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9" r:id="rId1"/>
    <p:sldMasterId id="2147484013" r:id="rId2"/>
  </p:sldMasterIdLst>
  <p:notesMasterIdLst>
    <p:notesMasterId r:id="rId59"/>
  </p:notesMasterIdLst>
  <p:sldIdLst>
    <p:sldId id="357" r:id="rId3"/>
    <p:sldId id="859" r:id="rId4"/>
    <p:sldId id="1573" r:id="rId5"/>
    <p:sldId id="1571" r:id="rId6"/>
    <p:sldId id="371" r:id="rId7"/>
    <p:sldId id="1574" r:id="rId8"/>
    <p:sldId id="668" r:id="rId9"/>
    <p:sldId id="1551" r:id="rId10"/>
    <p:sldId id="1570" r:id="rId11"/>
    <p:sldId id="1575" r:id="rId12"/>
    <p:sldId id="881" r:id="rId13"/>
    <p:sldId id="882" r:id="rId14"/>
    <p:sldId id="883" r:id="rId15"/>
    <p:sldId id="885" r:id="rId16"/>
    <p:sldId id="969" r:id="rId17"/>
    <p:sldId id="884" r:id="rId18"/>
    <p:sldId id="886" r:id="rId19"/>
    <p:sldId id="973" r:id="rId20"/>
    <p:sldId id="974" r:id="rId21"/>
    <p:sldId id="898" r:id="rId22"/>
    <p:sldId id="899" r:id="rId23"/>
    <p:sldId id="1988" r:id="rId24"/>
    <p:sldId id="900" r:id="rId25"/>
    <p:sldId id="901" r:id="rId26"/>
    <p:sldId id="971" r:id="rId27"/>
    <p:sldId id="1576" r:id="rId28"/>
    <p:sldId id="979" r:id="rId29"/>
    <p:sldId id="913" r:id="rId30"/>
    <p:sldId id="1585" r:id="rId31"/>
    <p:sldId id="1579" r:id="rId32"/>
    <p:sldId id="736" r:id="rId33"/>
    <p:sldId id="745" r:id="rId34"/>
    <p:sldId id="746" r:id="rId35"/>
    <p:sldId id="747" r:id="rId36"/>
    <p:sldId id="689" r:id="rId37"/>
    <p:sldId id="577" r:id="rId38"/>
    <p:sldId id="1580" r:id="rId39"/>
    <p:sldId id="1577" r:id="rId40"/>
    <p:sldId id="749" r:id="rId41"/>
    <p:sldId id="645" r:id="rId42"/>
    <p:sldId id="737" r:id="rId43"/>
    <p:sldId id="735" r:id="rId44"/>
    <p:sldId id="658" r:id="rId45"/>
    <p:sldId id="659" r:id="rId46"/>
    <p:sldId id="485" r:id="rId47"/>
    <p:sldId id="674" r:id="rId48"/>
    <p:sldId id="448" r:id="rId49"/>
    <p:sldId id="449" r:id="rId50"/>
    <p:sldId id="1586" r:id="rId51"/>
    <p:sldId id="1582" r:id="rId52"/>
    <p:sldId id="739" r:id="rId53"/>
    <p:sldId id="675" r:id="rId54"/>
    <p:sldId id="676" r:id="rId55"/>
    <p:sldId id="1583" r:id="rId56"/>
    <p:sldId id="1584" r:id="rId57"/>
    <p:sldId id="546"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7942"/>
    <a:srgbClr val="F4FF00"/>
    <a:srgbClr val="F2F291"/>
    <a:srgbClr val="CCFFCC"/>
    <a:srgbClr val="9BFFE6"/>
    <a:srgbClr val="10FF0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6"/>
    <p:restoredTop sz="90252"/>
  </p:normalViewPr>
  <p:slideViewPr>
    <p:cSldViewPr snapToObjects="1">
      <p:cViewPr varScale="1">
        <p:scale>
          <a:sx n="98" d="100"/>
          <a:sy n="98" d="100"/>
        </p:scale>
        <p:origin x="1872" y="200"/>
      </p:cViewPr>
      <p:guideLst>
        <p:guide orient="horz" pos="2160"/>
        <p:guide pos="2880"/>
      </p:guideLst>
    </p:cSldViewPr>
  </p:slideViewPr>
  <p:outlineViewPr>
    <p:cViewPr>
      <p:scale>
        <a:sx n="33" d="100"/>
        <a:sy n="33" d="100"/>
      </p:scale>
      <p:origin x="0" y="-1568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B96A90-FF2D-A344-AF44-F84767C383C9}" type="datetimeFigureOut">
              <a:rPr lang="en-US" smtClean="0"/>
              <a:t>8/3/22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939B6-718A-E04C-9CBF-1FE0695B4D7E}" type="slidenum">
              <a:rPr lang="en-US" smtClean="0"/>
              <a:t>‹#›</a:t>
            </a:fld>
            <a:endParaRPr lang="en-US"/>
          </a:p>
        </p:txBody>
      </p:sp>
    </p:spTree>
    <p:extLst>
      <p:ext uri="{BB962C8B-B14F-4D97-AF65-F5344CB8AC3E}">
        <p14:creationId xmlns:p14="http://schemas.microsoft.com/office/powerpoint/2010/main" val="41033699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a:t>
            </a:r>
            <a:r>
              <a:rPr lang="en-US" baseline="0"/>
              <a:t>and the reference </a:t>
            </a:r>
            <a:r>
              <a:rPr lang="en-US" baseline="0" dirty="0"/>
              <a:t>to </a:t>
            </a:r>
            <a:r>
              <a:rPr lang="en-US" baseline="0" dirty="0" err="1"/>
              <a:t>ai.berkeley.edu</a:t>
            </a:r>
            <a:r>
              <a:rPr lang="en-US" baseline="0" dirty="0"/>
              <a:t>.  Thanks!</a:t>
            </a:r>
            <a:endParaRPr lang="en-US" sz="900" dirty="0">
              <a:latin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951F94F5-58D1-42ED-AB38-DD97D2E49478}"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788"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22935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10"/>
          </p:nvPr>
        </p:nvSpPr>
        <p:spPr/>
        <p:txBody>
          <a:bodyPr/>
          <a:lstStyle/>
          <a:p>
            <a:fld id="{98898E20-28D8-704B-B818-D33FC67929EC}" type="slidenum">
              <a:rPr lang="en-US" smtClean="0"/>
              <a:t>18</a:t>
            </a:fld>
            <a:endParaRPr lang="en-US"/>
          </a:p>
        </p:txBody>
      </p:sp>
    </p:spTree>
    <p:extLst>
      <p:ext uri="{BB962C8B-B14F-4D97-AF65-F5344CB8AC3E}">
        <p14:creationId xmlns:p14="http://schemas.microsoft.com/office/powerpoint/2010/main" val="1486921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10"/>
          </p:nvPr>
        </p:nvSpPr>
        <p:spPr/>
        <p:txBody>
          <a:bodyPr/>
          <a:lstStyle/>
          <a:p>
            <a:fld id="{98898E20-28D8-704B-B818-D33FC67929EC}" type="slidenum">
              <a:rPr lang="en-US" smtClean="0"/>
              <a:t>19</a:t>
            </a:fld>
            <a:endParaRPr lang="en-US"/>
          </a:p>
        </p:txBody>
      </p:sp>
    </p:spTree>
    <p:extLst>
      <p:ext uri="{BB962C8B-B14F-4D97-AF65-F5344CB8AC3E}">
        <p14:creationId xmlns:p14="http://schemas.microsoft.com/office/powerpoint/2010/main" val="196364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this is soft rationality because of the normalizer, explain beta</a:t>
            </a:r>
          </a:p>
          <a:p>
            <a:r>
              <a:rPr lang="en-US" dirty="0"/>
              <a:t>how do we do IRL with this assumption? </a:t>
            </a:r>
          </a:p>
        </p:txBody>
      </p:sp>
      <p:sp>
        <p:nvSpPr>
          <p:cNvPr id="4" name="Slide Number Placeholder 3"/>
          <p:cNvSpPr>
            <a:spLocks noGrp="1"/>
          </p:cNvSpPr>
          <p:nvPr>
            <p:ph type="sldNum" sz="quarter" idx="10"/>
          </p:nvPr>
        </p:nvSpPr>
        <p:spPr/>
        <p:txBody>
          <a:bodyPr/>
          <a:lstStyle/>
          <a:p>
            <a:fld id="{98898E20-28D8-704B-B818-D33FC67929EC}" type="slidenum">
              <a:rPr lang="en-US" smtClean="0"/>
              <a:t>23</a:t>
            </a:fld>
            <a:endParaRPr lang="en-US"/>
          </a:p>
        </p:txBody>
      </p:sp>
    </p:spTree>
    <p:extLst>
      <p:ext uri="{BB962C8B-B14F-4D97-AF65-F5344CB8AC3E}">
        <p14:creationId xmlns:p14="http://schemas.microsoft.com/office/powerpoint/2010/main" val="836118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a:t>why not just use </a:t>
            </a:r>
            <a:r>
              <a:rPr lang="en-US"/>
              <a:t>the demonstration</a:t>
            </a:r>
            <a:endParaRPr lang="en-US" dirty="0"/>
          </a:p>
        </p:txBody>
      </p:sp>
      <p:sp>
        <p:nvSpPr>
          <p:cNvPr id="4" name="Slide Number Placeholder 3"/>
          <p:cNvSpPr>
            <a:spLocks noGrp="1"/>
          </p:cNvSpPr>
          <p:nvPr>
            <p:ph type="sldNum" sz="quarter" idx="10"/>
          </p:nvPr>
        </p:nvSpPr>
        <p:spPr/>
        <p:txBody>
          <a:bodyPr/>
          <a:lstStyle/>
          <a:p>
            <a:fld id="{98898E20-28D8-704B-B818-D33FC67929EC}" type="slidenum">
              <a:rPr lang="en-US" smtClean="0"/>
              <a:t>25</a:t>
            </a:fld>
            <a:endParaRPr lang="en-US"/>
          </a:p>
        </p:txBody>
      </p:sp>
    </p:spTree>
    <p:extLst>
      <p:ext uri="{BB962C8B-B14F-4D97-AF65-F5344CB8AC3E}">
        <p14:creationId xmlns:p14="http://schemas.microsoft.com/office/powerpoint/2010/main" val="4163785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xfrm>
            <a:off x="992188" y="768350"/>
            <a:ext cx="5114925" cy="3836988"/>
          </a:xfrm>
          <a:ln/>
        </p:spPr>
      </p:sp>
      <p:sp>
        <p:nvSpPr>
          <p:cNvPr id="29698" name="Notes Placeholder 2"/>
          <p:cNvSpPr>
            <a:spLocks noGrp="1"/>
          </p:cNvSpPr>
          <p:nvPr>
            <p:ph type="body" idx="1"/>
          </p:nvPr>
        </p:nvSpPr>
        <p:spPr>
          <a:noFill/>
          <a:ln/>
        </p:spPr>
        <p:txBody>
          <a:bodyPr/>
          <a:lstStyle/>
          <a:p>
            <a:endParaRPr lang="en-US" dirty="0">
              <a:ea typeface="ＭＳ Ｐゴシック" pitchFamily="34" charset="-128"/>
            </a:endParaRPr>
          </a:p>
          <a:p>
            <a:endParaRPr lang="en-US" dirty="0">
              <a:ea typeface="ＭＳ Ｐゴシック" pitchFamily="34" charset="-128"/>
            </a:endParaRPr>
          </a:p>
        </p:txBody>
      </p:sp>
      <p:sp>
        <p:nvSpPr>
          <p:cNvPr id="29699" name="Slide Number Placeholder 3"/>
          <p:cNvSpPr>
            <a:spLocks noGrp="1"/>
          </p:cNvSpPr>
          <p:nvPr>
            <p:ph type="sldNum" sz="quarter" idx="5"/>
          </p:nvPr>
        </p:nvSpPr>
        <p:spPr>
          <a:noFill/>
        </p:spPr>
        <p:txBody>
          <a:bodyPr/>
          <a:lstStyle/>
          <a:p>
            <a:pPr defTabSz="988101"/>
            <a:fld id="{FB0DC0F6-EF13-4C52-ACF2-48065D1392E1}" type="slidenum">
              <a:rPr lang="en-US"/>
              <a:pPr defTabSz="988101"/>
              <a:t>29</a:t>
            </a:fld>
            <a:endParaRPr lang="en-US" dirty="0"/>
          </a:p>
        </p:txBody>
      </p:sp>
    </p:spTree>
    <p:extLst>
      <p:ext uri="{BB962C8B-B14F-4D97-AF65-F5344CB8AC3E}">
        <p14:creationId xmlns:p14="http://schemas.microsoft.com/office/powerpoint/2010/main" val="3560961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one problem: recognizing objects </a:t>
            </a:r>
            <a:r>
              <a:rPr lang="en-US" b="1" dirty="0"/>
              <a:t>without looking at them</a:t>
            </a:r>
          </a:p>
          <a:p>
            <a:r>
              <a:rPr lang="en-US" b="0" dirty="0"/>
              <a:t>Here in the top left is a photo of a parachute</a:t>
            </a:r>
          </a:p>
          <a:p>
            <a:r>
              <a:rPr lang="en-US" b="0" dirty="0"/>
              <a:t>The algorithm (Google’s Inception v3) predicts “parachute” based only on a few sky pixels</a:t>
            </a:r>
          </a:p>
          <a:p>
            <a:r>
              <a:rPr lang="en-US" b="0" dirty="0"/>
              <a:t>The algorithms may not be seeing at all</a:t>
            </a:r>
          </a:p>
        </p:txBody>
      </p:sp>
      <p:sp>
        <p:nvSpPr>
          <p:cNvPr id="4" name="Slide Number Placeholder 3"/>
          <p:cNvSpPr>
            <a:spLocks noGrp="1"/>
          </p:cNvSpPr>
          <p:nvPr>
            <p:ph type="sldNum" sz="quarter" idx="5"/>
          </p:nvPr>
        </p:nvSpPr>
        <p:spPr/>
        <p:txBody>
          <a:bodyPr/>
          <a:lstStyle/>
          <a:p>
            <a:fld id="{2E6939B6-718A-E04C-9CBF-1FE0695B4D7E}" type="slidenum">
              <a:rPr lang="en-US" smtClean="0"/>
              <a:t>34</a:t>
            </a:fld>
            <a:endParaRPr lang="en-US"/>
          </a:p>
        </p:txBody>
      </p:sp>
    </p:spTree>
    <p:extLst>
      <p:ext uri="{BB962C8B-B14F-4D97-AF65-F5344CB8AC3E}">
        <p14:creationId xmlns:p14="http://schemas.microsoft.com/office/powerpoint/2010/main" val="2889750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underspecification</a:t>
            </a:r>
            <a:endParaRPr lang="en-US" dirty="0"/>
          </a:p>
        </p:txBody>
      </p:sp>
      <p:sp>
        <p:nvSpPr>
          <p:cNvPr id="4" name="Slide Number Placeholder 3"/>
          <p:cNvSpPr>
            <a:spLocks noGrp="1"/>
          </p:cNvSpPr>
          <p:nvPr>
            <p:ph type="sldNum" sz="quarter" idx="5"/>
          </p:nvPr>
        </p:nvSpPr>
        <p:spPr/>
        <p:txBody>
          <a:bodyPr/>
          <a:lstStyle/>
          <a:p>
            <a:fld id="{2E6939B6-718A-E04C-9CBF-1FE0695B4D7E}" type="slidenum">
              <a:rPr lang="en-US" smtClean="0"/>
              <a:t>35</a:t>
            </a:fld>
            <a:endParaRPr lang="en-US"/>
          </a:p>
        </p:txBody>
      </p:sp>
    </p:spTree>
    <p:extLst>
      <p:ext uri="{BB962C8B-B14F-4D97-AF65-F5344CB8AC3E}">
        <p14:creationId xmlns:p14="http://schemas.microsoft.com/office/powerpoint/2010/main" val="3934377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is deep learning the answer? Do we just keep scaling it up? No.</a:t>
            </a:r>
          </a:p>
          <a:p>
            <a:r>
              <a:rPr lang="en-US" dirty="0"/>
              <a:t>Here is a quote from Francois Chollet’s deep learning textbook: [from</a:t>
            </a:r>
            <a:r>
              <a:rPr lang="en-US" baseline="0" dirty="0"/>
              <a:t> slide]</a:t>
            </a:r>
          </a:p>
          <a:p>
            <a:r>
              <a:rPr lang="en-US" baseline="0" dirty="0"/>
              <a:t>General-purpose computer programs: probabilistic programming</a:t>
            </a:r>
            <a:endParaRPr lang="en-US" dirty="0"/>
          </a:p>
        </p:txBody>
      </p:sp>
      <p:sp>
        <p:nvSpPr>
          <p:cNvPr id="4" name="Slide Number Placeholder 3"/>
          <p:cNvSpPr>
            <a:spLocks noGrp="1"/>
          </p:cNvSpPr>
          <p:nvPr>
            <p:ph type="sldNum" sz="quarter" idx="10"/>
          </p:nvPr>
        </p:nvSpPr>
        <p:spPr/>
        <p:txBody>
          <a:bodyPr/>
          <a:lstStyle/>
          <a:p>
            <a:fld id="{2E6939B6-718A-E04C-9CBF-1FE0695B4D7E}" type="slidenum">
              <a:rPr lang="en-US" smtClean="0"/>
              <a:t>36</a:t>
            </a:fld>
            <a:endParaRPr lang="en-US"/>
          </a:p>
        </p:txBody>
      </p:sp>
    </p:spTree>
    <p:extLst>
      <p:ext uri="{BB962C8B-B14F-4D97-AF65-F5344CB8AC3E}">
        <p14:creationId xmlns:p14="http://schemas.microsoft.com/office/powerpoint/2010/main" val="2282841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IRL is an attempt to mitigate reward misspecification. But the approaches are not perfect. More issues crop up as AI becomes more powerful</a:t>
            </a:r>
          </a:p>
          <a:p>
            <a:r>
              <a:rPr lang="en-US" dirty="0"/>
              <a:t>As the network grows, the outcome is worse</a:t>
            </a:r>
          </a:p>
        </p:txBody>
      </p:sp>
      <p:sp>
        <p:nvSpPr>
          <p:cNvPr id="4" name="Slide Number Placeholder 3"/>
          <p:cNvSpPr>
            <a:spLocks noGrp="1"/>
          </p:cNvSpPr>
          <p:nvPr>
            <p:ph type="sldNum" sz="quarter" idx="5"/>
          </p:nvPr>
        </p:nvSpPr>
        <p:spPr/>
        <p:txBody>
          <a:bodyPr/>
          <a:lstStyle/>
          <a:p>
            <a:fld id="{2E6939B6-718A-E04C-9CBF-1FE0695B4D7E}" type="slidenum">
              <a:rPr lang="en-US" smtClean="0"/>
              <a:t>38</a:t>
            </a:fld>
            <a:endParaRPr lang="en-US"/>
          </a:p>
        </p:txBody>
      </p:sp>
    </p:spTree>
    <p:extLst>
      <p:ext uri="{BB962C8B-B14F-4D97-AF65-F5344CB8AC3E}">
        <p14:creationId xmlns:p14="http://schemas.microsoft.com/office/powerpoint/2010/main" val="22826997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what can we expect to see in the</a:t>
            </a:r>
            <a:r>
              <a:rPr lang="en-US" baseline="0" dirty="0"/>
              <a:t> world of applications?</a:t>
            </a:r>
          </a:p>
          <a:p>
            <a:r>
              <a:rPr lang="en-US" baseline="0" dirty="0"/>
              <a:t>With better perception and manipulation, we should see robots in everyday use outside the factory.</a:t>
            </a:r>
          </a:p>
          <a:p>
            <a:r>
              <a:rPr lang="en-US" baseline="0" dirty="0"/>
              <a:t>With even simple language understanding, search engines will *read* web pages rather than just indexing them,</a:t>
            </a:r>
          </a:p>
          <a:p>
            <a:r>
              <a:rPr lang="en-US" baseline="0" dirty="0"/>
              <a:t>so they can answer questions. And we’ll be applying image understanding to satellite data on a large scale</a:t>
            </a:r>
            <a:endParaRPr lang="en-US" dirty="0"/>
          </a:p>
        </p:txBody>
      </p:sp>
      <p:sp>
        <p:nvSpPr>
          <p:cNvPr id="4" name="Slide Number Placeholder 3"/>
          <p:cNvSpPr>
            <a:spLocks noGrp="1"/>
          </p:cNvSpPr>
          <p:nvPr>
            <p:ph type="sldNum" sz="quarter" idx="10"/>
          </p:nvPr>
        </p:nvSpPr>
        <p:spPr/>
        <p:txBody>
          <a:bodyPr/>
          <a:lstStyle/>
          <a:p>
            <a:fld id="{2E6939B6-718A-E04C-9CBF-1FE0695B4D7E}" type="slidenum">
              <a:rPr lang="en-US" smtClean="0"/>
              <a:t>39</a:t>
            </a:fld>
            <a:endParaRPr lang="en-US"/>
          </a:p>
        </p:txBody>
      </p:sp>
    </p:spTree>
    <p:extLst>
      <p:ext uri="{BB962C8B-B14F-4D97-AF65-F5344CB8AC3E}">
        <p14:creationId xmlns:p14="http://schemas.microsoft.com/office/powerpoint/2010/main" val="1546556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xfrm>
            <a:off x="992188" y="768350"/>
            <a:ext cx="5114925" cy="3836988"/>
          </a:xfrm>
          <a:ln/>
        </p:spPr>
      </p:sp>
      <p:sp>
        <p:nvSpPr>
          <p:cNvPr id="29698" name="Notes Placeholder 2"/>
          <p:cNvSpPr>
            <a:spLocks noGrp="1"/>
          </p:cNvSpPr>
          <p:nvPr>
            <p:ph type="body" idx="1"/>
          </p:nvPr>
        </p:nvSpPr>
        <p:spPr>
          <a:noFill/>
          <a:ln/>
        </p:spPr>
        <p:txBody>
          <a:bodyPr/>
          <a:lstStyle/>
          <a:p>
            <a:endParaRPr lang="en-US" dirty="0">
              <a:ea typeface="ＭＳ Ｐゴシック" pitchFamily="34" charset="-128"/>
            </a:endParaRPr>
          </a:p>
          <a:p>
            <a:endParaRPr lang="en-US" dirty="0">
              <a:ea typeface="ＭＳ Ｐゴシック" pitchFamily="34" charset="-128"/>
            </a:endParaRPr>
          </a:p>
        </p:txBody>
      </p:sp>
      <p:sp>
        <p:nvSpPr>
          <p:cNvPr id="29699" name="Slide Number Placeholder 3"/>
          <p:cNvSpPr>
            <a:spLocks noGrp="1"/>
          </p:cNvSpPr>
          <p:nvPr>
            <p:ph type="sldNum" sz="quarter" idx="5"/>
          </p:nvPr>
        </p:nvSpPr>
        <p:spPr>
          <a:noFill/>
        </p:spPr>
        <p:txBody>
          <a:bodyPr/>
          <a:lstStyle/>
          <a:p>
            <a:pPr defTabSz="988101"/>
            <a:fld id="{FB0DC0F6-EF13-4C52-ACF2-48065D1392E1}" type="slidenum">
              <a:rPr lang="en-US"/>
              <a:pPr defTabSz="988101"/>
              <a:t>2</a:t>
            </a:fld>
            <a:endParaRPr lang="en-US" dirty="0"/>
          </a:p>
        </p:txBody>
      </p:sp>
    </p:spTree>
    <p:extLst>
      <p:ext uri="{BB962C8B-B14F-4D97-AF65-F5344CB8AC3E}">
        <p14:creationId xmlns:p14="http://schemas.microsoft.com/office/powerpoint/2010/main" val="832805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It’s important to understand we are not close to human-level AI; several breakthroughs are required</a:t>
            </a:r>
          </a:p>
        </p:txBody>
      </p:sp>
      <p:sp>
        <p:nvSpPr>
          <p:cNvPr id="4" name="Slide Number Placeholder 3"/>
          <p:cNvSpPr>
            <a:spLocks noGrp="1"/>
          </p:cNvSpPr>
          <p:nvPr>
            <p:ph type="sldNum" sz="quarter" idx="10"/>
          </p:nvPr>
        </p:nvSpPr>
        <p:spPr/>
        <p:txBody>
          <a:bodyPr/>
          <a:lstStyle/>
          <a:p>
            <a:fld id="{2E6939B6-718A-E04C-9CBF-1FE0695B4D7E}" type="slidenum">
              <a:rPr lang="en-US" smtClean="0"/>
              <a:t>40</a:t>
            </a:fld>
            <a:endParaRPr lang="en-US"/>
          </a:p>
        </p:txBody>
      </p:sp>
    </p:spTree>
    <p:extLst>
      <p:ext uri="{BB962C8B-B14F-4D97-AF65-F5344CB8AC3E}">
        <p14:creationId xmlns:p14="http://schemas.microsoft.com/office/powerpoint/2010/main" val="1548360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a:t>Eventually – and I’m not going to say when! – AI systems will make better decisions than us in a wide range of tasks, which means taking into account more information, looking further into the future. Like </a:t>
            </a:r>
            <a:r>
              <a:rPr lang="en-US" dirty="0" err="1"/>
              <a:t>AlphaGo</a:t>
            </a:r>
            <a:r>
              <a:rPr lang="en-US" dirty="0"/>
              <a:t>, but in the real world not just the Go board.</a:t>
            </a:r>
          </a:p>
          <a:p>
            <a:endParaRPr lang="en-US" dirty="0"/>
          </a:p>
        </p:txBody>
      </p:sp>
      <p:sp>
        <p:nvSpPr>
          <p:cNvPr id="4" name="Slide Number Placeholder 3"/>
          <p:cNvSpPr>
            <a:spLocks noGrp="1"/>
          </p:cNvSpPr>
          <p:nvPr>
            <p:ph type="sldNum" sz="quarter" idx="10"/>
          </p:nvPr>
        </p:nvSpPr>
        <p:spPr/>
        <p:txBody>
          <a:bodyPr/>
          <a:lstStyle/>
          <a:p>
            <a:fld id="{2E6939B6-718A-E04C-9CBF-1FE0695B4D7E}" type="slidenum">
              <a:rPr lang="en-US" smtClean="0"/>
              <a:t>41</a:t>
            </a:fld>
            <a:endParaRPr lang="en-US"/>
          </a:p>
        </p:txBody>
      </p:sp>
    </p:spTree>
    <p:extLst>
      <p:ext uri="{BB962C8B-B14F-4D97-AF65-F5344CB8AC3E}">
        <p14:creationId xmlns:p14="http://schemas.microsoft.com/office/powerpoint/2010/main" val="4119280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939B6-718A-E04C-9CBF-1FE0695B4D7E}" type="slidenum">
              <a:rPr lang="en-US" smtClean="0"/>
              <a:t>43</a:t>
            </a:fld>
            <a:endParaRPr lang="en-US"/>
          </a:p>
        </p:txBody>
      </p:sp>
    </p:spTree>
    <p:extLst>
      <p:ext uri="{BB962C8B-B14F-4D97-AF65-F5344CB8AC3E}">
        <p14:creationId xmlns:p14="http://schemas.microsoft.com/office/powerpoint/2010/main" val="2084473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Pretty similar to IRL, right!</a:t>
            </a:r>
          </a:p>
        </p:txBody>
      </p:sp>
      <p:sp>
        <p:nvSpPr>
          <p:cNvPr id="4" name="Slide Number Placeholder 3"/>
          <p:cNvSpPr>
            <a:spLocks noGrp="1"/>
          </p:cNvSpPr>
          <p:nvPr>
            <p:ph type="sldNum" sz="quarter" idx="10"/>
          </p:nvPr>
        </p:nvSpPr>
        <p:spPr/>
        <p:txBody>
          <a:bodyPr/>
          <a:lstStyle/>
          <a:p>
            <a:fld id="{2E6939B6-718A-E04C-9CBF-1FE0695B4D7E}" type="slidenum">
              <a:rPr lang="en-US" smtClean="0"/>
              <a:t>44</a:t>
            </a:fld>
            <a:endParaRPr lang="en-US"/>
          </a:p>
        </p:txBody>
      </p:sp>
    </p:spTree>
    <p:extLst>
      <p:ext uri="{BB962C8B-B14F-4D97-AF65-F5344CB8AC3E}">
        <p14:creationId xmlns:p14="http://schemas.microsoft.com/office/powerpoint/2010/main" val="1827477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0600" y="768350"/>
            <a:ext cx="5118100" cy="3838575"/>
          </a:xfrm>
        </p:spPr>
      </p:sp>
      <p:sp>
        <p:nvSpPr>
          <p:cNvPr id="3" name="Notes Placeholder 2"/>
          <p:cNvSpPr>
            <a:spLocks noGrp="1"/>
          </p:cNvSpPr>
          <p:nvPr>
            <p:ph type="body" idx="1"/>
          </p:nvPr>
        </p:nvSpPr>
        <p:spPr/>
        <p:txBody>
          <a:bodyPr/>
          <a:lstStyle/>
          <a:p>
            <a:r>
              <a:rPr lang="en-US" dirty="0"/>
              <a:t>Theorem: Since the robot will allow itself to be turned off, it is provably beneficial</a:t>
            </a:r>
          </a:p>
        </p:txBody>
      </p:sp>
      <p:sp>
        <p:nvSpPr>
          <p:cNvPr id="4" name="Slide Number Placeholder 3"/>
          <p:cNvSpPr>
            <a:spLocks noGrp="1"/>
          </p:cNvSpPr>
          <p:nvPr>
            <p:ph type="sldNum" sz="quarter" idx="5"/>
          </p:nvPr>
        </p:nvSpPr>
        <p:spPr/>
        <p:txBody>
          <a:bodyPr/>
          <a:lstStyle/>
          <a:p>
            <a:pPr>
              <a:defRPr/>
            </a:pPr>
            <a:fld id="{DC3ED746-492E-4D0C-832A-ACED5D621C80}" type="slidenum">
              <a:rPr lang="en-US" smtClean="0"/>
              <a:pPr>
                <a:defRPr/>
              </a:pPr>
              <a:t>47</a:t>
            </a:fld>
            <a:endParaRPr lang="en-US"/>
          </a:p>
        </p:txBody>
      </p:sp>
    </p:spTree>
    <p:extLst>
      <p:ext uri="{BB962C8B-B14F-4D97-AF65-F5344CB8AC3E}">
        <p14:creationId xmlns:p14="http://schemas.microsoft.com/office/powerpoint/2010/main" val="3999080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xfrm>
            <a:off x="992188" y="768350"/>
            <a:ext cx="5114925" cy="3836988"/>
          </a:xfrm>
          <a:ln/>
        </p:spPr>
      </p:sp>
      <p:sp>
        <p:nvSpPr>
          <p:cNvPr id="29698" name="Notes Placeholder 2"/>
          <p:cNvSpPr>
            <a:spLocks noGrp="1"/>
          </p:cNvSpPr>
          <p:nvPr>
            <p:ph type="body" idx="1"/>
          </p:nvPr>
        </p:nvSpPr>
        <p:spPr>
          <a:noFill/>
          <a:ln/>
        </p:spPr>
        <p:txBody>
          <a:bodyPr/>
          <a:lstStyle/>
          <a:p>
            <a:endParaRPr lang="en-US" dirty="0">
              <a:ea typeface="ＭＳ Ｐゴシック" pitchFamily="34" charset="-128"/>
            </a:endParaRPr>
          </a:p>
          <a:p>
            <a:endParaRPr lang="en-US" dirty="0">
              <a:ea typeface="ＭＳ Ｐゴシック" pitchFamily="34" charset="-128"/>
            </a:endParaRPr>
          </a:p>
        </p:txBody>
      </p:sp>
      <p:sp>
        <p:nvSpPr>
          <p:cNvPr id="29699" name="Slide Number Placeholder 3"/>
          <p:cNvSpPr>
            <a:spLocks noGrp="1"/>
          </p:cNvSpPr>
          <p:nvPr>
            <p:ph type="sldNum" sz="quarter" idx="5"/>
          </p:nvPr>
        </p:nvSpPr>
        <p:spPr>
          <a:noFill/>
        </p:spPr>
        <p:txBody>
          <a:bodyPr/>
          <a:lstStyle/>
          <a:p>
            <a:pPr defTabSz="988101"/>
            <a:fld id="{FB0DC0F6-EF13-4C52-ACF2-48065D1392E1}" type="slidenum">
              <a:rPr lang="en-US"/>
              <a:pPr defTabSz="988101"/>
              <a:t>49</a:t>
            </a:fld>
            <a:endParaRPr lang="en-US" dirty="0"/>
          </a:p>
        </p:txBody>
      </p:sp>
    </p:spTree>
    <p:extLst>
      <p:ext uri="{BB962C8B-B14F-4D97-AF65-F5344CB8AC3E}">
        <p14:creationId xmlns:p14="http://schemas.microsoft.com/office/powerpoint/2010/main" val="3168829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the process of governing any new emerging technology, ai governance will lag as the technology becomes more powerful. However, it is important that it comes to pass, with the input of experts</a:t>
            </a:r>
          </a:p>
        </p:txBody>
      </p:sp>
      <p:sp>
        <p:nvSpPr>
          <p:cNvPr id="4" name="Slide Number Placeholder 3"/>
          <p:cNvSpPr>
            <a:spLocks noGrp="1"/>
          </p:cNvSpPr>
          <p:nvPr>
            <p:ph type="sldNum" sz="quarter" idx="5"/>
          </p:nvPr>
        </p:nvSpPr>
        <p:spPr/>
        <p:txBody>
          <a:bodyPr/>
          <a:lstStyle/>
          <a:p>
            <a:fld id="{2E6939B6-718A-E04C-9CBF-1FE0695B4D7E}" type="slidenum">
              <a:rPr lang="en-US" smtClean="0"/>
              <a:t>55</a:t>
            </a:fld>
            <a:endParaRPr lang="en-US"/>
          </a:p>
        </p:txBody>
      </p:sp>
    </p:spTree>
    <p:extLst>
      <p:ext uri="{BB962C8B-B14F-4D97-AF65-F5344CB8AC3E}">
        <p14:creationId xmlns:p14="http://schemas.microsoft.com/office/powerpoint/2010/main" val="868504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xfrm>
            <a:off x="992188" y="768350"/>
            <a:ext cx="5114925" cy="3836988"/>
          </a:xfrm>
          <a:ln/>
        </p:spPr>
      </p:sp>
      <p:sp>
        <p:nvSpPr>
          <p:cNvPr id="29698" name="Notes Placeholder 2"/>
          <p:cNvSpPr>
            <a:spLocks noGrp="1"/>
          </p:cNvSpPr>
          <p:nvPr>
            <p:ph type="body" idx="1"/>
          </p:nvPr>
        </p:nvSpPr>
        <p:spPr>
          <a:noFill/>
          <a:ln/>
        </p:spPr>
        <p:txBody>
          <a:bodyPr/>
          <a:lstStyle/>
          <a:p>
            <a:r>
              <a:rPr lang="en-US" dirty="0">
                <a:ea typeface="ＭＳ Ｐゴシック" pitchFamily="34" charset="-128"/>
              </a:rPr>
              <a:t>R(s) = the </a:t>
            </a:r>
            <a:r>
              <a:rPr lang="ja-JP" altLang="en-US">
                <a:ea typeface="ＭＳ Ｐゴシック" pitchFamily="34" charset="-128"/>
              </a:rPr>
              <a:t>“</a:t>
            </a:r>
            <a:r>
              <a:rPr lang="en-US" altLang="ja-JP" dirty="0">
                <a:ea typeface="ＭＳ Ｐゴシック" pitchFamily="34" charset="-128"/>
              </a:rPr>
              <a:t>living reward</a:t>
            </a:r>
            <a:r>
              <a:rPr lang="ja-JP" altLang="en-US">
                <a:ea typeface="ＭＳ Ｐゴシック" pitchFamily="34" charset="-128"/>
              </a:rPr>
              <a:t>”</a:t>
            </a:r>
            <a:endParaRPr lang="en-US" altLang="ja-JP" dirty="0">
              <a:ea typeface="ＭＳ Ｐゴシック" pitchFamily="34" charset="-128"/>
            </a:endParaRPr>
          </a:p>
          <a:p>
            <a:r>
              <a:rPr lang="en-US" altLang="ja-JP" dirty="0">
                <a:ea typeface="ＭＳ Ｐゴシック" pitchFamily="34" charset="-128"/>
              </a:rPr>
              <a:t>Which of these policies would you, as a human, follow? No </a:t>
            </a:r>
          </a:p>
          <a:p>
            <a:endParaRPr lang="en-US" dirty="0">
              <a:ea typeface="ＭＳ Ｐゴシック" pitchFamily="34" charset="-128"/>
            </a:endParaRPr>
          </a:p>
          <a:p>
            <a:endParaRPr lang="en-US" dirty="0">
              <a:ea typeface="ＭＳ Ｐゴシック" pitchFamily="34" charset="-128"/>
            </a:endParaRPr>
          </a:p>
        </p:txBody>
      </p:sp>
      <p:sp>
        <p:nvSpPr>
          <p:cNvPr id="29699" name="Slide Number Placeholder 3"/>
          <p:cNvSpPr>
            <a:spLocks noGrp="1"/>
          </p:cNvSpPr>
          <p:nvPr>
            <p:ph type="sldNum" sz="quarter" idx="5"/>
          </p:nvPr>
        </p:nvSpPr>
        <p:spPr>
          <a:noFill/>
        </p:spPr>
        <p:txBody>
          <a:bodyPr/>
          <a:lstStyle/>
          <a:p>
            <a:pPr defTabSz="988101"/>
            <a:fld id="{FB0DC0F6-EF13-4C52-ACF2-48065D1392E1}" type="slidenum">
              <a:rPr lang="en-US"/>
              <a:pPr defTabSz="988101"/>
              <a:t>4</a:t>
            </a:fld>
            <a:endParaRPr lang="en-US" dirty="0"/>
          </a:p>
        </p:txBody>
      </p:sp>
    </p:spTree>
    <p:extLst>
      <p:ext uri="{BB962C8B-B14F-4D97-AF65-F5344CB8AC3E}">
        <p14:creationId xmlns:p14="http://schemas.microsoft.com/office/powerpoint/2010/main" val="338900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51F94F5-58D1-42ED-AB38-DD97D2E49478}" type="slidenum">
              <a:rPr lang="en-US" smtClean="0"/>
              <a:pPr>
                <a:defRPr/>
              </a:pPr>
              <a:t>5</a:t>
            </a:fld>
            <a:endParaRPr lang="en-US"/>
          </a:p>
        </p:txBody>
      </p:sp>
    </p:spTree>
    <p:extLst>
      <p:ext uri="{BB962C8B-B14F-4D97-AF65-F5344CB8AC3E}">
        <p14:creationId xmlns:p14="http://schemas.microsoft.com/office/powerpoint/2010/main" val="2774113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parlance: reward misspecification</a:t>
            </a:r>
          </a:p>
        </p:txBody>
      </p:sp>
      <p:sp>
        <p:nvSpPr>
          <p:cNvPr id="4" name="Slide Number Placeholder 3"/>
          <p:cNvSpPr>
            <a:spLocks noGrp="1"/>
          </p:cNvSpPr>
          <p:nvPr>
            <p:ph type="sldNum" sz="quarter" idx="5"/>
          </p:nvPr>
        </p:nvSpPr>
        <p:spPr/>
        <p:txBody>
          <a:bodyPr/>
          <a:lstStyle/>
          <a:p>
            <a:fld id="{2E6939B6-718A-E04C-9CBF-1FE0695B4D7E}" type="slidenum">
              <a:rPr lang="en-US" smtClean="0"/>
              <a:t>7</a:t>
            </a:fld>
            <a:endParaRPr lang="en-US"/>
          </a:p>
        </p:txBody>
      </p:sp>
    </p:spTree>
    <p:extLst>
      <p:ext uri="{BB962C8B-B14F-4D97-AF65-F5344CB8AC3E}">
        <p14:creationId xmlns:p14="http://schemas.microsoft.com/office/powerpoint/2010/main" val="2522823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OpenAI</a:t>
            </a:r>
            <a:r>
              <a:rPr lang="en-US" dirty="0"/>
              <a:t> demo</a:t>
            </a:r>
          </a:p>
        </p:txBody>
      </p:sp>
      <p:sp>
        <p:nvSpPr>
          <p:cNvPr id="4" name="Slide Number Placeholder 3"/>
          <p:cNvSpPr>
            <a:spLocks noGrp="1"/>
          </p:cNvSpPr>
          <p:nvPr>
            <p:ph type="sldNum" sz="quarter" idx="5"/>
          </p:nvPr>
        </p:nvSpPr>
        <p:spPr/>
        <p:txBody>
          <a:bodyPr/>
          <a:lstStyle/>
          <a:p>
            <a:fld id="{D58D200E-B8F0-7F42-8730-8CDA0DD14E87}" type="slidenum">
              <a:rPr lang="en-US" smtClean="0"/>
              <a:t>8</a:t>
            </a:fld>
            <a:endParaRPr lang="en-US"/>
          </a:p>
        </p:txBody>
      </p:sp>
    </p:spTree>
    <p:extLst>
      <p:ext uri="{BB962C8B-B14F-4D97-AF65-F5344CB8AC3E}">
        <p14:creationId xmlns:p14="http://schemas.microsoft.com/office/powerpoint/2010/main" val="87005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pHRI</a:t>
            </a:r>
            <a:endParaRPr lang="en-US" dirty="0"/>
          </a:p>
        </p:txBody>
      </p:sp>
      <p:sp>
        <p:nvSpPr>
          <p:cNvPr id="4" name="Slide Number Placeholder 3"/>
          <p:cNvSpPr>
            <a:spLocks noGrp="1"/>
          </p:cNvSpPr>
          <p:nvPr>
            <p:ph type="sldNum" sz="quarter" idx="5"/>
          </p:nvPr>
        </p:nvSpPr>
        <p:spPr/>
        <p:txBody>
          <a:bodyPr/>
          <a:lstStyle/>
          <a:p>
            <a:fld id="{2E6939B6-718A-E04C-9CBF-1FE0695B4D7E}" type="slidenum">
              <a:rPr lang="en-US" smtClean="0"/>
              <a:t>9</a:t>
            </a:fld>
            <a:endParaRPr lang="en-US"/>
          </a:p>
        </p:txBody>
      </p:sp>
    </p:spTree>
    <p:extLst>
      <p:ext uri="{BB962C8B-B14F-4D97-AF65-F5344CB8AC3E}">
        <p14:creationId xmlns:p14="http://schemas.microsoft.com/office/powerpoint/2010/main" val="3289011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IRL also called IOC sometimes</a:t>
            </a:r>
          </a:p>
        </p:txBody>
      </p:sp>
      <p:sp>
        <p:nvSpPr>
          <p:cNvPr id="4" name="Slide Number Placeholder 3"/>
          <p:cNvSpPr>
            <a:spLocks noGrp="1"/>
          </p:cNvSpPr>
          <p:nvPr>
            <p:ph type="sldNum" sz="quarter" idx="5"/>
          </p:nvPr>
        </p:nvSpPr>
        <p:spPr/>
        <p:txBody>
          <a:bodyPr/>
          <a:lstStyle/>
          <a:p>
            <a:fld id="{2E6939B6-718A-E04C-9CBF-1FE0695B4D7E}" type="slidenum">
              <a:rPr lang="en-US" smtClean="0"/>
              <a:t>13</a:t>
            </a:fld>
            <a:endParaRPr lang="en-US"/>
          </a:p>
        </p:txBody>
      </p:sp>
    </p:spTree>
    <p:extLst>
      <p:ext uri="{BB962C8B-B14F-4D97-AF65-F5344CB8AC3E}">
        <p14:creationId xmlns:p14="http://schemas.microsoft.com/office/powerpoint/2010/main" val="2879476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p:txBody>
      </p:sp>
      <p:sp>
        <p:nvSpPr>
          <p:cNvPr id="4" name="Slide Number Placeholder 3"/>
          <p:cNvSpPr>
            <a:spLocks noGrp="1"/>
          </p:cNvSpPr>
          <p:nvPr>
            <p:ph type="sldNum" sz="quarter" idx="10"/>
          </p:nvPr>
        </p:nvSpPr>
        <p:spPr/>
        <p:txBody>
          <a:bodyPr/>
          <a:lstStyle/>
          <a:p>
            <a:fld id="{98898E20-28D8-704B-B818-D33FC67929EC}" type="slidenum">
              <a:rPr lang="en-US" smtClean="0"/>
              <a:t>15</a:t>
            </a:fld>
            <a:endParaRPr lang="en-US"/>
          </a:p>
        </p:txBody>
      </p:sp>
    </p:spTree>
    <p:extLst>
      <p:ext uri="{BB962C8B-B14F-4D97-AF65-F5344CB8AC3E}">
        <p14:creationId xmlns:p14="http://schemas.microsoft.com/office/powerpoint/2010/main" val="1535452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01125" name="Rectangle 5"/>
          <p:cNvSpPr>
            <a:spLocks noGrp="1" noChangeArrowheads="1"/>
          </p:cNvSpPr>
          <p:nvPr>
            <p:ph type="ctrTitle"/>
          </p:nvPr>
        </p:nvSpPr>
        <p:spPr>
          <a:xfrm>
            <a:off x="685800" y="1295400"/>
            <a:ext cx="7772400" cy="1143000"/>
          </a:xfrm>
        </p:spPr>
        <p:txBody>
          <a:bodyPr/>
          <a:lstStyle>
            <a:lvl1pPr algn="ctr">
              <a:defRPr/>
            </a:lvl1pPr>
          </a:lstStyle>
          <a:p>
            <a:r>
              <a:rPr lang="en-US" dirty="0"/>
              <a:t>Click to edit Master title style</a:t>
            </a:r>
          </a:p>
        </p:txBody>
      </p:sp>
      <p:sp>
        <p:nvSpPr>
          <p:cNvPr id="901126" name="Rectangle 6"/>
          <p:cNvSpPr>
            <a:spLocks noGrp="1" noChangeArrowheads="1"/>
          </p:cNvSpPr>
          <p:nvPr>
            <p:ph type="subTitle" idx="1"/>
          </p:nvPr>
        </p:nvSpPr>
        <p:spPr>
          <a:xfrm>
            <a:off x="1371600" y="3200400"/>
            <a:ext cx="6400800" cy="1752600"/>
          </a:xfrm>
        </p:spPr>
        <p:txBody>
          <a:bodyPr/>
          <a:lstStyle>
            <a:lvl1pPr marL="0" indent="0" algn="ctr">
              <a:buFont typeface="Wingdings" pitchFamily="2" charset="2"/>
              <a:buNone/>
              <a:defRPr/>
            </a:lvl1pPr>
          </a:lstStyle>
          <a:p>
            <a:r>
              <a:rPr lang="en-US" dirty="0"/>
              <a:t>Click to edit Master subtitle style</a:t>
            </a:r>
          </a:p>
        </p:txBody>
      </p:sp>
      <p:sp>
        <p:nvSpPr>
          <p:cNvPr id="4" name="Rectangle 7"/>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solidFill>
                <a:srgbClr val="1C1C1C"/>
              </a:solidFill>
            </a:endParaRPr>
          </a:p>
        </p:txBody>
      </p:sp>
      <p:sp>
        <p:nvSpPr>
          <p:cNvPr id="5" name="Rectangle 8"/>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solidFill>
                <a:srgbClr val="1C1C1C"/>
              </a:solidFill>
            </a:endParaRPr>
          </a:p>
        </p:txBody>
      </p:sp>
      <p:sp>
        <p:nvSpPr>
          <p:cNvPr id="6" name="Rectangle 9"/>
          <p:cNvSpPr>
            <a:spLocks noGrp="1" noChangeArrowheads="1"/>
          </p:cNvSpPr>
          <p:nvPr>
            <p:ph type="sldNum" sz="quarter" idx="12"/>
          </p:nvPr>
        </p:nvSpPr>
        <p:spPr>
          <a:xfrm>
            <a:off x="6858000" y="6248400"/>
            <a:ext cx="1905000" cy="457200"/>
          </a:xfrm>
          <a:prstGeom prst="rect">
            <a:avLst/>
          </a:prstGeom>
        </p:spPr>
        <p:txBody>
          <a:bodyPr/>
          <a:lstStyle>
            <a:lvl1pPr>
              <a:defRPr>
                <a:solidFill>
                  <a:schemeClr val="bg2"/>
                </a:solidFill>
              </a:defRPr>
            </a:lvl1pPr>
          </a:lstStyle>
          <a:p>
            <a:pPr eaLnBrk="0" fontAlgn="base" hangingPunct="0">
              <a:spcBef>
                <a:spcPct val="0"/>
              </a:spcBef>
              <a:spcAft>
                <a:spcPct val="0"/>
              </a:spcAft>
              <a:defRPr/>
            </a:pPr>
            <a:fld id="{4035E121-D87F-4C63-8EDC-AB14F94788F9}" type="slidenum">
              <a:rPr lang="en-US">
                <a:solidFill>
                  <a:srgbClr val="1C1C1C"/>
                </a:solidFill>
                <a:latin typeface="Arial" charset="0"/>
                <a:ea typeface="ＭＳ Ｐゴシック" charset="0"/>
                <a:cs typeface="ＭＳ Ｐゴシック" charset="0"/>
              </a:rPr>
              <a:pPr eaLnBrk="0" fontAlgn="base" hangingPunct="0">
                <a:spcBef>
                  <a:spcPct val="0"/>
                </a:spcBef>
                <a:spcAft>
                  <a:spcPct val="0"/>
                </a:spcAft>
                <a:defRPr/>
              </a:pPr>
              <a:t>‹#›</a:t>
            </a:fld>
            <a:endParaRPr lang="en-US">
              <a:solidFill>
                <a:srgbClr val="1C1C1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07594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D85F8C-9C5D-49E8-8BBF-F28B73097F10}" type="slidenum">
              <a:rPr lang="en-US"/>
              <a:pPr>
                <a:defRPr/>
              </a:pPr>
              <a:t>‹#›</a:t>
            </a:fld>
            <a:endParaRPr lang="en-US"/>
          </a:p>
        </p:txBody>
      </p:sp>
    </p:spTree>
    <p:extLst>
      <p:ext uri="{BB962C8B-B14F-4D97-AF65-F5344CB8AC3E}">
        <p14:creationId xmlns:p14="http://schemas.microsoft.com/office/powerpoint/2010/main" val="418446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5" y="273049"/>
            <a:ext cx="2256235"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92" y="273057"/>
            <a:ext cx="3833813"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5" y="1435104"/>
            <a:ext cx="2256235" cy="4691063"/>
          </a:xfrm>
        </p:spPr>
        <p:txBody>
          <a:bodyPr/>
          <a:lstStyle>
            <a:lvl1pPr marL="0" indent="0">
              <a:buNone/>
              <a:defRPr sz="1100"/>
            </a:lvl1pPr>
            <a:lvl2pPr marL="342866" indent="0">
              <a:buNone/>
              <a:defRPr sz="900"/>
            </a:lvl2pPr>
            <a:lvl3pPr marL="685732" indent="0">
              <a:buNone/>
              <a:defRPr sz="800"/>
            </a:lvl3pPr>
            <a:lvl4pPr marL="1028598" indent="0">
              <a:buNone/>
              <a:defRPr sz="700"/>
            </a:lvl4pPr>
            <a:lvl5pPr marL="1371464" indent="0">
              <a:buNone/>
              <a:defRPr sz="700"/>
            </a:lvl5pPr>
            <a:lvl6pPr marL="1714331" indent="0">
              <a:buNone/>
              <a:defRPr sz="700"/>
            </a:lvl6pPr>
            <a:lvl7pPr marL="2057195" indent="0">
              <a:buNone/>
              <a:defRPr sz="700"/>
            </a:lvl7pPr>
            <a:lvl8pPr marL="2400060" indent="0">
              <a:buNone/>
              <a:defRPr sz="700"/>
            </a:lvl8pPr>
            <a:lvl9pPr marL="2742926"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415B49-E272-4523-8166-1B1831C4B715}" type="slidenum">
              <a:rPr lang="en-US"/>
              <a:pPr>
                <a:defRPr/>
              </a:pPr>
              <a:t>‹#›</a:t>
            </a:fld>
            <a:endParaRPr lang="en-US"/>
          </a:p>
        </p:txBody>
      </p:sp>
    </p:spTree>
    <p:extLst>
      <p:ext uri="{BB962C8B-B14F-4D97-AF65-F5344CB8AC3E}">
        <p14:creationId xmlns:p14="http://schemas.microsoft.com/office/powerpoint/2010/main" val="285397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4800601"/>
            <a:ext cx="41148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612775"/>
            <a:ext cx="4114800" cy="4114800"/>
          </a:xfrm>
        </p:spPr>
        <p:txBody>
          <a:bodyPr/>
          <a:lstStyle>
            <a:lvl1pPr marL="0" indent="0">
              <a:buNone/>
              <a:defRPr sz="2400"/>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pPr lvl="0"/>
            <a:endParaRPr lang="en-US" noProof="0"/>
          </a:p>
        </p:txBody>
      </p:sp>
      <p:sp>
        <p:nvSpPr>
          <p:cNvPr id="4" name="Text Placeholder 3"/>
          <p:cNvSpPr>
            <a:spLocks noGrp="1"/>
          </p:cNvSpPr>
          <p:nvPr>
            <p:ph type="body" sz="half" idx="2"/>
          </p:nvPr>
        </p:nvSpPr>
        <p:spPr>
          <a:xfrm>
            <a:off x="1344216" y="5367343"/>
            <a:ext cx="4114800" cy="804863"/>
          </a:xfrm>
        </p:spPr>
        <p:txBody>
          <a:bodyPr/>
          <a:lstStyle>
            <a:lvl1pPr marL="0" indent="0">
              <a:buNone/>
              <a:defRPr sz="1100"/>
            </a:lvl1pPr>
            <a:lvl2pPr marL="342866" indent="0">
              <a:buNone/>
              <a:defRPr sz="900"/>
            </a:lvl2pPr>
            <a:lvl3pPr marL="685732" indent="0">
              <a:buNone/>
              <a:defRPr sz="800"/>
            </a:lvl3pPr>
            <a:lvl4pPr marL="1028598" indent="0">
              <a:buNone/>
              <a:defRPr sz="700"/>
            </a:lvl4pPr>
            <a:lvl5pPr marL="1371464" indent="0">
              <a:buNone/>
              <a:defRPr sz="700"/>
            </a:lvl5pPr>
            <a:lvl6pPr marL="1714331" indent="0">
              <a:buNone/>
              <a:defRPr sz="700"/>
            </a:lvl6pPr>
            <a:lvl7pPr marL="2057195" indent="0">
              <a:buNone/>
              <a:defRPr sz="700"/>
            </a:lvl7pPr>
            <a:lvl8pPr marL="2400060" indent="0">
              <a:buNone/>
              <a:defRPr sz="700"/>
            </a:lvl8pPr>
            <a:lvl9pPr marL="2742926" indent="0">
              <a:buNone/>
              <a:defRPr sz="7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87A090-BAD4-4341-AC7F-A731585BC0A0}" type="slidenum">
              <a:rPr lang="en-US"/>
              <a:pPr>
                <a:defRPr/>
              </a:pPr>
              <a:t>‹#›</a:t>
            </a:fld>
            <a:endParaRPr lang="en-US"/>
          </a:p>
        </p:txBody>
      </p:sp>
    </p:spTree>
    <p:extLst>
      <p:ext uri="{BB962C8B-B14F-4D97-AF65-F5344CB8AC3E}">
        <p14:creationId xmlns:p14="http://schemas.microsoft.com/office/powerpoint/2010/main" val="1785189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99B4F5-F495-445A-AD57-B1A0CC0AEFE3}" type="slidenum">
              <a:rPr lang="en-US"/>
              <a:pPr>
                <a:defRPr/>
              </a:pPr>
              <a:t>‹#›</a:t>
            </a:fld>
            <a:endParaRPr lang="en-US"/>
          </a:p>
        </p:txBody>
      </p:sp>
    </p:spTree>
    <p:extLst>
      <p:ext uri="{BB962C8B-B14F-4D97-AF65-F5344CB8AC3E}">
        <p14:creationId xmlns:p14="http://schemas.microsoft.com/office/powerpoint/2010/main" val="2622038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74640"/>
            <a:ext cx="15430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74640"/>
            <a:ext cx="45148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13C1C-2065-443A-845F-EE82C0FEFE92}" type="slidenum">
              <a:rPr lang="en-US"/>
              <a:pPr>
                <a:defRPr/>
              </a:pPr>
              <a:t>‹#›</a:t>
            </a:fld>
            <a:endParaRPr lang="en-US"/>
          </a:p>
        </p:txBody>
      </p:sp>
    </p:spTree>
    <p:extLst>
      <p:ext uri="{BB962C8B-B14F-4D97-AF65-F5344CB8AC3E}">
        <p14:creationId xmlns:p14="http://schemas.microsoft.com/office/powerpoint/2010/main" val="3552803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9DA89E-531D-460B-A325-EE945A0840AE}"/>
              </a:ext>
            </a:extLst>
          </p:cNvPr>
          <p:cNvSpPr>
            <a:spLocks noGrp="1"/>
          </p:cNvSpPr>
          <p:nvPr>
            <p:ph type="title" hasCustomPrompt="1"/>
          </p:nvPr>
        </p:nvSpPr>
        <p:spPr>
          <a:xfrm>
            <a:off x="724173" y="410360"/>
            <a:ext cx="6496898" cy="1263801"/>
          </a:xfrm>
          <a:prstGeom prst="rect">
            <a:avLst/>
          </a:prstGeom>
        </p:spPr>
        <p:txBody>
          <a:bodyPr/>
          <a:lstStyle>
            <a:lvl1pPr>
              <a:lnSpc>
                <a:spcPct val="80000"/>
              </a:lnSpc>
              <a:defRPr sz="3600" b="1">
                <a:solidFill>
                  <a:srgbClr val="060646"/>
                </a:solidFill>
                <a:latin typeface="Arial" panose="020B0604020202020204" pitchFamily="34" charset="0"/>
                <a:cs typeface="Arial" panose="020B0604020202020204" pitchFamily="34" charset="0"/>
              </a:defRPr>
            </a:lvl1pPr>
          </a:lstStyle>
          <a:p>
            <a:r>
              <a:rPr lang="en-GB" noProof="0" dirty="0"/>
              <a:t>Title of the slide on two lines if necessary / Arial 48</a:t>
            </a:r>
          </a:p>
        </p:txBody>
      </p:sp>
      <p:sp>
        <p:nvSpPr>
          <p:cNvPr id="6" name="Rectangle 5">
            <a:extLst>
              <a:ext uri="{FF2B5EF4-FFF2-40B4-BE49-F238E27FC236}">
                <a16:creationId xmlns:a16="http://schemas.microsoft.com/office/drawing/2014/main" id="{2B12F3FC-84FC-4AAD-B554-F912A866951B}"/>
              </a:ext>
            </a:extLst>
          </p:cNvPr>
          <p:cNvSpPr/>
          <p:nvPr userDrawn="1"/>
        </p:nvSpPr>
        <p:spPr>
          <a:xfrm>
            <a:off x="0" y="1"/>
            <a:ext cx="563288" cy="750395"/>
          </a:xfrm>
          <a:prstGeom prst="rect">
            <a:avLst/>
          </a:prstGeom>
          <a:solidFill>
            <a:srgbClr val="FF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dirty="0"/>
          </a:p>
        </p:txBody>
      </p:sp>
      <p:sp>
        <p:nvSpPr>
          <p:cNvPr id="14" name="Espace réservé du texte 13">
            <a:extLst>
              <a:ext uri="{FF2B5EF4-FFF2-40B4-BE49-F238E27FC236}">
                <a16:creationId xmlns:a16="http://schemas.microsoft.com/office/drawing/2014/main" id="{B1DC64DE-99CD-41A4-9D73-AB2ECC410597}"/>
              </a:ext>
            </a:extLst>
          </p:cNvPr>
          <p:cNvSpPr>
            <a:spLocks noGrp="1"/>
          </p:cNvSpPr>
          <p:nvPr>
            <p:ph type="body" sz="quarter" idx="10" hasCustomPrompt="1"/>
          </p:nvPr>
        </p:nvSpPr>
        <p:spPr>
          <a:xfrm>
            <a:off x="724172" y="2056970"/>
            <a:ext cx="2712382" cy="438580"/>
          </a:xfrm>
          <a:prstGeom prst="rect">
            <a:avLst/>
          </a:prstGeom>
          <a:solidFill>
            <a:srgbClr val="060646"/>
          </a:solidFill>
        </p:spPr>
        <p:txBody>
          <a:bodyPr wrap="none" lIns="108000" rIns="108000" anchor="ctr">
            <a:spAutoFit/>
          </a:bodyPr>
          <a:lstStyle>
            <a:lvl1pPr marL="0" indent="0">
              <a:lnSpc>
                <a:spcPct val="100000"/>
              </a:lnSpc>
              <a:spcBef>
                <a:spcPts val="0"/>
              </a:spcBef>
              <a:buNone/>
              <a:defRPr sz="2400" b="1">
                <a:solidFill>
                  <a:schemeClr val="bg1"/>
                </a:solidFill>
                <a:latin typeface="Arial" panose="020B0604020202020204" pitchFamily="34" charset="0"/>
                <a:cs typeface="Arial" panose="020B0604020202020204" pitchFamily="34" charset="0"/>
              </a:defRPr>
            </a:lvl1pPr>
          </a:lstStyle>
          <a:p>
            <a:pPr lvl="0"/>
            <a:r>
              <a:rPr lang="en-GB" noProof="0" dirty="0"/>
              <a:t>Subtitle / Arial 32</a:t>
            </a:r>
          </a:p>
        </p:txBody>
      </p:sp>
      <p:sp>
        <p:nvSpPr>
          <p:cNvPr id="17" name="Espace réservé du texte 16">
            <a:extLst>
              <a:ext uri="{FF2B5EF4-FFF2-40B4-BE49-F238E27FC236}">
                <a16:creationId xmlns:a16="http://schemas.microsoft.com/office/drawing/2014/main" id="{3487C54C-48EC-4290-BD46-A253421C529E}"/>
              </a:ext>
            </a:extLst>
          </p:cNvPr>
          <p:cNvSpPr>
            <a:spLocks noGrp="1"/>
          </p:cNvSpPr>
          <p:nvPr>
            <p:ph type="body" sz="quarter" idx="11" hasCustomPrompt="1"/>
          </p:nvPr>
        </p:nvSpPr>
        <p:spPr>
          <a:xfrm>
            <a:off x="724172" y="2798381"/>
            <a:ext cx="7749752" cy="3649263"/>
          </a:xfrm>
          <a:prstGeom prst="rect">
            <a:avLst/>
          </a:prstGeom>
        </p:spPr>
        <p:txBody>
          <a:bodyPr lIns="108000" rIns="108000"/>
          <a:lstStyle>
            <a:lvl1pPr marL="0" indent="0">
              <a:lnSpc>
                <a:spcPct val="100000"/>
              </a:lnSpc>
              <a:spcBef>
                <a:spcPts val="0"/>
              </a:spcBef>
              <a:spcAft>
                <a:spcPts val="450"/>
              </a:spcAft>
              <a:buNone/>
              <a:defRPr sz="1800">
                <a:solidFill>
                  <a:srgbClr val="0040CD"/>
                </a:solidFill>
                <a:latin typeface="Arial" panose="020B0604020202020204" pitchFamily="34" charset="0"/>
                <a:cs typeface="Arial" panose="020B0604020202020204" pitchFamily="34" charset="0"/>
              </a:defRPr>
            </a:lvl1pPr>
            <a:lvl2pPr marL="271463" indent="-271463">
              <a:lnSpc>
                <a:spcPct val="100000"/>
              </a:lnSpc>
              <a:spcBef>
                <a:spcPts val="0"/>
              </a:spcBef>
              <a:spcAft>
                <a:spcPts val="450"/>
              </a:spcAft>
              <a:buFont typeface="Wingdings" panose="05000000000000000000" pitchFamily="2" charset="2"/>
              <a:buChar char="§"/>
              <a:defRPr sz="1800">
                <a:solidFill>
                  <a:srgbClr val="0040CD"/>
                </a:solidFill>
                <a:latin typeface="Arial" panose="020B0604020202020204" pitchFamily="34" charset="0"/>
                <a:cs typeface="Arial" panose="020B0604020202020204" pitchFamily="34" charset="0"/>
              </a:defRPr>
            </a:lvl2pPr>
          </a:lstStyle>
          <a:p>
            <a:pPr lvl="0"/>
            <a:r>
              <a:rPr lang="en-GB" noProof="0" dirty="0"/>
              <a:t>Your body text here / Arial 24.</a:t>
            </a:r>
          </a:p>
          <a:p>
            <a:pPr lvl="1"/>
            <a:r>
              <a:rPr lang="en-GB" noProof="0" dirty="0"/>
              <a:t>Your list here / Arial 24.</a:t>
            </a:r>
          </a:p>
        </p:txBody>
      </p:sp>
    </p:spTree>
    <p:extLst>
      <p:ext uri="{BB962C8B-B14F-4D97-AF65-F5344CB8AC3E}">
        <p14:creationId xmlns:p14="http://schemas.microsoft.com/office/powerpoint/2010/main" val="172109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1676"/>
              </a:spcBef>
              <a:spcAft>
                <a:spcPts val="0"/>
              </a:spcAft>
              <a:defRPr/>
            </a:lvl1pPr>
            <a:lvl2pPr>
              <a:spcBef>
                <a:spcPts val="1176"/>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dirty="0"/>
              <a:t>Click to edit Master 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781800" y="6324600"/>
            <a:ext cx="1905000" cy="457200"/>
          </a:xfrm>
          <a:prstGeom prst="rect">
            <a:avLst/>
          </a:prstGeom>
          <a:ln/>
        </p:spPr>
        <p:txBody>
          <a:bodyPr/>
          <a:lstStyle>
            <a:lvl1pPr>
              <a:defRPr/>
            </a:lvl1pPr>
          </a:lstStyle>
          <a:p>
            <a:pPr eaLnBrk="0" fontAlgn="base" hangingPunct="0">
              <a:spcBef>
                <a:spcPct val="0"/>
              </a:spcBef>
              <a:spcAft>
                <a:spcPct val="0"/>
              </a:spcAft>
              <a:defRPr/>
            </a:pPr>
            <a:fld id="{F11F41C6-018C-4C48-B745-C5D95ADF4638}" type="slidenum">
              <a:rPr lang="en-US">
                <a:solidFill>
                  <a:srgbClr val="000000"/>
                </a:solidFill>
                <a:latin typeface="Arial" charset="0"/>
                <a:ea typeface="ＭＳ Ｐゴシック" charset="0"/>
                <a:cs typeface="ＭＳ Ｐゴシック" charset="0"/>
              </a:rPr>
              <a:pPr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86727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20637"/>
            <a:ext cx="9144000" cy="868363"/>
          </a:xfrm>
        </p:spPr>
        <p:txBody>
          <a:bodyPr/>
          <a:lstStyle/>
          <a:p>
            <a:r>
              <a:rPr lang="en-US" dirty="0"/>
              <a:t>Click to edit Master title style</a:t>
            </a:r>
          </a:p>
        </p:txBody>
      </p:sp>
      <p:sp>
        <p:nvSpPr>
          <p:cNvPr id="3" name="Text Placeholder 2"/>
          <p:cNvSpPr>
            <a:spLocks noGrp="1"/>
          </p:cNvSpPr>
          <p:nvPr>
            <p:ph type="body" sz="half" idx="1"/>
          </p:nvPr>
        </p:nvSpPr>
        <p:spPr>
          <a:xfrm>
            <a:off x="446088" y="1255720"/>
            <a:ext cx="4178300" cy="4767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Media Placeholder 3"/>
          <p:cNvSpPr>
            <a:spLocks noGrp="1"/>
          </p:cNvSpPr>
          <p:nvPr>
            <p:ph type="media" sz="half" idx="2"/>
          </p:nvPr>
        </p:nvSpPr>
        <p:spPr>
          <a:xfrm>
            <a:off x="4776788" y="1255720"/>
            <a:ext cx="4178300" cy="47672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781800" y="6324600"/>
            <a:ext cx="1905000" cy="457200"/>
          </a:xfrm>
          <a:prstGeom prst="rect">
            <a:avLst/>
          </a:prstGeom>
          <a:ln/>
        </p:spPr>
        <p:txBody>
          <a:bodyPr/>
          <a:lstStyle>
            <a:lvl1pPr>
              <a:defRPr/>
            </a:lvl1pPr>
          </a:lstStyle>
          <a:p>
            <a:pPr eaLnBrk="0" fontAlgn="base" hangingPunct="0">
              <a:spcBef>
                <a:spcPct val="0"/>
              </a:spcBef>
              <a:spcAft>
                <a:spcPct val="0"/>
              </a:spcAft>
              <a:defRPr/>
            </a:pPr>
            <a:fld id="{11C5AB50-15C1-4B1B-A791-23C55AE847B4}" type="slidenum">
              <a:rPr lang="en-US">
                <a:solidFill>
                  <a:srgbClr val="000000"/>
                </a:solidFill>
                <a:latin typeface="Arial" charset="0"/>
                <a:ea typeface="ＭＳ Ｐゴシック" charset="0"/>
                <a:cs typeface="ＭＳ Ｐゴシック" charset="0"/>
              </a:rPr>
              <a:pPr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32362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82"/>
            <a:ext cx="9144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9144000" cy="1524000"/>
          </a:xfrm>
        </p:spPr>
        <p:txBody>
          <a:bodyPr/>
          <a:lstStyle>
            <a:lvl1pPr marL="0" indent="0" algn="ctr">
              <a:buFont typeface="Wingdings" pitchFamily="2" charset="2"/>
              <a:buNone/>
              <a:defRPr>
                <a:solidFill>
                  <a:schemeClr val="tx1"/>
                </a:solidFill>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2E62938-84EC-488D-9CA4-E38E8D42E52F}" type="slidenum">
              <a:rPr lang="en-US"/>
              <a:pPr>
                <a:defRPr/>
              </a:pPr>
              <a:t>‹#›</a:t>
            </a:fld>
            <a:endParaRPr lang="en-US"/>
          </a:p>
        </p:txBody>
      </p:sp>
    </p:spTree>
    <p:extLst>
      <p:ext uri="{BB962C8B-B14F-4D97-AF65-F5344CB8AC3E}">
        <p14:creationId xmlns:p14="http://schemas.microsoft.com/office/powerpoint/2010/main" val="2125622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A05A8-D087-49F8-A68B-53BB47A7E6BF}" type="slidenum">
              <a:rPr lang="en-US"/>
              <a:pPr>
                <a:defRPr/>
              </a:pPr>
              <a:t>‹#›</a:t>
            </a:fld>
            <a:endParaRPr lang="en-US"/>
          </a:p>
        </p:txBody>
      </p:sp>
    </p:spTree>
    <p:extLst>
      <p:ext uri="{BB962C8B-B14F-4D97-AF65-F5344CB8AC3E}">
        <p14:creationId xmlns:p14="http://schemas.microsoft.com/office/powerpoint/2010/main" val="368177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4406901"/>
            <a:ext cx="58293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906713"/>
            <a:ext cx="5829300" cy="1500187"/>
          </a:xfrm>
        </p:spPr>
        <p:txBody>
          <a:bodyPr anchor="b"/>
          <a:lstStyle>
            <a:lvl1pPr marL="0" indent="0">
              <a:buNone/>
              <a:defRPr sz="1500"/>
            </a:lvl1pPr>
            <a:lvl2pPr marL="342866" indent="0">
              <a:buNone/>
              <a:defRPr sz="1400"/>
            </a:lvl2pPr>
            <a:lvl3pPr marL="685732" indent="0">
              <a:buNone/>
              <a:defRPr sz="1200"/>
            </a:lvl3pPr>
            <a:lvl4pPr marL="1028598" indent="0">
              <a:buNone/>
              <a:defRPr sz="1100"/>
            </a:lvl4pPr>
            <a:lvl5pPr marL="1371464" indent="0">
              <a:buNone/>
              <a:defRPr sz="1100"/>
            </a:lvl5pPr>
            <a:lvl6pPr marL="1714331" indent="0">
              <a:buNone/>
              <a:defRPr sz="1100"/>
            </a:lvl6pPr>
            <a:lvl7pPr marL="2057195" indent="0">
              <a:buNone/>
              <a:defRPr sz="1100"/>
            </a:lvl7pPr>
            <a:lvl8pPr marL="2400060" indent="0">
              <a:buNone/>
              <a:defRPr sz="1100"/>
            </a:lvl8pPr>
            <a:lvl9pPr marL="2742926" indent="0">
              <a:buNone/>
              <a:defRPr sz="11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BBC673-9CA8-4194-8E34-D666622A555E}" type="slidenum">
              <a:rPr lang="en-US"/>
              <a:pPr>
                <a:defRPr/>
              </a:pPr>
              <a:t>‹#›</a:t>
            </a:fld>
            <a:endParaRPr lang="en-US"/>
          </a:p>
        </p:txBody>
      </p:sp>
    </p:spTree>
    <p:extLst>
      <p:ext uri="{BB962C8B-B14F-4D97-AF65-F5344CB8AC3E}">
        <p14:creationId xmlns:p14="http://schemas.microsoft.com/office/powerpoint/2010/main" val="424609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600201"/>
            <a:ext cx="302895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600201"/>
            <a:ext cx="3028950" cy="4525963"/>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0394BE-C7C4-4CA6-9240-6CDB29B2C93E}" type="slidenum">
              <a:rPr lang="en-US"/>
              <a:pPr>
                <a:defRPr/>
              </a:pPr>
              <a:t>‹#›</a:t>
            </a:fld>
            <a:endParaRPr lang="en-US"/>
          </a:p>
        </p:txBody>
      </p:sp>
    </p:spTree>
    <p:extLst>
      <p:ext uri="{BB962C8B-B14F-4D97-AF65-F5344CB8AC3E}">
        <p14:creationId xmlns:p14="http://schemas.microsoft.com/office/powerpoint/2010/main" val="336471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3" y="1535113"/>
            <a:ext cx="3030141" cy="639763"/>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3" y="2174875"/>
            <a:ext cx="3030141"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4" y="1535113"/>
            <a:ext cx="3031331" cy="639763"/>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4" y="2174875"/>
            <a:ext cx="3031331" cy="3951288"/>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5894F7-D2D8-4142-8878-126BF2DBE9F6}" type="slidenum">
              <a:rPr lang="en-US"/>
              <a:pPr>
                <a:defRPr/>
              </a:pPr>
              <a:t>‹#›</a:t>
            </a:fld>
            <a:endParaRPr lang="en-US"/>
          </a:p>
        </p:txBody>
      </p:sp>
    </p:spTree>
    <p:extLst>
      <p:ext uri="{BB962C8B-B14F-4D97-AF65-F5344CB8AC3E}">
        <p14:creationId xmlns:p14="http://schemas.microsoft.com/office/powerpoint/2010/main" val="339717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E00470E-5877-48CB-82CD-3CCAD5E83536}" type="slidenum">
              <a:rPr lang="en-US"/>
              <a:pPr>
                <a:defRPr/>
              </a:pPr>
              <a:t>‹#›</a:t>
            </a:fld>
            <a:endParaRPr lang="en-US"/>
          </a:p>
        </p:txBody>
      </p:sp>
    </p:spTree>
    <p:extLst>
      <p:ext uri="{BB962C8B-B14F-4D97-AF65-F5344CB8AC3E}">
        <p14:creationId xmlns:p14="http://schemas.microsoft.com/office/powerpoint/2010/main" val="14721118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0" y="3581"/>
            <a:ext cx="9144000" cy="88541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1" name="Rectangle 3"/>
          <p:cNvSpPr>
            <a:spLocks noGrp="1" noChangeArrowheads="1"/>
          </p:cNvSpPr>
          <p:nvPr>
            <p:ph type="body" idx="1"/>
          </p:nvPr>
        </p:nvSpPr>
        <p:spPr bwMode="auto">
          <a:xfrm>
            <a:off x="462671" y="1255720"/>
            <a:ext cx="8338435" cy="47672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0100" name="Rectangle 4"/>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400">
                <a:latin typeface="Tahoma" charset="0"/>
              </a:defRPr>
            </a:lvl1pPr>
          </a:lstStyle>
          <a:p>
            <a:pPr fontAlgn="base">
              <a:spcAft>
                <a:spcPct val="0"/>
              </a:spcAft>
              <a:defRPr/>
            </a:pPr>
            <a:endParaRPr lang="en-US">
              <a:solidFill>
                <a:srgbClr val="000000"/>
              </a:solidFill>
              <a:ea typeface="ＭＳ Ｐゴシック" charset="0"/>
              <a:cs typeface="ＭＳ Ｐゴシック" charset="0"/>
            </a:endParaRPr>
          </a:p>
        </p:txBody>
      </p:sp>
      <p:sp>
        <p:nvSpPr>
          <p:cNvPr id="900101" name="Rectangle 5"/>
          <p:cNvSpPr>
            <a:spLocks noGrp="1" noChangeArrowheads="1"/>
          </p:cNvSpPr>
          <p:nvPr>
            <p:ph type="ftr" sz="quarter" idx="3"/>
          </p:nvPr>
        </p:nvSpPr>
        <p:spPr bwMode="auto">
          <a:xfrm>
            <a:off x="6146605" y="6347780"/>
            <a:ext cx="3072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defRPr sz="1400">
                <a:latin typeface="Calibri"/>
                <a:cs typeface="Calibri"/>
              </a:defRPr>
            </a:lvl1pPr>
          </a:lstStyle>
          <a:p>
            <a:pPr fontAlgn="base">
              <a:spcAft>
                <a:spcPct val="0"/>
              </a:spcAft>
              <a:defRPr/>
            </a:pPr>
            <a:r>
              <a:rPr lang="en-US">
                <a:solidFill>
                  <a:srgbClr val="000000"/>
                </a:solidFill>
                <a:ea typeface="ＭＳ Ｐゴシック" charset="0"/>
              </a:rPr>
              <a:t>Presenter: Pieter Abbeel (UC Berkeley)</a:t>
            </a:r>
            <a:endParaRPr lang="en-US" dirty="0">
              <a:solidFill>
                <a:srgbClr val="000000"/>
              </a:solidFill>
              <a:ea typeface="ＭＳ Ｐゴシック" charset="0"/>
            </a:endParaRPr>
          </a:p>
        </p:txBody>
      </p:sp>
      <p:cxnSp>
        <p:nvCxnSpPr>
          <p:cNvPr id="3" name="Straight Connector 2"/>
          <p:cNvCxnSpPr/>
          <p:nvPr userDrawn="1"/>
        </p:nvCxnSpPr>
        <p:spPr bwMode="auto">
          <a:xfrm>
            <a:off x="0" y="894271"/>
            <a:ext cx="9144000" cy="0"/>
          </a:xfrm>
          <a:prstGeom prst="line">
            <a:avLst/>
          </a:prstGeom>
          <a:noFill/>
          <a:ln w="38100" cap="flat" cmpd="sng" algn="ctr">
            <a:solidFill>
              <a:schemeClr val="tx2">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537912893"/>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Lst>
  <p:txStyles>
    <p:titleStyle>
      <a:lvl1pPr algn="ctr" rtl="0" eaLnBrk="0" fontAlgn="base" hangingPunct="0">
        <a:spcBef>
          <a:spcPct val="0"/>
        </a:spcBef>
        <a:spcAft>
          <a:spcPct val="0"/>
        </a:spcAft>
        <a:defRPr sz="4000">
          <a:solidFill>
            <a:schemeClr val="tx2"/>
          </a:solidFill>
          <a:latin typeface="Calibri"/>
          <a:ea typeface="+mj-ea"/>
          <a:cs typeface="Calibri"/>
        </a:defRPr>
      </a:lvl1pPr>
      <a:lvl2pPr algn="l" rtl="0" eaLnBrk="0" fontAlgn="base" hangingPunct="0">
        <a:spcBef>
          <a:spcPct val="0"/>
        </a:spcBef>
        <a:spcAft>
          <a:spcPct val="0"/>
        </a:spcAft>
        <a:defRPr sz="4400">
          <a:solidFill>
            <a:schemeClr val="tx2"/>
          </a:solidFill>
          <a:latin typeface="Tahoma" charset="0"/>
        </a:defRPr>
      </a:lvl2pPr>
      <a:lvl3pPr algn="l" rtl="0" eaLnBrk="0" fontAlgn="base" hangingPunct="0">
        <a:spcBef>
          <a:spcPct val="0"/>
        </a:spcBef>
        <a:spcAft>
          <a:spcPct val="0"/>
        </a:spcAft>
        <a:defRPr sz="4400">
          <a:solidFill>
            <a:schemeClr val="tx2"/>
          </a:solidFill>
          <a:latin typeface="Tahoma" charset="0"/>
        </a:defRPr>
      </a:lvl3pPr>
      <a:lvl4pPr algn="l" rtl="0" eaLnBrk="0" fontAlgn="base" hangingPunct="0">
        <a:spcBef>
          <a:spcPct val="0"/>
        </a:spcBef>
        <a:spcAft>
          <a:spcPct val="0"/>
        </a:spcAft>
        <a:defRPr sz="4400">
          <a:solidFill>
            <a:schemeClr val="tx2"/>
          </a:solidFill>
          <a:latin typeface="Tahoma" charset="0"/>
        </a:defRPr>
      </a:lvl4pPr>
      <a:lvl5pPr algn="l" rtl="0" eaLnBrk="0" fontAlgn="base" hangingPunct="0">
        <a:spcBef>
          <a:spcPct val="0"/>
        </a:spcBef>
        <a:spcAft>
          <a:spcPct val="0"/>
        </a:spcAft>
        <a:defRPr sz="4400">
          <a:solidFill>
            <a:schemeClr val="tx2"/>
          </a:solidFill>
          <a:latin typeface="Tahoma" charset="0"/>
        </a:defRPr>
      </a:lvl5pPr>
      <a:lvl6pPr marL="457200" algn="l" rtl="0" fontAlgn="base">
        <a:spcBef>
          <a:spcPct val="0"/>
        </a:spcBef>
        <a:spcAft>
          <a:spcPct val="0"/>
        </a:spcAft>
        <a:defRPr sz="4400">
          <a:solidFill>
            <a:schemeClr val="tx2"/>
          </a:solidFill>
          <a:latin typeface="Tahoma" charset="0"/>
        </a:defRPr>
      </a:lvl6pPr>
      <a:lvl7pPr marL="914400" algn="l" rtl="0" fontAlgn="base">
        <a:spcBef>
          <a:spcPct val="0"/>
        </a:spcBef>
        <a:spcAft>
          <a:spcPct val="0"/>
        </a:spcAft>
        <a:defRPr sz="4400">
          <a:solidFill>
            <a:schemeClr val="tx2"/>
          </a:solidFill>
          <a:latin typeface="Tahoma" charset="0"/>
        </a:defRPr>
      </a:lvl7pPr>
      <a:lvl8pPr marL="1371600" algn="l" rtl="0" fontAlgn="base">
        <a:spcBef>
          <a:spcPct val="0"/>
        </a:spcBef>
        <a:spcAft>
          <a:spcPct val="0"/>
        </a:spcAft>
        <a:defRPr sz="4400">
          <a:solidFill>
            <a:schemeClr val="tx2"/>
          </a:solidFill>
          <a:latin typeface="Tahoma" charset="0"/>
        </a:defRPr>
      </a:lvl8pPr>
      <a:lvl9pPr marL="1828800" algn="l" rtl="0" fontAlgn="base">
        <a:spcBef>
          <a:spcPct val="0"/>
        </a:spcBef>
        <a:spcAft>
          <a:spcPct val="0"/>
        </a:spcAft>
        <a:defRPr sz="4400">
          <a:solidFill>
            <a:schemeClr val="tx2"/>
          </a:solidFill>
          <a:latin typeface="Tahoma"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2400">
          <a:solidFill>
            <a:schemeClr val="tx1"/>
          </a:solidFill>
          <a:latin typeface="Calibri"/>
          <a:ea typeface="+mn-ea"/>
          <a:cs typeface="Calibri"/>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Calibri"/>
          <a:cs typeface="Calibri"/>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1800">
          <a:solidFill>
            <a:schemeClr val="tx1"/>
          </a:solidFill>
          <a:latin typeface="Calibri"/>
          <a:cs typeface="Calibri"/>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1800">
          <a:solidFill>
            <a:schemeClr val="tx1"/>
          </a:solidFill>
          <a:latin typeface="Calibri"/>
          <a:cs typeface="Calibri"/>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800">
          <a:solidFill>
            <a:schemeClr val="tx1"/>
          </a:solidFill>
          <a:latin typeface="Calibri"/>
          <a:cs typeface="Calibri"/>
        </a:defRPr>
      </a:lvl5pPr>
      <a:lvl6pPr marL="2514600" indent="-228600"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9144000" cy="1143000"/>
          </a:xfrm>
          <a:prstGeom prst="rect">
            <a:avLst/>
          </a:prstGeom>
          <a:noFill/>
          <a:ln w="9525">
            <a:noFill/>
            <a:miter lim="800000"/>
            <a:headEnd/>
            <a:tailEnd/>
          </a:ln>
        </p:spPr>
        <p:txBody>
          <a:bodyPr vert="horz" wrap="square" lIns="68574" tIns="34289" rIns="68574" bIns="34289"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304800" y="1397003"/>
            <a:ext cx="8534400" cy="4729164"/>
          </a:xfrm>
          <a:prstGeom prst="rect">
            <a:avLst/>
          </a:prstGeom>
          <a:noFill/>
          <a:ln w="9525">
            <a:noFill/>
            <a:miter lim="800000"/>
            <a:headEnd/>
            <a:tailEnd/>
          </a:ln>
        </p:spPr>
        <p:txBody>
          <a:bodyPr vert="horz" wrap="square" lIns="68574" tIns="34289" rIns="68574"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dt" sz="half" idx="2"/>
          </p:nvPr>
        </p:nvSpPr>
        <p:spPr bwMode="auto">
          <a:xfrm>
            <a:off x="342900" y="6245225"/>
            <a:ext cx="1600200" cy="476251"/>
          </a:xfrm>
          <a:prstGeom prst="rect">
            <a:avLst/>
          </a:prstGeom>
          <a:noFill/>
          <a:ln w="9525">
            <a:noFill/>
            <a:miter lim="800000"/>
            <a:headEnd/>
            <a:tailEnd/>
          </a:ln>
          <a:effectLst/>
        </p:spPr>
        <p:txBody>
          <a:bodyPr vert="horz" wrap="square" lIns="68574" tIns="34289" rIns="68574" bIns="34289" numCol="1" anchor="t" anchorCtr="0" compatLnSpc="1">
            <a:prstTxWarp prst="textNoShape">
              <a:avLst/>
            </a:prstTxWarp>
          </a:bodyPr>
          <a:lstStyle>
            <a:lvl1pPr>
              <a:defRPr sz="1100"/>
            </a:lvl1pPr>
          </a:lstStyle>
          <a:p>
            <a:pPr>
              <a:defRPr/>
            </a:pPr>
            <a:endParaRPr lang="en-US"/>
          </a:p>
        </p:txBody>
      </p:sp>
      <p:sp>
        <p:nvSpPr>
          <p:cNvPr id="4101" name="Rectangle 5"/>
          <p:cNvSpPr>
            <a:spLocks noGrp="1" noChangeArrowheads="1"/>
          </p:cNvSpPr>
          <p:nvPr>
            <p:ph type="ftr" sz="quarter" idx="3"/>
          </p:nvPr>
        </p:nvSpPr>
        <p:spPr bwMode="auto">
          <a:xfrm>
            <a:off x="2343150" y="6245225"/>
            <a:ext cx="2171700" cy="476251"/>
          </a:xfrm>
          <a:prstGeom prst="rect">
            <a:avLst/>
          </a:prstGeom>
          <a:noFill/>
          <a:ln w="9525">
            <a:noFill/>
            <a:miter lim="800000"/>
            <a:headEnd/>
            <a:tailEnd/>
          </a:ln>
          <a:effectLst/>
        </p:spPr>
        <p:txBody>
          <a:bodyPr vert="horz" wrap="square" lIns="68574" tIns="34289" rIns="68574" bIns="34289" numCol="1" anchor="t" anchorCtr="0" compatLnSpc="1">
            <a:prstTxWarp prst="textNoShape">
              <a:avLst/>
            </a:prstTxWarp>
          </a:bodyPr>
          <a:lstStyle>
            <a:lvl1pPr algn="ctr">
              <a:defRPr sz="1100"/>
            </a:lvl1pPr>
          </a:lstStyle>
          <a:p>
            <a:pPr>
              <a:defRPr/>
            </a:pPr>
            <a:endParaRPr lang="en-US"/>
          </a:p>
        </p:txBody>
      </p:sp>
      <p:sp>
        <p:nvSpPr>
          <p:cNvPr id="4102" name="Rectangle 6"/>
          <p:cNvSpPr>
            <a:spLocks noGrp="1" noChangeArrowheads="1"/>
          </p:cNvSpPr>
          <p:nvPr>
            <p:ph type="sldNum" sz="quarter" idx="4"/>
          </p:nvPr>
        </p:nvSpPr>
        <p:spPr bwMode="auto">
          <a:xfrm>
            <a:off x="4914900" y="6245225"/>
            <a:ext cx="1600200" cy="476251"/>
          </a:xfrm>
          <a:prstGeom prst="rect">
            <a:avLst/>
          </a:prstGeom>
          <a:noFill/>
          <a:ln w="9525">
            <a:noFill/>
            <a:miter lim="800000"/>
            <a:headEnd/>
            <a:tailEnd/>
          </a:ln>
          <a:effectLst/>
        </p:spPr>
        <p:txBody>
          <a:bodyPr vert="horz" wrap="square" lIns="68574" tIns="34289" rIns="68574" bIns="34289" numCol="1" anchor="t" anchorCtr="0" compatLnSpc="1">
            <a:prstTxWarp prst="textNoShape">
              <a:avLst/>
            </a:prstTxWarp>
          </a:bodyPr>
          <a:lstStyle>
            <a:lvl1pPr algn="r">
              <a:defRPr sz="1100"/>
            </a:lvl1pPr>
          </a:lstStyle>
          <a:p>
            <a:pPr>
              <a:defRPr/>
            </a:pPr>
            <a:fld id="{529FA7E6-6E6F-4B77-AE36-D459A899DDD1}" type="slidenum">
              <a:rPr lang="en-US"/>
              <a:pPr>
                <a:defRPr/>
              </a:pPr>
              <a:t>‹#›</a:t>
            </a:fld>
            <a:endParaRPr lang="en-US"/>
          </a:p>
        </p:txBody>
      </p:sp>
      <p:sp>
        <p:nvSpPr>
          <p:cNvPr id="4103" name="Rectangle 7"/>
          <p:cNvSpPr>
            <a:spLocks noChangeArrowheads="1"/>
          </p:cNvSpPr>
          <p:nvPr/>
        </p:nvSpPr>
        <p:spPr bwMode="auto">
          <a:xfrm>
            <a:off x="0" y="1031246"/>
            <a:ext cx="9144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68574" tIns="34289" rIns="68574" bIns="34289" anchor="ctr"/>
          <a:lstStyle/>
          <a:p>
            <a:pPr>
              <a:defRPr/>
            </a:pPr>
            <a:endParaRPr lang="en-US" sz="1800"/>
          </a:p>
        </p:txBody>
      </p:sp>
    </p:spTree>
    <p:extLst>
      <p:ext uri="{BB962C8B-B14F-4D97-AF65-F5344CB8AC3E}">
        <p14:creationId xmlns:p14="http://schemas.microsoft.com/office/powerpoint/2010/main" val="3674993036"/>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Lst>
  <p:txStyles>
    <p:titleStyle>
      <a:lvl1pPr algn="ctr" rtl="0" eaLnBrk="0" fontAlgn="base" hangingPunct="0">
        <a:spcBef>
          <a:spcPct val="0"/>
        </a:spcBef>
        <a:spcAft>
          <a:spcPct val="0"/>
        </a:spcAft>
        <a:defRPr sz="3300">
          <a:solidFill>
            <a:schemeClr val="tx2"/>
          </a:solidFill>
          <a:latin typeface="Calibri" pitchFamily="34"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66" algn="ctr" rtl="0" fontAlgn="base">
        <a:spcBef>
          <a:spcPct val="0"/>
        </a:spcBef>
        <a:spcAft>
          <a:spcPct val="0"/>
        </a:spcAft>
        <a:defRPr sz="3300">
          <a:solidFill>
            <a:schemeClr val="tx2"/>
          </a:solidFill>
          <a:latin typeface="Arial" charset="0"/>
        </a:defRPr>
      </a:lvl6pPr>
      <a:lvl7pPr marL="685732" algn="ctr" rtl="0" fontAlgn="base">
        <a:spcBef>
          <a:spcPct val="0"/>
        </a:spcBef>
        <a:spcAft>
          <a:spcPct val="0"/>
        </a:spcAft>
        <a:defRPr sz="3300">
          <a:solidFill>
            <a:schemeClr val="tx2"/>
          </a:solidFill>
          <a:latin typeface="Arial" charset="0"/>
        </a:defRPr>
      </a:lvl7pPr>
      <a:lvl8pPr marL="1028598" algn="ctr" rtl="0" fontAlgn="base">
        <a:spcBef>
          <a:spcPct val="0"/>
        </a:spcBef>
        <a:spcAft>
          <a:spcPct val="0"/>
        </a:spcAft>
        <a:defRPr sz="3300">
          <a:solidFill>
            <a:schemeClr val="tx2"/>
          </a:solidFill>
          <a:latin typeface="Arial" charset="0"/>
        </a:defRPr>
      </a:lvl8pPr>
      <a:lvl9pPr marL="1371464" algn="ctr" rtl="0" fontAlgn="base">
        <a:spcBef>
          <a:spcPct val="0"/>
        </a:spcBef>
        <a:spcAft>
          <a:spcPct val="0"/>
        </a:spcAft>
        <a:defRPr sz="3300">
          <a:solidFill>
            <a:schemeClr val="tx2"/>
          </a:solidFill>
          <a:latin typeface="Arial" charset="0"/>
        </a:defRPr>
      </a:lvl9pPr>
    </p:titleStyle>
    <p:bodyStyle>
      <a:lvl1pPr marL="257150" indent="-257150" algn="l" rtl="0" eaLnBrk="0" fontAlgn="base" hangingPunct="0">
        <a:spcBef>
          <a:spcPct val="20000"/>
        </a:spcBef>
        <a:spcAft>
          <a:spcPct val="0"/>
        </a:spcAft>
        <a:buClr>
          <a:schemeClr val="accent2"/>
        </a:buClr>
        <a:buFont typeface="Wingdings" pitchFamily="2" charset="2"/>
        <a:buChar char="§"/>
        <a:defRPr sz="2400">
          <a:solidFill>
            <a:schemeClr val="accent2"/>
          </a:solidFill>
          <a:latin typeface="Calibri" pitchFamily="34" charset="0"/>
          <a:ea typeface="+mn-ea"/>
          <a:cs typeface="+mn-cs"/>
        </a:defRPr>
      </a:lvl1pPr>
      <a:lvl2pPr marL="557157" indent="-214293" algn="l" rtl="0" eaLnBrk="0" fontAlgn="base" hangingPunct="0">
        <a:spcBef>
          <a:spcPct val="20000"/>
        </a:spcBef>
        <a:spcAft>
          <a:spcPct val="0"/>
        </a:spcAft>
        <a:buClr>
          <a:schemeClr val="tx1"/>
        </a:buClr>
        <a:buFont typeface="Wingdings" pitchFamily="2" charset="2"/>
        <a:buChar char="§"/>
        <a:defRPr sz="2100">
          <a:solidFill>
            <a:schemeClr val="tx1"/>
          </a:solidFill>
          <a:latin typeface="Calibri" pitchFamily="34" charset="0"/>
        </a:defRPr>
      </a:lvl2pPr>
      <a:lvl3pPr marL="857165" indent="-171434" algn="l" rtl="0" eaLnBrk="0" fontAlgn="base" hangingPunct="0">
        <a:spcBef>
          <a:spcPct val="20000"/>
        </a:spcBef>
        <a:spcAft>
          <a:spcPct val="0"/>
        </a:spcAft>
        <a:buClr>
          <a:schemeClr val="accent2"/>
        </a:buClr>
        <a:buFont typeface="Wingdings" pitchFamily="2" charset="2"/>
        <a:buChar char="§"/>
        <a:defRPr sz="1800">
          <a:solidFill>
            <a:schemeClr val="tx1"/>
          </a:solidFill>
          <a:latin typeface="Calibri" pitchFamily="34" charset="0"/>
        </a:defRPr>
      </a:lvl3pPr>
      <a:lvl4pPr marL="1200030" indent="-171434" algn="l" rtl="0" eaLnBrk="0" fontAlgn="base" hangingPunct="0">
        <a:spcBef>
          <a:spcPct val="20000"/>
        </a:spcBef>
        <a:spcAft>
          <a:spcPct val="0"/>
        </a:spcAft>
        <a:buClr>
          <a:schemeClr val="tx1"/>
        </a:buClr>
        <a:buFont typeface="Wingdings" pitchFamily="2" charset="2"/>
        <a:buChar char="§"/>
        <a:defRPr sz="1500">
          <a:solidFill>
            <a:schemeClr val="tx1"/>
          </a:solidFill>
          <a:latin typeface="Calibri" pitchFamily="34" charset="0"/>
        </a:defRPr>
      </a:lvl4pPr>
      <a:lvl5pPr marL="1542896" indent="-171434" algn="l" rtl="0" eaLnBrk="0" fontAlgn="base" hangingPunct="0">
        <a:spcBef>
          <a:spcPct val="20000"/>
        </a:spcBef>
        <a:spcAft>
          <a:spcPct val="0"/>
        </a:spcAft>
        <a:buClr>
          <a:schemeClr val="accent2"/>
        </a:buClr>
        <a:buFont typeface="Wingdings" pitchFamily="2" charset="2"/>
        <a:buChar char="§"/>
        <a:defRPr sz="1500">
          <a:solidFill>
            <a:schemeClr val="tx1"/>
          </a:solidFill>
          <a:latin typeface="Calibri" pitchFamily="34" charset="0"/>
        </a:defRPr>
      </a:lvl5pPr>
      <a:lvl6pPr marL="1885762" indent="-171434" algn="l" rtl="0" fontAlgn="base">
        <a:spcBef>
          <a:spcPct val="20000"/>
        </a:spcBef>
        <a:spcAft>
          <a:spcPct val="0"/>
        </a:spcAft>
        <a:buClr>
          <a:schemeClr val="accent2"/>
        </a:buClr>
        <a:buFont typeface="Wingdings" pitchFamily="2" charset="2"/>
        <a:buChar char="§"/>
        <a:defRPr sz="1500">
          <a:solidFill>
            <a:schemeClr val="tx1"/>
          </a:solidFill>
          <a:latin typeface="+mn-lt"/>
        </a:defRPr>
      </a:lvl6pPr>
      <a:lvl7pPr marL="2228628" indent="-171434" algn="l" rtl="0" fontAlgn="base">
        <a:spcBef>
          <a:spcPct val="20000"/>
        </a:spcBef>
        <a:spcAft>
          <a:spcPct val="0"/>
        </a:spcAft>
        <a:buClr>
          <a:schemeClr val="accent2"/>
        </a:buClr>
        <a:buFont typeface="Wingdings" pitchFamily="2" charset="2"/>
        <a:buChar char="§"/>
        <a:defRPr sz="1500">
          <a:solidFill>
            <a:schemeClr val="tx1"/>
          </a:solidFill>
          <a:latin typeface="+mn-lt"/>
        </a:defRPr>
      </a:lvl7pPr>
      <a:lvl8pPr marL="2571494" indent="-171434" algn="l" rtl="0" fontAlgn="base">
        <a:spcBef>
          <a:spcPct val="20000"/>
        </a:spcBef>
        <a:spcAft>
          <a:spcPct val="0"/>
        </a:spcAft>
        <a:buClr>
          <a:schemeClr val="accent2"/>
        </a:buClr>
        <a:buFont typeface="Wingdings" pitchFamily="2" charset="2"/>
        <a:buChar char="§"/>
        <a:defRPr sz="1500">
          <a:solidFill>
            <a:schemeClr val="tx1"/>
          </a:solidFill>
          <a:latin typeface="+mn-lt"/>
        </a:defRPr>
      </a:lvl8pPr>
      <a:lvl9pPr marL="2914361" indent="-171434" algn="l" rtl="0" fontAlgn="base">
        <a:spcBef>
          <a:spcPct val="20000"/>
        </a:spcBef>
        <a:spcAft>
          <a:spcPct val="0"/>
        </a:spcAft>
        <a:buClr>
          <a:schemeClr val="accent2"/>
        </a:buClr>
        <a:buFont typeface="Wingdings" pitchFamily="2" charset="2"/>
        <a:buChar char="§"/>
        <a:defRPr sz="1500">
          <a:solidFill>
            <a:schemeClr val="tx1"/>
          </a:solidFill>
          <a:latin typeface="+mn-lt"/>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ctrTitle"/>
          </p:nvPr>
        </p:nvSpPr>
        <p:spPr>
          <a:xfrm>
            <a:off x="0" y="1066804"/>
            <a:ext cx="9144000" cy="1102519"/>
          </a:xfrm>
        </p:spPr>
        <p:txBody>
          <a:bodyPr/>
          <a:lstStyle/>
          <a:p>
            <a:pPr eaLnBrk="1" hangingPunct="1"/>
            <a:r>
              <a:rPr lang="en-US" dirty="0"/>
              <a:t>CS 188: Artificial Intelligence</a:t>
            </a:r>
            <a:br>
              <a:rPr lang="en-US" dirty="0"/>
            </a:br>
            <a:endParaRPr lang="en-US" sz="2700" dirty="0"/>
          </a:p>
        </p:txBody>
      </p:sp>
      <p:sp>
        <p:nvSpPr>
          <p:cNvPr id="5123" name="Rectangle 6"/>
          <p:cNvSpPr>
            <a:spLocks noGrp="1" noChangeArrowheads="1"/>
          </p:cNvSpPr>
          <p:nvPr>
            <p:ph type="subTitle" idx="1"/>
          </p:nvPr>
        </p:nvSpPr>
        <p:spPr>
          <a:xfrm>
            <a:off x="0" y="1828800"/>
            <a:ext cx="9144000" cy="1143000"/>
          </a:xfrm>
        </p:spPr>
        <p:txBody>
          <a:bodyPr/>
          <a:lstStyle/>
          <a:p>
            <a:pPr eaLnBrk="1" hangingPunct="1"/>
            <a:r>
              <a:rPr lang="en-US" sz="3200" dirty="0"/>
              <a:t>Inverse Reinforcement Learning and AI Safety</a:t>
            </a:r>
          </a:p>
        </p:txBody>
      </p:sp>
      <p:sp>
        <p:nvSpPr>
          <p:cNvPr id="5124" name="Text Box 7"/>
          <p:cNvSpPr txBox="1">
            <a:spLocks noChangeArrowheads="1"/>
          </p:cNvSpPr>
          <p:nvPr/>
        </p:nvSpPr>
        <p:spPr bwMode="auto">
          <a:xfrm>
            <a:off x="1143000" y="5543553"/>
            <a:ext cx="4400550" cy="346247"/>
          </a:xfrm>
          <a:prstGeom prst="rect">
            <a:avLst/>
          </a:prstGeom>
          <a:noFill/>
          <a:ln w="9525">
            <a:noFill/>
            <a:miter lim="800000"/>
            <a:headEnd/>
            <a:tailEnd/>
          </a:ln>
        </p:spPr>
        <p:txBody>
          <a:bodyPr lIns="68574" tIns="34289" rIns="68574" bIns="34289">
            <a:spAutoFit/>
          </a:bodyPr>
          <a:lstStyle/>
          <a:p>
            <a:pPr fontAlgn="base">
              <a:spcBef>
                <a:spcPct val="50000"/>
              </a:spcBef>
              <a:spcAft>
                <a:spcPct val="0"/>
              </a:spcAft>
            </a:pPr>
            <a:endParaRPr lang="en-US">
              <a:solidFill>
                <a:srgbClr val="000000"/>
              </a:solidFill>
              <a:latin typeface="Arial" charset="0"/>
            </a:endParaRPr>
          </a:p>
        </p:txBody>
      </p:sp>
      <p:sp>
        <p:nvSpPr>
          <p:cNvPr id="5125" name="Text Box 8"/>
          <p:cNvSpPr txBox="1">
            <a:spLocks noChangeArrowheads="1"/>
          </p:cNvSpPr>
          <p:nvPr/>
        </p:nvSpPr>
        <p:spPr bwMode="auto">
          <a:xfrm>
            <a:off x="26773" y="5537616"/>
            <a:ext cx="9144000" cy="872032"/>
          </a:xfrm>
          <a:prstGeom prst="rect">
            <a:avLst/>
          </a:prstGeom>
          <a:noFill/>
          <a:ln w="9525">
            <a:noFill/>
            <a:miter lim="800000"/>
            <a:headEnd/>
            <a:tailEnd/>
          </a:ln>
        </p:spPr>
        <p:txBody>
          <a:bodyPr wrap="square" lIns="68574" tIns="34289" rIns="68574" bIns="34289">
            <a:spAutoFit/>
          </a:bodyPr>
          <a:lstStyle/>
          <a:p>
            <a:pPr algn="ctr" fontAlgn="base">
              <a:spcBef>
                <a:spcPts val="500"/>
              </a:spcBef>
              <a:spcAft>
                <a:spcPct val="0"/>
              </a:spcAft>
            </a:pPr>
            <a:r>
              <a:rPr lang="en-US" sz="3200" dirty="0">
                <a:solidFill>
                  <a:srgbClr val="000000"/>
                </a:solidFill>
                <a:latin typeface="Calibri"/>
                <a:cs typeface="Calibri"/>
              </a:rPr>
              <a:t>Guest Lecturer: Regina Wang </a:t>
            </a:r>
          </a:p>
          <a:p>
            <a:pPr algn="ctr" fontAlgn="base">
              <a:spcBef>
                <a:spcPts val="500"/>
              </a:spcBef>
              <a:spcAft>
                <a:spcPct val="0"/>
              </a:spcAft>
            </a:pPr>
            <a:r>
              <a:rPr lang="en-US" sz="1600" dirty="0">
                <a:solidFill>
                  <a:srgbClr val="000000"/>
                </a:solidFill>
                <a:latin typeface="Calibri"/>
                <a:cs typeface="Calibri"/>
              </a:rPr>
              <a:t>Slides adapted from Stuart Russell, Anca Dragan</a:t>
            </a:r>
          </a:p>
        </p:txBody>
      </p:sp>
      <p:pic>
        <p:nvPicPr>
          <p:cNvPr id="4" name="Picture 3">
            <a:extLst>
              <a:ext uri="{FF2B5EF4-FFF2-40B4-BE49-F238E27FC236}">
                <a16:creationId xmlns:a16="http://schemas.microsoft.com/office/drawing/2014/main" id="{FDDA05EB-7605-488A-D807-62306C978A31}"/>
              </a:ext>
            </a:extLst>
          </p:cNvPr>
          <p:cNvPicPr>
            <a:picLocks noChangeAspect="1"/>
          </p:cNvPicPr>
          <p:nvPr/>
        </p:nvPicPr>
        <p:blipFill>
          <a:blip r:embed="rId3"/>
          <a:stretch>
            <a:fillRect/>
          </a:stretch>
        </p:blipFill>
        <p:spPr>
          <a:xfrm>
            <a:off x="6479785" y="3381885"/>
            <a:ext cx="1788203" cy="1788203"/>
          </a:xfrm>
          <a:prstGeom prst="rect">
            <a:avLst/>
          </a:prstGeom>
          <a:scene3d>
            <a:camera prst="orthographicFront">
              <a:rot lat="0" lon="10800000" rev="0"/>
            </a:camera>
            <a:lightRig rig="threePt" dir="t"/>
          </a:scene3d>
        </p:spPr>
      </p:pic>
      <p:pic>
        <p:nvPicPr>
          <p:cNvPr id="5" name="Picture 2" descr="person Icon 1463036">
            <a:extLst>
              <a:ext uri="{FF2B5EF4-FFF2-40B4-BE49-F238E27FC236}">
                <a16:creationId xmlns:a16="http://schemas.microsoft.com/office/drawing/2014/main" id="{27701092-7EE9-E659-A5E3-007652773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73" y="3212136"/>
            <a:ext cx="2029834" cy="2029834"/>
          </a:xfrm>
          <a:prstGeom prst="rect">
            <a:avLst/>
          </a:prstGeom>
          <a:noFill/>
          <a:extLst>
            <a:ext uri="{909E8E84-426E-40DD-AFC4-6F175D3DCCD1}">
              <a14:hiddenFill xmlns:a14="http://schemas.microsoft.com/office/drawing/2010/main">
                <a:solidFill>
                  <a:srgbClr val="FFFFFF"/>
                </a:solidFill>
              </a14:hiddenFill>
            </a:ext>
          </a:extLst>
        </p:spPr>
      </p:pic>
      <p:sp>
        <p:nvSpPr>
          <p:cNvPr id="6" name="Oval Callout 5">
            <a:extLst>
              <a:ext uri="{FF2B5EF4-FFF2-40B4-BE49-F238E27FC236}">
                <a16:creationId xmlns:a16="http://schemas.microsoft.com/office/drawing/2014/main" id="{4255E3D7-69DF-2F7B-B97C-825991BF4EE5}"/>
              </a:ext>
            </a:extLst>
          </p:cNvPr>
          <p:cNvSpPr/>
          <p:nvPr/>
        </p:nvSpPr>
        <p:spPr>
          <a:xfrm>
            <a:off x="2286000" y="2857500"/>
            <a:ext cx="2029834" cy="1143000"/>
          </a:xfrm>
          <a:prstGeom prst="wedgeEllipseCallou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solidFill>
              </a:rPr>
              <a:t>?</a:t>
            </a:r>
          </a:p>
        </p:txBody>
      </p:sp>
      <p:sp>
        <p:nvSpPr>
          <p:cNvPr id="7" name="Oval Callout 6">
            <a:extLst>
              <a:ext uri="{FF2B5EF4-FFF2-40B4-BE49-F238E27FC236}">
                <a16:creationId xmlns:a16="http://schemas.microsoft.com/office/drawing/2014/main" id="{899D2E0C-55B5-259E-36D2-2A6DCF0BD2D4}"/>
              </a:ext>
            </a:extLst>
          </p:cNvPr>
          <p:cNvSpPr/>
          <p:nvPr/>
        </p:nvSpPr>
        <p:spPr>
          <a:xfrm>
            <a:off x="4876800" y="2827695"/>
            <a:ext cx="1981202" cy="1143000"/>
          </a:xfrm>
          <a:prstGeom prst="wedgeEllipseCallout">
            <a:avLst/>
          </a:prstGeom>
          <a:solidFill>
            <a:schemeClr val="accent2"/>
          </a:solidFill>
          <a:effectLst>
            <a:outerShdw blurRad="50800" dist="50800" dir="5400000" algn="ctr" rotWithShape="0">
              <a:schemeClr val="bg1"/>
            </a:outerShdw>
          </a:effectLst>
          <a:scene3d>
            <a:camera prst="orthographicFront">
              <a:rot lat="0" lon="10800000" rev="0"/>
            </a:camera>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bg1"/>
              </a:solidFill>
            </a:endParaRPr>
          </a:p>
        </p:txBody>
      </p:sp>
      <p:sp>
        <p:nvSpPr>
          <p:cNvPr id="9" name="TextBox 8">
            <a:extLst>
              <a:ext uri="{FF2B5EF4-FFF2-40B4-BE49-F238E27FC236}">
                <a16:creationId xmlns:a16="http://schemas.microsoft.com/office/drawing/2014/main" id="{EB77D457-557F-DF6C-3972-24BC3710397D}"/>
              </a:ext>
            </a:extLst>
          </p:cNvPr>
          <p:cNvSpPr txBox="1"/>
          <p:nvPr/>
        </p:nvSpPr>
        <p:spPr>
          <a:xfrm>
            <a:off x="5721367" y="3244334"/>
            <a:ext cx="292068" cy="369332"/>
          </a:xfrm>
          <a:prstGeom prst="rect">
            <a:avLst/>
          </a:prstGeom>
          <a:noFill/>
        </p:spPr>
        <p:txBody>
          <a:bodyPr wrap="none" rtlCol="0">
            <a:spAutoFit/>
          </a:bodyPr>
          <a:lstStyle/>
          <a:p>
            <a:r>
              <a:rPr lang="en-US" dirty="0">
                <a:solidFill>
                  <a:schemeClr val="bg1"/>
                </a:solidFill>
                <a:latin typeface="Calibri"/>
                <a:cs typeface="Calibri"/>
              </a:rPr>
              <a:t>?</a:t>
            </a:r>
          </a:p>
        </p:txBody>
      </p:sp>
    </p:spTree>
    <p:extLst>
      <p:ext uri="{BB962C8B-B14F-4D97-AF65-F5344CB8AC3E}">
        <p14:creationId xmlns:p14="http://schemas.microsoft.com/office/powerpoint/2010/main" val="2744443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2F83-0B75-1CA3-2915-81148ABEB6DC}"/>
              </a:ext>
            </a:extLst>
          </p:cNvPr>
          <p:cNvSpPr>
            <a:spLocks noGrp="1"/>
          </p:cNvSpPr>
          <p:nvPr>
            <p:ph type="title"/>
          </p:nvPr>
        </p:nvSpPr>
        <p:spPr/>
        <p:txBody>
          <a:bodyPr/>
          <a:lstStyle/>
          <a:p>
            <a:endParaRPr lang="en-US"/>
          </a:p>
        </p:txBody>
      </p:sp>
      <p:pic>
        <p:nvPicPr>
          <p:cNvPr id="4" name="Picture 3" descr="Diagram&#10;&#10;Description automatically generated">
            <a:extLst>
              <a:ext uri="{FF2B5EF4-FFF2-40B4-BE49-F238E27FC236}">
                <a16:creationId xmlns:a16="http://schemas.microsoft.com/office/drawing/2014/main" id="{1B1D157E-E49F-05DF-720C-D0E0A4B54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59" y="2042876"/>
            <a:ext cx="8582282" cy="2772247"/>
          </a:xfrm>
          <a:prstGeom prst="rect">
            <a:avLst/>
          </a:prstGeom>
        </p:spPr>
      </p:pic>
      <p:sp>
        <p:nvSpPr>
          <p:cNvPr id="5" name="TextBox 4">
            <a:extLst>
              <a:ext uri="{FF2B5EF4-FFF2-40B4-BE49-F238E27FC236}">
                <a16:creationId xmlns:a16="http://schemas.microsoft.com/office/drawing/2014/main" id="{09E7A0BB-ADB5-A8F1-5FAD-371F0C07CFB2}"/>
              </a:ext>
            </a:extLst>
          </p:cNvPr>
          <p:cNvSpPr txBox="1"/>
          <p:nvPr/>
        </p:nvSpPr>
        <p:spPr>
          <a:xfrm>
            <a:off x="280859" y="6324600"/>
            <a:ext cx="6555384" cy="369332"/>
          </a:xfrm>
          <a:prstGeom prst="rect">
            <a:avLst/>
          </a:prstGeom>
          <a:noFill/>
        </p:spPr>
        <p:txBody>
          <a:bodyPr wrap="none" rtlCol="0">
            <a:spAutoFit/>
          </a:bodyPr>
          <a:lstStyle/>
          <a:p>
            <a:r>
              <a:rPr lang="en-US" dirty="0">
                <a:latin typeface="Calibri"/>
                <a:cs typeface="Calibri"/>
              </a:rPr>
              <a:t>Pan, Bhatia, Steinhardt 2022. The Effects of Reward Misspecification</a:t>
            </a:r>
          </a:p>
        </p:txBody>
      </p:sp>
    </p:spTree>
    <p:extLst>
      <p:ext uri="{BB962C8B-B14F-4D97-AF65-F5344CB8AC3E}">
        <p14:creationId xmlns:p14="http://schemas.microsoft.com/office/powerpoint/2010/main" val="1637370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CE6D-67D8-5F40-8853-975922875F52}"/>
              </a:ext>
            </a:extLst>
          </p:cNvPr>
          <p:cNvSpPr>
            <a:spLocks noGrp="1"/>
          </p:cNvSpPr>
          <p:nvPr>
            <p:ph type="title"/>
          </p:nvPr>
        </p:nvSpPr>
        <p:spPr/>
        <p:txBody>
          <a:bodyPr/>
          <a:lstStyle/>
          <a:p>
            <a:r>
              <a:rPr lang="en-US" dirty="0"/>
              <a:t>Planning/Reinforcement Learning</a:t>
            </a:r>
          </a:p>
        </p:txBody>
      </p:sp>
      <p:sp>
        <p:nvSpPr>
          <p:cNvPr id="3" name="Content Placeholder 2">
            <a:extLst>
              <a:ext uri="{FF2B5EF4-FFF2-40B4-BE49-F238E27FC236}">
                <a16:creationId xmlns:a16="http://schemas.microsoft.com/office/drawing/2014/main" id="{06BD1070-9E21-3442-AAE4-EA578C2DDE14}"/>
              </a:ext>
            </a:extLst>
          </p:cNvPr>
          <p:cNvSpPr>
            <a:spLocks noGrp="1"/>
          </p:cNvSpPr>
          <p:nvPr>
            <p:ph idx="1"/>
          </p:nvPr>
        </p:nvSpPr>
        <p:spPr/>
        <p:txBody>
          <a:bodyPr/>
          <a:lstStyle/>
          <a:p>
            <a:endParaRPr lang="en-US" dirty="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5E51599-7541-0B45-BCBC-56E09A434553}"/>
                  </a:ext>
                </a:extLst>
              </p:cNvPr>
              <p:cNvSpPr txBox="1"/>
              <p:nvPr/>
            </p:nvSpPr>
            <p:spPr>
              <a:xfrm>
                <a:off x="3273934" y="3120391"/>
                <a:ext cx="2425472" cy="761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950" i="1">
                          <a:latin typeface="Cambria Math" panose="02040503050406030204" pitchFamily="18" charset="0"/>
                        </a:rPr>
                        <m:t>𝑅</m:t>
                      </m:r>
                      <m:r>
                        <a:rPr lang="en-US" sz="4950" i="1">
                          <a:latin typeface="Cambria Math" panose="02040503050406030204" pitchFamily="18" charset="0"/>
                        </a:rPr>
                        <m:t>→</m:t>
                      </m:r>
                      <m:sSup>
                        <m:sSupPr>
                          <m:ctrlPr>
                            <a:rPr lang="en-US" sz="4950" i="1">
                              <a:latin typeface="Cambria Math" panose="02040503050406030204" pitchFamily="18" charset="0"/>
                            </a:rPr>
                          </m:ctrlPr>
                        </m:sSupPr>
                        <m:e>
                          <m:r>
                            <a:rPr lang="en-US" sz="4950" i="1">
                              <a:latin typeface="Cambria Math" panose="02040503050406030204" pitchFamily="18" charset="0"/>
                            </a:rPr>
                            <m:t>𝜋</m:t>
                          </m:r>
                        </m:e>
                        <m:sup>
                          <m:r>
                            <a:rPr lang="en-US" sz="4950" i="1">
                              <a:latin typeface="Cambria Math" panose="02040503050406030204" pitchFamily="18" charset="0"/>
                            </a:rPr>
                            <m:t>∗</m:t>
                          </m:r>
                        </m:sup>
                      </m:sSup>
                      <m:r>
                        <a:rPr lang="en-US" sz="4950" i="1">
                          <a:latin typeface="Cambria Math" panose="02040503050406030204" pitchFamily="18" charset="0"/>
                        </a:rPr>
                        <m:t>  </m:t>
                      </m:r>
                    </m:oMath>
                  </m:oMathPara>
                </a14:m>
                <a:endParaRPr lang="en-US" sz="4950" dirty="0"/>
              </a:p>
            </p:txBody>
          </p:sp>
        </mc:Choice>
        <mc:Fallback>
          <p:sp>
            <p:nvSpPr>
              <p:cNvPr id="5" name="TextBox 4">
                <a:extLst>
                  <a:ext uri="{FF2B5EF4-FFF2-40B4-BE49-F238E27FC236}">
                    <a16:creationId xmlns:a16="http://schemas.microsoft.com/office/drawing/2014/main" id="{15E51599-7541-0B45-BCBC-56E09A434553}"/>
                  </a:ext>
                </a:extLst>
              </p:cNvPr>
              <p:cNvSpPr txBox="1">
                <a:spLocks noRot="1" noChangeAspect="1" noMove="1" noResize="1" noEditPoints="1" noAdjustHandles="1" noChangeArrowheads="1" noChangeShapeType="1" noTextEdit="1"/>
              </p:cNvSpPr>
              <p:nvPr/>
            </p:nvSpPr>
            <p:spPr>
              <a:xfrm>
                <a:off x="3273934" y="3120391"/>
                <a:ext cx="2425472" cy="761747"/>
              </a:xfrm>
              <a:prstGeom prst="rect">
                <a:avLst/>
              </a:prstGeom>
              <a:blipFill>
                <a:blip r:embed="rId2"/>
                <a:stretch>
                  <a:fillRect l="-4688" t="-6557" r="-9375" b="-40984"/>
                </a:stretch>
              </a:blipFill>
            </p:spPr>
            <p:txBody>
              <a:bodyPr/>
              <a:lstStyle/>
              <a:p>
                <a:r>
                  <a:rPr lang="en-US">
                    <a:noFill/>
                  </a:rPr>
                  <a:t> </a:t>
                </a:r>
              </a:p>
            </p:txBody>
          </p:sp>
        </mc:Fallback>
      </mc:AlternateContent>
    </p:spTree>
    <p:extLst>
      <p:ext uri="{BB962C8B-B14F-4D97-AF65-F5344CB8AC3E}">
        <p14:creationId xmlns:p14="http://schemas.microsoft.com/office/powerpoint/2010/main" val="136471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CE6D-67D8-5F40-8853-975922875F52}"/>
              </a:ext>
            </a:extLst>
          </p:cNvPr>
          <p:cNvSpPr>
            <a:spLocks noGrp="1"/>
          </p:cNvSpPr>
          <p:nvPr>
            <p:ph type="title"/>
          </p:nvPr>
        </p:nvSpPr>
        <p:spPr/>
        <p:txBody>
          <a:bodyPr/>
          <a:lstStyle/>
          <a:p>
            <a:r>
              <a:rPr lang="en-US" dirty="0"/>
              <a:t>Inverse Planning/RL</a:t>
            </a:r>
          </a:p>
        </p:txBody>
      </p:sp>
      <p:sp>
        <p:nvSpPr>
          <p:cNvPr id="3" name="Content Placeholder 2">
            <a:extLst>
              <a:ext uri="{FF2B5EF4-FFF2-40B4-BE49-F238E27FC236}">
                <a16:creationId xmlns:a16="http://schemas.microsoft.com/office/drawing/2014/main" id="{06BD1070-9E21-3442-AAE4-EA578C2DDE14}"/>
              </a:ext>
            </a:extLst>
          </p:cNvPr>
          <p:cNvSpPr>
            <a:spLocks noGrp="1"/>
          </p:cNvSpPr>
          <p:nvPr>
            <p:ph idx="1"/>
          </p:nvPr>
        </p:nvSpPr>
        <p:spPr/>
        <p:txBody>
          <a:bodyPr/>
          <a:lstStyle/>
          <a:p>
            <a:endParaRPr lang="en-US" dirty="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586DA771-0210-4740-A1CB-F9D39DB3F372}"/>
                  </a:ext>
                </a:extLst>
              </p:cNvPr>
              <p:cNvSpPr txBox="1"/>
              <p:nvPr/>
            </p:nvSpPr>
            <p:spPr>
              <a:xfrm>
                <a:off x="3273934" y="3120391"/>
                <a:ext cx="2425472" cy="761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4950" i="1">
                              <a:latin typeface="Cambria Math" panose="02040503050406030204" pitchFamily="18" charset="0"/>
                            </a:rPr>
                          </m:ctrlPr>
                        </m:sSupPr>
                        <m:e>
                          <m:r>
                            <a:rPr lang="en-US" sz="4950" i="1">
                              <a:latin typeface="Cambria Math" panose="02040503050406030204" pitchFamily="18" charset="0"/>
                            </a:rPr>
                            <m:t>𝜋</m:t>
                          </m:r>
                        </m:e>
                        <m:sup>
                          <m:r>
                            <a:rPr lang="en-US" sz="4950" i="1">
                              <a:latin typeface="Cambria Math" panose="02040503050406030204" pitchFamily="18" charset="0"/>
                            </a:rPr>
                            <m:t>∗</m:t>
                          </m:r>
                        </m:sup>
                      </m:sSup>
                      <m:r>
                        <a:rPr lang="en-US" sz="4950" i="1">
                          <a:latin typeface="Cambria Math" panose="02040503050406030204" pitchFamily="18" charset="0"/>
                        </a:rPr>
                        <m:t>→</m:t>
                      </m:r>
                      <m:r>
                        <a:rPr lang="en-US" sz="4950" i="1">
                          <a:latin typeface="Cambria Math" panose="02040503050406030204" pitchFamily="18" charset="0"/>
                        </a:rPr>
                        <m:t>𝑅</m:t>
                      </m:r>
                      <m:r>
                        <a:rPr lang="en-US" sz="4950" i="1">
                          <a:latin typeface="Cambria Math" panose="02040503050406030204" pitchFamily="18" charset="0"/>
                        </a:rPr>
                        <m:t>  </m:t>
                      </m:r>
                    </m:oMath>
                  </m:oMathPara>
                </a14:m>
                <a:endParaRPr lang="en-US" sz="4950" dirty="0"/>
              </a:p>
            </p:txBody>
          </p:sp>
        </mc:Choice>
        <mc:Fallback>
          <p:sp>
            <p:nvSpPr>
              <p:cNvPr id="5" name="TextBox 4">
                <a:extLst>
                  <a:ext uri="{FF2B5EF4-FFF2-40B4-BE49-F238E27FC236}">
                    <a16:creationId xmlns:a16="http://schemas.microsoft.com/office/drawing/2014/main" id="{586DA771-0210-4740-A1CB-F9D39DB3F372}"/>
                  </a:ext>
                </a:extLst>
              </p:cNvPr>
              <p:cNvSpPr txBox="1">
                <a:spLocks noRot="1" noChangeAspect="1" noMove="1" noResize="1" noEditPoints="1" noAdjustHandles="1" noChangeArrowheads="1" noChangeShapeType="1" noTextEdit="1"/>
              </p:cNvSpPr>
              <p:nvPr/>
            </p:nvSpPr>
            <p:spPr>
              <a:xfrm>
                <a:off x="3273934" y="3120391"/>
                <a:ext cx="2425472" cy="761747"/>
              </a:xfrm>
              <a:prstGeom prst="rect">
                <a:avLst/>
              </a:prstGeom>
              <a:blipFill>
                <a:blip r:embed="rId2"/>
                <a:stretch>
                  <a:fillRect l="-2083" t="-6557" r="-9375" b="-40984"/>
                </a:stretch>
              </a:blipFill>
            </p:spPr>
            <p:txBody>
              <a:bodyPr/>
              <a:lstStyle/>
              <a:p>
                <a:r>
                  <a:rPr lang="en-US">
                    <a:noFill/>
                  </a:rPr>
                  <a:t> </a:t>
                </a:r>
              </a:p>
            </p:txBody>
          </p:sp>
        </mc:Fallback>
      </mc:AlternateContent>
    </p:spTree>
    <p:extLst>
      <p:ext uri="{BB962C8B-B14F-4D97-AF65-F5344CB8AC3E}">
        <p14:creationId xmlns:p14="http://schemas.microsoft.com/office/powerpoint/2010/main" val="226804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CE6D-67D8-5F40-8853-975922875F52}"/>
              </a:ext>
            </a:extLst>
          </p:cNvPr>
          <p:cNvSpPr>
            <a:spLocks noGrp="1"/>
          </p:cNvSpPr>
          <p:nvPr>
            <p:ph type="title"/>
          </p:nvPr>
        </p:nvSpPr>
        <p:spPr/>
        <p:txBody>
          <a:bodyPr/>
          <a:lstStyle/>
          <a:p>
            <a:r>
              <a:rPr lang="en-US" dirty="0"/>
              <a:t>Inverse Planning/RL</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586DA771-0210-4740-A1CB-F9D39DB3F372}"/>
                  </a:ext>
                </a:extLst>
              </p:cNvPr>
              <p:cNvSpPr txBox="1"/>
              <p:nvPr/>
            </p:nvSpPr>
            <p:spPr>
              <a:xfrm>
                <a:off x="3525175" y="3048126"/>
                <a:ext cx="2093650" cy="761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950" i="1">
                          <a:latin typeface="Cambria Math" panose="02040503050406030204" pitchFamily="18" charset="0"/>
                        </a:rPr>
                        <m:t>𝜉</m:t>
                      </m:r>
                      <m:r>
                        <a:rPr lang="en-US" sz="4950" i="1">
                          <a:latin typeface="Cambria Math" panose="02040503050406030204" pitchFamily="18" charset="0"/>
                        </a:rPr>
                        <m:t>→</m:t>
                      </m:r>
                      <m:r>
                        <a:rPr lang="en-US" sz="4950" i="1">
                          <a:latin typeface="Cambria Math" panose="02040503050406030204" pitchFamily="18" charset="0"/>
                        </a:rPr>
                        <m:t>𝑅</m:t>
                      </m:r>
                      <m:r>
                        <a:rPr lang="en-US" sz="4950" i="1">
                          <a:latin typeface="Cambria Math" panose="02040503050406030204" pitchFamily="18" charset="0"/>
                        </a:rPr>
                        <m:t>  </m:t>
                      </m:r>
                    </m:oMath>
                  </m:oMathPara>
                </a14:m>
                <a:endParaRPr lang="en-US" sz="4950" dirty="0"/>
              </a:p>
            </p:txBody>
          </p:sp>
        </mc:Choice>
        <mc:Fallback>
          <p:sp>
            <p:nvSpPr>
              <p:cNvPr id="5" name="TextBox 4">
                <a:extLst>
                  <a:ext uri="{FF2B5EF4-FFF2-40B4-BE49-F238E27FC236}">
                    <a16:creationId xmlns:a16="http://schemas.microsoft.com/office/drawing/2014/main" id="{586DA771-0210-4740-A1CB-F9D39DB3F372}"/>
                  </a:ext>
                </a:extLst>
              </p:cNvPr>
              <p:cNvSpPr txBox="1">
                <a:spLocks noRot="1" noChangeAspect="1" noMove="1" noResize="1" noEditPoints="1" noAdjustHandles="1" noChangeArrowheads="1" noChangeShapeType="1" noTextEdit="1"/>
              </p:cNvSpPr>
              <p:nvPr/>
            </p:nvSpPr>
            <p:spPr>
              <a:xfrm>
                <a:off x="3525175" y="3048126"/>
                <a:ext cx="2093650" cy="761747"/>
              </a:xfrm>
              <a:prstGeom prst="rect">
                <a:avLst/>
              </a:prstGeom>
              <a:blipFill>
                <a:blip r:embed="rId3"/>
                <a:stretch>
                  <a:fillRect l="-9036" t="-6667" r="-10241" b="-41667"/>
                </a:stretch>
              </a:blipFill>
            </p:spPr>
            <p:txBody>
              <a:bodyPr/>
              <a:lstStyle/>
              <a:p>
                <a:r>
                  <a:rPr lang="en-US">
                    <a:noFill/>
                  </a:rPr>
                  <a:t> </a:t>
                </a:r>
              </a:p>
            </p:txBody>
          </p:sp>
        </mc:Fallback>
      </mc:AlternateContent>
    </p:spTree>
    <p:extLst>
      <p:ext uri="{BB962C8B-B14F-4D97-AF65-F5344CB8AC3E}">
        <p14:creationId xmlns:p14="http://schemas.microsoft.com/office/powerpoint/2010/main" val="311172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CE6D-67D8-5F40-8853-975922875F52}"/>
              </a:ext>
            </a:extLst>
          </p:cNvPr>
          <p:cNvSpPr>
            <a:spLocks noGrp="1"/>
          </p:cNvSpPr>
          <p:nvPr>
            <p:ph type="title"/>
          </p:nvPr>
        </p:nvSpPr>
        <p:spPr/>
        <p:txBody>
          <a:bodyPr/>
          <a:lstStyle/>
          <a:p>
            <a:r>
              <a:rPr lang="en-US" dirty="0"/>
              <a:t>Inverse Planning/RL</a:t>
            </a:r>
          </a:p>
        </p:txBody>
      </p:sp>
      <p:pic>
        <p:nvPicPr>
          <p:cNvPr id="4" name="Picture 3">
            <a:extLst>
              <a:ext uri="{FF2B5EF4-FFF2-40B4-BE49-F238E27FC236}">
                <a16:creationId xmlns:a16="http://schemas.microsoft.com/office/drawing/2014/main" id="{2866409B-8319-6B44-B310-CA2D33580545}"/>
              </a:ext>
            </a:extLst>
          </p:cNvPr>
          <p:cNvPicPr>
            <a:picLocks noChangeAspect="1"/>
          </p:cNvPicPr>
          <p:nvPr/>
        </p:nvPicPr>
        <p:blipFill>
          <a:blip r:embed="rId2"/>
          <a:stretch>
            <a:fillRect/>
          </a:stretch>
        </p:blipFill>
        <p:spPr>
          <a:xfrm>
            <a:off x="1336935" y="3251929"/>
            <a:ext cx="1557104" cy="1557104"/>
          </a:xfrm>
          <a:prstGeom prst="rect">
            <a:avLst/>
          </a:prstGeom>
        </p:spPr>
      </p:pic>
      <p:pic>
        <p:nvPicPr>
          <p:cNvPr id="6" name="Picture 5">
            <a:extLst>
              <a:ext uri="{FF2B5EF4-FFF2-40B4-BE49-F238E27FC236}">
                <a16:creationId xmlns:a16="http://schemas.microsoft.com/office/drawing/2014/main" id="{0E1C5A6E-EA57-3441-9F4F-B55BF16E5678}"/>
              </a:ext>
            </a:extLst>
          </p:cNvPr>
          <p:cNvPicPr>
            <a:picLocks noChangeAspect="1"/>
          </p:cNvPicPr>
          <p:nvPr/>
        </p:nvPicPr>
        <p:blipFill>
          <a:blip r:embed="rId3"/>
          <a:stretch>
            <a:fillRect/>
          </a:stretch>
        </p:blipFill>
        <p:spPr>
          <a:xfrm>
            <a:off x="3130260" y="2661224"/>
            <a:ext cx="979045" cy="979045"/>
          </a:xfrm>
          <a:prstGeom prst="rect">
            <a:avLst/>
          </a:prstGeom>
        </p:spPr>
      </p:pic>
      <p:pic>
        <p:nvPicPr>
          <p:cNvPr id="7" name="Picture 6">
            <a:extLst>
              <a:ext uri="{FF2B5EF4-FFF2-40B4-BE49-F238E27FC236}">
                <a16:creationId xmlns:a16="http://schemas.microsoft.com/office/drawing/2014/main" id="{6C7079D4-A27E-7D42-9DFB-3E5A34AA2C45}"/>
              </a:ext>
            </a:extLst>
          </p:cNvPr>
          <p:cNvPicPr>
            <a:picLocks noChangeAspect="1"/>
          </p:cNvPicPr>
          <p:nvPr/>
        </p:nvPicPr>
        <p:blipFill>
          <a:blip r:embed="rId3"/>
          <a:stretch>
            <a:fillRect/>
          </a:stretch>
        </p:blipFill>
        <p:spPr>
          <a:xfrm>
            <a:off x="4109304" y="2561914"/>
            <a:ext cx="979045" cy="979045"/>
          </a:xfrm>
          <a:prstGeom prst="rect">
            <a:avLst/>
          </a:prstGeom>
        </p:spPr>
      </p:pic>
      <p:pic>
        <p:nvPicPr>
          <p:cNvPr id="8" name="Picture 7">
            <a:extLst>
              <a:ext uri="{FF2B5EF4-FFF2-40B4-BE49-F238E27FC236}">
                <a16:creationId xmlns:a16="http://schemas.microsoft.com/office/drawing/2014/main" id="{569596E0-12A5-8F4F-9CBE-435FCE3A5332}"/>
              </a:ext>
            </a:extLst>
          </p:cNvPr>
          <p:cNvPicPr>
            <a:picLocks noChangeAspect="1"/>
          </p:cNvPicPr>
          <p:nvPr/>
        </p:nvPicPr>
        <p:blipFill>
          <a:blip r:embed="rId3"/>
          <a:stretch>
            <a:fillRect/>
          </a:stretch>
        </p:blipFill>
        <p:spPr>
          <a:xfrm>
            <a:off x="3726244" y="1682179"/>
            <a:ext cx="979045" cy="979045"/>
          </a:xfrm>
          <a:prstGeom prst="rect">
            <a:avLst/>
          </a:prstGeom>
        </p:spPr>
      </p:pic>
      <p:pic>
        <p:nvPicPr>
          <p:cNvPr id="9" name="Picture 8">
            <a:extLst>
              <a:ext uri="{FF2B5EF4-FFF2-40B4-BE49-F238E27FC236}">
                <a16:creationId xmlns:a16="http://schemas.microsoft.com/office/drawing/2014/main" id="{BC8DFF49-DFFB-8349-989C-3303BD1A30CC}"/>
              </a:ext>
            </a:extLst>
          </p:cNvPr>
          <p:cNvPicPr>
            <a:picLocks noChangeAspect="1"/>
          </p:cNvPicPr>
          <p:nvPr/>
        </p:nvPicPr>
        <p:blipFill>
          <a:blip r:embed="rId3"/>
          <a:stretch>
            <a:fillRect/>
          </a:stretch>
        </p:blipFill>
        <p:spPr>
          <a:xfrm>
            <a:off x="4829769" y="3051436"/>
            <a:ext cx="979045" cy="979045"/>
          </a:xfrm>
          <a:prstGeom prst="rect">
            <a:avLst/>
          </a:prstGeom>
        </p:spPr>
      </p:pic>
      <p:pic>
        <p:nvPicPr>
          <p:cNvPr id="11" name="Picture 10">
            <a:extLst>
              <a:ext uri="{FF2B5EF4-FFF2-40B4-BE49-F238E27FC236}">
                <a16:creationId xmlns:a16="http://schemas.microsoft.com/office/drawing/2014/main" id="{F0332A7A-15AB-9246-BAE2-203CE1E5003B}"/>
              </a:ext>
            </a:extLst>
          </p:cNvPr>
          <p:cNvPicPr>
            <a:picLocks noChangeAspect="1"/>
          </p:cNvPicPr>
          <p:nvPr/>
        </p:nvPicPr>
        <p:blipFill>
          <a:blip r:embed="rId4"/>
          <a:stretch>
            <a:fillRect/>
          </a:stretch>
        </p:blipFill>
        <p:spPr>
          <a:xfrm>
            <a:off x="3034354" y="3540958"/>
            <a:ext cx="1383779" cy="1383779"/>
          </a:xfrm>
          <a:prstGeom prst="rect">
            <a:avLst/>
          </a:prstGeom>
        </p:spPr>
      </p:pic>
      <p:pic>
        <p:nvPicPr>
          <p:cNvPr id="12" name="Picture 11">
            <a:extLst>
              <a:ext uri="{FF2B5EF4-FFF2-40B4-BE49-F238E27FC236}">
                <a16:creationId xmlns:a16="http://schemas.microsoft.com/office/drawing/2014/main" id="{4FB81F26-09AA-BF45-A62C-6B6B03241EE7}"/>
              </a:ext>
            </a:extLst>
          </p:cNvPr>
          <p:cNvPicPr>
            <a:picLocks noChangeAspect="1"/>
          </p:cNvPicPr>
          <p:nvPr/>
        </p:nvPicPr>
        <p:blipFill>
          <a:blip r:embed="rId4"/>
          <a:stretch>
            <a:fillRect/>
          </a:stretch>
        </p:blipFill>
        <p:spPr>
          <a:xfrm>
            <a:off x="4345525" y="3640269"/>
            <a:ext cx="1383779" cy="1383779"/>
          </a:xfrm>
          <a:prstGeom prst="rect">
            <a:avLst/>
          </a:prstGeom>
        </p:spPr>
      </p:pic>
      <p:pic>
        <p:nvPicPr>
          <p:cNvPr id="13" name="Picture 12">
            <a:extLst>
              <a:ext uri="{FF2B5EF4-FFF2-40B4-BE49-F238E27FC236}">
                <a16:creationId xmlns:a16="http://schemas.microsoft.com/office/drawing/2014/main" id="{63E64716-9C02-334C-8761-0D9A07B58587}"/>
              </a:ext>
            </a:extLst>
          </p:cNvPr>
          <p:cNvPicPr>
            <a:picLocks noChangeAspect="1"/>
          </p:cNvPicPr>
          <p:nvPr/>
        </p:nvPicPr>
        <p:blipFill>
          <a:blip r:embed="rId4"/>
          <a:stretch>
            <a:fillRect/>
          </a:stretch>
        </p:blipFill>
        <p:spPr>
          <a:xfrm>
            <a:off x="3693391" y="4420693"/>
            <a:ext cx="1383779" cy="1383779"/>
          </a:xfrm>
          <a:prstGeom prst="rect">
            <a:avLst/>
          </a:prstGeom>
        </p:spPr>
      </p:pic>
      <p:pic>
        <p:nvPicPr>
          <p:cNvPr id="15" name="Picture 14">
            <a:extLst>
              <a:ext uri="{FF2B5EF4-FFF2-40B4-BE49-F238E27FC236}">
                <a16:creationId xmlns:a16="http://schemas.microsoft.com/office/drawing/2014/main" id="{984C7CE2-8F1A-4C47-B45A-A39ED6677CF5}"/>
              </a:ext>
            </a:extLst>
          </p:cNvPr>
          <p:cNvPicPr>
            <a:picLocks noChangeAspect="1"/>
          </p:cNvPicPr>
          <p:nvPr/>
        </p:nvPicPr>
        <p:blipFill>
          <a:blip r:embed="rId5"/>
          <a:stretch>
            <a:fillRect/>
          </a:stretch>
        </p:blipFill>
        <p:spPr>
          <a:xfrm>
            <a:off x="6067394" y="3413370"/>
            <a:ext cx="1234221" cy="1234221"/>
          </a:xfrm>
          <a:prstGeom prst="rect">
            <a:avLst/>
          </a:prstGeom>
        </p:spPr>
      </p:pic>
    </p:spTree>
    <p:extLst>
      <p:ext uri="{BB962C8B-B14F-4D97-AF65-F5344CB8AC3E}">
        <p14:creationId xmlns:p14="http://schemas.microsoft.com/office/powerpoint/2010/main" val="276089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CE6D-67D8-5F40-8853-975922875F52}"/>
              </a:ext>
            </a:extLst>
          </p:cNvPr>
          <p:cNvSpPr>
            <a:spLocks noGrp="1"/>
          </p:cNvSpPr>
          <p:nvPr>
            <p:ph type="title"/>
          </p:nvPr>
        </p:nvSpPr>
        <p:spPr/>
        <p:txBody>
          <a:bodyPr/>
          <a:lstStyle/>
          <a:p>
            <a:r>
              <a:rPr lang="en-US" dirty="0"/>
              <a:t>Inverse Planning/RL</a:t>
            </a:r>
          </a:p>
        </p:txBody>
      </p:sp>
      <p:pic>
        <p:nvPicPr>
          <p:cNvPr id="4" name="Picture 3">
            <a:extLst>
              <a:ext uri="{FF2B5EF4-FFF2-40B4-BE49-F238E27FC236}">
                <a16:creationId xmlns:a16="http://schemas.microsoft.com/office/drawing/2014/main" id="{2866409B-8319-6B44-B310-CA2D33580545}"/>
              </a:ext>
            </a:extLst>
          </p:cNvPr>
          <p:cNvPicPr>
            <a:picLocks noChangeAspect="1"/>
          </p:cNvPicPr>
          <p:nvPr/>
        </p:nvPicPr>
        <p:blipFill>
          <a:blip r:embed="rId3"/>
          <a:stretch>
            <a:fillRect/>
          </a:stretch>
        </p:blipFill>
        <p:spPr>
          <a:xfrm>
            <a:off x="1336935" y="3251929"/>
            <a:ext cx="1557104" cy="1557104"/>
          </a:xfrm>
          <a:prstGeom prst="rect">
            <a:avLst/>
          </a:prstGeom>
        </p:spPr>
      </p:pic>
      <p:pic>
        <p:nvPicPr>
          <p:cNvPr id="6" name="Picture 5">
            <a:extLst>
              <a:ext uri="{FF2B5EF4-FFF2-40B4-BE49-F238E27FC236}">
                <a16:creationId xmlns:a16="http://schemas.microsoft.com/office/drawing/2014/main" id="{0E1C5A6E-EA57-3441-9F4F-B55BF16E5678}"/>
              </a:ext>
            </a:extLst>
          </p:cNvPr>
          <p:cNvPicPr>
            <a:picLocks noChangeAspect="1"/>
          </p:cNvPicPr>
          <p:nvPr/>
        </p:nvPicPr>
        <p:blipFill>
          <a:blip r:embed="rId4"/>
          <a:stretch>
            <a:fillRect/>
          </a:stretch>
        </p:blipFill>
        <p:spPr>
          <a:xfrm>
            <a:off x="3130260" y="2661224"/>
            <a:ext cx="979045" cy="979045"/>
          </a:xfrm>
          <a:prstGeom prst="rect">
            <a:avLst/>
          </a:prstGeom>
        </p:spPr>
      </p:pic>
      <p:pic>
        <p:nvPicPr>
          <p:cNvPr id="7" name="Picture 6">
            <a:extLst>
              <a:ext uri="{FF2B5EF4-FFF2-40B4-BE49-F238E27FC236}">
                <a16:creationId xmlns:a16="http://schemas.microsoft.com/office/drawing/2014/main" id="{6C7079D4-A27E-7D42-9DFB-3E5A34AA2C45}"/>
              </a:ext>
            </a:extLst>
          </p:cNvPr>
          <p:cNvPicPr>
            <a:picLocks noChangeAspect="1"/>
          </p:cNvPicPr>
          <p:nvPr/>
        </p:nvPicPr>
        <p:blipFill>
          <a:blip r:embed="rId4"/>
          <a:stretch>
            <a:fillRect/>
          </a:stretch>
        </p:blipFill>
        <p:spPr>
          <a:xfrm>
            <a:off x="4109304" y="2561914"/>
            <a:ext cx="979045" cy="979045"/>
          </a:xfrm>
          <a:prstGeom prst="rect">
            <a:avLst/>
          </a:prstGeom>
        </p:spPr>
      </p:pic>
      <p:pic>
        <p:nvPicPr>
          <p:cNvPr id="8" name="Picture 7">
            <a:extLst>
              <a:ext uri="{FF2B5EF4-FFF2-40B4-BE49-F238E27FC236}">
                <a16:creationId xmlns:a16="http://schemas.microsoft.com/office/drawing/2014/main" id="{569596E0-12A5-8F4F-9CBE-435FCE3A5332}"/>
              </a:ext>
            </a:extLst>
          </p:cNvPr>
          <p:cNvPicPr>
            <a:picLocks noChangeAspect="1"/>
          </p:cNvPicPr>
          <p:nvPr/>
        </p:nvPicPr>
        <p:blipFill>
          <a:blip r:embed="rId4"/>
          <a:stretch>
            <a:fillRect/>
          </a:stretch>
        </p:blipFill>
        <p:spPr>
          <a:xfrm>
            <a:off x="3726244" y="1682179"/>
            <a:ext cx="979045" cy="979045"/>
          </a:xfrm>
          <a:prstGeom prst="rect">
            <a:avLst/>
          </a:prstGeom>
        </p:spPr>
      </p:pic>
      <p:pic>
        <p:nvPicPr>
          <p:cNvPr id="9" name="Picture 8">
            <a:extLst>
              <a:ext uri="{FF2B5EF4-FFF2-40B4-BE49-F238E27FC236}">
                <a16:creationId xmlns:a16="http://schemas.microsoft.com/office/drawing/2014/main" id="{BC8DFF49-DFFB-8349-989C-3303BD1A30CC}"/>
              </a:ext>
            </a:extLst>
          </p:cNvPr>
          <p:cNvPicPr>
            <a:picLocks noChangeAspect="1"/>
          </p:cNvPicPr>
          <p:nvPr/>
        </p:nvPicPr>
        <p:blipFill>
          <a:blip r:embed="rId4"/>
          <a:stretch>
            <a:fillRect/>
          </a:stretch>
        </p:blipFill>
        <p:spPr>
          <a:xfrm>
            <a:off x="4829769" y="3051436"/>
            <a:ext cx="979045" cy="979045"/>
          </a:xfrm>
          <a:prstGeom prst="rect">
            <a:avLst/>
          </a:prstGeom>
        </p:spPr>
      </p:pic>
      <p:pic>
        <p:nvPicPr>
          <p:cNvPr id="11" name="Picture 10">
            <a:extLst>
              <a:ext uri="{FF2B5EF4-FFF2-40B4-BE49-F238E27FC236}">
                <a16:creationId xmlns:a16="http://schemas.microsoft.com/office/drawing/2014/main" id="{F0332A7A-15AB-9246-BAE2-203CE1E5003B}"/>
              </a:ext>
            </a:extLst>
          </p:cNvPr>
          <p:cNvPicPr>
            <a:picLocks noChangeAspect="1"/>
          </p:cNvPicPr>
          <p:nvPr/>
        </p:nvPicPr>
        <p:blipFill>
          <a:blip r:embed="rId5"/>
          <a:stretch>
            <a:fillRect/>
          </a:stretch>
        </p:blipFill>
        <p:spPr>
          <a:xfrm>
            <a:off x="3034354" y="3540958"/>
            <a:ext cx="1383779" cy="1383779"/>
          </a:xfrm>
          <a:prstGeom prst="rect">
            <a:avLst/>
          </a:prstGeom>
        </p:spPr>
      </p:pic>
      <p:pic>
        <p:nvPicPr>
          <p:cNvPr id="12" name="Picture 11">
            <a:extLst>
              <a:ext uri="{FF2B5EF4-FFF2-40B4-BE49-F238E27FC236}">
                <a16:creationId xmlns:a16="http://schemas.microsoft.com/office/drawing/2014/main" id="{4FB81F26-09AA-BF45-A62C-6B6B03241EE7}"/>
              </a:ext>
            </a:extLst>
          </p:cNvPr>
          <p:cNvPicPr>
            <a:picLocks noChangeAspect="1"/>
          </p:cNvPicPr>
          <p:nvPr/>
        </p:nvPicPr>
        <p:blipFill>
          <a:blip r:embed="rId5"/>
          <a:stretch>
            <a:fillRect/>
          </a:stretch>
        </p:blipFill>
        <p:spPr>
          <a:xfrm>
            <a:off x="4345525" y="3640269"/>
            <a:ext cx="1383779" cy="1383779"/>
          </a:xfrm>
          <a:prstGeom prst="rect">
            <a:avLst/>
          </a:prstGeom>
        </p:spPr>
      </p:pic>
      <p:pic>
        <p:nvPicPr>
          <p:cNvPr id="13" name="Picture 12">
            <a:extLst>
              <a:ext uri="{FF2B5EF4-FFF2-40B4-BE49-F238E27FC236}">
                <a16:creationId xmlns:a16="http://schemas.microsoft.com/office/drawing/2014/main" id="{63E64716-9C02-334C-8761-0D9A07B58587}"/>
              </a:ext>
            </a:extLst>
          </p:cNvPr>
          <p:cNvPicPr>
            <a:picLocks noChangeAspect="1"/>
          </p:cNvPicPr>
          <p:nvPr/>
        </p:nvPicPr>
        <p:blipFill>
          <a:blip r:embed="rId5"/>
          <a:stretch>
            <a:fillRect/>
          </a:stretch>
        </p:blipFill>
        <p:spPr>
          <a:xfrm>
            <a:off x="3693391" y="4420693"/>
            <a:ext cx="1383779" cy="1383779"/>
          </a:xfrm>
          <a:prstGeom prst="rect">
            <a:avLst/>
          </a:prstGeom>
        </p:spPr>
      </p:pic>
      <p:pic>
        <p:nvPicPr>
          <p:cNvPr id="15" name="Picture 14">
            <a:extLst>
              <a:ext uri="{FF2B5EF4-FFF2-40B4-BE49-F238E27FC236}">
                <a16:creationId xmlns:a16="http://schemas.microsoft.com/office/drawing/2014/main" id="{984C7CE2-8F1A-4C47-B45A-A39ED6677CF5}"/>
              </a:ext>
            </a:extLst>
          </p:cNvPr>
          <p:cNvPicPr>
            <a:picLocks noChangeAspect="1"/>
          </p:cNvPicPr>
          <p:nvPr/>
        </p:nvPicPr>
        <p:blipFill>
          <a:blip r:embed="rId6"/>
          <a:stretch>
            <a:fillRect/>
          </a:stretch>
        </p:blipFill>
        <p:spPr>
          <a:xfrm>
            <a:off x="6067394" y="3413370"/>
            <a:ext cx="1234221" cy="1234221"/>
          </a:xfrm>
          <a:prstGeom prst="rect">
            <a:avLst/>
          </a:prstGeom>
        </p:spPr>
      </p:pic>
      <p:sp>
        <p:nvSpPr>
          <p:cNvPr id="3" name="Freeform 2">
            <a:extLst>
              <a:ext uri="{FF2B5EF4-FFF2-40B4-BE49-F238E27FC236}">
                <a16:creationId xmlns:a16="http://schemas.microsoft.com/office/drawing/2014/main" id="{DC153622-53C9-EA49-968C-E007060B78D3}"/>
              </a:ext>
            </a:extLst>
          </p:cNvPr>
          <p:cNvSpPr/>
          <p:nvPr/>
        </p:nvSpPr>
        <p:spPr>
          <a:xfrm>
            <a:off x="2473377" y="2989209"/>
            <a:ext cx="4215984" cy="1420710"/>
          </a:xfrm>
          <a:custGeom>
            <a:avLst/>
            <a:gdLst>
              <a:gd name="connsiteX0" fmla="*/ 0 w 5621312"/>
              <a:gd name="connsiteY0" fmla="*/ 1894280 h 1894280"/>
              <a:gd name="connsiteX1" fmla="*/ 2278505 w 5621312"/>
              <a:gd name="connsiteY1" fmla="*/ 5519 h 1894280"/>
              <a:gd name="connsiteX2" fmla="*/ 5621312 w 5621312"/>
              <a:gd name="connsiteY2" fmla="*/ 1429585 h 1894280"/>
            </a:gdLst>
            <a:ahLst/>
            <a:cxnLst>
              <a:cxn ang="0">
                <a:pos x="connsiteX0" y="connsiteY0"/>
              </a:cxn>
              <a:cxn ang="0">
                <a:pos x="connsiteX1" y="connsiteY1"/>
              </a:cxn>
              <a:cxn ang="0">
                <a:pos x="connsiteX2" y="connsiteY2"/>
              </a:cxn>
            </a:cxnLst>
            <a:rect l="l" t="t" r="r" b="b"/>
            <a:pathLst>
              <a:path w="5621312" h="1894280">
                <a:moveTo>
                  <a:pt x="0" y="1894280"/>
                </a:moveTo>
                <a:cubicBezTo>
                  <a:pt x="670810" y="988624"/>
                  <a:pt x="1341620" y="82968"/>
                  <a:pt x="2278505" y="5519"/>
                </a:cubicBezTo>
                <a:cubicBezTo>
                  <a:pt x="3215390" y="-71930"/>
                  <a:pt x="4418351" y="678827"/>
                  <a:pt x="5621312" y="1429585"/>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4881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CE6D-67D8-5F40-8853-975922875F52}"/>
              </a:ext>
            </a:extLst>
          </p:cNvPr>
          <p:cNvSpPr>
            <a:spLocks noGrp="1"/>
          </p:cNvSpPr>
          <p:nvPr>
            <p:ph type="title"/>
          </p:nvPr>
        </p:nvSpPr>
        <p:spPr/>
        <p:txBody>
          <a:bodyPr/>
          <a:lstStyle/>
          <a:p>
            <a:r>
              <a:rPr lang="en-US" dirty="0"/>
              <a:t>Inverse Planning/RL</a:t>
            </a:r>
          </a:p>
        </p:txBody>
      </p:sp>
      <p:sp>
        <p:nvSpPr>
          <p:cNvPr id="3" name="TextBox 2">
            <a:extLst>
              <a:ext uri="{FF2B5EF4-FFF2-40B4-BE49-F238E27FC236}">
                <a16:creationId xmlns:a16="http://schemas.microsoft.com/office/drawing/2014/main" id="{2D77B58C-5C8B-2C49-9190-299D83C265B3}"/>
              </a:ext>
            </a:extLst>
          </p:cNvPr>
          <p:cNvSpPr txBox="1"/>
          <p:nvPr/>
        </p:nvSpPr>
        <p:spPr>
          <a:xfrm>
            <a:off x="582930" y="2040255"/>
            <a:ext cx="1748790" cy="461665"/>
          </a:xfrm>
          <a:prstGeom prst="rect">
            <a:avLst/>
          </a:prstGeom>
          <a:noFill/>
        </p:spPr>
        <p:txBody>
          <a:bodyPr wrap="square" rtlCol="0">
            <a:spAutoFit/>
          </a:bodyPr>
          <a:lstStyle/>
          <a:p>
            <a:r>
              <a:rPr lang="en-US" sz="2400" dirty="0">
                <a:latin typeface="Palatino" pitchFamily="2" charset="77"/>
                <a:ea typeface="Palatino" pitchFamily="2" charset="77"/>
              </a:rPr>
              <a:t>given:</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7C8C3F4-9521-C049-80FF-13953F0A1A65}"/>
                  </a:ext>
                </a:extLst>
              </p:cNvPr>
              <p:cNvSpPr txBox="1"/>
              <p:nvPr/>
            </p:nvSpPr>
            <p:spPr>
              <a:xfrm>
                <a:off x="1713738" y="1878672"/>
                <a:ext cx="829201" cy="761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950" i="1">
                              <a:latin typeface="Cambria Math" panose="02040503050406030204" pitchFamily="18" charset="0"/>
                            </a:rPr>
                          </m:ctrlPr>
                        </m:sSubPr>
                        <m:e>
                          <m:r>
                            <a:rPr lang="en-US" sz="4950" i="1">
                              <a:latin typeface="Cambria Math" panose="02040503050406030204" pitchFamily="18" charset="0"/>
                            </a:rPr>
                            <m:t>𝜉</m:t>
                          </m:r>
                        </m:e>
                        <m:sub>
                          <m:r>
                            <m:rPr>
                              <m:sty m:val="p"/>
                            </m:rPr>
                            <a:rPr lang="en-US" sz="4950">
                              <a:latin typeface="Cambria Math" panose="02040503050406030204" pitchFamily="18" charset="0"/>
                            </a:rPr>
                            <m:t>D</m:t>
                          </m:r>
                        </m:sub>
                      </m:sSub>
                    </m:oMath>
                  </m:oMathPara>
                </a14:m>
                <a:endParaRPr lang="en-US" sz="4950" dirty="0"/>
              </a:p>
            </p:txBody>
          </p:sp>
        </mc:Choice>
        <mc:Fallback>
          <p:sp>
            <p:nvSpPr>
              <p:cNvPr id="6" name="TextBox 5">
                <a:extLst>
                  <a:ext uri="{FF2B5EF4-FFF2-40B4-BE49-F238E27FC236}">
                    <a16:creationId xmlns:a16="http://schemas.microsoft.com/office/drawing/2014/main" id="{B7C8C3F4-9521-C049-80FF-13953F0A1A65}"/>
                  </a:ext>
                </a:extLst>
              </p:cNvPr>
              <p:cNvSpPr txBox="1">
                <a:spLocks noRot="1" noChangeAspect="1" noMove="1" noResize="1" noEditPoints="1" noAdjustHandles="1" noChangeArrowheads="1" noChangeShapeType="1" noTextEdit="1"/>
              </p:cNvSpPr>
              <p:nvPr/>
            </p:nvSpPr>
            <p:spPr>
              <a:xfrm>
                <a:off x="1713738" y="1878672"/>
                <a:ext cx="829201" cy="761747"/>
              </a:xfrm>
              <a:prstGeom prst="rect">
                <a:avLst/>
              </a:prstGeom>
              <a:blipFill>
                <a:blip r:embed="rId2"/>
                <a:stretch>
                  <a:fillRect l="-22388" r="-4478" b="-3442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C1F661E-ADC8-6544-A8C8-6BB9314D35BF}"/>
              </a:ext>
            </a:extLst>
          </p:cNvPr>
          <p:cNvSpPr txBox="1"/>
          <p:nvPr/>
        </p:nvSpPr>
        <p:spPr>
          <a:xfrm>
            <a:off x="582930" y="3423285"/>
            <a:ext cx="1748790" cy="461665"/>
          </a:xfrm>
          <a:prstGeom prst="rect">
            <a:avLst/>
          </a:prstGeom>
          <a:noFill/>
        </p:spPr>
        <p:txBody>
          <a:bodyPr wrap="square" rtlCol="0">
            <a:spAutoFit/>
          </a:bodyPr>
          <a:lstStyle/>
          <a:p>
            <a:r>
              <a:rPr lang="en-US" sz="2400" dirty="0">
                <a:latin typeface="Palatino" pitchFamily="2" charset="77"/>
                <a:ea typeface="Palatino" pitchFamily="2" charset="77"/>
              </a:rPr>
              <a:t>find: </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5B32B9D-C6E9-D947-B85B-8DBE7F833AB3}"/>
                  </a:ext>
                </a:extLst>
              </p:cNvPr>
              <p:cNvSpPr txBox="1"/>
              <p:nvPr/>
            </p:nvSpPr>
            <p:spPr>
              <a:xfrm>
                <a:off x="1713738" y="3100120"/>
                <a:ext cx="2036455" cy="761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950" i="1">
                          <a:latin typeface="Cambria Math" panose="02040503050406030204" pitchFamily="18" charset="0"/>
                        </a:rPr>
                        <m:t>𝑅</m:t>
                      </m:r>
                      <m:r>
                        <a:rPr lang="en-US" sz="4950" i="1">
                          <a:latin typeface="Cambria Math" panose="02040503050406030204" pitchFamily="18" charset="0"/>
                        </a:rPr>
                        <m:t>(</m:t>
                      </m:r>
                      <m:r>
                        <a:rPr lang="en-US" sz="4950" i="1">
                          <a:latin typeface="Cambria Math" panose="02040503050406030204" pitchFamily="18" charset="0"/>
                        </a:rPr>
                        <m:t>𝑠</m:t>
                      </m:r>
                      <m:r>
                        <a:rPr lang="en-US" sz="4950" i="1">
                          <a:latin typeface="Cambria Math" panose="02040503050406030204" pitchFamily="18" charset="0"/>
                        </a:rPr>
                        <m:t>,</m:t>
                      </m:r>
                      <m:r>
                        <a:rPr lang="en-US" sz="4950" i="1">
                          <a:latin typeface="Cambria Math" panose="02040503050406030204" pitchFamily="18" charset="0"/>
                        </a:rPr>
                        <m:t>𝑎</m:t>
                      </m:r>
                      <m:r>
                        <a:rPr lang="en-US" sz="4950" i="1">
                          <a:latin typeface="Cambria Math" panose="02040503050406030204" pitchFamily="18" charset="0"/>
                        </a:rPr>
                        <m:t>)</m:t>
                      </m:r>
                    </m:oMath>
                  </m:oMathPara>
                </a14:m>
                <a:endParaRPr lang="en-US" sz="4950" dirty="0"/>
              </a:p>
            </p:txBody>
          </p:sp>
        </mc:Choice>
        <mc:Fallback>
          <p:sp>
            <p:nvSpPr>
              <p:cNvPr id="9" name="TextBox 8">
                <a:extLst>
                  <a:ext uri="{FF2B5EF4-FFF2-40B4-BE49-F238E27FC236}">
                    <a16:creationId xmlns:a16="http://schemas.microsoft.com/office/drawing/2014/main" id="{55B32B9D-C6E9-D947-B85B-8DBE7F833AB3}"/>
                  </a:ext>
                </a:extLst>
              </p:cNvPr>
              <p:cNvSpPr txBox="1">
                <a:spLocks noRot="1" noChangeAspect="1" noMove="1" noResize="1" noEditPoints="1" noAdjustHandles="1" noChangeArrowheads="1" noChangeShapeType="1" noTextEdit="1"/>
              </p:cNvSpPr>
              <p:nvPr/>
            </p:nvSpPr>
            <p:spPr>
              <a:xfrm>
                <a:off x="1713738" y="3100120"/>
                <a:ext cx="2036455" cy="761747"/>
              </a:xfrm>
              <a:prstGeom prst="rect">
                <a:avLst/>
              </a:prstGeom>
              <a:blipFill>
                <a:blip r:embed="rId3"/>
                <a:stretch>
                  <a:fillRect l="-5556" r="-9877" b="-3606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4881316-699C-A348-BE53-D8132375985C}"/>
              </a:ext>
            </a:extLst>
          </p:cNvPr>
          <p:cNvSpPr txBox="1"/>
          <p:nvPr/>
        </p:nvSpPr>
        <p:spPr>
          <a:xfrm>
            <a:off x="582930" y="4490260"/>
            <a:ext cx="1748790" cy="461665"/>
          </a:xfrm>
          <a:prstGeom prst="rect">
            <a:avLst/>
          </a:prstGeom>
          <a:noFill/>
        </p:spPr>
        <p:txBody>
          <a:bodyPr wrap="square" rtlCol="0">
            <a:spAutoFit/>
          </a:bodyPr>
          <a:lstStyle/>
          <a:p>
            <a:r>
              <a:rPr lang="en-US" sz="2400" dirty="0" err="1">
                <a:latin typeface="Palatino" pitchFamily="2" charset="77"/>
                <a:ea typeface="Palatino" pitchFamily="2" charset="77"/>
              </a:rPr>
              <a:t>s.t.</a:t>
            </a:r>
            <a:endParaRPr lang="en-US" sz="2400" dirty="0">
              <a:latin typeface="Palatino" pitchFamily="2" charset="77"/>
              <a:ea typeface="Palatino" pitchFamily="2" charset="77"/>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2DD7CDB9-726A-764D-B7DD-DE37A4100286}"/>
                  </a:ext>
                </a:extLst>
              </p:cNvPr>
              <p:cNvSpPr txBox="1"/>
              <p:nvPr/>
            </p:nvSpPr>
            <p:spPr>
              <a:xfrm>
                <a:off x="1713738" y="4294388"/>
                <a:ext cx="4659481" cy="761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950" b="1" i="1">
                          <a:latin typeface="Cambria Math" panose="02040503050406030204" pitchFamily="18" charset="0"/>
                        </a:rPr>
                        <m:t>𝑹</m:t>
                      </m:r>
                      <m:d>
                        <m:dPr>
                          <m:ctrlPr>
                            <a:rPr lang="en-US" sz="4950" i="1">
                              <a:latin typeface="Cambria Math" panose="02040503050406030204" pitchFamily="18" charset="0"/>
                            </a:rPr>
                          </m:ctrlPr>
                        </m:dPr>
                        <m:e>
                          <m:sSub>
                            <m:sSubPr>
                              <m:ctrlPr>
                                <a:rPr lang="en-US" sz="4950" i="1">
                                  <a:latin typeface="Cambria Math" panose="02040503050406030204" pitchFamily="18" charset="0"/>
                                </a:rPr>
                              </m:ctrlPr>
                            </m:sSubPr>
                            <m:e>
                              <m:r>
                                <a:rPr lang="en-US" sz="4950" i="1">
                                  <a:latin typeface="Cambria Math" panose="02040503050406030204" pitchFamily="18" charset="0"/>
                                </a:rPr>
                                <m:t>𝜉</m:t>
                              </m:r>
                            </m:e>
                            <m:sub>
                              <m:r>
                                <a:rPr lang="en-US" sz="4950" i="1">
                                  <a:latin typeface="Cambria Math" panose="02040503050406030204" pitchFamily="18" charset="0"/>
                                </a:rPr>
                                <m:t>𝐷</m:t>
                              </m:r>
                            </m:sub>
                          </m:sSub>
                        </m:e>
                      </m:d>
                      <m:r>
                        <a:rPr lang="en-US" sz="4950" i="1">
                          <a:latin typeface="Cambria Math" panose="02040503050406030204" pitchFamily="18" charset="0"/>
                        </a:rPr>
                        <m:t>≥</m:t>
                      </m:r>
                      <m:r>
                        <a:rPr lang="en-US" sz="4950" b="1" i="1">
                          <a:latin typeface="Cambria Math" panose="02040503050406030204" pitchFamily="18" charset="0"/>
                        </a:rPr>
                        <m:t>𝑹</m:t>
                      </m:r>
                      <m:d>
                        <m:dPr>
                          <m:ctrlPr>
                            <a:rPr lang="en-US" sz="4950" i="1">
                              <a:latin typeface="Cambria Math" panose="02040503050406030204" pitchFamily="18" charset="0"/>
                            </a:rPr>
                          </m:ctrlPr>
                        </m:dPr>
                        <m:e>
                          <m:r>
                            <a:rPr lang="en-US" sz="4950" i="1">
                              <a:latin typeface="Cambria Math" panose="02040503050406030204" pitchFamily="18" charset="0"/>
                            </a:rPr>
                            <m:t>𝜉</m:t>
                          </m:r>
                        </m:e>
                      </m:d>
                      <m:r>
                        <a:rPr lang="en-US" sz="4950" i="1">
                          <a:latin typeface="Cambria Math" panose="02040503050406030204" pitchFamily="18" charset="0"/>
                        </a:rPr>
                        <m:t>∀</m:t>
                      </m:r>
                      <m:r>
                        <a:rPr lang="en-US" sz="4950" i="1">
                          <a:latin typeface="Cambria Math" panose="02040503050406030204" pitchFamily="18" charset="0"/>
                        </a:rPr>
                        <m:t>𝜉</m:t>
                      </m:r>
                    </m:oMath>
                  </m:oMathPara>
                </a14:m>
                <a:endParaRPr lang="en-US" sz="4950" dirty="0"/>
              </a:p>
            </p:txBody>
          </p:sp>
        </mc:Choice>
        <mc:Fallback>
          <p:sp>
            <p:nvSpPr>
              <p:cNvPr id="11" name="TextBox 10">
                <a:extLst>
                  <a:ext uri="{FF2B5EF4-FFF2-40B4-BE49-F238E27FC236}">
                    <a16:creationId xmlns:a16="http://schemas.microsoft.com/office/drawing/2014/main" id="{2DD7CDB9-726A-764D-B7DD-DE37A4100286}"/>
                  </a:ext>
                </a:extLst>
              </p:cNvPr>
              <p:cNvSpPr txBox="1">
                <a:spLocks noRot="1" noChangeAspect="1" noMove="1" noResize="1" noEditPoints="1" noAdjustHandles="1" noChangeArrowheads="1" noChangeShapeType="1" noTextEdit="1"/>
              </p:cNvSpPr>
              <p:nvPr/>
            </p:nvSpPr>
            <p:spPr>
              <a:xfrm>
                <a:off x="1713738" y="4294388"/>
                <a:ext cx="4659481" cy="761747"/>
              </a:xfrm>
              <a:prstGeom prst="rect">
                <a:avLst/>
              </a:prstGeom>
              <a:blipFill>
                <a:blip r:embed="rId4"/>
                <a:stretch>
                  <a:fillRect l="-2174" r="-3533" b="-36066"/>
                </a:stretch>
              </a:blipFill>
            </p:spPr>
            <p:txBody>
              <a:bodyPr/>
              <a:lstStyle/>
              <a:p>
                <a:r>
                  <a:rPr lang="en-US">
                    <a:noFill/>
                  </a:rPr>
                  <a:t> </a:t>
                </a:r>
              </a:p>
            </p:txBody>
          </p:sp>
        </mc:Fallback>
      </mc:AlternateContent>
    </p:spTree>
    <p:extLst>
      <p:ext uri="{BB962C8B-B14F-4D97-AF65-F5344CB8AC3E}">
        <p14:creationId xmlns:p14="http://schemas.microsoft.com/office/powerpoint/2010/main" val="45215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CE6D-67D8-5F40-8853-975922875F52}"/>
              </a:ext>
            </a:extLst>
          </p:cNvPr>
          <p:cNvSpPr>
            <a:spLocks noGrp="1"/>
          </p:cNvSpPr>
          <p:nvPr>
            <p:ph type="title"/>
          </p:nvPr>
        </p:nvSpPr>
        <p:spPr/>
        <p:txBody>
          <a:bodyPr/>
          <a:lstStyle/>
          <a:p>
            <a:r>
              <a:rPr lang="en-US" dirty="0"/>
              <a:t>Inverse Planning/RL</a:t>
            </a:r>
          </a:p>
        </p:txBody>
      </p:sp>
      <p:sp>
        <p:nvSpPr>
          <p:cNvPr id="3" name="TextBox 2">
            <a:extLst>
              <a:ext uri="{FF2B5EF4-FFF2-40B4-BE49-F238E27FC236}">
                <a16:creationId xmlns:a16="http://schemas.microsoft.com/office/drawing/2014/main" id="{2D77B58C-5C8B-2C49-9190-299D83C265B3}"/>
              </a:ext>
            </a:extLst>
          </p:cNvPr>
          <p:cNvSpPr txBox="1"/>
          <p:nvPr/>
        </p:nvSpPr>
        <p:spPr>
          <a:xfrm>
            <a:off x="582930" y="2040255"/>
            <a:ext cx="1748790" cy="461665"/>
          </a:xfrm>
          <a:prstGeom prst="rect">
            <a:avLst/>
          </a:prstGeom>
          <a:noFill/>
        </p:spPr>
        <p:txBody>
          <a:bodyPr wrap="square" rtlCol="0">
            <a:spAutoFit/>
          </a:bodyPr>
          <a:lstStyle/>
          <a:p>
            <a:r>
              <a:rPr lang="en-US" sz="2400" dirty="0">
                <a:latin typeface="Palatino" pitchFamily="2" charset="77"/>
                <a:ea typeface="Palatino" pitchFamily="2" charset="77"/>
              </a:rPr>
              <a:t>given:</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B7C8C3F4-9521-C049-80FF-13953F0A1A65}"/>
                  </a:ext>
                </a:extLst>
              </p:cNvPr>
              <p:cNvSpPr txBox="1"/>
              <p:nvPr/>
            </p:nvSpPr>
            <p:spPr>
              <a:xfrm>
                <a:off x="1713738" y="1878672"/>
                <a:ext cx="829201" cy="761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4950" i="1">
                              <a:latin typeface="Cambria Math" panose="02040503050406030204" pitchFamily="18" charset="0"/>
                            </a:rPr>
                          </m:ctrlPr>
                        </m:sSubPr>
                        <m:e>
                          <m:r>
                            <a:rPr lang="en-US" sz="4950" i="1">
                              <a:latin typeface="Cambria Math" panose="02040503050406030204" pitchFamily="18" charset="0"/>
                            </a:rPr>
                            <m:t>𝜉</m:t>
                          </m:r>
                        </m:e>
                        <m:sub>
                          <m:r>
                            <m:rPr>
                              <m:sty m:val="p"/>
                            </m:rPr>
                            <a:rPr lang="en-US" sz="4950">
                              <a:latin typeface="Cambria Math" panose="02040503050406030204" pitchFamily="18" charset="0"/>
                            </a:rPr>
                            <m:t>D</m:t>
                          </m:r>
                        </m:sub>
                      </m:sSub>
                    </m:oMath>
                  </m:oMathPara>
                </a14:m>
                <a:endParaRPr lang="en-US" sz="4950" dirty="0"/>
              </a:p>
            </p:txBody>
          </p:sp>
        </mc:Choice>
        <mc:Fallback>
          <p:sp>
            <p:nvSpPr>
              <p:cNvPr id="6" name="TextBox 5">
                <a:extLst>
                  <a:ext uri="{FF2B5EF4-FFF2-40B4-BE49-F238E27FC236}">
                    <a16:creationId xmlns:a16="http://schemas.microsoft.com/office/drawing/2014/main" id="{B7C8C3F4-9521-C049-80FF-13953F0A1A65}"/>
                  </a:ext>
                </a:extLst>
              </p:cNvPr>
              <p:cNvSpPr txBox="1">
                <a:spLocks noRot="1" noChangeAspect="1" noMove="1" noResize="1" noEditPoints="1" noAdjustHandles="1" noChangeArrowheads="1" noChangeShapeType="1" noTextEdit="1"/>
              </p:cNvSpPr>
              <p:nvPr/>
            </p:nvSpPr>
            <p:spPr>
              <a:xfrm>
                <a:off x="1713738" y="1878672"/>
                <a:ext cx="829201" cy="761747"/>
              </a:xfrm>
              <a:prstGeom prst="rect">
                <a:avLst/>
              </a:prstGeom>
              <a:blipFill>
                <a:blip r:embed="rId2"/>
                <a:stretch>
                  <a:fillRect l="-22388" r="-4478" b="-3442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C1F661E-ADC8-6544-A8C8-6BB9314D35BF}"/>
              </a:ext>
            </a:extLst>
          </p:cNvPr>
          <p:cNvSpPr txBox="1"/>
          <p:nvPr/>
        </p:nvSpPr>
        <p:spPr>
          <a:xfrm>
            <a:off x="582930" y="3423285"/>
            <a:ext cx="1748790" cy="461665"/>
          </a:xfrm>
          <a:prstGeom prst="rect">
            <a:avLst/>
          </a:prstGeom>
          <a:noFill/>
        </p:spPr>
        <p:txBody>
          <a:bodyPr wrap="square" rtlCol="0">
            <a:spAutoFit/>
          </a:bodyPr>
          <a:lstStyle/>
          <a:p>
            <a:r>
              <a:rPr lang="en-US" sz="2400" dirty="0">
                <a:latin typeface="Palatino" pitchFamily="2" charset="77"/>
                <a:ea typeface="Palatino" pitchFamily="2" charset="77"/>
              </a:rPr>
              <a:t>find: </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5B32B9D-C6E9-D947-B85B-8DBE7F833AB3}"/>
                  </a:ext>
                </a:extLst>
              </p:cNvPr>
              <p:cNvSpPr txBox="1"/>
              <p:nvPr/>
            </p:nvSpPr>
            <p:spPr>
              <a:xfrm>
                <a:off x="1713738" y="3100120"/>
                <a:ext cx="5464573" cy="761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950" i="1">
                          <a:latin typeface="Cambria Math" panose="02040503050406030204" pitchFamily="18" charset="0"/>
                        </a:rPr>
                        <m:t>𝑅</m:t>
                      </m:r>
                      <m:d>
                        <m:dPr>
                          <m:ctrlPr>
                            <a:rPr lang="en-US" sz="4950" i="1">
                              <a:latin typeface="Cambria Math" panose="02040503050406030204" pitchFamily="18" charset="0"/>
                            </a:rPr>
                          </m:ctrlPr>
                        </m:dPr>
                        <m:e>
                          <m:r>
                            <a:rPr lang="en-US" sz="4950" i="1">
                              <a:latin typeface="Cambria Math" panose="02040503050406030204" pitchFamily="18" charset="0"/>
                            </a:rPr>
                            <m:t>𝑠</m:t>
                          </m:r>
                          <m:r>
                            <a:rPr lang="en-US" sz="4950" i="1">
                              <a:latin typeface="Cambria Math" panose="02040503050406030204" pitchFamily="18" charset="0"/>
                            </a:rPr>
                            <m:t>,</m:t>
                          </m:r>
                          <m:r>
                            <a:rPr lang="en-US" sz="4950" i="1">
                              <a:latin typeface="Cambria Math" panose="02040503050406030204" pitchFamily="18" charset="0"/>
                            </a:rPr>
                            <m:t>𝑎</m:t>
                          </m:r>
                        </m:e>
                      </m:d>
                      <m:r>
                        <a:rPr lang="en-US" sz="4950" i="1">
                          <a:latin typeface="Cambria Math" panose="02040503050406030204" pitchFamily="18" charset="0"/>
                        </a:rPr>
                        <m:t>=</m:t>
                      </m:r>
                      <m:sSup>
                        <m:sSupPr>
                          <m:ctrlPr>
                            <a:rPr lang="en-US" sz="4950" i="1">
                              <a:latin typeface="Cambria Math" panose="02040503050406030204" pitchFamily="18" charset="0"/>
                            </a:rPr>
                          </m:ctrlPr>
                        </m:sSupPr>
                        <m:e>
                          <m:r>
                            <a:rPr lang="en-US" sz="4950" i="1">
                              <a:latin typeface="Cambria Math" panose="02040503050406030204" pitchFamily="18" charset="0"/>
                            </a:rPr>
                            <m:t>𝜃</m:t>
                          </m:r>
                        </m:e>
                        <m:sup>
                          <m:r>
                            <a:rPr lang="en-US" sz="4950" i="1">
                              <a:latin typeface="Cambria Math" panose="02040503050406030204" pitchFamily="18" charset="0"/>
                            </a:rPr>
                            <m:t>𝑇</m:t>
                          </m:r>
                        </m:sup>
                      </m:sSup>
                      <m:r>
                        <a:rPr lang="en-US" sz="4950" i="1">
                          <a:latin typeface="Cambria Math" panose="02040503050406030204" pitchFamily="18" charset="0"/>
                        </a:rPr>
                        <m:t>𝜙</m:t>
                      </m:r>
                      <m:r>
                        <a:rPr lang="en-US" sz="4950" i="1">
                          <a:latin typeface="Cambria Math" panose="02040503050406030204" pitchFamily="18" charset="0"/>
                        </a:rPr>
                        <m:t>(</m:t>
                      </m:r>
                      <m:r>
                        <a:rPr lang="en-US" sz="4950" i="1">
                          <a:latin typeface="Cambria Math" panose="02040503050406030204" pitchFamily="18" charset="0"/>
                        </a:rPr>
                        <m:t>𝑠</m:t>
                      </m:r>
                      <m:r>
                        <a:rPr lang="en-US" sz="4950" i="1">
                          <a:latin typeface="Cambria Math" panose="02040503050406030204" pitchFamily="18" charset="0"/>
                        </a:rPr>
                        <m:t>,</m:t>
                      </m:r>
                      <m:r>
                        <a:rPr lang="en-US" sz="4950" i="1">
                          <a:latin typeface="Cambria Math" panose="02040503050406030204" pitchFamily="18" charset="0"/>
                        </a:rPr>
                        <m:t>𝑎</m:t>
                      </m:r>
                      <m:r>
                        <a:rPr lang="en-US" sz="4950" i="1">
                          <a:latin typeface="Cambria Math" panose="02040503050406030204" pitchFamily="18" charset="0"/>
                        </a:rPr>
                        <m:t>)</m:t>
                      </m:r>
                    </m:oMath>
                  </m:oMathPara>
                </a14:m>
                <a:endParaRPr lang="en-US" sz="4950" dirty="0"/>
              </a:p>
            </p:txBody>
          </p:sp>
        </mc:Choice>
        <mc:Fallback>
          <p:sp>
            <p:nvSpPr>
              <p:cNvPr id="9" name="TextBox 8">
                <a:extLst>
                  <a:ext uri="{FF2B5EF4-FFF2-40B4-BE49-F238E27FC236}">
                    <a16:creationId xmlns:a16="http://schemas.microsoft.com/office/drawing/2014/main" id="{55B32B9D-C6E9-D947-B85B-8DBE7F833AB3}"/>
                  </a:ext>
                </a:extLst>
              </p:cNvPr>
              <p:cNvSpPr txBox="1">
                <a:spLocks noRot="1" noChangeAspect="1" noMove="1" noResize="1" noEditPoints="1" noAdjustHandles="1" noChangeArrowheads="1" noChangeShapeType="1" noTextEdit="1"/>
              </p:cNvSpPr>
              <p:nvPr/>
            </p:nvSpPr>
            <p:spPr>
              <a:xfrm>
                <a:off x="1713738" y="3100120"/>
                <a:ext cx="5464573" cy="761747"/>
              </a:xfrm>
              <a:prstGeom prst="rect">
                <a:avLst/>
              </a:prstGeom>
              <a:blipFill>
                <a:blip r:embed="rId3"/>
                <a:stretch>
                  <a:fillRect l="-1620" r="-3241" b="-3606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94881316-699C-A348-BE53-D8132375985C}"/>
              </a:ext>
            </a:extLst>
          </p:cNvPr>
          <p:cNvSpPr txBox="1"/>
          <p:nvPr/>
        </p:nvSpPr>
        <p:spPr>
          <a:xfrm>
            <a:off x="582930" y="4490260"/>
            <a:ext cx="1748790" cy="461665"/>
          </a:xfrm>
          <a:prstGeom prst="rect">
            <a:avLst/>
          </a:prstGeom>
          <a:noFill/>
        </p:spPr>
        <p:txBody>
          <a:bodyPr wrap="square" rtlCol="0">
            <a:spAutoFit/>
          </a:bodyPr>
          <a:lstStyle/>
          <a:p>
            <a:r>
              <a:rPr lang="en-US" sz="2400" dirty="0" err="1">
                <a:latin typeface="Palatino" pitchFamily="2" charset="77"/>
                <a:ea typeface="Palatino" pitchFamily="2" charset="77"/>
              </a:rPr>
              <a:t>s.t.</a:t>
            </a:r>
            <a:endParaRPr lang="en-US" sz="2400" dirty="0">
              <a:latin typeface="Palatino" pitchFamily="2" charset="77"/>
              <a:ea typeface="Palatino" pitchFamily="2" charset="77"/>
            </a:endParaRP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2DD7CDB9-726A-764D-B7DD-DE37A4100286}"/>
                  </a:ext>
                </a:extLst>
              </p:cNvPr>
              <p:cNvSpPr txBox="1"/>
              <p:nvPr/>
            </p:nvSpPr>
            <p:spPr>
              <a:xfrm>
                <a:off x="1713738" y="4294388"/>
                <a:ext cx="4659481" cy="761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950" b="1" i="1">
                          <a:latin typeface="Cambria Math" panose="02040503050406030204" pitchFamily="18" charset="0"/>
                        </a:rPr>
                        <m:t>𝑹</m:t>
                      </m:r>
                      <m:d>
                        <m:dPr>
                          <m:ctrlPr>
                            <a:rPr lang="en-US" sz="4950" i="1">
                              <a:latin typeface="Cambria Math" panose="02040503050406030204" pitchFamily="18" charset="0"/>
                            </a:rPr>
                          </m:ctrlPr>
                        </m:dPr>
                        <m:e>
                          <m:sSub>
                            <m:sSubPr>
                              <m:ctrlPr>
                                <a:rPr lang="en-US" sz="4950" i="1">
                                  <a:latin typeface="Cambria Math" panose="02040503050406030204" pitchFamily="18" charset="0"/>
                                </a:rPr>
                              </m:ctrlPr>
                            </m:sSubPr>
                            <m:e>
                              <m:r>
                                <a:rPr lang="en-US" sz="4950" i="1">
                                  <a:latin typeface="Cambria Math" panose="02040503050406030204" pitchFamily="18" charset="0"/>
                                </a:rPr>
                                <m:t>𝜉</m:t>
                              </m:r>
                            </m:e>
                            <m:sub>
                              <m:r>
                                <a:rPr lang="en-US" sz="4950" i="1">
                                  <a:latin typeface="Cambria Math" panose="02040503050406030204" pitchFamily="18" charset="0"/>
                                </a:rPr>
                                <m:t>𝐷</m:t>
                              </m:r>
                            </m:sub>
                          </m:sSub>
                        </m:e>
                      </m:d>
                      <m:r>
                        <a:rPr lang="en-US" sz="4950" i="1">
                          <a:latin typeface="Cambria Math" panose="02040503050406030204" pitchFamily="18" charset="0"/>
                        </a:rPr>
                        <m:t>≥</m:t>
                      </m:r>
                      <m:r>
                        <a:rPr lang="en-US" sz="4950" b="1" i="1">
                          <a:latin typeface="Cambria Math" panose="02040503050406030204" pitchFamily="18" charset="0"/>
                        </a:rPr>
                        <m:t>𝑹</m:t>
                      </m:r>
                      <m:d>
                        <m:dPr>
                          <m:ctrlPr>
                            <a:rPr lang="en-US" sz="4950" i="1">
                              <a:latin typeface="Cambria Math" panose="02040503050406030204" pitchFamily="18" charset="0"/>
                            </a:rPr>
                          </m:ctrlPr>
                        </m:dPr>
                        <m:e>
                          <m:r>
                            <a:rPr lang="en-US" sz="4950" i="1">
                              <a:latin typeface="Cambria Math" panose="02040503050406030204" pitchFamily="18" charset="0"/>
                            </a:rPr>
                            <m:t>𝜉</m:t>
                          </m:r>
                        </m:e>
                      </m:d>
                      <m:r>
                        <a:rPr lang="en-US" sz="4950" i="1">
                          <a:latin typeface="Cambria Math" panose="02040503050406030204" pitchFamily="18" charset="0"/>
                        </a:rPr>
                        <m:t>∀</m:t>
                      </m:r>
                      <m:r>
                        <a:rPr lang="en-US" sz="4950" i="1">
                          <a:latin typeface="Cambria Math" panose="02040503050406030204" pitchFamily="18" charset="0"/>
                        </a:rPr>
                        <m:t>𝜉</m:t>
                      </m:r>
                    </m:oMath>
                  </m:oMathPara>
                </a14:m>
                <a:endParaRPr lang="en-US" sz="4950" dirty="0"/>
              </a:p>
            </p:txBody>
          </p:sp>
        </mc:Choice>
        <mc:Fallback>
          <p:sp>
            <p:nvSpPr>
              <p:cNvPr id="11" name="TextBox 10">
                <a:extLst>
                  <a:ext uri="{FF2B5EF4-FFF2-40B4-BE49-F238E27FC236}">
                    <a16:creationId xmlns:a16="http://schemas.microsoft.com/office/drawing/2014/main" id="{2DD7CDB9-726A-764D-B7DD-DE37A4100286}"/>
                  </a:ext>
                </a:extLst>
              </p:cNvPr>
              <p:cNvSpPr txBox="1">
                <a:spLocks noRot="1" noChangeAspect="1" noMove="1" noResize="1" noEditPoints="1" noAdjustHandles="1" noChangeArrowheads="1" noChangeShapeType="1" noTextEdit="1"/>
              </p:cNvSpPr>
              <p:nvPr/>
            </p:nvSpPr>
            <p:spPr>
              <a:xfrm>
                <a:off x="1713738" y="4294388"/>
                <a:ext cx="4659481" cy="761747"/>
              </a:xfrm>
              <a:prstGeom prst="rect">
                <a:avLst/>
              </a:prstGeom>
              <a:blipFill>
                <a:blip r:embed="rId4"/>
                <a:stretch>
                  <a:fillRect l="-2174" r="-3533" b="-36066"/>
                </a:stretch>
              </a:blipFill>
            </p:spPr>
            <p:txBody>
              <a:bodyPr/>
              <a:lstStyle/>
              <a:p>
                <a:r>
                  <a:rPr lang="en-US">
                    <a:noFill/>
                  </a:rPr>
                  <a:t> </a:t>
                </a:r>
              </a:p>
            </p:txBody>
          </p:sp>
        </mc:Fallback>
      </mc:AlternateContent>
    </p:spTree>
    <p:extLst>
      <p:ext uri="{BB962C8B-B14F-4D97-AF65-F5344CB8AC3E}">
        <p14:creationId xmlns:p14="http://schemas.microsoft.com/office/powerpoint/2010/main" val="181065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CE6D-67D8-5F40-8853-975922875F52}"/>
              </a:ext>
            </a:extLst>
          </p:cNvPr>
          <p:cNvSpPr>
            <a:spLocks noGrp="1"/>
          </p:cNvSpPr>
          <p:nvPr>
            <p:ph type="title"/>
          </p:nvPr>
        </p:nvSpPr>
        <p:spPr/>
        <p:txBody>
          <a:bodyPr/>
          <a:lstStyle/>
          <a:p>
            <a:r>
              <a:rPr lang="en-US" dirty="0"/>
              <a:t>Inverse Planning/RL</a:t>
            </a:r>
          </a:p>
        </p:txBody>
      </p:sp>
      <p:pic>
        <p:nvPicPr>
          <p:cNvPr id="4" name="Picture 3">
            <a:extLst>
              <a:ext uri="{FF2B5EF4-FFF2-40B4-BE49-F238E27FC236}">
                <a16:creationId xmlns:a16="http://schemas.microsoft.com/office/drawing/2014/main" id="{2866409B-8319-6B44-B310-CA2D33580545}"/>
              </a:ext>
            </a:extLst>
          </p:cNvPr>
          <p:cNvPicPr>
            <a:picLocks noChangeAspect="1"/>
          </p:cNvPicPr>
          <p:nvPr/>
        </p:nvPicPr>
        <p:blipFill>
          <a:blip r:embed="rId3"/>
          <a:stretch>
            <a:fillRect/>
          </a:stretch>
        </p:blipFill>
        <p:spPr>
          <a:xfrm>
            <a:off x="1336935" y="3251929"/>
            <a:ext cx="1557104" cy="1557104"/>
          </a:xfrm>
          <a:prstGeom prst="rect">
            <a:avLst/>
          </a:prstGeom>
        </p:spPr>
      </p:pic>
      <p:pic>
        <p:nvPicPr>
          <p:cNvPr id="6" name="Picture 5">
            <a:extLst>
              <a:ext uri="{FF2B5EF4-FFF2-40B4-BE49-F238E27FC236}">
                <a16:creationId xmlns:a16="http://schemas.microsoft.com/office/drawing/2014/main" id="{0E1C5A6E-EA57-3441-9F4F-B55BF16E5678}"/>
              </a:ext>
            </a:extLst>
          </p:cNvPr>
          <p:cNvPicPr>
            <a:picLocks noChangeAspect="1"/>
          </p:cNvPicPr>
          <p:nvPr/>
        </p:nvPicPr>
        <p:blipFill>
          <a:blip r:embed="rId4"/>
          <a:stretch>
            <a:fillRect/>
          </a:stretch>
        </p:blipFill>
        <p:spPr>
          <a:xfrm>
            <a:off x="3130260" y="2661224"/>
            <a:ext cx="979045" cy="979045"/>
          </a:xfrm>
          <a:prstGeom prst="rect">
            <a:avLst/>
          </a:prstGeom>
        </p:spPr>
      </p:pic>
      <p:pic>
        <p:nvPicPr>
          <p:cNvPr id="7" name="Picture 6">
            <a:extLst>
              <a:ext uri="{FF2B5EF4-FFF2-40B4-BE49-F238E27FC236}">
                <a16:creationId xmlns:a16="http://schemas.microsoft.com/office/drawing/2014/main" id="{6C7079D4-A27E-7D42-9DFB-3E5A34AA2C45}"/>
              </a:ext>
            </a:extLst>
          </p:cNvPr>
          <p:cNvPicPr>
            <a:picLocks noChangeAspect="1"/>
          </p:cNvPicPr>
          <p:nvPr/>
        </p:nvPicPr>
        <p:blipFill>
          <a:blip r:embed="rId4"/>
          <a:stretch>
            <a:fillRect/>
          </a:stretch>
        </p:blipFill>
        <p:spPr>
          <a:xfrm>
            <a:off x="4109304" y="2561914"/>
            <a:ext cx="979045" cy="979045"/>
          </a:xfrm>
          <a:prstGeom prst="rect">
            <a:avLst/>
          </a:prstGeom>
        </p:spPr>
      </p:pic>
      <p:pic>
        <p:nvPicPr>
          <p:cNvPr id="8" name="Picture 7">
            <a:extLst>
              <a:ext uri="{FF2B5EF4-FFF2-40B4-BE49-F238E27FC236}">
                <a16:creationId xmlns:a16="http://schemas.microsoft.com/office/drawing/2014/main" id="{569596E0-12A5-8F4F-9CBE-435FCE3A5332}"/>
              </a:ext>
            </a:extLst>
          </p:cNvPr>
          <p:cNvPicPr>
            <a:picLocks noChangeAspect="1"/>
          </p:cNvPicPr>
          <p:nvPr/>
        </p:nvPicPr>
        <p:blipFill>
          <a:blip r:embed="rId4"/>
          <a:stretch>
            <a:fillRect/>
          </a:stretch>
        </p:blipFill>
        <p:spPr>
          <a:xfrm>
            <a:off x="3726244" y="1682179"/>
            <a:ext cx="979045" cy="979045"/>
          </a:xfrm>
          <a:prstGeom prst="rect">
            <a:avLst/>
          </a:prstGeom>
        </p:spPr>
      </p:pic>
      <p:pic>
        <p:nvPicPr>
          <p:cNvPr id="9" name="Picture 8">
            <a:extLst>
              <a:ext uri="{FF2B5EF4-FFF2-40B4-BE49-F238E27FC236}">
                <a16:creationId xmlns:a16="http://schemas.microsoft.com/office/drawing/2014/main" id="{BC8DFF49-DFFB-8349-989C-3303BD1A30CC}"/>
              </a:ext>
            </a:extLst>
          </p:cNvPr>
          <p:cNvPicPr>
            <a:picLocks noChangeAspect="1"/>
          </p:cNvPicPr>
          <p:nvPr/>
        </p:nvPicPr>
        <p:blipFill>
          <a:blip r:embed="rId4"/>
          <a:stretch>
            <a:fillRect/>
          </a:stretch>
        </p:blipFill>
        <p:spPr>
          <a:xfrm>
            <a:off x="4829769" y="3051436"/>
            <a:ext cx="979045" cy="979045"/>
          </a:xfrm>
          <a:prstGeom prst="rect">
            <a:avLst/>
          </a:prstGeom>
        </p:spPr>
      </p:pic>
      <p:pic>
        <p:nvPicPr>
          <p:cNvPr id="11" name="Picture 10">
            <a:extLst>
              <a:ext uri="{FF2B5EF4-FFF2-40B4-BE49-F238E27FC236}">
                <a16:creationId xmlns:a16="http://schemas.microsoft.com/office/drawing/2014/main" id="{F0332A7A-15AB-9246-BAE2-203CE1E5003B}"/>
              </a:ext>
            </a:extLst>
          </p:cNvPr>
          <p:cNvPicPr>
            <a:picLocks noChangeAspect="1"/>
          </p:cNvPicPr>
          <p:nvPr/>
        </p:nvPicPr>
        <p:blipFill>
          <a:blip r:embed="rId5"/>
          <a:stretch>
            <a:fillRect/>
          </a:stretch>
        </p:blipFill>
        <p:spPr>
          <a:xfrm>
            <a:off x="3034354" y="3540958"/>
            <a:ext cx="1383779" cy="1383779"/>
          </a:xfrm>
          <a:prstGeom prst="rect">
            <a:avLst/>
          </a:prstGeom>
        </p:spPr>
      </p:pic>
      <p:pic>
        <p:nvPicPr>
          <p:cNvPr id="12" name="Picture 11">
            <a:extLst>
              <a:ext uri="{FF2B5EF4-FFF2-40B4-BE49-F238E27FC236}">
                <a16:creationId xmlns:a16="http://schemas.microsoft.com/office/drawing/2014/main" id="{4FB81F26-09AA-BF45-A62C-6B6B03241EE7}"/>
              </a:ext>
            </a:extLst>
          </p:cNvPr>
          <p:cNvPicPr>
            <a:picLocks noChangeAspect="1"/>
          </p:cNvPicPr>
          <p:nvPr/>
        </p:nvPicPr>
        <p:blipFill>
          <a:blip r:embed="rId5"/>
          <a:stretch>
            <a:fillRect/>
          </a:stretch>
        </p:blipFill>
        <p:spPr>
          <a:xfrm>
            <a:off x="4345525" y="3640269"/>
            <a:ext cx="1383779" cy="1383779"/>
          </a:xfrm>
          <a:prstGeom prst="rect">
            <a:avLst/>
          </a:prstGeom>
        </p:spPr>
      </p:pic>
      <p:pic>
        <p:nvPicPr>
          <p:cNvPr id="13" name="Picture 12">
            <a:extLst>
              <a:ext uri="{FF2B5EF4-FFF2-40B4-BE49-F238E27FC236}">
                <a16:creationId xmlns:a16="http://schemas.microsoft.com/office/drawing/2014/main" id="{63E64716-9C02-334C-8761-0D9A07B58587}"/>
              </a:ext>
            </a:extLst>
          </p:cNvPr>
          <p:cNvPicPr>
            <a:picLocks noChangeAspect="1"/>
          </p:cNvPicPr>
          <p:nvPr/>
        </p:nvPicPr>
        <p:blipFill>
          <a:blip r:embed="rId5"/>
          <a:stretch>
            <a:fillRect/>
          </a:stretch>
        </p:blipFill>
        <p:spPr>
          <a:xfrm>
            <a:off x="3693391" y="4420693"/>
            <a:ext cx="1383779" cy="1383779"/>
          </a:xfrm>
          <a:prstGeom prst="rect">
            <a:avLst/>
          </a:prstGeom>
        </p:spPr>
      </p:pic>
      <p:pic>
        <p:nvPicPr>
          <p:cNvPr id="15" name="Picture 14">
            <a:extLst>
              <a:ext uri="{FF2B5EF4-FFF2-40B4-BE49-F238E27FC236}">
                <a16:creationId xmlns:a16="http://schemas.microsoft.com/office/drawing/2014/main" id="{984C7CE2-8F1A-4C47-B45A-A39ED6677CF5}"/>
              </a:ext>
            </a:extLst>
          </p:cNvPr>
          <p:cNvPicPr>
            <a:picLocks noChangeAspect="1"/>
          </p:cNvPicPr>
          <p:nvPr/>
        </p:nvPicPr>
        <p:blipFill>
          <a:blip r:embed="rId6"/>
          <a:stretch>
            <a:fillRect/>
          </a:stretch>
        </p:blipFill>
        <p:spPr>
          <a:xfrm>
            <a:off x="6067394" y="3413370"/>
            <a:ext cx="1234221" cy="1234221"/>
          </a:xfrm>
          <a:prstGeom prst="rect">
            <a:avLst/>
          </a:prstGeom>
        </p:spPr>
      </p:pic>
      <p:sp>
        <p:nvSpPr>
          <p:cNvPr id="3" name="Freeform 2">
            <a:extLst>
              <a:ext uri="{FF2B5EF4-FFF2-40B4-BE49-F238E27FC236}">
                <a16:creationId xmlns:a16="http://schemas.microsoft.com/office/drawing/2014/main" id="{DC153622-53C9-EA49-968C-E007060B78D3}"/>
              </a:ext>
            </a:extLst>
          </p:cNvPr>
          <p:cNvSpPr/>
          <p:nvPr/>
        </p:nvSpPr>
        <p:spPr>
          <a:xfrm rot="21380522" flipV="1">
            <a:off x="2473377" y="4301802"/>
            <a:ext cx="4159771" cy="142404"/>
          </a:xfrm>
          <a:custGeom>
            <a:avLst/>
            <a:gdLst>
              <a:gd name="connsiteX0" fmla="*/ 0 w 5621312"/>
              <a:gd name="connsiteY0" fmla="*/ 1894280 h 1894280"/>
              <a:gd name="connsiteX1" fmla="*/ 2278505 w 5621312"/>
              <a:gd name="connsiteY1" fmla="*/ 5519 h 1894280"/>
              <a:gd name="connsiteX2" fmla="*/ 5621312 w 5621312"/>
              <a:gd name="connsiteY2" fmla="*/ 1429585 h 1894280"/>
            </a:gdLst>
            <a:ahLst/>
            <a:cxnLst>
              <a:cxn ang="0">
                <a:pos x="connsiteX0" y="connsiteY0"/>
              </a:cxn>
              <a:cxn ang="0">
                <a:pos x="connsiteX1" y="connsiteY1"/>
              </a:cxn>
              <a:cxn ang="0">
                <a:pos x="connsiteX2" y="connsiteY2"/>
              </a:cxn>
            </a:cxnLst>
            <a:rect l="l" t="t" r="r" b="b"/>
            <a:pathLst>
              <a:path w="5621312" h="1894280">
                <a:moveTo>
                  <a:pt x="0" y="1894280"/>
                </a:moveTo>
                <a:cubicBezTo>
                  <a:pt x="670810" y="988624"/>
                  <a:pt x="1341620" y="82968"/>
                  <a:pt x="2278505" y="5519"/>
                </a:cubicBezTo>
                <a:cubicBezTo>
                  <a:pt x="3215390" y="-71930"/>
                  <a:pt x="4418351" y="678827"/>
                  <a:pt x="5621312" y="1429585"/>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5910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CE6D-67D8-5F40-8853-975922875F52}"/>
              </a:ext>
            </a:extLst>
          </p:cNvPr>
          <p:cNvSpPr>
            <a:spLocks noGrp="1"/>
          </p:cNvSpPr>
          <p:nvPr>
            <p:ph type="title"/>
          </p:nvPr>
        </p:nvSpPr>
        <p:spPr/>
        <p:txBody>
          <a:bodyPr/>
          <a:lstStyle/>
          <a:p>
            <a:r>
              <a:rPr lang="en-US" dirty="0"/>
              <a:t>Inverse Planning/RL</a:t>
            </a:r>
          </a:p>
        </p:txBody>
      </p:sp>
      <p:pic>
        <p:nvPicPr>
          <p:cNvPr id="4" name="Picture 3">
            <a:extLst>
              <a:ext uri="{FF2B5EF4-FFF2-40B4-BE49-F238E27FC236}">
                <a16:creationId xmlns:a16="http://schemas.microsoft.com/office/drawing/2014/main" id="{2866409B-8319-6B44-B310-CA2D33580545}"/>
              </a:ext>
            </a:extLst>
          </p:cNvPr>
          <p:cNvPicPr>
            <a:picLocks noChangeAspect="1"/>
          </p:cNvPicPr>
          <p:nvPr/>
        </p:nvPicPr>
        <p:blipFill>
          <a:blip r:embed="rId3"/>
          <a:stretch>
            <a:fillRect/>
          </a:stretch>
        </p:blipFill>
        <p:spPr>
          <a:xfrm>
            <a:off x="1336935" y="3251929"/>
            <a:ext cx="1557104" cy="1557104"/>
          </a:xfrm>
          <a:prstGeom prst="rect">
            <a:avLst/>
          </a:prstGeom>
        </p:spPr>
      </p:pic>
      <p:pic>
        <p:nvPicPr>
          <p:cNvPr id="6" name="Picture 5">
            <a:extLst>
              <a:ext uri="{FF2B5EF4-FFF2-40B4-BE49-F238E27FC236}">
                <a16:creationId xmlns:a16="http://schemas.microsoft.com/office/drawing/2014/main" id="{0E1C5A6E-EA57-3441-9F4F-B55BF16E5678}"/>
              </a:ext>
            </a:extLst>
          </p:cNvPr>
          <p:cNvPicPr>
            <a:picLocks noChangeAspect="1"/>
          </p:cNvPicPr>
          <p:nvPr/>
        </p:nvPicPr>
        <p:blipFill>
          <a:blip r:embed="rId4"/>
          <a:stretch>
            <a:fillRect/>
          </a:stretch>
        </p:blipFill>
        <p:spPr>
          <a:xfrm>
            <a:off x="3130260" y="2661224"/>
            <a:ext cx="979045" cy="979045"/>
          </a:xfrm>
          <a:prstGeom prst="rect">
            <a:avLst/>
          </a:prstGeom>
        </p:spPr>
      </p:pic>
      <p:pic>
        <p:nvPicPr>
          <p:cNvPr id="7" name="Picture 6">
            <a:extLst>
              <a:ext uri="{FF2B5EF4-FFF2-40B4-BE49-F238E27FC236}">
                <a16:creationId xmlns:a16="http://schemas.microsoft.com/office/drawing/2014/main" id="{6C7079D4-A27E-7D42-9DFB-3E5A34AA2C45}"/>
              </a:ext>
            </a:extLst>
          </p:cNvPr>
          <p:cNvPicPr>
            <a:picLocks noChangeAspect="1"/>
          </p:cNvPicPr>
          <p:nvPr/>
        </p:nvPicPr>
        <p:blipFill>
          <a:blip r:embed="rId4"/>
          <a:stretch>
            <a:fillRect/>
          </a:stretch>
        </p:blipFill>
        <p:spPr>
          <a:xfrm>
            <a:off x="4109304" y="2561914"/>
            <a:ext cx="979045" cy="979045"/>
          </a:xfrm>
          <a:prstGeom prst="rect">
            <a:avLst/>
          </a:prstGeom>
        </p:spPr>
      </p:pic>
      <p:pic>
        <p:nvPicPr>
          <p:cNvPr id="8" name="Picture 7">
            <a:extLst>
              <a:ext uri="{FF2B5EF4-FFF2-40B4-BE49-F238E27FC236}">
                <a16:creationId xmlns:a16="http://schemas.microsoft.com/office/drawing/2014/main" id="{569596E0-12A5-8F4F-9CBE-435FCE3A5332}"/>
              </a:ext>
            </a:extLst>
          </p:cNvPr>
          <p:cNvPicPr>
            <a:picLocks noChangeAspect="1"/>
          </p:cNvPicPr>
          <p:nvPr/>
        </p:nvPicPr>
        <p:blipFill>
          <a:blip r:embed="rId4"/>
          <a:stretch>
            <a:fillRect/>
          </a:stretch>
        </p:blipFill>
        <p:spPr>
          <a:xfrm>
            <a:off x="3726244" y="1682179"/>
            <a:ext cx="979045" cy="979045"/>
          </a:xfrm>
          <a:prstGeom prst="rect">
            <a:avLst/>
          </a:prstGeom>
        </p:spPr>
      </p:pic>
      <p:pic>
        <p:nvPicPr>
          <p:cNvPr id="9" name="Picture 8">
            <a:extLst>
              <a:ext uri="{FF2B5EF4-FFF2-40B4-BE49-F238E27FC236}">
                <a16:creationId xmlns:a16="http://schemas.microsoft.com/office/drawing/2014/main" id="{BC8DFF49-DFFB-8349-989C-3303BD1A30CC}"/>
              </a:ext>
            </a:extLst>
          </p:cNvPr>
          <p:cNvPicPr>
            <a:picLocks noChangeAspect="1"/>
          </p:cNvPicPr>
          <p:nvPr/>
        </p:nvPicPr>
        <p:blipFill>
          <a:blip r:embed="rId4"/>
          <a:stretch>
            <a:fillRect/>
          </a:stretch>
        </p:blipFill>
        <p:spPr>
          <a:xfrm>
            <a:off x="4829769" y="3051436"/>
            <a:ext cx="979045" cy="979045"/>
          </a:xfrm>
          <a:prstGeom prst="rect">
            <a:avLst/>
          </a:prstGeom>
        </p:spPr>
      </p:pic>
      <p:pic>
        <p:nvPicPr>
          <p:cNvPr id="11" name="Picture 10">
            <a:extLst>
              <a:ext uri="{FF2B5EF4-FFF2-40B4-BE49-F238E27FC236}">
                <a16:creationId xmlns:a16="http://schemas.microsoft.com/office/drawing/2014/main" id="{F0332A7A-15AB-9246-BAE2-203CE1E5003B}"/>
              </a:ext>
            </a:extLst>
          </p:cNvPr>
          <p:cNvPicPr>
            <a:picLocks noChangeAspect="1"/>
          </p:cNvPicPr>
          <p:nvPr/>
        </p:nvPicPr>
        <p:blipFill>
          <a:blip r:embed="rId5"/>
          <a:stretch>
            <a:fillRect/>
          </a:stretch>
        </p:blipFill>
        <p:spPr>
          <a:xfrm>
            <a:off x="3034354" y="3540958"/>
            <a:ext cx="1383779" cy="1383779"/>
          </a:xfrm>
          <a:prstGeom prst="rect">
            <a:avLst/>
          </a:prstGeom>
        </p:spPr>
      </p:pic>
      <p:pic>
        <p:nvPicPr>
          <p:cNvPr id="12" name="Picture 11">
            <a:extLst>
              <a:ext uri="{FF2B5EF4-FFF2-40B4-BE49-F238E27FC236}">
                <a16:creationId xmlns:a16="http://schemas.microsoft.com/office/drawing/2014/main" id="{4FB81F26-09AA-BF45-A62C-6B6B03241EE7}"/>
              </a:ext>
            </a:extLst>
          </p:cNvPr>
          <p:cNvPicPr>
            <a:picLocks noChangeAspect="1"/>
          </p:cNvPicPr>
          <p:nvPr/>
        </p:nvPicPr>
        <p:blipFill>
          <a:blip r:embed="rId5"/>
          <a:stretch>
            <a:fillRect/>
          </a:stretch>
        </p:blipFill>
        <p:spPr>
          <a:xfrm>
            <a:off x="4345525" y="3640269"/>
            <a:ext cx="1383779" cy="1383779"/>
          </a:xfrm>
          <a:prstGeom prst="rect">
            <a:avLst/>
          </a:prstGeom>
        </p:spPr>
      </p:pic>
      <p:pic>
        <p:nvPicPr>
          <p:cNvPr id="13" name="Picture 12">
            <a:extLst>
              <a:ext uri="{FF2B5EF4-FFF2-40B4-BE49-F238E27FC236}">
                <a16:creationId xmlns:a16="http://schemas.microsoft.com/office/drawing/2014/main" id="{63E64716-9C02-334C-8761-0D9A07B58587}"/>
              </a:ext>
            </a:extLst>
          </p:cNvPr>
          <p:cNvPicPr>
            <a:picLocks noChangeAspect="1"/>
          </p:cNvPicPr>
          <p:nvPr/>
        </p:nvPicPr>
        <p:blipFill>
          <a:blip r:embed="rId5"/>
          <a:stretch>
            <a:fillRect/>
          </a:stretch>
        </p:blipFill>
        <p:spPr>
          <a:xfrm>
            <a:off x="3693391" y="4420693"/>
            <a:ext cx="1383779" cy="1383779"/>
          </a:xfrm>
          <a:prstGeom prst="rect">
            <a:avLst/>
          </a:prstGeom>
        </p:spPr>
      </p:pic>
      <p:pic>
        <p:nvPicPr>
          <p:cNvPr id="15" name="Picture 14">
            <a:extLst>
              <a:ext uri="{FF2B5EF4-FFF2-40B4-BE49-F238E27FC236}">
                <a16:creationId xmlns:a16="http://schemas.microsoft.com/office/drawing/2014/main" id="{984C7CE2-8F1A-4C47-B45A-A39ED6677CF5}"/>
              </a:ext>
            </a:extLst>
          </p:cNvPr>
          <p:cNvPicPr>
            <a:picLocks noChangeAspect="1"/>
          </p:cNvPicPr>
          <p:nvPr/>
        </p:nvPicPr>
        <p:blipFill>
          <a:blip r:embed="rId6"/>
          <a:stretch>
            <a:fillRect/>
          </a:stretch>
        </p:blipFill>
        <p:spPr>
          <a:xfrm>
            <a:off x="6067394" y="3413370"/>
            <a:ext cx="1234221" cy="1234221"/>
          </a:xfrm>
          <a:prstGeom prst="rect">
            <a:avLst/>
          </a:prstGeom>
        </p:spPr>
      </p:pic>
      <p:sp>
        <p:nvSpPr>
          <p:cNvPr id="3" name="Freeform 2">
            <a:extLst>
              <a:ext uri="{FF2B5EF4-FFF2-40B4-BE49-F238E27FC236}">
                <a16:creationId xmlns:a16="http://schemas.microsoft.com/office/drawing/2014/main" id="{DC153622-53C9-EA49-968C-E007060B78D3}"/>
              </a:ext>
            </a:extLst>
          </p:cNvPr>
          <p:cNvSpPr/>
          <p:nvPr/>
        </p:nvSpPr>
        <p:spPr>
          <a:xfrm>
            <a:off x="2473377" y="2989209"/>
            <a:ext cx="4215984" cy="1420710"/>
          </a:xfrm>
          <a:custGeom>
            <a:avLst/>
            <a:gdLst>
              <a:gd name="connsiteX0" fmla="*/ 0 w 5621312"/>
              <a:gd name="connsiteY0" fmla="*/ 1894280 h 1894280"/>
              <a:gd name="connsiteX1" fmla="*/ 2278505 w 5621312"/>
              <a:gd name="connsiteY1" fmla="*/ 5519 h 1894280"/>
              <a:gd name="connsiteX2" fmla="*/ 5621312 w 5621312"/>
              <a:gd name="connsiteY2" fmla="*/ 1429585 h 1894280"/>
            </a:gdLst>
            <a:ahLst/>
            <a:cxnLst>
              <a:cxn ang="0">
                <a:pos x="connsiteX0" y="connsiteY0"/>
              </a:cxn>
              <a:cxn ang="0">
                <a:pos x="connsiteX1" y="connsiteY1"/>
              </a:cxn>
              <a:cxn ang="0">
                <a:pos x="connsiteX2" y="connsiteY2"/>
              </a:cxn>
            </a:cxnLst>
            <a:rect l="l" t="t" r="r" b="b"/>
            <a:pathLst>
              <a:path w="5621312" h="1894280">
                <a:moveTo>
                  <a:pt x="0" y="1894280"/>
                </a:moveTo>
                <a:cubicBezTo>
                  <a:pt x="670810" y="988624"/>
                  <a:pt x="1341620" y="82968"/>
                  <a:pt x="2278505" y="5519"/>
                </a:cubicBezTo>
                <a:cubicBezTo>
                  <a:pt x="3215390" y="-71930"/>
                  <a:pt x="4418351" y="678827"/>
                  <a:pt x="5621312" y="1429585"/>
                </a:cubicBezTo>
              </a:path>
            </a:pathLst>
          </a:cu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289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dirty="0">
                <a:ea typeface="ＭＳ Ｐゴシック" pitchFamily="34" charset="-128"/>
                <a:sym typeface="Symbol" pitchFamily="18" charset="2"/>
              </a:rPr>
              <a:t>Roadmap</a:t>
            </a:r>
          </a:p>
        </p:txBody>
      </p:sp>
      <p:sp>
        <p:nvSpPr>
          <p:cNvPr id="2" name="TextBox 1">
            <a:extLst>
              <a:ext uri="{FF2B5EF4-FFF2-40B4-BE49-F238E27FC236}">
                <a16:creationId xmlns:a16="http://schemas.microsoft.com/office/drawing/2014/main" id="{807C54DA-E3B1-27E6-735A-8232D7ABDA23}"/>
              </a:ext>
            </a:extLst>
          </p:cNvPr>
          <p:cNvSpPr txBox="1"/>
          <p:nvPr/>
        </p:nvSpPr>
        <p:spPr>
          <a:xfrm>
            <a:off x="1295400" y="1676400"/>
            <a:ext cx="662940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2"/>
                </a:solidFill>
                <a:latin typeface="Calibri"/>
                <a:cs typeface="Calibri"/>
              </a:rPr>
              <a:t>Inverse Reinforcement Learning (IRL)</a:t>
            </a:r>
          </a:p>
          <a:p>
            <a:pPr marL="742950" lvl="1" indent="-285750">
              <a:buFont typeface="Arial" panose="020B0604020202020204" pitchFamily="34" charset="0"/>
              <a:buChar char="•"/>
            </a:pPr>
            <a:r>
              <a:rPr lang="en-US" sz="2400" dirty="0">
                <a:latin typeface="Calibri"/>
                <a:cs typeface="Calibri"/>
              </a:rPr>
              <a:t>Standard model</a:t>
            </a:r>
          </a:p>
          <a:p>
            <a:pPr marL="742950" lvl="1" indent="-285750">
              <a:buFont typeface="Arial" panose="020B0604020202020204" pitchFamily="34" charset="0"/>
              <a:buChar char="•"/>
            </a:pPr>
            <a:r>
              <a:rPr lang="en-US" sz="2400" dirty="0">
                <a:latin typeface="Calibri"/>
                <a:cs typeface="Calibri"/>
              </a:rPr>
              <a:t>Motivation</a:t>
            </a:r>
          </a:p>
          <a:p>
            <a:pPr lvl="1"/>
            <a:endParaRPr lang="en-US" sz="2400" dirty="0">
              <a:latin typeface="Calibri"/>
              <a:cs typeface="Calibri"/>
            </a:endParaRPr>
          </a:p>
          <a:p>
            <a:pPr marL="285750" indent="-285750">
              <a:buFont typeface="Arial" panose="020B0604020202020204" pitchFamily="34" charset="0"/>
              <a:buChar char="•"/>
            </a:pPr>
            <a:r>
              <a:rPr lang="en-US" sz="2400" dirty="0">
                <a:solidFill>
                  <a:schemeClr val="accent2"/>
                </a:solidFill>
                <a:latin typeface="Calibri"/>
                <a:cs typeface="Calibri"/>
              </a:rPr>
              <a:t>AI Safety</a:t>
            </a:r>
          </a:p>
          <a:p>
            <a:pPr marL="742950" lvl="1" indent="-285750">
              <a:buFont typeface="Arial" panose="020B0604020202020204" pitchFamily="34" charset="0"/>
              <a:buChar char="•"/>
            </a:pPr>
            <a:r>
              <a:rPr lang="en-US" sz="2400" dirty="0">
                <a:latin typeface="Calibri"/>
                <a:cs typeface="Calibri"/>
              </a:rPr>
              <a:t>Powerful AI</a:t>
            </a:r>
          </a:p>
          <a:p>
            <a:pPr marL="742950" lvl="1" indent="-285750">
              <a:buFont typeface="Arial" panose="020B0604020202020204" pitchFamily="34" charset="0"/>
              <a:buChar char="•"/>
            </a:pPr>
            <a:r>
              <a:rPr lang="en-US" sz="2400" dirty="0">
                <a:latin typeface="Calibri"/>
                <a:cs typeface="Calibri"/>
              </a:rPr>
              <a:t>Revised Model</a:t>
            </a:r>
          </a:p>
          <a:p>
            <a:pPr marL="742950" lvl="1" indent="-285750">
              <a:buFont typeface="Arial" panose="020B0604020202020204" pitchFamily="34" charset="0"/>
              <a:buChar char="•"/>
            </a:pPr>
            <a:r>
              <a:rPr lang="en-US" sz="2400" dirty="0">
                <a:latin typeface="Calibri"/>
                <a:cs typeface="Calibri"/>
              </a:rPr>
              <a:t>Off-switch game</a:t>
            </a:r>
          </a:p>
          <a:p>
            <a:pPr lvl="1"/>
            <a:endParaRPr lang="en-US" sz="2400" dirty="0">
              <a:latin typeface="Calibri"/>
              <a:cs typeface="Calibri"/>
            </a:endParaRPr>
          </a:p>
          <a:p>
            <a:pPr marL="285750" indent="-285750">
              <a:buFont typeface="Arial" panose="020B0604020202020204" pitchFamily="34" charset="0"/>
              <a:buChar char="•"/>
            </a:pPr>
            <a:r>
              <a:rPr lang="en-US" sz="2400" dirty="0">
                <a:solidFill>
                  <a:schemeClr val="accent2"/>
                </a:solidFill>
                <a:latin typeface="Calibri"/>
                <a:cs typeface="Calibri"/>
              </a:rPr>
              <a:t>Going forward</a:t>
            </a:r>
          </a:p>
          <a:p>
            <a:pPr marL="742950" lvl="1" indent="-285750">
              <a:buFont typeface="Arial" panose="020B0604020202020204" pitchFamily="34" charset="0"/>
              <a:buChar char="•"/>
            </a:pPr>
            <a:r>
              <a:rPr lang="en-US" sz="2400" dirty="0">
                <a:solidFill>
                  <a:schemeClr val="accent4"/>
                </a:solidFill>
                <a:latin typeface="Calibri"/>
                <a:cs typeface="Calibri"/>
              </a:rPr>
              <a:t>Research areas</a:t>
            </a:r>
          </a:p>
          <a:p>
            <a:pPr marL="742950" lvl="1" indent="-285750">
              <a:buFont typeface="Arial" panose="020B0604020202020204" pitchFamily="34" charset="0"/>
              <a:buChar char="•"/>
            </a:pPr>
            <a:r>
              <a:rPr lang="en-US" sz="2400" dirty="0">
                <a:solidFill>
                  <a:schemeClr val="accent4"/>
                </a:solidFill>
                <a:latin typeface="Calibri"/>
                <a:cs typeface="Calibri"/>
              </a:rPr>
              <a:t>AI governance</a:t>
            </a:r>
          </a:p>
          <a:p>
            <a:pPr lvl="1"/>
            <a:endParaRPr lang="en-US" sz="2400" dirty="0">
              <a:latin typeface="Calibri"/>
              <a:cs typeface="Calibri"/>
            </a:endParaRPr>
          </a:p>
          <a:p>
            <a:pPr marL="800100" lvl="1" indent="-342900">
              <a:buFont typeface="Arial" panose="020B0604020202020204" pitchFamily="34" charset="0"/>
              <a:buChar char="•"/>
            </a:pPr>
            <a:endParaRPr lang="en-US" sz="2400" dirty="0">
              <a:latin typeface="Calibri"/>
              <a:cs typeface="Calibri"/>
            </a:endParaRPr>
          </a:p>
        </p:txBody>
      </p:sp>
    </p:spTree>
    <p:extLst>
      <p:ext uri="{BB962C8B-B14F-4D97-AF65-F5344CB8AC3E}">
        <p14:creationId xmlns:p14="http://schemas.microsoft.com/office/powerpoint/2010/main" val="307048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CE6D-67D8-5F40-8853-975922875F52}"/>
              </a:ext>
            </a:extLst>
          </p:cNvPr>
          <p:cNvSpPr>
            <a:spLocks noGrp="1"/>
          </p:cNvSpPr>
          <p:nvPr>
            <p:ph type="title"/>
          </p:nvPr>
        </p:nvSpPr>
        <p:spPr/>
        <p:txBody>
          <a:bodyPr/>
          <a:lstStyle/>
          <a:p>
            <a:r>
              <a:rPr lang="en-US" dirty="0"/>
              <a:t>Is the demonstrator really optimal?</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CA0A666-25E5-8142-8AEC-E09A5D32C8ED}"/>
                  </a:ext>
                </a:extLst>
              </p:cNvPr>
              <p:cNvSpPr txBox="1"/>
              <p:nvPr/>
            </p:nvSpPr>
            <p:spPr>
              <a:xfrm>
                <a:off x="2177551" y="3042803"/>
                <a:ext cx="4659481" cy="761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950" b="1" i="1">
                          <a:latin typeface="Cambria Math" panose="02040503050406030204" pitchFamily="18" charset="0"/>
                        </a:rPr>
                        <m:t>𝑹</m:t>
                      </m:r>
                      <m:d>
                        <m:dPr>
                          <m:ctrlPr>
                            <a:rPr lang="en-US" sz="4950" i="1">
                              <a:latin typeface="Cambria Math" panose="02040503050406030204" pitchFamily="18" charset="0"/>
                            </a:rPr>
                          </m:ctrlPr>
                        </m:dPr>
                        <m:e>
                          <m:sSub>
                            <m:sSubPr>
                              <m:ctrlPr>
                                <a:rPr lang="en-US" sz="4950" i="1">
                                  <a:latin typeface="Cambria Math" panose="02040503050406030204" pitchFamily="18" charset="0"/>
                                </a:rPr>
                              </m:ctrlPr>
                            </m:sSubPr>
                            <m:e>
                              <m:r>
                                <a:rPr lang="en-US" sz="4950" i="1">
                                  <a:latin typeface="Cambria Math" panose="02040503050406030204" pitchFamily="18" charset="0"/>
                                </a:rPr>
                                <m:t>𝜉</m:t>
                              </m:r>
                            </m:e>
                            <m:sub>
                              <m:r>
                                <a:rPr lang="en-US" sz="4950" i="1">
                                  <a:latin typeface="Cambria Math" panose="02040503050406030204" pitchFamily="18" charset="0"/>
                                </a:rPr>
                                <m:t>𝐷</m:t>
                              </m:r>
                            </m:sub>
                          </m:sSub>
                        </m:e>
                      </m:d>
                      <m:r>
                        <a:rPr lang="en-US" sz="4950" i="1">
                          <a:latin typeface="Cambria Math" panose="02040503050406030204" pitchFamily="18" charset="0"/>
                        </a:rPr>
                        <m:t>≥</m:t>
                      </m:r>
                      <m:r>
                        <a:rPr lang="en-US" sz="4950" b="1" i="1">
                          <a:latin typeface="Cambria Math" panose="02040503050406030204" pitchFamily="18" charset="0"/>
                        </a:rPr>
                        <m:t>𝑹</m:t>
                      </m:r>
                      <m:d>
                        <m:dPr>
                          <m:ctrlPr>
                            <a:rPr lang="en-US" sz="4950" i="1">
                              <a:latin typeface="Cambria Math" panose="02040503050406030204" pitchFamily="18" charset="0"/>
                            </a:rPr>
                          </m:ctrlPr>
                        </m:dPr>
                        <m:e>
                          <m:r>
                            <a:rPr lang="en-US" sz="4950" i="1">
                              <a:latin typeface="Cambria Math" panose="02040503050406030204" pitchFamily="18" charset="0"/>
                            </a:rPr>
                            <m:t>𝜉</m:t>
                          </m:r>
                        </m:e>
                      </m:d>
                      <m:r>
                        <a:rPr lang="en-US" sz="4950" i="1">
                          <a:latin typeface="Cambria Math" panose="02040503050406030204" pitchFamily="18" charset="0"/>
                        </a:rPr>
                        <m:t>∀</m:t>
                      </m:r>
                      <m:r>
                        <a:rPr lang="en-US" sz="4950" i="1">
                          <a:latin typeface="Cambria Math" panose="02040503050406030204" pitchFamily="18" charset="0"/>
                        </a:rPr>
                        <m:t>𝜉</m:t>
                      </m:r>
                    </m:oMath>
                  </m:oMathPara>
                </a14:m>
                <a:endParaRPr lang="en-US" sz="4950" dirty="0"/>
              </a:p>
            </p:txBody>
          </p:sp>
        </mc:Choice>
        <mc:Fallback>
          <p:sp>
            <p:nvSpPr>
              <p:cNvPr id="10" name="TextBox 9">
                <a:extLst>
                  <a:ext uri="{FF2B5EF4-FFF2-40B4-BE49-F238E27FC236}">
                    <a16:creationId xmlns:a16="http://schemas.microsoft.com/office/drawing/2014/main" id="{5CA0A666-25E5-8142-8AEC-E09A5D32C8ED}"/>
                  </a:ext>
                </a:extLst>
              </p:cNvPr>
              <p:cNvSpPr txBox="1">
                <a:spLocks noRot="1" noChangeAspect="1" noMove="1" noResize="1" noEditPoints="1" noAdjustHandles="1" noChangeArrowheads="1" noChangeShapeType="1" noTextEdit="1"/>
              </p:cNvSpPr>
              <p:nvPr/>
            </p:nvSpPr>
            <p:spPr>
              <a:xfrm>
                <a:off x="2177551" y="3042803"/>
                <a:ext cx="4659481" cy="761747"/>
              </a:xfrm>
              <a:prstGeom prst="rect">
                <a:avLst/>
              </a:prstGeom>
              <a:blipFill>
                <a:blip r:embed="rId2"/>
                <a:stretch>
                  <a:fillRect l="-2174" r="-3261" b="-34426"/>
                </a:stretch>
              </a:blipFill>
            </p:spPr>
            <p:txBody>
              <a:bodyPr/>
              <a:lstStyle/>
              <a:p>
                <a:r>
                  <a:rPr lang="en-US">
                    <a:noFill/>
                  </a:rPr>
                  <a:t> </a:t>
                </a:r>
              </a:p>
            </p:txBody>
          </p:sp>
        </mc:Fallback>
      </mc:AlternateContent>
    </p:spTree>
    <p:extLst>
      <p:ext uri="{BB962C8B-B14F-4D97-AF65-F5344CB8AC3E}">
        <p14:creationId xmlns:p14="http://schemas.microsoft.com/office/powerpoint/2010/main" val="57515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CE6D-67D8-5F40-8853-975922875F52}"/>
              </a:ext>
            </a:extLst>
          </p:cNvPr>
          <p:cNvSpPr>
            <a:spLocks noGrp="1"/>
          </p:cNvSpPr>
          <p:nvPr>
            <p:ph type="title"/>
          </p:nvPr>
        </p:nvSpPr>
        <p:spPr/>
        <p:txBody>
          <a:bodyPr/>
          <a:lstStyle/>
          <a:p>
            <a:r>
              <a:rPr lang="en-US" dirty="0"/>
              <a:t>The Bayesian view</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CA0A666-25E5-8142-8AEC-E09A5D32C8ED}"/>
                  </a:ext>
                </a:extLst>
              </p:cNvPr>
              <p:cNvSpPr txBox="1"/>
              <p:nvPr/>
            </p:nvSpPr>
            <p:spPr>
              <a:xfrm>
                <a:off x="2177551" y="3042803"/>
                <a:ext cx="2344553" cy="761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950" i="1">
                          <a:latin typeface="Cambria Math" panose="02040503050406030204" pitchFamily="18" charset="0"/>
                        </a:rPr>
                        <m:t>𝑃</m:t>
                      </m:r>
                      <m:d>
                        <m:dPr>
                          <m:ctrlPr>
                            <a:rPr lang="en-US" sz="4950" i="1">
                              <a:latin typeface="Cambria Math" panose="02040503050406030204" pitchFamily="18" charset="0"/>
                            </a:rPr>
                          </m:ctrlPr>
                        </m:dPr>
                        <m:e>
                          <m:sSub>
                            <m:sSubPr>
                              <m:ctrlPr>
                                <a:rPr lang="en-US" sz="4950" i="1">
                                  <a:latin typeface="Cambria Math" panose="02040503050406030204" pitchFamily="18" charset="0"/>
                                </a:rPr>
                              </m:ctrlPr>
                            </m:sSubPr>
                            <m:e>
                              <m:r>
                                <a:rPr lang="en-US" sz="4950" i="1">
                                  <a:latin typeface="Cambria Math" panose="02040503050406030204" pitchFamily="18" charset="0"/>
                                </a:rPr>
                                <m:t>𝜉</m:t>
                              </m:r>
                            </m:e>
                            <m:sub>
                              <m:r>
                                <a:rPr lang="en-US" sz="4950" i="1">
                                  <a:latin typeface="Cambria Math" panose="02040503050406030204" pitchFamily="18" charset="0"/>
                                </a:rPr>
                                <m:t>𝐷</m:t>
                              </m:r>
                            </m:sub>
                          </m:sSub>
                        </m:e>
                        <m:e>
                          <m:r>
                            <a:rPr lang="en-US" sz="4950" i="1">
                              <a:latin typeface="Cambria Math" panose="02040503050406030204" pitchFamily="18" charset="0"/>
                            </a:rPr>
                            <m:t>𝜃</m:t>
                          </m:r>
                        </m:e>
                      </m:d>
                    </m:oMath>
                  </m:oMathPara>
                </a14:m>
                <a:endParaRPr lang="en-US" sz="4950" dirty="0"/>
              </a:p>
            </p:txBody>
          </p:sp>
        </mc:Choice>
        <mc:Fallback>
          <p:sp>
            <p:nvSpPr>
              <p:cNvPr id="10" name="TextBox 9">
                <a:extLst>
                  <a:ext uri="{FF2B5EF4-FFF2-40B4-BE49-F238E27FC236}">
                    <a16:creationId xmlns:a16="http://schemas.microsoft.com/office/drawing/2014/main" id="{5CA0A666-25E5-8142-8AEC-E09A5D32C8ED}"/>
                  </a:ext>
                </a:extLst>
              </p:cNvPr>
              <p:cNvSpPr txBox="1">
                <a:spLocks noRot="1" noChangeAspect="1" noMove="1" noResize="1" noEditPoints="1" noAdjustHandles="1" noChangeArrowheads="1" noChangeShapeType="1" noTextEdit="1"/>
              </p:cNvSpPr>
              <p:nvPr/>
            </p:nvSpPr>
            <p:spPr>
              <a:xfrm>
                <a:off x="2177551" y="3042803"/>
                <a:ext cx="2344553" cy="761747"/>
              </a:xfrm>
              <a:prstGeom prst="rect">
                <a:avLst/>
              </a:prstGeom>
              <a:blipFill>
                <a:blip r:embed="rId2"/>
                <a:stretch>
                  <a:fillRect l="-4839" b="-3442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69C2CF70-C865-1D49-A6F0-B79A6057563E}"/>
              </a:ext>
            </a:extLst>
          </p:cNvPr>
          <p:cNvSpPr txBox="1"/>
          <p:nvPr/>
        </p:nvSpPr>
        <p:spPr>
          <a:xfrm>
            <a:off x="2777381" y="3823600"/>
            <a:ext cx="1143000" cy="300082"/>
          </a:xfrm>
          <a:prstGeom prst="rect">
            <a:avLst/>
          </a:prstGeom>
          <a:noFill/>
        </p:spPr>
        <p:txBody>
          <a:bodyPr wrap="square" rtlCol="0">
            <a:spAutoFit/>
          </a:bodyPr>
          <a:lstStyle/>
          <a:p>
            <a:r>
              <a:rPr lang="en-US" sz="1350" dirty="0">
                <a:latin typeface="Palatino" pitchFamily="2" charset="77"/>
                <a:ea typeface="Palatino" pitchFamily="2" charset="77"/>
              </a:rPr>
              <a:t>evidence</a:t>
            </a:r>
          </a:p>
        </p:txBody>
      </p:sp>
      <p:sp>
        <p:nvSpPr>
          <p:cNvPr id="5" name="TextBox 4">
            <a:extLst>
              <a:ext uri="{FF2B5EF4-FFF2-40B4-BE49-F238E27FC236}">
                <a16:creationId xmlns:a16="http://schemas.microsoft.com/office/drawing/2014/main" id="{6BEAB235-B325-ED41-B192-0EF86FB7D2C2}"/>
              </a:ext>
            </a:extLst>
          </p:cNvPr>
          <p:cNvSpPr txBox="1"/>
          <p:nvPr/>
        </p:nvSpPr>
        <p:spPr>
          <a:xfrm>
            <a:off x="3657600" y="3822098"/>
            <a:ext cx="1143000" cy="300082"/>
          </a:xfrm>
          <a:prstGeom prst="rect">
            <a:avLst/>
          </a:prstGeom>
          <a:noFill/>
        </p:spPr>
        <p:txBody>
          <a:bodyPr wrap="square" rtlCol="0">
            <a:spAutoFit/>
          </a:bodyPr>
          <a:lstStyle/>
          <a:p>
            <a:r>
              <a:rPr lang="en-US" sz="1350" dirty="0">
                <a:latin typeface="Palatino" pitchFamily="2" charset="77"/>
                <a:ea typeface="Palatino" pitchFamily="2" charset="77"/>
              </a:rPr>
              <a:t>hidden </a:t>
            </a:r>
          </a:p>
        </p:txBody>
      </p:sp>
    </p:spTree>
    <p:extLst>
      <p:ext uri="{BB962C8B-B14F-4D97-AF65-F5344CB8AC3E}">
        <p14:creationId xmlns:p14="http://schemas.microsoft.com/office/powerpoint/2010/main" val="385040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CE6D-67D8-5F40-8853-975922875F52}"/>
              </a:ext>
            </a:extLst>
          </p:cNvPr>
          <p:cNvSpPr>
            <a:spLocks noGrp="1"/>
          </p:cNvSpPr>
          <p:nvPr>
            <p:ph type="title"/>
          </p:nvPr>
        </p:nvSpPr>
        <p:spPr/>
        <p:txBody>
          <a:bodyPr/>
          <a:lstStyle/>
          <a:p>
            <a:r>
              <a:rPr lang="en-US" dirty="0"/>
              <a:t>The Bayesian view</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5CA0A666-25E5-8142-8AEC-E09A5D32C8ED}"/>
                  </a:ext>
                </a:extLst>
              </p:cNvPr>
              <p:cNvSpPr txBox="1"/>
              <p:nvPr/>
            </p:nvSpPr>
            <p:spPr>
              <a:xfrm>
                <a:off x="2177551" y="3042803"/>
                <a:ext cx="5746766" cy="8897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950" i="1">
                          <a:latin typeface="Cambria Math" panose="02040503050406030204" pitchFamily="18" charset="0"/>
                        </a:rPr>
                        <m:t>𝑃</m:t>
                      </m:r>
                      <m:d>
                        <m:dPr>
                          <m:ctrlPr>
                            <a:rPr lang="en-US" sz="4950" i="1">
                              <a:latin typeface="Cambria Math" panose="02040503050406030204" pitchFamily="18" charset="0"/>
                            </a:rPr>
                          </m:ctrlPr>
                        </m:dPr>
                        <m:e>
                          <m:sSub>
                            <m:sSubPr>
                              <m:ctrlPr>
                                <a:rPr lang="en-US" sz="4950" i="1">
                                  <a:latin typeface="Cambria Math" panose="02040503050406030204" pitchFamily="18" charset="0"/>
                                </a:rPr>
                              </m:ctrlPr>
                            </m:sSubPr>
                            <m:e>
                              <m:r>
                                <a:rPr lang="en-US" sz="4950" i="1">
                                  <a:latin typeface="Cambria Math" panose="02040503050406030204" pitchFamily="18" charset="0"/>
                                </a:rPr>
                                <m:t>𝜉</m:t>
                              </m:r>
                            </m:e>
                            <m:sub>
                              <m:r>
                                <a:rPr lang="en-US" sz="4950" i="1">
                                  <a:latin typeface="Cambria Math" panose="02040503050406030204" pitchFamily="18" charset="0"/>
                                </a:rPr>
                                <m:t>𝐷</m:t>
                              </m:r>
                            </m:sub>
                          </m:sSub>
                        </m:e>
                        <m:e>
                          <m:r>
                            <a:rPr lang="en-US" sz="4950" i="1">
                              <a:latin typeface="Cambria Math" panose="02040503050406030204" pitchFamily="18" charset="0"/>
                            </a:rPr>
                            <m:t>𝜃</m:t>
                          </m:r>
                        </m:e>
                      </m:d>
                      <m:r>
                        <a:rPr lang="en-US" sz="4950" i="1">
                          <a:latin typeface="Cambria Math" panose="02040503050406030204" pitchFamily="18" charset="0"/>
                        </a:rPr>
                        <m:t>∝</m:t>
                      </m:r>
                      <m:sSup>
                        <m:sSupPr>
                          <m:ctrlPr>
                            <a:rPr lang="en-US" sz="4950" i="1">
                              <a:latin typeface="Cambria Math" panose="02040503050406030204" pitchFamily="18" charset="0"/>
                            </a:rPr>
                          </m:ctrlPr>
                        </m:sSupPr>
                        <m:e>
                          <m:r>
                            <a:rPr lang="en-US" sz="4950" i="1">
                              <a:latin typeface="Cambria Math" panose="02040503050406030204" pitchFamily="18" charset="0"/>
                            </a:rPr>
                            <m:t>𝑒</m:t>
                          </m:r>
                        </m:e>
                        <m:sup>
                          <m:r>
                            <a:rPr lang="en-US" sz="4950" i="1">
                              <a:latin typeface="Cambria Math" panose="02040503050406030204" pitchFamily="18" charset="0"/>
                            </a:rPr>
                            <m:t>𝛽</m:t>
                          </m:r>
                          <m:sSup>
                            <m:sSupPr>
                              <m:ctrlPr>
                                <a:rPr lang="en-US" sz="4950" i="1">
                                  <a:latin typeface="Cambria Math" panose="02040503050406030204" pitchFamily="18" charset="0"/>
                                </a:rPr>
                              </m:ctrlPr>
                            </m:sSupPr>
                            <m:e>
                              <m:r>
                                <a:rPr lang="en-US" sz="4950" i="1">
                                  <a:latin typeface="Cambria Math" panose="02040503050406030204" pitchFamily="18" charset="0"/>
                                </a:rPr>
                                <m:t>𝜃</m:t>
                              </m:r>
                            </m:e>
                            <m:sup>
                              <m:r>
                                <a:rPr lang="en-US" sz="4950" i="1">
                                  <a:latin typeface="Cambria Math" panose="02040503050406030204" pitchFamily="18" charset="0"/>
                                </a:rPr>
                                <m:t>𝑇</m:t>
                              </m:r>
                            </m:sup>
                          </m:sSup>
                          <m:r>
                            <a:rPr lang="en-US" sz="4950" b="1" i="1">
                              <a:latin typeface="Cambria Math" panose="02040503050406030204" pitchFamily="18" charset="0"/>
                            </a:rPr>
                            <m:t>𝝓</m:t>
                          </m:r>
                          <m:r>
                            <a:rPr lang="en-US" sz="4950" i="1">
                              <a:latin typeface="Cambria Math" panose="02040503050406030204" pitchFamily="18" charset="0"/>
                            </a:rPr>
                            <m:t>(</m:t>
                          </m:r>
                          <m:sSub>
                            <m:sSubPr>
                              <m:ctrlPr>
                                <a:rPr lang="en-US" sz="4950" i="1">
                                  <a:latin typeface="Cambria Math" panose="02040503050406030204" pitchFamily="18" charset="0"/>
                                </a:rPr>
                              </m:ctrlPr>
                            </m:sSubPr>
                            <m:e>
                              <m:r>
                                <a:rPr lang="en-US" sz="4950" i="1">
                                  <a:latin typeface="Cambria Math" panose="02040503050406030204" pitchFamily="18" charset="0"/>
                                </a:rPr>
                                <m:t>𝜉</m:t>
                              </m:r>
                            </m:e>
                            <m:sub>
                              <m:r>
                                <a:rPr lang="en-US" sz="4950" i="1">
                                  <a:latin typeface="Cambria Math" panose="02040503050406030204" pitchFamily="18" charset="0"/>
                                </a:rPr>
                                <m:t>𝐷</m:t>
                              </m:r>
                            </m:sub>
                          </m:sSub>
                          <m:r>
                            <a:rPr lang="en-US" sz="4950" i="1">
                              <a:latin typeface="Cambria Math" panose="02040503050406030204" pitchFamily="18" charset="0"/>
                            </a:rPr>
                            <m:t>)</m:t>
                          </m:r>
                        </m:sup>
                      </m:sSup>
                    </m:oMath>
                  </m:oMathPara>
                </a14:m>
                <a:endParaRPr lang="en-US" sz="4950" dirty="0"/>
              </a:p>
            </p:txBody>
          </p:sp>
        </mc:Choice>
        <mc:Fallback>
          <p:sp>
            <p:nvSpPr>
              <p:cNvPr id="10" name="TextBox 9">
                <a:extLst>
                  <a:ext uri="{FF2B5EF4-FFF2-40B4-BE49-F238E27FC236}">
                    <a16:creationId xmlns:a16="http://schemas.microsoft.com/office/drawing/2014/main" id="{5CA0A666-25E5-8142-8AEC-E09A5D32C8ED}"/>
                  </a:ext>
                </a:extLst>
              </p:cNvPr>
              <p:cNvSpPr txBox="1">
                <a:spLocks noRot="1" noChangeAspect="1" noMove="1" noResize="1" noEditPoints="1" noAdjustHandles="1" noChangeArrowheads="1" noChangeShapeType="1" noTextEdit="1"/>
              </p:cNvSpPr>
              <p:nvPr/>
            </p:nvSpPr>
            <p:spPr>
              <a:xfrm>
                <a:off x="2177551" y="3042803"/>
                <a:ext cx="5746766" cy="889795"/>
              </a:xfrm>
              <a:prstGeom prst="rect">
                <a:avLst/>
              </a:prstGeom>
              <a:blipFill>
                <a:blip r:embed="rId2"/>
                <a:stretch>
                  <a:fillRect l="-1766" r="-1325" b="-29577"/>
                </a:stretch>
              </a:blipFill>
            </p:spPr>
            <p:txBody>
              <a:bodyPr/>
              <a:lstStyle/>
              <a:p>
                <a:r>
                  <a:rPr lang="en-US">
                    <a:noFill/>
                  </a:rPr>
                  <a:t> </a:t>
                </a:r>
              </a:p>
            </p:txBody>
          </p:sp>
        </mc:Fallback>
      </mc:AlternateContent>
    </p:spTree>
    <p:extLst>
      <p:ext uri="{BB962C8B-B14F-4D97-AF65-F5344CB8AC3E}">
        <p14:creationId xmlns:p14="http://schemas.microsoft.com/office/powerpoint/2010/main" val="82689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CE6D-67D8-5F40-8853-975922875F52}"/>
              </a:ext>
            </a:extLst>
          </p:cNvPr>
          <p:cNvSpPr>
            <a:spLocks noGrp="1"/>
          </p:cNvSpPr>
          <p:nvPr>
            <p:ph type="title"/>
          </p:nvPr>
        </p:nvSpPr>
        <p:spPr/>
        <p:txBody>
          <a:bodyPr/>
          <a:lstStyle/>
          <a:p>
            <a:r>
              <a:rPr lang="en-US" dirty="0"/>
              <a:t>The Bayesian view</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90E4D03E-0B47-3E4C-92B0-CAAF195570EB}"/>
                  </a:ext>
                </a:extLst>
              </p:cNvPr>
              <p:cNvSpPr txBox="1"/>
              <p:nvPr/>
            </p:nvSpPr>
            <p:spPr>
              <a:xfrm>
                <a:off x="2194696" y="2562743"/>
                <a:ext cx="6284093" cy="2013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950" i="1">
                          <a:latin typeface="Cambria Math" panose="02040503050406030204" pitchFamily="18" charset="0"/>
                        </a:rPr>
                        <m:t>𝑃</m:t>
                      </m:r>
                      <m:d>
                        <m:dPr>
                          <m:ctrlPr>
                            <a:rPr lang="en-US" sz="4950" i="1">
                              <a:latin typeface="Cambria Math" panose="02040503050406030204" pitchFamily="18" charset="0"/>
                            </a:rPr>
                          </m:ctrlPr>
                        </m:dPr>
                        <m:e>
                          <m:sSub>
                            <m:sSubPr>
                              <m:ctrlPr>
                                <a:rPr lang="en-US" sz="4950" i="1">
                                  <a:latin typeface="Cambria Math" panose="02040503050406030204" pitchFamily="18" charset="0"/>
                                </a:rPr>
                              </m:ctrlPr>
                            </m:sSubPr>
                            <m:e>
                              <m:r>
                                <a:rPr lang="en-US" sz="4950" i="1">
                                  <a:latin typeface="Cambria Math" panose="02040503050406030204" pitchFamily="18" charset="0"/>
                                </a:rPr>
                                <m:t>𝜉</m:t>
                              </m:r>
                            </m:e>
                            <m:sub>
                              <m:r>
                                <a:rPr lang="en-US" sz="4950" i="1">
                                  <a:latin typeface="Cambria Math" panose="02040503050406030204" pitchFamily="18" charset="0"/>
                                </a:rPr>
                                <m:t>𝐷</m:t>
                              </m:r>
                            </m:sub>
                          </m:sSub>
                        </m:e>
                        <m:e>
                          <m:r>
                            <a:rPr lang="en-US" sz="4950" i="1">
                              <a:latin typeface="Cambria Math" panose="02040503050406030204" pitchFamily="18" charset="0"/>
                            </a:rPr>
                            <m:t>𝜃</m:t>
                          </m:r>
                        </m:e>
                      </m:d>
                      <m:r>
                        <a:rPr lang="en-US" sz="4950" i="1">
                          <a:latin typeface="Cambria Math" panose="02040503050406030204" pitchFamily="18" charset="0"/>
                        </a:rPr>
                        <m:t>=</m:t>
                      </m:r>
                      <m:f>
                        <m:fPr>
                          <m:ctrlPr>
                            <a:rPr lang="en-US" sz="4950" i="1">
                              <a:latin typeface="Cambria Math" panose="02040503050406030204" pitchFamily="18" charset="0"/>
                            </a:rPr>
                          </m:ctrlPr>
                        </m:fPr>
                        <m:num>
                          <m:sSup>
                            <m:sSupPr>
                              <m:ctrlPr>
                                <a:rPr lang="en-US" sz="4950" i="1">
                                  <a:latin typeface="Cambria Math" panose="02040503050406030204" pitchFamily="18" charset="0"/>
                                </a:rPr>
                              </m:ctrlPr>
                            </m:sSupPr>
                            <m:e>
                              <m:r>
                                <a:rPr lang="en-US" sz="4950" i="1">
                                  <a:latin typeface="Cambria Math" panose="02040503050406030204" pitchFamily="18" charset="0"/>
                                </a:rPr>
                                <m:t>𝑒</m:t>
                              </m:r>
                            </m:e>
                            <m:sup>
                              <m:r>
                                <a:rPr lang="en-US" sz="4950" i="1">
                                  <a:latin typeface="Cambria Math" panose="02040503050406030204" pitchFamily="18" charset="0"/>
                                </a:rPr>
                                <m:t>𝛽</m:t>
                              </m:r>
                              <m:sSup>
                                <m:sSupPr>
                                  <m:ctrlPr>
                                    <a:rPr lang="en-US" sz="4950" i="1">
                                      <a:latin typeface="Cambria Math" panose="02040503050406030204" pitchFamily="18" charset="0"/>
                                    </a:rPr>
                                  </m:ctrlPr>
                                </m:sSupPr>
                                <m:e>
                                  <m:r>
                                    <a:rPr lang="en-US" sz="4950" i="1">
                                      <a:latin typeface="Cambria Math" panose="02040503050406030204" pitchFamily="18" charset="0"/>
                                    </a:rPr>
                                    <m:t>𝜃</m:t>
                                  </m:r>
                                </m:e>
                                <m:sup>
                                  <m:r>
                                    <a:rPr lang="en-US" sz="4950" i="1">
                                      <a:latin typeface="Cambria Math" panose="02040503050406030204" pitchFamily="18" charset="0"/>
                                    </a:rPr>
                                    <m:t>𝑇</m:t>
                                  </m:r>
                                </m:sup>
                              </m:sSup>
                              <m:r>
                                <a:rPr lang="en-US" sz="4950" b="1" i="1">
                                  <a:latin typeface="Cambria Math" panose="02040503050406030204" pitchFamily="18" charset="0"/>
                                </a:rPr>
                                <m:t>𝝓</m:t>
                              </m:r>
                              <m:r>
                                <a:rPr lang="en-US" sz="4950" i="1">
                                  <a:latin typeface="Cambria Math" panose="02040503050406030204" pitchFamily="18" charset="0"/>
                                </a:rPr>
                                <m:t>(</m:t>
                              </m:r>
                              <m:sSub>
                                <m:sSubPr>
                                  <m:ctrlPr>
                                    <a:rPr lang="en-US" sz="4950" i="1">
                                      <a:latin typeface="Cambria Math" panose="02040503050406030204" pitchFamily="18" charset="0"/>
                                    </a:rPr>
                                  </m:ctrlPr>
                                </m:sSubPr>
                                <m:e>
                                  <m:r>
                                    <a:rPr lang="en-US" sz="4950" i="1">
                                      <a:latin typeface="Cambria Math" panose="02040503050406030204" pitchFamily="18" charset="0"/>
                                    </a:rPr>
                                    <m:t>𝜉</m:t>
                                  </m:r>
                                </m:e>
                                <m:sub>
                                  <m:r>
                                    <a:rPr lang="en-US" sz="4950" i="1">
                                      <a:latin typeface="Cambria Math" panose="02040503050406030204" pitchFamily="18" charset="0"/>
                                    </a:rPr>
                                    <m:t>𝐷</m:t>
                                  </m:r>
                                </m:sub>
                              </m:sSub>
                              <m:r>
                                <a:rPr lang="en-US" sz="4950" i="1">
                                  <a:latin typeface="Cambria Math" panose="02040503050406030204" pitchFamily="18" charset="0"/>
                                </a:rPr>
                                <m:t>)</m:t>
                              </m:r>
                            </m:sup>
                          </m:sSup>
                        </m:num>
                        <m:den>
                          <m:nary>
                            <m:naryPr>
                              <m:chr m:val="∑"/>
                              <m:supHide m:val="on"/>
                              <m:ctrlPr>
                                <a:rPr lang="en-US" sz="4950" i="1">
                                  <a:latin typeface="Cambria Math" panose="02040503050406030204" pitchFamily="18" charset="0"/>
                                </a:rPr>
                              </m:ctrlPr>
                            </m:naryPr>
                            <m:sub>
                              <m:r>
                                <a:rPr lang="en-US" sz="4950" i="1">
                                  <a:latin typeface="Cambria Math" panose="02040503050406030204" pitchFamily="18" charset="0"/>
                                </a:rPr>
                                <m:t>𝜉</m:t>
                              </m:r>
                            </m:sub>
                            <m:sup/>
                            <m:e>
                              <m:sSup>
                                <m:sSupPr>
                                  <m:ctrlPr>
                                    <a:rPr lang="en-US" sz="4950" i="1">
                                      <a:latin typeface="Cambria Math" panose="02040503050406030204" pitchFamily="18" charset="0"/>
                                    </a:rPr>
                                  </m:ctrlPr>
                                </m:sSupPr>
                                <m:e>
                                  <m:r>
                                    <a:rPr lang="en-US" sz="4950" i="1">
                                      <a:latin typeface="Cambria Math" panose="02040503050406030204" pitchFamily="18" charset="0"/>
                                    </a:rPr>
                                    <m:t>𝑒</m:t>
                                  </m:r>
                                </m:e>
                                <m:sup>
                                  <m:r>
                                    <a:rPr lang="en-US" sz="4950" i="1">
                                      <a:latin typeface="Cambria Math" panose="02040503050406030204" pitchFamily="18" charset="0"/>
                                    </a:rPr>
                                    <m:t>𝛽</m:t>
                                  </m:r>
                                  <m:sSup>
                                    <m:sSupPr>
                                      <m:ctrlPr>
                                        <a:rPr lang="en-US" sz="4950" i="1">
                                          <a:latin typeface="Cambria Math" panose="02040503050406030204" pitchFamily="18" charset="0"/>
                                        </a:rPr>
                                      </m:ctrlPr>
                                    </m:sSupPr>
                                    <m:e>
                                      <m:r>
                                        <a:rPr lang="en-US" sz="4950" i="1">
                                          <a:latin typeface="Cambria Math" panose="02040503050406030204" pitchFamily="18" charset="0"/>
                                        </a:rPr>
                                        <m:t>𝜃</m:t>
                                      </m:r>
                                    </m:e>
                                    <m:sup>
                                      <m:r>
                                        <a:rPr lang="en-US" sz="4950" i="1">
                                          <a:latin typeface="Cambria Math" panose="02040503050406030204" pitchFamily="18" charset="0"/>
                                        </a:rPr>
                                        <m:t>𝑇</m:t>
                                      </m:r>
                                    </m:sup>
                                  </m:sSup>
                                  <m:r>
                                    <a:rPr lang="en-US" sz="4950" b="1" i="1">
                                      <a:latin typeface="Cambria Math" panose="02040503050406030204" pitchFamily="18" charset="0"/>
                                    </a:rPr>
                                    <m:t>𝝓</m:t>
                                  </m:r>
                                  <m:r>
                                    <a:rPr lang="en-US" sz="4950" i="1">
                                      <a:latin typeface="Cambria Math" panose="02040503050406030204" pitchFamily="18" charset="0"/>
                                    </a:rPr>
                                    <m:t>(</m:t>
                                  </m:r>
                                  <m:r>
                                    <a:rPr lang="en-US" sz="4950" i="1">
                                      <a:latin typeface="Cambria Math" panose="02040503050406030204" pitchFamily="18" charset="0"/>
                                    </a:rPr>
                                    <m:t>𝜉</m:t>
                                  </m:r>
                                  <m:r>
                                    <a:rPr lang="en-US" sz="4950" i="1">
                                      <a:latin typeface="Cambria Math" panose="02040503050406030204" pitchFamily="18" charset="0"/>
                                    </a:rPr>
                                    <m:t>)</m:t>
                                  </m:r>
                                </m:sup>
                              </m:sSup>
                            </m:e>
                          </m:nary>
                        </m:den>
                      </m:f>
                    </m:oMath>
                  </m:oMathPara>
                </a14:m>
                <a:endParaRPr lang="en-US" sz="4950" dirty="0"/>
              </a:p>
            </p:txBody>
          </p:sp>
        </mc:Choice>
        <mc:Fallback>
          <p:sp>
            <p:nvSpPr>
              <p:cNvPr id="4" name="TextBox 3">
                <a:extLst>
                  <a:ext uri="{FF2B5EF4-FFF2-40B4-BE49-F238E27FC236}">
                    <a16:creationId xmlns:a16="http://schemas.microsoft.com/office/drawing/2014/main" id="{90E4D03E-0B47-3E4C-92B0-CAAF195570EB}"/>
                  </a:ext>
                </a:extLst>
              </p:cNvPr>
              <p:cNvSpPr txBox="1">
                <a:spLocks noRot="1" noChangeAspect="1" noMove="1" noResize="1" noEditPoints="1" noAdjustHandles="1" noChangeArrowheads="1" noChangeShapeType="1" noTextEdit="1"/>
              </p:cNvSpPr>
              <p:nvPr/>
            </p:nvSpPr>
            <p:spPr>
              <a:xfrm>
                <a:off x="2194696" y="2562743"/>
                <a:ext cx="6284093" cy="2013949"/>
              </a:xfrm>
              <a:prstGeom prst="rect">
                <a:avLst/>
              </a:prstGeom>
              <a:blipFill>
                <a:blip r:embed="rId3"/>
                <a:stretch>
                  <a:fillRect l="-1411" t="-8750" r="-1210" b="-89375"/>
                </a:stretch>
              </a:blipFill>
            </p:spPr>
            <p:txBody>
              <a:bodyPr/>
              <a:lstStyle/>
              <a:p>
                <a:r>
                  <a:rPr lang="en-US">
                    <a:noFill/>
                  </a:rPr>
                  <a:t> </a:t>
                </a:r>
              </a:p>
            </p:txBody>
          </p:sp>
        </mc:Fallback>
      </mc:AlternateContent>
    </p:spTree>
    <p:extLst>
      <p:ext uri="{BB962C8B-B14F-4D97-AF65-F5344CB8AC3E}">
        <p14:creationId xmlns:p14="http://schemas.microsoft.com/office/powerpoint/2010/main" val="143779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CE6D-67D8-5F40-8853-975922875F52}"/>
              </a:ext>
            </a:extLst>
          </p:cNvPr>
          <p:cNvSpPr>
            <a:spLocks noGrp="1"/>
          </p:cNvSpPr>
          <p:nvPr>
            <p:ph type="title"/>
          </p:nvPr>
        </p:nvSpPr>
        <p:spPr/>
        <p:txBody>
          <a:bodyPr/>
          <a:lstStyle/>
          <a:p>
            <a:r>
              <a:rPr lang="en-US" dirty="0"/>
              <a:t>The Bayesian view</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90E4D03E-0B47-3E4C-92B0-CAAF195570EB}"/>
                  </a:ext>
                </a:extLst>
              </p:cNvPr>
              <p:cNvSpPr txBox="1"/>
              <p:nvPr/>
            </p:nvSpPr>
            <p:spPr>
              <a:xfrm>
                <a:off x="1560329" y="1695450"/>
                <a:ext cx="6284093" cy="20139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950" i="1">
                          <a:latin typeface="Cambria Math" panose="02040503050406030204" pitchFamily="18" charset="0"/>
                        </a:rPr>
                        <m:t>𝑃</m:t>
                      </m:r>
                      <m:d>
                        <m:dPr>
                          <m:ctrlPr>
                            <a:rPr lang="en-US" sz="4950" i="1">
                              <a:latin typeface="Cambria Math" panose="02040503050406030204" pitchFamily="18" charset="0"/>
                            </a:rPr>
                          </m:ctrlPr>
                        </m:dPr>
                        <m:e>
                          <m:sSub>
                            <m:sSubPr>
                              <m:ctrlPr>
                                <a:rPr lang="en-US" sz="4950" i="1">
                                  <a:latin typeface="Cambria Math" panose="02040503050406030204" pitchFamily="18" charset="0"/>
                                </a:rPr>
                              </m:ctrlPr>
                            </m:sSubPr>
                            <m:e>
                              <m:r>
                                <a:rPr lang="en-US" sz="4950" i="1">
                                  <a:latin typeface="Cambria Math" panose="02040503050406030204" pitchFamily="18" charset="0"/>
                                </a:rPr>
                                <m:t>𝜉</m:t>
                              </m:r>
                            </m:e>
                            <m:sub>
                              <m:r>
                                <a:rPr lang="en-US" sz="4950" i="1">
                                  <a:latin typeface="Cambria Math" panose="02040503050406030204" pitchFamily="18" charset="0"/>
                                </a:rPr>
                                <m:t>𝐷</m:t>
                              </m:r>
                            </m:sub>
                          </m:sSub>
                        </m:e>
                        <m:e>
                          <m:r>
                            <a:rPr lang="en-US" sz="4950" i="1">
                              <a:latin typeface="Cambria Math" panose="02040503050406030204" pitchFamily="18" charset="0"/>
                            </a:rPr>
                            <m:t>𝜃</m:t>
                          </m:r>
                        </m:e>
                      </m:d>
                      <m:r>
                        <a:rPr lang="en-US" sz="4950" i="1">
                          <a:latin typeface="Cambria Math" panose="02040503050406030204" pitchFamily="18" charset="0"/>
                        </a:rPr>
                        <m:t>=</m:t>
                      </m:r>
                      <m:f>
                        <m:fPr>
                          <m:ctrlPr>
                            <a:rPr lang="en-US" sz="4950" i="1">
                              <a:latin typeface="Cambria Math" panose="02040503050406030204" pitchFamily="18" charset="0"/>
                            </a:rPr>
                          </m:ctrlPr>
                        </m:fPr>
                        <m:num>
                          <m:sSup>
                            <m:sSupPr>
                              <m:ctrlPr>
                                <a:rPr lang="en-US" sz="4950" i="1">
                                  <a:latin typeface="Cambria Math" panose="02040503050406030204" pitchFamily="18" charset="0"/>
                                </a:rPr>
                              </m:ctrlPr>
                            </m:sSupPr>
                            <m:e>
                              <m:r>
                                <a:rPr lang="en-US" sz="4950" i="1">
                                  <a:latin typeface="Cambria Math" panose="02040503050406030204" pitchFamily="18" charset="0"/>
                                </a:rPr>
                                <m:t>𝑒</m:t>
                              </m:r>
                            </m:e>
                            <m:sup>
                              <m:r>
                                <a:rPr lang="en-US" sz="4950" i="1">
                                  <a:latin typeface="Cambria Math" panose="02040503050406030204" pitchFamily="18" charset="0"/>
                                </a:rPr>
                                <m:t>𝛽</m:t>
                              </m:r>
                              <m:sSup>
                                <m:sSupPr>
                                  <m:ctrlPr>
                                    <a:rPr lang="en-US" sz="4950" i="1">
                                      <a:latin typeface="Cambria Math" panose="02040503050406030204" pitchFamily="18" charset="0"/>
                                    </a:rPr>
                                  </m:ctrlPr>
                                </m:sSupPr>
                                <m:e>
                                  <m:r>
                                    <a:rPr lang="en-US" sz="4950" i="1">
                                      <a:latin typeface="Cambria Math" panose="02040503050406030204" pitchFamily="18" charset="0"/>
                                    </a:rPr>
                                    <m:t>𝜃</m:t>
                                  </m:r>
                                </m:e>
                                <m:sup>
                                  <m:r>
                                    <a:rPr lang="en-US" sz="4950" i="1">
                                      <a:latin typeface="Cambria Math" panose="02040503050406030204" pitchFamily="18" charset="0"/>
                                    </a:rPr>
                                    <m:t>𝑇</m:t>
                                  </m:r>
                                </m:sup>
                              </m:sSup>
                              <m:r>
                                <a:rPr lang="en-US" sz="4950" b="1" i="1">
                                  <a:latin typeface="Cambria Math" panose="02040503050406030204" pitchFamily="18" charset="0"/>
                                </a:rPr>
                                <m:t>𝝓</m:t>
                              </m:r>
                              <m:r>
                                <a:rPr lang="en-US" sz="4950" i="1">
                                  <a:latin typeface="Cambria Math" panose="02040503050406030204" pitchFamily="18" charset="0"/>
                                </a:rPr>
                                <m:t>(</m:t>
                              </m:r>
                              <m:sSub>
                                <m:sSubPr>
                                  <m:ctrlPr>
                                    <a:rPr lang="en-US" sz="4950" i="1">
                                      <a:latin typeface="Cambria Math" panose="02040503050406030204" pitchFamily="18" charset="0"/>
                                    </a:rPr>
                                  </m:ctrlPr>
                                </m:sSubPr>
                                <m:e>
                                  <m:r>
                                    <a:rPr lang="en-US" sz="4950" i="1">
                                      <a:latin typeface="Cambria Math" panose="02040503050406030204" pitchFamily="18" charset="0"/>
                                    </a:rPr>
                                    <m:t>𝜉</m:t>
                                  </m:r>
                                </m:e>
                                <m:sub>
                                  <m:r>
                                    <a:rPr lang="en-US" sz="4950" i="1">
                                      <a:latin typeface="Cambria Math" panose="02040503050406030204" pitchFamily="18" charset="0"/>
                                    </a:rPr>
                                    <m:t>𝐷</m:t>
                                  </m:r>
                                </m:sub>
                              </m:sSub>
                              <m:r>
                                <a:rPr lang="en-US" sz="4950" i="1">
                                  <a:latin typeface="Cambria Math" panose="02040503050406030204" pitchFamily="18" charset="0"/>
                                </a:rPr>
                                <m:t>)</m:t>
                              </m:r>
                            </m:sup>
                          </m:sSup>
                        </m:num>
                        <m:den>
                          <m:nary>
                            <m:naryPr>
                              <m:chr m:val="∑"/>
                              <m:supHide m:val="on"/>
                              <m:ctrlPr>
                                <a:rPr lang="en-US" sz="4950" i="1">
                                  <a:latin typeface="Cambria Math" panose="02040503050406030204" pitchFamily="18" charset="0"/>
                                </a:rPr>
                              </m:ctrlPr>
                            </m:naryPr>
                            <m:sub>
                              <m:r>
                                <a:rPr lang="en-US" sz="4950" i="1">
                                  <a:latin typeface="Cambria Math" panose="02040503050406030204" pitchFamily="18" charset="0"/>
                                </a:rPr>
                                <m:t>𝜉</m:t>
                              </m:r>
                            </m:sub>
                            <m:sup/>
                            <m:e>
                              <m:sSup>
                                <m:sSupPr>
                                  <m:ctrlPr>
                                    <a:rPr lang="en-US" sz="4950" i="1">
                                      <a:latin typeface="Cambria Math" panose="02040503050406030204" pitchFamily="18" charset="0"/>
                                    </a:rPr>
                                  </m:ctrlPr>
                                </m:sSupPr>
                                <m:e>
                                  <m:r>
                                    <a:rPr lang="en-US" sz="4950" i="1">
                                      <a:latin typeface="Cambria Math" panose="02040503050406030204" pitchFamily="18" charset="0"/>
                                    </a:rPr>
                                    <m:t>𝑒</m:t>
                                  </m:r>
                                </m:e>
                                <m:sup>
                                  <m:r>
                                    <a:rPr lang="en-US" sz="4950" i="1">
                                      <a:latin typeface="Cambria Math" panose="02040503050406030204" pitchFamily="18" charset="0"/>
                                    </a:rPr>
                                    <m:t>𝛽</m:t>
                                  </m:r>
                                  <m:sSup>
                                    <m:sSupPr>
                                      <m:ctrlPr>
                                        <a:rPr lang="en-US" sz="4950" i="1">
                                          <a:latin typeface="Cambria Math" panose="02040503050406030204" pitchFamily="18" charset="0"/>
                                        </a:rPr>
                                      </m:ctrlPr>
                                    </m:sSupPr>
                                    <m:e>
                                      <m:r>
                                        <a:rPr lang="en-US" sz="4950" i="1">
                                          <a:latin typeface="Cambria Math" panose="02040503050406030204" pitchFamily="18" charset="0"/>
                                        </a:rPr>
                                        <m:t>𝜃</m:t>
                                      </m:r>
                                    </m:e>
                                    <m:sup>
                                      <m:r>
                                        <a:rPr lang="en-US" sz="4950" i="1">
                                          <a:latin typeface="Cambria Math" panose="02040503050406030204" pitchFamily="18" charset="0"/>
                                        </a:rPr>
                                        <m:t>𝑇</m:t>
                                      </m:r>
                                    </m:sup>
                                  </m:sSup>
                                  <m:r>
                                    <a:rPr lang="en-US" sz="4950" b="1" i="1">
                                      <a:latin typeface="Cambria Math" panose="02040503050406030204" pitchFamily="18" charset="0"/>
                                    </a:rPr>
                                    <m:t>𝝓</m:t>
                                  </m:r>
                                  <m:r>
                                    <a:rPr lang="en-US" sz="4950" i="1">
                                      <a:latin typeface="Cambria Math" panose="02040503050406030204" pitchFamily="18" charset="0"/>
                                    </a:rPr>
                                    <m:t>(</m:t>
                                  </m:r>
                                  <m:r>
                                    <a:rPr lang="en-US" sz="4950" i="1">
                                      <a:latin typeface="Cambria Math" panose="02040503050406030204" pitchFamily="18" charset="0"/>
                                    </a:rPr>
                                    <m:t>𝜉</m:t>
                                  </m:r>
                                  <m:r>
                                    <a:rPr lang="en-US" sz="4950" i="1">
                                      <a:latin typeface="Cambria Math" panose="02040503050406030204" pitchFamily="18" charset="0"/>
                                    </a:rPr>
                                    <m:t>)</m:t>
                                  </m:r>
                                </m:sup>
                              </m:sSup>
                            </m:e>
                          </m:nary>
                        </m:den>
                      </m:f>
                    </m:oMath>
                  </m:oMathPara>
                </a14:m>
                <a:endParaRPr lang="en-US" sz="4950" dirty="0"/>
              </a:p>
            </p:txBody>
          </p:sp>
        </mc:Choice>
        <mc:Fallback>
          <p:sp>
            <p:nvSpPr>
              <p:cNvPr id="4" name="TextBox 3">
                <a:extLst>
                  <a:ext uri="{FF2B5EF4-FFF2-40B4-BE49-F238E27FC236}">
                    <a16:creationId xmlns:a16="http://schemas.microsoft.com/office/drawing/2014/main" id="{90E4D03E-0B47-3E4C-92B0-CAAF195570EB}"/>
                  </a:ext>
                </a:extLst>
              </p:cNvPr>
              <p:cNvSpPr txBox="1">
                <a:spLocks noRot="1" noChangeAspect="1" noMove="1" noResize="1" noEditPoints="1" noAdjustHandles="1" noChangeArrowheads="1" noChangeShapeType="1" noTextEdit="1"/>
              </p:cNvSpPr>
              <p:nvPr/>
            </p:nvSpPr>
            <p:spPr>
              <a:xfrm>
                <a:off x="1560329" y="1695450"/>
                <a:ext cx="6284093" cy="2013949"/>
              </a:xfrm>
              <a:prstGeom prst="rect">
                <a:avLst/>
              </a:prstGeom>
              <a:blipFill>
                <a:blip r:embed="rId2"/>
                <a:stretch>
                  <a:fillRect l="-1411" t="-8805" r="-1210" b="-8993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A01AAD0E-7333-B442-886C-0B3B0A6E8D23}"/>
                  </a:ext>
                </a:extLst>
              </p:cNvPr>
              <p:cNvSpPr txBox="1"/>
              <p:nvPr/>
            </p:nvSpPr>
            <p:spPr>
              <a:xfrm>
                <a:off x="1772311" y="3873612"/>
                <a:ext cx="5855770" cy="761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4950" i="1">
                              <a:latin typeface="Cambria Math" panose="02040503050406030204" pitchFamily="18" charset="0"/>
                            </a:rPr>
                          </m:ctrlPr>
                        </m:sSupPr>
                        <m:e>
                          <m:r>
                            <a:rPr lang="en-US" sz="4950" i="1">
                              <a:latin typeface="Cambria Math" panose="02040503050406030204" pitchFamily="18" charset="0"/>
                            </a:rPr>
                            <m:t>𝑏</m:t>
                          </m:r>
                        </m:e>
                        <m:sup>
                          <m:r>
                            <a:rPr lang="en-US" sz="4950" i="1">
                              <a:latin typeface="Cambria Math" panose="02040503050406030204" pitchFamily="18" charset="0"/>
                            </a:rPr>
                            <m:t>′</m:t>
                          </m:r>
                        </m:sup>
                      </m:sSup>
                      <m:d>
                        <m:dPr>
                          <m:ctrlPr>
                            <a:rPr lang="en-US" sz="4950" i="1">
                              <a:latin typeface="Cambria Math" panose="02040503050406030204" pitchFamily="18" charset="0"/>
                            </a:rPr>
                          </m:ctrlPr>
                        </m:dPr>
                        <m:e>
                          <m:r>
                            <a:rPr lang="en-US" sz="4950" i="1">
                              <a:latin typeface="Cambria Math" panose="02040503050406030204" pitchFamily="18" charset="0"/>
                            </a:rPr>
                            <m:t>𝜃</m:t>
                          </m:r>
                        </m:e>
                      </m:d>
                      <m:r>
                        <a:rPr lang="en-US" sz="4950" i="1">
                          <a:latin typeface="Cambria Math" panose="02040503050406030204" pitchFamily="18" charset="0"/>
                        </a:rPr>
                        <m:t>∝</m:t>
                      </m:r>
                      <m:r>
                        <a:rPr lang="en-US" sz="4950" i="1">
                          <a:latin typeface="Cambria Math" panose="02040503050406030204" pitchFamily="18" charset="0"/>
                        </a:rPr>
                        <m:t>𝑏</m:t>
                      </m:r>
                      <m:d>
                        <m:dPr>
                          <m:ctrlPr>
                            <a:rPr lang="en-US" sz="4950" i="1">
                              <a:latin typeface="Cambria Math" panose="02040503050406030204" pitchFamily="18" charset="0"/>
                            </a:rPr>
                          </m:ctrlPr>
                        </m:dPr>
                        <m:e>
                          <m:r>
                            <a:rPr lang="en-US" sz="4950" i="1">
                              <a:latin typeface="Cambria Math" panose="02040503050406030204" pitchFamily="18" charset="0"/>
                            </a:rPr>
                            <m:t>𝜃</m:t>
                          </m:r>
                        </m:e>
                      </m:d>
                      <m:r>
                        <a:rPr lang="en-US" sz="4950" i="1">
                          <a:latin typeface="Cambria Math" panose="02040503050406030204" pitchFamily="18" charset="0"/>
                        </a:rPr>
                        <m:t>𝑃</m:t>
                      </m:r>
                      <m:r>
                        <a:rPr lang="en-US" sz="4950" i="1">
                          <a:latin typeface="Cambria Math" panose="02040503050406030204" pitchFamily="18" charset="0"/>
                        </a:rPr>
                        <m:t>(</m:t>
                      </m:r>
                      <m:sSub>
                        <m:sSubPr>
                          <m:ctrlPr>
                            <a:rPr lang="en-US" sz="4950" i="1">
                              <a:latin typeface="Cambria Math" panose="02040503050406030204" pitchFamily="18" charset="0"/>
                            </a:rPr>
                          </m:ctrlPr>
                        </m:sSubPr>
                        <m:e>
                          <m:r>
                            <a:rPr lang="en-US" sz="4950" i="1">
                              <a:latin typeface="Cambria Math" panose="02040503050406030204" pitchFamily="18" charset="0"/>
                            </a:rPr>
                            <m:t>𝜉</m:t>
                          </m:r>
                        </m:e>
                        <m:sub>
                          <m:r>
                            <a:rPr lang="en-US" sz="4950" i="1">
                              <a:latin typeface="Cambria Math" panose="02040503050406030204" pitchFamily="18" charset="0"/>
                            </a:rPr>
                            <m:t>𝐷</m:t>
                          </m:r>
                        </m:sub>
                      </m:sSub>
                      <m:r>
                        <a:rPr lang="en-US" sz="4950" i="1">
                          <a:latin typeface="Cambria Math" panose="02040503050406030204" pitchFamily="18" charset="0"/>
                        </a:rPr>
                        <m:t>|</m:t>
                      </m:r>
                      <m:r>
                        <a:rPr lang="en-US" sz="4950" i="1">
                          <a:latin typeface="Cambria Math" panose="02040503050406030204" pitchFamily="18" charset="0"/>
                        </a:rPr>
                        <m:t>𝜃</m:t>
                      </m:r>
                      <m:r>
                        <a:rPr lang="en-US" sz="4950" i="1">
                          <a:latin typeface="Cambria Math" panose="02040503050406030204" pitchFamily="18" charset="0"/>
                        </a:rPr>
                        <m:t>)</m:t>
                      </m:r>
                    </m:oMath>
                  </m:oMathPara>
                </a14:m>
                <a:endParaRPr lang="en-US" sz="4950" dirty="0"/>
              </a:p>
            </p:txBody>
          </p:sp>
        </mc:Choice>
        <mc:Fallback>
          <p:sp>
            <p:nvSpPr>
              <p:cNvPr id="5" name="TextBox 4">
                <a:extLst>
                  <a:ext uri="{FF2B5EF4-FFF2-40B4-BE49-F238E27FC236}">
                    <a16:creationId xmlns:a16="http://schemas.microsoft.com/office/drawing/2014/main" id="{A01AAD0E-7333-B442-886C-0B3B0A6E8D23}"/>
                  </a:ext>
                </a:extLst>
              </p:cNvPr>
              <p:cNvSpPr txBox="1">
                <a:spLocks noRot="1" noChangeAspect="1" noMove="1" noResize="1" noEditPoints="1" noAdjustHandles="1" noChangeArrowheads="1" noChangeShapeType="1" noTextEdit="1"/>
              </p:cNvSpPr>
              <p:nvPr/>
            </p:nvSpPr>
            <p:spPr>
              <a:xfrm>
                <a:off x="1772311" y="3873612"/>
                <a:ext cx="5855770" cy="761747"/>
              </a:xfrm>
              <a:prstGeom prst="rect">
                <a:avLst/>
              </a:prstGeom>
              <a:blipFill>
                <a:blip r:embed="rId3"/>
                <a:stretch>
                  <a:fillRect l="-1732" r="-3030" b="-37705"/>
                </a:stretch>
              </a:blipFill>
            </p:spPr>
            <p:txBody>
              <a:bodyPr/>
              <a:lstStyle/>
              <a:p>
                <a:r>
                  <a:rPr lang="en-US">
                    <a:noFill/>
                  </a:rPr>
                  <a:t> </a:t>
                </a:r>
              </a:p>
            </p:txBody>
          </p:sp>
        </mc:Fallback>
      </mc:AlternateContent>
    </p:spTree>
    <p:extLst>
      <p:ext uri="{BB962C8B-B14F-4D97-AF65-F5344CB8AC3E}">
        <p14:creationId xmlns:p14="http://schemas.microsoft.com/office/powerpoint/2010/main" val="340870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IRL is relevant to all 3 types of people:</a:t>
            </a:r>
          </a:p>
        </p:txBody>
      </p:sp>
      <p:pic>
        <p:nvPicPr>
          <p:cNvPr id="3" name="Picture 2" descr="noun_43761_cc.png"/>
          <p:cNvPicPr>
            <a:picLocks noChangeAspect="1"/>
          </p:cNvPicPr>
          <p:nvPr/>
        </p:nvPicPr>
        <p:blipFill rotWithShape="1">
          <a:blip r:embed="rId3">
            <a:alphaModFix amt="80000"/>
            <a:extLst>
              <a:ext uri="{28A0092B-C50C-407E-A947-70E740481C1C}">
                <a14:useLocalDpi xmlns:a14="http://schemas.microsoft.com/office/drawing/2010/main" val="0"/>
              </a:ext>
            </a:extLst>
          </a:blip>
          <a:srcRect b="15536"/>
          <a:stretch/>
        </p:blipFill>
        <p:spPr>
          <a:xfrm>
            <a:off x="6273973" y="2291149"/>
            <a:ext cx="1267001" cy="107016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06166" y="2914894"/>
            <a:ext cx="1416473" cy="566390"/>
          </a:xfrm>
          <a:prstGeom prst="rect">
            <a:avLst/>
          </a:prstGeom>
        </p:spPr>
      </p:pic>
      <p:pic>
        <p:nvPicPr>
          <p:cNvPr id="9" name="Picture 8"/>
          <p:cNvPicPr>
            <a:picLocks noChangeAspect="1"/>
          </p:cNvPicPr>
          <p:nvPr/>
        </p:nvPicPr>
        <p:blipFill>
          <a:blip r:embed="rId5" cstate="print">
            <a:alphaModFix amt="77000"/>
            <a:extLst>
              <a:ext uri="{28A0092B-C50C-407E-A947-70E740481C1C}">
                <a14:useLocalDpi xmlns:a14="http://schemas.microsoft.com/office/drawing/2010/main"/>
              </a:ext>
            </a:extLst>
          </a:blip>
          <a:stretch>
            <a:fillRect/>
          </a:stretch>
        </p:blipFill>
        <p:spPr>
          <a:xfrm>
            <a:off x="2434687" y="2644184"/>
            <a:ext cx="300794" cy="296801"/>
          </a:xfrm>
          <a:prstGeom prst="rect">
            <a:avLst/>
          </a:prstGeom>
        </p:spPr>
      </p:pic>
      <p:pic>
        <p:nvPicPr>
          <p:cNvPr id="7" name="Picture 6"/>
          <p:cNvPicPr>
            <a:picLocks noChangeAspect="1"/>
          </p:cNvPicPr>
          <p:nvPr/>
        </p:nvPicPr>
        <p:blipFill>
          <a:blip r:embed="rId6" cstate="print">
            <a:grayscl/>
            <a:extLst>
              <a:ext uri="{28A0092B-C50C-407E-A947-70E740481C1C}">
                <a14:useLocalDpi xmlns:a14="http://schemas.microsoft.com/office/drawing/2010/main"/>
              </a:ext>
            </a:extLst>
          </a:blip>
          <a:stretch>
            <a:fillRect/>
          </a:stretch>
        </p:blipFill>
        <p:spPr>
          <a:xfrm>
            <a:off x="1460423" y="3207921"/>
            <a:ext cx="1626629" cy="813767"/>
          </a:xfrm>
          <a:prstGeom prst="rect">
            <a:avLst/>
          </a:prstGeom>
          <a:noFill/>
          <a:ln>
            <a:noFill/>
          </a:ln>
        </p:spPr>
      </p:pic>
      <p:pic>
        <p:nvPicPr>
          <p:cNvPr id="13" name="Picture 12"/>
          <p:cNvPicPr>
            <a:picLocks noChangeAspect="1"/>
          </p:cNvPicPr>
          <p:nvPr/>
        </p:nvPicPr>
        <p:blipFill>
          <a:blip r:embed="rId6" cstate="print">
            <a:grayscl/>
            <a:extLst>
              <a:ext uri="{28A0092B-C50C-407E-A947-70E740481C1C}">
                <a14:useLocalDpi xmlns:a14="http://schemas.microsoft.com/office/drawing/2010/main"/>
              </a:ext>
            </a:extLst>
          </a:blip>
          <a:stretch>
            <a:fillRect/>
          </a:stretch>
        </p:blipFill>
        <p:spPr>
          <a:xfrm>
            <a:off x="4424638" y="2199808"/>
            <a:ext cx="1626629" cy="813767"/>
          </a:xfrm>
          <a:prstGeom prst="rect">
            <a:avLst/>
          </a:prstGeom>
          <a:noFill/>
          <a:ln>
            <a:noFill/>
          </a:ln>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51158" y="3593583"/>
            <a:ext cx="1416473" cy="566390"/>
          </a:xfrm>
          <a:prstGeom prst="rect">
            <a:avLst/>
          </a:prstGeom>
        </p:spPr>
      </p:pic>
      <p:pic>
        <p:nvPicPr>
          <p:cNvPr id="4" name="Picture 3" descr="noun_609812.png"/>
          <p:cNvPicPr>
            <a:picLocks noChangeAspect="1"/>
          </p:cNvPicPr>
          <p:nvPr/>
        </p:nvPicPr>
        <p:blipFill>
          <a:blip r:embed="rId7">
            <a:alphaModFix amt="80000"/>
            <a:extLst>
              <a:ext uri="{28A0092B-C50C-407E-A947-70E740481C1C}">
                <a14:useLocalDpi xmlns:a14="http://schemas.microsoft.com/office/drawing/2010/main" val="0"/>
              </a:ext>
            </a:extLst>
          </a:blip>
          <a:stretch>
            <a:fillRect/>
          </a:stretch>
        </p:blipFill>
        <p:spPr>
          <a:xfrm>
            <a:off x="4240358" y="2933665"/>
            <a:ext cx="368558" cy="368558"/>
          </a:xfrm>
          <a:prstGeom prst="rect">
            <a:avLst/>
          </a:prstGeom>
        </p:spPr>
      </p:pic>
      <p:pic>
        <p:nvPicPr>
          <p:cNvPr id="16" name="Picture 15" descr="noun_609812.png"/>
          <p:cNvPicPr>
            <a:picLocks noChangeAspect="1"/>
          </p:cNvPicPr>
          <p:nvPr/>
        </p:nvPicPr>
        <p:blipFill>
          <a:blip r:embed="rId7">
            <a:alphaModFix amt="80000"/>
            <a:extLst>
              <a:ext uri="{28A0092B-C50C-407E-A947-70E740481C1C}">
                <a14:useLocalDpi xmlns:a14="http://schemas.microsoft.com/office/drawing/2010/main" val="0"/>
              </a:ext>
            </a:extLst>
          </a:blip>
          <a:stretch>
            <a:fillRect/>
          </a:stretch>
        </p:blipFill>
        <p:spPr>
          <a:xfrm>
            <a:off x="1221887" y="3966209"/>
            <a:ext cx="368558" cy="368558"/>
          </a:xfrm>
          <a:prstGeom prst="rect">
            <a:avLst/>
          </a:prstGeom>
        </p:spPr>
      </p:pic>
      <p:sp>
        <p:nvSpPr>
          <p:cNvPr id="17" name="Rounded Rectangle 16"/>
          <p:cNvSpPr/>
          <p:nvPr/>
        </p:nvSpPr>
        <p:spPr>
          <a:xfrm>
            <a:off x="3483311" y="2914893"/>
            <a:ext cx="545067" cy="468589"/>
          </a:xfrm>
          <a:prstGeom prst="round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750" dirty="0">
              <a:solidFill>
                <a:srgbClr val="000000"/>
              </a:solidFill>
              <a:latin typeface="Kurier Light"/>
              <a:cs typeface="Kurier Light"/>
            </a:endParaRPr>
          </a:p>
        </p:txBody>
      </p:sp>
      <p:sp>
        <p:nvSpPr>
          <p:cNvPr id="18" name="Oval 17"/>
          <p:cNvSpPr>
            <a:spLocks noChangeAspect="1"/>
          </p:cNvSpPr>
          <p:nvPr/>
        </p:nvSpPr>
        <p:spPr>
          <a:xfrm>
            <a:off x="3877690" y="3467403"/>
            <a:ext cx="66956" cy="68580"/>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9" name="Picture 18" descr="noun_609812.png"/>
          <p:cNvPicPr>
            <a:picLocks noChangeAspect="1"/>
          </p:cNvPicPr>
          <p:nvPr/>
        </p:nvPicPr>
        <p:blipFill>
          <a:blip r:embed="rId7">
            <a:alphaModFix amt="80000"/>
            <a:extLst>
              <a:ext uri="{28A0092B-C50C-407E-A947-70E740481C1C}">
                <a14:useLocalDpi xmlns:a14="http://schemas.microsoft.com/office/drawing/2010/main" val="0"/>
              </a:ext>
            </a:extLst>
          </a:blip>
          <a:stretch>
            <a:fillRect/>
          </a:stretch>
        </p:blipFill>
        <p:spPr>
          <a:xfrm>
            <a:off x="3642159" y="3042298"/>
            <a:ext cx="234970" cy="234970"/>
          </a:xfrm>
          <a:prstGeom prst="rect">
            <a:avLst/>
          </a:prstGeom>
        </p:spPr>
      </p:pic>
      <p:sp>
        <p:nvSpPr>
          <p:cNvPr id="5" name="TextBox 4"/>
          <p:cNvSpPr txBox="1"/>
          <p:nvPr/>
        </p:nvSpPr>
        <p:spPr>
          <a:xfrm>
            <a:off x="3404661" y="4275138"/>
            <a:ext cx="2964310" cy="300082"/>
          </a:xfrm>
          <a:prstGeom prst="rect">
            <a:avLst/>
          </a:prstGeom>
          <a:noFill/>
        </p:spPr>
        <p:txBody>
          <a:bodyPr wrap="square" rtlCol="0">
            <a:spAutoFit/>
          </a:bodyPr>
          <a:lstStyle/>
          <a:p>
            <a:pPr algn="ctr"/>
            <a:r>
              <a:rPr lang="en-US" sz="1350" dirty="0">
                <a:latin typeface="Palatino" charset="0"/>
                <a:ea typeface="Palatino" charset="0"/>
                <a:cs typeface="Palatino" charset="0"/>
              </a:rPr>
              <a:t>its end-user</a:t>
            </a:r>
          </a:p>
        </p:txBody>
      </p:sp>
      <p:sp>
        <p:nvSpPr>
          <p:cNvPr id="15" name="TextBox 14"/>
          <p:cNvSpPr txBox="1"/>
          <p:nvPr/>
        </p:nvSpPr>
        <p:spPr>
          <a:xfrm>
            <a:off x="1221887" y="4159972"/>
            <a:ext cx="1865165" cy="507831"/>
          </a:xfrm>
          <a:prstGeom prst="rect">
            <a:avLst/>
          </a:prstGeom>
          <a:noFill/>
        </p:spPr>
        <p:txBody>
          <a:bodyPr wrap="square" rtlCol="0">
            <a:spAutoFit/>
          </a:bodyPr>
          <a:lstStyle/>
          <a:p>
            <a:pPr algn="ctr"/>
            <a:r>
              <a:rPr lang="en-US" sz="1350" dirty="0">
                <a:latin typeface="Palatino" charset="0"/>
                <a:ea typeface="Palatino" charset="0"/>
                <a:cs typeface="Palatino" charset="0"/>
              </a:rPr>
              <a:t>person in its environment</a:t>
            </a:r>
          </a:p>
        </p:txBody>
      </p:sp>
      <p:sp>
        <p:nvSpPr>
          <p:cNvPr id="20" name="TextBox 19"/>
          <p:cNvSpPr txBox="1"/>
          <p:nvPr/>
        </p:nvSpPr>
        <p:spPr>
          <a:xfrm>
            <a:off x="5757516" y="4275138"/>
            <a:ext cx="2964310" cy="300082"/>
          </a:xfrm>
          <a:prstGeom prst="rect">
            <a:avLst/>
          </a:prstGeom>
          <a:noFill/>
        </p:spPr>
        <p:txBody>
          <a:bodyPr wrap="square" rtlCol="0">
            <a:spAutoFit/>
          </a:bodyPr>
          <a:lstStyle/>
          <a:p>
            <a:pPr algn="ctr"/>
            <a:r>
              <a:rPr lang="en-US" sz="1350" dirty="0">
                <a:latin typeface="Palatino" charset="0"/>
                <a:ea typeface="Palatino" charset="0"/>
                <a:cs typeface="Palatino" charset="0"/>
              </a:rPr>
              <a:t>its designer</a:t>
            </a:r>
          </a:p>
        </p:txBody>
      </p:sp>
      <p:pic>
        <p:nvPicPr>
          <p:cNvPr id="21" name="Picture 20"/>
          <p:cNvPicPr>
            <a:picLocks noChangeAspect="1"/>
          </p:cNvPicPr>
          <p:nvPr/>
        </p:nvPicPr>
        <p:blipFill>
          <a:blip r:embed="rId6" cstate="print">
            <a:grayscl/>
            <a:extLst>
              <a:ext uri="{28A0092B-C50C-407E-A947-70E740481C1C}">
                <a14:useLocalDpi xmlns:a14="http://schemas.microsoft.com/office/drawing/2010/main"/>
              </a:ext>
            </a:extLst>
          </a:blip>
          <a:stretch>
            <a:fillRect/>
          </a:stretch>
        </p:blipFill>
        <p:spPr>
          <a:xfrm>
            <a:off x="6426356" y="3359048"/>
            <a:ext cx="1626629" cy="813767"/>
          </a:xfrm>
          <a:prstGeom prst="rect">
            <a:avLst/>
          </a:prstGeom>
          <a:noFill/>
          <a:ln>
            <a:noFill/>
          </a:ln>
        </p:spPr>
      </p:pic>
    </p:spTree>
    <p:extLst>
      <p:ext uri="{BB962C8B-B14F-4D97-AF65-F5344CB8AC3E}">
        <p14:creationId xmlns:p14="http://schemas.microsoft.com/office/powerpoint/2010/main" val="3315966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D9B40-7D12-11D6-DA31-929286A3F12F}"/>
              </a:ext>
            </a:extLst>
          </p:cNvPr>
          <p:cNvSpPr>
            <a:spLocks noGrp="1"/>
          </p:cNvSpPr>
          <p:nvPr>
            <p:ph type="title"/>
          </p:nvPr>
        </p:nvSpPr>
        <p:spPr/>
        <p:txBody>
          <a:bodyPr/>
          <a:lstStyle/>
          <a:p>
            <a:r>
              <a:rPr lang="en-US" dirty="0"/>
              <a:t>Aside: Imitation Learning and IRL</a:t>
            </a:r>
          </a:p>
        </p:txBody>
      </p:sp>
      <p:sp>
        <p:nvSpPr>
          <p:cNvPr id="3" name="TextBox 2">
            <a:extLst>
              <a:ext uri="{FF2B5EF4-FFF2-40B4-BE49-F238E27FC236}">
                <a16:creationId xmlns:a16="http://schemas.microsoft.com/office/drawing/2014/main" id="{BD9A2BDE-C037-BCD9-EF1F-D8B0369017CB}"/>
              </a:ext>
            </a:extLst>
          </p:cNvPr>
          <p:cNvSpPr txBox="1"/>
          <p:nvPr/>
        </p:nvSpPr>
        <p:spPr>
          <a:xfrm>
            <a:off x="1143001" y="2133600"/>
            <a:ext cx="6858000" cy="2800767"/>
          </a:xfrm>
          <a:prstGeom prst="rect">
            <a:avLst/>
          </a:prstGeom>
          <a:noFill/>
        </p:spPr>
        <p:txBody>
          <a:bodyPr wrap="square" rtlCol="0">
            <a:spAutoFit/>
          </a:bodyPr>
          <a:lstStyle/>
          <a:p>
            <a:pPr algn="ctr"/>
            <a:r>
              <a:rPr lang="en-US" sz="2800" u="sng" dirty="0">
                <a:solidFill>
                  <a:schemeClr val="accent2"/>
                </a:solidFill>
                <a:latin typeface="Calibri"/>
                <a:cs typeface="Calibri"/>
              </a:rPr>
              <a:t>Inverse Reinforcement Learning:</a:t>
            </a:r>
          </a:p>
          <a:p>
            <a:pPr marL="342900" indent="-342900">
              <a:buFont typeface="Arial" panose="020B0604020202020204" pitchFamily="34" charset="0"/>
              <a:buChar char="•"/>
            </a:pPr>
            <a:r>
              <a:rPr lang="en-US" sz="2400" dirty="0">
                <a:latin typeface="Calibri"/>
                <a:cs typeface="Calibri"/>
              </a:rPr>
              <a:t>Using expert input to learn a reward function</a:t>
            </a:r>
          </a:p>
          <a:p>
            <a:endParaRPr lang="en-US" sz="2400" dirty="0">
              <a:latin typeface="Calibri"/>
              <a:cs typeface="Calibri"/>
            </a:endParaRPr>
          </a:p>
          <a:p>
            <a:pPr algn="ctr"/>
            <a:r>
              <a:rPr lang="en-US" sz="2800" u="sng" dirty="0">
                <a:solidFill>
                  <a:schemeClr val="accent2"/>
                </a:solidFill>
                <a:latin typeface="Calibri"/>
                <a:cs typeface="Calibri"/>
              </a:rPr>
              <a:t>Imitation Learning:</a:t>
            </a:r>
          </a:p>
          <a:p>
            <a:pPr marL="342900" indent="-342900">
              <a:buFont typeface="Arial" panose="020B0604020202020204" pitchFamily="34" charset="0"/>
              <a:buChar char="•"/>
            </a:pPr>
            <a:r>
              <a:rPr lang="en-US" sz="2400" dirty="0">
                <a:latin typeface="Calibri"/>
                <a:cs typeface="Calibri"/>
              </a:rPr>
              <a:t>Mimicking human behavior, often using supervised learning</a:t>
            </a:r>
          </a:p>
          <a:p>
            <a:pPr marL="342900" indent="-342900">
              <a:buFont typeface="Arial" panose="020B0604020202020204" pitchFamily="34" charset="0"/>
              <a:buChar char="•"/>
            </a:pPr>
            <a:r>
              <a:rPr lang="en-US" sz="2400" dirty="0">
                <a:latin typeface="Calibri"/>
                <a:cs typeface="Calibri"/>
              </a:rPr>
              <a:t>Example: </a:t>
            </a:r>
            <a:r>
              <a:rPr lang="en-US" sz="2400" dirty="0" err="1">
                <a:latin typeface="Calibri"/>
                <a:cs typeface="Calibri"/>
              </a:rPr>
              <a:t>behaviour</a:t>
            </a:r>
            <a:r>
              <a:rPr lang="en-US" sz="2400" dirty="0">
                <a:latin typeface="Calibri"/>
                <a:cs typeface="Calibri"/>
              </a:rPr>
              <a:t> cloning (BC)</a:t>
            </a:r>
          </a:p>
        </p:txBody>
      </p:sp>
    </p:spTree>
    <p:extLst>
      <p:ext uri="{BB962C8B-B14F-4D97-AF65-F5344CB8AC3E}">
        <p14:creationId xmlns:p14="http://schemas.microsoft.com/office/powerpoint/2010/main" val="30187732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9EB0DB-975B-8846-8A81-D7733AC98ACA}"/>
              </a:ext>
            </a:extLst>
          </p:cNvPr>
          <p:cNvPicPr>
            <a:picLocks noChangeAspect="1"/>
          </p:cNvPicPr>
          <p:nvPr/>
        </p:nvPicPr>
        <p:blipFill>
          <a:blip r:embed="rId2"/>
          <a:stretch>
            <a:fillRect/>
          </a:stretch>
        </p:blipFill>
        <p:spPr>
          <a:xfrm>
            <a:off x="1081701" y="947488"/>
            <a:ext cx="7003520" cy="4654933"/>
          </a:xfrm>
          <a:prstGeom prst="rect">
            <a:avLst/>
          </a:prstGeom>
        </p:spPr>
      </p:pic>
      <p:sp>
        <p:nvSpPr>
          <p:cNvPr id="3" name="TextBox 2">
            <a:extLst>
              <a:ext uri="{FF2B5EF4-FFF2-40B4-BE49-F238E27FC236}">
                <a16:creationId xmlns:a16="http://schemas.microsoft.com/office/drawing/2014/main" id="{6607F3AF-E336-AD48-8E62-976771CE6CFE}"/>
              </a:ext>
            </a:extLst>
          </p:cNvPr>
          <p:cNvSpPr txBox="1"/>
          <p:nvPr/>
        </p:nvSpPr>
        <p:spPr>
          <a:xfrm>
            <a:off x="152400" y="6248400"/>
            <a:ext cx="7467600" cy="415498"/>
          </a:xfrm>
          <a:prstGeom prst="rect">
            <a:avLst/>
          </a:prstGeom>
          <a:noFill/>
        </p:spPr>
        <p:txBody>
          <a:bodyPr wrap="square" rtlCol="0">
            <a:spAutoFit/>
          </a:bodyPr>
          <a:lstStyle/>
          <a:p>
            <a:r>
              <a:rPr lang="en-US" sz="2100" dirty="0">
                <a:latin typeface="Calibri" panose="020F0502020204030204" pitchFamily="34" charset="0"/>
                <a:ea typeface="Palatino" pitchFamily="2" charset="77"/>
                <a:cs typeface="Calibri" panose="020F0502020204030204" pitchFamily="34" charset="0"/>
              </a:rPr>
              <a:t>[Ratliff et al. </a:t>
            </a:r>
            <a:r>
              <a:rPr lang="en-US" sz="2100" i="1" dirty="0">
                <a:latin typeface="Calibri" panose="020F0502020204030204" pitchFamily="34" charset="0"/>
                <a:ea typeface="Palatino" pitchFamily="2" charset="77"/>
                <a:cs typeface="Calibri" panose="020F0502020204030204" pitchFamily="34" charset="0"/>
              </a:rPr>
              <a:t>Maximum Margin Planning</a:t>
            </a:r>
            <a:r>
              <a:rPr lang="en-US" sz="2100" dirty="0">
                <a:latin typeface="Calibri" panose="020F0502020204030204" pitchFamily="34" charset="0"/>
                <a:ea typeface="Palatino" pitchFamily="2" charset="77"/>
                <a:cs typeface="Calibri" panose="020F0502020204030204" pitchFamily="34" charset="0"/>
              </a:rPr>
              <a:t>]</a:t>
            </a:r>
          </a:p>
        </p:txBody>
      </p:sp>
    </p:spTree>
    <p:extLst>
      <p:ext uri="{BB962C8B-B14F-4D97-AF65-F5344CB8AC3E}">
        <p14:creationId xmlns:p14="http://schemas.microsoft.com/office/powerpoint/2010/main" val="214126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3F176-EA83-5C44-95B9-5F711CFA3778}"/>
              </a:ext>
            </a:extLst>
          </p:cNvPr>
          <p:cNvPicPr>
            <a:picLocks noChangeAspect="1"/>
          </p:cNvPicPr>
          <p:nvPr/>
        </p:nvPicPr>
        <p:blipFill>
          <a:blip r:embed="rId2"/>
          <a:stretch>
            <a:fillRect/>
          </a:stretch>
        </p:blipFill>
        <p:spPr>
          <a:xfrm>
            <a:off x="838200" y="2509838"/>
            <a:ext cx="7467600" cy="1838325"/>
          </a:xfrm>
          <a:prstGeom prst="rect">
            <a:avLst/>
          </a:prstGeom>
        </p:spPr>
      </p:pic>
      <p:sp>
        <p:nvSpPr>
          <p:cNvPr id="3" name="TextBox 2">
            <a:extLst>
              <a:ext uri="{FF2B5EF4-FFF2-40B4-BE49-F238E27FC236}">
                <a16:creationId xmlns:a16="http://schemas.microsoft.com/office/drawing/2014/main" id="{7005032B-7FD5-BE40-9799-657D5756FF23}"/>
              </a:ext>
            </a:extLst>
          </p:cNvPr>
          <p:cNvSpPr txBox="1"/>
          <p:nvPr/>
        </p:nvSpPr>
        <p:spPr>
          <a:xfrm>
            <a:off x="76200" y="6248400"/>
            <a:ext cx="8686800" cy="415498"/>
          </a:xfrm>
          <a:prstGeom prst="rect">
            <a:avLst/>
          </a:prstGeom>
          <a:noFill/>
        </p:spPr>
        <p:txBody>
          <a:bodyPr wrap="square" rtlCol="0">
            <a:spAutoFit/>
          </a:bodyPr>
          <a:lstStyle/>
          <a:p>
            <a:r>
              <a:rPr lang="en-US" sz="2100" dirty="0">
                <a:latin typeface="Calibri" panose="020F0502020204030204" pitchFamily="34" charset="0"/>
                <a:ea typeface="Palatino" pitchFamily="2" charset="77"/>
                <a:cs typeface="Calibri" panose="020F0502020204030204" pitchFamily="34" charset="0"/>
              </a:rPr>
              <a:t>[Levine et al. </a:t>
            </a:r>
            <a:r>
              <a:rPr lang="en-US" sz="2100" i="1" dirty="0">
                <a:latin typeface="Calibri" panose="020F0502020204030204" pitchFamily="34" charset="0"/>
                <a:ea typeface="Palatino" pitchFamily="2" charset="77"/>
                <a:cs typeface="Calibri" panose="020F0502020204030204" pitchFamily="34" charset="0"/>
              </a:rPr>
              <a:t>Continuous Inverse Optimal Control with Locally Linear Examples</a:t>
            </a:r>
            <a:r>
              <a:rPr lang="en-US" sz="2100" dirty="0">
                <a:latin typeface="Calibri" panose="020F0502020204030204" pitchFamily="34" charset="0"/>
                <a:ea typeface="Palatino" pitchFamily="2" charset="77"/>
                <a:cs typeface="Calibri" panose="020F0502020204030204" pitchFamily="34" charset="0"/>
              </a:rPr>
              <a:t>]</a:t>
            </a:r>
          </a:p>
        </p:txBody>
      </p:sp>
    </p:spTree>
    <p:extLst>
      <p:ext uri="{BB962C8B-B14F-4D97-AF65-F5344CB8AC3E}">
        <p14:creationId xmlns:p14="http://schemas.microsoft.com/office/powerpoint/2010/main" val="141601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dirty="0">
                <a:ea typeface="ＭＳ Ｐゴシック" pitchFamily="34" charset="-128"/>
                <a:sym typeface="Symbol" pitchFamily="18" charset="2"/>
              </a:rPr>
              <a:t>Roadmap</a:t>
            </a:r>
          </a:p>
        </p:txBody>
      </p:sp>
      <p:sp>
        <p:nvSpPr>
          <p:cNvPr id="2" name="TextBox 1">
            <a:extLst>
              <a:ext uri="{FF2B5EF4-FFF2-40B4-BE49-F238E27FC236}">
                <a16:creationId xmlns:a16="http://schemas.microsoft.com/office/drawing/2014/main" id="{807C54DA-E3B1-27E6-735A-8232D7ABDA23}"/>
              </a:ext>
            </a:extLst>
          </p:cNvPr>
          <p:cNvSpPr txBox="1"/>
          <p:nvPr/>
        </p:nvSpPr>
        <p:spPr>
          <a:xfrm>
            <a:off x="1295400" y="1676400"/>
            <a:ext cx="662940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2"/>
                </a:solidFill>
                <a:latin typeface="Calibri"/>
                <a:cs typeface="Calibri"/>
              </a:rPr>
              <a:t>Inverse Reinforcement Learning (IRL)</a:t>
            </a:r>
          </a:p>
          <a:p>
            <a:pPr marL="742950" lvl="1" indent="-285750">
              <a:buFont typeface="Arial" panose="020B0604020202020204" pitchFamily="34" charset="0"/>
              <a:buChar char="•"/>
            </a:pPr>
            <a:r>
              <a:rPr lang="en-US" sz="2400" dirty="0">
                <a:latin typeface="Calibri"/>
                <a:cs typeface="Calibri"/>
              </a:rPr>
              <a:t>Standard model</a:t>
            </a:r>
          </a:p>
          <a:p>
            <a:pPr marL="742950" lvl="1" indent="-285750">
              <a:buFont typeface="Arial" panose="020B0604020202020204" pitchFamily="34" charset="0"/>
              <a:buChar char="•"/>
            </a:pPr>
            <a:r>
              <a:rPr lang="en-US" sz="2400" dirty="0">
                <a:latin typeface="Calibri"/>
                <a:cs typeface="Calibri"/>
              </a:rPr>
              <a:t>Motivation</a:t>
            </a:r>
          </a:p>
          <a:p>
            <a:pPr lvl="1"/>
            <a:endParaRPr lang="en-US" sz="2400" dirty="0">
              <a:latin typeface="Calibri"/>
              <a:cs typeface="Calibri"/>
            </a:endParaRPr>
          </a:p>
          <a:p>
            <a:pPr marL="285750" indent="-285750">
              <a:buFont typeface="Arial" panose="020B0604020202020204" pitchFamily="34" charset="0"/>
              <a:buChar char="•"/>
            </a:pPr>
            <a:r>
              <a:rPr lang="en-US" sz="2400" dirty="0">
                <a:solidFill>
                  <a:schemeClr val="accent2"/>
                </a:solidFill>
                <a:latin typeface="Calibri"/>
                <a:cs typeface="Calibri"/>
              </a:rPr>
              <a:t>AI Safety</a:t>
            </a:r>
          </a:p>
          <a:p>
            <a:pPr marL="742950" lvl="1" indent="-285750">
              <a:buFont typeface="Arial" panose="020B0604020202020204" pitchFamily="34" charset="0"/>
              <a:buChar char="•"/>
            </a:pPr>
            <a:r>
              <a:rPr lang="en-US" sz="2400" dirty="0">
                <a:latin typeface="Calibri"/>
                <a:cs typeface="Calibri"/>
              </a:rPr>
              <a:t>Powerful AI</a:t>
            </a:r>
          </a:p>
          <a:p>
            <a:pPr marL="742950" lvl="1" indent="-285750">
              <a:buFont typeface="Arial" panose="020B0604020202020204" pitchFamily="34" charset="0"/>
              <a:buChar char="•"/>
            </a:pPr>
            <a:r>
              <a:rPr lang="en-US" sz="2400" dirty="0">
                <a:latin typeface="Calibri"/>
                <a:cs typeface="Calibri"/>
              </a:rPr>
              <a:t>Revised Model</a:t>
            </a:r>
          </a:p>
          <a:p>
            <a:pPr marL="742950" lvl="1" indent="-285750">
              <a:buFont typeface="Arial" panose="020B0604020202020204" pitchFamily="34" charset="0"/>
              <a:buChar char="•"/>
            </a:pPr>
            <a:r>
              <a:rPr lang="en-US" sz="2400" dirty="0">
                <a:latin typeface="Calibri"/>
                <a:cs typeface="Calibri"/>
              </a:rPr>
              <a:t>Off-switch game</a:t>
            </a:r>
          </a:p>
          <a:p>
            <a:pPr lvl="1"/>
            <a:endParaRPr lang="en-US" sz="2400" dirty="0">
              <a:latin typeface="Calibri"/>
              <a:cs typeface="Calibri"/>
            </a:endParaRPr>
          </a:p>
          <a:p>
            <a:pPr marL="285750" indent="-285750">
              <a:buFont typeface="Arial" panose="020B0604020202020204" pitchFamily="34" charset="0"/>
              <a:buChar char="•"/>
            </a:pPr>
            <a:r>
              <a:rPr lang="en-US" sz="2400" dirty="0">
                <a:solidFill>
                  <a:schemeClr val="accent2"/>
                </a:solidFill>
                <a:latin typeface="Calibri"/>
                <a:cs typeface="Calibri"/>
              </a:rPr>
              <a:t>Going forward</a:t>
            </a:r>
          </a:p>
          <a:p>
            <a:pPr marL="742950" lvl="1" indent="-285750">
              <a:buFont typeface="Arial" panose="020B0604020202020204" pitchFamily="34" charset="0"/>
              <a:buChar char="•"/>
            </a:pPr>
            <a:r>
              <a:rPr lang="en-US" sz="2400" dirty="0">
                <a:solidFill>
                  <a:schemeClr val="accent4"/>
                </a:solidFill>
                <a:latin typeface="Calibri"/>
                <a:cs typeface="Calibri"/>
              </a:rPr>
              <a:t>Research areas</a:t>
            </a:r>
          </a:p>
          <a:p>
            <a:pPr marL="742950" lvl="1" indent="-285750">
              <a:buFont typeface="Arial" panose="020B0604020202020204" pitchFamily="34" charset="0"/>
              <a:buChar char="•"/>
            </a:pPr>
            <a:r>
              <a:rPr lang="en-US" sz="2400" dirty="0">
                <a:solidFill>
                  <a:schemeClr val="accent4"/>
                </a:solidFill>
                <a:latin typeface="Calibri"/>
                <a:cs typeface="Calibri"/>
              </a:rPr>
              <a:t>AI governance</a:t>
            </a:r>
          </a:p>
          <a:p>
            <a:pPr lvl="1"/>
            <a:endParaRPr lang="en-US" sz="2400" dirty="0">
              <a:latin typeface="Calibri"/>
              <a:cs typeface="Calibri"/>
            </a:endParaRPr>
          </a:p>
          <a:p>
            <a:pPr marL="800100" lvl="1" indent="-342900">
              <a:buFont typeface="Arial" panose="020B0604020202020204" pitchFamily="34" charset="0"/>
              <a:buChar char="•"/>
            </a:pPr>
            <a:endParaRPr lang="en-US" sz="2400" dirty="0">
              <a:latin typeface="Calibri"/>
              <a:cs typeface="Calibri"/>
            </a:endParaRPr>
          </a:p>
        </p:txBody>
      </p:sp>
    </p:spTree>
    <p:extLst>
      <p:ext uri="{BB962C8B-B14F-4D97-AF65-F5344CB8AC3E}">
        <p14:creationId xmlns:p14="http://schemas.microsoft.com/office/powerpoint/2010/main" val="151574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038853-A1B9-B207-F3CF-CEF96BC710E3}"/>
              </a:ext>
            </a:extLst>
          </p:cNvPr>
          <p:cNvSpPr>
            <a:spLocks noGrp="1"/>
          </p:cNvSpPr>
          <p:nvPr>
            <p:ph type="ctrTitle"/>
          </p:nvPr>
        </p:nvSpPr>
        <p:spPr>
          <a:xfrm>
            <a:off x="-22654" y="2465387"/>
            <a:ext cx="9144000" cy="1470025"/>
          </a:xfrm>
        </p:spPr>
        <p:txBody>
          <a:bodyPr wrap="square" anchor="ctr">
            <a:normAutofit/>
          </a:bodyPr>
          <a:lstStyle/>
          <a:p>
            <a:r>
              <a:rPr lang="en-US" sz="4400" dirty="0">
                <a:solidFill>
                  <a:schemeClr val="bg1"/>
                </a:solidFill>
              </a:rPr>
              <a:t>Inverse Reinforcement Learning</a:t>
            </a:r>
          </a:p>
        </p:txBody>
      </p:sp>
      <p:sp>
        <p:nvSpPr>
          <p:cNvPr id="10" name="Subtitle 2">
            <a:extLst>
              <a:ext uri="{FF2B5EF4-FFF2-40B4-BE49-F238E27FC236}">
                <a16:creationId xmlns:a16="http://schemas.microsoft.com/office/drawing/2014/main" id="{D15CFC22-9599-B24D-031C-FF4E4D96AEF9}"/>
              </a:ext>
            </a:extLst>
          </p:cNvPr>
          <p:cNvSpPr>
            <a:spLocks noGrp="1"/>
          </p:cNvSpPr>
          <p:nvPr>
            <p:ph type="subTitle" idx="1"/>
          </p:nvPr>
        </p:nvSpPr>
        <p:spPr>
          <a:xfrm>
            <a:off x="0" y="3657600"/>
            <a:ext cx="9144000" cy="1524000"/>
          </a:xfrm>
        </p:spPr>
        <p:txBody>
          <a:bodyPr/>
          <a:lstStyle/>
          <a:p>
            <a:endParaRPr lang="en-US"/>
          </a:p>
        </p:txBody>
      </p:sp>
    </p:spTree>
    <p:extLst>
      <p:ext uri="{BB962C8B-B14F-4D97-AF65-F5344CB8AC3E}">
        <p14:creationId xmlns:p14="http://schemas.microsoft.com/office/powerpoint/2010/main" val="4107483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038853-A1B9-B207-F3CF-CEF96BC710E3}"/>
              </a:ext>
            </a:extLst>
          </p:cNvPr>
          <p:cNvSpPr>
            <a:spLocks noGrp="1"/>
          </p:cNvSpPr>
          <p:nvPr>
            <p:ph type="ctrTitle"/>
          </p:nvPr>
        </p:nvSpPr>
        <p:spPr>
          <a:xfrm>
            <a:off x="-22654" y="2465387"/>
            <a:ext cx="9144000" cy="1470025"/>
          </a:xfrm>
        </p:spPr>
        <p:txBody>
          <a:bodyPr wrap="square" anchor="ctr">
            <a:normAutofit/>
          </a:bodyPr>
          <a:lstStyle/>
          <a:p>
            <a:r>
              <a:rPr lang="en-US" sz="4800" dirty="0">
                <a:solidFill>
                  <a:schemeClr val="bg1"/>
                </a:solidFill>
              </a:rPr>
              <a:t>AI Safety</a:t>
            </a:r>
          </a:p>
        </p:txBody>
      </p:sp>
      <p:sp>
        <p:nvSpPr>
          <p:cNvPr id="10" name="Subtitle 2">
            <a:extLst>
              <a:ext uri="{FF2B5EF4-FFF2-40B4-BE49-F238E27FC236}">
                <a16:creationId xmlns:a16="http://schemas.microsoft.com/office/drawing/2014/main" id="{D15CFC22-9599-B24D-031C-FF4E4D96AEF9}"/>
              </a:ext>
            </a:extLst>
          </p:cNvPr>
          <p:cNvSpPr>
            <a:spLocks noGrp="1"/>
          </p:cNvSpPr>
          <p:nvPr>
            <p:ph type="subTitle" idx="1"/>
          </p:nvPr>
        </p:nvSpPr>
        <p:spPr>
          <a:xfrm>
            <a:off x="0" y="3657600"/>
            <a:ext cx="9144000" cy="1524000"/>
          </a:xfrm>
        </p:spPr>
        <p:txBody>
          <a:bodyPr/>
          <a:lstStyle/>
          <a:p>
            <a:endParaRPr lang="en-US"/>
          </a:p>
        </p:txBody>
      </p:sp>
    </p:spTree>
    <p:extLst>
      <p:ext uri="{BB962C8B-B14F-4D97-AF65-F5344CB8AC3E}">
        <p14:creationId xmlns:p14="http://schemas.microsoft.com/office/powerpoint/2010/main" val="39936472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5000"/>
            <a:lumOff val="7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6F104C8-D0CB-6D42-99C4-844E7FFC5FF2}"/>
              </a:ext>
            </a:extLst>
          </p:cNvPr>
          <p:cNvSpPr txBox="1"/>
          <p:nvPr/>
        </p:nvSpPr>
        <p:spPr>
          <a:xfrm>
            <a:off x="838200" y="2590800"/>
            <a:ext cx="7239000" cy="2677656"/>
          </a:xfrm>
          <a:prstGeom prst="rect">
            <a:avLst/>
          </a:prstGeom>
          <a:noFill/>
          <a:effectLst>
            <a:glow rad="952500">
              <a:schemeClr val="bg1">
                <a:alpha val="91000"/>
              </a:schemeClr>
            </a:glow>
          </a:effectLst>
        </p:spPr>
        <p:txBody>
          <a:bodyPr wrap="square" rtlCol="0">
            <a:spAutoFit/>
          </a:bodyPr>
          <a:lstStyle/>
          <a:p>
            <a:r>
              <a:rPr lang="en-US" sz="2800" dirty="0">
                <a:effectLst>
                  <a:glow rad="127000">
                    <a:schemeClr val="bg1">
                      <a:alpha val="97000"/>
                    </a:schemeClr>
                  </a:glow>
                </a:effectLst>
                <a:latin typeface="Calibri" panose="020F0502020204030204" pitchFamily="34" charset="0"/>
                <a:cs typeface="Calibri" panose="020F0502020204030204" pitchFamily="34" charset="0"/>
              </a:rPr>
              <a:t>“It seems probable that once the machine thinking method had started, it would not take long to outstrip our feeble powers. … At some stage therefore we should have to expect the machines to take control.”</a:t>
            </a:r>
          </a:p>
          <a:p>
            <a:r>
              <a:rPr lang="en-US" sz="2800" dirty="0">
                <a:effectLst>
                  <a:glow rad="127000">
                    <a:schemeClr val="bg1">
                      <a:alpha val="97000"/>
                    </a:schemeClr>
                  </a:glow>
                </a:effectLst>
                <a:latin typeface="Calibri" panose="020F0502020204030204" pitchFamily="34" charset="0"/>
                <a:cs typeface="Calibri" panose="020F0502020204030204" pitchFamily="34" charset="0"/>
              </a:rPr>
              <a:t>			- Alan Turing, 1951</a:t>
            </a:r>
          </a:p>
        </p:txBody>
      </p:sp>
    </p:spTree>
    <p:extLst>
      <p:ext uri="{BB962C8B-B14F-4D97-AF65-F5344CB8AC3E}">
        <p14:creationId xmlns:p14="http://schemas.microsoft.com/office/powerpoint/2010/main" val="175898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837BF3-A2DC-6846-89E2-0F65A9947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2895600"/>
            <a:ext cx="18479910" cy="10394949"/>
          </a:xfrm>
          <a:prstGeom prst="rect">
            <a:avLst/>
          </a:prstGeom>
        </p:spPr>
      </p:pic>
    </p:spTree>
    <p:extLst>
      <p:ext uri="{BB962C8B-B14F-4D97-AF65-F5344CB8AC3E}">
        <p14:creationId xmlns:p14="http://schemas.microsoft.com/office/powerpoint/2010/main" val="8294995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554EE8-009F-E745-9E0E-7E80D9CB5268}"/>
              </a:ext>
            </a:extLst>
          </p:cNvPr>
          <p:cNvPicPr>
            <a:picLocks noChangeAspect="1"/>
          </p:cNvPicPr>
          <p:nvPr/>
        </p:nvPicPr>
        <p:blipFill>
          <a:blip r:embed="rId2"/>
          <a:stretch>
            <a:fillRect/>
          </a:stretch>
        </p:blipFill>
        <p:spPr>
          <a:xfrm>
            <a:off x="-1143000" y="-685800"/>
            <a:ext cx="12192000" cy="7894321"/>
          </a:xfrm>
          <a:prstGeom prst="rect">
            <a:avLst/>
          </a:prstGeom>
        </p:spPr>
      </p:pic>
    </p:spTree>
    <p:extLst>
      <p:ext uri="{BB962C8B-B14F-4D97-AF65-F5344CB8AC3E}">
        <p14:creationId xmlns:p14="http://schemas.microsoft.com/office/powerpoint/2010/main" val="1785465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E8FF66-1F53-1B49-9291-D43D59253E97}"/>
              </a:ext>
            </a:extLst>
          </p:cNvPr>
          <p:cNvPicPr>
            <a:picLocks noChangeAspect="1"/>
          </p:cNvPicPr>
          <p:nvPr/>
        </p:nvPicPr>
        <p:blipFill>
          <a:blip r:embed="rId3"/>
          <a:stretch>
            <a:fillRect/>
          </a:stretch>
        </p:blipFill>
        <p:spPr>
          <a:xfrm>
            <a:off x="0" y="1143000"/>
            <a:ext cx="9144000" cy="4161910"/>
          </a:xfrm>
          <a:prstGeom prst="rect">
            <a:avLst/>
          </a:prstGeom>
        </p:spPr>
      </p:pic>
      <p:sp>
        <p:nvSpPr>
          <p:cNvPr id="5" name="TextBox 4">
            <a:extLst>
              <a:ext uri="{FF2B5EF4-FFF2-40B4-BE49-F238E27FC236}">
                <a16:creationId xmlns:a16="http://schemas.microsoft.com/office/drawing/2014/main" id="{2FF410AB-32D1-3641-B4E5-EBAB45CA8433}"/>
              </a:ext>
            </a:extLst>
          </p:cNvPr>
          <p:cNvSpPr txBox="1"/>
          <p:nvPr/>
        </p:nvSpPr>
        <p:spPr>
          <a:xfrm>
            <a:off x="72390" y="6178064"/>
            <a:ext cx="6142387" cy="584775"/>
          </a:xfrm>
          <a:prstGeom prst="rect">
            <a:avLst/>
          </a:prstGeom>
          <a:noFill/>
        </p:spPr>
        <p:txBody>
          <a:bodyPr wrap="none" rtlCol="0">
            <a:spAutoFit/>
          </a:bodyPr>
          <a:lstStyle/>
          <a:p>
            <a:r>
              <a:rPr lang="en-US" sz="1600" dirty="0"/>
              <a:t>Carter, Jain, Mueller, Gifford (2020, </a:t>
            </a:r>
            <a:r>
              <a:rPr lang="en-US" sz="1600" dirty="0" err="1"/>
              <a:t>arXiv</a:t>
            </a:r>
            <a:r>
              <a:rPr lang="en-US" sz="1600" dirty="0"/>
              <a:t>)</a:t>
            </a:r>
          </a:p>
          <a:p>
            <a:r>
              <a:rPr lang="en-US" sz="1600" dirty="0"/>
              <a:t>Overinterpretation reveals image classification model pathologies</a:t>
            </a:r>
          </a:p>
        </p:txBody>
      </p:sp>
      <p:sp>
        <p:nvSpPr>
          <p:cNvPr id="6" name="Oval 5">
            <a:extLst>
              <a:ext uri="{FF2B5EF4-FFF2-40B4-BE49-F238E27FC236}">
                <a16:creationId xmlns:a16="http://schemas.microsoft.com/office/drawing/2014/main" id="{E9980253-8365-344C-93A7-9CAE3C97FD57}"/>
              </a:ext>
            </a:extLst>
          </p:cNvPr>
          <p:cNvSpPr/>
          <p:nvPr/>
        </p:nvSpPr>
        <p:spPr>
          <a:xfrm>
            <a:off x="76200" y="990600"/>
            <a:ext cx="1371600" cy="18288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E596C3E-21CD-EF40-979D-7571212291F9}"/>
              </a:ext>
            </a:extLst>
          </p:cNvPr>
          <p:cNvSpPr/>
          <p:nvPr/>
        </p:nvSpPr>
        <p:spPr>
          <a:xfrm>
            <a:off x="-152400" y="3617927"/>
            <a:ext cx="1828800" cy="18288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73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BB4D937-BFF9-F14F-9F35-88D4CE5BF28B}"/>
              </a:ext>
            </a:extLst>
          </p:cNvPr>
          <p:cNvPicPr>
            <a:picLocks noChangeAspect="1"/>
          </p:cNvPicPr>
          <p:nvPr/>
        </p:nvPicPr>
        <p:blipFill>
          <a:blip r:embed="rId3"/>
          <a:stretch>
            <a:fillRect/>
          </a:stretch>
        </p:blipFill>
        <p:spPr>
          <a:xfrm>
            <a:off x="582797" y="857250"/>
            <a:ext cx="7978406" cy="5143500"/>
          </a:xfrm>
          <a:prstGeom prst="rect">
            <a:avLst/>
          </a:prstGeom>
        </p:spPr>
      </p:pic>
    </p:spTree>
    <p:extLst>
      <p:ext uri="{BB962C8B-B14F-4D97-AF65-F5344CB8AC3E}">
        <p14:creationId xmlns:p14="http://schemas.microsoft.com/office/powerpoint/2010/main" val="1539372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18" y="2147457"/>
            <a:ext cx="7999629" cy="3429896"/>
          </a:xfrm>
        </p:spPr>
        <p:txBody>
          <a:bodyPr>
            <a:normAutofit/>
          </a:bodyPr>
          <a:lstStyle/>
          <a:p>
            <a:pPr marL="18252" indent="0">
              <a:buNone/>
            </a:pPr>
            <a:r>
              <a:rPr lang="en-US" u="sng" dirty="0">
                <a:solidFill>
                  <a:schemeClr val="tx2"/>
                </a:solidFill>
              </a:rPr>
              <a:t>François Chollet (2017):</a:t>
            </a:r>
            <a:r>
              <a:rPr lang="en-US" dirty="0"/>
              <a:t> </a:t>
            </a:r>
          </a:p>
          <a:p>
            <a:pPr marL="18252" indent="0">
              <a:buNone/>
            </a:pPr>
            <a:r>
              <a:rPr lang="en-US" dirty="0"/>
              <a:t>“Many more applications are completely out of reach for current deep learning techniques </a:t>
            </a:r>
            <a:r>
              <a:rPr lang="mr-IN" dirty="0"/>
              <a:t>–</a:t>
            </a:r>
            <a:r>
              <a:rPr lang="en-US" dirty="0"/>
              <a:t> even given vast amounts of human-annotated data … </a:t>
            </a:r>
          </a:p>
          <a:p>
            <a:pPr marL="18252" indent="0">
              <a:buNone/>
            </a:pPr>
            <a:r>
              <a:rPr lang="en-US" dirty="0"/>
              <a:t>The main directions in which I see promise are models closer to general-purpose computer programs.”</a:t>
            </a:r>
          </a:p>
          <a:p>
            <a:pPr marL="18252" indent="0">
              <a:buNone/>
            </a:pPr>
            <a:endParaRPr lang="en-US" dirty="0"/>
          </a:p>
        </p:txBody>
      </p:sp>
      <p:sp>
        <p:nvSpPr>
          <p:cNvPr id="3" name="Title 2"/>
          <p:cNvSpPr>
            <a:spLocks noGrp="1"/>
          </p:cNvSpPr>
          <p:nvPr>
            <p:ph type="title"/>
          </p:nvPr>
        </p:nvSpPr>
        <p:spPr>
          <a:xfrm>
            <a:off x="685811" y="1059886"/>
            <a:ext cx="8214615" cy="685800"/>
          </a:xfrm>
        </p:spPr>
        <p:txBody>
          <a:bodyPr/>
          <a:lstStyle/>
          <a:p>
            <a:r>
              <a:rPr lang="en-US" dirty="0"/>
              <a:t>Deep learning forever?</a:t>
            </a:r>
          </a:p>
        </p:txBody>
      </p:sp>
    </p:spTree>
    <p:extLst>
      <p:ext uri="{BB962C8B-B14F-4D97-AF65-F5344CB8AC3E}">
        <p14:creationId xmlns:p14="http://schemas.microsoft.com/office/powerpoint/2010/main" val="92376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Recall: Standard model for AI</a:t>
            </a:r>
          </a:p>
        </p:txBody>
      </p:sp>
      <p:sp>
        <p:nvSpPr>
          <p:cNvPr id="8" name="TextBox 7">
            <a:extLst>
              <a:ext uri="{FF2B5EF4-FFF2-40B4-BE49-F238E27FC236}">
                <a16:creationId xmlns:a16="http://schemas.microsoft.com/office/drawing/2014/main" id="{0B03A97B-51FD-9842-B400-092356AE9EBC}"/>
              </a:ext>
            </a:extLst>
          </p:cNvPr>
          <p:cNvSpPr txBox="1"/>
          <p:nvPr/>
        </p:nvSpPr>
        <p:spPr>
          <a:xfrm>
            <a:off x="630573" y="4176210"/>
            <a:ext cx="7543799" cy="707886"/>
          </a:xfrm>
          <a:prstGeom prst="rect">
            <a:avLst/>
          </a:prstGeom>
          <a:noFill/>
        </p:spPr>
        <p:txBody>
          <a:bodyPr wrap="square" rtlCol="0">
            <a:spAutoFit/>
          </a:bodyPr>
          <a:lstStyle/>
          <a:p>
            <a:pPr algn="ctr"/>
            <a:r>
              <a:rPr lang="en-US" sz="2000" dirty="0"/>
              <a:t>We expect to be able to give a reward function for the AI system to optimize. This is how it’s done in this class!</a:t>
            </a:r>
          </a:p>
        </p:txBody>
      </p:sp>
      <p:sp>
        <p:nvSpPr>
          <p:cNvPr id="9" name="TextBox 8">
            <a:extLst>
              <a:ext uri="{FF2B5EF4-FFF2-40B4-BE49-F238E27FC236}">
                <a16:creationId xmlns:a16="http://schemas.microsoft.com/office/drawing/2014/main" id="{734D0D0F-CB39-3641-A74A-411B0EC9EE1F}"/>
              </a:ext>
            </a:extLst>
          </p:cNvPr>
          <p:cNvSpPr txBox="1"/>
          <p:nvPr/>
        </p:nvSpPr>
        <p:spPr>
          <a:xfrm>
            <a:off x="1021124" y="5216652"/>
            <a:ext cx="7101752" cy="461665"/>
          </a:xfrm>
          <a:prstGeom prst="rect">
            <a:avLst/>
          </a:prstGeom>
          <a:noFill/>
        </p:spPr>
        <p:txBody>
          <a:bodyPr wrap="none" rtlCol="0">
            <a:spAutoFit/>
          </a:bodyPr>
          <a:lstStyle/>
          <a:p>
            <a:pPr algn="ctr"/>
            <a:r>
              <a:rPr lang="en-US" sz="2400" dirty="0"/>
              <a:t>King Midas problem: </a:t>
            </a:r>
            <a:r>
              <a:rPr lang="en-US" sz="2400" b="1" dirty="0"/>
              <a:t>Cannot specify </a:t>
            </a:r>
            <a:r>
              <a:rPr lang="en-US" sz="2400" b="1" i="1" dirty="0"/>
              <a:t>R</a:t>
            </a:r>
            <a:r>
              <a:rPr lang="en-US" sz="2400" b="1" dirty="0"/>
              <a:t> correctly</a:t>
            </a:r>
          </a:p>
        </p:txBody>
      </p:sp>
      <p:pic>
        <p:nvPicPr>
          <p:cNvPr id="2" name="Picture 1">
            <a:extLst>
              <a:ext uri="{FF2B5EF4-FFF2-40B4-BE49-F238E27FC236}">
                <a16:creationId xmlns:a16="http://schemas.microsoft.com/office/drawing/2014/main" id="{70CCE459-860B-BBD3-6422-AC760DF26C70}"/>
              </a:ext>
            </a:extLst>
          </p:cNvPr>
          <p:cNvPicPr>
            <a:picLocks noChangeAspect="1"/>
          </p:cNvPicPr>
          <p:nvPr/>
        </p:nvPicPr>
        <p:blipFill>
          <a:blip r:embed="rId2"/>
          <a:stretch>
            <a:fillRect/>
          </a:stretch>
        </p:blipFill>
        <p:spPr>
          <a:xfrm>
            <a:off x="6479785" y="2140194"/>
            <a:ext cx="1788203" cy="1788203"/>
          </a:xfrm>
          <a:prstGeom prst="rect">
            <a:avLst/>
          </a:prstGeom>
          <a:scene3d>
            <a:camera prst="orthographicFront">
              <a:rot lat="0" lon="10800000" rev="0"/>
            </a:camera>
            <a:lightRig rig="threePt" dir="t"/>
          </a:scene3d>
        </p:spPr>
      </p:pic>
      <p:pic>
        <p:nvPicPr>
          <p:cNvPr id="1026" name="Picture 2" descr="person Icon 1463036">
            <a:extLst>
              <a:ext uri="{FF2B5EF4-FFF2-40B4-BE49-F238E27FC236}">
                <a16:creationId xmlns:a16="http://schemas.microsoft.com/office/drawing/2014/main" id="{4837A70F-52AE-D720-E0AF-E72663A22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573" y="1970445"/>
            <a:ext cx="2029834" cy="2029834"/>
          </a:xfrm>
          <a:prstGeom prst="rect">
            <a:avLst/>
          </a:prstGeom>
          <a:noFill/>
          <a:extLst>
            <a:ext uri="{909E8E84-426E-40DD-AFC4-6F175D3DCCD1}">
              <a14:hiddenFill xmlns:a14="http://schemas.microsoft.com/office/drawing/2010/main">
                <a:solidFill>
                  <a:srgbClr val="FFFFFF"/>
                </a:solidFill>
              </a14:hiddenFill>
            </a:ext>
          </a:extLst>
        </p:spPr>
      </p:pic>
      <p:sp>
        <p:nvSpPr>
          <p:cNvPr id="10" name="Oval Callout 9">
            <a:extLst>
              <a:ext uri="{FF2B5EF4-FFF2-40B4-BE49-F238E27FC236}">
                <a16:creationId xmlns:a16="http://schemas.microsoft.com/office/drawing/2014/main" id="{4A04FE8D-CB5E-D8F4-A614-0580FF2F908B}"/>
              </a:ext>
            </a:extLst>
          </p:cNvPr>
          <p:cNvSpPr/>
          <p:nvPr/>
        </p:nvSpPr>
        <p:spPr>
          <a:xfrm>
            <a:off x="2286000" y="1615809"/>
            <a:ext cx="2029834" cy="1143000"/>
          </a:xfrm>
          <a:prstGeom prst="wedgeEllipseCallou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solidFill>
              </a:rPr>
              <a:t>maximize R</a:t>
            </a:r>
          </a:p>
        </p:txBody>
      </p:sp>
      <p:sp>
        <p:nvSpPr>
          <p:cNvPr id="11" name="Oval Callout 10">
            <a:extLst>
              <a:ext uri="{FF2B5EF4-FFF2-40B4-BE49-F238E27FC236}">
                <a16:creationId xmlns:a16="http://schemas.microsoft.com/office/drawing/2014/main" id="{FA693382-D38F-105F-5082-B51922E95F0A}"/>
              </a:ext>
            </a:extLst>
          </p:cNvPr>
          <p:cNvSpPr/>
          <p:nvPr/>
        </p:nvSpPr>
        <p:spPr>
          <a:xfrm>
            <a:off x="4876800" y="1586004"/>
            <a:ext cx="1981202" cy="1143000"/>
          </a:xfrm>
          <a:prstGeom prst="wedgeEllipseCallout">
            <a:avLst/>
          </a:prstGeom>
          <a:solidFill>
            <a:schemeClr val="accent2"/>
          </a:solidFill>
          <a:effectLst>
            <a:outerShdw blurRad="50800" dist="50800" dir="5400000" algn="ctr" rotWithShape="0">
              <a:schemeClr val="bg1"/>
            </a:outerShdw>
          </a:effectLst>
          <a:scene3d>
            <a:camera prst="orthographicFront">
              <a:rot lat="0" lon="10800000" rev="0"/>
            </a:camera>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bg1"/>
              </a:solidFill>
            </a:endParaRPr>
          </a:p>
        </p:txBody>
      </p:sp>
      <p:sp>
        <p:nvSpPr>
          <p:cNvPr id="12" name="TextBox 11">
            <a:extLst>
              <a:ext uri="{FF2B5EF4-FFF2-40B4-BE49-F238E27FC236}">
                <a16:creationId xmlns:a16="http://schemas.microsoft.com/office/drawing/2014/main" id="{127E3D08-9FAA-82F3-447C-75C8AF15C056}"/>
              </a:ext>
            </a:extLst>
          </p:cNvPr>
          <p:cNvSpPr txBox="1"/>
          <p:nvPr/>
        </p:nvSpPr>
        <p:spPr>
          <a:xfrm>
            <a:off x="5257800" y="2002643"/>
            <a:ext cx="1281120" cy="369332"/>
          </a:xfrm>
          <a:prstGeom prst="rect">
            <a:avLst/>
          </a:prstGeom>
          <a:noFill/>
        </p:spPr>
        <p:txBody>
          <a:bodyPr wrap="none" rtlCol="0">
            <a:spAutoFit/>
          </a:bodyPr>
          <a:lstStyle/>
          <a:p>
            <a:r>
              <a:rPr lang="en-US" dirty="0" err="1">
                <a:solidFill>
                  <a:schemeClr val="bg1"/>
                </a:solidFill>
                <a:latin typeface="Calibri"/>
                <a:cs typeface="Calibri"/>
              </a:rPr>
              <a:t>okiedokie</a:t>
            </a:r>
            <a:r>
              <a:rPr lang="en-US" dirty="0">
                <a:solidFill>
                  <a:schemeClr val="bg1"/>
                </a:solidFill>
                <a:latin typeface="Calibri"/>
                <a:cs typeface="Calibri"/>
              </a:rPr>
              <a:t> </a:t>
            </a:r>
            <a:r>
              <a:rPr lang="en-US" dirty="0">
                <a:solidFill>
                  <a:schemeClr val="bg1"/>
                </a:solidFill>
                <a:latin typeface="Calibri"/>
                <a:cs typeface="Calibri"/>
                <a:sym typeface="Wingdings" pitchFamily="2" charset="2"/>
              </a:rPr>
              <a:t>:)</a:t>
            </a:r>
            <a:endParaRPr lang="en-US" dirty="0">
              <a:solidFill>
                <a:schemeClr val="bg1"/>
              </a:solidFill>
              <a:latin typeface="Calibri"/>
              <a:cs typeface="Calibri"/>
            </a:endParaRPr>
          </a:p>
        </p:txBody>
      </p:sp>
      <p:sp>
        <p:nvSpPr>
          <p:cNvPr id="4" name="TextBox 3">
            <a:extLst>
              <a:ext uri="{FF2B5EF4-FFF2-40B4-BE49-F238E27FC236}">
                <a16:creationId xmlns:a16="http://schemas.microsoft.com/office/drawing/2014/main" id="{91618ABD-1A1F-82D7-E6B8-F6503C3D29C7}"/>
              </a:ext>
            </a:extLst>
          </p:cNvPr>
          <p:cNvSpPr txBox="1"/>
          <p:nvPr/>
        </p:nvSpPr>
        <p:spPr>
          <a:xfrm>
            <a:off x="1021124" y="5630520"/>
            <a:ext cx="7101752" cy="461665"/>
          </a:xfrm>
          <a:prstGeom prst="rect">
            <a:avLst/>
          </a:prstGeom>
          <a:noFill/>
        </p:spPr>
        <p:txBody>
          <a:bodyPr wrap="square" rtlCol="0">
            <a:spAutoFit/>
          </a:bodyPr>
          <a:lstStyle/>
          <a:p>
            <a:pPr algn="ctr"/>
            <a:r>
              <a:rPr lang="en-US" sz="2400" b="1" dirty="0">
                <a:solidFill>
                  <a:schemeClr val="tx2"/>
                </a:solidFill>
              </a:rPr>
              <a:t>Smarter AI would lead to a worse outcome</a:t>
            </a:r>
          </a:p>
        </p:txBody>
      </p:sp>
    </p:spTree>
    <p:extLst>
      <p:ext uri="{BB962C8B-B14F-4D97-AF65-F5344CB8AC3E}">
        <p14:creationId xmlns:p14="http://schemas.microsoft.com/office/powerpoint/2010/main" val="157410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2F83-0B75-1CA3-2915-81148ABEB6DC}"/>
              </a:ext>
            </a:extLst>
          </p:cNvPr>
          <p:cNvSpPr>
            <a:spLocks noGrp="1"/>
          </p:cNvSpPr>
          <p:nvPr>
            <p:ph type="title"/>
          </p:nvPr>
        </p:nvSpPr>
        <p:spPr/>
        <p:txBody>
          <a:bodyPr/>
          <a:lstStyle/>
          <a:p>
            <a:endParaRPr lang="en-US"/>
          </a:p>
        </p:txBody>
      </p:sp>
      <p:pic>
        <p:nvPicPr>
          <p:cNvPr id="4" name="Picture 3" descr="Diagram&#10;&#10;Description automatically generated">
            <a:extLst>
              <a:ext uri="{FF2B5EF4-FFF2-40B4-BE49-F238E27FC236}">
                <a16:creationId xmlns:a16="http://schemas.microsoft.com/office/drawing/2014/main" id="{1B1D157E-E49F-05DF-720C-D0E0A4B54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59" y="2042876"/>
            <a:ext cx="8582282" cy="2772247"/>
          </a:xfrm>
          <a:prstGeom prst="rect">
            <a:avLst/>
          </a:prstGeom>
        </p:spPr>
      </p:pic>
      <p:sp>
        <p:nvSpPr>
          <p:cNvPr id="5" name="TextBox 4">
            <a:extLst>
              <a:ext uri="{FF2B5EF4-FFF2-40B4-BE49-F238E27FC236}">
                <a16:creationId xmlns:a16="http://schemas.microsoft.com/office/drawing/2014/main" id="{09E7A0BB-ADB5-A8F1-5FAD-371F0C07CFB2}"/>
              </a:ext>
            </a:extLst>
          </p:cNvPr>
          <p:cNvSpPr txBox="1"/>
          <p:nvPr/>
        </p:nvSpPr>
        <p:spPr>
          <a:xfrm>
            <a:off x="280859" y="6324600"/>
            <a:ext cx="6555384" cy="369332"/>
          </a:xfrm>
          <a:prstGeom prst="rect">
            <a:avLst/>
          </a:prstGeom>
          <a:noFill/>
        </p:spPr>
        <p:txBody>
          <a:bodyPr wrap="none" rtlCol="0">
            <a:spAutoFit/>
          </a:bodyPr>
          <a:lstStyle/>
          <a:p>
            <a:r>
              <a:rPr lang="en-US" dirty="0">
                <a:latin typeface="Calibri"/>
                <a:cs typeface="Calibri"/>
              </a:rPr>
              <a:t>Pan, Bhatia, Steinhardt 2022. The Effects of Reward Misspecification</a:t>
            </a:r>
          </a:p>
        </p:txBody>
      </p:sp>
    </p:spTree>
    <p:extLst>
      <p:ext uri="{BB962C8B-B14F-4D97-AF65-F5344CB8AC3E}">
        <p14:creationId xmlns:p14="http://schemas.microsoft.com/office/powerpoint/2010/main" val="946287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447800"/>
            <a:ext cx="8749198" cy="2555908"/>
          </a:xfrm>
        </p:spPr>
        <p:txBody>
          <a:bodyPr>
            <a:noAutofit/>
          </a:bodyPr>
          <a:lstStyle/>
          <a:p>
            <a:r>
              <a:rPr lang="en-US" sz="2400" dirty="0"/>
              <a:t>Robots for war, roads, warehouses, mines, fields, home</a:t>
            </a:r>
          </a:p>
          <a:p>
            <a:r>
              <a:rPr lang="en-US" sz="2400" dirty="0"/>
              <a:t>Personal digital assistants for all aspects of life</a:t>
            </a:r>
          </a:p>
          <a:p>
            <a:r>
              <a:rPr lang="en-US" sz="2400" dirty="0"/>
              <a:t>Use of AI in clinical settings and prostheses</a:t>
            </a:r>
          </a:p>
          <a:p>
            <a:r>
              <a:rPr lang="en-US" sz="2400" dirty="0"/>
              <a:t>Global vision system via satellite imagery</a:t>
            </a:r>
          </a:p>
        </p:txBody>
      </p:sp>
      <p:sp>
        <p:nvSpPr>
          <p:cNvPr id="3" name="Title 2"/>
          <p:cNvSpPr>
            <a:spLocks noGrp="1"/>
          </p:cNvSpPr>
          <p:nvPr>
            <p:ph type="title"/>
          </p:nvPr>
        </p:nvSpPr>
        <p:spPr>
          <a:xfrm>
            <a:off x="265814" y="228600"/>
            <a:ext cx="8749198" cy="685800"/>
          </a:xfrm>
        </p:spPr>
        <p:txBody>
          <a:bodyPr/>
          <a:lstStyle/>
          <a:p>
            <a:r>
              <a:rPr lang="en-US" sz="4000" dirty="0"/>
              <a:t>Likely AI developments in the 2020s</a:t>
            </a:r>
          </a:p>
        </p:txBody>
      </p:sp>
    </p:spTree>
    <p:extLst>
      <p:ext uri="{BB962C8B-B14F-4D97-AF65-F5344CB8AC3E}">
        <p14:creationId xmlns:p14="http://schemas.microsoft.com/office/powerpoint/2010/main" val="87634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dirty="0">
                <a:ea typeface="ＭＳ Ｐゴシック" pitchFamily="34" charset="-128"/>
                <a:sym typeface="Symbol" pitchFamily="18" charset="2"/>
              </a:rPr>
              <a:t>Reminder: Optimal Policies</a:t>
            </a:r>
          </a:p>
        </p:txBody>
      </p:sp>
      <p:pic>
        <p:nvPicPr>
          <p:cNvPr id="1723396" name="Picture 4"/>
          <p:cNvPicPr>
            <a:picLocks noChangeAspect="1" noChangeArrowheads="1"/>
          </p:cNvPicPr>
          <p:nvPr/>
        </p:nvPicPr>
        <p:blipFill>
          <a:blip r:embed="rId3" cstate="print"/>
          <a:srcRect r="1050"/>
          <a:stretch>
            <a:fillRect/>
          </a:stretch>
        </p:blipFill>
        <p:spPr bwMode="auto">
          <a:xfrm>
            <a:off x="5429250" y="1877615"/>
            <a:ext cx="2074678" cy="1575197"/>
          </a:xfrm>
          <a:prstGeom prst="rect">
            <a:avLst/>
          </a:prstGeom>
          <a:noFill/>
          <a:ln w="9525">
            <a:noFill/>
            <a:miter lim="800000"/>
            <a:headEnd/>
            <a:tailEnd/>
          </a:ln>
        </p:spPr>
      </p:pic>
      <p:pic>
        <p:nvPicPr>
          <p:cNvPr id="28676" name="Picture 5"/>
          <p:cNvPicPr>
            <a:picLocks noChangeAspect="1" noChangeArrowheads="1"/>
          </p:cNvPicPr>
          <p:nvPr/>
        </p:nvPicPr>
        <p:blipFill>
          <a:blip r:embed="rId4" cstate="print"/>
          <a:srcRect/>
          <a:stretch>
            <a:fillRect/>
          </a:stretch>
        </p:blipFill>
        <p:spPr bwMode="auto">
          <a:xfrm>
            <a:off x="1657350" y="1877616"/>
            <a:ext cx="2096691" cy="1582340"/>
          </a:xfrm>
          <a:prstGeom prst="rect">
            <a:avLst/>
          </a:prstGeom>
          <a:noFill/>
          <a:ln w="9525">
            <a:noFill/>
            <a:miter lim="800000"/>
            <a:headEnd/>
            <a:tailEnd/>
          </a:ln>
        </p:spPr>
      </p:pic>
      <p:pic>
        <p:nvPicPr>
          <p:cNvPr id="1723398" name="Picture 6"/>
          <p:cNvPicPr>
            <a:picLocks noChangeAspect="1" noChangeArrowheads="1"/>
          </p:cNvPicPr>
          <p:nvPr/>
        </p:nvPicPr>
        <p:blipFill>
          <a:blip r:embed="rId5" cstate="print"/>
          <a:srcRect r="1141"/>
          <a:stretch>
            <a:fillRect/>
          </a:stretch>
        </p:blipFill>
        <p:spPr bwMode="auto">
          <a:xfrm>
            <a:off x="1675210" y="3981449"/>
            <a:ext cx="2072767" cy="1568054"/>
          </a:xfrm>
          <a:prstGeom prst="rect">
            <a:avLst/>
          </a:prstGeom>
          <a:noFill/>
          <a:ln w="9525">
            <a:noFill/>
            <a:miter lim="800000"/>
            <a:headEnd/>
            <a:tailEnd/>
          </a:ln>
        </p:spPr>
      </p:pic>
      <p:pic>
        <p:nvPicPr>
          <p:cNvPr id="1723399" name="Picture 7"/>
          <p:cNvPicPr>
            <a:picLocks noChangeAspect="1" noChangeArrowheads="1"/>
          </p:cNvPicPr>
          <p:nvPr/>
        </p:nvPicPr>
        <p:blipFill>
          <a:blip r:embed="rId6" cstate="print"/>
          <a:srcRect r="1521"/>
          <a:stretch>
            <a:fillRect/>
          </a:stretch>
        </p:blipFill>
        <p:spPr bwMode="auto">
          <a:xfrm>
            <a:off x="5447110" y="3981450"/>
            <a:ext cx="2064793" cy="1575197"/>
          </a:xfrm>
          <a:prstGeom prst="rect">
            <a:avLst/>
          </a:prstGeom>
          <a:noFill/>
          <a:ln w="9525">
            <a:noFill/>
            <a:miter lim="800000"/>
            <a:headEnd/>
            <a:tailEnd/>
          </a:ln>
        </p:spPr>
      </p:pic>
      <p:sp>
        <p:nvSpPr>
          <p:cNvPr id="1723400" name="Text Box 8"/>
          <p:cNvSpPr txBox="1">
            <a:spLocks noChangeArrowheads="1"/>
          </p:cNvSpPr>
          <p:nvPr/>
        </p:nvSpPr>
        <p:spPr bwMode="auto">
          <a:xfrm>
            <a:off x="6018610" y="5592365"/>
            <a:ext cx="971550" cy="300082"/>
          </a:xfrm>
          <a:prstGeom prst="rect">
            <a:avLst/>
          </a:prstGeom>
          <a:noFill/>
          <a:ln w="9525">
            <a:noFill/>
            <a:miter lim="800000"/>
            <a:headEnd/>
            <a:tailEnd/>
          </a:ln>
        </p:spPr>
        <p:txBody>
          <a:bodyPr>
            <a:spAutoFit/>
          </a:bodyPr>
          <a:lstStyle/>
          <a:p>
            <a:pPr>
              <a:spcBef>
                <a:spcPct val="50000"/>
              </a:spcBef>
            </a:pPr>
            <a:r>
              <a:rPr lang="en-US" sz="1350" dirty="0">
                <a:latin typeface="Calibri"/>
                <a:cs typeface="Calibri"/>
              </a:rPr>
              <a:t>R(s) = -2.0</a:t>
            </a:r>
          </a:p>
        </p:txBody>
      </p:sp>
      <p:sp>
        <p:nvSpPr>
          <p:cNvPr id="1723401" name="Text Box 9"/>
          <p:cNvSpPr txBox="1">
            <a:spLocks noChangeArrowheads="1"/>
          </p:cNvSpPr>
          <p:nvPr/>
        </p:nvSpPr>
        <p:spPr bwMode="auto">
          <a:xfrm>
            <a:off x="2286000" y="5581649"/>
            <a:ext cx="1010841" cy="300082"/>
          </a:xfrm>
          <a:prstGeom prst="rect">
            <a:avLst/>
          </a:prstGeom>
          <a:noFill/>
          <a:ln w="9525">
            <a:noFill/>
            <a:miter lim="800000"/>
            <a:headEnd/>
            <a:tailEnd/>
          </a:ln>
        </p:spPr>
        <p:txBody>
          <a:bodyPr>
            <a:spAutoFit/>
          </a:bodyPr>
          <a:lstStyle/>
          <a:p>
            <a:pPr>
              <a:spcBef>
                <a:spcPct val="50000"/>
              </a:spcBef>
            </a:pPr>
            <a:r>
              <a:rPr lang="en-US" sz="1350">
                <a:latin typeface="Calibri"/>
                <a:cs typeface="Calibri"/>
              </a:rPr>
              <a:t>R(s) = -0.4</a:t>
            </a:r>
          </a:p>
        </p:txBody>
      </p:sp>
      <p:sp>
        <p:nvSpPr>
          <p:cNvPr id="1723402" name="Text Box 10"/>
          <p:cNvSpPr txBox="1">
            <a:spLocks noChangeArrowheads="1"/>
          </p:cNvSpPr>
          <p:nvPr/>
        </p:nvSpPr>
        <p:spPr bwMode="auto">
          <a:xfrm>
            <a:off x="5982891" y="3477815"/>
            <a:ext cx="1257300" cy="300082"/>
          </a:xfrm>
          <a:prstGeom prst="rect">
            <a:avLst/>
          </a:prstGeom>
          <a:noFill/>
          <a:ln w="9525">
            <a:noFill/>
            <a:miter lim="800000"/>
            <a:headEnd/>
            <a:tailEnd/>
          </a:ln>
        </p:spPr>
        <p:txBody>
          <a:bodyPr>
            <a:spAutoFit/>
          </a:bodyPr>
          <a:lstStyle/>
          <a:p>
            <a:pPr>
              <a:spcBef>
                <a:spcPct val="50000"/>
              </a:spcBef>
            </a:pPr>
            <a:r>
              <a:rPr lang="en-US" sz="1350">
                <a:latin typeface="Calibri"/>
                <a:cs typeface="Calibri"/>
              </a:rPr>
              <a:t>R(s) = -0.03</a:t>
            </a:r>
          </a:p>
        </p:txBody>
      </p:sp>
      <p:sp>
        <p:nvSpPr>
          <p:cNvPr id="28682" name="Text Box 11"/>
          <p:cNvSpPr txBox="1">
            <a:spLocks noChangeArrowheads="1"/>
          </p:cNvSpPr>
          <p:nvPr/>
        </p:nvSpPr>
        <p:spPr bwMode="auto">
          <a:xfrm>
            <a:off x="2210991" y="3477815"/>
            <a:ext cx="1085850" cy="300082"/>
          </a:xfrm>
          <a:prstGeom prst="rect">
            <a:avLst/>
          </a:prstGeom>
          <a:noFill/>
          <a:ln w="9525">
            <a:noFill/>
            <a:miter lim="800000"/>
            <a:headEnd/>
            <a:tailEnd/>
          </a:ln>
        </p:spPr>
        <p:txBody>
          <a:bodyPr>
            <a:spAutoFit/>
          </a:bodyPr>
          <a:lstStyle/>
          <a:p>
            <a:pPr>
              <a:spcBef>
                <a:spcPct val="50000"/>
              </a:spcBef>
            </a:pPr>
            <a:r>
              <a:rPr lang="en-US" sz="1350">
                <a:latin typeface="Calibri"/>
                <a:cs typeface="Calibri"/>
              </a:rPr>
              <a:t>R(s) = -0.01</a:t>
            </a:r>
          </a:p>
        </p:txBody>
      </p:sp>
    </p:spTree>
    <p:extLst>
      <p:ext uri="{BB962C8B-B14F-4D97-AF65-F5344CB8AC3E}">
        <p14:creationId xmlns:p14="http://schemas.microsoft.com/office/powerpoint/2010/main" val="19928761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233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234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233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234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233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23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00" grpId="0"/>
      <p:bldP spid="1723401" grpId="0"/>
      <p:bldP spid="1723402"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65846" y="1864600"/>
            <a:ext cx="7827818" cy="2700392"/>
          </a:xfrm>
          <a:solidFill>
            <a:schemeClr val="bg1"/>
          </a:solidFill>
        </p:spPr>
        <p:txBody>
          <a:bodyPr>
            <a:normAutofit lnSpcReduction="10000"/>
          </a:bodyPr>
          <a:lstStyle/>
          <a:p>
            <a:pPr marL="0" indent="0">
              <a:buNone/>
            </a:pPr>
            <a:r>
              <a:rPr lang="en-US" dirty="0"/>
              <a:t>To get general-intelligence AI, we’re still missing</a:t>
            </a:r>
            <a:endParaRPr lang="en-US" u="sng" dirty="0"/>
          </a:p>
          <a:p>
            <a:pPr lvl="1">
              <a:buClr>
                <a:schemeClr val="tx2"/>
              </a:buClr>
            </a:pPr>
            <a:r>
              <a:rPr lang="en-US" dirty="0"/>
              <a:t>Real understanding of language</a:t>
            </a:r>
          </a:p>
          <a:p>
            <a:pPr lvl="1">
              <a:buClr>
                <a:schemeClr val="tx2"/>
              </a:buClr>
            </a:pPr>
            <a:r>
              <a:rPr lang="en-US" dirty="0"/>
              <a:t>Integration of learning with knowledge</a:t>
            </a:r>
          </a:p>
          <a:p>
            <a:pPr lvl="1">
              <a:buClr>
                <a:schemeClr val="tx2"/>
              </a:buClr>
            </a:pPr>
            <a:r>
              <a:rPr lang="en-US" dirty="0"/>
              <a:t>Long-range thinking at multiple levels of abstraction</a:t>
            </a:r>
          </a:p>
          <a:p>
            <a:pPr lvl="1">
              <a:buClr>
                <a:schemeClr val="tx2"/>
              </a:buClr>
            </a:pPr>
            <a:r>
              <a:rPr lang="en-US" dirty="0"/>
              <a:t>Cumulative discovery of concepts and theories</a:t>
            </a:r>
          </a:p>
          <a:p>
            <a:pPr marL="0" indent="0">
              <a:buNone/>
            </a:pPr>
            <a:r>
              <a:rPr lang="en-US" dirty="0"/>
              <a:t>The arrival date is unpredictable</a:t>
            </a:r>
          </a:p>
        </p:txBody>
      </p:sp>
      <p:sp>
        <p:nvSpPr>
          <p:cNvPr id="3" name="Title 2"/>
          <p:cNvSpPr>
            <a:spLocks noGrp="1"/>
          </p:cNvSpPr>
          <p:nvPr>
            <p:ph type="title"/>
          </p:nvPr>
        </p:nvSpPr>
        <p:spPr>
          <a:xfrm>
            <a:off x="604885" y="152400"/>
            <a:ext cx="8188779" cy="685800"/>
          </a:xfrm>
        </p:spPr>
        <p:txBody>
          <a:bodyPr/>
          <a:lstStyle/>
          <a:p>
            <a:r>
              <a:rPr lang="en-US" dirty="0"/>
              <a:t>General-purpose AI</a:t>
            </a:r>
          </a:p>
        </p:txBody>
      </p:sp>
    </p:spTree>
    <p:extLst>
      <p:ext uri="{BB962C8B-B14F-4D97-AF65-F5344CB8AC3E}">
        <p14:creationId xmlns:p14="http://schemas.microsoft.com/office/powerpoint/2010/main" val="1993016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8273" indent="0">
              <a:buNone/>
            </a:pPr>
            <a:r>
              <a:rPr lang="en-US" dirty="0"/>
              <a:t>AI systems will eventually make better decisions than humans</a:t>
            </a:r>
          </a:p>
          <a:p>
            <a:pPr marL="18273" indent="0">
              <a:buNone/>
            </a:pPr>
            <a:r>
              <a:rPr lang="en-US" dirty="0"/>
              <a:t>Turing’s point: how do we retain control over entities more powerful than us, for ever?</a:t>
            </a:r>
          </a:p>
          <a:p>
            <a:endParaRPr lang="en-US" dirty="0"/>
          </a:p>
        </p:txBody>
      </p:sp>
      <p:sp>
        <p:nvSpPr>
          <p:cNvPr id="3" name="TextBox 2">
            <a:extLst>
              <a:ext uri="{FF2B5EF4-FFF2-40B4-BE49-F238E27FC236}">
                <a16:creationId xmlns:a16="http://schemas.microsoft.com/office/drawing/2014/main" id="{5807A4F5-6CCC-2248-A8FC-FF3A3694D1F5}"/>
              </a:ext>
            </a:extLst>
          </p:cNvPr>
          <p:cNvSpPr txBox="1"/>
          <p:nvPr/>
        </p:nvSpPr>
        <p:spPr>
          <a:xfrm>
            <a:off x="342894" y="6019800"/>
            <a:ext cx="8633465" cy="646331"/>
          </a:xfrm>
          <a:prstGeom prst="rect">
            <a:avLst/>
          </a:prstGeom>
          <a:noFill/>
        </p:spPr>
        <p:txBody>
          <a:bodyPr wrap="square" rtlCol="0">
            <a:spAutoFit/>
          </a:bodyPr>
          <a:lstStyle/>
          <a:p>
            <a:r>
              <a:rPr lang="en-US" dirty="0">
                <a:solidFill>
                  <a:schemeClr val="accent4">
                    <a:lumMod val="85000"/>
                    <a:lumOff val="15000"/>
                  </a:schemeClr>
                </a:solidFill>
              </a:rPr>
              <a:t>[Russell, </a:t>
            </a:r>
            <a:r>
              <a:rPr lang="en-US" dirty="0">
                <a:solidFill>
                  <a:schemeClr val="accent4">
                    <a:lumMod val="85000"/>
                    <a:lumOff val="15000"/>
                  </a:schemeClr>
                </a:solidFill>
                <a:hlinkClick r:id="" action="ppaction://noaction">
                  <a:extLst>
                    <a:ext uri="{A12FA001-AC4F-418D-AE19-62706E023703}">
                      <ahyp:hlinkClr xmlns:ahyp="http://schemas.microsoft.com/office/drawing/2018/hyperlinkcolor" val="tx"/>
                    </a:ext>
                  </a:extLst>
                </a:hlinkClick>
              </a:rPr>
              <a:t>Many Experts Say We Shouldn't Worry About </a:t>
            </a:r>
          </a:p>
          <a:p>
            <a:r>
              <a:rPr lang="en-US" dirty="0">
                <a:solidFill>
                  <a:schemeClr val="accent4">
                    <a:lumMod val="85000"/>
                    <a:lumOff val="15000"/>
                  </a:schemeClr>
                </a:solidFill>
                <a:hlinkClick r:id="" action="ppaction://noaction">
                  <a:extLst>
                    <a:ext uri="{A12FA001-AC4F-418D-AE19-62706E023703}">
                      <ahyp:hlinkClr xmlns:ahyp="http://schemas.microsoft.com/office/drawing/2018/hyperlinkcolor" val="tx"/>
                    </a:ext>
                  </a:extLst>
                </a:hlinkClick>
              </a:rPr>
              <a:t>Superintelligent AI. They're Wrong</a:t>
            </a:r>
            <a:r>
              <a:rPr lang="en-US" dirty="0">
                <a:solidFill>
                  <a:schemeClr val="accent4">
                    <a:lumMod val="85000"/>
                    <a:lumOff val="15000"/>
                  </a:schemeClr>
                </a:solidFill>
              </a:rPr>
              <a:t>, </a:t>
            </a:r>
            <a:r>
              <a:rPr lang="en-US" i="1" dirty="0">
                <a:solidFill>
                  <a:schemeClr val="accent4">
                    <a:lumMod val="85000"/>
                    <a:lumOff val="15000"/>
                  </a:schemeClr>
                </a:solidFill>
              </a:rPr>
              <a:t>IEEE Spectrum</a:t>
            </a:r>
            <a:r>
              <a:rPr lang="en-US" dirty="0">
                <a:solidFill>
                  <a:schemeClr val="accent4">
                    <a:lumMod val="85000"/>
                    <a:lumOff val="15000"/>
                  </a:schemeClr>
                </a:solidFill>
              </a:rPr>
              <a:t>, October 2019.]</a:t>
            </a:r>
          </a:p>
        </p:txBody>
      </p:sp>
      <p:sp>
        <p:nvSpPr>
          <p:cNvPr id="5" name="Title 2">
            <a:extLst>
              <a:ext uri="{FF2B5EF4-FFF2-40B4-BE49-F238E27FC236}">
                <a16:creationId xmlns:a16="http://schemas.microsoft.com/office/drawing/2014/main" id="{62DA2899-9C89-3B1B-7C5A-E91BAEB7B399}"/>
              </a:ext>
            </a:extLst>
          </p:cNvPr>
          <p:cNvSpPr>
            <a:spLocks noGrp="1"/>
          </p:cNvSpPr>
          <p:nvPr>
            <p:ph type="title"/>
          </p:nvPr>
        </p:nvSpPr>
        <p:spPr>
          <a:xfrm>
            <a:off x="604885" y="152400"/>
            <a:ext cx="8188779" cy="685800"/>
          </a:xfrm>
        </p:spPr>
        <p:txBody>
          <a:bodyPr/>
          <a:lstStyle/>
          <a:p>
            <a:r>
              <a:rPr lang="en-US" sz="3200" dirty="0"/>
              <a:t>What happens as AI becomes more powerful?</a:t>
            </a:r>
          </a:p>
        </p:txBody>
      </p:sp>
    </p:spTree>
    <p:extLst>
      <p:ext uri="{BB962C8B-B14F-4D97-AF65-F5344CB8AC3E}">
        <p14:creationId xmlns:p14="http://schemas.microsoft.com/office/powerpoint/2010/main" val="14217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F52159-6636-5846-B0F7-3166BCAF1AE7}"/>
              </a:ext>
            </a:extLst>
          </p:cNvPr>
          <p:cNvSpPr>
            <a:spLocks noGrp="1"/>
          </p:cNvSpPr>
          <p:nvPr>
            <p:ph type="title"/>
          </p:nvPr>
        </p:nvSpPr>
        <p:spPr>
          <a:xfrm>
            <a:off x="411481" y="11430"/>
            <a:ext cx="7543800" cy="914400"/>
          </a:xfrm>
        </p:spPr>
        <p:txBody>
          <a:bodyPr/>
          <a:lstStyle/>
          <a:p>
            <a:r>
              <a:rPr lang="en-US" sz="3200" dirty="0">
                <a:solidFill>
                  <a:schemeClr val="accent4">
                    <a:lumMod val="85000"/>
                    <a:lumOff val="15000"/>
                  </a:schemeClr>
                </a:solidFill>
              </a:rPr>
              <a:t>E.g., Social Media</a:t>
            </a:r>
          </a:p>
        </p:txBody>
      </p:sp>
      <p:sp>
        <p:nvSpPr>
          <p:cNvPr id="4" name="Espace réservé du texte 3">
            <a:extLst>
              <a:ext uri="{FF2B5EF4-FFF2-40B4-BE49-F238E27FC236}">
                <a16:creationId xmlns:a16="http://schemas.microsoft.com/office/drawing/2014/main" id="{E4B2AA00-82A7-614A-9DD9-8065BE2F5357}"/>
              </a:ext>
            </a:extLst>
          </p:cNvPr>
          <p:cNvSpPr txBox="1">
            <a:spLocks/>
          </p:cNvSpPr>
          <p:nvPr/>
        </p:nvSpPr>
        <p:spPr>
          <a:xfrm>
            <a:off x="381001" y="1295400"/>
            <a:ext cx="8382000" cy="3649262"/>
          </a:xfrm>
          <a:prstGeom prst="rect">
            <a:avLst/>
          </a:prstGeom>
        </p:spPr>
        <p:txBody>
          <a:bodyPr vert="horz" lIns="91440" tIns="45720" rIns="91440" bIns="9144" rtlCol="0" anchor="t"/>
          <a:lstStyle>
            <a:defPPr>
              <a:defRPr lang="en-US"/>
            </a:defPPr>
            <a:lvl1pPr marL="0" algn="l" defTabSz="914400" rtl="0" eaLnBrk="1" latinLnBrk="0" hangingPunct="1">
              <a:defRPr sz="1600" kern="1200">
                <a:solidFill>
                  <a:schemeClr val="tx1">
                    <a:alpha val="60000"/>
                  </a:schemeClr>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chemeClr val="accent4">
                    <a:lumMod val="85000"/>
                    <a:lumOff val="15000"/>
                  </a:schemeClr>
                </a:solidFill>
              </a:rPr>
              <a:t>Optimizing clickthrough</a:t>
            </a:r>
          </a:p>
          <a:p>
            <a:pPr lvl="1"/>
            <a:r>
              <a:rPr lang="en-US" sz="3200" dirty="0">
                <a:solidFill>
                  <a:schemeClr val="accent4">
                    <a:lumMod val="85000"/>
                    <a:lumOff val="15000"/>
                  </a:schemeClr>
                </a:solidFill>
              </a:rPr>
              <a:t>= learning what people want</a:t>
            </a:r>
          </a:p>
          <a:p>
            <a:pPr lvl="1"/>
            <a:r>
              <a:rPr lang="en-US" sz="3200" dirty="0">
                <a:solidFill>
                  <a:schemeClr val="accent4">
                    <a:lumMod val="85000"/>
                    <a:lumOff val="15000"/>
                  </a:schemeClr>
                </a:solidFill>
              </a:rPr>
              <a:t>= modifying people to be more predictable</a:t>
            </a:r>
          </a:p>
        </p:txBody>
      </p:sp>
      <p:cxnSp>
        <p:nvCxnSpPr>
          <p:cNvPr id="5" name="Straight Connector 4">
            <a:extLst>
              <a:ext uri="{FF2B5EF4-FFF2-40B4-BE49-F238E27FC236}">
                <a16:creationId xmlns:a16="http://schemas.microsoft.com/office/drawing/2014/main" id="{30E87C2F-0D69-8C4B-8E76-581FFE9629D2}"/>
              </a:ext>
            </a:extLst>
          </p:cNvPr>
          <p:cNvCxnSpPr/>
          <p:nvPr/>
        </p:nvCxnSpPr>
        <p:spPr>
          <a:xfrm flipH="1">
            <a:off x="1371600" y="2133600"/>
            <a:ext cx="4880113" cy="0"/>
          </a:xfrm>
          <a:prstGeom prst="line">
            <a:avLst/>
          </a:prstGeom>
          <a:ln w="1143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24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600200"/>
            <a:ext cx="8458200" cy="4038599"/>
          </a:xfrm>
        </p:spPr>
        <p:txBody>
          <a:bodyPr>
            <a:normAutofit/>
          </a:bodyPr>
          <a:lstStyle/>
          <a:p>
            <a:r>
              <a:rPr lang="en-US" sz="2800" dirty="0">
                <a:solidFill>
                  <a:schemeClr val="tx2"/>
                </a:solidFill>
              </a:rPr>
              <a:t>Humans</a:t>
            </a:r>
            <a:r>
              <a:rPr lang="en-US" sz="2800" dirty="0"/>
              <a:t> are intelligent to the extent that </a:t>
            </a:r>
            <a:r>
              <a:rPr lang="en-US" sz="2800" dirty="0">
                <a:solidFill>
                  <a:schemeClr val="tx2"/>
                </a:solidFill>
              </a:rPr>
              <a:t>our</a:t>
            </a:r>
            <a:r>
              <a:rPr lang="en-US" sz="2800" dirty="0"/>
              <a:t> actions can be expected to achieve </a:t>
            </a:r>
            <a:r>
              <a:rPr lang="en-US" sz="2800" dirty="0">
                <a:solidFill>
                  <a:schemeClr val="tx2"/>
                </a:solidFill>
              </a:rPr>
              <a:t>our</a:t>
            </a:r>
            <a:r>
              <a:rPr lang="en-US" sz="2800" dirty="0"/>
              <a:t> objectives</a:t>
            </a:r>
          </a:p>
          <a:p>
            <a:r>
              <a:rPr lang="en-US" sz="2800" dirty="0">
                <a:solidFill>
                  <a:schemeClr val="tx2">
                    <a:lumMod val="40000"/>
                    <a:lumOff val="60000"/>
                  </a:schemeClr>
                </a:solidFill>
              </a:rPr>
              <a:t>Machines</a:t>
            </a:r>
            <a:r>
              <a:rPr lang="en-US" sz="2800" dirty="0"/>
              <a:t> are intelligent to the extent that </a:t>
            </a:r>
            <a:r>
              <a:rPr lang="en-US" sz="2800" dirty="0">
                <a:solidFill>
                  <a:schemeClr val="tx2">
                    <a:lumMod val="40000"/>
                    <a:lumOff val="60000"/>
                  </a:schemeClr>
                </a:solidFill>
              </a:rPr>
              <a:t>their</a:t>
            </a:r>
            <a:r>
              <a:rPr lang="en-US" sz="2800" dirty="0"/>
              <a:t> actions can be expected to achieve </a:t>
            </a:r>
            <a:r>
              <a:rPr lang="en-US" sz="2800" dirty="0">
                <a:solidFill>
                  <a:schemeClr val="tx2">
                    <a:lumMod val="40000"/>
                    <a:lumOff val="60000"/>
                  </a:schemeClr>
                </a:solidFill>
              </a:rPr>
              <a:t>their</a:t>
            </a:r>
            <a:r>
              <a:rPr lang="en-US" sz="2800" dirty="0"/>
              <a:t> objectives</a:t>
            </a:r>
          </a:p>
          <a:p>
            <a:r>
              <a:rPr lang="en-US" sz="2800" dirty="0">
                <a:solidFill>
                  <a:schemeClr val="tx2">
                    <a:lumMod val="40000"/>
                    <a:lumOff val="60000"/>
                  </a:schemeClr>
                </a:solidFill>
              </a:rPr>
              <a:t>Machines</a:t>
            </a:r>
            <a:r>
              <a:rPr lang="en-US" sz="2800" dirty="0"/>
              <a:t> are </a:t>
            </a:r>
            <a:r>
              <a:rPr lang="en-US" sz="2800" b="1" i="1" u="sng" dirty="0">
                <a:solidFill>
                  <a:schemeClr val="tx2">
                    <a:lumMod val="40000"/>
                    <a:lumOff val="60000"/>
                  </a:schemeClr>
                </a:solidFill>
              </a:rPr>
              <a:t>beneficial</a:t>
            </a:r>
            <a:r>
              <a:rPr lang="en-US" sz="2800" dirty="0"/>
              <a:t> to the extent that </a:t>
            </a:r>
            <a:r>
              <a:rPr lang="en-US" sz="2800" b="1" i="1" u="sng" dirty="0">
                <a:solidFill>
                  <a:schemeClr val="tx2">
                    <a:lumMod val="40000"/>
                    <a:lumOff val="60000"/>
                  </a:schemeClr>
                </a:solidFill>
              </a:rPr>
              <a:t>their</a:t>
            </a:r>
            <a:r>
              <a:rPr lang="en-US" sz="2800" dirty="0"/>
              <a:t> actions can be expected to achieve </a:t>
            </a:r>
            <a:r>
              <a:rPr lang="en-US" sz="2800" b="1" i="1" u="sng" dirty="0">
                <a:solidFill>
                  <a:schemeClr val="tx2">
                    <a:lumMod val="40000"/>
                    <a:lumOff val="60000"/>
                  </a:schemeClr>
                </a:solidFill>
              </a:rPr>
              <a:t>our</a:t>
            </a:r>
            <a:r>
              <a:rPr lang="en-US" sz="2800" dirty="0"/>
              <a:t> objectives</a:t>
            </a:r>
          </a:p>
          <a:p>
            <a:endParaRPr lang="en-US" sz="2800" dirty="0"/>
          </a:p>
        </p:txBody>
      </p:sp>
      <p:sp>
        <p:nvSpPr>
          <p:cNvPr id="3" name="Title 2"/>
          <p:cNvSpPr>
            <a:spLocks noGrp="1"/>
          </p:cNvSpPr>
          <p:nvPr>
            <p:ph type="title"/>
          </p:nvPr>
        </p:nvSpPr>
        <p:spPr/>
        <p:txBody>
          <a:bodyPr/>
          <a:lstStyle/>
          <a:p>
            <a:r>
              <a:rPr lang="en-US" dirty="0">
                <a:solidFill>
                  <a:schemeClr val="accent4">
                    <a:lumMod val="85000"/>
                    <a:lumOff val="15000"/>
                  </a:schemeClr>
                </a:solidFill>
              </a:rPr>
              <a:t>How we got into this mess</a:t>
            </a:r>
          </a:p>
        </p:txBody>
      </p:sp>
      <p:grpSp>
        <p:nvGrpSpPr>
          <p:cNvPr id="4" name="Group 3">
            <a:extLst>
              <a:ext uri="{FF2B5EF4-FFF2-40B4-BE49-F238E27FC236}">
                <a16:creationId xmlns:a16="http://schemas.microsoft.com/office/drawing/2014/main" id="{493856B9-C9F2-D349-8C2A-C1AA8470C5C4}"/>
              </a:ext>
            </a:extLst>
          </p:cNvPr>
          <p:cNvGrpSpPr/>
          <p:nvPr/>
        </p:nvGrpSpPr>
        <p:grpSpPr>
          <a:xfrm>
            <a:off x="823580" y="2987840"/>
            <a:ext cx="7797437" cy="429632"/>
            <a:chOff x="646834" y="2263172"/>
            <a:chExt cx="7557971" cy="375687"/>
          </a:xfrm>
        </p:grpSpPr>
        <p:cxnSp>
          <p:nvCxnSpPr>
            <p:cNvPr id="5" name="Straight Connector 4">
              <a:extLst>
                <a:ext uri="{FF2B5EF4-FFF2-40B4-BE49-F238E27FC236}">
                  <a16:creationId xmlns:a16="http://schemas.microsoft.com/office/drawing/2014/main" id="{253D5554-E816-D94E-BEB3-96BB7516D97D}"/>
                </a:ext>
              </a:extLst>
            </p:cNvPr>
            <p:cNvCxnSpPr>
              <a:cxnSpLocks/>
            </p:cNvCxnSpPr>
            <p:nvPr/>
          </p:nvCxnSpPr>
          <p:spPr>
            <a:xfrm>
              <a:off x="646834" y="2263172"/>
              <a:ext cx="7543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51C47FD-5EC6-7241-B77A-41D202E0A260}"/>
                </a:ext>
              </a:extLst>
            </p:cNvPr>
            <p:cNvCxnSpPr>
              <a:cxnSpLocks/>
            </p:cNvCxnSpPr>
            <p:nvPr/>
          </p:nvCxnSpPr>
          <p:spPr>
            <a:xfrm>
              <a:off x="661005" y="2638859"/>
              <a:ext cx="7543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150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7858" y="1710509"/>
            <a:ext cx="7728284" cy="2031675"/>
          </a:xfrm>
        </p:spPr>
        <p:txBody>
          <a:bodyPr>
            <a:noAutofit/>
          </a:bodyPr>
          <a:lstStyle/>
          <a:p>
            <a:pPr marL="18204" indent="0">
              <a:spcAft>
                <a:spcPts val="500"/>
              </a:spcAft>
              <a:buNone/>
            </a:pPr>
            <a:r>
              <a:rPr lang="en-US" dirty="0"/>
              <a:t>Instead of giving the robot an explicit reward function,</a:t>
            </a:r>
          </a:p>
          <a:p>
            <a:pPr marL="0" indent="-514350">
              <a:spcBef>
                <a:spcPts val="200"/>
              </a:spcBef>
              <a:buFont typeface="+mj-lt"/>
              <a:buAutoNum type="arabicPeriod"/>
            </a:pPr>
            <a:r>
              <a:rPr lang="en-US" dirty="0"/>
              <a:t>Robot goal: satisfy human preferences</a:t>
            </a:r>
          </a:p>
          <a:p>
            <a:pPr marL="0" indent="-514350">
              <a:spcBef>
                <a:spcPts val="200"/>
              </a:spcBef>
              <a:buFont typeface="+mj-lt"/>
              <a:buAutoNum type="arabicPeriod"/>
            </a:pPr>
            <a:r>
              <a:rPr lang="en-US" dirty="0"/>
              <a:t>Robot is uncertain about human preferences</a:t>
            </a:r>
          </a:p>
          <a:p>
            <a:pPr marL="0" indent="-514350">
              <a:spcBef>
                <a:spcPts val="200"/>
              </a:spcBef>
              <a:buFont typeface="+mj-lt"/>
              <a:buAutoNum type="arabicPeriod"/>
            </a:pPr>
            <a:r>
              <a:rPr lang="en-US" dirty="0"/>
              <a:t>Human behavior provides evidence of preferences</a:t>
            </a:r>
          </a:p>
          <a:p>
            <a:pPr marL="0" indent="0">
              <a:spcBef>
                <a:spcPts val="800"/>
              </a:spcBef>
              <a:buNone/>
            </a:pPr>
            <a:r>
              <a:rPr lang="en-US" dirty="0"/>
              <a:t>AI becomes an assistance game with human and AI players!</a:t>
            </a:r>
          </a:p>
        </p:txBody>
      </p:sp>
      <p:sp>
        <p:nvSpPr>
          <p:cNvPr id="3" name="Title 2"/>
          <p:cNvSpPr>
            <a:spLocks noGrp="1"/>
          </p:cNvSpPr>
          <p:nvPr>
            <p:ph type="title"/>
          </p:nvPr>
        </p:nvSpPr>
        <p:spPr>
          <a:xfrm>
            <a:off x="304800" y="30480"/>
            <a:ext cx="8305800" cy="914400"/>
          </a:xfrm>
        </p:spPr>
        <p:txBody>
          <a:bodyPr/>
          <a:lstStyle/>
          <a:p>
            <a:r>
              <a:rPr lang="en-US" sz="4000" dirty="0"/>
              <a:t>Revised model: </a:t>
            </a:r>
            <a:r>
              <a:rPr lang="en-US" sz="4000" u="sng" dirty="0"/>
              <a:t>Provably beneficial AI</a:t>
            </a:r>
          </a:p>
        </p:txBody>
      </p:sp>
      <p:sp>
        <p:nvSpPr>
          <p:cNvPr id="4" name="Content Placeholder 1">
            <a:extLst>
              <a:ext uri="{FF2B5EF4-FFF2-40B4-BE49-F238E27FC236}">
                <a16:creationId xmlns:a16="http://schemas.microsoft.com/office/drawing/2014/main" id="{AA8F4E29-EB81-8042-9201-F4257B8BCEC2}"/>
              </a:ext>
            </a:extLst>
          </p:cNvPr>
          <p:cNvSpPr txBox="1">
            <a:spLocks/>
          </p:cNvSpPr>
          <p:nvPr/>
        </p:nvSpPr>
        <p:spPr>
          <a:xfrm>
            <a:off x="414670" y="3579175"/>
            <a:ext cx="8576930" cy="840426"/>
          </a:xfrm>
          <a:prstGeom prst="rect">
            <a:avLst/>
          </a:prstGeom>
        </p:spPr>
        <p:txBody>
          <a:bodyPr vert="horz" lIns="91280" tIns="45640" rIns="91280" bIns="45640" rtlCol="0" anchor="t">
            <a:normAutofit/>
          </a:bodyPr>
          <a:lstStyle>
            <a:lvl1pPr marL="273847" indent="-255588" algn="l" defTabSz="912816" rtl="0" eaLnBrk="1" latinLnBrk="0" hangingPunct="1">
              <a:spcBef>
                <a:spcPct val="20000"/>
              </a:spcBef>
              <a:spcAft>
                <a:spcPts val="0"/>
              </a:spcAft>
              <a:buSzPct val="60000"/>
              <a:buFont typeface="Wingdings" charset="2"/>
              <a:buChar char="v"/>
              <a:defRPr sz="3200" kern="1200">
                <a:solidFill>
                  <a:schemeClr val="tx1"/>
                </a:solidFill>
                <a:effectLst>
                  <a:outerShdw blurRad="38100" dist="38100" dir="2700000" algn="tl">
                    <a:srgbClr val="000000">
                      <a:alpha val="43137"/>
                    </a:srgbClr>
                  </a:outerShdw>
                </a:effectLst>
                <a:latin typeface="+mn-lt"/>
                <a:ea typeface="+mn-ea"/>
                <a:cs typeface="+mn-cs"/>
              </a:defRPr>
            </a:lvl1pPr>
            <a:lvl2pPr marL="638972" indent="-255588" algn="l" defTabSz="912816" rtl="0" eaLnBrk="1" latinLnBrk="0" hangingPunct="1">
              <a:spcBef>
                <a:spcPct val="20000"/>
              </a:spcBef>
              <a:buSzPct val="60000"/>
              <a:buFont typeface="Wingdings" charset="2"/>
              <a:buChar char="v"/>
              <a:defRPr sz="2800" kern="1200">
                <a:solidFill>
                  <a:schemeClr val="tx1"/>
                </a:solidFill>
                <a:effectLst>
                  <a:outerShdw blurRad="38100" dist="38100" dir="2700000" algn="tl">
                    <a:srgbClr val="000000">
                      <a:alpha val="43137"/>
                    </a:srgbClr>
                  </a:outerShdw>
                </a:effectLst>
                <a:latin typeface="+mn-lt"/>
                <a:ea typeface="+mn-ea"/>
                <a:cs typeface="+mn-cs"/>
              </a:defRPr>
            </a:lvl2pPr>
            <a:lvl3pPr marL="1004097" indent="-255588" algn="l" defTabSz="912816" rtl="0" eaLnBrk="1" latinLnBrk="0" hangingPunct="1">
              <a:spcBef>
                <a:spcPct val="20000"/>
              </a:spcBef>
              <a:buSzPct val="60000"/>
              <a:buFont typeface="Wingdings" charset="2"/>
              <a:buChar char="v"/>
              <a:defRPr sz="2400" kern="1200">
                <a:solidFill>
                  <a:schemeClr val="tx1"/>
                </a:solidFill>
                <a:effectLst>
                  <a:outerShdw blurRad="38100" dist="38100" dir="2700000" algn="tl">
                    <a:srgbClr val="000000">
                      <a:alpha val="43137"/>
                    </a:srgbClr>
                  </a:outerShdw>
                </a:effectLst>
                <a:latin typeface="+mn-lt"/>
                <a:ea typeface="+mn-ea"/>
                <a:cs typeface="+mn-cs"/>
              </a:defRPr>
            </a:lvl3pPr>
            <a:lvl4pPr marL="1369224" indent="-255588" algn="l" defTabSz="912816" rtl="0" eaLnBrk="1" latinLnBrk="0" hangingPunct="1">
              <a:spcBef>
                <a:spcPct val="20000"/>
              </a:spcBef>
              <a:buSzPct val="60000"/>
              <a:buFont typeface="Wingdings" charset="2"/>
              <a:buChar char="v"/>
              <a:defRPr sz="2400" kern="1200">
                <a:solidFill>
                  <a:schemeClr val="tx1"/>
                </a:solidFill>
                <a:effectLst>
                  <a:outerShdw blurRad="38100" dist="38100" dir="2700000" algn="tl">
                    <a:srgbClr val="000000">
                      <a:alpha val="43137"/>
                    </a:srgbClr>
                  </a:outerShdw>
                </a:effectLst>
                <a:latin typeface="+mn-lt"/>
                <a:ea typeface="+mn-ea"/>
                <a:cs typeface="+mn-cs"/>
              </a:defRPr>
            </a:lvl4pPr>
            <a:lvl5pPr marL="1643068" indent="-255588" algn="l" defTabSz="912816" rtl="0" eaLnBrk="1" latinLnBrk="0" hangingPunct="1">
              <a:spcBef>
                <a:spcPct val="20000"/>
              </a:spcBef>
              <a:buSzPct val="60000"/>
              <a:buFont typeface="Wingdings" charset="2"/>
              <a:buChar char="v"/>
              <a:defRPr sz="2000" kern="1200">
                <a:solidFill>
                  <a:schemeClr val="tx1"/>
                </a:solidFill>
                <a:effectLst>
                  <a:outerShdw blurRad="38100" dist="38100" dir="2700000" algn="tl">
                    <a:srgbClr val="000000">
                      <a:alpha val="43137"/>
                    </a:srgbClr>
                  </a:outerShdw>
                </a:effectLst>
                <a:latin typeface="+mn-lt"/>
                <a:ea typeface="+mn-ea"/>
                <a:cs typeface="+mn-cs"/>
              </a:defRPr>
            </a:lvl5pPr>
            <a:lvl6pPr marL="1962554" indent="-255588" algn="l" defTabSz="912816"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36400" indent="-255588" algn="l" defTabSz="912816"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0244" indent="-255588" algn="l" defTabSz="912816"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29731" indent="-255588" algn="l" defTabSz="912816"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18204" indent="0">
              <a:buNone/>
            </a:pPr>
            <a:endParaRPr lang="en-US" sz="2800" dirty="0">
              <a:solidFill>
                <a:schemeClr val="accent4"/>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4A4FB8-7EB0-3FAC-A8B3-AB74AE3C53CE}"/>
              </a:ext>
            </a:extLst>
          </p:cNvPr>
          <p:cNvSpPr txBox="1"/>
          <p:nvPr/>
        </p:nvSpPr>
        <p:spPr>
          <a:xfrm>
            <a:off x="906824" y="4427622"/>
            <a:ext cx="7101752" cy="461665"/>
          </a:xfrm>
          <a:prstGeom prst="rect">
            <a:avLst/>
          </a:prstGeom>
          <a:noFill/>
        </p:spPr>
        <p:txBody>
          <a:bodyPr wrap="square" rtlCol="0">
            <a:spAutoFit/>
          </a:bodyPr>
          <a:lstStyle/>
          <a:p>
            <a:pPr algn="ctr"/>
            <a:r>
              <a:rPr lang="en-US" sz="2400" b="1" dirty="0">
                <a:solidFill>
                  <a:schemeClr val="tx2"/>
                </a:solidFill>
              </a:rPr>
              <a:t>Smarter AI now leads to a </a:t>
            </a:r>
            <a:r>
              <a:rPr lang="en-US" sz="2400" b="1" u="sng" dirty="0">
                <a:solidFill>
                  <a:schemeClr val="tx2"/>
                </a:solidFill>
              </a:rPr>
              <a:t>better</a:t>
            </a:r>
            <a:r>
              <a:rPr lang="en-US" sz="2400" b="1" dirty="0">
                <a:solidFill>
                  <a:schemeClr val="tx2"/>
                </a:solidFill>
              </a:rPr>
              <a:t> outcome!</a:t>
            </a:r>
          </a:p>
        </p:txBody>
      </p:sp>
    </p:spTree>
    <p:extLst>
      <p:ext uri="{BB962C8B-B14F-4D97-AF65-F5344CB8AC3E}">
        <p14:creationId xmlns:p14="http://schemas.microsoft.com/office/powerpoint/2010/main" val="368451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nodePh="1">
                                  <p:stCondLst>
                                    <p:cond delay="0"/>
                                  </p:stCondLst>
                                  <p:endCondLst>
                                    <p:cond evt="begin" delay="0">
                                      <p:tn val="25"/>
                                    </p:cond>
                                  </p:end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76200"/>
            <a:ext cx="7543800" cy="914400"/>
          </a:xfrm>
        </p:spPr>
        <p:txBody>
          <a:bodyPr/>
          <a:lstStyle/>
          <a:p>
            <a:r>
              <a:rPr lang="en-US" dirty="0">
                <a:solidFill>
                  <a:schemeClr val="accent4">
                    <a:lumMod val="85000"/>
                    <a:lumOff val="15000"/>
                  </a:schemeClr>
                </a:solidFill>
              </a:rPr>
              <a:t>Basic assistance game</a:t>
            </a:r>
          </a:p>
        </p:txBody>
      </p:sp>
      <p:sp>
        <p:nvSpPr>
          <p:cNvPr id="6" name="TextBox 5"/>
          <p:cNvSpPr txBox="1"/>
          <p:nvPr/>
        </p:nvSpPr>
        <p:spPr>
          <a:xfrm>
            <a:off x="583898" y="3193372"/>
            <a:ext cx="3597203" cy="338554"/>
          </a:xfrm>
          <a:prstGeom prst="rect">
            <a:avLst/>
          </a:prstGeom>
          <a:noFill/>
        </p:spPr>
        <p:txBody>
          <a:bodyPr wrap="none" rtlCol="0">
            <a:spAutoFit/>
          </a:bodyPr>
          <a:lstStyle/>
          <a:p>
            <a:r>
              <a:rPr lang="en-US" sz="1600" dirty="0">
                <a:solidFill>
                  <a:schemeClr val="accent4">
                    <a:lumMod val="85000"/>
                    <a:lumOff val="15000"/>
                  </a:schemeClr>
                </a:solidFill>
              </a:rPr>
              <a:t>Acts roughly according to preferences</a:t>
            </a:r>
          </a:p>
        </p:txBody>
      </p:sp>
      <p:sp>
        <p:nvSpPr>
          <p:cNvPr id="7" name="TextBox 6"/>
          <p:cNvSpPr txBox="1"/>
          <p:nvPr/>
        </p:nvSpPr>
        <p:spPr>
          <a:xfrm>
            <a:off x="5056936" y="3182403"/>
            <a:ext cx="3858464" cy="584775"/>
          </a:xfrm>
          <a:prstGeom prst="rect">
            <a:avLst/>
          </a:prstGeom>
          <a:noFill/>
        </p:spPr>
        <p:txBody>
          <a:bodyPr wrap="square" rtlCol="0">
            <a:spAutoFit/>
          </a:bodyPr>
          <a:lstStyle/>
          <a:p>
            <a:r>
              <a:rPr lang="en-US" sz="1600" dirty="0">
                <a:solidFill>
                  <a:schemeClr val="accent4">
                    <a:lumMod val="85000"/>
                    <a:lumOff val="15000"/>
                  </a:schemeClr>
                </a:solidFill>
              </a:rPr>
              <a:t>Maximizes unknown human preferences</a:t>
            </a:r>
          </a:p>
          <a:p>
            <a:r>
              <a:rPr lang="en-US" sz="1600" dirty="0">
                <a:solidFill>
                  <a:schemeClr val="accent4">
                    <a:lumMod val="85000"/>
                    <a:lumOff val="15000"/>
                  </a:schemeClr>
                </a:solidFill>
              </a:rPr>
              <a:t> </a:t>
            </a:r>
          </a:p>
        </p:txBody>
      </p:sp>
      <p:sp>
        <p:nvSpPr>
          <p:cNvPr id="9" name="TextBox 8"/>
          <p:cNvSpPr txBox="1"/>
          <p:nvPr/>
        </p:nvSpPr>
        <p:spPr>
          <a:xfrm>
            <a:off x="381000" y="3928946"/>
            <a:ext cx="8203220" cy="1631216"/>
          </a:xfrm>
          <a:prstGeom prst="rect">
            <a:avLst/>
          </a:prstGeom>
          <a:noFill/>
        </p:spPr>
        <p:txBody>
          <a:bodyPr wrap="square" rtlCol="0">
            <a:spAutoFit/>
          </a:bodyPr>
          <a:lstStyle/>
          <a:p>
            <a:r>
              <a:rPr lang="en-US" sz="2000" dirty="0">
                <a:solidFill>
                  <a:schemeClr val="tx2"/>
                </a:solidFill>
              </a:rPr>
              <a:t>Game:</a:t>
            </a:r>
            <a:endParaRPr lang="en-US" sz="2000" dirty="0">
              <a:solidFill>
                <a:schemeClr val="accent4">
                  <a:lumMod val="85000"/>
                  <a:lumOff val="15000"/>
                </a:schemeClr>
              </a:solidFill>
            </a:endParaRPr>
          </a:p>
          <a:p>
            <a:pPr marL="342900" indent="-342900">
              <a:buFont typeface="Arial" panose="020B0604020202020204" pitchFamily="34" charset="0"/>
              <a:buChar char="•"/>
            </a:pPr>
            <a:r>
              <a:rPr lang="en-US" sz="2000" dirty="0">
                <a:solidFill>
                  <a:schemeClr val="accent4">
                    <a:lumMod val="85000"/>
                    <a:lumOff val="15000"/>
                  </a:schemeClr>
                </a:solidFill>
              </a:rPr>
              <a:t>Human teaches robot</a:t>
            </a:r>
          </a:p>
          <a:p>
            <a:pPr marL="342900" indent="-342900">
              <a:buFont typeface="Arial" panose="020B0604020202020204" pitchFamily="34" charset="0"/>
              <a:buChar char="•"/>
            </a:pPr>
            <a:r>
              <a:rPr lang="en-US" sz="2000" dirty="0">
                <a:solidFill>
                  <a:schemeClr val="accent4">
                    <a:lumMod val="85000"/>
                    <a:lumOff val="15000"/>
                  </a:schemeClr>
                </a:solidFill>
              </a:rPr>
              <a:t>Robot learns, asks questions and permission, defers to human, and allows off-switch</a:t>
            </a:r>
          </a:p>
          <a:p>
            <a:r>
              <a:rPr lang="en-US" sz="2000" dirty="0">
                <a:solidFill>
                  <a:schemeClr val="accent4">
                    <a:lumMod val="85000"/>
                    <a:lumOff val="15000"/>
                  </a:schemeClr>
                </a:solidFill>
              </a:rPr>
              <a:t> </a:t>
            </a:r>
          </a:p>
        </p:txBody>
      </p:sp>
      <p:sp>
        <p:nvSpPr>
          <p:cNvPr id="8" name="TextBox 7">
            <a:extLst>
              <a:ext uri="{FF2B5EF4-FFF2-40B4-BE49-F238E27FC236}">
                <a16:creationId xmlns:a16="http://schemas.microsoft.com/office/drawing/2014/main" id="{E9B69792-F7CA-6749-8142-CF18103A9D6C}"/>
              </a:ext>
            </a:extLst>
          </p:cNvPr>
          <p:cNvSpPr txBox="1"/>
          <p:nvPr/>
        </p:nvSpPr>
        <p:spPr>
          <a:xfrm>
            <a:off x="152400" y="6211669"/>
            <a:ext cx="6056466" cy="646331"/>
          </a:xfrm>
          <a:prstGeom prst="rect">
            <a:avLst/>
          </a:prstGeom>
          <a:noFill/>
        </p:spPr>
        <p:txBody>
          <a:bodyPr wrap="none" rtlCol="0">
            <a:spAutoFit/>
          </a:bodyPr>
          <a:lstStyle/>
          <a:p>
            <a:r>
              <a:rPr lang="en-US" dirty="0">
                <a:solidFill>
                  <a:schemeClr val="accent4">
                    <a:lumMod val="85000"/>
                    <a:lumOff val="15000"/>
                  </a:schemeClr>
                </a:solidFill>
              </a:rPr>
              <a:t>[Hadfield-</a:t>
            </a:r>
            <a:r>
              <a:rPr lang="en-US" dirty="0" err="1">
                <a:solidFill>
                  <a:schemeClr val="accent4">
                    <a:lumMod val="85000"/>
                    <a:lumOff val="15000"/>
                  </a:schemeClr>
                </a:solidFill>
              </a:rPr>
              <a:t>Menell</a:t>
            </a:r>
            <a:r>
              <a:rPr lang="en-US" dirty="0">
                <a:solidFill>
                  <a:schemeClr val="accent4">
                    <a:lumMod val="85000"/>
                    <a:lumOff val="15000"/>
                  </a:schemeClr>
                </a:solidFill>
              </a:rPr>
              <a:t> et al, </a:t>
            </a:r>
            <a:r>
              <a:rPr lang="en-US" dirty="0" err="1">
                <a:solidFill>
                  <a:schemeClr val="accent4">
                    <a:lumMod val="85000"/>
                    <a:lumOff val="15000"/>
                  </a:schemeClr>
                </a:solidFill>
              </a:rPr>
              <a:t>NeurIPS</a:t>
            </a:r>
            <a:r>
              <a:rPr lang="en-US" dirty="0">
                <a:solidFill>
                  <a:schemeClr val="accent4">
                    <a:lumMod val="85000"/>
                    <a:lumOff val="15000"/>
                  </a:schemeClr>
                </a:solidFill>
              </a:rPr>
              <a:t> 16, IJCAI 17, </a:t>
            </a:r>
            <a:r>
              <a:rPr lang="en-US" dirty="0" err="1">
                <a:solidFill>
                  <a:schemeClr val="accent4">
                    <a:lumMod val="85000"/>
                    <a:lumOff val="15000"/>
                  </a:schemeClr>
                </a:solidFill>
              </a:rPr>
              <a:t>NeurIPS</a:t>
            </a:r>
            <a:r>
              <a:rPr lang="en-US" dirty="0">
                <a:solidFill>
                  <a:schemeClr val="accent4">
                    <a:lumMod val="85000"/>
                    <a:lumOff val="15000"/>
                  </a:schemeClr>
                </a:solidFill>
              </a:rPr>
              <a:t> 17]</a:t>
            </a:r>
          </a:p>
          <a:p>
            <a:r>
              <a:rPr lang="en-US" dirty="0">
                <a:solidFill>
                  <a:schemeClr val="accent4">
                    <a:lumMod val="85000"/>
                    <a:lumOff val="15000"/>
                  </a:schemeClr>
                </a:solidFill>
              </a:rPr>
              <a:t>[Milli et al 2017, IJCAI 17] [Malik et al, ICML 18]</a:t>
            </a:r>
          </a:p>
        </p:txBody>
      </p:sp>
      <p:pic>
        <p:nvPicPr>
          <p:cNvPr id="2" name="Picture 1">
            <a:extLst>
              <a:ext uri="{FF2B5EF4-FFF2-40B4-BE49-F238E27FC236}">
                <a16:creationId xmlns:a16="http://schemas.microsoft.com/office/drawing/2014/main" id="{41AD0944-8DC4-84AC-3539-4E79F0C0E719}"/>
              </a:ext>
            </a:extLst>
          </p:cNvPr>
          <p:cNvPicPr>
            <a:picLocks noChangeAspect="1"/>
          </p:cNvPicPr>
          <p:nvPr/>
        </p:nvPicPr>
        <p:blipFill>
          <a:blip r:embed="rId2"/>
          <a:stretch>
            <a:fillRect/>
          </a:stretch>
        </p:blipFill>
        <p:spPr>
          <a:xfrm>
            <a:off x="5867400" y="1566151"/>
            <a:ext cx="1788203" cy="1788203"/>
          </a:xfrm>
          <a:prstGeom prst="rect">
            <a:avLst/>
          </a:prstGeom>
          <a:scene3d>
            <a:camera prst="orthographicFront">
              <a:rot lat="0" lon="10800000" rev="0"/>
            </a:camera>
            <a:lightRig rig="threePt" dir="t"/>
          </a:scene3d>
        </p:spPr>
      </p:pic>
      <p:pic>
        <p:nvPicPr>
          <p:cNvPr id="10" name="Picture 2" descr="person Icon 1463036">
            <a:extLst>
              <a:ext uri="{FF2B5EF4-FFF2-40B4-BE49-F238E27FC236}">
                <a16:creationId xmlns:a16="http://schemas.microsoft.com/office/drawing/2014/main" id="{90675932-6AD5-9A68-3FDF-BAB754381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397" y="1565671"/>
            <a:ext cx="1788204" cy="1788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31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93055" y="1524009"/>
            <a:ext cx="5550945" cy="4343391"/>
          </a:xfrm>
        </p:spPr>
        <p:txBody>
          <a:bodyPr>
            <a:normAutofit/>
          </a:bodyPr>
          <a:lstStyle/>
          <a:p>
            <a:r>
              <a:rPr lang="en-US" dirty="0"/>
              <a:t>A robot, given an objective, has an incentive to disable its own off-switch</a:t>
            </a:r>
          </a:p>
          <a:p>
            <a:pPr lvl="1"/>
            <a:r>
              <a:rPr lang="en-US" dirty="0"/>
              <a:t>“You can’t fetch the coffee if you’re dead”</a:t>
            </a:r>
          </a:p>
          <a:p>
            <a:r>
              <a:rPr lang="en-US" dirty="0"/>
              <a:t>A robot with uncertainty about objective won’t behave this way</a:t>
            </a:r>
          </a:p>
        </p:txBody>
      </p:sp>
      <p:sp>
        <p:nvSpPr>
          <p:cNvPr id="3" name="Title 2"/>
          <p:cNvSpPr>
            <a:spLocks noGrp="1"/>
          </p:cNvSpPr>
          <p:nvPr>
            <p:ph type="title"/>
          </p:nvPr>
        </p:nvSpPr>
        <p:spPr>
          <a:xfrm>
            <a:off x="685800" y="0"/>
            <a:ext cx="7543800" cy="914400"/>
          </a:xfrm>
        </p:spPr>
        <p:txBody>
          <a:bodyPr/>
          <a:lstStyle/>
          <a:p>
            <a:r>
              <a:rPr lang="en-US" dirty="0"/>
              <a:t>The off-switch problem</a:t>
            </a:r>
          </a:p>
        </p:txBody>
      </p:sp>
      <p:pic>
        <p:nvPicPr>
          <p:cNvPr id="6" name="Picture 5">
            <a:extLst>
              <a:ext uri="{FF2B5EF4-FFF2-40B4-BE49-F238E27FC236}">
                <a16:creationId xmlns:a16="http://schemas.microsoft.com/office/drawing/2014/main" id="{FFCAFDB4-201B-164E-8383-56CDD35BB9BA}"/>
              </a:ext>
            </a:extLst>
          </p:cNvPr>
          <p:cNvPicPr>
            <a:picLocks noChangeAspect="1"/>
          </p:cNvPicPr>
          <p:nvPr/>
        </p:nvPicPr>
        <p:blipFill>
          <a:blip r:embed="rId2"/>
          <a:stretch>
            <a:fillRect/>
          </a:stretch>
        </p:blipFill>
        <p:spPr>
          <a:xfrm>
            <a:off x="152400" y="1532317"/>
            <a:ext cx="3440655" cy="4250531"/>
          </a:xfrm>
          <a:prstGeom prst="rect">
            <a:avLst/>
          </a:prstGeom>
        </p:spPr>
      </p:pic>
      <p:sp>
        <p:nvSpPr>
          <p:cNvPr id="7" name="Oval 6">
            <a:extLst>
              <a:ext uri="{FF2B5EF4-FFF2-40B4-BE49-F238E27FC236}">
                <a16:creationId xmlns:a16="http://schemas.microsoft.com/office/drawing/2014/main" id="{43435CD3-73B4-7544-9D0E-BAE1B89DC429}"/>
              </a:ext>
            </a:extLst>
          </p:cNvPr>
          <p:cNvSpPr/>
          <p:nvPr/>
        </p:nvSpPr>
        <p:spPr>
          <a:xfrm>
            <a:off x="1362142" y="3564309"/>
            <a:ext cx="488517" cy="562957"/>
          </a:xfrm>
          <a:prstGeom prst="ellipse">
            <a:avLst/>
          </a:prstGeom>
          <a:no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lIns="34123" tIns="17052" rIns="34123" bIns="17052" rtlCol="0" anchor="ctr"/>
          <a:lstStyle/>
          <a:p>
            <a:pPr algn="ctr"/>
            <a:endParaRPr lang="en-US">
              <a:effectLst/>
            </a:endParaRPr>
          </a:p>
        </p:txBody>
      </p:sp>
    </p:spTree>
    <p:extLst>
      <p:ext uri="{BB962C8B-B14F-4D97-AF65-F5344CB8AC3E}">
        <p14:creationId xmlns:p14="http://schemas.microsoft.com/office/powerpoint/2010/main" val="242807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E89E-5935-5941-83D5-2AD4DBA25CF2}"/>
              </a:ext>
            </a:extLst>
          </p:cNvPr>
          <p:cNvSpPr>
            <a:spLocks noGrp="1"/>
          </p:cNvSpPr>
          <p:nvPr>
            <p:ph type="title"/>
          </p:nvPr>
        </p:nvSpPr>
        <p:spPr>
          <a:xfrm>
            <a:off x="-45066" y="23264"/>
            <a:ext cx="9144000" cy="857250"/>
          </a:xfrm>
        </p:spPr>
        <p:txBody>
          <a:bodyPr/>
          <a:lstStyle/>
          <a:p>
            <a:r>
              <a:rPr lang="en-US" sz="3200" dirty="0">
                <a:solidFill>
                  <a:schemeClr val="accent4">
                    <a:lumMod val="85000"/>
                    <a:lumOff val="15000"/>
                  </a:schemeClr>
                </a:solidFill>
              </a:rPr>
              <a:t>Off-switch problem (example)</a:t>
            </a:r>
          </a:p>
        </p:txBody>
      </p:sp>
      <p:sp>
        <p:nvSpPr>
          <p:cNvPr id="6" name="Rectangle 5">
            <a:extLst>
              <a:ext uri="{FF2B5EF4-FFF2-40B4-BE49-F238E27FC236}">
                <a16:creationId xmlns:a16="http://schemas.microsoft.com/office/drawing/2014/main" id="{9C48CB6C-2F25-2447-827B-26D7FA3CD73F}"/>
              </a:ext>
            </a:extLst>
          </p:cNvPr>
          <p:cNvSpPr/>
          <p:nvPr/>
        </p:nvSpPr>
        <p:spPr>
          <a:xfrm>
            <a:off x="4166553" y="2069703"/>
            <a:ext cx="360381" cy="270286"/>
          </a:xfrm>
          <a:prstGeom prst="rect">
            <a:avLst/>
          </a:prstGeom>
          <a:solidFill>
            <a:srgbClr val="00B0F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68400" tIns="34200" rIns="68400" bIns="34200" rtlCol="0" anchor="ctr"/>
          <a:lstStyle/>
          <a:p>
            <a:pPr algn="ctr"/>
            <a:r>
              <a:rPr lang="en-US" sz="1350" dirty="0">
                <a:solidFill>
                  <a:srgbClr val="000000"/>
                </a:solidFill>
                <a:latin typeface="Times New Roman"/>
                <a:cs typeface="Times New Roman"/>
              </a:rPr>
              <a:t>R</a:t>
            </a:r>
          </a:p>
        </p:txBody>
      </p:sp>
      <p:sp>
        <p:nvSpPr>
          <p:cNvPr id="7" name="Rectangle 6">
            <a:extLst>
              <a:ext uri="{FF2B5EF4-FFF2-40B4-BE49-F238E27FC236}">
                <a16:creationId xmlns:a16="http://schemas.microsoft.com/office/drawing/2014/main" id="{0F29F079-4316-4E4B-8DD5-3482AC2C2B38}"/>
              </a:ext>
            </a:extLst>
          </p:cNvPr>
          <p:cNvSpPr/>
          <p:nvPr/>
        </p:nvSpPr>
        <p:spPr>
          <a:xfrm>
            <a:off x="4166553" y="2979975"/>
            <a:ext cx="360381" cy="270286"/>
          </a:xfrm>
          <a:prstGeom prst="rect">
            <a:avLst/>
          </a:prstGeom>
          <a:solidFill>
            <a:srgbClr val="FF33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68400" tIns="34200" rIns="68400" bIns="34200" rtlCol="0" anchor="ctr"/>
          <a:lstStyle/>
          <a:p>
            <a:pPr algn="ctr"/>
            <a:r>
              <a:rPr lang="en-US" sz="1350" dirty="0">
                <a:solidFill>
                  <a:srgbClr val="000000"/>
                </a:solidFill>
                <a:latin typeface="Times New Roman"/>
                <a:cs typeface="Times New Roman"/>
              </a:rPr>
              <a:t>H</a:t>
            </a:r>
          </a:p>
        </p:txBody>
      </p:sp>
      <p:cxnSp>
        <p:nvCxnSpPr>
          <p:cNvPr id="9" name="Straight Connector 8">
            <a:extLst>
              <a:ext uri="{FF2B5EF4-FFF2-40B4-BE49-F238E27FC236}">
                <a16:creationId xmlns:a16="http://schemas.microsoft.com/office/drawing/2014/main" id="{5DA94387-1A7F-8744-882B-DB85D2E204FE}"/>
              </a:ext>
            </a:extLst>
          </p:cNvPr>
          <p:cNvCxnSpPr>
            <a:stCxn id="6" idx="2"/>
          </p:cNvCxnSpPr>
          <p:nvPr/>
        </p:nvCxnSpPr>
        <p:spPr>
          <a:xfrm flipH="1">
            <a:off x="3298935" y="2339971"/>
            <a:ext cx="1047772" cy="639984"/>
          </a:xfrm>
          <a:prstGeom prst="line">
            <a:avLst/>
          </a:prstGeom>
          <a:ln>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2A8C61F2-1707-144A-B348-6BC03F798C42}"/>
              </a:ext>
            </a:extLst>
          </p:cNvPr>
          <p:cNvCxnSpPr>
            <a:stCxn id="6" idx="2"/>
            <a:endCxn id="7" idx="0"/>
          </p:cNvCxnSpPr>
          <p:nvPr/>
        </p:nvCxnSpPr>
        <p:spPr>
          <a:xfrm>
            <a:off x="4346707" y="2339971"/>
            <a:ext cx="0" cy="639984"/>
          </a:xfrm>
          <a:prstGeom prst="line">
            <a:avLst/>
          </a:prstGeom>
          <a:ln>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6C302BE9-A8D2-EA4C-910D-4977B5651C68}"/>
              </a:ext>
            </a:extLst>
          </p:cNvPr>
          <p:cNvCxnSpPr>
            <a:stCxn id="6" idx="2"/>
          </p:cNvCxnSpPr>
          <p:nvPr/>
        </p:nvCxnSpPr>
        <p:spPr>
          <a:xfrm>
            <a:off x="4346745" y="2339988"/>
            <a:ext cx="1047734" cy="639967"/>
          </a:xfrm>
          <a:prstGeom prst="line">
            <a:avLst/>
          </a:prstGeom>
          <a:ln>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536D712-0E02-4647-AD67-910CA2024F99}"/>
              </a:ext>
            </a:extLst>
          </p:cNvPr>
          <p:cNvCxnSpPr>
            <a:cxnSpLocks/>
            <a:stCxn id="7" idx="2"/>
            <a:endCxn id="8" idx="0"/>
          </p:cNvCxnSpPr>
          <p:nvPr/>
        </p:nvCxnSpPr>
        <p:spPr>
          <a:xfrm>
            <a:off x="4346744" y="3250261"/>
            <a:ext cx="0" cy="639983"/>
          </a:xfrm>
          <a:prstGeom prst="line">
            <a:avLst/>
          </a:prstGeom>
          <a:ln>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6688136-6E58-A54B-B08E-6689353C8862}"/>
              </a:ext>
            </a:extLst>
          </p:cNvPr>
          <p:cNvCxnSpPr>
            <a:stCxn id="7" idx="2"/>
          </p:cNvCxnSpPr>
          <p:nvPr/>
        </p:nvCxnSpPr>
        <p:spPr>
          <a:xfrm>
            <a:off x="4346745" y="3250261"/>
            <a:ext cx="1047734" cy="639963"/>
          </a:xfrm>
          <a:prstGeom prst="line">
            <a:avLst/>
          </a:prstGeom>
          <a:ln>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EBD5A4C-8B18-C847-BC1A-B3AE17884D81}"/>
              </a:ext>
            </a:extLst>
          </p:cNvPr>
          <p:cNvSpPr txBox="1"/>
          <p:nvPr/>
        </p:nvSpPr>
        <p:spPr>
          <a:xfrm>
            <a:off x="4917011" y="3336671"/>
            <a:ext cx="1218560" cy="276817"/>
          </a:xfrm>
          <a:prstGeom prst="rect">
            <a:avLst/>
          </a:prstGeom>
          <a:noFill/>
          <a:effectLst/>
        </p:spPr>
        <p:txBody>
          <a:bodyPr wrap="none" lIns="68400" tIns="34200" rIns="68400" bIns="34200" rtlCol="0">
            <a:spAutoFit/>
          </a:bodyPr>
          <a:lstStyle/>
          <a:p>
            <a:r>
              <a:rPr lang="en-US" sz="1350" i="1" dirty="0">
                <a:latin typeface="Times New Roman"/>
                <a:cs typeface="Times New Roman"/>
              </a:rPr>
              <a:t>switch robot off</a:t>
            </a:r>
          </a:p>
        </p:txBody>
      </p:sp>
      <p:sp>
        <p:nvSpPr>
          <p:cNvPr id="16" name="TextBox 15">
            <a:extLst>
              <a:ext uri="{FF2B5EF4-FFF2-40B4-BE49-F238E27FC236}">
                <a16:creationId xmlns:a16="http://schemas.microsoft.com/office/drawing/2014/main" id="{948928FA-6E55-2A43-95EE-9978BFD7B8CE}"/>
              </a:ext>
            </a:extLst>
          </p:cNvPr>
          <p:cNvSpPr txBox="1"/>
          <p:nvPr/>
        </p:nvSpPr>
        <p:spPr>
          <a:xfrm>
            <a:off x="4893946" y="2422839"/>
            <a:ext cx="1090320" cy="276817"/>
          </a:xfrm>
          <a:prstGeom prst="rect">
            <a:avLst/>
          </a:prstGeom>
          <a:noFill/>
          <a:effectLst/>
        </p:spPr>
        <p:txBody>
          <a:bodyPr wrap="none" lIns="68400" tIns="34200" rIns="68400" bIns="34200" rtlCol="0">
            <a:spAutoFit/>
          </a:bodyPr>
          <a:lstStyle/>
          <a:p>
            <a:r>
              <a:rPr lang="en-US" sz="1350" i="1" dirty="0">
                <a:latin typeface="Times New Roman"/>
                <a:cs typeface="Times New Roman"/>
              </a:rPr>
              <a:t>switch self off</a:t>
            </a:r>
          </a:p>
        </p:txBody>
      </p:sp>
      <p:sp>
        <p:nvSpPr>
          <p:cNvPr id="17" name="TextBox 16">
            <a:extLst>
              <a:ext uri="{FF2B5EF4-FFF2-40B4-BE49-F238E27FC236}">
                <a16:creationId xmlns:a16="http://schemas.microsoft.com/office/drawing/2014/main" id="{786104AF-9FCF-5A4B-BEDF-136CA96749D9}"/>
              </a:ext>
            </a:extLst>
          </p:cNvPr>
          <p:cNvSpPr txBox="1"/>
          <p:nvPr/>
        </p:nvSpPr>
        <p:spPr>
          <a:xfrm>
            <a:off x="3366897" y="2422839"/>
            <a:ext cx="349732" cy="276817"/>
          </a:xfrm>
          <a:prstGeom prst="rect">
            <a:avLst/>
          </a:prstGeom>
          <a:noFill/>
          <a:effectLst/>
        </p:spPr>
        <p:txBody>
          <a:bodyPr wrap="none" lIns="68400" tIns="34200" rIns="68400" bIns="34200" rtlCol="0">
            <a:spAutoFit/>
          </a:bodyPr>
          <a:lstStyle/>
          <a:p>
            <a:r>
              <a:rPr lang="en-US" sz="1350" i="1" dirty="0">
                <a:latin typeface="Times New Roman"/>
                <a:cs typeface="Times New Roman"/>
              </a:rPr>
              <a:t>act</a:t>
            </a:r>
          </a:p>
        </p:txBody>
      </p:sp>
      <p:sp>
        <p:nvSpPr>
          <p:cNvPr id="19" name="TextBox 18">
            <a:extLst>
              <a:ext uri="{FF2B5EF4-FFF2-40B4-BE49-F238E27FC236}">
                <a16:creationId xmlns:a16="http://schemas.microsoft.com/office/drawing/2014/main" id="{9725B21F-C84A-3746-BD4C-22EC08838451}"/>
              </a:ext>
            </a:extLst>
          </p:cNvPr>
          <p:cNvSpPr txBox="1"/>
          <p:nvPr/>
        </p:nvSpPr>
        <p:spPr>
          <a:xfrm>
            <a:off x="2889192" y="2939302"/>
            <a:ext cx="524460" cy="276817"/>
          </a:xfrm>
          <a:prstGeom prst="rect">
            <a:avLst/>
          </a:prstGeom>
          <a:noFill/>
          <a:effectLst/>
        </p:spPr>
        <p:txBody>
          <a:bodyPr wrap="none" lIns="68400" tIns="34200" rIns="68400" bIns="34200" rtlCol="0">
            <a:spAutoFit/>
          </a:bodyPr>
          <a:lstStyle/>
          <a:p>
            <a:r>
              <a:rPr lang="en-US" sz="1350" dirty="0">
                <a:solidFill>
                  <a:srgbClr val="000000"/>
                </a:solidFill>
                <a:latin typeface="Times New Roman"/>
                <a:cs typeface="Times New Roman"/>
              </a:rPr>
              <a:t>U = ?</a:t>
            </a:r>
            <a:endParaRPr lang="en-US" baseline="-25000" dirty="0">
              <a:solidFill>
                <a:srgbClr val="000000"/>
              </a:solidFill>
              <a:latin typeface="Times New Roman"/>
              <a:cs typeface="Times New Roman"/>
            </a:endParaRPr>
          </a:p>
        </p:txBody>
      </p:sp>
      <p:sp>
        <p:nvSpPr>
          <p:cNvPr id="20" name="TextBox 19">
            <a:extLst>
              <a:ext uri="{FF2B5EF4-FFF2-40B4-BE49-F238E27FC236}">
                <a16:creationId xmlns:a16="http://schemas.microsoft.com/office/drawing/2014/main" id="{F9EF05D2-D73F-724D-ACB6-2F9D4F85FD97}"/>
              </a:ext>
            </a:extLst>
          </p:cNvPr>
          <p:cNvSpPr txBox="1"/>
          <p:nvPr/>
        </p:nvSpPr>
        <p:spPr>
          <a:xfrm>
            <a:off x="5053233" y="2939300"/>
            <a:ext cx="447516" cy="276817"/>
          </a:xfrm>
          <a:prstGeom prst="rect">
            <a:avLst/>
          </a:prstGeom>
          <a:noFill/>
          <a:effectLst/>
        </p:spPr>
        <p:txBody>
          <a:bodyPr wrap="none" lIns="68400" tIns="34200" rIns="68400" bIns="34200" rtlCol="0">
            <a:spAutoFit/>
          </a:bodyPr>
          <a:lstStyle/>
          <a:p>
            <a:r>
              <a:rPr lang="en-US" sz="1350" dirty="0">
                <a:solidFill>
                  <a:srgbClr val="000000"/>
                </a:solidFill>
                <a:latin typeface="Times New Roman"/>
                <a:cs typeface="Times New Roman"/>
              </a:rPr>
              <a:t>U=0</a:t>
            </a:r>
            <a:endParaRPr lang="en-US" baseline="-25000" dirty="0">
              <a:solidFill>
                <a:srgbClr val="000000"/>
              </a:solidFill>
              <a:latin typeface="Times New Roman"/>
              <a:cs typeface="Times New Roman"/>
            </a:endParaRPr>
          </a:p>
        </p:txBody>
      </p:sp>
      <p:sp>
        <p:nvSpPr>
          <p:cNvPr id="21" name="TextBox 20">
            <a:extLst>
              <a:ext uri="{FF2B5EF4-FFF2-40B4-BE49-F238E27FC236}">
                <a16:creationId xmlns:a16="http://schemas.microsoft.com/office/drawing/2014/main" id="{AD373428-5411-1741-AA57-6F6A34440FD7}"/>
              </a:ext>
            </a:extLst>
          </p:cNvPr>
          <p:cNvSpPr txBox="1"/>
          <p:nvPr/>
        </p:nvSpPr>
        <p:spPr>
          <a:xfrm>
            <a:off x="3397846" y="3347518"/>
            <a:ext cx="777735" cy="276817"/>
          </a:xfrm>
          <a:prstGeom prst="rect">
            <a:avLst/>
          </a:prstGeom>
          <a:noFill/>
          <a:effectLst/>
        </p:spPr>
        <p:txBody>
          <a:bodyPr wrap="none" lIns="68400" tIns="34200" rIns="68400" bIns="34200" rtlCol="0">
            <a:spAutoFit/>
          </a:bodyPr>
          <a:lstStyle/>
          <a:p>
            <a:r>
              <a:rPr lang="en-US" sz="1350" i="1" dirty="0">
                <a:latin typeface="Times New Roman"/>
                <a:cs typeface="Times New Roman"/>
                <a:sym typeface="Symbol"/>
              </a:rPr>
              <a:t>go ahead</a:t>
            </a:r>
            <a:endParaRPr lang="en-US" sz="1350" i="1" dirty="0">
              <a:latin typeface="Times New Roman"/>
              <a:cs typeface="Times New Roman"/>
            </a:endParaRPr>
          </a:p>
        </p:txBody>
      </p:sp>
      <p:sp>
        <p:nvSpPr>
          <p:cNvPr id="22" name="TextBox 21">
            <a:extLst>
              <a:ext uri="{FF2B5EF4-FFF2-40B4-BE49-F238E27FC236}">
                <a16:creationId xmlns:a16="http://schemas.microsoft.com/office/drawing/2014/main" id="{2693F1BD-AC6E-264A-862E-66F5A213B0C8}"/>
              </a:ext>
            </a:extLst>
          </p:cNvPr>
          <p:cNvSpPr txBox="1"/>
          <p:nvPr/>
        </p:nvSpPr>
        <p:spPr>
          <a:xfrm>
            <a:off x="3823927" y="2594440"/>
            <a:ext cx="436294" cy="276817"/>
          </a:xfrm>
          <a:prstGeom prst="rect">
            <a:avLst/>
          </a:prstGeom>
          <a:noFill/>
          <a:effectLst/>
        </p:spPr>
        <p:txBody>
          <a:bodyPr wrap="none" lIns="68400" tIns="34200" rIns="68400" bIns="34200" rtlCol="0">
            <a:spAutoFit/>
          </a:bodyPr>
          <a:lstStyle/>
          <a:p>
            <a:r>
              <a:rPr lang="en-US" sz="1350" i="1" dirty="0">
                <a:latin typeface="Times New Roman"/>
                <a:cs typeface="Times New Roman"/>
              </a:rPr>
              <a:t>wait</a:t>
            </a:r>
            <a:endParaRPr lang="en-US" sz="1350" dirty="0">
              <a:latin typeface="Times New Roman"/>
              <a:cs typeface="Times New Roman"/>
            </a:endParaRPr>
          </a:p>
        </p:txBody>
      </p:sp>
      <p:sp>
        <p:nvSpPr>
          <p:cNvPr id="23" name="TextBox 22">
            <a:extLst>
              <a:ext uri="{FF2B5EF4-FFF2-40B4-BE49-F238E27FC236}">
                <a16:creationId xmlns:a16="http://schemas.microsoft.com/office/drawing/2014/main" id="{1BCF7CAC-E08D-6A4B-84C4-E1BD6F461D8F}"/>
              </a:ext>
            </a:extLst>
          </p:cNvPr>
          <p:cNvSpPr txBox="1"/>
          <p:nvPr/>
        </p:nvSpPr>
        <p:spPr>
          <a:xfrm>
            <a:off x="5109224" y="3847028"/>
            <a:ext cx="447516" cy="276817"/>
          </a:xfrm>
          <a:prstGeom prst="rect">
            <a:avLst/>
          </a:prstGeom>
          <a:noFill/>
          <a:effectLst/>
        </p:spPr>
        <p:txBody>
          <a:bodyPr wrap="none" lIns="68400" tIns="34200" rIns="68400" bIns="34200" rtlCol="0">
            <a:spAutoFit/>
          </a:bodyPr>
          <a:lstStyle/>
          <a:p>
            <a:r>
              <a:rPr lang="en-US" sz="1350" dirty="0">
                <a:solidFill>
                  <a:srgbClr val="000000"/>
                </a:solidFill>
                <a:latin typeface="Times New Roman"/>
                <a:cs typeface="Times New Roman"/>
              </a:rPr>
              <a:t>U=0</a:t>
            </a:r>
            <a:endParaRPr lang="en-US" baseline="-25000" dirty="0">
              <a:solidFill>
                <a:srgbClr val="000000"/>
              </a:solidFill>
              <a:latin typeface="Times New Roman"/>
              <a:cs typeface="Times New Roman"/>
            </a:endParaRPr>
          </a:p>
        </p:txBody>
      </p:sp>
      <p:grpSp>
        <p:nvGrpSpPr>
          <p:cNvPr id="43" name="Group 42">
            <a:extLst>
              <a:ext uri="{FF2B5EF4-FFF2-40B4-BE49-F238E27FC236}">
                <a16:creationId xmlns:a16="http://schemas.microsoft.com/office/drawing/2014/main" id="{A4CD9451-FD9B-E34B-B43C-C13A64B27FF9}"/>
              </a:ext>
            </a:extLst>
          </p:cNvPr>
          <p:cNvGrpSpPr/>
          <p:nvPr/>
        </p:nvGrpSpPr>
        <p:grpSpPr>
          <a:xfrm>
            <a:off x="897906" y="2621454"/>
            <a:ext cx="1463279" cy="812800"/>
            <a:chOff x="615417" y="2199231"/>
            <a:chExt cx="1951039" cy="1083732"/>
          </a:xfrm>
        </p:grpSpPr>
        <p:sp>
          <p:nvSpPr>
            <p:cNvPr id="24" name="Rectangle 23">
              <a:extLst>
                <a:ext uri="{FF2B5EF4-FFF2-40B4-BE49-F238E27FC236}">
                  <a16:creationId xmlns:a16="http://schemas.microsoft.com/office/drawing/2014/main" id="{69CD9B70-194F-DC47-903E-46DAC585B501}"/>
                </a:ext>
              </a:extLst>
            </p:cNvPr>
            <p:cNvSpPr/>
            <p:nvPr/>
          </p:nvSpPr>
          <p:spPr>
            <a:xfrm>
              <a:off x="894800" y="2563389"/>
              <a:ext cx="1388815" cy="494592"/>
            </a:xfrm>
            <a:prstGeom prst="rect">
              <a:avLst/>
            </a:prstGeom>
            <a:solidFill>
              <a:srgbClr val="92D050"/>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25" name="Straight Arrow Connector 24">
              <a:extLst>
                <a:ext uri="{FF2B5EF4-FFF2-40B4-BE49-F238E27FC236}">
                  <a16:creationId xmlns:a16="http://schemas.microsoft.com/office/drawing/2014/main" id="{B355C3A6-3AE6-AB4E-8C8A-0B5130A48D01}"/>
                </a:ext>
              </a:extLst>
            </p:cNvPr>
            <p:cNvCxnSpPr/>
            <p:nvPr/>
          </p:nvCxnSpPr>
          <p:spPr>
            <a:xfrm>
              <a:off x="713599" y="3070490"/>
              <a:ext cx="1852857" cy="0"/>
            </a:xfrm>
            <a:prstGeom prst="straightConnector1">
              <a:avLst/>
            </a:prstGeom>
            <a:ln>
              <a:solidFill>
                <a:srgbClr val="40404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9FB637E2-6B81-5F49-8758-E0B2B6CE0BDA}"/>
                </a:ext>
              </a:extLst>
            </p:cNvPr>
            <p:cNvCxnSpPr/>
            <p:nvPr/>
          </p:nvCxnSpPr>
          <p:spPr>
            <a:xfrm flipV="1">
              <a:off x="1453077" y="2199231"/>
              <a:ext cx="0" cy="854701"/>
            </a:xfrm>
            <a:prstGeom prst="straightConnector1">
              <a:avLst/>
            </a:prstGeom>
            <a:ln>
              <a:solidFill>
                <a:srgbClr val="404040"/>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CD7DCE22-E9F9-124B-8EB3-8F5BA3444BF3}"/>
                </a:ext>
              </a:extLst>
            </p:cNvPr>
            <p:cNvSpPr txBox="1"/>
            <p:nvPr/>
          </p:nvSpPr>
          <p:spPr>
            <a:xfrm>
              <a:off x="615417" y="3006205"/>
              <a:ext cx="389365" cy="276756"/>
            </a:xfrm>
            <a:prstGeom prst="rect">
              <a:avLst/>
            </a:prstGeom>
            <a:noFill/>
            <a:effectLst/>
          </p:spPr>
          <p:txBody>
            <a:bodyPr wrap="none" lIns="68400" tIns="34200" rIns="68400" bIns="34200" rtlCol="0">
              <a:spAutoFit/>
            </a:bodyPr>
            <a:lstStyle/>
            <a:p>
              <a:r>
                <a:rPr lang="en-US" sz="900" dirty="0">
                  <a:solidFill>
                    <a:srgbClr val="000000"/>
                  </a:solidFill>
                  <a:latin typeface="Times New Roman"/>
                  <a:cs typeface="Times New Roman"/>
                </a:rPr>
                <a:t>-40</a:t>
              </a:r>
              <a:endParaRPr lang="en-US" sz="900" baseline="-25000" dirty="0">
                <a:solidFill>
                  <a:srgbClr val="000000"/>
                </a:solidFill>
                <a:latin typeface="Times New Roman"/>
                <a:cs typeface="Times New Roman"/>
              </a:endParaRPr>
            </a:p>
          </p:txBody>
        </p:sp>
        <p:sp>
          <p:nvSpPr>
            <p:cNvPr id="28" name="TextBox 27">
              <a:extLst>
                <a:ext uri="{FF2B5EF4-FFF2-40B4-BE49-F238E27FC236}">
                  <a16:creationId xmlns:a16="http://schemas.microsoft.com/office/drawing/2014/main" id="{5AD240E1-E91C-E34F-9436-6AE222C3EA06}"/>
                </a:ext>
              </a:extLst>
            </p:cNvPr>
            <p:cNvSpPr txBox="1"/>
            <p:nvPr/>
          </p:nvSpPr>
          <p:spPr>
            <a:xfrm>
              <a:off x="1289876" y="3006207"/>
              <a:ext cx="261125" cy="276756"/>
            </a:xfrm>
            <a:prstGeom prst="rect">
              <a:avLst/>
            </a:prstGeom>
            <a:noFill/>
            <a:effectLst/>
          </p:spPr>
          <p:txBody>
            <a:bodyPr wrap="none" lIns="68400" tIns="34200" rIns="68400" bIns="34200" rtlCol="0">
              <a:spAutoFit/>
            </a:bodyPr>
            <a:lstStyle/>
            <a:p>
              <a:r>
                <a:rPr lang="en-US" sz="900" dirty="0">
                  <a:solidFill>
                    <a:srgbClr val="000000"/>
                  </a:solidFill>
                  <a:latin typeface="Times New Roman"/>
                  <a:cs typeface="Times New Roman"/>
                </a:rPr>
                <a:t>0</a:t>
              </a:r>
              <a:endParaRPr lang="en-US" sz="900" baseline="-25000" dirty="0">
                <a:solidFill>
                  <a:srgbClr val="000000"/>
                </a:solidFill>
                <a:latin typeface="Times New Roman"/>
                <a:cs typeface="Times New Roman"/>
              </a:endParaRPr>
            </a:p>
          </p:txBody>
        </p:sp>
        <p:sp>
          <p:nvSpPr>
            <p:cNvPr id="29" name="TextBox 28">
              <a:extLst>
                <a:ext uri="{FF2B5EF4-FFF2-40B4-BE49-F238E27FC236}">
                  <a16:creationId xmlns:a16="http://schemas.microsoft.com/office/drawing/2014/main" id="{EC236D9B-6735-D54B-B194-99A79795BF29}"/>
                </a:ext>
              </a:extLst>
            </p:cNvPr>
            <p:cNvSpPr txBox="1"/>
            <p:nvPr/>
          </p:nvSpPr>
          <p:spPr>
            <a:xfrm>
              <a:off x="1990151" y="3006206"/>
              <a:ext cx="425701" cy="276756"/>
            </a:xfrm>
            <a:prstGeom prst="rect">
              <a:avLst/>
            </a:prstGeom>
            <a:noFill/>
            <a:effectLst/>
          </p:spPr>
          <p:txBody>
            <a:bodyPr wrap="none" lIns="68400" tIns="34200" rIns="68400" bIns="34200" rtlCol="0">
              <a:spAutoFit/>
            </a:bodyPr>
            <a:lstStyle/>
            <a:p>
              <a:r>
                <a:rPr lang="en-US" sz="900" dirty="0">
                  <a:solidFill>
                    <a:srgbClr val="000000"/>
                  </a:solidFill>
                  <a:latin typeface="Times New Roman"/>
                  <a:cs typeface="Times New Roman"/>
                </a:rPr>
                <a:t>+60</a:t>
              </a:r>
              <a:endParaRPr lang="en-US" sz="900" baseline="-25000" dirty="0">
                <a:solidFill>
                  <a:srgbClr val="000000"/>
                </a:solidFill>
                <a:latin typeface="Times New Roman"/>
                <a:cs typeface="Times New Roman"/>
              </a:endParaRPr>
            </a:p>
          </p:txBody>
        </p:sp>
      </p:grpSp>
      <p:sp>
        <p:nvSpPr>
          <p:cNvPr id="8" name="Rectangle 7">
            <a:extLst>
              <a:ext uri="{FF2B5EF4-FFF2-40B4-BE49-F238E27FC236}">
                <a16:creationId xmlns:a16="http://schemas.microsoft.com/office/drawing/2014/main" id="{C08A9CAB-FACB-5E4B-83AD-538BE282D41F}"/>
              </a:ext>
            </a:extLst>
          </p:cNvPr>
          <p:cNvSpPr/>
          <p:nvPr/>
        </p:nvSpPr>
        <p:spPr>
          <a:xfrm>
            <a:off x="4166553" y="3890244"/>
            <a:ext cx="360381" cy="270286"/>
          </a:xfrm>
          <a:prstGeom prst="rect">
            <a:avLst/>
          </a:prstGeom>
          <a:solidFill>
            <a:srgbClr val="00B0F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68400" tIns="34200" rIns="68400" bIns="34200" rtlCol="0" anchor="ctr"/>
          <a:lstStyle/>
          <a:p>
            <a:pPr algn="ctr"/>
            <a:r>
              <a:rPr lang="en-US" sz="1350" dirty="0">
                <a:solidFill>
                  <a:srgbClr val="000000"/>
                </a:solidFill>
                <a:latin typeface="Times New Roman"/>
                <a:cs typeface="Times New Roman"/>
              </a:rPr>
              <a:t>R</a:t>
            </a:r>
          </a:p>
        </p:txBody>
      </p:sp>
      <p:cxnSp>
        <p:nvCxnSpPr>
          <p:cNvPr id="12" name="Straight Connector 11">
            <a:extLst>
              <a:ext uri="{FF2B5EF4-FFF2-40B4-BE49-F238E27FC236}">
                <a16:creationId xmlns:a16="http://schemas.microsoft.com/office/drawing/2014/main" id="{701357D5-B3F7-8040-95CD-26171B32EFA7}"/>
              </a:ext>
            </a:extLst>
          </p:cNvPr>
          <p:cNvCxnSpPr>
            <a:stCxn id="8" idx="2"/>
          </p:cNvCxnSpPr>
          <p:nvPr/>
        </p:nvCxnSpPr>
        <p:spPr>
          <a:xfrm flipH="1">
            <a:off x="3298936" y="4160530"/>
            <a:ext cx="1047809" cy="639967"/>
          </a:xfrm>
          <a:prstGeom prst="line">
            <a:avLst/>
          </a:prstGeom>
          <a:ln>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D2E1FBC-771D-0E4A-9C02-3A237C476B8C}"/>
              </a:ext>
            </a:extLst>
          </p:cNvPr>
          <p:cNvSpPr txBox="1"/>
          <p:nvPr/>
        </p:nvSpPr>
        <p:spPr>
          <a:xfrm>
            <a:off x="3301819" y="4270128"/>
            <a:ext cx="349732" cy="276817"/>
          </a:xfrm>
          <a:prstGeom prst="rect">
            <a:avLst/>
          </a:prstGeom>
          <a:noFill/>
          <a:effectLst/>
        </p:spPr>
        <p:txBody>
          <a:bodyPr wrap="none" lIns="68400" tIns="34200" rIns="68400" bIns="34200" rtlCol="0">
            <a:spAutoFit/>
          </a:bodyPr>
          <a:lstStyle/>
          <a:p>
            <a:r>
              <a:rPr lang="en-US" sz="1350" i="1" dirty="0">
                <a:latin typeface="Times New Roman"/>
                <a:cs typeface="Times New Roman"/>
              </a:rPr>
              <a:t>act</a:t>
            </a:r>
          </a:p>
        </p:txBody>
      </p:sp>
      <p:sp>
        <p:nvSpPr>
          <p:cNvPr id="30" name="TextBox 29">
            <a:extLst>
              <a:ext uri="{FF2B5EF4-FFF2-40B4-BE49-F238E27FC236}">
                <a16:creationId xmlns:a16="http://schemas.microsoft.com/office/drawing/2014/main" id="{2582180A-0D48-7D45-870E-E85EC42FA05A}"/>
              </a:ext>
            </a:extLst>
          </p:cNvPr>
          <p:cNvSpPr txBox="1"/>
          <p:nvPr/>
        </p:nvSpPr>
        <p:spPr>
          <a:xfrm>
            <a:off x="2889202" y="4783552"/>
            <a:ext cx="524460" cy="276817"/>
          </a:xfrm>
          <a:prstGeom prst="rect">
            <a:avLst/>
          </a:prstGeom>
          <a:noFill/>
          <a:effectLst/>
        </p:spPr>
        <p:txBody>
          <a:bodyPr wrap="none" lIns="68400" tIns="34200" rIns="68400" bIns="34200" rtlCol="0">
            <a:spAutoFit/>
          </a:bodyPr>
          <a:lstStyle/>
          <a:p>
            <a:r>
              <a:rPr lang="en-US" sz="1350" dirty="0">
                <a:solidFill>
                  <a:srgbClr val="000000"/>
                </a:solidFill>
                <a:latin typeface="Times New Roman"/>
                <a:cs typeface="Times New Roman"/>
              </a:rPr>
              <a:t>U = ?</a:t>
            </a:r>
            <a:endParaRPr lang="en-US" baseline="-25000" dirty="0">
              <a:solidFill>
                <a:srgbClr val="000000"/>
              </a:solidFill>
              <a:latin typeface="Times New Roman"/>
              <a:cs typeface="Times New Roman"/>
            </a:endParaRPr>
          </a:p>
        </p:txBody>
      </p:sp>
      <p:grpSp>
        <p:nvGrpSpPr>
          <p:cNvPr id="44" name="Group 43">
            <a:extLst>
              <a:ext uri="{FF2B5EF4-FFF2-40B4-BE49-F238E27FC236}">
                <a16:creationId xmlns:a16="http://schemas.microsoft.com/office/drawing/2014/main" id="{285E8796-8F59-6543-AC42-A5401220EB38}"/>
              </a:ext>
            </a:extLst>
          </p:cNvPr>
          <p:cNvGrpSpPr/>
          <p:nvPr/>
        </p:nvGrpSpPr>
        <p:grpSpPr>
          <a:xfrm>
            <a:off x="884764" y="4413060"/>
            <a:ext cx="1463279" cy="812800"/>
            <a:chOff x="609505" y="4709520"/>
            <a:chExt cx="1951038" cy="1083732"/>
          </a:xfrm>
        </p:grpSpPr>
        <p:sp>
          <p:nvSpPr>
            <p:cNvPr id="31" name="Rectangle 30">
              <a:extLst>
                <a:ext uri="{FF2B5EF4-FFF2-40B4-BE49-F238E27FC236}">
                  <a16:creationId xmlns:a16="http://schemas.microsoft.com/office/drawing/2014/main" id="{BE4C614F-60EC-8B44-9720-B85E1DC95BDC}"/>
                </a:ext>
              </a:extLst>
            </p:cNvPr>
            <p:cNvSpPr/>
            <p:nvPr/>
          </p:nvSpPr>
          <p:spPr>
            <a:xfrm>
              <a:off x="1447164" y="5073678"/>
              <a:ext cx="830538" cy="494592"/>
            </a:xfrm>
            <a:prstGeom prst="rect">
              <a:avLst/>
            </a:prstGeom>
            <a:solidFill>
              <a:srgbClr val="92D050"/>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32" name="Straight Arrow Connector 31">
              <a:extLst>
                <a:ext uri="{FF2B5EF4-FFF2-40B4-BE49-F238E27FC236}">
                  <a16:creationId xmlns:a16="http://schemas.microsoft.com/office/drawing/2014/main" id="{E712868D-931E-CA44-8147-BE7C38D4C1C9}"/>
                </a:ext>
              </a:extLst>
            </p:cNvPr>
            <p:cNvCxnSpPr/>
            <p:nvPr/>
          </p:nvCxnSpPr>
          <p:spPr>
            <a:xfrm>
              <a:off x="707686" y="5580779"/>
              <a:ext cx="1852857" cy="0"/>
            </a:xfrm>
            <a:prstGeom prst="straightConnector1">
              <a:avLst/>
            </a:prstGeom>
            <a:ln>
              <a:solidFill>
                <a:srgbClr val="40404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50A85BA6-8478-AF49-A04A-58EB3361ACE1}"/>
                </a:ext>
              </a:extLst>
            </p:cNvPr>
            <p:cNvCxnSpPr/>
            <p:nvPr/>
          </p:nvCxnSpPr>
          <p:spPr>
            <a:xfrm flipV="1">
              <a:off x="1447164" y="4709520"/>
              <a:ext cx="0" cy="854701"/>
            </a:xfrm>
            <a:prstGeom prst="straightConnector1">
              <a:avLst/>
            </a:prstGeom>
            <a:ln>
              <a:solidFill>
                <a:srgbClr val="404040"/>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C0A2369D-BA77-C947-A428-A0A472F78B83}"/>
                </a:ext>
              </a:extLst>
            </p:cNvPr>
            <p:cNvSpPr txBox="1"/>
            <p:nvPr/>
          </p:nvSpPr>
          <p:spPr>
            <a:xfrm>
              <a:off x="609505" y="5516494"/>
              <a:ext cx="389365" cy="276756"/>
            </a:xfrm>
            <a:prstGeom prst="rect">
              <a:avLst/>
            </a:prstGeom>
            <a:noFill/>
            <a:effectLst/>
          </p:spPr>
          <p:txBody>
            <a:bodyPr wrap="none" lIns="68400" tIns="34200" rIns="68400" bIns="34200" rtlCol="0">
              <a:spAutoFit/>
            </a:bodyPr>
            <a:lstStyle/>
            <a:p>
              <a:r>
                <a:rPr lang="en-US" sz="900" dirty="0">
                  <a:solidFill>
                    <a:srgbClr val="000000"/>
                  </a:solidFill>
                  <a:latin typeface="Times New Roman"/>
                  <a:cs typeface="Times New Roman"/>
                </a:rPr>
                <a:t>-40</a:t>
              </a:r>
              <a:endParaRPr lang="en-US" sz="900" baseline="-25000" dirty="0">
                <a:solidFill>
                  <a:srgbClr val="000000"/>
                </a:solidFill>
                <a:latin typeface="Times New Roman"/>
                <a:cs typeface="Times New Roman"/>
              </a:endParaRPr>
            </a:p>
          </p:txBody>
        </p:sp>
        <p:sp>
          <p:nvSpPr>
            <p:cNvPr id="35" name="TextBox 34">
              <a:extLst>
                <a:ext uri="{FF2B5EF4-FFF2-40B4-BE49-F238E27FC236}">
                  <a16:creationId xmlns:a16="http://schemas.microsoft.com/office/drawing/2014/main" id="{F3DFA410-9E5F-2E48-89E9-C8C2EC3A8139}"/>
                </a:ext>
              </a:extLst>
            </p:cNvPr>
            <p:cNvSpPr txBox="1"/>
            <p:nvPr/>
          </p:nvSpPr>
          <p:spPr>
            <a:xfrm>
              <a:off x="1283963" y="5516496"/>
              <a:ext cx="261125" cy="276756"/>
            </a:xfrm>
            <a:prstGeom prst="rect">
              <a:avLst/>
            </a:prstGeom>
            <a:noFill/>
            <a:effectLst/>
          </p:spPr>
          <p:txBody>
            <a:bodyPr wrap="none" lIns="68400" tIns="34200" rIns="68400" bIns="34200" rtlCol="0">
              <a:spAutoFit/>
            </a:bodyPr>
            <a:lstStyle/>
            <a:p>
              <a:r>
                <a:rPr lang="en-US" sz="900" dirty="0">
                  <a:solidFill>
                    <a:srgbClr val="000000"/>
                  </a:solidFill>
                  <a:latin typeface="Times New Roman"/>
                  <a:cs typeface="Times New Roman"/>
                </a:rPr>
                <a:t>0</a:t>
              </a:r>
              <a:endParaRPr lang="en-US" sz="900" baseline="-25000" dirty="0">
                <a:solidFill>
                  <a:srgbClr val="000000"/>
                </a:solidFill>
                <a:latin typeface="Times New Roman"/>
                <a:cs typeface="Times New Roman"/>
              </a:endParaRPr>
            </a:p>
          </p:txBody>
        </p:sp>
        <p:sp>
          <p:nvSpPr>
            <p:cNvPr id="36" name="TextBox 35">
              <a:extLst>
                <a:ext uri="{FF2B5EF4-FFF2-40B4-BE49-F238E27FC236}">
                  <a16:creationId xmlns:a16="http://schemas.microsoft.com/office/drawing/2014/main" id="{01D591E7-40FB-C14E-B595-465CF986284F}"/>
                </a:ext>
              </a:extLst>
            </p:cNvPr>
            <p:cNvSpPr txBox="1"/>
            <p:nvPr/>
          </p:nvSpPr>
          <p:spPr>
            <a:xfrm>
              <a:off x="1984238" y="5516495"/>
              <a:ext cx="425701" cy="276756"/>
            </a:xfrm>
            <a:prstGeom prst="rect">
              <a:avLst/>
            </a:prstGeom>
            <a:noFill/>
            <a:effectLst/>
          </p:spPr>
          <p:txBody>
            <a:bodyPr wrap="none" lIns="68400" tIns="34200" rIns="68400" bIns="34200" rtlCol="0">
              <a:spAutoFit/>
            </a:bodyPr>
            <a:lstStyle/>
            <a:p>
              <a:r>
                <a:rPr lang="en-US" sz="900" dirty="0">
                  <a:solidFill>
                    <a:srgbClr val="000000"/>
                  </a:solidFill>
                  <a:latin typeface="Times New Roman"/>
                  <a:cs typeface="Times New Roman"/>
                </a:rPr>
                <a:t>+60</a:t>
              </a:r>
              <a:endParaRPr lang="en-US" sz="900" baseline="-25000" dirty="0">
                <a:solidFill>
                  <a:srgbClr val="000000"/>
                </a:solidFill>
                <a:latin typeface="Times New Roman"/>
                <a:cs typeface="Times New Roman"/>
              </a:endParaRPr>
            </a:p>
          </p:txBody>
        </p:sp>
      </p:grpSp>
      <p:cxnSp>
        <p:nvCxnSpPr>
          <p:cNvPr id="37" name="Straight Connector 36">
            <a:extLst>
              <a:ext uri="{FF2B5EF4-FFF2-40B4-BE49-F238E27FC236}">
                <a16:creationId xmlns:a16="http://schemas.microsoft.com/office/drawing/2014/main" id="{FFF1DA0E-4C9A-724B-97A7-48B8646243A4}"/>
              </a:ext>
            </a:extLst>
          </p:cNvPr>
          <p:cNvCxnSpPr>
            <a:stCxn id="8" idx="2"/>
          </p:cNvCxnSpPr>
          <p:nvPr/>
        </p:nvCxnSpPr>
        <p:spPr>
          <a:xfrm>
            <a:off x="4346745" y="4160530"/>
            <a:ext cx="1044734" cy="654305"/>
          </a:xfrm>
          <a:prstGeom prst="line">
            <a:avLst/>
          </a:prstGeom>
          <a:ln>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FBD789DA-71DB-C647-904A-E6FAE383D62B}"/>
              </a:ext>
            </a:extLst>
          </p:cNvPr>
          <p:cNvSpPr txBox="1"/>
          <p:nvPr/>
        </p:nvSpPr>
        <p:spPr>
          <a:xfrm>
            <a:off x="4890945" y="4257719"/>
            <a:ext cx="1090320" cy="276817"/>
          </a:xfrm>
          <a:prstGeom prst="rect">
            <a:avLst/>
          </a:prstGeom>
          <a:noFill/>
          <a:effectLst/>
        </p:spPr>
        <p:txBody>
          <a:bodyPr wrap="none" lIns="68400" tIns="34200" rIns="68400" bIns="34200" rtlCol="0">
            <a:spAutoFit/>
          </a:bodyPr>
          <a:lstStyle/>
          <a:p>
            <a:r>
              <a:rPr lang="en-US" sz="1350" i="1" dirty="0">
                <a:latin typeface="Times New Roman"/>
                <a:cs typeface="Times New Roman"/>
              </a:rPr>
              <a:t>switch self off</a:t>
            </a:r>
          </a:p>
        </p:txBody>
      </p:sp>
      <p:sp>
        <p:nvSpPr>
          <p:cNvPr id="39" name="TextBox 38">
            <a:extLst>
              <a:ext uri="{FF2B5EF4-FFF2-40B4-BE49-F238E27FC236}">
                <a16:creationId xmlns:a16="http://schemas.microsoft.com/office/drawing/2014/main" id="{AEDF1652-B75F-434B-A087-BD0CBEA94430}"/>
              </a:ext>
            </a:extLst>
          </p:cNvPr>
          <p:cNvSpPr txBox="1"/>
          <p:nvPr/>
        </p:nvSpPr>
        <p:spPr>
          <a:xfrm>
            <a:off x="5050233" y="4774180"/>
            <a:ext cx="447516" cy="276817"/>
          </a:xfrm>
          <a:prstGeom prst="rect">
            <a:avLst/>
          </a:prstGeom>
          <a:noFill/>
          <a:effectLst/>
        </p:spPr>
        <p:txBody>
          <a:bodyPr wrap="none" lIns="68400" tIns="34200" rIns="68400" bIns="34200" rtlCol="0">
            <a:spAutoFit/>
          </a:bodyPr>
          <a:lstStyle/>
          <a:p>
            <a:r>
              <a:rPr lang="en-US" sz="1350" dirty="0">
                <a:solidFill>
                  <a:srgbClr val="000000"/>
                </a:solidFill>
                <a:latin typeface="Times New Roman"/>
                <a:cs typeface="Times New Roman"/>
              </a:rPr>
              <a:t>U=0</a:t>
            </a:r>
            <a:endParaRPr lang="en-US" baseline="-25000" dirty="0">
              <a:solidFill>
                <a:srgbClr val="000000"/>
              </a:solidFill>
              <a:latin typeface="Times New Roman"/>
              <a:cs typeface="Times New Roman"/>
            </a:endParaRPr>
          </a:p>
        </p:txBody>
      </p:sp>
      <p:cxnSp>
        <p:nvCxnSpPr>
          <p:cNvPr id="40" name="Straight Connector 39">
            <a:extLst>
              <a:ext uri="{FF2B5EF4-FFF2-40B4-BE49-F238E27FC236}">
                <a16:creationId xmlns:a16="http://schemas.microsoft.com/office/drawing/2014/main" id="{38678643-5F16-C040-BEA9-6283DDC13521}"/>
              </a:ext>
            </a:extLst>
          </p:cNvPr>
          <p:cNvCxnSpPr>
            <a:stCxn id="8" idx="2"/>
          </p:cNvCxnSpPr>
          <p:nvPr/>
        </p:nvCxnSpPr>
        <p:spPr>
          <a:xfrm flipH="1">
            <a:off x="4346707" y="4160530"/>
            <a:ext cx="38" cy="654305"/>
          </a:xfrm>
          <a:prstGeom prst="line">
            <a:avLst/>
          </a:prstGeom>
          <a:ln>
            <a:solidFill>
              <a:schemeClr val="tx1"/>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F69F169A-8C31-FA4E-8892-A36BD8B816CF}"/>
              </a:ext>
            </a:extLst>
          </p:cNvPr>
          <p:cNvSpPr txBox="1"/>
          <p:nvPr/>
        </p:nvSpPr>
        <p:spPr>
          <a:xfrm>
            <a:off x="3828763" y="4427525"/>
            <a:ext cx="436294" cy="276817"/>
          </a:xfrm>
          <a:prstGeom prst="rect">
            <a:avLst/>
          </a:prstGeom>
          <a:noFill/>
          <a:effectLst/>
        </p:spPr>
        <p:txBody>
          <a:bodyPr wrap="none" lIns="68400" tIns="34200" rIns="68400" bIns="34200" rtlCol="0">
            <a:spAutoFit/>
          </a:bodyPr>
          <a:lstStyle/>
          <a:p>
            <a:r>
              <a:rPr lang="en-US" sz="1350" i="1" dirty="0">
                <a:latin typeface="Times New Roman"/>
                <a:cs typeface="Times New Roman"/>
              </a:rPr>
              <a:t>wait</a:t>
            </a:r>
            <a:endParaRPr lang="en-US" sz="1350" dirty="0">
              <a:latin typeface="Times New Roman"/>
              <a:cs typeface="Times New Roman"/>
            </a:endParaRPr>
          </a:p>
        </p:txBody>
      </p:sp>
      <p:sp>
        <p:nvSpPr>
          <p:cNvPr id="46" name="TextBox 45">
            <a:extLst>
              <a:ext uri="{FF2B5EF4-FFF2-40B4-BE49-F238E27FC236}">
                <a16:creationId xmlns:a16="http://schemas.microsoft.com/office/drawing/2014/main" id="{01A3C989-18DA-A147-92A4-7C2B4640832C}"/>
              </a:ext>
            </a:extLst>
          </p:cNvPr>
          <p:cNvSpPr txBox="1"/>
          <p:nvPr/>
        </p:nvSpPr>
        <p:spPr>
          <a:xfrm>
            <a:off x="2331631" y="3130345"/>
            <a:ext cx="295274"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U</a:t>
            </a:r>
          </a:p>
        </p:txBody>
      </p:sp>
      <p:sp>
        <p:nvSpPr>
          <p:cNvPr id="47" name="TextBox 46">
            <a:extLst>
              <a:ext uri="{FF2B5EF4-FFF2-40B4-BE49-F238E27FC236}">
                <a16:creationId xmlns:a16="http://schemas.microsoft.com/office/drawing/2014/main" id="{3CD5B1A6-6854-5D4F-A25D-64E0A69DD1AD}"/>
              </a:ext>
            </a:extLst>
          </p:cNvPr>
          <p:cNvSpPr txBox="1"/>
          <p:nvPr/>
        </p:nvSpPr>
        <p:spPr>
          <a:xfrm>
            <a:off x="2331631" y="4927125"/>
            <a:ext cx="295274"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U</a:t>
            </a:r>
          </a:p>
        </p:txBody>
      </p:sp>
      <p:sp>
        <p:nvSpPr>
          <p:cNvPr id="48" name="TextBox 47">
            <a:extLst>
              <a:ext uri="{FF2B5EF4-FFF2-40B4-BE49-F238E27FC236}">
                <a16:creationId xmlns:a16="http://schemas.microsoft.com/office/drawing/2014/main" id="{90D3531A-9278-1643-A8EA-68AB58C80737}"/>
              </a:ext>
            </a:extLst>
          </p:cNvPr>
          <p:cNvSpPr txBox="1"/>
          <p:nvPr/>
        </p:nvSpPr>
        <p:spPr>
          <a:xfrm>
            <a:off x="1327671" y="2361298"/>
            <a:ext cx="482824"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P(U)</a:t>
            </a:r>
          </a:p>
        </p:txBody>
      </p:sp>
      <p:sp>
        <p:nvSpPr>
          <p:cNvPr id="49" name="TextBox 48">
            <a:extLst>
              <a:ext uri="{FF2B5EF4-FFF2-40B4-BE49-F238E27FC236}">
                <a16:creationId xmlns:a16="http://schemas.microsoft.com/office/drawing/2014/main" id="{D5430D30-63A8-A745-9D4E-0B06AAFB0758}"/>
              </a:ext>
            </a:extLst>
          </p:cNvPr>
          <p:cNvSpPr txBox="1"/>
          <p:nvPr/>
        </p:nvSpPr>
        <p:spPr>
          <a:xfrm>
            <a:off x="1284468" y="4150524"/>
            <a:ext cx="482824"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P(U)</a:t>
            </a:r>
          </a:p>
        </p:txBody>
      </p:sp>
      <p:sp>
        <p:nvSpPr>
          <p:cNvPr id="50" name="Rectangle 49">
            <a:extLst>
              <a:ext uri="{FF2B5EF4-FFF2-40B4-BE49-F238E27FC236}">
                <a16:creationId xmlns:a16="http://schemas.microsoft.com/office/drawing/2014/main" id="{92F42471-AF4E-8B4D-A5DD-E5D84E47B4B3}"/>
              </a:ext>
            </a:extLst>
          </p:cNvPr>
          <p:cNvSpPr/>
          <p:nvPr/>
        </p:nvSpPr>
        <p:spPr>
          <a:xfrm>
            <a:off x="6347293" y="3312369"/>
            <a:ext cx="4572000" cy="923330"/>
          </a:xfrm>
          <a:prstGeom prst="rect">
            <a:avLst/>
          </a:prstGeom>
        </p:spPr>
        <p:txBody>
          <a:bodyPr>
            <a:spAutoFit/>
          </a:bodyPr>
          <a:lstStyle/>
          <a:p>
            <a:r>
              <a:rPr lang="en-US" sz="1350" i="1" dirty="0">
                <a:solidFill>
                  <a:srgbClr val="C505BF"/>
                </a:solidFill>
              </a:rPr>
              <a:t>EU(act) = </a:t>
            </a:r>
            <a:r>
              <a:rPr lang="en-US" sz="1350" i="1" dirty="0">
                <a:solidFill>
                  <a:srgbClr val="0015E1"/>
                </a:solidFill>
              </a:rPr>
              <a:t>+10 </a:t>
            </a:r>
          </a:p>
          <a:p>
            <a:endParaRPr lang="en-US" sz="1350" i="1" dirty="0">
              <a:solidFill>
                <a:srgbClr val="C505BF"/>
              </a:solidFill>
            </a:endParaRPr>
          </a:p>
          <a:p>
            <a:r>
              <a:rPr lang="en-US" sz="1350" i="1" dirty="0">
                <a:solidFill>
                  <a:srgbClr val="C505BF"/>
                </a:solidFill>
              </a:rPr>
              <a:t>EU(wait) = (</a:t>
            </a:r>
            <a:r>
              <a:rPr lang="en-US" sz="1350" i="1" dirty="0">
                <a:solidFill>
                  <a:srgbClr val="FF0000"/>
                </a:solidFill>
              </a:rPr>
              <a:t>0.4</a:t>
            </a:r>
            <a:r>
              <a:rPr lang="en-US" sz="1350" i="1" dirty="0">
                <a:solidFill>
                  <a:srgbClr val="C505BF"/>
                </a:solidFill>
              </a:rPr>
              <a:t> * </a:t>
            </a:r>
            <a:r>
              <a:rPr lang="en-US" sz="1350" i="1" dirty="0">
                <a:solidFill>
                  <a:srgbClr val="0015E1"/>
                </a:solidFill>
              </a:rPr>
              <a:t>0</a:t>
            </a:r>
            <a:r>
              <a:rPr lang="en-US" sz="1350" i="1" dirty="0">
                <a:solidFill>
                  <a:srgbClr val="C505BF"/>
                </a:solidFill>
              </a:rPr>
              <a:t>) + (0.6 * </a:t>
            </a:r>
            <a:r>
              <a:rPr lang="en-US" sz="1350" i="1" dirty="0">
                <a:solidFill>
                  <a:srgbClr val="0015E1"/>
                </a:solidFill>
              </a:rPr>
              <a:t>30</a:t>
            </a:r>
            <a:r>
              <a:rPr lang="en-US" sz="1350" i="1" dirty="0">
                <a:solidFill>
                  <a:srgbClr val="C505BF"/>
                </a:solidFill>
              </a:rPr>
              <a:t>) </a:t>
            </a:r>
          </a:p>
          <a:p>
            <a:r>
              <a:rPr lang="en-US" sz="1350" i="1" dirty="0">
                <a:solidFill>
                  <a:srgbClr val="C505BF"/>
                </a:solidFill>
              </a:rPr>
              <a:t>	= </a:t>
            </a:r>
            <a:r>
              <a:rPr lang="en-US" sz="1350" i="1" dirty="0">
                <a:solidFill>
                  <a:srgbClr val="0015E1"/>
                </a:solidFill>
              </a:rPr>
              <a:t>+18</a:t>
            </a:r>
          </a:p>
        </p:txBody>
      </p:sp>
    </p:spTree>
    <p:extLst>
      <p:ext uri="{BB962C8B-B14F-4D97-AF65-F5344CB8AC3E}">
        <p14:creationId xmlns:p14="http://schemas.microsoft.com/office/powerpoint/2010/main" val="104708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0">
                                            <p:txEl>
                                              <p:pRg st="0" end="0"/>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0">
                                            <p:txEl>
                                              <p:pRg st="2" end="2"/>
                                            </p:txEl>
                                          </p:spTgt>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0">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p:bldP spid="16" grpId="0"/>
      <p:bldP spid="17" grpId="0"/>
      <p:bldP spid="19" grpId="0"/>
      <p:bldP spid="20" grpId="0"/>
      <p:bldP spid="21" grpId="0"/>
      <p:bldP spid="22" grpId="0"/>
      <p:bldP spid="23" grpId="0"/>
      <p:bldP spid="23" grpId="1"/>
      <p:bldP spid="8" grpId="0" animBg="1"/>
      <p:bldP spid="18" grpId="0"/>
      <p:bldP spid="30" grpId="0"/>
      <p:bldP spid="38" grpId="0"/>
      <p:bldP spid="39" grpId="0"/>
      <p:bldP spid="41" grpId="0"/>
      <p:bldP spid="46" grpId="0"/>
      <p:bldP spid="47" grpId="0"/>
      <p:bldP spid="48" grpId="0"/>
      <p:bldP spid="49" grpId="0"/>
      <p:bldP spid="50" grpId="0" build="allAtOnce"/>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BA19F-91C7-4F49-87A4-342BC070BDED}"/>
              </a:ext>
            </a:extLst>
          </p:cNvPr>
          <p:cNvSpPr>
            <a:spLocks noGrp="1"/>
          </p:cNvSpPr>
          <p:nvPr>
            <p:ph type="title"/>
          </p:nvPr>
        </p:nvSpPr>
        <p:spPr/>
        <p:txBody>
          <a:bodyPr/>
          <a:lstStyle/>
          <a:p>
            <a:r>
              <a:rPr lang="en-US" dirty="0"/>
              <a:t>Off-switch problem (general proof)</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032166F-FE0F-C348-B9E6-5A9285D90C50}"/>
                  </a:ext>
                </a:extLst>
              </p:cNvPr>
              <p:cNvSpPr>
                <a:spLocks noGrp="1"/>
              </p:cNvSpPr>
              <p:nvPr>
                <p:ph idx="1"/>
              </p:nvPr>
            </p:nvSpPr>
            <p:spPr>
              <a:xfrm>
                <a:off x="173422" y="1905001"/>
                <a:ext cx="8907516" cy="3546873"/>
              </a:xfrm>
            </p:spPr>
            <p:txBody>
              <a:bodyPr/>
              <a:lstStyle/>
              <a:p>
                <a14:m>
                  <m:oMath xmlns:m="http://schemas.openxmlformats.org/officeDocument/2006/math">
                    <m:r>
                      <a:rPr lang="en-US" i="1" smtClean="0">
                        <a:latin typeface="Cambria Math" panose="02040503050406030204" pitchFamily="18" charset="0"/>
                      </a:rPr>
                      <m:t>𝐸𝑈</m:t>
                    </m:r>
                    <m:d>
                      <m:dPr>
                        <m:ctrlPr>
                          <a:rPr lang="en-US" i="1">
                            <a:latin typeface="Cambria Math" panose="02040503050406030204" pitchFamily="18" charset="0"/>
                          </a:rPr>
                        </m:ctrlPr>
                      </m:dPr>
                      <m:e>
                        <m:r>
                          <a:rPr lang="en-US" i="1">
                            <a:latin typeface="Cambria Math" panose="02040503050406030204" pitchFamily="18" charset="0"/>
                          </a:rPr>
                          <m:t>𝑎𝑐𝑡</m:t>
                        </m:r>
                      </m:e>
                    </m:d>
                    <m:r>
                      <a:rPr lang="en-US" i="1">
                        <a:latin typeface="Cambria Math" panose="02040503050406030204" pitchFamily="18" charset="0"/>
                      </a:rPr>
                      <m:t>= </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up>
                      <m:e>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𝑢</m:t>
                            </m:r>
                          </m:e>
                        </m:d>
                        <m:r>
                          <a:rPr lang="en-US" b="0" i="1" baseline="12000" smtClean="0">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 </m:t>
                        </m:r>
                        <m:r>
                          <a:rPr lang="en-US" i="1">
                            <a:latin typeface="Cambria Math" panose="02040503050406030204" pitchFamily="18" charset="0"/>
                          </a:rPr>
                          <m:t>𝑑𝑢</m:t>
                        </m:r>
                        <m:r>
                          <a:rPr lang="en-US" i="1">
                            <a:latin typeface="Cambria Math" panose="02040503050406030204" pitchFamily="18" charset="0"/>
                          </a:rPr>
                          <m:t> = </m:t>
                        </m:r>
                      </m:e>
                    </m:nary>
                  </m:oMath>
                </a14:m>
                <a:r>
                  <a:rPr lang="en-US" dirty="0"/>
                  <a:t> </a:t>
                </a:r>
                <a14:m>
                  <m:oMath xmlns:m="http://schemas.openxmlformats.org/officeDocument/2006/math">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ea typeface="Cambria Math" panose="02040503050406030204" pitchFamily="18" charset="0"/>
                          </a:rPr>
                          <m:t>0</m:t>
                        </m:r>
                      </m:sup>
                      <m:e>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𝑢</m:t>
                            </m:r>
                          </m:e>
                        </m:d>
                        <m:r>
                          <a:rPr lang="en-US" i="1" baseline="12000">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 </m:t>
                        </m:r>
                        <m:r>
                          <a:rPr lang="en-US" i="1">
                            <a:latin typeface="Cambria Math" panose="02040503050406030204" pitchFamily="18" charset="0"/>
                          </a:rPr>
                          <m:t>𝑑𝑢</m:t>
                        </m:r>
                        <m:r>
                          <a:rPr lang="en-US" i="1">
                            <a:latin typeface="Cambria Math" panose="02040503050406030204" pitchFamily="18" charset="0"/>
                          </a:rPr>
                          <m:t>+  </m:t>
                        </m:r>
                      </m:e>
                    </m:nary>
                  </m:oMath>
                </a14:m>
                <a:r>
                  <a:rPr lang="en-US" dirty="0"/>
                  <a:t> </a:t>
                </a:r>
                <a14:m>
                  <m:oMath xmlns:m="http://schemas.openxmlformats.org/officeDocument/2006/math">
                    <m:nary>
                      <m:naryPr>
                        <m:limLoc m:val="undOvr"/>
                        <m:ctrlPr>
                          <a:rPr lang="en-US" i="1">
                            <a:latin typeface="Cambria Math" panose="02040503050406030204" pitchFamily="18" charset="0"/>
                          </a:rPr>
                        </m:ctrlPr>
                      </m:naryPr>
                      <m:sub>
                        <m:r>
                          <m:rPr>
                            <m:brk/>
                          </m:rPr>
                          <a:rPr lang="en-US" i="1">
                            <a:latin typeface="Cambria Math" panose="02040503050406030204" pitchFamily="18" charset="0"/>
                          </a:rPr>
                          <m:t>0</m:t>
                        </m:r>
                      </m:sub>
                      <m:sup>
                        <m:r>
                          <a:rPr lang="en-US" i="1">
                            <a:latin typeface="Cambria Math" panose="02040503050406030204" pitchFamily="18" charset="0"/>
                            <a:ea typeface="Cambria Math" panose="02040503050406030204" pitchFamily="18" charset="0"/>
                          </a:rPr>
                          <m:t>+∞</m:t>
                        </m:r>
                      </m:sup>
                      <m:e>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𝑢</m:t>
                            </m:r>
                          </m:e>
                        </m:d>
                        <m:r>
                          <a:rPr lang="en-US" i="1" baseline="12000">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 </m:t>
                        </m:r>
                        <m:r>
                          <a:rPr lang="en-US" i="1">
                            <a:latin typeface="Cambria Math" panose="02040503050406030204" pitchFamily="18" charset="0"/>
                          </a:rPr>
                          <m:t>𝑑𝑢</m:t>
                        </m:r>
                        <m:r>
                          <a:rPr lang="en-US" i="1">
                            <a:latin typeface="Cambria Math" panose="02040503050406030204" pitchFamily="18" charset="0"/>
                          </a:rPr>
                          <m:t>  </m:t>
                        </m:r>
                      </m:e>
                    </m:nary>
                  </m:oMath>
                </a14:m>
                <a:endParaRPr lang="en-US" i="1" dirty="0">
                  <a:latin typeface="Cambria Math" panose="02040503050406030204" pitchFamily="18" charset="0"/>
                </a:endParaRPr>
              </a:p>
              <a:p>
                <a14:m>
                  <m:oMath xmlns:m="http://schemas.openxmlformats.org/officeDocument/2006/math">
                    <m:r>
                      <a:rPr lang="en-US" i="1">
                        <a:latin typeface="Cambria Math" panose="02040503050406030204" pitchFamily="18" charset="0"/>
                      </a:rPr>
                      <m:t>𝐸𝑈</m:t>
                    </m:r>
                    <m:d>
                      <m:dPr>
                        <m:ctrlPr>
                          <a:rPr lang="en-US" i="1">
                            <a:latin typeface="Cambria Math" panose="02040503050406030204" pitchFamily="18" charset="0"/>
                          </a:rPr>
                        </m:ctrlPr>
                      </m:dPr>
                      <m:e>
                        <m:r>
                          <a:rPr lang="en-US" b="0" i="1" smtClean="0">
                            <a:latin typeface="Cambria Math" panose="02040503050406030204" pitchFamily="18" charset="0"/>
                          </a:rPr>
                          <m:t>𝑤𝑎𝑖</m:t>
                        </m:r>
                        <m:r>
                          <a:rPr lang="en-US" i="1">
                            <a:latin typeface="Cambria Math" panose="02040503050406030204" pitchFamily="18" charset="0"/>
                          </a:rPr>
                          <m:t>𝑡</m:t>
                        </m:r>
                      </m:e>
                    </m:d>
                    <m:r>
                      <a:rPr lang="en-US" i="1">
                        <a:latin typeface="Cambria Math" panose="02040503050406030204" pitchFamily="18" charset="0"/>
                      </a:rPr>
                      <m:t>= </m:t>
                    </m:r>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ub>
                      <m:sup>
                        <m:r>
                          <a:rPr lang="en-US" b="0" i="1" smtClean="0">
                            <a:latin typeface="Cambria Math" panose="02040503050406030204" pitchFamily="18" charset="0"/>
                          </a:rPr>
                          <m:t>0</m:t>
                        </m:r>
                      </m:sup>
                      <m:e>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𝑢</m:t>
                            </m:r>
                          </m:e>
                        </m:d>
                        <m:r>
                          <a:rPr lang="en-US" i="1" baseline="12000">
                            <a:latin typeface="Cambria Math" panose="02040503050406030204" pitchFamily="18" charset="0"/>
                          </a:rPr>
                          <m:t>.</m:t>
                        </m:r>
                        <m:r>
                          <a:rPr lang="en-US" b="0" i="1" smtClean="0">
                            <a:latin typeface="Cambria Math" panose="02040503050406030204" pitchFamily="18" charset="0"/>
                          </a:rPr>
                          <m:t>0 </m:t>
                        </m:r>
                        <m:r>
                          <a:rPr lang="en-US" b="0" i="1" smtClean="0">
                            <a:latin typeface="Cambria Math" panose="02040503050406030204" pitchFamily="18" charset="0"/>
                          </a:rPr>
                          <m:t>𝑑𝑢</m:t>
                        </m:r>
                        <m:r>
                          <a:rPr lang="en-US" b="0" i="1" smtClean="0">
                            <a:latin typeface="Cambria Math" panose="02040503050406030204" pitchFamily="18" charset="0"/>
                          </a:rPr>
                          <m:t>+ </m:t>
                        </m:r>
                      </m:e>
                    </m:nary>
                    <m:nary>
                      <m:naryPr>
                        <m:limLoc m:val="undOvr"/>
                        <m:ctrlPr>
                          <a:rPr lang="en-US" i="1">
                            <a:latin typeface="Cambria Math" panose="02040503050406030204" pitchFamily="18" charset="0"/>
                          </a:rPr>
                        </m:ctrlPr>
                      </m:naryPr>
                      <m:sub>
                        <m:r>
                          <m:rPr>
                            <m:brk/>
                          </m:rPr>
                          <a:rPr lang="en-US" i="1">
                            <a:latin typeface="Cambria Math" panose="02040503050406030204" pitchFamily="18" charset="0"/>
                          </a:rPr>
                          <m:t>0</m:t>
                        </m:r>
                      </m:sub>
                      <m:sup>
                        <m:r>
                          <a:rPr lang="en-US" i="1">
                            <a:latin typeface="Cambria Math" panose="02040503050406030204" pitchFamily="18" charset="0"/>
                            <a:ea typeface="Cambria Math" panose="02040503050406030204" pitchFamily="18" charset="0"/>
                          </a:rPr>
                          <m:t>+∞</m:t>
                        </m:r>
                      </m:sup>
                      <m:e>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𝑢</m:t>
                            </m:r>
                          </m:e>
                        </m:d>
                        <m:r>
                          <a:rPr lang="en-US" i="1" baseline="12000">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 </m:t>
                        </m:r>
                        <m:r>
                          <a:rPr lang="en-US" i="1">
                            <a:latin typeface="Cambria Math" panose="02040503050406030204" pitchFamily="18" charset="0"/>
                          </a:rPr>
                          <m:t>𝑑𝑢</m:t>
                        </m:r>
                        <m:r>
                          <a:rPr lang="en-US" i="1">
                            <a:latin typeface="Cambria Math" panose="02040503050406030204" pitchFamily="18" charset="0"/>
                          </a:rPr>
                          <m:t>  </m:t>
                        </m:r>
                      </m:e>
                    </m:nary>
                  </m:oMath>
                </a14:m>
                <a:endParaRPr lang="en-US" dirty="0"/>
              </a:p>
              <a:p>
                <a:r>
                  <a:rPr lang="en-US" dirty="0"/>
                  <a:t>Obviously </a:t>
                </a:r>
                <a14:m>
                  <m:oMath xmlns:m="http://schemas.openxmlformats.org/officeDocument/2006/math">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ea typeface="Cambria Math" panose="02040503050406030204" pitchFamily="18" charset="0"/>
                          </a:rPr>
                          <m:t>0</m:t>
                        </m:r>
                      </m:sup>
                      <m:e>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𝑢</m:t>
                            </m:r>
                          </m:e>
                        </m:d>
                        <m:r>
                          <a:rPr lang="en-US" i="1" baseline="12000">
                            <a:latin typeface="Cambria Math" panose="02040503050406030204" pitchFamily="18" charset="0"/>
                          </a:rPr>
                          <m:t>.</m:t>
                        </m:r>
                        <m:r>
                          <a:rPr lang="en-US" i="1">
                            <a:latin typeface="Cambria Math" panose="02040503050406030204" pitchFamily="18" charset="0"/>
                          </a:rPr>
                          <m:t>𝑢</m:t>
                        </m:r>
                        <m:r>
                          <a:rPr lang="en-US" i="1">
                            <a:latin typeface="Cambria Math" panose="02040503050406030204" pitchFamily="18" charset="0"/>
                          </a:rPr>
                          <m:t> </m:t>
                        </m:r>
                        <m:r>
                          <a:rPr lang="en-US" i="1">
                            <a:latin typeface="Cambria Math" panose="02040503050406030204" pitchFamily="18" charset="0"/>
                          </a:rPr>
                          <m:t>𝑑𝑢</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  </m:t>
                        </m:r>
                      </m:e>
                    </m:nary>
                  </m:oMath>
                </a14:m>
                <a:r>
                  <a:rPr lang="en-US" dirty="0"/>
                  <a:t> </a:t>
                </a:r>
                <a14:m>
                  <m:oMath xmlns:m="http://schemas.openxmlformats.org/officeDocument/2006/math">
                    <m:nary>
                      <m:naryPr>
                        <m:limLoc m:val="undOvr"/>
                        <m:ctrlPr>
                          <a:rPr lang="en-US" i="1">
                            <a:latin typeface="Cambria Math" panose="02040503050406030204" pitchFamily="18" charset="0"/>
                          </a:rPr>
                        </m:ctrlPr>
                      </m:naryPr>
                      <m:sub>
                        <m:r>
                          <m:rPr>
                            <m:brk m:alnAt="24"/>
                          </m:rP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sub>
                      <m:sup>
                        <m:r>
                          <a:rPr lang="en-US" i="1">
                            <a:latin typeface="Cambria Math" panose="02040503050406030204" pitchFamily="18" charset="0"/>
                          </a:rPr>
                          <m:t>0</m:t>
                        </m:r>
                      </m:sup>
                      <m:e>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𝑢</m:t>
                            </m:r>
                          </m:e>
                        </m:d>
                        <m:r>
                          <a:rPr lang="en-US" i="1" baseline="12000">
                            <a:latin typeface="Cambria Math" panose="02040503050406030204" pitchFamily="18" charset="0"/>
                          </a:rPr>
                          <m:t>.</m:t>
                        </m:r>
                        <m:r>
                          <a:rPr lang="en-US" i="1">
                            <a:latin typeface="Cambria Math" panose="02040503050406030204" pitchFamily="18" charset="0"/>
                          </a:rPr>
                          <m:t>0 </m:t>
                        </m:r>
                        <m:r>
                          <a:rPr lang="en-US" i="1">
                            <a:latin typeface="Cambria Math" panose="02040503050406030204" pitchFamily="18" charset="0"/>
                          </a:rPr>
                          <m:t>𝑑𝑢</m:t>
                        </m:r>
                      </m:e>
                    </m:nary>
                  </m:oMath>
                </a14:m>
                <a:endParaRPr lang="en-US" dirty="0"/>
              </a:p>
              <a:p>
                <a:r>
                  <a:rPr lang="en-US" dirty="0"/>
                  <a:t>Hence </a:t>
                </a:r>
                <a14:m>
                  <m:oMath xmlns:m="http://schemas.openxmlformats.org/officeDocument/2006/math">
                    <m:r>
                      <a:rPr lang="en-US" i="1">
                        <a:latin typeface="Cambria Math" panose="02040503050406030204" pitchFamily="18" charset="0"/>
                      </a:rPr>
                      <m:t>𝐸𝑈</m:t>
                    </m:r>
                    <m:d>
                      <m:dPr>
                        <m:ctrlPr>
                          <a:rPr lang="en-US" i="1">
                            <a:latin typeface="Cambria Math" panose="02040503050406030204" pitchFamily="18" charset="0"/>
                          </a:rPr>
                        </m:ctrlPr>
                      </m:dPr>
                      <m:e>
                        <m:r>
                          <a:rPr lang="en-US" i="1">
                            <a:latin typeface="Cambria Math" panose="02040503050406030204" pitchFamily="18" charset="0"/>
                          </a:rPr>
                          <m:t>𝑎𝑐𝑡</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𝐸𝑈</m:t>
                    </m:r>
                    <m:d>
                      <m:dPr>
                        <m:ctrlPr>
                          <a:rPr lang="en-US" i="1">
                            <a:latin typeface="Cambria Math" panose="02040503050406030204" pitchFamily="18" charset="0"/>
                          </a:rPr>
                        </m:ctrlPr>
                      </m:dPr>
                      <m:e>
                        <m:r>
                          <a:rPr lang="en-US" i="1">
                            <a:latin typeface="Cambria Math" panose="02040503050406030204" pitchFamily="18" charset="0"/>
                          </a:rPr>
                          <m:t>𝑤𝑎𝑖𝑡</m:t>
                        </m:r>
                      </m:e>
                    </m:d>
                  </m:oMath>
                </a14:m>
                <a:endParaRPr lang="en-US" dirty="0"/>
              </a:p>
              <a:p>
                <a:pPr lvl="1"/>
                <a:r>
                  <a:rPr lang="en-US" dirty="0"/>
                  <a:t>“If H doesn’t switch me off, then the action must be good for H, and I’ll get to do it, so that’s good; if H does switch me off, then it’s because the action must be bad for H, so it’s good that I won’t be allowed to do it.”</a:t>
                </a:r>
              </a:p>
            </p:txBody>
          </p:sp>
        </mc:Choice>
        <mc:Fallback>
          <p:sp>
            <p:nvSpPr>
              <p:cNvPr id="3" name="Content Placeholder 2">
                <a:extLst>
                  <a:ext uri="{FF2B5EF4-FFF2-40B4-BE49-F238E27FC236}">
                    <a16:creationId xmlns:a16="http://schemas.microsoft.com/office/drawing/2014/main" id="{E032166F-FE0F-C348-B9E6-5A9285D90C50}"/>
                  </a:ext>
                </a:extLst>
              </p:cNvPr>
              <p:cNvSpPr>
                <a:spLocks noGrp="1" noRot="1" noChangeAspect="1" noMove="1" noResize="1" noEditPoints="1" noAdjustHandles="1" noChangeArrowheads="1" noChangeShapeType="1" noTextEdit="1"/>
              </p:cNvSpPr>
              <p:nvPr>
                <p:ph idx="1"/>
              </p:nvPr>
            </p:nvSpPr>
            <p:spPr>
              <a:xfrm>
                <a:off x="173422" y="1905001"/>
                <a:ext cx="8907516" cy="3546873"/>
              </a:xfrm>
              <a:blipFill>
                <a:blip r:embed="rId2"/>
                <a:stretch>
                  <a:fillRect l="-2560" t="-18929" r="-1280" b="-1964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E96BE81-98D1-5340-9B73-74AE118CC4F2}"/>
              </a:ext>
            </a:extLst>
          </p:cNvPr>
          <p:cNvSpPr>
            <a:spLocks noGrp="1"/>
          </p:cNvSpPr>
          <p:nvPr>
            <p:ph type="sldNum" sz="quarter" idx="12"/>
          </p:nvPr>
        </p:nvSpPr>
        <p:spPr bwMode="auto">
          <a:xfrm>
            <a:off x="4914900" y="5541169"/>
            <a:ext cx="1600200" cy="357188"/>
          </a:xfrm>
          <a:prstGeom prst="rect">
            <a:avLst/>
          </a:prstGeom>
          <a:noFill/>
          <a:ln w="9525">
            <a:noFill/>
            <a:miter lim="800000"/>
            <a:headEnd/>
            <a:tailEnd/>
          </a:ln>
          <a:effectLst/>
        </p:spPr>
        <p:txBody>
          <a:bodyPr vert="horz" wrap="square" lIns="68577" tIns="34289" rIns="68577" bIns="34289" numCol="1" anchor="t" anchorCtr="0" compatLnSpc="1">
            <a:prstTxWarp prst="textNoShape">
              <a:avLst/>
            </a:prstTxWarp>
          </a:bodyPr>
          <a:lstStyle>
            <a:defPPr>
              <a:defRPr lang="en-US"/>
            </a:defPPr>
            <a:lvl1pPr algn="r" rtl="0" fontAlgn="base">
              <a:spcBef>
                <a:spcPct val="0"/>
              </a:spcBef>
              <a:spcAft>
                <a:spcPct val="0"/>
              </a:spcAft>
              <a:defRPr sz="1125" kern="1200">
                <a:solidFill>
                  <a:schemeClr val="tx1"/>
                </a:solidFill>
                <a:latin typeface="Arial" pitchFamily="34" charset="0"/>
                <a:ea typeface="ＭＳ Ｐゴシック" pitchFamily="34" charset="-128"/>
                <a:cs typeface="+mn-cs"/>
              </a:defRPr>
            </a:lvl1pPr>
            <a:lvl2pPr marL="3429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6858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0287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1714500" algn="l" defTabSz="685800" rtl="0" eaLnBrk="1" latinLnBrk="0" hangingPunct="1">
              <a:defRPr kern="1200">
                <a:solidFill>
                  <a:schemeClr val="tx1"/>
                </a:solidFill>
                <a:latin typeface="Arial" pitchFamily="34" charset="0"/>
                <a:ea typeface="ＭＳ Ｐゴシック" pitchFamily="34" charset="-128"/>
                <a:cs typeface="+mn-cs"/>
              </a:defRPr>
            </a:lvl6pPr>
            <a:lvl7pPr marL="2057400" algn="l" defTabSz="685800" rtl="0" eaLnBrk="1" latinLnBrk="0" hangingPunct="1">
              <a:defRPr kern="1200">
                <a:solidFill>
                  <a:schemeClr val="tx1"/>
                </a:solidFill>
                <a:latin typeface="Arial" pitchFamily="34" charset="0"/>
                <a:ea typeface="ＭＳ Ｐゴシック" pitchFamily="34" charset="-128"/>
                <a:cs typeface="+mn-cs"/>
              </a:defRPr>
            </a:lvl7pPr>
            <a:lvl8pPr marL="2400300" algn="l" defTabSz="685800" rtl="0" eaLnBrk="1" latinLnBrk="0" hangingPunct="1">
              <a:defRPr kern="1200">
                <a:solidFill>
                  <a:schemeClr val="tx1"/>
                </a:solidFill>
                <a:latin typeface="Arial" pitchFamily="34" charset="0"/>
                <a:ea typeface="ＭＳ Ｐゴシック" pitchFamily="34" charset="-128"/>
                <a:cs typeface="+mn-cs"/>
              </a:defRPr>
            </a:lvl8pPr>
            <a:lvl9pPr marL="2743200" algn="l" defTabSz="685800" rtl="0" eaLnBrk="1" latinLnBrk="0" hangingPunct="1">
              <a:defRPr kern="1200">
                <a:solidFill>
                  <a:schemeClr val="tx1"/>
                </a:solidFill>
                <a:latin typeface="Arial" pitchFamily="34" charset="0"/>
                <a:ea typeface="ＭＳ Ｐゴシック" pitchFamily="34" charset="-128"/>
                <a:cs typeface="+mn-cs"/>
              </a:defRPr>
            </a:lvl9pPr>
          </a:lstStyle>
          <a:p>
            <a:fld id="{451BBA2E-7FD9-46B8-A226-C36B49A97BFD}" type="slidenum">
              <a:rPr lang="en-US" smtClean="0"/>
              <a:pPr/>
              <a:t>48</a:t>
            </a:fld>
            <a:endParaRPr lang="en-US"/>
          </a:p>
        </p:txBody>
      </p:sp>
    </p:spTree>
    <p:extLst>
      <p:ext uri="{BB962C8B-B14F-4D97-AF65-F5344CB8AC3E}">
        <p14:creationId xmlns:p14="http://schemas.microsoft.com/office/powerpoint/2010/main" val="15925424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dirty="0">
                <a:ea typeface="ＭＳ Ｐゴシック" pitchFamily="34" charset="-128"/>
                <a:sym typeface="Symbol" pitchFamily="18" charset="2"/>
              </a:rPr>
              <a:t>Roadmap</a:t>
            </a:r>
          </a:p>
        </p:txBody>
      </p:sp>
      <p:sp>
        <p:nvSpPr>
          <p:cNvPr id="2" name="TextBox 1">
            <a:extLst>
              <a:ext uri="{FF2B5EF4-FFF2-40B4-BE49-F238E27FC236}">
                <a16:creationId xmlns:a16="http://schemas.microsoft.com/office/drawing/2014/main" id="{807C54DA-E3B1-27E6-735A-8232D7ABDA23}"/>
              </a:ext>
            </a:extLst>
          </p:cNvPr>
          <p:cNvSpPr txBox="1"/>
          <p:nvPr/>
        </p:nvSpPr>
        <p:spPr>
          <a:xfrm>
            <a:off x="1295400" y="1676400"/>
            <a:ext cx="6629400"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tx2"/>
                </a:solidFill>
                <a:latin typeface="Calibri"/>
                <a:cs typeface="Calibri"/>
              </a:rPr>
              <a:t>Inverse Reinforcement Learning (IRL)</a:t>
            </a:r>
          </a:p>
          <a:p>
            <a:pPr marL="742950" lvl="1" indent="-285750">
              <a:buFont typeface="Arial" panose="020B0604020202020204" pitchFamily="34" charset="0"/>
              <a:buChar char="•"/>
            </a:pPr>
            <a:r>
              <a:rPr lang="en-US" sz="2400" dirty="0">
                <a:latin typeface="Calibri"/>
                <a:cs typeface="Calibri"/>
              </a:rPr>
              <a:t>Standard model</a:t>
            </a:r>
          </a:p>
          <a:p>
            <a:pPr marL="742950" lvl="1" indent="-285750">
              <a:buFont typeface="Arial" panose="020B0604020202020204" pitchFamily="34" charset="0"/>
              <a:buChar char="•"/>
            </a:pPr>
            <a:r>
              <a:rPr lang="en-US" sz="2400" dirty="0">
                <a:latin typeface="Calibri"/>
                <a:cs typeface="Calibri"/>
              </a:rPr>
              <a:t>Motivation</a:t>
            </a:r>
          </a:p>
          <a:p>
            <a:pPr lvl="1"/>
            <a:endParaRPr lang="en-US" sz="2400" dirty="0">
              <a:latin typeface="Calibri"/>
              <a:cs typeface="Calibri"/>
            </a:endParaRPr>
          </a:p>
          <a:p>
            <a:pPr marL="285750" indent="-285750">
              <a:buFont typeface="Arial" panose="020B0604020202020204" pitchFamily="34" charset="0"/>
              <a:buChar char="•"/>
            </a:pPr>
            <a:r>
              <a:rPr lang="en-US" sz="2400" dirty="0">
                <a:solidFill>
                  <a:schemeClr val="tx2"/>
                </a:solidFill>
                <a:latin typeface="Calibri"/>
                <a:cs typeface="Calibri"/>
              </a:rPr>
              <a:t>AI Safety</a:t>
            </a:r>
          </a:p>
          <a:p>
            <a:pPr marL="742950" lvl="1" indent="-285750">
              <a:buFont typeface="Arial" panose="020B0604020202020204" pitchFamily="34" charset="0"/>
              <a:buChar char="•"/>
            </a:pPr>
            <a:r>
              <a:rPr lang="en-US" sz="2400" dirty="0">
                <a:latin typeface="Calibri"/>
                <a:cs typeface="Calibri"/>
              </a:rPr>
              <a:t>Powerful AI</a:t>
            </a:r>
          </a:p>
          <a:p>
            <a:pPr marL="742950" lvl="1" indent="-285750">
              <a:buFont typeface="Arial" panose="020B0604020202020204" pitchFamily="34" charset="0"/>
              <a:buChar char="•"/>
            </a:pPr>
            <a:r>
              <a:rPr lang="en-US" sz="2400" dirty="0">
                <a:latin typeface="Calibri"/>
                <a:cs typeface="Calibri"/>
              </a:rPr>
              <a:t>Off-switch game</a:t>
            </a:r>
          </a:p>
          <a:p>
            <a:pPr marL="742950" lvl="1" indent="-285750">
              <a:buFont typeface="Arial" panose="020B0604020202020204" pitchFamily="34" charset="0"/>
              <a:buChar char="•"/>
            </a:pPr>
            <a:r>
              <a:rPr lang="en-US" sz="2400" dirty="0">
                <a:latin typeface="Calibri"/>
                <a:cs typeface="Calibri"/>
              </a:rPr>
              <a:t>Revised Model</a:t>
            </a:r>
          </a:p>
          <a:p>
            <a:pPr lvl="1"/>
            <a:endParaRPr lang="en-US" sz="2400" dirty="0">
              <a:latin typeface="Calibri"/>
              <a:cs typeface="Calibri"/>
            </a:endParaRPr>
          </a:p>
          <a:p>
            <a:pPr marL="285750" indent="-285750">
              <a:buFont typeface="Arial" panose="020B0604020202020204" pitchFamily="34" charset="0"/>
              <a:buChar char="•"/>
            </a:pPr>
            <a:r>
              <a:rPr lang="en-US" sz="2400" dirty="0">
                <a:solidFill>
                  <a:schemeClr val="tx2"/>
                </a:solidFill>
                <a:latin typeface="Calibri"/>
                <a:cs typeface="Calibri"/>
              </a:rPr>
              <a:t>Going forward</a:t>
            </a:r>
          </a:p>
          <a:p>
            <a:pPr marL="742950" lvl="1" indent="-285750">
              <a:buFont typeface="Arial" panose="020B0604020202020204" pitchFamily="34" charset="0"/>
              <a:buChar char="•"/>
            </a:pPr>
            <a:r>
              <a:rPr lang="en-US" sz="2400" dirty="0">
                <a:solidFill>
                  <a:schemeClr val="accent4"/>
                </a:solidFill>
                <a:latin typeface="Calibri"/>
                <a:cs typeface="Calibri"/>
              </a:rPr>
              <a:t>Research areas</a:t>
            </a:r>
          </a:p>
          <a:p>
            <a:pPr marL="742950" lvl="1" indent="-285750">
              <a:buFont typeface="Arial" panose="020B0604020202020204" pitchFamily="34" charset="0"/>
              <a:buChar char="•"/>
            </a:pPr>
            <a:r>
              <a:rPr lang="en-US" sz="2400" dirty="0">
                <a:solidFill>
                  <a:schemeClr val="accent4"/>
                </a:solidFill>
                <a:latin typeface="Calibri"/>
                <a:cs typeface="Calibri"/>
              </a:rPr>
              <a:t>AI governance</a:t>
            </a:r>
          </a:p>
          <a:p>
            <a:pPr lvl="1"/>
            <a:endParaRPr lang="en-US" sz="2400" dirty="0">
              <a:latin typeface="Calibri"/>
              <a:cs typeface="Calibri"/>
            </a:endParaRPr>
          </a:p>
          <a:p>
            <a:pPr marL="800100" lvl="1" indent="-342900">
              <a:buFont typeface="Arial" panose="020B0604020202020204" pitchFamily="34" charset="0"/>
              <a:buChar char="•"/>
            </a:pPr>
            <a:endParaRPr lang="en-US" sz="2400" dirty="0">
              <a:latin typeface="Calibri"/>
              <a:cs typeface="Calibri"/>
            </a:endParaRPr>
          </a:p>
        </p:txBody>
      </p:sp>
    </p:spTree>
    <p:extLst>
      <p:ext uri="{BB962C8B-B14F-4D97-AF65-F5344CB8AC3E}">
        <p14:creationId xmlns:p14="http://schemas.microsoft.com/office/powerpoint/2010/main" val="307415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5"/>
          <p:cNvSpPr>
            <a:spLocks noGrp="1" noChangeArrowheads="1"/>
          </p:cNvSpPr>
          <p:nvPr>
            <p:ph type="title"/>
          </p:nvPr>
        </p:nvSpPr>
        <p:spPr/>
        <p:txBody>
          <a:bodyPr vert="horz" wrap="square" lIns="68577" tIns="34289" rIns="99058" bIns="34289" numCol="1" anchor="ctr" anchorCtr="0" compatLnSpc="1">
            <a:prstTxWarp prst="textNoShape">
              <a:avLst/>
            </a:prstTxWarp>
          </a:bodyPr>
          <a:lstStyle/>
          <a:p>
            <a:r>
              <a:rPr lang="en-US" dirty="0"/>
              <a:t>Utility?</a:t>
            </a:r>
          </a:p>
        </p:txBody>
      </p:sp>
      <p:sp>
        <p:nvSpPr>
          <p:cNvPr id="4" name="Text Placeholder 3"/>
          <p:cNvSpPr>
            <a:spLocks noGrp="1"/>
          </p:cNvSpPr>
          <p:nvPr>
            <p:ph type="body" idx="1"/>
          </p:nvPr>
        </p:nvSpPr>
        <p:spPr>
          <a:xfrm>
            <a:off x="1447801" y="2008585"/>
            <a:ext cx="3030141" cy="479822"/>
          </a:xfrm>
        </p:spPr>
        <p:txBody>
          <a:bodyPr/>
          <a:lstStyle/>
          <a:p>
            <a:r>
              <a:rPr lang="en-US" dirty="0"/>
              <a:t>Clear utility function</a:t>
            </a:r>
          </a:p>
        </p:txBody>
      </p:sp>
      <p:pic>
        <p:nvPicPr>
          <p:cNvPr id="7" name="Content Placeholder 6"/>
          <p:cNvPicPr>
            <a:picLocks noGrp="1" noChangeAspect="1"/>
          </p:cNvPicPr>
          <p:nvPr>
            <p:ph sz="half" idx="2"/>
          </p:nvPr>
        </p:nvPicPr>
        <p:blipFill>
          <a:blip r:embed="rId3"/>
          <a:srcRect l="15750" r="15750"/>
          <a:stretch>
            <a:fillRect/>
          </a:stretch>
        </p:blipFill>
        <p:spPr>
          <a:xfrm>
            <a:off x="1447800" y="2487613"/>
            <a:ext cx="3030538" cy="2963862"/>
          </a:xfrm>
        </p:spPr>
      </p:pic>
      <p:sp>
        <p:nvSpPr>
          <p:cNvPr id="5" name="Text Placeholder 4"/>
          <p:cNvSpPr>
            <a:spLocks noGrp="1"/>
          </p:cNvSpPr>
          <p:nvPr>
            <p:ph type="body" sz="quarter" idx="3"/>
          </p:nvPr>
        </p:nvSpPr>
        <p:spPr>
          <a:xfrm>
            <a:off x="4588670" y="2008585"/>
            <a:ext cx="3031331" cy="479822"/>
          </a:xfrm>
        </p:spPr>
        <p:txBody>
          <a:bodyPr/>
          <a:lstStyle/>
          <a:p>
            <a:r>
              <a:rPr lang="en-US" dirty="0"/>
              <a:t>Not so clear utility function</a:t>
            </a:r>
          </a:p>
        </p:txBody>
      </p:sp>
      <p:sp>
        <p:nvSpPr>
          <p:cNvPr id="6" name="Content Placeholder 5"/>
          <p:cNvSpPr>
            <a:spLocks noGrp="1"/>
          </p:cNvSpPr>
          <p:nvPr>
            <p:ph sz="quarter" idx="4"/>
          </p:nvPr>
        </p:nvSpPr>
        <p:spPr>
          <a:xfrm>
            <a:off x="4588670" y="2488406"/>
            <a:ext cx="3031331" cy="2963466"/>
          </a:xfrm>
        </p:spPr>
        <p:txBody>
          <a:bodyPr/>
          <a:lstStyle/>
          <a:p>
            <a:endParaRPr lang="en-US"/>
          </a:p>
        </p:txBody>
      </p:sp>
      <p:pic>
        <p:nvPicPr>
          <p:cNvPr id="9" name="Picture 3"/>
          <p:cNvPicPr>
            <a:picLocks noChangeAspect="1" noChangeArrowheads="1"/>
          </p:cNvPicPr>
          <p:nvPr/>
        </p:nvPicPr>
        <p:blipFill>
          <a:blip r:embed="rId4" cstate="print"/>
          <a:srcRect/>
          <a:stretch>
            <a:fillRect/>
          </a:stretch>
        </p:blipFill>
        <p:spPr bwMode="auto">
          <a:xfrm>
            <a:off x="4648200" y="2505376"/>
            <a:ext cx="2819400" cy="3057225"/>
          </a:xfrm>
          <a:prstGeom prst="rect">
            <a:avLst/>
          </a:prstGeom>
          <a:noFill/>
          <a:ln w="9525">
            <a:noFill/>
            <a:miter lim="800000"/>
            <a:headEnd/>
            <a:tailEnd/>
          </a:ln>
        </p:spPr>
      </p:pic>
    </p:spTree>
    <p:extLst>
      <p:ext uri="{BB962C8B-B14F-4D97-AF65-F5344CB8AC3E}">
        <p14:creationId xmlns:p14="http://schemas.microsoft.com/office/powerpoint/2010/main" val="25868251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038853-A1B9-B207-F3CF-CEF96BC710E3}"/>
              </a:ext>
            </a:extLst>
          </p:cNvPr>
          <p:cNvSpPr>
            <a:spLocks noGrp="1"/>
          </p:cNvSpPr>
          <p:nvPr>
            <p:ph type="ctrTitle"/>
          </p:nvPr>
        </p:nvSpPr>
        <p:spPr>
          <a:xfrm>
            <a:off x="-22654" y="2465387"/>
            <a:ext cx="9144000" cy="1470025"/>
          </a:xfrm>
        </p:spPr>
        <p:txBody>
          <a:bodyPr wrap="square" anchor="ctr">
            <a:normAutofit/>
          </a:bodyPr>
          <a:lstStyle/>
          <a:p>
            <a:r>
              <a:rPr lang="en-US" sz="3600" dirty="0">
                <a:solidFill>
                  <a:schemeClr val="bg1"/>
                </a:solidFill>
              </a:rPr>
              <a:t>Going Forward</a:t>
            </a:r>
          </a:p>
        </p:txBody>
      </p:sp>
      <p:sp>
        <p:nvSpPr>
          <p:cNvPr id="10" name="Subtitle 2">
            <a:extLst>
              <a:ext uri="{FF2B5EF4-FFF2-40B4-BE49-F238E27FC236}">
                <a16:creationId xmlns:a16="http://schemas.microsoft.com/office/drawing/2014/main" id="{D15CFC22-9599-B24D-031C-FF4E4D96AEF9}"/>
              </a:ext>
            </a:extLst>
          </p:cNvPr>
          <p:cNvSpPr>
            <a:spLocks noGrp="1"/>
          </p:cNvSpPr>
          <p:nvPr>
            <p:ph type="subTitle" idx="1"/>
          </p:nvPr>
        </p:nvSpPr>
        <p:spPr>
          <a:xfrm>
            <a:off x="0" y="3657600"/>
            <a:ext cx="9144000" cy="1524000"/>
          </a:xfrm>
        </p:spPr>
        <p:txBody>
          <a:bodyPr/>
          <a:lstStyle/>
          <a:p>
            <a:endParaRPr lang="en-US"/>
          </a:p>
        </p:txBody>
      </p:sp>
    </p:spTree>
    <p:extLst>
      <p:ext uri="{BB962C8B-B14F-4D97-AF65-F5344CB8AC3E}">
        <p14:creationId xmlns:p14="http://schemas.microsoft.com/office/powerpoint/2010/main" val="4233464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184581"/>
            <a:ext cx="8839200" cy="4759019"/>
          </a:xfrm>
        </p:spPr>
        <p:txBody>
          <a:bodyPr>
            <a:normAutofit fontScale="92500" lnSpcReduction="10000"/>
          </a:bodyPr>
          <a:lstStyle/>
          <a:p>
            <a:pPr marL="0" indent="0">
              <a:buNone/>
            </a:pPr>
            <a:r>
              <a:rPr lang="en-US" sz="2800" dirty="0"/>
              <a:t>Proposed by Stuart Russell in Human Compatible: </a:t>
            </a:r>
          </a:p>
          <a:p>
            <a:pPr marL="0" indent="0">
              <a:buNone/>
            </a:pPr>
            <a:r>
              <a:rPr lang="en-US" sz="2800" dirty="0"/>
              <a:t>Remove the assumption of a perfectly known objective/goal/loss/reward</a:t>
            </a:r>
          </a:p>
          <a:p>
            <a:pPr marL="914400" lvl="1" indent="-457200">
              <a:buClr>
                <a:schemeClr val="tx2"/>
              </a:buClr>
            </a:pPr>
            <a:r>
              <a:rPr lang="en-US" sz="2400" dirty="0"/>
              <a:t>Combinatorial search: G(s) and c(</a:t>
            </a:r>
            <a:r>
              <a:rPr lang="en-US" sz="2400" dirty="0" err="1"/>
              <a:t>s,a,s</a:t>
            </a:r>
            <a:r>
              <a:rPr lang="en-US" sz="2400" dirty="0"/>
              <a:t>’)</a:t>
            </a:r>
          </a:p>
          <a:p>
            <a:pPr marL="914400" lvl="1" indent="-457200">
              <a:buClr>
                <a:schemeClr val="tx2"/>
              </a:buClr>
            </a:pPr>
            <a:r>
              <a:rPr lang="en-US" sz="2400" dirty="0"/>
              <a:t>Constraint satisfaction: hard and soft constraints</a:t>
            </a:r>
          </a:p>
          <a:p>
            <a:pPr marL="914400" lvl="1" indent="-457200">
              <a:buClr>
                <a:schemeClr val="tx2"/>
              </a:buClr>
            </a:pPr>
            <a:r>
              <a:rPr lang="en-US" sz="2400" dirty="0"/>
              <a:t>Planning: G(s) and c(</a:t>
            </a:r>
            <a:r>
              <a:rPr lang="en-US" sz="2400" dirty="0" err="1"/>
              <a:t>s,a,s</a:t>
            </a:r>
            <a:r>
              <a:rPr lang="en-US" sz="2400" dirty="0"/>
              <a:t>’)</a:t>
            </a:r>
          </a:p>
          <a:p>
            <a:pPr marL="914400" lvl="1" indent="-457200">
              <a:buClr>
                <a:schemeClr val="tx2"/>
              </a:buClr>
            </a:pPr>
            <a:r>
              <a:rPr lang="en-US" sz="2400" dirty="0"/>
              <a:t>Markov decision processes: R(</a:t>
            </a:r>
            <a:r>
              <a:rPr lang="en-US" sz="2400" dirty="0" err="1"/>
              <a:t>s,a,s</a:t>
            </a:r>
            <a:r>
              <a:rPr lang="en-US" sz="2400" dirty="0"/>
              <a:t>’)</a:t>
            </a:r>
          </a:p>
          <a:p>
            <a:pPr marL="914400" lvl="1" indent="-457200">
              <a:buClr>
                <a:schemeClr val="tx2"/>
              </a:buClr>
            </a:pPr>
            <a:r>
              <a:rPr lang="en-US" sz="2400" dirty="0"/>
              <a:t>Supervised learning: Loss(</a:t>
            </a:r>
            <a:r>
              <a:rPr lang="en-US" sz="2400" dirty="0" err="1"/>
              <a:t>x,y,y</a:t>
            </a:r>
            <a:r>
              <a:rPr lang="en-US" sz="2400" dirty="0"/>
              <a:t>’)</a:t>
            </a:r>
          </a:p>
          <a:p>
            <a:pPr marL="914400" lvl="1" indent="-457200">
              <a:buClr>
                <a:schemeClr val="tx2"/>
              </a:buClr>
            </a:pPr>
            <a:r>
              <a:rPr lang="en-US" sz="2400" dirty="0"/>
              <a:t>Reinforcement learning: R(</a:t>
            </a:r>
            <a:r>
              <a:rPr lang="en-US" sz="2400" dirty="0" err="1"/>
              <a:t>s,a,s</a:t>
            </a:r>
            <a:r>
              <a:rPr lang="en-US" sz="2400" dirty="0"/>
              <a:t>’)</a:t>
            </a:r>
          </a:p>
          <a:p>
            <a:pPr marL="914400" lvl="1" indent="-457200">
              <a:buClr>
                <a:schemeClr val="tx2"/>
              </a:buClr>
            </a:pPr>
            <a:r>
              <a:rPr lang="en-US" sz="2400" dirty="0"/>
              <a:t>Robotics: all of the above</a:t>
            </a:r>
          </a:p>
        </p:txBody>
      </p:sp>
      <p:sp>
        <p:nvSpPr>
          <p:cNvPr id="3" name="Title 2"/>
          <p:cNvSpPr>
            <a:spLocks noGrp="1"/>
          </p:cNvSpPr>
          <p:nvPr>
            <p:ph type="title"/>
          </p:nvPr>
        </p:nvSpPr>
        <p:spPr>
          <a:xfrm>
            <a:off x="228600" y="76200"/>
            <a:ext cx="8686800" cy="914400"/>
          </a:xfrm>
        </p:spPr>
        <p:txBody>
          <a:bodyPr/>
          <a:lstStyle/>
          <a:p>
            <a:r>
              <a:rPr lang="en-US" sz="4400" dirty="0"/>
              <a:t>Rebuild AI on a New Foundation</a:t>
            </a:r>
          </a:p>
        </p:txBody>
      </p:sp>
    </p:spTree>
    <p:extLst>
      <p:ext uri="{BB962C8B-B14F-4D97-AF65-F5344CB8AC3E}">
        <p14:creationId xmlns:p14="http://schemas.microsoft.com/office/powerpoint/2010/main" val="13176625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152400"/>
            <a:ext cx="8839200" cy="727381"/>
          </a:xfrm>
        </p:spPr>
        <p:txBody>
          <a:bodyPr/>
          <a:lstStyle/>
          <a:p>
            <a:r>
              <a:rPr lang="en-US" sz="3600" dirty="0">
                <a:solidFill>
                  <a:schemeClr val="accent2"/>
                </a:solidFill>
              </a:rPr>
              <a:t>Ongoing research: “Imperfect” humans</a:t>
            </a:r>
          </a:p>
        </p:txBody>
      </p:sp>
      <p:sp>
        <p:nvSpPr>
          <p:cNvPr id="2" name="Content Placeholder 1"/>
          <p:cNvSpPr>
            <a:spLocks noGrp="1"/>
          </p:cNvSpPr>
          <p:nvPr>
            <p:ph idx="1"/>
          </p:nvPr>
        </p:nvSpPr>
        <p:spPr>
          <a:xfrm>
            <a:off x="152400" y="1489381"/>
            <a:ext cx="8839200" cy="5216219"/>
          </a:xfrm>
        </p:spPr>
        <p:txBody>
          <a:bodyPr>
            <a:normAutofit/>
          </a:bodyPr>
          <a:lstStyle/>
          <a:p>
            <a:pPr marL="342864" lvl="1" indent="0">
              <a:buNone/>
            </a:pPr>
            <a:r>
              <a:rPr lang="en-US" sz="2800" dirty="0">
                <a:solidFill>
                  <a:schemeClr val="accent4"/>
                </a:solidFill>
              </a:rPr>
              <a:t>How do we deal with the following?</a:t>
            </a:r>
          </a:p>
          <a:p>
            <a:pPr lvl="2"/>
            <a:r>
              <a:rPr lang="en-US" sz="2400" dirty="0">
                <a:solidFill>
                  <a:schemeClr val="accent4"/>
                </a:solidFill>
              </a:rPr>
              <a:t>Computation limitation</a:t>
            </a:r>
          </a:p>
          <a:p>
            <a:pPr lvl="2"/>
            <a:r>
              <a:rPr lang="en-US" sz="2400" dirty="0">
                <a:solidFill>
                  <a:schemeClr val="accent4"/>
                </a:solidFill>
              </a:rPr>
              <a:t>Hierarchically structured behavior</a:t>
            </a:r>
          </a:p>
          <a:p>
            <a:pPr lvl="2"/>
            <a:r>
              <a:rPr lang="en-US" sz="2400" dirty="0">
                <a:solidFill>
                  <a:schemeClr val="accent4"/>
                </a:solidFill>
              </a:rPr>
              <a:t>Emotionally driven behavior</a:t>
            </a:r>
          </a:p>
          <a:p>
            <a:pPr lvl="2"/>
            <a:r>
              <a:rPr lang="en-US" sz="2400" dirty="0">
                <a:solidFill>
                  <a:schemeClr val="accent4"/>
                </a:solidFill>
              </a:rPr>
              <a:t>Uncertainty about own preferences</a:t>
            </a:r>
          </a:p>
          <a:p>
            <a:pPr lvl="2"/>
            <a:r>
              <a:rPr lang="en-US" sz="2400" dirty="0">
                <a:solidFill>
                  <a:schemeClr val="accent4"/>
                </a:solidFill>
              </a:rPr>
              <a:t>Plasticity of preferences</a:t>
            </a:r>
          </a:p>
          <a:p>
            <a:pPr lvl="2"/>
            <a:r>
              <a:rPr lang="en-US" sz="2400" dirty="0">
                <a:solidFill>
                  <a:schemeClr val="accent4"/>
                </a:solidFill>
              </a:rPr>
              <a:t>Non-additive, memory-laden, retrospective/prospective preferences</a:t>
            </a:r>
          </a:p>
          <a:p>
            <a:pPr marL="384048" lvl="1" indent="0">
              <a:buNone/>
            </a:pPr>
            <a:endParaRPr lang="en-US" sz="2400" dirty="0">
              <a:solidFill>
                <a:schemeClr val="accent4"/>
              </a:solidFill>
            </a:endParaRPr>
          </a:p>
        </p:txBody>
      </p:sp>
    </p:spTree>
    <p:extLst>
      <p:ext uri="{BB962C8B-B14F-4D97-AF65-F5344CB8AC3E}">
        <p14:creationId xmlns:p14="http://schemas.microsoft.com/office/powerpoint/2010/main" val="3497512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A959F8C-0D7E-3242-B888-22397021D096}"/>
              </a:ext>
            </a:extLst>
          </p:cNvPr>
          <p:cNvSpPr>
            <a:spLocks noGrp="1"/>
          </p:cNvSpPr>
          <p:nvPr>
            <p:ph type="title"/>
          </p:nvPr>
        </p:nvSpPr>
        <p:spPr>
          <a:xfrm>
            <a:off x="76200" y="152400"/>
            <a:ext cx="8839200" cy="727381"/>
          </a:xfrm>
        </p:spPr>
        <p:txBody>
          <a:bodyPr/>
          <a:lstStyle/>
          <a:p>
            <a:r>
              <a:rPr lang="en-US" sz="3600" dirty="0">
                <a:solidFill>
                  <a:schemeClr val="accent2"/>
                </a:solidFill>
              </a:rPr>
              <a:t>Ongoing research: Many humans</a:t>
            </a:r>
          </a:p>
        </p:txBody>
      </p:sp>
      <p:sp>
        <p:nvSpPr>
          <p:cNvPr id="2" name="Content Placeholder 1"/>
          <p:cNvSpPr>
            <a:spLocks noGrp="1"/>
          </p:cNvSpPr>
          <p:nvPr>
            <p:ph idx="1"/>
          </p:nvPr>
        </p:nvSpPr>
        <p:spPr>
          <a:xfrm>
            <a:off x="381000" y="1489381"/>
            <a:ext cx="8229600" cy="5216219"/>
          </a:xfrm>
        </p:spPr>
        <p:txBody>
          <a:bodyPr>
            <a:normAutofit/>
          </a:bodyPr>
          <a:lstStyle/>
          <a:p>
            <a:pPr marL="0" indent="0">
              <a:buNone/>
            </a:pPr>
            <a:r>
              <a:rPr lang="en-US" sz="2800" dirty="0">
                <a:solidFill>
                  <a:schemeClr val="tx1"/>
                </a:solidFill>
              </a:rPr>
              <a:t>There is more than one human we need to consider. </a:t>
            </a:r>
          </a:p>
          <a:p>
            <a:pPr marL="0" indent="0">
              <a:buNone/>
            </a:pPr>
            <a:r>
              <a:rPr lang="en-US" sz="2800" dirty="0">
                <a:solidFill>
                  <a:schemeClr val="tx1"/>
                </a:solidFill>
              </a:rPr>
              <a:t>More problems to overcome:</a:t>
            </a:r>
          </a:p>
          <a:p>
            <a:pPr lvl="1"/>
            <a:r>
              <a:rPr lang="en-US" sz="2400" dirty="0">
                <a:solidFill>
                  <a:schemeClr val="tx1"/>
                </a:solidFill>
              </a:rPr>
              <a:t>Commonalities and differences in preferences</a:t>
            </a:r>
          </a:p>
          <a:p>
            <a:pPr lvl="1"/>
            <a:r>
              <a:rPr lang="en-US" sz="2400" dirty="0">
                <a:solidFill>
                  <a:schemeClr val="tx1"/>
                </a:solidFill>
              </a:rPr>
              <a:t>Aggregating individual preferences</a:t>
            </a:r>
          </a:p>
          <a:p>
            <a:pPr lvl="1"/>
            <a:r>
              <a:rPr lang="en-US" sz="2400" dirty="0">
                <a:solidFill>
                  <a:schemeClr val="tx1"/>
                </a:solidFill>
              </a:rPr>
              <a:t>Comparisons of preferences</a:t>
            </a:r>
          </a:p>
          <a:p>
            <a:pPr lvl="1"/>
            <a:r>
              <a:rPr lang="en-US" sz="2400" dirty="0">
                <a:solidFill>
                  <a:schemeClr val="tx1"/>
                </a:solidFill>
              </a:rPr>
              <a:t>Potential humans (population ethics), future humans</a:t>
            </a:r>
          </a:p>
          <a:p>
            <a:pPr lvl="1"/>
            <a:r>
              <a:rPr lang="en-US" sz="2400" dirty="0">
                <a:solidFill>
                  <a:schemeClr val="tx1"/>
                </a:solidFill>
              </a:rPr>
              <a:t>Altruism/indifference/sadism; pride/rivalry/envy</a:t>
            </a:r>
          </a:p>
          <a:p>
            <a:pPr marL="384048" lvl="1" indent="0">
              <a:buNone/>
            </a:pPr>
            <a:endParaRPr lang="en-US" sz="2400" dirty="0"/>
          </a:p>
        </p:txBody>
      </p:sp>
    </p:spTree>
    <p:extLst>
      <p:ext uri="{BB962C8B-B14F-4D97-AF65-F5344CB8AC3E}">
        <p14:creationId xmlns:p14="http://schemas.microsoft.com/office/powerpoint/2010/main" val="352227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A959F8C-0D7E-3242-B888-22397021D096}"/>
              </a:ext>
            </a:extLst>
          </p:cNvPr>
          <p:cNvSpPr>
            <a:spLocks noGrp="1"/>
          </p:cNvSpPr>
          <p:nvPr>
            <p:ph type="title"/>
          </p:nvPr>
        </p:nvSpPr>
        <p:spPr>
          <a:xfrm>
            <a:off x="76200" y="152400"/>
            <a:ext cx="8839200" cy="727381"/>
          </a:xfrm>
        </p:spPr>
        <p:txBody>
          <a:bodyPr/>
          <a:lstStyle/>
          <a:p>
            <a:r>
              <a:rPr lang="en-US" sz="3600" dirty="0">
                <a:solidFill>
                  <a:schemeClr val="accent2"/>
                </a:solidFill>
              </a:rPr>
              <a:t>Ongoing research: General Safety</a:t>
            </a:r>
          </a:p>
        </p:txBody>
      </p:sp>
      <p:sp>
        <p:nvSpPr>
          <p:cNvPr id="2" name="Content Placeholder 1"/>
          <p:cNvSpPr>
            <a:spLocks noGrp="1"/>
          </p:cNvSpPr>
          <p:nvPr>
            <p:ph idx="1"/>
          </p:nvPr>
        </p:nvSpPr>
        <p:spPr>
          <a:xfrm>
            <a:off x="685800" y="1676401"/>
            <a:ext cx="8229600" cy="3962400"/>
          </a:xfrm>
        </p:spPr>
        <p:txBody>
          <a:bodyPr>
            <a:normAutofit/>
          </a:bodyPr>
          <a:lstStyle/>
          <a:p>
            <a:pPr marL="0" indent="0">
              <a:buNone/>
            </a:pPr>
            <a:r>
              <a:rPr lang="en-US" sz="2800" dirty="0">
                <a:solidFill>
                  <a:schemeClr val="tx1"/>
                </a:solidFill>
              </a:rPr>
              <a:t>And when we disregard humans, there’s more:</a:t>
            </a:r>
          </a:p>
          <a:p>
            <a:pPr lvl="1"/>
            <a:r>
              <a:rPr lang="en-US" sz="2500" dirty="0">
                <a:solidFill>
                  <a:schemeClr val="tx1"/>
                </a:solidFill>
              </a:rPr>
              <a:t>Safe exploration</a:t>
            </a:r>
          </a:p>
          <a:p>
            <a:pPr lvl="1"/>
            <a:r>
              <a:rPr lang="en-US" sz="2500" dirty="0"/>
              <a:t>Robustness to distributional shift</a:t>
            </a:r>
          </a:p>
          <a:p>
            <a:pPr lvl="1"/>
            <a:r>
              <a:rPr lang="en-US" sz="2500" dirty="0">
                <a:solidFill>
                  <a:schemeClr val="tx1"/>
                </a:solidFill>
              </a:rPr>
              <a:t>Avoiding negative side effects</a:t>
            </a:r>
          </a:p>
          <a:p>
            <a:pPr lvl="1"/>
            <a:r>
              <a:rPr lang="en-US" sz="2500" dirty="0"/>
              <a:t>Avoiding reward hacking</a:t>
            </a:r>
          </a:p>
          <a:p>
            <a:pPr lvl="1"/>
            <a:endParaRPr lang="en-US" sz="2500" dirty="0">
              <a:solidFill>
                <a:schemeClr val="tx1"/>
              </a:solidFill>
            </a:endParaRPr>
          </a:p>
          <a:p>
            <a:pPr marL="0" indent="0">
              <a:buNone/>
            </a:pPr>
            <a:endParaRPr lang="en-US" sz="2400" dirty="0">
              <a:solidFill>
                <a:schemeClr val="tx1"/>
              </a:solidFill>
            </a:endParaRPr>
          </a:p>
          <a:p>
            <a:pPr marL="384048" lvl="1" indent="0">
              <a:buNone/>
            </a:pPr>
            <a:endParaRPr lang="en-US" sz="2400" dirty="0"/>
          </a:p>
        </p:txBody>
      </p:sp>
      <p:sp>
        <p:nvSpPr>
          <p:cNvPr id="3" name="TextBox 2">
            <a:extLst>
              <a:ext uri="{FF2B5EF4-FFF2-40B4-BE49-F238E27FC236}">
                <a16:creationId xmlns:a16="http://schemas.microsoft.com/office/drawing/2014/main" id="{2CD51AA7-80CD-5532-2320-009A4F081C80}"/>
              </a:ext>
            </a:extLst>
          </p:cNvPr>
          <p:cNvSpPr txBox="1"/>
          <p:nvPr/>
        </p:nvSpPr>
        <p:spPr>
          <a:xfrm>
            <a:off x="457200" y="6400800"/>
            <a:ext cx="4505592" cy="369332"/>
          </a:xfrm>
          <a:prstGeom prst="rect">
            <a:avLst/>
          </a:prstGeom>
          <a:noFill/>
        </p:spPr>
        <p:txBody>
          <a:bodyPr wrap="none" rtlCol="0">
            <a:spAutoFit/>
          </a:bodyPr>
          <a:lstStyle/>
          <a:p>
            <a:r>
              <a:rPr lang="en-US" dirty="0">
                <a:latin typeface="Calibri"/>
                <a:cs typeface="Calibri"/>
              </a:rPr>
              <a:t>[</a:t>
            </a:r>
            <a:r>
              <a:rPr lang="en-US" dirty="0" err="1">
                <a:latin typeface="Calibri"/>
                <a:cs typeface="Calibri"/>
              </a:rPr>
              <a:t>Amodei</a:t>
            </a:r>
            <a:r>
              <a:rPr lang="en-US" dirty="0">
                <a:latin typeface="Calibri"/>
                <a:cs typeface="Calibri"/>
              </a:rPr>
              <a:t> et al. Concrete Problems in AI Safety]</a:t>
            </a:r>
          </a:p>
        </p:txBody>
      </p:sp>
    </p:spTree>
    <p:extLst>
      <p:ext uri="{BB962C8B-B14F-4D97-AF65-F5344CB8AC3E}">
        <p14:creationId xmlns:p14="http://schemas.microsoft.com/office/powerpoint/2010/main" val="142012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2B19A-9605-7F84-2EB4-637DB0250D65}"/>
              </a:ext>
            </a:extLst>
          </p:cNvPr>
          <p:cNvSpPr>
            <a:spLocks noGrp="1"/>
          </p:cNvSpPr>
          <p:nvPr>
            <p:ph type="title"/>
          </p:nvPr>
        </p:nvSpPr>
        <p:spPr/>
        <p:txBody>
          <a:bodyPr/>
          <a:lstStyle/>
          <a:p>
            <a:r>
              <a:rPr lang="en-US" dirty="0">
                <a:solidFill>
                  <a:schemeClr val="accent2"/>
                </a:solidFill>
              </a:rPr>
              <a:t>And then there’s Governance…</a:t>
            </a:r>
          </a:p>
        </p:txBody>
      </p:sp>
      <p:sp>
        <p:nvSpPr>
          <p:cNvPr id="3" name="Content Placeholder 2">
            <a:extLst>
              <a:ext uri="{FF2B5EF4-FFF2-40B4-BE49-F238E27FC236}">
                <a16:creationId xmlns:a16="http://schemas.microsoft.com/office/drawing/2014/main" id="{B3004C2C-B2A2-C928-D30B-50F9A1F19B5F}"/>
              </a:ext>
            </a:extLst>
          </p:cNvPr>
          <p:cNvSpPr>
            <a:spLocks noGrp="1"/>
          </p:cNvSpPr>
          <p:nvPr>
            <p:ph idx="1"/>
          </p:nvPr>
        </p:nvSpPr>
        <p:spPr>
          <a:xfrm>
            <a:off x="304800" y="2362200"/>
            <a:ext cx="8229600" cy="2565397"/>
          </a:xfrm>
        </p:spPr>
        <p:txBody>
          <a:bodyPr/>
          <a:lstStyle/>
          <a:p>
            <a:pPr marL="0" indent="0">
              <a:buNone/>
            </a:pPr>
            <a:r>
              <a:rPr lang="en-US" dirty="0">
                <a:solidFill>
                  <a:schemeClr val="tx1"/>
                </a:solidFill>
              </a:rPr>
              <a:t>“While AI researchers, developers, and industry can lay the groundwork for what is technically feasible, it is ultimately up to government and civil society to determine the frameworks within which AI systems are developed and deployed.”</a:t>
            </a:r>
          </a:p>
          <a:p>
            <a:pPr marL="0" indent="0">
              <a:buNone/>
            </a:pPr>
            <a:r>
              <a:rPr lang="en-US" dirty="0">
                <a:solidFill>
                  <a:schemeClr val="tx1"/>
                </a:solidFill>
              </a:rPr>
              <a:t>			- </a:t>
            </a:r>
            <a:r>
              <a:rPr lang="en-US" i="1" dirty="0">
                <a:solidFill>
                  <a:schemeClr val="tx1"/>
                </a:solidFill>
              </a:rPr>
              <a:t>Perspectives on Issues in AI Governance,</a:t>
            </a:r>
          </a:p>
          <a:p>
            <a:pPr marL="0" indent="0">
              <a:buNone/>
            </a:pPr>
            <a:r>
              <a:rPr lang="en-US" i="1" dirty="0">
                <a:solidFill>
                  <a:schemeClr val="tx1"/>
                </a:solidFill>
              </a:rPr>
              <a:t>			  </a:t>
            </a:r>
            <a:r>
              <a:rPr lang="en-US" dirty="0">
                <a:solidFill>
                  <a:schemeClr val="tx1"/>
                </a:solidFill>
              </a:rPr>
              <a:t>Google, 2019</a:t>
            </a:r>
          </a:p>
          <a:p>
            <a:pPr marL="0" indent="0">
              <a:buNone/>
            </a:pPr>
            <a:r>
              <a:rPr lang="en-US" dirty="0"/>
              <a:t>			 </a:t>
            </a:r>
          </a:p>
        </p:txBody>
      </p:sp>
    </p:spTree>
    <p:extLst>
      <p:ext uri="{BB962C8B-B14F-4D97-AF65-F5344CB8AC3E}">
        <p14:creationId xmlns:p14="http://schemas.microsoft.com/office/powerpoint/2010/main" val="31573153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solidFill>
                  <a:schemeClr val="bg1"/>
                </a:solidFill>
              </a:rPr>
              <a:t>Summary</a:t>
            </a:r>
          </a:p>
        </p:txBody>
      </p:sp>
      <p:sp>
        <p:nvSpPr>
          <p:cNvPr id="2" name="Content Placeholder 1"/>
          <p:cNvSpPr>
            <a:spLocks noGrp="1"/>
          </p:cNvSpPr>
          <p:nvPr>
            <p:ph type="subTitle" idx="1"/>
          </p:nvPr>
        </p:nvSpPr>
        <p:spPr>
          <a:xfrm>
            <a:off x="838200" y="2209800"/>
            <a:ext cx="7924800" cy="2438400"/>
          </a:xfrm>
        </p:spPr>
        <p:txBody>
          <a:bodyPr>
            <a:normAutofit lnSpcReduction="10000"/>
          </a:bodyPr>
          <a:lstStyle/>
          <a:p>
            <a:r>
              <a:rPr lang="en-US" sz="2800" dirty="0">
                <a:solidFill>
                  <a:schemeClr val="accent3">
                    <a:lumMod val="75000"/>
                  </a:schemeClr>
                </a:solidFill>
              </a:rPr>
              <a:t>The standard model for AI may lead to loss of human control over increasingly intelligent AI systems.</a:t>
            </a:r>
          </a:p>
          <a:p>
            <a:endParaRPr lang="en-US" sz="2800" dirty="0">
              <a:solidFill>
                <a:schemeClr val="accent3">
                  <a:lumMod val="75000"/>
                </a:schemeClr>
              </a:solidFill>
            </a:endParaRPr>
          </a:p>
          <a:p>
            <a:r>
              <a:rPr lang="en-US" sz="2800" dirty="0">
                <a:solidFill>
                  <a:schemeClr val="accent3">
                    <a:lumMod val="75000"/>
                  </a:schemeClr>
                </a:solidFill>
              </a:rPr>
              <a:t>Provably beneficial AI is possible and desirable.</a:t>
            </a:r>
          </a:p>
          <a:p>
            <a:pPr lvl="2"/>
            <a:r>
              <a:rPr lang="en-US" sz="2800" b="1" i="1" dirty="0">
                <a:solidFill>
                  <a:schemeClr val="bg1"/>
                </a:solidFill>
              </a:rPr>
              <a:t>It isn’t “AI safety” or “AI Ethics,” it’s AI</a:t>
            </a:r>
          </a:p>
          <a:p>
            <a:endParaRPr lang="en-US" sz="3600" b="1" i="1" u="sng" dirty="0">
              <a:solidFill>
                <a:schemeClr val="bg1"/>
              </a:solidFill>
            </a:endParaRPr>
          </a:p>
          <a:p>
            <a:pPr marL="273139" lvl="1"/>
            <a:endParaRPr lang="en-US" sz="2400" dirty="0">
              <a:solidFill>
                <a:schemeClr val="bg1"/>
              </a:solidFill>
            </a:endParaRPr>
          </a:p>
        </p:txBody>
      </p:sp>
    </p:spTree>
    <p:extLst>
      <p:ext uri="{BB962C8B-B14F-4D97-AF65-F5344CB8AC3E}">
        <p14:creationId xmlns:p14="http://schemas.microsoft.com/office/powerpoint/2010/main" val="299894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422C37-F279-7219-7601-56EE42234105}"/>
              </a:ext>
            </a:extLst>
          </p:cNvPr>
          <p:cNvSpPr>
            <a:spLocks noGrp="1"/>
          </p:cNvSpPr>
          <p:nvPr>
            <p:ph type="ctrTitle"/>
          </p:nvPr>
        </p:nvSpPr>
        <p:spPr/>
        <p:txBody>
          <a:bodyPr/>
          <a:lstStyle/>
          <a:p>
            <a:endParaRPr lang="en-US" dirty="0"/>
          </a:p>
        </p:txBody>
      </p:sp>
      <p:sp>
        <p:nvSpPr>
          <p:cNvPr id="5" name="Subtitle 4">
            <a:extLst>
              <a:ext uri="{FF2B5EF4-FFF2-40B4-BE49-F238E27FC236}">
                <a16:creationId xmlns:a16="http://schemas.microsoft.com/office/drawing/2014/main" id="{B266639C-101F-8FB5-D64F-9C38CF5D3843}"/>
              </a:ext>
            </a:extLst>
          </p:cNvPr>
          <p:cNvSpPr>
            <a:spLocks noGrp="1"/>
          </p:cNvSpPr>
          <p:nvPr>
            <p:ph type="subTitle" idx="1"/>
          </p:nvPr>
        </p:nvSpPr>
        <p:spPr>
          <a:xfrm>
            <a:off x="-12357" y="2667000"/>
            <a:ext cx="9144000" cy="1524000"/>
          </a:xfrm>
        </p:spPr>
        <p:txBody>
          <a:bodyPr/>
          <a:lstStyle/>
          <a:p>
            <a:endParaRPr lang="en-US" dirty="0">
              <a:solidFill>
                <a:schemeClr val="accent2"/>
              </a:solidFill>
            </a:endParaRPr>
          </a:p>
          <a:p>
            <a:r>
              <a:rPr lang="en-US" dirty="0">
                <a:solidFill>
                  <a:schemeClr val="accent2"/>
                </a:solidFill>
              </a:rPr>
              <a:t>Where do reward functions come from in this class?</a:t>
            </a:r>
          </a:p>
          <a:p>
            <a:endParaRPr lang="en-US" dirty="0">
              <a:solidFill>
                <a:schemeClr val="accent2"/>
              </a:solidFill>
            </a:endParaRPr>
          </a:p>
        </p:txBody>
      </p:sp>
    </p:spTree>
    <p:extLst>
      <p:ext uri="{BB962C8B-B14F-4D97-AF65-F5344CB8AC3E}">
        <p14:creationId xmlns:p14="http://schemas.microsoft.com/office/powerpoint/2010/main" val="981365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 model for AI</a:t>
            </a:r>
          </a:p>
        </p:txBody>
      </p:sp>
      <p:sp>
        <p:nvSpPr>
          <p:cNvPr id="8" name="TextBox 7">
            <a:extLst>
              <a:ext uri="{FF2B5EF4-FFF2-40B4-BE49-F238E27FC236}">
                <a16:creationId xmlns:a16="http://schemas.microsoft.com/office/drawing/2014/main" id="{0B03A97B-51FD-9842-B400-092356AE9EBC}"/>
              </a:ext>
            </a:extLst>
          </p:cNvPr>
          <p:cNvSpPr txBox="1"/>
          <p:nvPr/>
        </p:nvSpPr>
        <p:spPr>
          <a:xfrm>
            <a:off x="630573" y="4176210"/>
            <a:ext cx="7543799" cy="707886"/>
          </a:xfrm>
          <a:prstGeom prst="rect">
            <a:avLst/>
          </a:prstGeom>
          <a:noFill/>
        </p:spPr>
        <p:txBody>
          <a:bodyPr wrap="square" rtlCol="0">
            <a:spAutoFit/>
          </a:bodyPr>
          <a:lstStyle/>
          <a:p>
            <a:pPr algn="ctr"/>
            <a:r>
              <a:rPr lang="en-US" sz="2000" dirty="0"/>
              <a:t>We expect to be able to give a reward function for the AI system to optimize. This is how it’s done in this class!</a:t>
            </a:r>
          </a:p>
        </p:txBody>
      </p:sp>
      <p:sp>
        <p:nvSpPr>
          <p:cNvPr id="9" name="TextBox 8">
            <a:extLst>
              <a:ext uri="{FF2B5EF4-FFF2-40B4-BE49-F238E27FC236}">
                <a16:creationId xmlns:a16="http://schemas.microsoft.com/office/drawing/2014/main" id="{734D0D0F-CB39-3641-A74A-411B0EC9EE1F}"/>
              </a:ext>
            </a:extLst>
          </p:cNvPr>
          <p:cNvSpPr txBox="1"/>
          <p:nvPr/>
        </p:nvSpPr>
        <p:spPr>
          <a:xfrm>
            <a:off x="1021124" y="5376094"/>
            <a:ext cx="6978192" cy="461665"/>
          </a:xfrm>
          <a:prstGeom prst="rect">
            <a:avLst/>
          </a:prstGeom>
          <a:noFill/>
        </p:spPr>
        <p:txBody>
          <a:bodyPr wrap="none" rtlCol="0">
            <a:spAutoFit/>
          </a:bodyPr>
          <a:lstStyle/>
          <a:p>
            <a:r>
              <a:rPr lang="en-US" sz="2400" dirty="0"/>
              <a:t>King Midas problem: </a:t>
            </a:r>
            <a:r>
              <a:rPr lang="en-US" sz="2400" b="1" dirty="0"/>
              <a:t>Cannot specify </a:t>
            </a:r>
            <a:r>
              <a:rPr lang="en-US" sz="2400" b="1" i="1" dirty="0"/>
              <a:t>R</a:t>
            </a:r>
            <a:r>
              <a:rPr lang="en-US" sz="2400" b="1" dirty="0"/>
              <a:t> correctly</a:t>
            </a:r>
          </a:p>
        </p:txBody>
      </p:sp>
      <p:pic>
        <p:nvPicPr>
          <p:cNvPr id="2" name="Picture 1">
            <a:extLst>
              <a:ext uri="{FF2B5EF4-FFF2-40B4-BE49-F238E27FC236}">
                <a16:creationId xmlns:a16="http://schemas.microsoft.com/office/drawing/2014/main" id="{70CCE459-860B-BBD3-6422-AC760DF26C70}"/>
              </a:ext>
            </a:extLst>
          </p:cNvPr>
          <p:cNvPicPr>
            <a:picLocks noChangeAspect="1"/>
          </p:cNvPicPr>
          <p:nvPr/>
        </p:nvPicPr>
        <p:blipFill>
          <a:blip r:embed="rId3"/>
          <a:stretch>
            <a:fillRect/>
          </a:stretch>
        </p:blipFill>
        <p:spPr>
          <a:xfrm>
            <a:off x="6479785" y="2140194"/>
            <a:ext cx="1788203" cy="1788203"/>
          </a:xfrm>
          <a:prstGeom prst="rect">
            <a:avLst/>
          </a:prstGeom>
          <a:scene3d>
            <a:camera prst="orthographicFront">
              <a:rot lat="0" lon="10800000" rev="0"/>
            </a:camera>
            <a:lightRig rig="threePt" dir="t"/>
          </a:scene3d>
        </p:spPr>
      </p:pic>
      <p:pic>
        <p:nvPicPr>
          <p:cNvPr id="1026" name="Picture 2" descr="person Icon 1463036">
            <a:extLst>
              <a:ext uri="{FF2B5EF4-FFF2-40B4-BE49-F238E27FC236}">
                <a16:creationId xmlns:a16="http://schemas.microsoft.com/office/drawing/2014/main" id="{4837A70F-52AE-D720-E0AF-E72663A22D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73" y="1970445"/>
            <a:ext cx="2029834" cy="2029834"/>
          </a:xfrm>
          <a:prstGeom prst="rect">
            <a:avLst/>
          </a:prstGeom>
          <a:noFill/>
          <a:extLst>
            <a:ext uri="{909E8E84-426E-40DD-AFC4-6F175D3DCCD1}">
              <a14:hiddenFill xmlns:a14="http://schemas.microsoft.com/office/drawing/2010/main">
                <a:solidFill>
                  <a:srgbClr val="FFFFFF"/>
                </a:solidFill>
              </a14:hiddenFill>
            </a:ext>
          </a:extLst>
        </p:spPr>
      </p:pic>
      <p:sp>
        <p:nvSpPr>
          <p:cNvPr id="10" name="Oval Callout 9">
            <a:extLst>
              <a:ext uri="{FF2B5EF4-FFF2-40B4-BE49-F238E27FC236}">
                <a16:creationId xmlns:a16="http://schemas.microsoft.com/office/drawing/2014/main" id="{4A04FE8D-CB5E-D8F4-A614-0580FF2F908B}"/>
              </a:ext>
            </a:extLst>
          </p:cNvPr>
          <p:cNvSpPr/>
          <p:nvPr/>
        </p:nvSpPr>
        <p:spPr>
          <a:xfrm>
            <a:off x="2286000" y="1615809"/>
            <a:ext cx="2029834" cy="1143000"/>
          </a:xfrm>
          <a:prstGeom prst="wedgeEllipseCallout">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solidFill>
                  <a:schemeClr val="bg1"/>
                </a:solidFill>
              </a:rPr>
              <a:t>maximize R</a:t>
            </a:r>
          </a:p>
        </p:txBody>
      </p:sp>
      <p:sp>
        <p:nvSpPr>
          <p:cNvPr id="11" name="Oval Callout 10">
            <a:extLst>
              <a:ext uri="{FF2B5EF4-FFF2-40B4-BE49-F238E27FC236}">
                <a16:creationId xmlns:a16="http://schemas.microsoft.com/office/drawing/2014/main" id="{FA693382-D38F-105F-5082-B51922E95F0A}"/>
              </a:ext>
            </a:extLst>
          </p:cNvPr>
          <p:cNvSpPr/>
          <p:nvPr/>
        </p:nvSpPr>
        <p:spPr>
          <a:xfrm>
            <a:off x="4876800" y="1586004"/>
            <a:ext cx="1981202" cy="1143000"/>
          </a:xfrm>
          <a:prstGeom prst="wedgeEllipseCallout">
            <a:avLst/>
          </a:prstGeom>
          <a:solidFill>
            <a:schemeClr val="accent2"/>
          </a:solidFill>
          <a:effectLst>
            <a:outerShdw blurRad="50800" dist="50800" dir="5400000" algn="ctr" rotWithShape="0">
              <a:schemeClr val="bg1"/>
            </a:outerShdw>
          </a:effectLst>
          <a:scene3d>
            <a:camera prst="orthographicFront">
              <a:rot lat="0" lon="10800000" rev="0"/>
            </a:camera>
            <a:lightRig rig="threePt" dir="t"/>
          </a:scene3d>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bg1"/>
              </a:solidFill>
            </a:endParaRPr>
          </a:p>
        </p:txBody>
      </p:sp>
      <p:sp>
        <p:nvSpPr>
          <p:cNvPr id="12" name="TextBox 11">
            <a:extLst>
              <a:ext uri="{FF2B5EF4-FFF2-40B4-BE49-F238E27FC236}">
                <a16:creationId xmlns:a16="http://schemas.microsoft.com/office/drawing/2014/main" id="{127E3D08-9FAA-82F3-447C-75C8AF15C056}"/>
              </a:ext>
            </a:extLst>
          </p:cNvPr>
          <p:cNvSpPr txBox="1"/>
          <p:nvPr/>
        </p:nvSpPr>
        <p:spPr>
          <a:xfrm>
            <a:off x="5257800" y="2002643"/>
            <a:ext cx="1281120" cy="369332"/>
          </a:xfrm>
          <a:prstGeom prst="rect">
            <a:avLst/>
          </a:prstGeom>
          <a:noFill/>
        </p:spPr>
        <p:txBody>
          <a:bodyPr wrap="none" rtlCol="0">
            <a:spAutoFit/>
          </a:bodyPr>
          <a:lstStyle/>
          <a:p>
            <a:r>
              <a:rPr lang="en-US" dirty="0" err="1">
                <a:solidFill>
                  <a:schemeClr val="bg1"/>
                </a:solidFill>
                <a:latin typeface="Calibri"/>
                <a:cs typeface="Calibri"/>
              </a:rPr>
              <a:t>okiedokie</a:t>
            </a:r>
            <a:r>
              <a:rPr lang="en-US" dirty="0">
                <a:solidFill>
                  <a:schemeClr val="bg1"/>
                </a:solidFill>
                <a:latin typeface="Calibri"/>
                <a:cs typeface="Calibri"/>
              </a:rPr>
              <a:t> </a:t>
            </a:r>
            <a:r>
              <a:rPr lang="en-US" dirty="0">
                <a:solidFill>
                  <a:schemeClr val="bg1"/>
                </a:solidFill>
                <a:latin typeface="Calibri"/>
                <a:cs typeface="Calibri"/>
                <a:sym typeface="Wingdings" pitchFamily="2" charset="2"/>
              </a:rPr>
              <a:t>:)</a:t>
            </a:r>
            <a:endParaRPr lang="en-US" dirty="0">
              <a:solidFill>
                <a:schemeClr val="bg1"/>
              </a:solidFill>
              <a:latin typeface="Calibri"/>
              <a:cs typeface="Calibri"/>
            </a:endParaRPr>
          </a:p>
        </p:txBody>
      </p:sp>
    </p:spTree>
    <p:extLst>
      <p:ext uri="{BB962C8B-B14F-4D97-AF65-F5344CB8AC3E}">
        <p14:creationId xmlns:p14="http://schemas.microsoft.com/office/powerpoint/2010/main" val="218004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1B790-7B38-4646-A35E-3FFE685A5BAB}"/>
              </a:ext>
            </a:extLst>
          </p:cNvPr>
          <p:cNvSpPr>
            <a:spLocks noGrp="1"/>
          </p:cNvSpPr>
          <p:nvPr>
            <p:ph type="title"/>
          </p:nvPr>
        </p:nvSpPr>
        <p:spPr>
          <a:xfrm>
            <a:off x="275897" y="1131094"/>
            <a:ext cx="8757745" cy="994172"/>
          </a:xfrm>
        </p:spPr>
        <p:txBody>
          <a:bodyPr/>
          <a:lstStyle/>
          <a:p>
            <a:endParaRPr lang="en-US" dirty="0"/>
          </a:p>
        </p:txBody>
      </p:sp>
      <p:pic>
        <p:nvPicPr>
          <p:cNvPr id="5" name="media2.mp4">
            <a:extLst>
              <a:ext uri="{FF2B5EF4-FFF2-40B4-BE49-F238E27FC236}">
                <a16:creationId xmlns:a16="http://schemas.microsoft.com/office/drawing/2014/main" id="{D7CB328F-0375-7B4C-A59A-10C800F1DE05}"/>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609601" y="846170"/>
            <a:ext cx="7736633" cy="5165660"/>
          </a:xfrm>
          <a:prstGeom prst="rect">
            <a:avLst/>
          </a:prstGeom>
          <a:ln w="12700">
            <a:miter lim="400000"/>
          </a:ln>
        </p:spPr>
      </p:pic>
      <p:sp>
        <p:nvSpPr>
          <p:cNvPr id="3" name="TextBox 2">
            <a:extLst>
              <a:ext uri="{FF2B5EF4-FFF2-40B4-BE49-F238E27FC236}">
                <a16:creationId xmlns:a16="http://schemas.microsoft.com/office/drawing/2014/main" id="{22A8435F-CD00-1D8D-99EA-3421416A6EEC}"/>
              </a:ext>
            </a:extLst>
          </p:cNvPr>
          <p:cNvSpPr txBox="1"/>
          <p:nvPr/>
        </p:nvSpPr>
        <p:spPr>
          <a:xfrm>
            <a:off x="586947" y="6313230"/>
            <a:ext cx="4888389" cy="369332"/>
          </a:xfrm>
          <a:prstGeom prst="rect">
            <a:avLst/>
          </a:prstGeom>
          <a:noFill/>
        </p:spPr>
        <p:txBody>
          <a:bodyPr wrap="none" rtlCol="0">
            <a:spAutoFit/>
          </a:bodyPr>
          <a:lstStyle/>
          <a:p>
            <a:r>
              <a:rPr lang="en-US" dirty="0" err="1">
                <a:latin typeface="Calibri"/>
                <a:cs typeface="Calibri"/>
              </a:rPr>
              <a:t>OpenAI</a:t>
            </a:r>
            <a:r>
              <a:rPr lang="en-US" dirty="0">
                <a:latin typeface="Calibri"/>
                <a:cs typeface="Calibri"/>
              </a:rPr>
              <a:t> 2016. Faulty Reward Functions in the Wild</a:t>
            </a:r>
          </a:p>
        </p:txBody>
      </p:sp>
    </p:spTree>
    <p:extLst>
      <p:ext uri="{BB962C8B-B14F-4D97-AF65-F5344CB8AC3E}">
        <p14:creationId xmlns:p14="http://schemas.microsoft.com/office/powerpoint/2010/main" val="64755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anca_keynote_imp">
            <a:hlinkClick r:id="" action="ppaction://media"/>
            <a:extLst>
              <a:ext uri="{FF2B5EF4-FFF2-40B4-BE49-F238E27FC236}">
                <a16:creationId xmlns:a16="http://schemas.microsoft.com/office/drawing/2014/main" id="{02B9AFA1-B290-2D44-B66C-BA4343C61FE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6636"/>
            <a:ext cx="9144000" cy="5143501"/>
          </a:xfrm>
          <a:prstGeom prst="rect">
            <a:avLst/>
          </a:prstGeom>
        </p:spPr>
      </p:pic>
      <p:sp>
        <p:nvSpPr>
          <p:cNvPr id="6" name="Rounded Rectangle 5">
            <a:extLst>
              <a:ext uri="{FF2B5EF4-FFF2-40B4-BE49-F238E27FC236}">
                <a16:creationId xmlns:a16="http://schemas.microsoft.com/office/drawing/2014/main" id="{59D8FE61-A284-F740-8255-9B54D528A7F4}"/>
              </a:ext>
            </a:extLst>
          </p:cNvPr>
          <p:cNvSpPr/>
          <p:nvPr/>
        </p:nvSpPr>
        <p:spPr>
          <a:xfrm>
            <a:off x="4811041" y="892876"/>
            <a:ext cx="1249925" cy="873842"/>
          </a:xfrm>
          <a:prstGeom prst="roundRect">
            <a:avLst/>
          </a:prstGeom>
          <a:solidFill>
            <a:schemeClr val="bg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7" name="Oval 6">
            <a:extLst>
              <a:ext uri="{FF2B5EF4-FFF2-40B4-BE49-F238E27FC236}">
                <a16:creationId xmlns:a16="http://schemas.microsoft.com/office/drawing/2014/main" id="{7B52060E-EC9D-8C4F-8B6E-352D8C7FCAC1}"/>
              </a:ext>
            </a:extLst>
          </p:cNvPr>
          <p:cNvSpPr/>
          <p:nvPr/>
        </p:nvSpPr>
        <p:spPr>
          <a:xfrm>
            <a:off x="6198009" y="1554111"/>
            <a:ext cx="157734" cy="157734"/>
          </a:xfrm>
          <a:prstGeom prst="ellipse">
            <a:avLst/>
          </a:prstGeom>
          <a:solidFill>
            <a:schemeClr val="bg1"/>
          </a:soli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8" name="Picture 7">
            <a:extLst>
              <a:ext uri="{FF2B5EF4-FFF2-40B4-BE49-F238E27FC236}">
                <a16:creationId xmlns:a16="http://schemas.microsoft.com/office/drawing/2014/main" id="{8AD54CF2-D80C-9B4B-B424-507D59B3D32B}"/>
              </a:ext>
            </a:extLst>
          </p:cNvPr>
          <p:cNvPicPr>
            <a:picLocks noChangeAspect="1"/>
          </p:cNvPicPr>
          <p:nvPr/>
        </p:nvPicPr>
        <p:blipFill>
          <a:blip r:embed="rId6"/>
          <a:stretch>
            <a:fillRect/>
          </a:stretch>
        </p:blipFill>
        <p:spPr>
          <a:xfrm>
            <a:off x="5312031" y="946145"/>
            <a:ext cx="247943" cy="247943"/>
          </a:xfrm>
          <a:prstGeom prst="rect">
            <a:avLst/>
          </a:prstGeom>
        </p:spPr>
      </p:pic>
      <p:pic>
        <p:nvPicPr>
          <p:cNvPr id="9" name="Picture 8">
            <a:extLst>
              <a:ext uri="{FF2B5EF4-FFF2-40B4-BE49-F238E27FC236}">
                <a16:creationId xmlns:a16="http://schemas.microsoft.com/office/drawing/2014/main" id="{9AFBDFDB-F8B9-DF42-A1C5-074BD14A29DF}"/>
              </a:ext>
            </a:extLst>
          </p:cNvPr>
          <p:cNvPicPr>
            <a:picLocks noChangeAspect="1"/>
          </p:cNvPicPr>
          <p:nvPr/>
        </p:nvPicPr>
        <p:blipFill>
          <a:blip r:embed="rId7"/>
          <a:stretch>
            <a:fillRect/>
          </a:stretch>
        </p:blipFill>
        <p:spPr>
          <a:xfrm>
            <a:off x="5085956" y="1165215"/>
            <a:ext cx="701626" cy="701626"/>
          </a:xfrm>
          <a:prstGeom prst="rect">
            <a:avLst/>
          </a:prstGeom>
        </p:spPr>
      </p:pic>
      <p:cxnSp>
        <p:nvCxnSpPr>
          <p:cNvPr id="10" name="Straight Connector 9">
            <a:extLst>
              <a:ext uri="{FF2B5EF4-FFF2-40B4-BE49-F238E27FC236}">
                <a16:creationId xmlns:a16="http://schemas.microsoft.com/office/drawing/2014/main" id="{B50ABD02-725D-334C-8888-D5597725B3A9}"/>
              </a:ext>
            </a:extLst>
          </p:cNvPr>
          <p:cNvCxnSpPr>
            <a:cxnSpLocks/>
          </p:cNvCxnSpPr>
          <p:nvPr/>
        </p:nvCxnSpPr>
        <p:spPr>
          <a:xfrm>
            <a:off x="5449204" y="1156308"/>
            <a:ext cx="0" cy="205740"/>
          </a:xfrm>
          <a:prstGeom prst="line">
            <a:avLst/>
          </a:prstGeom>
          <a:ln w="3175">
            <a:solidFill>
              <a:schemeClr val="tx1"/>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717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65" fill="hold"/>
                                        <p:tgtEl>
                                          <p:spTgt spid="5"/>
                                        </p:tgtEl>
                                      </p:cBhvr>
                                    </p:cmd>
                                  </p:childTnLst>
                                </p:cTn>
                              </p:par>
                              <p:par>
                                <p:cTn id="7" presetID="10" presetClass="entr" presetSubtype="0" fill="hold" grpId="0"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2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2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2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5"/>
                </p:tgtEl>
              </p:cMediaNode>
            </p:video>
          </p:childTnLst>
        </p:cTn>
      </p:par>
    </p:tnLst>
    <p:bldLst>
      <p:bldP spid="6" grpId="0" animBg="1"/>
      <p:bldP spid="7" grpId="0" animBg="1"/>
    </p:bldLst>
  </p:timing>
</p:sld>
</file>

<file path=ppt/theme/theme1.xml><?xml version="1.0" encoding="utf-8"?>
<a:theme xmlns:a="http://schemas.openxmlformats.org/drawingml/2006/main" name="2_dags">
  <a:themeElements>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ustom 3">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63500" algn="ctr">
          <a:solidFill>
            <a:schemeClr val="tx1"/>
          </a:solidFill>
          <a:round/>
          <a:headEnd/>
          <a:tailEnd/>
        </a:ln>
        <a:effectLst/>
      </a:spPr>
      <a:bodyPr wrap="square" rtlCol="0" anchor="ctr">
        <a:spAutoFit/>
      </a:bodyPr>
      <a:lstStyle>
        <a:defPPr algn="ctr" eaLnBrk="0" hangingPunct="0">
          <a:spcBef>
            <a:spcPct val="50000"/>
          </a:spcBef>
          <a:defRPr/>
        </a:defPPr>
      </a:lstStyle>
    </a:spDef>
    <a:lnDef>
      <a:spPr bwMode="auto">
        <a:noFill/>
        <a:ln w="38100" cap="flat" cmpd="sng" algn="ctr">
          <a:solidFill>
            <a:schemeClr val="tx1"/>
          </a:solidFill>
          <a:prstDash val="solid"/>
          <a:round/>
          <a:headEnd type="none" w="med" len="med"/>
          <a:tailEnd type="arrow"/>
        </a:ln>
        <a:effectLst/>
      </a:spPr>
      <a:bodyPr/>
      <a:lstStyle/>
    </a:lnDef>
  </a:objectDefaults>
  <a:extraClrSchemeLst>
    <a:extraClrScheme>
      <a:clrScheme name="dag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dag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dag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dag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dag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dag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dag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err="1"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85828</TotalTime>
  <Words>1933</Words>
  <Application>Microsoft Macintosh PowerPoint</Application>
  <PresentationFormat>On-screen Show (4:3)</PresentationFormat>
  <Paragraphs>316</Paragraphs>
  <Slides>56</Slides>
  <Notes>26</Notes>
  <HiddenSlides>6</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56</vt:i4>
      </vt:variant>
    </vt:vector>
  </HeadingPairs>
  <TitlesOfParts>
    <vt:vector size="66" baseType="lpstr">
      <vt:lpstr>Arial</vt:lpstr>
      <vt:lpstr>Calibri</vt:lpstr>
      <vt:lpstr>Cambria Math</vt:lpstr>
      <vt:lpstr>Kurier Light</vt:lpstr>
      <vt:lpstr>Palatino</vt:lpstr>
      <vt:lpstr>Tahoma</vt:lpstr>
      <vt:lpstr>Times New Roman</vt:lpstr>
      <vt:lpstr>Wingdings</vt:lpstr>
      <vt:lpstr>2_dags</vt:lpstr>
      <vt:lpstr>dan-berkeley-nlp-v1</vt:lpstr>
      <vt:lpstr>CS 188: Artificial Intelligence </vt:lpstr>
      <vt:lpstr>Roadmap</vt:lpstr>
      <vt:lpstr>Inverse Reinforcement Learning</vt:lpstr>
      <vt:lpstr>Reminder: Optimal Policies</vt:lpstr>
      <vt:lpstr>Utility?</vt:lpstr>
      <vt:lpstr>PowerPoint Presentation</vt:lpstr>
      <vt:lpstr>Standard model for AI</vt:lpstr>
      <vt:lpstr>PowerPoint Presentation</vt:lpstr>
      <vt:lpstr>PowerPoint Presentation</vt:lpstr>
      <vt:lpstr>PowerPoint Presentation</vt:lpstr>
      <vt:lpstr>Planning/Reinforcement Learning</vt:lpstr>
      <vt:lpstr>Inverse Planning/RL</vt:lpstr>
      <vt:lpstr>Inverse Planning/RL</vt:lpstr>
      <vt:lpstr>Inverse Planning/RL</vt:lpstr>
      <vt:lpstr>Inverse Planning/RL</vt:lpstr>
      <vt:lpstr>Inverse Planning/RL</vt:lpstr>
      <vt:lpstr>Inverse Planning/RL</vt:lpstr>
      <vt:lpstr>Inverse Planning/RL</vt:lpstr>
      <vt:lpstr>Inverse Planning/RL</vt:lpstr>
      <vt:lpstr>Is the demonstrator really optimal?</vt:lpstr>
      <vt:lpstr>The Bayesian view</vt:lpstr>
      <vt:lpstr>The Bayesian view</vt:lpstr>
      <vt:lpstr>The Bayesian view</vt:lpstr>
      <vt:lpstr>The Bayesian view</vt:lpstr>
      <vt:lpstr>IRL is relevant to all 3 types of people:</vt:lpstr>
      <vt:lpstr>Aside: Imitation Learning and IRL</vt:lpstr>
      <vt:lpstr>PowerPoint Presentation</vt:lpstr>
      <vt:lpstr>PowerPoint Presentation</vt:lpstr>
      <vt:lpstr>Roadmap</vt:lpstr>
      <vt:lpstr>AI Safety</vt:lpstr>
      <vt:lpstr>PowerPoint Presentation</vt:lpstr>
      <vt:lpstr>PowerPoint Presentation</vt:lpstr>
      <vt:lpstr>PowerPoint Presentation</vt:lpstr>
      <vt:lpstr>PowerPoint Presentation</vt:lpstr>
      <vt:lpstr>PowerPoint Presentation</vt:lpstr>
      <vt:lpstr>Deep learning forever?</vt:lpstr>
      <vt:lpstr>Recall: Standard model for AI</vt:lpstr>
      <vt:lpstr>PowerPoint Presentation</vt:lpstr>
      <vt:lpstr>Likely AI developments in the 2020s</vt:lpstr>
      <vt:lpstr>General-purpose AI</vt:lpstr>
      <vt:lpstr>What happens as AI becomes more powerful?</vt:lpstr>
      <vt:lpstr>E.g., Social Media</vt:lpstr>
      <vt:lpstr>How we got into this mess</vt:lpstr>
      <vt:lpstr>Revised model: Provably beneficial AI</vt:lpstr>
      <vt:lpstr>Basic assistance game</vt:lpstr>
      <vt:lpstr>The off-switch problem</vt:lpstr>
      <vt:lpstr>Off-switch problem (example)</vt:lpstr>
      <vt:lpstr>Off-switch problem (general proof)</vt:lpstr>
      <vt:lpstr>Roadmap</vt:lpstr>
      <vt:lpstr>Going Forward</vt:lpstr>
      <vt:lpstr>Rebuild AI on a New Foundation</vt:lpstr>
      <vt:lpstr>Ongoing research: “Imperfect” humans</vt:lpstr>
      <vt:lpstr>Ongoing research: Many humans</vt:lpstr>
      <vt:lpstr>Ongoing research: General Safety</vt:lpstr>
      <vt:lpstr>And then there’s Governance…</vt:lpstr>
      <vt:lpstr>Summary</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AI: What if We Succeed?</dc:title>
  <dc:creator>Stuart Russell</dc:creator>
  <cp:lastModifiedBy>regina wang</cp:lastModifiedBy>
  <cp:revision>334</cp:revision>
  <dcterms:created xsi:type="dcterms:W3CDTF">2013-08-02T15:33:16Z</dcterms:created>
  <dcterms:modified xsi:type="dcterms:W3CDTF">2022-08-04T20:49:58Z</dcterms:modified>
</cp:coreProperties>
</file>