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43"/>
  </p:notesMasterIdLst>
  <p:handoutMasterIdLst>
    <p:handoutMasterId r:id="rId44"/>
  </p:handoutMasterIdLst>
  <p:sldIdLst>
    <p:sldId id="688" r:id="rId2"/>
    <p:sldId id="409" r:id="rId3"/>
    <p:sldId id="457" r:id="rId4"/>
    <p:sldId id="683" r:id="rId5"/>
    <p:sldId id="685" r:id="rId6"/>
    <p:sldId id="538" r:id="rId7"/>
    <p:sldId id="556" r:id="rId8"/>
    <p:sldId id="637" r:id="rId9"/>
    <p:sldId id="275" r:id="rId10"/>
    <p:sldId id="278" r:id="rId11"/>
    <p:sldId id="279" r:id="rId12"/>
    <p:sldId id="280" r:id="rId13"/>
    <p:sldId id="549" r:id="rId14"/>
    <p:sldId id="652" r:id="rId15"/>
    <p:sldId id="653" r:id="rId16"/>
    <p:sldId id="543" r:id="rId17"/>
    <p:sldId id="452" r:id="rId18"/>
    <p:sldId id="571" r:id="rId19"/>
    <p:sldId id="481" r:id="rId20"/>
    <p:sldId id="572" r:id="rId21"/>
    <p:sldId id="578" r:id="rId22"/>
    <p:sldId id="579" r:id="rId23"/>
    <p:sldId id="638" r:id="rId24"/>
    <p:sldId id="639" r:id="rId25"/>
    <p:sldId id="458" r:id="rId26"/>
    <p:sldId id="594" r:id="rId27"/>
    <p:sldId id="521" r:id="rId28"/>
    <p:sldId id="552" r:id="rId29"/>
    <p:sldId id="459" r:id="rId30"/>
    <p:sldId id="491" r:id="rId31"/>
    <p:sldId id="562" r:id="rId32"/>
    <p:sldId id="460" r:id="rId33"/>
    <p:sldId id="461" r:id="rId34"/>
    <p:sldId id="686" r:id="rId35"/>
    <p:sldId id="576" r:id="rId36"/>
    <p:sldId id="535" r:id="rId37"/>
    <p:sldId id="582" r:id="rId38"/>
    <p:sldId id="583" r:id="rId39"/>
    <p:sldId id="527" r:id="rId40"/>
    <p:sldId id="687" r:id="rId41"/>
    <p:sldId id="528" r:id="rId42"/>
  </p:sldIdLst>
  <p:sldSz cx="12192000" cy="6858000"/>
  <p:notesSz cx="9601200" cy="73152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D303CA"/>
    <a:srgbClr val="FFFFCC"/>
    <a:srgbClr val="CCFFCC"/>
    <a:srgbClr val="FFCCFF"/>
    <a:srgbClr val="FFCC99"/>
    <a:srgbClr val="99CCFF"/>
    <a:srgbClr val="008000"/>
    <a:srgbClr val="CC66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95" autoAdjust="0"/>
    <p:restoredTop sz="66990" autoAdjust="0"/>
  </p:normalViewPr>
  <p:slideViewPr>
    <p:cSldViewPr snapToGrid="0">
      <p:cViewPr varScale="1">
        <p:scale>
          <a:sx n="77" d="100"/>
          <a:sy n="77" d="100"/>
        </p:scale>
        <p:origin x="28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248" y="0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9692" y="3475487"/>
            <a:ext cx="7681818" cy="329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248" y="6948703"/>
            <a:ext cx="4160806" cy="3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5" name="Google Shape;965;p25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Same algorithm as before, new strategy.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For any search problem, you know the goal.  Now, you have an idea of how far away you are from the goal.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Worst: heuristic always wrong. Carefully avoid goal searching all tree.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your heuristic were really good, sure. But if heuristic is good, easy problem!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5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12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303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9! = 362,880    but 16! (15-puzzle) = 20 trillion, 25! = 10^25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7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33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34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90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9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2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8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4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2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2" name="Google Shape;812;p20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Function takes a state, returns a number.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Not everyday term. Not “Look both ways before you cross the street”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How far I am? Could run search, but that defeats the purpose!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Not perfect, but something!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" name="Google Shape;813;p20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911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3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6922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1" name="Google Shape;951;p24:notes"/>
          <p:cNvSpPr txBox="1">
            <a:spLocks noGrp="1"/>
          </p:cNvSpPr>
          <p:nvPr>
            <p:ph type="body" idx="1"/>
          </p:nvPr>
        </p:nvSpPr>
        <p:spPr>
          <a:xfrm>
            <a:off x="731194" y="4561576"/>
            <a:ext cx="5852814" cy="431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Numbers of heuristic, since that’s what greedy cares about.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Got to Bucharest, but not by shortest path.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End up with some kind of goal, but not what you want. You get a smelly shoe instead of to the airport on time.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2" name="Google Shape;952;p24:notes"/>
          <p:cNvSpPr txBox="1">
            <a:spLocks noGrp="1"/>
          </p:cNvSpPr>
          <p:nvPr>
            <p:ph type="sldNum" idx="12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69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Cost Search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520" y="548640"/>
            <a:ext cx="7802880" cy="5852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966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23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body" idx="1"/>
          </p:nvPr>
        </p:nvSpPr>
        <p:spPr>
          <a:xfrm>
            <a:off x="406400" y="1397001"/>
            <a:ext cx="11379200" cy="4729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82" lvl="0" indent="-139682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948" name="Google Shape;9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-457200"/>
            <a:ext cx="9753599" cy="731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26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4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4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94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56" name="Google Shape;956;p24"/>
          <p:cNvSpPr txBox="1">
            <a:spLocks noGrp="1"/>
          </p:cNvSpPr>
          <p:nvPr>
            <p:ph type="body" idx="1"/>
          </p:nvPr>
        </p:nvSpPr>
        <p:spPr>
          <a:xfrm>
            <a:off x="1066800" y="1439861"/>
            <a:ext cx="8229600" cy="48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Expand the node that seems closest…</a:t>
            </a:r>
            <a:endParaRPr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marL="342882" lvl="0" indent="-165082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800" dirty="0"/>
          </a:p>
          <a:p>
            <a:pPr lvl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8000"/>
                </a:solidFill>
              </a:rPr>
              <a:t>Is it optimal?</a:t>
            </a:r>
            <a:endParaRPr dirty="0"/>
          </a:p>
          <a:p>
            <a:pPr marL="800077" lvl="1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No. Resulting path to Bucharest is not the shortest!</a:t>
            </a:r>
            <a:endParaRPr dirty="0"/>
          </a:p>
        </p:txBody>
      </p:sp>
      <p:pic>
        <p:nvPicPr>
          <p:cNvPr id="957" name="Google Shape;9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177" y="2268535"/>
            <a:ext cx="1122363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3993" y="2311399"/>
            <a:ext cx="6535737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22394" y="2362200"/>
            <a:ext cx="7877175" cy="2128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9218" y="2343153"/>
            <a:ext cx="7880351" cy="289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99763" y="3482979"/>
            <a:ext cx="3238498" cy="24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24"/>
          <p:cNvPicPr preferRelativeResize="0"/>
          <p:nvPr/>
        </p:nvPicPr>
        <p:blipFill rotWithShape="1">
          <a:blip r:embed="rId8">
            <a:alphaModFix/>
          </a:blip>
          <a:srcRect r="21802"/>
          <a:stretch/>
        </p:blipFill>
        <p:spPr>
          <a:xfrm>
            <a:off x="7339093" y="0"/>
            <a:ext cx="4852907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6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5"/>
          <p:cNvSpPr/>
          <p:nvPr/>
        </p:nvSpPr>
        <p:spPr>
          <a:xfrm>
            <a:off x="8094662" y="3833812"/>
            <a:ext cx="2884488" cy="2263775"/>
          </a:xfrm>
          <a:custGeom>
            <a:avLst/>
            <a:gdLst/>
            <a:ahLst/>
            <a:cxnLst/>
            <a:rect l="l" t="t" r="r" b="b"/>
            <a:pathLst>
              <a:path w="1817" h="1714" extrusionOk="0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25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Greedy Search</a:t>
            </a:r>
            <a:endParaRPr/>
          </a:p>
        </p:txBody>
      </p:sp>
      <p:sp>
        <p:nvSpPr>
          <p:cNvPr id="970" name="Google Shape;970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086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Strategy: expand a node that you think is closest to a goal state</a:t>
            </a:r>
            <a:endParaRPr dirty="0"/>
          </a:p>
          <a:p>
            <a:pPr marL="800077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Heuristic: estimate of distance to nearest goal for each state</a:t>
            </a:r>
            <a:endParaRPr dirty="0"/>
          </a:p>
          <a:p>
            <a:pPr marL="742913" lvl="1" indent="-209536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sz="1200" dirty="0"/>
          </a:p>
          <a:p>
            <a:pPr marL="635000" lvl="0" indent="-457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endParaRPr sz="2800" dirty="0"/>
          </a:p>
          <a:p>
            <a:pPr lvl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A common case:</a:t>
            </a:r>
            <a:endParaRPr dirty="0"/>
          </a:p>
          <a:p>
            <a:pPr marL="800077" lvl="1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Best-first takes you straight to the (wrong) goal</a:t>
            </a:r>
            <a:endParaRPr dirty="0"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sz="1200" dirty="0"/>
          </a:p>
          <a:p>
            <a:pPr marL="342882" lvl="0" indent="-266682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endParaRPr sz="1200" dirty="0"/>
          </a:p>
          <a:p>
            <a:pPr marL="635000" lvl="0" indent="-4572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endParaRPr sz="2800" dirty="0"/>
          </a:p>
          <a:p>
            <a:pPr lvl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 panose="020B0604020202020204" pitchFamily="34" charset="0"/>
              <a:buChar char="•"/>
            </a:pPr>
            <a:r>
              <a:rPr lang="en-US" sz="2800" dirty="0"/>
              <a:t>Worst-case: like a badly-guided DFS</a:t>
            </a:r>
            <a:endParaRPr dirty="0"/>
          </a:p>
        </p:txBody>
      </p:sp>
      <p:sp>
        <p:nvSpPr>
          <p:cNvPr id="971" name="Google Shape;971;p25"/>
          <p:cNvSpPr/>
          <p:nvPr/>
        </p:nvSpPr>
        <p:spPr>
          <a:xfrm>
            <a:off x="9348787" y="1219200"/>
            <a:ext cx="846139" cy="1774825"/>
          </a:xfrm>
          <a:custGeom>
            <a:avLst/>
            <a:gdLst/>
            <a:ahLst/>
            <a:cxnLst/>
            <a:rect l="l" t="t" r="r" b="b"/>
            <a:pathLst>
              <a:path w="533" h="1118" extrusionOk="0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5"/>
          <p:cNvSpPr/>
          <p:nvPr/>
        </p:nvSpPr>
        <p:spPr>
          <a:xfrm>
            <a:off x="8001000" y="1322386"/>
            <a:ext cx="2927351" cy="2108200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5"/>
          <p:cNvSpPr/>
          <p:nvPr/>
        </p:nvSpPr>
        <p:spPr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5"/>
          <p:cNvSpPr/>
          <p:nvPr/>
        </p:nvSpPr>
        <p:spPr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5"/>
          <p:cNvSpPr txBox="1"/>
          <p:nvPr/>
        </p:nvSpPr>
        <p:spPr>
          <a:xfrm>
            <a:off x="9253537" y="1528763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76" name="Google Shape;976;p25"/>
          <p:cNvSpPr/>
          <p:nvPr/>
        </p:nvSpPr>
        <p:spPr>
          <a:xfrm>
            <a:off x="9236076" y="1482725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5"/>
          <p:cNvSpPr txBox="1"/>
          <p:nvPr/>
        </p:nvSpPr>
        <p:spPr>
          <a:xfrm>
            <a:off x="9637711" y="1281112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78" name="Google Shape;978;p25"/>
          <p:cNvSpPr/>
          <p:nvPr/>
        </p:nvSpPr>
        <p:spPr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5"/>
          <p:cNvSpPr/>
          <p:nvPr/>
        </p:nvSpPr>
        <p:spPr>
          <a:xfrm>
            <a:off x="8080376" y="3959223"/>
            <a:ext cx="2927351" cy="2062163"/>
          </a:xfrm>
          <a:custGeom>
            <a:avLst/>
            <a:gdLst/>
            <a:ahLst/>
            <a:cxnLst/>
            <a:rect l="l" t="t" r="r" b="b"/>
            <a:pathLst>
              <a:path w="1844" h="1609" extrusionOk="0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/>
          <p:nvPr/>
        </p:nvSpPr>
        <p:spPr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25"/>
          <p:cNvSpPr/>
          <p:nvPr/>
        </p:nvSpPr>
        <p:spPr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25"/>
          <p:cNvSpPr txBox="1"/>
          <p:nvPr/>
        </p:nvSpPr>
        <p:spPr>
          <a:xfrm>
            <a:off x="9332912" y="4165600"/>
            <a:ext cx="274639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984" name="Google Shape;984;p25"/>
          <p:cNvSpPr/>
          <p:nvPr/>
        </p:nvSpPr>
        <p:spPr>
          <a:xfrm>
            <a:off x="9315451" y="4119561"/>
            <a:ext cx="444500" cy="88900"/>
          </a:xfrm>
          <a:custGeom>
            <a:avLst/>
            <a:gdLst/>
            <a:ahLst/>
            <a:cxnLst/>
            <a:rect l="l" t="t" r="r" b="b"/>
            <a:pathLst>
              <a:path w="280" h="56" extrusionOk="0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25"/>
          <p:cNvSpPr txBox="1"/>
          <p:nvPr/>
        </p:nvSpPr>
        <p:spPr>
          <a:xfrm>
            <a:off x="9717087" y="3917950"/>
            <a:ext cx="298451" cy="3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86" name="Google Shape;986;p25"/>
          <p:cNvSpPr/>
          <p:nvPr/>
        </p:nvSpPr>
        <p:spPr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25"/>
          <p:cNvSpPr/>
          <p:nvPr/>
        </p:nvSpPr>
        <p:spPr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5"/>
          <p:cNvSpPr txBox="1"/>
          <p:nvPr/>
        </p:nvSpPr>
        <p:spPr>
          <a:xfrm>
            <a:off x="7086600" y="6211671"/>
            <a:ext cx="5105400" cy="64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empty (L3D1)]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[Demo: contours greedy pacman small maze (L3D4)]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8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</p:spTree>
    <p:extLst>
      <p:ext uri="{BB962C8B-B14F-4D97-AF65-F5344CB8AC3E}">
        <p14:creationId xmlns:p14="http://schemas.microsoft.com/office/powerpoint/2010/main" val="263961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F046-E837-9247-805F-FB36E0D2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: the core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1A80-7C9B-9F46-A61B-82437360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729164"/>
          </a:xfrm>
        </p:spPr>
        <p:txBody>
          <a:bodyPr/>
          <a:lstStyle/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most likely to be on an optimal path</a:t>
            </a:r>
          </a:p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the cost of the best solution through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is optimal</a:t>
            </a:r>
          </a:p>
          <a:p>
            <a:r>
              <a:rPr lang="en-US" dirty="0"/>
              <a:t>Expand a node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with lowest value of </a:t>
            </a:r>
            <a:r>
              <a:rPr lang="en-US" i="1" dirty="0">
                <a:solidFill>
                  <a:srgbClr val="D303CA"/>
                </a:solidFill>
              </a:rPr>
              <a:t>g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+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D303CA"/>
                </a:solidFill>
              </a:rPr>
              <a:t> </a:t>
            </a:r>
            <a:r>
              <a:rPr lang="en-US" i="1" dirty="0">
                <a:solidFill>
                  <a:srgbClr val="D303CA"/>
                </a:solidFill>
              </a:rPr>
              <a:t>g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r>
              <a:rPr lang="en-US" dirty="0"/>
              <a:t>is the cost from root to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endParaRPr lang="en-US" dirty="0"/>
          </a:p>
          <a:p>
            <a:pPr lvl="1"/>
            <a:r>
              <a:rPr lang="en-US" dirty="0"/>
              <a:t>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  <a:r>
              <a:rPr lang="en-US" dirty="0"/>
              <a:t> is the optimal cost from 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/>
              <a:t> to the closest goal </a:t>
            </a:r>
          </a:p>
          <a:p>
            <a:r>
              <a:rPr lang="en-US" dirty="0"/>
              <a:t>We seldom know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baseline="30000" dirty="0">
                <a:solidFill>
                  <a:srgbClr val="D303CA"/>
                </a:solidFill>
              </a:rPr>
              <a:t>*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r>
              <a:rPr lang="en-US" dirty="0"/>
              <a:t>but might have a heuristic approximation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</a:p>
          <a:p>
            <a:r>
              <a:rPr lang="en-US" dirty="0"/>
              <a:t>A</a:t>
            </a:r>
            <a:r>
              <a:rPr lang="en-US" baseline="30000" dirty="0"/>
              <a:t>*</a:t>
            </a:r>
            <a:r>
              <a:rPr lang="en-US" dirty="0"/>
              <a:t> = tree search with priority queue ordered by </a:t>
            </a:r>
            <a:r>
              <a:rPr lang="en-US" i="1" dirty="0">
                <a:solidFill>
                  <a:srgbClr val="D303CA"/>
                </a:solidFill>
              </a:rPr>
              <a:t>f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</a:t>
            </a:r>
            <a:r>
              <a:rPr lang="en-US" i="1" dirty="0">
                <a:solidFill>
                  <a:srgbClr val="D303CA"/>
                </a:solidFill>
              </a:rPr>
              <a:t> = g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+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6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route-finding in Romania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477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46255" y="1226841"/>
            <a:ext cx="4745745" cy="3213512"/>
            <a:chOff x="7446255" y="2195421"/>
            <a:chExt cx="4745745" cy="32135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255" y="2441923"/>
              <a:ext cx="4745745" cy="2121109"/>
            </a:xfrm>
            <a:prstGeom prst="rect">
              <a:avLst/>
            </a:prstGeom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7446255" y="5039603"/>
              <a:ext cx="4700975" cy="36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>
                  <a:solidFill>
                    <a:srgbClr val="D303CA"/>
                  </a:solidFill>
                </a:rPr>
                <a:t>h</a:t>
              </a:r>
              <a:r>
                <a:rPr lang="en-US" dirty="0">
                  <a:solidFill>
                    <a:srgbClr val="D303CA"/>
                  </a:solidFill>
                </a:rPr>
                <a:t>(</a:t>
              </a:r>
              <a:r>
                <a:rPr lang="en-US" i="1" dirty="0">
                  <a:solidFill>
                    <a:srgbClr val="D303CA"/>
                  </a:solidFill>
                </a:rPr>
                <a:t>n</a:t>
              </a:r>
              <a:r>
                <a:rPr lang="en-US" dirty="0">
                  <a:solidFill>
                    <a:srgbClr val="D303CA"/>
                  </a:solidFill>
                </a:rPr>
                <a:t>)</a:t>
              </a:r>
              <a:r>
                <a:rPr lang="en-US" dirty="0">
                  <a:solidFill>
                    <a:srgbClr val="C0000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= straight-line distance to Bucharest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448125" y="2195421"/>
              <a:ext cx="4743875" cy="262589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4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pathing in Pacman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7543800" cy="201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i="1" dirty="0">
                <a:solidFill>
                  <a:srgbClr val="D303CA"/>
                </a:solidFill>
                <a:latin typeface="+mn-lt"/>
              </a:rPr>
              <a:t>h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+mn-lt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)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=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Manhattan distance </a:t>
            </a:r>
            <a:r>
              <a:rPr lang="en-US" sz="2400" dirty="0">
                <a:solidFill>
                  <a:schemeClr val="accent4"/>
                </a:solidFill>
                <a:latin typeface="+mn-lt"/>
              </a:rPr>
              <a:t>= </a:t>
            </a:r>
            <a:r>
              <a:rPr lang="en-US" sz="2400" dirty="0">
                <a:solidFill>
                  <a:srgbClr val="D303CA"/>
                </a:solidFill>
                <a:latin typeface="+mn-lt"/>
              </a:rPr>
              <a:t>|</a:t>
            </a:r>
            <a:r>
              <a:rPr lang="en-US" sz="2400" b="1" dirty="0">
                <a:solidFill>
                  <a:srgbClr val="D303CA"/>
                </a:solidFill>
                <a:latin typeface="+mn-lt"/>
                <a:sym typeface="Symbol" pitchFamily="2" charset="2"/>
              </a:rPr>
              <a:t></a:t>
            </a:r>
            <a:r>
              <a:rPr lang="en-US" sz="2400" i="1" dirty="0">
                <a:solidFill>
                  <a:srgbClr val="D303CA"/>
                </a:solidFill>
                <a:latin typeface="+mn-lt"/>
                <a:sym typeface="Symbol" pitchFamily="2" charset="2"/>
              </a:rPr>
              <a:t>x</a:t>
            </a:r>
            <a:r>
              <a:rPr lang="en-US" sz="2400" dirty="0">
                <a:solidFill>
                  <a:srgbClr val="D303CA"/>
                </a:solidFill>
                <a:latin typeface="+mn-lt"/>
                <a:sym typeface="Symbol" pitchFamily="2" charset="2"/>
              </a:rPr>
              <a:t>| + |</a:t>
            </a:r>
            <a:r>
              <a:rPr lang="en-US" sz="2400" b="1" dirty="0">
                <a:solidFill>
                  <a:srgbClr val="D303CA"/>
                </a:solidFill>
                <a:latin typeface="+mn-lt"/>
                <a:sym typeface="Symbol" pitchFamily="2" charset="2"/>
              </a:rPr>
              <a:t></a:t>
            </a:r>
            <a:r>
              <a:rPr lang="en-US" sz="2400" i="1" dirty="0">
                <a:solidFill>
                  <a:srgbClr val="D303CA"/>
                </a:solidFill>
                <a:latin typeface="+mn-lt"/>
                <a:sym typeface="Symbol" pitchFamily="2" charset="2"/>
              </a:rPr>
              <a:t>y</a:t>
            </a:r>
            <a:r>
              <a:rPr lang="en-US" sz="2400" dirty="0">
                <a:solidFill>
                  <a:srgbClr val="D303CA"/>
                </a:solidFill>
                <a:latin typeface="+mn-lt"/>
                <a:sym typeface="Symbol" pitchFamily="2" charset="2"/>
              </a:rPr>
              <a:t>|</a:t>
            </a:r>
            <a:r>
              <a:rPr lang="en-US" sz="2400" kern="0" dirty="0">
                <a:solidFill>
                  <a:srgbClr val="D303CA"/>
                </a:solidFill>
                <a:latin typeface="+mn-lt"/>
              </a:rPr>
              <a:t> </a:t>
            </a:r>
          </a:p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+mn-lt"/>
              </a:rPr>
              <a:t>Is Manhattan better than straight-line distance?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Actual</a:t>
            </a:r>
            <a:r>
              <a:rPr lang="en-US" sz="2800" dirty="0">
                <a:latin typeface="Calibri"/>
                <a:cs typeface="Calibri"/>
              </a:rPr>
              <a:t> bad solution cost &lt;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estimated</a:t>
            </a:r>
            <a:r>
              <a:rPr lang="en-US" sz="2800" dirty="0">
                <a:latin typeface="Calibri"/>
                <a:cs typeface="Calibri"/>
              </a:rPr>
              <a:t> good solution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lang="en-US" sz="2000" b="1" dirty="0">
                <a:solidFill>
                  <a:srgbClr val="C00000"/>
                </a:solidFill>
                <a:latin typeface="Calibri"/>
                <a:cs typeface="Calibri"/>
              </a:rPr>
              <a:t> = </a:t>
            </a:r>
            <a:r>
              <a:rPr lang="en-US" sz="2000" b="1" i="1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517017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marL="457176" lvl="1" indent="0">
              <a:buNone/>
            </a:pPr>
            <a:r>
              <a:rPr lang="en-US" dirty="0"/>
              <a:t>       </a:t>
            </a:r>
            <a:r>
              <a:rPr lang="en-US" sz="3600" dirty="0">
                <a:solidFill>
                  <a:srgbClr val="D303CA"/>
                </a:solidFill>
              </a:rPr>
              <a:t>0 </a:t>
            </a:r>
            <a:r>
              <a:rPr lang="en-US" sz="36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3600" dirty="0">
                <a:solidFill>
                  <a:srgbClr val="D303CA"/>
                </a:solidFill>
              </a:rPr>
              <a:t> </a:t>
            </a:r>
            <a:r>
              <a:rPr lang="en-US" sz="3600" i="1" dirty="0">
                <a:solidFill>
                  <a:srgbClr val="D303CA"/>
                </a:solidFill>
              </a:rPr>
              <a:t>h</a:t>
            </a:r>
            <a:r>
              <a:rPr lang="en-US" sz="3600" dirty="0">
                <a:solidFill>
                  <a:srgbClr val="D303CA"/>
                </a:solidFill>
              </a:rPr>
              <a:t>(</a:t>
            </a:r>
            <a:r>
              <a:rPr lang="en-US" sz="3600" i="1" dirty="0">
                <a:solidFill>
                  <a:srgbClr val="D303CA"/>
                </a:solidFill>
              </a:rPr>
              <a:t>n</a:t>
            </a:r>
            <a:r>
              <a:rPr lang="en-US" sz="3600" dirty="0">
                <a:solidFill>
                  <a:srgbClr val="D303CA"/>
                </a:solidFill>
              </a:rPr>
              <a:t>) </a:t>
            </a:r>
            <a:r>
              <a:rPr lang="en-US" sz="36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3600" dirty="0">
                <a:solidFill>
                  <a:srgbClr val="D303CA"/>
                </a:solidFill>
              </a:rPr>
              <a:t> </a:t>
            </a:r>
            <a:r>
              <a:rPr lang="en-US" sz="3600" i="1" dirty="0">
                <a:solidFill>
                  <a:srgbClr val="D303CA"/>
                </a:solidFill>
              </a:rPr>
              <a:t>h</a:t>
            </a:r>
            <a:r>
              <a:rPr lang="en-US" sz="3600" dirty="0">
                <a:solidFill>
                  <a:srgbClr val="D303CA"/>
                </a:solidFill>
              </a:rPr>
              <a:t>*(</a:t>
            </a:r>
            <a:r>
              <a:rPr lang="en-US" sz="3600" i="1" dirty="0">
                <a:solidFill>
                  <a:srgbClr val="D303CA"/>
                </a:solidFill>
              </a:rPr>
              <a:t>n</a:t>
            </a:r>
            <a:r>
              <a:rPr lang="en-US" sz="3600" dirty="0">
                <a:solidFill>
                  <a:srgbClr val="D303CA"/>
                </a:solidFill>
              </a:rPr>
              <a:t>) </a:t>
            </a:r>
          </a:p>
          <a:p>
            <a:pPr>
              <a:buNone/>
            </a:pPr>
            <a:r>
              <a:rPr lang="en-US" dirty="0"/>
              <a:t>	where </a:t>
            </a:r>
            <a:r>
              <a:rPr lang="en-US" i="1" dirty="0">
                <a:solidFill>
                  <a:srgbClr val="D303CA"/>
                </a:solidFill>
              </a:rPr>
              <a:t>h</a:t>
            </a:r>
            <a:r>
              <a:rPr lang="en-US" dirty="0">
                <a:solidFill>
                  <a:srgbClr val="D303CA"/>
                </a:solidFill>
              </a:rPr>
              <a:t>*(</a:t>
            </a:r>
            <a:r>
              <a:rPr lang="en-US" i="1" dirty="0">
                <a:solidFill>
                  <a:srgbClr val="D303CA"/>
                </a:solidFill>
              </a:rPr>
              <a:t>n</a:t>
            </a:r>
            <a:r>
              <a:rPr lang="en-US" dirty="0">
                <a:solidFill>
                  <a:srgbClr val="D303CA"/>
                </a:solidFill>
              </a:rPr>
              <a:t>) </a:t>
            </a:r>
            <a:r>
              <a:rPr lang="en-US" dirty="0"/>
              <a:t>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Finding good, cheap admissible heuristics is the key to success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425392"/>
            <a:ext cx="3554573" cy="1733983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>
              <a:cxnSpLocks/>
            </p:cNvCxnSpPr>
            <p:nvPr/>
          </p:nvCxnSpPr>
          <p:spPr bwMode="auto">
            <a:xfrm flipH="1" flipV="1">
              <a:off x="4893525" y="4524740"/>
              <a:ext cx="1162645" cy="1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589334" y="4822000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41580" y="3408366"/>
            <a:ext cx="6716713" cy="3349625"/>
            <a:chOff x="657" y="2180"/>
            <a:chExt cx="4231" cy="2110"/>
          </a:xfrm>
        </p:grpSpPr>
        <p:sp>
          <p:nvSpPr>
            <p:cNvPr id="28823" name="Freeform 3"/>
            <p:cNvSpPr>
              <a:spLocks/>
            </p:cNvSpPr>
            <p:nvPr/>
          </p:nvSpPr>
          <p:spPr bwMode="auto">
            <a:xfrm>
              <a:off x="2261" y="2180"/>
              <a:ext cx="1938" cy="221"/>
            </a:xfrm>
            <a:custGeom>
              <a:avLst/>
              <a:gdLst>
                <a:gd name="T0" fmla="*/ 1938 w 1938"/>
                <a:gd name="T1" fmla="*/ 0 h 221"/>
                <a:gd name="T2" fmla="*/ 1066 w 1938"/>
                <a:gd name="T3" fmla="*/ 210 h 221"/>
                <a:gd name="T4" fmla="*/ 662 w 1938"/>
                <a:gd name="T5" fmla="*/ 221 h 221"/>
                <a:gd name="T6" fmla="*/ 0 w 1938"/>
                <a:gd name="T7" fmla="*/ 32 h 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8"/>
                <a:gd name="T13" fmla="*/ 0 h 221"/>
                <a:gd name="T14" fmla="*/ 1938 w 1938"/>
                <a:gd name="T15" fmla="*/ 221 h 2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8" h="221">
                  <a:moveTo>
                    <a:pt x="1938" y="0"/>
                  </a:moveTo>
                  <a:lnTo>
                    <a:pt x="1066" y="210"/>
                  </a:lnTo>
                  <a:lnTo>
                    <a:pt x="662" y="221"/>
                  </a:lnTo>
                  <a:lnTo>
                    <a:pt x="0" y="32"/>
                  </a:lnTo>
                </a:path>
              </a:pathLst>
            </a:custGeom>
            <a:solidFill>
              <a:srgbClr val="FF33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4" name="Freeform 4"/>
            <p:cNvSpPr>
              <a:spLocks/>
            </p:cNvSpPr>
            <p:nvPr/>
          </p:nvSpPr>
          <p:spPr bwMode="auto">
            <a:xfrm>
              <a:off x="657" y="2180"/>
              <a:ext cx="4231" cy="1271"/>
            </a:xfrm>
            <a:custGeom>
              <a:avLst/>
              <a:gdLst>
                <a:gd name="T0" fmla="*/ 4231 w 4231"/>
                <a:gd name="T1" fmla="*/ 32 h 1271"/>
                <a:gd name="T2" fmla="*/ 4150 w 4231"/>
                <a:gd name="T3" fmla="*/ 479 h 1271"/>
                <a:gd name="T4" fmla="*/ 3510 w 4231"/>
                <a:gd name="T5" fmla="*/ 544 h 1271"/>
                <a:gd name="T6" fmla="*/ 2853 w 4231"/>
                <a:gd name="T7" fmla="*/ 232 h 1271"/>
                <a:gd name="T8" fmla="*/ 2212 w 4231"/>
                <a:gd name="T9" fmla="*/ 285 h 1271"/>
                <a:gd name="T10" fmla="*/ 1846 w 4231"/>
                <a:gd name="T11" fmla="*/ 818 h 1271"/>
                <a:gd name="T12" fmla="*/ 1405 w 4231"/>
                <a:gd name="T13" fmla="*/ 824 h 1271"/>
                <a:gd name="T14" fmla="*/ 1259 w 4231"/>
                <a:gd name="T15" fmla="*/ 608 h 1271"/>
                <a:gd name="T16" fmla="*/ 942 w 4231"/>
                <a:gd name="T17" fmla="*/ 598 h 1271"/>
                <a:gd name="T18" fmla="*/ 845 w 4231"/>
                <a:gd name="T19" fmla="*/ 1179 h 1271"/>
                <a:gd name="T20" fmla="*/ 350 w 4231"/>
                <a:gd name="T21" fmla="*/ 1271 h 1271"/>
                <a:gd name="T22" fmla="*/ 0 w 4231"/>
                <a:gd name="T23" fmla="*/ 189 h 1271"/>
                <a:gd name="T24" fmla="*/ 1604 w 4231"/>
                <a:gd name="T25" fmla="*/ 27 h 1271"/>
                <a:gd name="T26" fmla="*/ 2234 w 4231"/>
                <a:gd name="T27" fmla="*/ 210 h 1271"/>
                <a:gd name="T28" fmla="*/ 2654 w 4231"/>
                <a:gd name="T29" fmla="*/ 216 h 1271"/>
                <a:gd name="T30" fmla="*/ 3526 w 4231"/>
                <a:gd name="T31" fmla="*/ 0 h 1271"/>
                <a:gd name="T32" fmla="*/ 4226 w 4231"/>
                <a:gd name="T33" fmla="*/ 27 h 12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31"/>
                <a:gd name="T52" fmla="*/ 0 h 1271"/>
                <a:gd name="T53" fmla="*/ 4231 w 4231"/>
                <a:gd name="T54" fmla="*/ 1271 h 12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31" h="1271">
                  <a:moveTo>
                    <a:pt x="4231" y="32"/>
                  </a:moveTo>
                  <a:lnTo>
                    <a:pt x="4150" y="479"/>
                  </a:lnTo>
                  <a:lnTo>
                    <a:pt x="3510" y="544"/>
                  </a:lnTo>
                  <a:lnTo>
                    <a:pt x="2853" y="232"/>
                  </a:lnTo>
                  <a:lnTo>
                    <a:pt x="2212" y="285"/>
                  </a:lnTo>
                  <a:lnTo>
                    <a:pt x="1846" y="818"/>
                  </a:lnTo>
                  <a:lnTo>
                    <a:pt x="1405" y="824"/>
                  </a:lnTo>
                  <a:lnTo>
                    <a:pt x="1259" y="608"/>
                  </a:lnTo>
                  <a:lnTo>
                    <a:pt x="942" y="598"/>
                  </a:lnTo>
                  <a:lnTo>
                    <a:pt x="845" y="1179"/>
                  </a:lnTo>
                  <a:lnTo>
                    <a:pt x="350" y="1271"/>
                  </a:lnTo>
                  <a:lnTo>
                    <a:pt x="0" y="189"/>
                  </a:lnTo>
                  <a:lnTo>
                    <a:pt x="1604" y="27"/>
                  </a:lnTo>
                  <a:lnTo>
                    <a:pt x="2234" y="210"/>
                  </a:lnTo>
                  <a:lnTo>
                    <a:pt x="2654" y="216"/>
                  </a:lnTo>
                  <a:lnTo>
                    <a:pt x="3526" y="0"/>
                  </a:lnTo>
                  <a:lnTo>
                    <a:pt x="4226" y="27"/>
                  </a:lnTo>
                </a:path>
              </a:pathLst>
            </a:custGeom>
            <a:solidFill>
              <a:srgbClr val="FF99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5" name="Freeform 5"/>
            <p:cNvSpPr>
              <a:spLocks/>
            </p:cNvSpPr>
            <p:nvPr/>
          </p:nvSpPr>
          <p:spPr bwMode="auto">
            <a:xfrm>
              <a:off x="1007" y="2396"/>
              <a:ext cx="3789" cy="1313"/>
            </a:xfrm>
            <a:custGeom>
              <a:avLst/>
              <a:gdLst>
                <a:gd name="T0" fmla="*/ 3789 w 3789"/>
                <a:gd name="T1" fmla="*/ 269 h 1313"/>
                <a:gd name="T2" fmla="*/ 3784 w 3789"/>
                <a:gd name="T3" fmla="*/ 323 h 1313"/>
                <a:gd name="T4" fmla="*/ 3160 w 3789"/>
                <a:gd name="T5" fmla="*/ 387 h 1313"/>
                <a:gd name="T6" fmla="*/ 2072 w 3789"/>
                <a:gd name="T7" fmla="*/ 312 h 1313"/>
                <a:gd name="T8" fmla="*/ 1733 w 3789"/>
                <a:gd name="T9" fmla="*/ 635 h 1313"/>
                <a:gd name="T10" fmla="*/ 1668 w 3789"/>
                <a:gd name="T11" fmla="*/ 1302 h 1313"/>
                <a:gd name="T12" fmla="*/ 1270 w 3789"/>
                <a:gd name="T13" fmla="*/ 1313 h 1313"/>
                <a:gd name="T14" fmla="*/ 1152 w 3789"/>
                <a:gd name="T15" fmla="*/ 683 h 1313"/>
                <a:gd name="T16" fmla="*/ 920 w 3789"/>
                <a:gd name="T17" fmla="*/ 602 h 1313"/>
                <a:gd name="T18" fmla="*/ 818 w 3789"/>
                <a:gd name="T19" fmla="*/ 403 h 1313"/>
                <a:gd name="T20" fmla="*/ 608 w 3789"/>
                <a:gd name="T21" fmla="*/ 398 h 1313"/>
                <a:gd name="T22" fmla="*/ 516 w 3789"/>
                <a:gd name="T23" fmla="*/ 1012 h 1313"/>
                <a:gd name="T24" fmla="*/ 0 w 3789"/>
                <a:gd name="T25" fmla="*/ 1125 h 1313"/>
                <a:gd name="T26" fmla="*/ 0 w 3789"/>
                <a:gd name="T27" fmla="*/ 1049 h 1313"/>
                <a:gd name="T28" fmla="*/ 490 w 3789"/>
                <a:gd name="T29" fmla="*/ 958 h 1313"/>
                <a:gd name="T30" fmla="*/ 592 w 3789"/>
                <a:gd name="T31" fmla="*/ 376 h 1313"/>
                <a:gd name="T32" fmla="*/ 920 w 3789"/>
                <a:gd name="T33" fmla="*/ 387 h 1313"/>
                <a:gd name="T34" fmla="*/ 1049 w 3789"/>
                <a:gd name="T35" fmla="*/ 608 h 1313"/>
                <a:gd name="T36" fmla="*/ 1496 w 3789"/>
                <a:gd name="T37" fmla="*/ 597 h 1313"/>
                <a:gd name="T38" fmla="*/ 1857 w 3789"/>
                <a:gd name="T39" fmla="*/ 69 h 1313"/>
                <a:gd name="T40" fmla="*/ 2497 w 3789"/>
                <a:gd name="T41" fmla="*/ 0 h 1313"/>
                <a:gd name="T42" fmla="*/ 3170 w 3789"/>
                <a:gd name="T43" fmla="*/ 328 h 1313"/>
                <a:gd name="T44" fmla="*/ 3789 w 3789"/>
                <a:gd name="T45" fmla="*/ 269 h 13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89"/>
                <a:gd name="T70" fmla="*/ 0 h 1313"/>
                <a:gd name="T71" fmla="*/ 3789 w 3789"/>
                <a:gd name="T72" fmla="*/ 1313 h 13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89" h="1313">
                  <a:moveTo>
                    <a:pt x="3789" y="269"/>
                  </a:moveTo>
                  <a:lnTo>
                    <a:pt x="3784" y="323"/>
                  </a:lnTo>
                  <a:lnTo>
                    <a:pt x="3160" y="387"/>
                  </a:lnTo>
                  <a:lnTo>
                    <a:pt x="2072" y="312"/>
                  </a:lnTo>
                  <a:lnTo>
                    <a:pt x="1733" y="635"/>
                  </a:lnTo>
                  <a:lnTo>
                    <a:pt x="1668" y="1302"/>
                  </a:lnTo>
                  <a:lnTo>
                    <a:pt x="1270" y="1313"/>
                  </a:lnTo>
                  <a:lnTo>
                    <a:pt x="1152" y="683"/>
                  </a:lnTo>
                  <a:lnTo>
                    <a:pt x="920" y="602"/>
                  </a:lnTo>
                  <a:lnTo>
                    <a:pt x="818" y="403"/>
                  </a:lnTo>
                  <a:lnTo>
                    <a:pt x="608" y="398"/>
                  </a:lnTo>
                  <a:lnTo>
                    <a:pt x="516" y="1012"/>
                  </a:lnTo>
                  <a:lnTo>
                    <a:pt x="0" y="1125"/>
                  </a:lnTo>
                  <a:lnTo>
                    <a:pt x="0" y="1049"/>
                  </a:lnTo>
                  <a:lnTo>
                    <a:pt x="490" y="958"/>
                  </a:lnTo>
                  <a:lnTo>
                    <a:pt x="592" y="376"/>
                  </a:lnTo>
                  <a:lnTo>
                    <a:pt x="920" y="387"/>
                  </a:lnTo>
                  <a:lnTo>
                    <a:pt x="1049" y="608"/>
                  </a:lnTo>
                  <a:lnTo>
                    <a:pt x="1496" y="597"/>
                  </a:lnTo>
                  <a:lnTo>
                    <a:pt x="1857" y="69"/>
                  </a:lnTo>
                  <a:lnTo>
                    <a:pt x="2497" y="0"/>
                  </a:lnTo>
                  <a:lnTo>
                    <a:pt x="3170" y="328"/>
                  </a:lnTo>
                  <a:lnTo>
                    <a:pt x="3789" y="269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6" name="Freeform 6"/>
            <p:cNvSpPr>
              <a:spLocks/>
            </p:cNvSpPr>
            <p:nvPr/>
          </p:nvSpPr>
          <p:spPr bwMode="auto">
            <a:xfrm>
              <a:off x="996" y="2697"/>
              <a:ext cx="3784" cy="1330"/>
            </a:xfrm>
            <a:custGeom>
              <a:avLst/>
              <a:gdLst>
                <a:gd name="T0" fmla="*/ 3784 w 3784"/>
                <a:gd name="T1" fmla="*/ 27 h 1330"/>
                <a:gd name="T2" fmla="*/ 3768 w 3784"/>
                <a:gd name="T3" fmla="*/ 75 h 1330"/>
                <a:gd name="T4" fmla="*/ 3208 w 3784"/>
                <a:gd name="T5" fmla="*/ 113 h 1330"/>
                <a:gd name="T6" fmla="*/ 2094 w 3784"/>
                <a:gd name="T7" fmla="*/ 43 h 1330"/>
                <a:gd name="T8" fmla="*/ 1787 w 3784"/>
                <a:gd name="T9" fmla="*/ 350 h 1330"/>
                <a:gd name="T10" fmla="*/ 1723 w 3784"/>
                <a:gd name="T11" fmla="*/ 1287 h 1330"/>
                <a:gd name="T12" fmla="*/ 1400 w 3784"/>
                <a:gd name="T13" fmla="*/ 1330 h 1330"/>
                <a:gd name="T14" fmla="*/ 1378 w 3784"/>
                <a:gd name="T15" fmla="*/ 1055 h 1330"/>
                <a:gd name="T16" fmla="*/ 1216 w 3784"/>
                <a:gd name="T17" fmla="*/ 1039 h 1330"/>
                <a:gd name="T18" fmla="*/ 1120 w 3784"/>
                <a:gd name="T19" fmla="*/ 393 h 1330"/>
                <a:gd name="T20" fmla="*/ 899 w 3784"/>
                <a:gd name="T21" fmla="*/ 323 h 1330"/>
                <a:gd name="T22" fmla="*/ 791 w 3784"/>
                <a:gd name="T23" fmla="*/ 102 h 1330"/>
                <a:gd name="T24" fmla="*/ 630 w 3784"/>
                <a:gd name="T25" fmla="*/ 118 h 1330"/>
                <a:gd name="T26" fmla="*/ 549 w 3784"/>
                <a:gd name="T27" fmla="*/ 770 h 1330"/>
                <a:gd name="T28" fmla="*/ 21 w 3784"/>
                <a:gd name="T29" fmla="*/ 883 h 1330"/>
                <a:gd name="T30" fmla="*/ 0 w 3784"/>
                <a:gd name="T31" fmla="*/ 813 h 1330"/>
                <a:gd name="T32" fmla="*/ 517 w 3784"/>
                <a:gd name="T33" fmla="*/ 711 h 1330"/>
                <a:gd name="T34" fmla="*/ 619 w 3784"/>
                <a:gd name="T35" fmla="*/ 75 h 1330"/>
                <a:gd name="T36" fmla="*/ 840 w 3784"/>
                <a:gd name="T37" fmla="*/ 102 h 1330"/>
                <a:gd name="T38" fmla="*/ 931 w 3784"/>
                <a:gd name="T39" fmla="*/ 307 h 1330"/>
                <a:gd name="T40" fmla="*/ 1157 w 3784"/>
                <a:gd name="T41" fmla="*/ 377 h 1330"/>
                <a:gd name="T42" fmla="*/ 1276 w 3784"/>
                <a:gd name="T43" fmla="*/ 1001 h 1330"/>
                <a:gd name="T44" fmla="*/ 1674 w 3784"/>
                <a:gd name="T45" fmla="*/ 996 h 1330"/>
                <a:gd name="T46" fmla="*/ 1749 w 3784"/>
                <a:gd name="T47" fmla="*/ 328 h 1330"/>
                <a:gd name="T48" fmla="*/ 2089 w 3784"/>
                <a:gd name="T49" fmla="*/ 0 h 1330"/>
                <a:gd name="T50" fmla="*/ 3181 w 3784"/>
                <a:gd name="T51" fmla="*/ 81 h 1330"/>
                <a:gd name="T52" fmla="*/ 3784 w 3784"/>
                <a:gd name="T53" fmla="*/ 27 h 13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84"/>
                <a:gd name="T82" fmla="*/ 0 h 1330"/>
                <a:gd name="T83" fmla="*/ 3784 w 3784"/>
                <a:gd name="T84" fmla="*/ 1330 h 13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84" h="1330">
                  <a:moveTo>
                    <a:pt x="3784" y="27"/>
                  </a:moveTo>
                  <a:lnTo>
                    <a:pt x="3768" y="75"/>
                  </a:lnTo>
                  <a:lnTo>
                    <a:pt x="3208" y="113"/>
                  </a:lnTo>
                  <a:lnTo>
                    <a:pt x="2094" y="43"/>
                  </a:lnTo>
                  <a:lnTo>
                    <a:pt x="1787" y="350"/>
                  </a:lnTo>
                  <a:lnTo>
                    <a:pt x="1723" y="1287"/>
                  </a:lnTo>
                  <a:lnTo>
                    <a:pt x="1400" y="1330"/>
                  </a:lnTo>
                  <a:lnTo>
                    <a:pt x="1378" y="1055"/>
                  </a:lnTo>
                  <a:lnTo>
                    <a:pt x="1216" y="1039"/>
                  </a:lnTo>
                  <a:lnTo>
                    <a:pt x="1120" y="393"/>
                  </a:lnTo>
                  <a:lnTo>
                    <a:pt x="899" y="323"/>
                  </a:lnTo>
                  <a:lnTo>
                    <a:pt x="791" y="102"/>
                  </a:lnTo>
                  <a:lnTo>
                    <a:pt x="630" y="118"/>
                  </a:lnTo>
                  <a:lnTo>
                    <a:pt x="549" y="770"/>
                  </a:lnTo>
                  <a:lnTo>
                    <a:pt x="21" y="883"/>
                  </a:lnTo>
                  <a:lnTo>
                    <a:pt x="0" y="813"/>
                  </a:lnTo>
                  <a:lnTo>
                    <a:pt x="517" y="711"/>
                  </a:lnTo>
                  <a:lnTo>
                    <a:pt x="619" y="75"/>
                  </a:lnTo>
                  <a:lnTo>
                    <a:pt x="840" y="102"/>
                  </a:lnTo>
                  <a:lnTo>
                    <a:pt x="931" y="307"/>
                  </a:lnTo>
                  <a:lnTo>
                    <a:pt x="1157" y="377"/>
                  </a:lnTo>
                  <a:lnTo>
                    <a:pt x="1276" y="1001"/>
                  </a:lnTo>
                  <a:lnTo>
                    <a:pt x="1674" y="996"/>
                  </a:lnTo>
                  <a:lnTo>
                    <a:pt x="1749" y="328"/>
                  </a:lnTo>
                  <a:lnTo>
                    <a:pt x="2089" y="0"/>
                  </a:lnTo>
                  <a:lnTo>
                    <a:pt x="3181" y="81"/>
                  </a:lnTo>
                  <a:lnTo>
                    <a:pt x="3784" y="27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27" name="Freeform 7"/>
            <p:cNvSpPr>
              <a:spLocks/>
            </p:cNvSpPr>
            <p:nvPr/>
          </p:nvSpPr>
          <p:spPr bwMode="auto">
            <a:xfrm>
              <a:off x="1012" y="2735"/>
              <a:ext cx="3736" cy="1555"/>
            </a:xfrm>
            <a:custGeom>
              <a:avLst/>
              <a:gdLst>
                <a:gd name="T0" fmla="*/ 3736 w 3736"/>
                <a:gd name="T1" fmla="*/ 43 h 1555"/>
                <a:gd name="T2" fmla="*/ 3709 w 3736"/>
                <a:gd name="T3" fmla="*/ 350 h 1555"/>
                <a:gd name="T4" fmla="*/ 2460 w 3736"/>
                <a:gd name="T5" fmla="*/ 1410 h 1555"/>
                <a:gd name="T6" fmla="*/ 942 w 3736"/>
                <a:gd name="T7" fmla="*/ 1555 h 1555"/>
                <a:gd name="T8" fmla="*/ 70 w 3736"/>
                <a:gd name="T9" fmla="*/ 1405 h 1555"/>
                <a:gd name="T10" fmla="*/ 0 w 3736"/>
                <a:gd name="T11" fmla="*/ 845 h 1555"/>
                <a:gd name="T12" fmla="*/ 538 w 3736"/>
                <a:gd name="T13" fmla="*/ 732 h 1555"/>
                <a:gd name="T14" fmla="*/ 619 w 3736"/>
                <a:gd name="T15" fmla="*/ 59 h 1555"/>
                <a:gd name="T16" fmla="*/ 791 w 3736"/>
                <a:gd name="T17" fmla="*/ 70 h 1555"/>
                <a:gd name="T18" fmla="*/ 872 w 3736"/>
                <a:gd name="T19" fmla="*/ 290 h 1555"/>
                <a:gd name="T20" fmla="*/ 1109 w 3736"/>
                <a:gd name="T21" fmla="*/ 360 h 1555"/>
                <a:gd name="T22" fmla="*/ 1195 w 3736"/>
                <a:gd name="T23" fmla="*/ 990 h 1555"/>
                <a:gd name="T24" fmla="*/ 1362 w 3736"/>
                <a:gd name="T25" fmla="*/ 1017 h 1555"/>
                <a:gd name="T26" fmla="*/ 1389 w 3736"/>
                <a:gd name="T27" fmla="*/ 1275 h 1555"/>
                <a:gd name="T28" fmla="*/ 1696 w 3736"/>
                <a:gd name="T29" fmla="*/ 1259 h 1555"/>
                <a:gd name="T30" fmla="*/ 1776 w 3736"/>
                <a:gd name="T31" fmla="*/ 306 h 1555"/>
                <a:gd name="T32" fmla="*/ 2089 w 3736"/>
                <a:gd name="T33" fmla="*/ 0 h 1555"/>
                <a:gd name="T34" fmla="*/ 3208 w 3736"/>
                <a:gd name="T35" fmla="*/ 75 h 1555"/>
                <a:gd name="T36" fmla="*/ 3736 w 3736"/>
                <a:gd name="T37" fmla="*/ 43 h 15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36"/>
                <a:gd name="T58" fmla="*/ 0 h 1555"/>
                <a:gd name="T59" fmla="*/ 3736 w 3736"/>
                <a:gd name="T60" fmla="*/ 1555 h 15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36" h="1555">
                  <a:moveTo>
                    <a:pt x="3736" y="43"/>
                  </a:moveTo>
                  <a:lnTo>
                    <a:pt x="3709" y="350"/>
                  </a:lnTo>
                  <a:lnTo>
                    <a:pt x="2460" y="1410"/>
                  </a:lnTo>
                  <a:lnTo>
                    <a:pt x="942" y="1555"/>
                  </a:lnTo>
                  <a:lnTo>
                    <a:pt x="70" y="1405"/>
                  </a:lnTo>
                  <a:lnTo>
                    <a:pt x="0" y="845"/>
                  </a:lnTo>
                  <a:lnTo>
                    <a:pt x="538" y="732"/>
                  </a:lnTo>
                  <a:lnTo>
                    <a:pt x="619" y="59"/>
                  </a:lnTo>
                  <a:lnTo>
                    <a:pt x="791" y="70"/>
                  </a:lnTo>
                  <a:lnTo>
                    <a:pt x="872" y="290"/>
                  </a:lnTo>
                  <a:lnTo>
                    <a:pt x="1109" y="360"/>
                  </a:lnTo>
                  <a:lnTo>
                    <a:pt x="1195" y="990"/>
                  </a:lnTo>
                  <a:lnTo>
                    <a:pt x="1362" y="1017"/>
                  </a:lnTo>
                  <a:lnTo>
                    <a:pt x="1389" y="1275"/>
                  </a:lnTo>
                  <a:lnTo>
                    <a:pt x="1696" y="1259"/>
                  </a:lnTo>
                  <a:lnTo>
                    <a:pt x="1776" y="306"/>
                  </a:lnTo>
                  <a:lnTo>
                    <a:pt x="2089" y="0"/>
                  </a:lnTo>
                  <a:lnTo>
                    <a:pt x="3208" y="75"/>
                  </a:lnTo>
                  <a:lnTo>
                    <a:pt x="3736" y="43"/>
                  </a:lnTo>
                  <a:close/>
                </a:path>
              </a:pathLst>
            </a:custGeom>
            <a:solidFill>
              <a:schemeClr val="bg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</a:t>
            </a:r>
          </a:p>
        </p:txBody>
      </p: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3227388" y="3381373"/>
            <a:ext cx="5486400" cy="3355591"/>
            <a:chOff x="48" y="2332"/>
            <a:chExt cx="3456" cy="2406"/>
          </a:xfrm>
        </p:grpSpPr>
        <p:sp>
          <p:nvSpPr>
            <p:cNvPr id="28766" name="Text Box 10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S</a:t>
              </a:r>
            </a:p>
          </p:txBody>
        </p:sp>
        <p:sp>
          <p:nvSpPr>
            <p:cNvPr id="28767" name="Text Box 11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68" name="Text Box 12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28770" name="Text Box 14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28771" name="Text Box 15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28772" name="Text Box 16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28773" name="AutoShape 17"/>
            <p:cNvCxnSpPr>
              <a:cxnSpLocks noChangeShapeType="1"/>
              <a:stCxn id="28769" idx="2"/>
              <a:endCxn id="28768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4" name="AutoShape 18"/>
            <p:cNvCxnSpPr>
              <a:cxnSpLocks noChangeShapeType="1"/>
              <a:stCxn id="28769" idx="2"/>
              <a:endCxn id="28772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5" name="AutoShape 19"/>
            <p:cNvCxnSpPr>
              <a:cxnSpLocks noChangeShapeType="1"/>
              <a:stCxn id="28768" idx="2"/>
              <a:endCxn id="28767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76" name="AutoShape 20"/>
            <p:cNvCxnSpPr>
              <a:cxnSpLocks noChangeShapeType="1"/>
              <a:stCxn id="28772" idx="2"/>
              <a:endCxn id="28771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77" name="Group 21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28804" name="Text Box 22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805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806" name="Text Box 24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807" name="Text Box 25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808" name="Text Box 26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809" name="Text Box 27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0" name="Text Box 28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811" name="Text Box 29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81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813" name="Text Box 31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814" name="AutoShape 32"/>
              <p:cNvCxnSpPr>
                <a:cxnSpLocks noChangeShapeType="1"/>
                <a:stCxn id="28804" idx="2"/>
                <a:endCxn id="28806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5" name="AutoShape 33"/>
              <p:cNvCxnSpPr>
                <a:cxnSpLocks noChangeShapeType="1"/>
                <a:stCxn id="28804" idx="2"/>
                <a:endCxn id="28808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6" name="AutoShape 34"/>
              <p:cNvCxnSpPr>
                <a:cxnSpLocks noChangeShapeType="1"/>
                <a:stCxn id="28806" idx="2"/>
                <a:endCxn id="28805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7" name="AutoShape 35"/>
              <p:cNvCxnSpPr>
                <a:cxnSpLocks noChangeShapeType="1"/>
                <a:stCxn id="28806" idx="2"/>
                <a:endCxn id="28809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8" name="AutoShape 36"/>
              <p:cNvCxnSpPr>
                <a:cxnSpLocks noChangeShapeType="1"/>
                <a:stCxn id="28808" idx="2"/>
                <a:endCxn id="28807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19" name="AutoShape 37"/>
              <p:cNvCxnSpPr>
                <a:cxnSpLocks noChangeShapeType="1"/>
                <a:stCxn id="28805" idx="2"/>
                <a:endCxn id="28810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0" name="AutoShape 38"/>
              <p:cNvCxnSpPr>
                <a:cxnSpLocks noChangeShapeType="1"/>
                <a:stCxn id="28807" idx="2"/>
                <a:endCxn id="28811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1" name="AutoShape 39"/>
              <p:cNvCxnSpPr>
                <a:cxnSpLocks noChangeShapeType="1"/>
                <a:stCxn id="28807" idx="2"/>
                <a:endCxn id="28812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22" name="AutoShape 40"/>
              <p:cNvCxnSpPr>
                <a:cxnSpLocks noChangeShapeType="1"/>
                <a:stCxn id="28811" idx="2"/>
                <a:endCxn id="28813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778" name="Text Box 41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28779" name="AutoShape 42"/>
            <p:cNvCxnSpPr>
              <a:cxnSpLocks noChangeShapeType="1"/>
              <a:stCxn id="28770" idx="2"/>
              <a:endCxn id="28778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28780" name="Group 43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28785" name="Text Box 44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28786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28787" name="Text Box 46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28788" name="Text Box 47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28789" name="Text Box 48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28790" name="Text Box 49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1" name="Text Box 50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28792" name="Text Box 51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28793" name="Text Box 52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/>
                  <a:t>G</a:t>
                </a:r>
              </a:p>
            </p:txBody>
          </p:sp>
          <p:sp>
            <p:nvSpPr>
              <p:cNvPr id="28794" name="Text Box 53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28795" name="AutoShape 54"/>
              <p:cNvCxnSpPr>
                <a:cxnSpLocks noChangeShapeType="1"/>
                <a:stCxn id="28785" idx="2"/>
                <a:endCxn id="28787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6" name="AutoShape 55"/>
              <p:cNvCxnSpPr>
                <a:cxnSpLocks noChangeShapeType="1"/>
                <a:stCxn id="28785" idx="2"/>
                <a:endCxn id="28789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7" name="AutoShape 56"/>
              <p:cNvCxnSpPr>
                <a:cxnSpLocks noChangeShapeType="1"/>
                <a:stCxn id="28787" idx="2"/>
                <a:endCxn id="28786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8" name="AutoShape 57"/>
              <p:cNvCxnSpPr>
                <a:cxnSpLocks noChangeShapeType="1"/>
                <a:stCxn id="28787" idx="2"/>
                <a:endCxn id="28790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799" name="AutoShape 58"/>
              <p:cNvCxnSpPr>
                <a:cxnSpLocks noChangeShapeType="1"/>
                <a:stCxn id="28789" idx="2"/>
                <a:endCxn id="28788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0" name="AutoShape 59"/>
              <p:cNvCxnSpPr>
                <a:cxnSpLocks noChangeShapeType="1"/>
                <a:stCxn id="28786" idx="2"/>
                <a:endCxn id="28791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1" name="AutoShape 60"/>
              <p:cNvCxnSpPr>
                <a:cxnSpLocks noChangeShapeType="1"/>
                <a:stCxn id="28788" idx="2"/>
                <a:endCxn id="28792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2" name="AutoShape 61"/>
              <p:cNvCxnSpPr>
                <a:cxnSpLocks noChangeShapeType="1"/>
                <a:stCxn id="28788" idx="2"/>
                <a:endCxn id="28793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8803" name="AutoShape 62"/>
              <p:cNvCxnSpPr>
                <a:cxnSpLocks noChangeShapeType="1"/>
                <a:stCxn id="28792" idx="2"/>
                <a:endCxn id="28794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28781" name="AutoShape 63"/>
            <p:cNvCxnSpPr>
              <a:cxnSpLocks noChangeShapeType="1"/>
              <a:stCxn id="28769" idx="2"/>
              <a:endCxn id="28785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2" name="AutoShape 64"/>
            <p:cNvCxnSpPr>
              <a:cxnSpLocks noChangeShapeType="1"/>
              <a:stCxn id="28766" idx="2"/>
              <a:endCxn id="28769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3" name="AutoShape 65"/>
            <p:cNvCxnSpPr>
              <a:cxnSpLocks noChangeShapeType="1"/>
              <a:stCxn id="28766" idx="2"/>
              <a:endCxn id="28804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784" name="AutoShape 66"/>
            <p:cNvCxnSpPr>
              <a:cxnSpLocks noChangeShapeType="1"/>
              <a:stCxn id="28766" idx="2"/>
              <a:endCxn id="28770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8677" name="Line 67"/>
          <p:cNvSpPr>
            <a:spLocks noChangeShapeType="1"/>
          </p:cNvSpPr>
          <p:nvPr/>
        </p:nvSpPr>
        <p:spPr bwMode="auto">
          <a:xfrm>
            <a:off x="3" y="3276600"/>
            <a:ext cx="121919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805956" name="Oval 68"/>
          <p:cNvSpPr>
            <a:spLocks noChangeArrowheads="1"/>
          </p:cNvSpPr>
          <p:nvPr/>
        </p:nvSpPr>
        <p:spPr bwMode="auto">
          <a:xfrm>
            <a:off x="6243639" y="34258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79" name="Oval 69"/>
          <p:cNvSpPr>
            <a:spLocks noChangeArrowheads="1"/>
          </p:cNvSpPr>
          <p:nvPr/>
        </p:nvSpPr>
        <p:spPr bwMode="auto">
          <a:xfrm>
            <a:off x="6245230" y="342741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8" name="Oval 70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59" name="Oval 71"/>
          <p:cNvSpPr>
            <a:spLocks noChangeArrowheads="1"/>
          </p:cNvSpPr>
          <p:nvPr/>
        </p:nvSpPr>
        <p:spPr bwMode="auto">
          <a:xfrm>
            <a:off x="6627815" y="3854451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60" name="Oval 72"/>
          <p:cNvSpPr>
            <a:spLocks noChangeArrowheads="1"/>
          </p:cNvSpPr>
          <p:nvPr/>
        </p:nvSpPr>
        <p:spPr bwMode="auto">
          <a:xfrm>
            <a:off x="8372480" y="3870326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683" name="Text Box 73"/>
          <p:cNvSpPr txBox="1">
            <a:spLocks noChangeArrowheads="1"/>
          </p:cNvSpPr>
          <p:nvPr/>
        </p:nvSpPr>
        <p:spPr bwMode="auto">
          <a:xfrm>
            <a:off x="381002" y="1447800"/>
            <a:ext cx="3238498" cy="147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g(n) </a:t>
            </a:r>
            <a:r>
              <a:rPr lang="en-US" i="1" dirty="0"/>
              <a:t>= cost from root to n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Strategy: expand lowest </a:t>
            </a:r>
            <a:r>
              <a:rPr lang="en-US" i="1" dirty="0">
                <a:solidFill>
                  <a:srgbClr val="CC00CC"/>
                </a:solidFill>
              </a:rPr>
              <a:t>g(n)</a:t>
            </a:r>
            <a:endParaRPr lang="en-US" i="1" dirty="0"/>
          </a:p>
          <a:p>
            <a:pPr>
              <a:spcBef>
                <a:spcPct val="50000"/>
              </a:spcBef>
            </a:pPr>
            <a:r>
              <a:rPr lang="en-US" i="1" dirty="0"/>
              <a:t>Frontier is a priority queue sorted by </a:t>
            </a:r>
            <a:r>
              <a:rPr lang="en-US" i="1" dirty="0">
                <a:solidFill>
                  <a:srgbClr val="CC00CC"/>
                </a:solidFill>
              </a:rPr>
              <a:t>g(n)</a:t>
            </a:r>
          </a:p>
        </p:txBody>
      </p:sp>
      <p:grpSp>
        <p:nvGrpSpPr>
          <p:cNvPr id="28684" name="Group 74"/>
          <p:cNvGrpSpPr>
            <a:grpSpLocks/>
          </p:cNvGrpSpPr>
          <p:nvPr/>
        </p:nvGrpSpPr>
        <p:grpSpPr bwMode="auto">
          <a:xfrm>
            <a:off x="4572001" y="1270001"/>
            <a:ext cx="3205163" cy="1768475"/>
            <a:chOff x="816" y="1056"/>
            <a:chExt cx="4176" cy="2304"/>
          </a:xfrm>
        </p:grpSpPr>
        <p:grpSp>
          <p:nvGrpSpPr>
            <p:cNvPr id="28736" name="Group 75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28738" name="AutoShape 76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28739" name="AutoShape 77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28740" name="AutoShape 78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d</a:t>
                </a:r>
              </a:p>
            </p:txBody>
          </p:sp>
          <p:sp>
            <p:nvSpPr>
              <p:cNvPr id="28741" name="AutoShape 79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b</a:t>
                </a:r>
              </a:p>
            </p:txBody>
          </p:sp>
          <p:sp>
            <p:nvSpPr>
              <p:cNvPr id="28742" name="AutoShape 80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p</a:t>
                </a:r>
              </a:p>
            </p:txBody>
          </p:sp>
          <p:sp>
            <p:nvSpPr>
              <p:cNvPr id="28743" name="AutoShape 81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q</a:t>
                </a:r>
              </a:p>
            </p:txBody>
          </p:sp>
          <p:sp>
            <p:nvSpPr>
              <p:cNvPr id="28744" name="AutoShape 82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c</a:t>
                </a:r>
              </a:p>
            </p:txBody>
          </p:sp>
          <p:sp>
            <p:nvSpPr>
              <p:cNvPr id="28745" name="AutoShape 83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e</a:t>
                </a:r>
              </a:p>
            </p:txBody>
          </p:sp>
          <p:sp>
            <p:nvSpPr>
              <p:cNvPr id="28746" name="AutoShape 84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h</a:t>
                </a:r>
              </a:p>
            </p:txBody>
          </p:sp>
          <p:sp>
            <p:nvSpPr>
              <p:cNvPr id="28747" name="AutoShape 85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a</a:t>
                </a:r>
              </a:p>
            </p:txBody>
          </p:sp>
          <p:sp>
            <p:nvSpPr>
              <p:cNvPr id="28748" name="AutoShape 86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f</a:t>
                </a:r>
              </a:p>
            </p:txBody>
          </p:sp>
          <p:sp>
            <p:nvSpPr>
              <p:cNvPr id="28749" name="AutoShape 87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500" i="1" dirty="0"/>
                  <a:t>r</a:t>
                </a:r>
              </a:p>
            </p:txBody>
          </p:sp>
          <p:cxnSp>
            <p:nvCxnSpPr>
              <p:cNvPr id="28750" name="AutoShape 88"/>
              <p:cNvCxnSpPr>
                <a:cxnSpLocks noChangeShapeType="1"/>
                <a:stCxn id="28738" idx="5"/>
                <a:endCxn id="28742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1" name="AutoShape 89"/>
              <p:cNvCxnSpPr>
                <a:cxnSpLocks noChangeShapeType="1"/>
                <a:stCxn id="28742" idx="5"/>
                <a:endCxn id="28743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2" name="AutoShape 90"/>
              <p:cNvCxnSpPr>
                <a:cxnSpLocks noChangeShapeType="1"/>
                <a:stCxn id="28746" idx="3"/>
                <a:endCxn id="28743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3" name="AutoShape 91"/>
              <p:cNvCxnSpPr>
                <a:cxnSpLocks noChangeShapeType="1"/>
                <a:stCxn id="28746" idx="2"/>
                <a:endCxn id="28742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4" name="AutoShape 92"/>
              <p:cNvCxnSpPr>
                <a:cxnSpLocks noChangeShapeType="1"/>
                <a:stCxn id="28745" idx="4"/>
                <a:endCxn id="28746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5" name="AutoShape 93"/>
              <p:cNvCxnSpPr>
                <a:cxnSpLocks noChangeShapeType="1"/>
                <a:stCxn id="28745" idx="5"/>
                <a:endCxn id="28749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6" name="AutoShape 94"/>
              <p:cNvCxnSpPr>
                <a:cxnSpLocks noChangeShapeType="1"/>
                <a:stCxn id="28749" idx="0"/>
                <a:endCxn id="28748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7" name="AutoShape 95"/>
              <p:cNvCxnSpPr>
                <a:cxnSpLocks noChangeShapeType="1"/>
                <a:stCxn id="28748" idx="0"/>
                <a:endCxn id="28739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8" name="AutoShape 96"/>
              <p:cNvCxnSpPr>
                <a:cxnSpLocks noChangeShapeType="1"/>
                <a:stCxn id="28738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59" name="AutoShape 97"/>
              <p:cNvCxnSpPr>
                <a:cxnSpLocks noChangeShapeType="1"/>
                <a:stCxn id="28740" idx="1"/>
                <a:endCxn id="28741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0" name="AutoShape 98"/>
              <p:cNvCxnSpPr>
                <a:cxnSpLocks noChangeShapeType="1"/>
                <a:endCxn id="28747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1" name="AutoShape 99"/>
              <p:cNvCxnSpPr>
                <a:cxnSpLocks noChangeShapeType="1"/>
                <a:stCxn id="28744" idx="2"/>
                <a:endCxn id="28747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2" name="AutoShape 100"/>
              <p:cNvCxnSpPr>
                <a:cxnSpLocks noChangeShapeType="1"/>
                <a:stCxn id="28740" idx="7"/>
                <a:endCxn id="28744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3" name="AutoShape 101"/>
              <p:cNvCxnSpPr>
                <a:cxnSpLocks noChangeShapeType="1"/>
                <a:stCxn id="28740" idx="6"/>
                <a:endCxn id="28745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4" name="AutoShape 102"/>
              <p:cNvCxnSpPr>
                <a:cxnSpLocks noChangeShapeType="1"/>
                <a:stCxn id="28748" idx="1"/>
                <a:endCxn id="28744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8765" name="AutoShape 103"/>
              <p:cNvCxnSpPr>
                <a:cxnSpLocks noChangeShapeType="1"/>
                <a:stCxn id="28738" idx="6"/>
                <a:endCxn id="28745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28737" name="AutoShape 104"/>
            <p:cNvCxnSpPr>
              <a:cxnSpLocks noChangeShapeType="1"/>
              <a:stCxn id="28743" idx="6"/>
              <a:endCxn id="28749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805993" name="Text Box 105"/>
          <p:cNvSpPr txBox="1">
            <a:spLocks noChangeArrowheads="1"/>
          </p:cNvSpPr>
          <p:nvPr/>
        </p:nvSpPr>
        <p:spPr bwMode="auto">
          <a:xfrm>
            <a:off x="4267201" y="3868738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3</a:t>
            </a:r>
          </a:p>
        </p:txBody>
      </p:sp>
      <p:sp>
        <p:nvSpPr>
          <p:cNvPr id="805994" name="Text Box 106"/>
          <p:cNvSpPr txBox="1">
            <a:spLocks noChangeArrowheads="1"/>
          </p:cNvSpPr>
          <p:nvPr/>
        </p:nvSpPr>
        <p:spPr bwMode="auto">
          <a:xfrm>
            <a:off x="7024689" y="379888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9</a:t>
            </a:r>
          </a:p>
        </p:txBody>
      </p:sp>
      <p:sp>
        <p:nvSpPr>
          <p:cNvPr id="805995" name="Text Box 107"/>
          <p:cNvSpPr txBox="1">
            <a:spLocks noChangeArrowheads="1"/>
          </p:cNvSpPr>
          <p:nvPr/>
        </p:nvSpPr>
        <p:spPr bwMode="auto">
          <a:xfrm>
            <a:off x="8734429" y="3795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805996" name="Oval 108"/>
          <p:cNvSpPr>
            <a:spLocks noChangeArrowheads="1"/>
          </p:cNvSpPr>
          <p:nvPr/>
        </p:nvSpPr>
        <p:spPr bwMode="auto">
          <a:xfrm>
            <a:off x="8370888" y="3868735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7" name="Oval 109"/>
          <p:cNvSpPr>
            <a:spLocks noChangeArrowheads="1"/>
          </p:cNvSpPr>
          <p:nvPr/>
        </p:nvSpPr>
        <p:spPr bwMode="auto">
          <a:xfrm>
            <a:off x="8388356" y="43815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5998" name="Text Box 110"/>
          <p:cNvSpPr txBox="1">
            <a:spLocks noChangeArrowheads="1"/>
          </p:cNvSpPr>
          <p:nvPr/>
        </p:nvSpPr>
        <p:spPr bwMode="auto">
          <a:xfrm>
            <a:off x="8759829" y="43037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16</a:t>
            </a:r>
          </a:p>
        </p:txBody>
      </p:sp>
      <p:sp>
        <p:nvSpPr>
          <p:cNvPr id="805999" name="Oval 111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0" name="Oval 112"/>
          <p:cNvSpPr>
            <a:spLocks noChangeArrowheads="1"/>
          </p:cNvSpPr>
          <p:nvPr/>
        </p:nvSpPr>
        <p:spPr bwMode="auto">
          <a:xfrm>
            <a:off x="3960815" y="43973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1" name="Oval 113"/>
          <p:cNvSpPr>
            <a:spLocks noChangeArrowheads="1"/>
          </p:cNvSpPr>
          <p:nvPr/>
        </p:nvSpPr>
        <p:spPr bwMode="auto">
          <a:xfrm>
            <a:off x="4789488" y="438943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2" name="Text Box 114"/>
          <p:cNvSpPr txBox="1">
            <a:spLocks noChangeArrowheads="1"/>
          </p:cNvSpPr>
          <p:nvPr/>
        </p:nvSpPr>
        <p:spPr bwMode="auto">
          <a:xfrm>
            <a:off x="3565529" y="4354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4</a:t>
            </a:r>
          </a:p>
        </p:txBody>
      </p:sp>
      <p:sp>
        <p:nvSpPr>
          <p:cNvPr id="806003" name="Text Box 115"/>
          <p:cNvSpPr txBox="1">
            <a:spLocks noChangeArrowheads="1"/>
          </p:cNvSpPr>
          <p:nvPr/>
        </p:nvSpPr>
        <p:spPr bwMode="auto">
          <a:xfrm>
            <a:off x="4154489" y="45069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04" name="Text Box 116"/>
          <p:cNvSpPr txBox="1">
            <a:spLocks noChangeArrowheads="1"/>
          </p:cNvSpPr>
          <p:nvPr/>
        </p:nvSpPr>
        <p:spPr bwMode="auto">
          <a:xfrm>
            <a:off x="5084765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5</a:t>
            </a:r>
          </a:p>
        </p:txBody>
      </p:sp>
      <p:sp>
        <p:nvSpPr>
          <p:cNvPr id="806005" name="Oval 117"/>
          <p:cNvSpPr>
            <a:spLocks noChangeArrowheads="1"/>
          </p:cNvSpPr>
          <p:nvPr/>
        </p:nvSpPr>
        <p:spPr bwMode="auto">
          <a:xfrm>
            <a:off x="3833815" y="3921126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6" name="Oval 118"/>
          <p:cNvSpPr>
            <a:spLocks noChangeArrowheads="1"/>
          </p:cNvSpPr>
          <p:nvPr/>
        </p:nvSpPr>
        <p:spPr bwMode="auto">
          <a:xfrm>
            <a:off x="3276606" y="4398961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7" name="Oval 119"/>
          <p:cNvSpPr>
            <a:spLocks noChangeArrowheads="1"/>
          </p:cNvSpPr>
          <p:nvPr/>
        </p:nvSpPr>
        <p:spPr bwMode="auto">
          <a:xfrm>
            <a:off x="3257556" y="4945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8" name="Oval 120"/>
          <p:cNvSpPr>
            <a:spLocks noChangeArrowheads="1"/>
          </p:cNvSpPr>
          <p:nvPr/>
        </p:nvSpPr>
        <p:spPr bwMode="auto">
          <a:xfrm>
            <a:off x="3259139" y="4945061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09" name="Oval 121"/>
          <p:cNvSpPr>
            <a:spLocks noChangeArrowheads="1"/>
          </p:cNvSpPr>
          <p:nvPr/>
        </p:nvSpPr>
        <p:spPr bwMode="auto">
          <a:xfrm>
            <a:off x="4787906" y="4391026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0" name="Oval 122"/>
          <p:cNvSpPr>
            <a:spLocks noChangeArrowheads="1"/>
          </p:cNvSpPr>
          <p:nvPr/>
        </p:nvSpPr>
        <p:spPr bwMode="auto">
          <a:xfrm>
            <a:off x="4437063" y="49180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1" name="Oval 123"/>
          <p:cNvSpPr>
            <a:spLocks noChangeArrowheads="1"/>
          </p:cNvSpPr>
          <p:nvPr/>
        </p:nvSpPr>
        <p:spPr bwMode="auto">
          <a:xfrm>
            <a:off x="5113339" y="4926011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2" name="Text Box 124"/>
          <p:cNvSpPr txBox="1">
            <a:spLocks noChangeArrowheads="1"/>
          </p:cNvSpPr>
          <p:nvPr/>
        </p:nvSpPr>
        <p:spPr bwMode="auto">
          <a:xfrm>
            <a:off x="5387977" y="48625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7</a:t>
            </a:r>
          </a:p>
        </p:txBody>
      </p:sp>
      <p:sp>
        <p:nvSpPr>
          <p:cNvPr id="806013" name="Text Box 125"/>
          <p:cNvSpPr txBox="1">
            <a:spLocks noChangeArrowheads="1"/>
          </p:cNvSpPr>
          <p:nvPr/>
        </p:nvSpPr>
        <p:spPr bwMode="auto">
          <a:xfrm>
            <a:off x="4686301" y="4868863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13</a:t>
            </a:r>
          </a:p>
        </p:txBody>
      </p:sp>
      <p:sp>
        <p:nvSpPr>
          <p:cNvPr id="806014" name="Oval 126"/>
          <p:cNvSpPr>
            <a:spLocks noChangeArrowheads="1"/>
          </p:cNvSpPr>
          <p:nvPr/>
        </p:nvSpPr>
        <p:spPr bwMode="auto">
          <a:xfrm>
            <a:off x="5114930" y="4927602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5" name="Oval 127"/>
          <p:cNvSpPr>
            <a:spLocks noChangeArrowheads="1"/>
          </p:cNvSpPr>
          <p:nvPr/>
        </p:nvSpPr>
        <p:spPr bwMode="auto">
          <a:xfrm>
            <a:off x="5111756" y="5453061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6" name="Text Box 128"/>
          <p:cNvSpPr txBox="1">
            <a:spLocks noChangeArrowheads="1"/>
          </p:cNvSpPr>
          <p:nvPr/>
        </p:nvSpPr>
        <p:spPr bwMode="auto">
          <a:xfrm>
            <a:off x="5376865" y="53975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8</a:t>
            </a:r>
          </a:p>
        </p:txBody>
      </p:sp>
      <p:sp>
        <p:nvSpPr>
          <p:cNvPr id="806017" name="Oval 129"/>
          <p:cNvSpPr>
            <a:spLocks noChangeArrowheads="1"/>
          </p:cNvSpPr>
          <p:nvPr/>
        </p:nvSpPr>
        <p:spPr bwMode="auto">
          <a:xfrm>
            <a:off x="5113339" y="5454653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8" name="Oval 130"/>
          <p:cNvSpPr>
            <a:spLocks noChangeArrowheads="1"/>
          </p:cNvSpPr>
          <p:nvPr/>
        </p:nvSpPr>
        <p:spPr bwMode="auto">
          <a:xfrm>
            <a:off x="5375280" y="5981702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19" name="Text Box 131"/>
          <p:cNvSpPr txBox="1">
            <a:spLocks noChangeArrowheads="1"/>
          </p:cNvSpPr>
          <p:nvPr/>
        </p:nvSpPr>
        <p:spPr bwMode="auto">
          <a:xfrm>
            <a:off x="5641977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10</a:t>
            </a:r>
          </a:p>
        </p:txBody>
      </p:sp>
      <p:sp>
        <p:nvSpPr>
          <p:cNvPr id="806020" name="Text Box 132"/>
          <p:cNvSpPr txBox="1">
            <a:spLocks noChangeArrowheads="1"/>
          </p:cNvSpPr>
          <p:nvPr/>
        </p:nvSpPr>
        <p:spPr bwMode="auto">
          <a:xfrm>
            <a:off x="4481513" y="592455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21" name="Oval 133"/>
          <p:cNvSpPr>
            <a:spLocks noChangeArrowheads="1"/>
          </p:cNvSpPr>
          <p:nvPr/>
        </p:nvSpPr>
        <p:spPr bwMode="auto">
          <a:xfrm>
            <a:off x="4860930" y="5962653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2" name="Oval 134"/>
          <p:cNvSpPr>
            <a:spLocks noChangeArrowheads="1"/>
          </p:cNvSpPr>
          <p:nvPr/>
        </p:nvSpPr>
        <p:spPr bwMode="auto">
          <a:xfrm>
            <a:off x="6623056" y="385603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3" name="Oval 135"/>
          <p:cNvSpPr>
            <a:spLocks noChangeArrowheads="1"/>
          </p:cNvSpPr>
          <p:nvPr/>
        </p:nvSpPr>
        <p:spPr bwMode="auto">
          <a:xfrm>
            <a:off x="6954839" y="4384678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4" name="Oval 136"/>
          <p:cNvSpPr>
            <a:spLocks noChangeArrowheads="1"/>
          </p:cNvSpPr>
          <p:nvPr/>
        </p:nvSpPr>
        <p:spPr bwMode="auto">
          <a:xfrm>
            <a:off x="6253163" y="4383085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25" name="Text Box 137"/>
          <p:cNvSpPr txBox="1">
            <a:spLocks noChangeArrowheads="1"/>
          </p:cNvSpPr>
          <p:nvPr/>
        </p:nvSpPr>
        <p:spPr bwMode="auto">
          <a:xfrm>
            <a:off x="6488113" y="432752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17</a:t>
            </a:r>
          </a:p>
        </p:txBody>
      </p:sp>
      <p:sp>
        <p:nvSpPr>
          <p:cNvPr id="806026" name="Text Box 138"/>
          <p:cNvSpPr txBox="1">
            <a:spLocks noChangeArrowheads="1"/>
          </p:cNvSpPr>
          <p:nvPr/>
        </p:nvSpPr>
        <p:spPr bwMode="auto">
          <a:xfrm>
            <a:off x="7204077" y="431641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11</a:t>
            </a:r>
          </a:p>
        </p:txBody>
      </p:sp>
      <p:sp>
        <p:nvSpPr>
          <p:cNvPr id="806027" name="Oval 139"/>
          <p:cNvSpPr>
            <a:spLocks noChangeArrowheads="1"/>
          </p:cNvSpPr>
          <p:nvPr/>
        </p:nvSpPr>
        <p:spPr bwMode="auto">
          <a:xfrm>
            <a:off x="5375280" y="5983285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8720" name="Text Box 140"/>
          <p:cNvSpPr txBox="1">
            <a:spLocks noChangeArrowheads="1"/>
          </p:cNvSpPr>
          <p:nvPr/>
        </p:nvSpPr>
        <p:spPr bwMode="auto">
          <a:xfrm>
            <a:off x="6550029" y="33528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CC"/>
                </a:solidFill>
              </a:rPr>
              <a:t>0</a:t>
            </a:r>
          </a:p>
        </p:txBody>
      </p:sp>
      <p:sp>
        <p:nvSpPr>
          <p:cNvPr id="806029" name="Text Box 141"/>
          <p:cNvSpPr txBox="1">
            <a:spLocks noChangeArrowheads="1"/>
          </p:cNvSpPr>
          <p:nvPr/>
        </p:nvSpPr>
        <p:spPr bwMode="auto">
          <a:xfrm>
            <a:off x="3554413" y="486727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00CC"/>
                </a:solidFill>
              </a:rPr>
              <a:t>6</a:t>
            </a:r>
          </a:p>
        </p:txBody>
      </p:sp>
      <p:sp>
        <p:nvSpPr>
          <p:cNvPr id="28722" name="Text Box 142"/>
          <p:cNvSpPr txBox="1">
            <a:spLocks noChangeArrowheads="1"/>
          </p:cNvSpPr>
          <p:nvPr/>
        </p:nvSpPr>
        <p:spPr bwMode="auto">
          <a:xfrm>
            <a:off x="4884737" y="1974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723" name="Text Box 143"/>
          <p:cNvSpPr txBox="1">
            <a:spLocks noChangeArrowheads="1"/>
          </p:cNvSpPr>
          <p:nvPr/>
        </p:nvSpPr>
        <p:spPr bwMode="auto">
          <a:xfrm>
            <a:off x="5878513" y="2128839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724" name="Text Box 144"/>
          <p:cNvSpPr txBox="1">
            <a:spLocks noChangeArrowheads="1"/>
          </p:cNvSpPr>
          <p:nvPr/>
        </p:nvSpPr>
        <p:spPr bwMode="auto">
          <a:xfrm>
            <a:off x="4735513" y="26225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25" name="Text Box 145"/>
          <p:cNvSpPr txBox="1">
            <a:spLocks noChangeArrowheads="1"/>
          </p:cNvSpPr>
          <p:nvPr/>
        </p:nvSpPr>
        <p:spPr bwMode="auto">
          <a:xfrm>
            <a:off x="5224461" y="16573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26" name="Text Box 146"/>
          <p:cNvSpPr txBox="1">
            <a:spLocks noChangeArrowheads="1"/>
          </p:cNvSpPr>
          <p:nvPr/>
        </p:nvSpPr>
        <p:spPr bwMode="auto">
          <a:xfrm>
            <a:off x="5035549" y="1219202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727" name="Text Box 147"/>
          <p:cNvSpPr txBox="1">
            <a:spLocks noChangeArrowheads="1"/>
          </p:cNvSpPr>
          <p:nvPr/>
        </p:nvSpPr>
        <p:spPr bwMode="auto">
          <a:xfrm>
            <a:off x="5753101" y="1639890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728" name="Text Box 148"/>
          <p:cNvSpPr txBox="1">
            <a:spLocks noChangeArrowheads="1"/>
          </p:cNvSpPr>
          <p:nvPr/>
        </p:nvSpPr>
        <p:spPr bwMode="auto">
          <a:xfrm>
            <a:off x="6683377" y="2252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729" name="Text Box 149"/>
          <p:cNvSpPr txBox="1">
            <a:spLocks noChangeArrowheads="1"/>
          </p:cNvSpPr>
          <p:nvPr/>
        </p:nvSpPr>
        <p:spPr bwMode="auto">
          <a:xfrm>
            <a:off x="7013573" y="2125666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730" name="Text Box 150"/>
          <p:cNvSpPr txBox="1">
            <a:spLocks noChangeArrowheads="1"/>
          </p:cNvSpPr>
          <p:nvPr/>
        </p:nvSpPr>
        <p:spPr bwMode="auto">
          <a:xfrm>
            <a:off x="5467353" y="28511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8731" name="Text Box 151"/>
          <p:cNvSpPr txBox="1">
            <a:spLocks noChangeArrowheads="1"/>
          </p:cNvSpPr>
          <p:nvPr/>
        </p:nvSpPr>
        <p:spPr bwMode="auto">
          <a:xfrm>
            <a:off x="7540625" y="2371727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732" name="Text Box 152"/>
          <p:cNvSpPr txBox="1">
            <a:spLocks noChangeArrowheads="1"/>
          </p:cNvSpPr>
          <p:nvPr/>
        </p:nvSpPr>
        <p:spPr bwMode="auto">
          <a:xfrm>
            <a:off x="7556501" y="1720854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06041" name="AutoShape 153"/>
          <p:cNvSpPr>
            <a:spLocks/>
          </p:cNvSpPr>
          <p:nvPr/>
        </p:nvSpPr>
        <p:spPr bwMode="auto">
          <a:xfrm>
            <a:off x="1909765" y="3613147"/>
            <a:ext cx="396875" cy="2986088"/>
          </a:xfrm>
          <a:prstGeom prst="leftBrace">
            <a:avLst>
              <a:gd name="adj1" fmla="val 627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806042" name="Text Box 154"/>
          <p:cNvSpPr txBox="1">
            <a:spLocks noChangeArrowheads="1"/>
          </p:cNvSpPr>
          <p:nvPr/>
        </p:nvSpPr>
        <p:spPr bwMode="auto">
          <a:xfrm>
            <a:off x="914401" y="4827588"/>
            <a:ext cx="1158875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Cost contours</a:t>
            </a:r>
          </a:p>
        </p:txBody>
      </p:sp>
      <p:sp>
        <p:nvSpPr>
          <p:cNvPr id="28735" name="Text Box 155"/>
          <p:cNvSpPr txBox="1">
            <a:spLocks noChangeArrowheads="1"/>
          </p:cNvSpPr>
          <p:nvPr/>
        </p:nvSpPr>
        <p:spPr bwMode="auto">
          <a:xfrm>
            <a:off x="6134101" y="1827215"/>
            <a:ext cx="538163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8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56" grpId="0" animBg="1"/>
      <p:bldP spid="805958" grpId="0" animBg="1"/>
      <p:bldP spid="805959" grpId="0" animBg="1"/>
      <p:bldP spid="805960" grpId="0" animBg="1"/>
      <p:bldP spid="805993" grpId="0"/>
      <p:bldP spid="805994" grpId="0"/>
      <p:bldP spid="805995" grpId="0"/>
      <p:bldP spid="805996" grpId="0" animBg="1"/>
      <p:bldP spid="805997" grpId="0" animBg="1"/>
      <p:bldP spid="805998" grpId="0"/>
      <p:bldP spid="805999" grpId="0" animBg="1"/>
      <p:bldP spid="806000" grpId="0" animBg="1"/>
      <p:bldP spid="806001" grpId="0" animBg="1"/>
      <p:bldP spid="806002" grpId="0"/>
      <p:bldP spid="806003" grpId="0"/>
      <p:bldP spid="806004" grpId="0"/>
      <p:bldP spid="806005" grpId="0" animBg="1"/>
      <p:bldP spid="806006" grpId="0" animBg="1"/>
      <p:bldP spid="806007" grpId="0" animBg="1"/>
      <p:bldP spid="806008" grpId="0" animBg="1"/>
      <p:bldP spid="806009" grpId="0" animBg="1"/>
      <p:bldP spid="806010" grpId="0" animBg="1"/>
      <p:bldP spid="806011" grpId="0" animBg="1"/>
      <p:bldP spid="806012" grpId="0"/>
      <p:bldP spid="806013" grpId="0"/>
      <p:bldP spid="806014" grpId="0" animBg="1"/>
      <p:bldP spid="806015" grpId="0" animBg="1"/>
      <p:bldP spid="806016" grpId="0"/>
      <p:bldP spid="806017" grpId="0" animBg="1"/>
      <p:bldP spid="806018" grpId="0" animBg="1"/>
      <p:bldP spid="806019" grpId="0"/>
      <p:bldP spid="806020" grpId="0"/>
      <p:bldP spid="806021" grpId="0" animBg="1"/>
      <p:bldP spid="806022" grpId="0" animBg="1"/>
      <p:bldP spid="806023" grpId="0" animBg="1"/>
      <p:bldP spid="806024" grpId="0" animBg="1"/>
      <p:bldP spid="806025" grpId="0"/>
      <p:bldP spid="806026" grpId="0"/>
      <p:bldP spid="806027" grpId="0" animBg="1"/>
      <p:bldP spid="806029" grpId="0"/>
      <p:bldP spid="806041" grpId="0" animBg="1"/>
      <p:bldP spid="8060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Tree Search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753423" y="1447800"/>
            <a:ext cx="5647217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Assume: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an optimal goal node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a suboptimal goal node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400" dirty="0">
                <a:latin typeface="Calibri"/>
                <a:cs typeface="Calibri"/>
              </a:rPr>
              <a:t> is admissible</a:t>
            </a:r>
          </a:p>
          <a:p>
            <a:pPr>
              <a:lnSpc>
                <a:spcPct val="150000"/>
              </a:lnSpc>
            </a:pPr>
            <a:endParaRPr lang="en-US" sz="12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Claim: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will be chosen for expansion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350317" y="3348414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10254274" y="3654765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51811"/>
              <a:gd name="adj2" fmla="val -8830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53043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D303CA"/>
                </a:solidFill>
                <a:sym typeface="Symbol"/>
              </a:rPr>
              <a:t>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7050" y="4822578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+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              </a:t>
            </a:r>
            <a:r>
              <a:rPr lang="en-US" sz="2600" dirty="0">
                <a:latin typeface="Calibri"/>
                <a:cs typeface="Calibri"/>
              </a:rPr>
              <a:t>Definition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600" dirty="0">
                <a:latin typeface="Calibri"/>
                <a:cs typeface="Calibri"/>
              </a:rPr>
              <a:t>-cost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7050" y="52842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dirty="0">
                <a:latin typeface="Calibri"/>
                <a:cs typeface="Calibri"/>
              </a:rPr>
              <a:t>Admissibility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7050" y="5741443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D303CA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6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5550598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&lt;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2" name="Oval 21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050" y="47198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800" dirty="0">
                <a:solidFill>
                  <a:srgbClr val="D303CA"/>
                </a:solidFill>
                <a:sym typeface="Symbol"/>
              </a:rPr>
              <a:t>&lt;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g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</a:t>
            </a:r>
            <a:r>
              <a:rPr lang="en-US" sz="2600" dirty="0">
                <a:latin typeface="Calibri"/>
                <a:cs typeface="Calibri"/>
              </a:rPr>
              <a:t>Suboptimality of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7050" y="5177075"/>
            <a:ext cx="6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&lt;  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800" dirty="0">
                <a:solidFill>
                  <a:srgbClr val="D303CA"/>
                </a:solidFill>
                <a:latin typeface="Calibri"/>
                <a:cs typeface="Calibri"/>
              </a:rPr>
              <a:t>)                         </a:t>
            </a:r>
            <a:r>
              <a:rPr lang="en-US" sz="2600" i="1" dirty="0">
                <a:solidFill>
                  <a:srgbClr val="D303CA"/>
                </a:solidFill>
                <a:latin typeface="Calibri"/>
                <a:cs typeface="Calibri"/>
              </a:rPr>
              <a:t>h</a:t>
            </a:r>
            <a:r>
              <a:rPr lang="en-US" sz="2600" dirty="0">
                <a:solidFill>
                  <a:srgbClr val="D303CA"/>
                </a:solidFill>
                <a:latin typeface="Calibri"/>
                <a:cs typeface="Calibri"/>
              </a:rPr>
              <a:t> = 0 </a:t>
            </a:r>
            <a:r>
              <a:rPr lang="en-US" sz="2600" dirty="0">
                <a:latin typeface="Calibri"/>
                <a:cs typeface="Calibri"/>
              </a:rPr>
              <a:t>at a goal</a:t>
            </a:r>
          </a:p>
        </p:txBody>
      </p:sp>
    </p:spTree>
    <p:extLst>
      <p:ext uri="{BB962C8B-B14F-4D97-AF65-F5344CB8AC3E}">
        <p14:creationId xmlns:p14="http://schemas.microsoft.com/office/powerpoint/2010/main" val="1147813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417637"/>
            <a:ext cx="5772363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Imagine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latin typeface="Calibri"/>
                <a:cs typeface="Calibri"/>
              </a:rPr>
              <a:t> is on the frontier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Some ancestor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on the frontier, too (maybe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itself!)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Claim: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latin typeface="Calibri"/>
                <a:cs typeface="Calibri"/>
              </a:rPr>
              <a:t> will be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solidFill>
                  <a:srgbClr val="D303CA"/>
                </a:solidFill>
                <a:sym typeface="Symbol"/>
              </a:rPr>
              <a:t>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 &lt;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)</a:t>
            </a:r>
          </a:p>
          <a:p>
            <a:pPr marL="914376" lvl="1" indent="-457200">
              <a:buFont typeface="+mj-lt"/>
              <a:buAutoNum type="arabicPeriod"/>
            </a:pP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n</a:t>
            </a:r>
            <a:r>
              <a:rPr lang="en-US" sz="2400" dirty="0">
                <a:solidFill>
                  <a:srgbClr val="D303CA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is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dirty="0">
                <a:latin typeface="Calibri"/>
                <a:cs typeface="Calibri"/>
              </a:rPr>
              <a:t>All ancestors of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are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  <a:r>
              <a:rPr lang="en-US" sz="2400" dirty="0">
                <a:latin typeface="Calibri"/>
                <a:cs typeface="Calibri"/>
              </a:rPr>
              <a:t> is expanded before </a:t>
            </a:r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  <a:p>
            <a:r>
              <a:rPr lang="en-US" sz="2400" b="1" dirty="0">
                <a:latin typeface="Calibri"/>
                <a:cs typeface="Calibri"/>
              </a:rPr>
              <a:t>A* tree search is optimal</a:t>
            </a:r>
          </a:p>
          <a:p>
            <a:pPr marL="914376" lvl="1" indent="-457200">
              <a:buFont typeface="+mj-lt"/>
              <a:buAutoNum type="arabicPeriod"/>
            </a:pPr>
            <a:endParaRPr lang="en-US" sz="2400" dirty="0">
              <a:solidFill>
                <a:srgbClr val="D303CA"/>
              </a:solidFill>
              <a:latin typeface="Calibri"/>
              <a:cs typeface="Calibri"/>
            </a:endParaRPr>
          </a:p>
          <a:p>
            <a:pPr marL="914376" lvl="1" indent="-457200">
              <a:buFont typeface="+mj-lt"/>
              <a:buAutoNum type="arabicPeriod"/>
            </a:pPr>
            <a:endParaRPr lang="en-US" sz="2400" dirty="0">
              <a:solidFill>
                <a:srgbClr val="D303CA"/>
              </a:solidFill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7350317" y="3078998"/>
            <a:ext cx="4371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0254274" y="3385349"/>
            <a:ext cx="42652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i="1" dirty="0">
                <a:solidFill>
                  <a:srgbClr val="D303CA"/>
                </a:solidFill>
                <a:latin typeface="Calibri"/>
                <a:cs typeface="Calibri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72105" y="2365418"/>
            <a:ext cx="492259" cy="461663"/>
            <a:chOff x="7772105" y="2365418"/>
            <a:chExt cx="492259" cy="461663"/>
          </a:xfrm>
        </p:grpSpPr>
        <p:sp>
          <p:nvSpPr>
            <p:cNvPr id="40" name="Oval 27"/>
            <p:cNvSpPr>
              <a:spLocks noChangeArrowheads="1"/>
            </p:cNvSpPr>
            <p:nvPr/>
          </p:nvSpPr>
          <p:spPr bwMode="auto">
            <a:xfrm>
              <a:off x="8084976" y="2570162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7772105" y="2365418"/>
              <a:ext cx="41736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en-US" sz="24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</a:p>
          </p:txBody>
        </p:sp>
      </p:grpSp>
      <p:sp>
        <p:nvSpPr>
          <p:cNvPr id="21" name="Oval 20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794600" y="4800600"/>
            <a:ext cx="3733800" cy="914400"/>
            <a:chOff x="7391400" y="4800600"/>
            <a:chExt cx="3733800" cy="914400"/>
          </a:xfrm>
        </p:grpSpPr>
        <p:sp>
          <p:nvSpPr>
            <p:cNvPr id="24" name="Rounded Rectangular Callout 23"/>
            <p:cNvSpPr/>
            <p:nvPr/>
          </p:nvSpPr>
          <p:spPr>
            <a:xfrm>
              <a:off x="7391400" y="4800600"/>
              <a:ext cx="3733800" cy="914400"/>
            </a:xfrm>
            <a:prstGeom prst="wedgeRoundRectCallout">
              <a:avLst>
                <a:gd name="adj1" fmla="val -141787"/>
                <a:gd name="adj2" fmla="val -6425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93251" y="5002063"/>
              <a:ext cx="29514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n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</a:t>
              </a:r>
              <a:r>
                <a:rPr lang="en-US" sz="2800" dirty="0">
                  <a:solidFill>
                    <a:srgbClr val="D303CA"/>
                  </a:solidFill>
                  <a:sym typeface="Symbol"/>
                </a:rPr>
                <a:t> 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 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A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&lt;  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f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(</a:t>
              </a:r>
              <a:r>
                <a:rPr lang="en-US" sz="2800" i="1" dirty="0">
                  <a:solidFill>
                    <a:srgbClr val="D303CA"/>
                  </a:solidFill>
                  <a:latin typeface="Calibri"/>
                  <a:cs typeface="Calibri"/>
                </a:rPr>
                <a:t>B</a:t>
              </a:r>
              <a:r>
                <a:rPr lang="en-US" sz="2800" dirty="0">
                  <a:solidFill>
                    <a:srgbClr val="D303CA"/>
                  </a:solidFill>
                  <a:latin typeface="Calibri"/>
                  <a:cs typeface="Calibri"/>
                </a:rPr>
                <a:t>)  </a:t>
              </a:r>
              <a:endParaRPr lang="en-US" sz="2600" i="1" dirty="0">
                <a:solidFill>
                  <a:srgbClr val="D303CA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96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96287" y="1828800"/>
            <a:ext cx="2805113" cy="1771651"/>
            <a:chOff x="8396287" y="1828800"/>
            <a:chExt cx="2805113" cy="1771651"/>
          </a:xfrm>
        </p:grpSpPr>
        <p:sp>
          <p:nvSpPr>
            <p:cNvPr id="21507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0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2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4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382000" y="5029202"/>
            <a:ext cx="2754312" cy="842661"/>
            <a:chOff x="8382000" y="5029202"/>
            <a:chExt cx="2754312" cy="842661"/>
          </a:xfrm>
        </p:grpSpPr>
        <p:sp>
          <p:nvSpPr>
            <p:cNvPr id="21506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5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21517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21519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726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 (h)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577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 (g)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141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 (</a:t>
            </a:r>
            <a:r>
              <a:rPr lang="en-US" sz="2800" dirty="0" err="1">
                <a:latin typeface="Calibri"/>
                <a:cs typeface="Calibri"/>
              </a:rPr>
              <a:t>g+h</a:t>
            </a:r>
            <a:r>
              <a:rPr lang="en-US" sz="2800" dirty="0"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Video games</a:t>
            </a:r>
          </a:p>
          <a:p>
            <a:pPr eaLnBrk="1" hangingPunct="1"/>
            <a:r>
              <a:rPr lang="en-US" sz="2800" dirty="0" err="1"/>
              <a:t>Pathing</a:t>
            </a:r>
            <a:r>
              <a:rPr lang="en-US" sz="2800" dirty="0"/>
              <a:t> / routing problems</a:t>
            </a:r>
          </a:p>
          <a:p>
            <a:pPr eaLnBrk="1" hangingPunct="1"/>
            <a:r>
              <a:rPr lang="en-US" sz="2800" dirty="0"/>
              <a:t>Resource planning problems</a:t>
            </a:r>
          </a:p>
          <a:p>
            <a:pPr eaLnBrk="1" hangingPunct="1"/>
            <a:r>
              <a:rPr lang="en-US" sz="2800" dirty="0"/>
              <a:t>Robot motion planning</a:t>
            </a:r>
          </a:p>
          <a:p>
            <a:pPr eaLnBrk="1" hangingPunct="1"/>
            <a:r>
              <a:rPr lang="en-US" sz="2800" dirty="0"/>
              <a:t>Language analysis</a:t>
            </a:r>
          </a:p>
          <a:p>
            <a:pPr eaLnBrk="1" hangingPunct="1"/>
            <a:r>
              <a:rPr lang="en-US" sz="2800" dirty="0"/>
              <a:t>Machine translation</a:t>
            </a:r>
          </a:p>
          <a:p>
            <a:pPr eaLnBrk="1" hangingPunct="1"/>
            <a:r>
              <a:rPr lang="en-US" sz="2800" dirty="0"/>
              <a:t>Speech recognition</a:t>
            </a:r>
          </a:p>
          <a:p>
            <a:pPr eaLnBrk="1" hangingPunct="1"/>
            <a:r>
              <a:rPr lang="en-US" sz="2800" dirty="0"/>
              <a:t>Protein design</a:t>
            </a:r>
          </a:p>
          <a:p>
            <a:pPr eaLnBrk="1" hangingPunct="1"/>
            <a:r>
              <a:rPr lang="en-US" sz="2800" dirty="0"/>
              <a:t>Chemical synthesis</a:t>
            </a:r>
          </a:p>
          <a:p>
            <a:pPr eaLnBrk="1" hangingPunct="1"/>
            <a:r>
              <a:rPr lang="en-US" sz="2800" dirty="0"/>
              <a:t>…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0"/>
            <a:ext cx="11379200" cy="5300979"/>
          </a:xfrm>
        </p:spPr>
        <p:txBody>
          <a:bodyPr/>
          <a:lstStyle/>
          <a:p>
            <a:pPr marL="1371531" lvl="3" indent="0">
              <a:buNone/>
            </a:pPr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b="1" i="1" dirty="0">
                <a:solidFill>
                  <a:srgbClr val="FF0000"/>
                </a:solidFill>
              </a:rPr>
              <a:t>relaxed problems</a:t>
            </a:r>
            <a:r>
              <a:rPr lang="en-US" sz="2800" i="1" dirty="0"/>
              <a:t>, </a:t>
            </a:r>
            <a:r>
              <a:rPr lang="en-US" sz="2800" dirty="0"/>
              <a:t>where new actions are available</a:t>
            </a:r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pPr eaLnBrk="1" hangingPunct="1"/>
            <a:endParaRPr lang="en-US" sz="2800" i="1" dirty="0"/>
          </a:p>
          <a:p>
            <a:r>
              <a:rPr lang="en-US" sz="2800" dirty="0"/>
              <a:t>Problem</a:t>
            </a:r>
            <a:r>
              <a:rPr lang="en-US" sz="2800" i="1" dirty="0"/>
              <a:t>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i="1" dirty="0"/>
              <a:t> </a:t>
            </a:r>
            <a:r>
              <a:rPr lang="en-US" sz="2800" dirty="0"/>
              <a:t>is a relaxed version of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dirty="0"/>
              <a:t> if </a:t>
            </a:r>
            <a:r>
              <a:rPr lang="en-US" sz="28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D303CA"/>
                </a:solidFill>
                <a:sym typeface="Symbol" pitchFamily="2" charset="2"/>
              </a:rPr>
              <a:t></a:t>
            </a:r>
            <a:r>
              <a:rPr lang="en-US" dirty="0">
                <a:sym typeface="Symbol" pitchFamily="2" charset="2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sz="2800" dirty="0"/>
              <a:t>for every 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</a:p>
          <a:p>
            <a:r>
              <a:rPr lang="en-US" sz="2800" dirty="0"/>
              <a:t>Theorem: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dirty="0">
                <a:sym typeface="Symbol" pitchFamily="2" charset="2"/>
              </a:rPr>
              <a:t></a:t>
            </a:r>
            <a:r>
              <a:rPr lang="en-US" sz="2800" dirty="0">
                <a:solidFill>
                  <a:srgbClr val="D303CA"/>
                </a:solidFill>
              </a:rPr>
              <a:t>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sz="2800" dirty="0"/>
              <a:t>for every </a:t>
            </a:r>
            <a:r>
              <a:rPr lang="en-US" sz="2800" i="1" dirty="0">
                <a:solidFill>
                  <a:srgbClr val="CC00CC"/>
                </a:solidFill>
              </a:rPr>
              <a:t>s</a:t>
            </a:r>
            <a:r>
              <a:rPr lang="en-US" sz="2800" dirty="0"/>
              <a:t>, so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baseline="-25000" dirty="0">
                <a:solidFill>
                  <a:srgbClr val="D303CA"/>
                </a:solidFill>
              </a:rPr>
              <a:t>2</a:t>
            </a:r>
            <a:r>
              <a:rPr lang="en-US" sz="2800" baseline="30000" dirty="0">
                <a:solidFill>
                  <a:srgbClr val="D303CA"/>
                </a:solidFill>
              </a:rPr>
              <a:t>*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s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r>
              <a:rPr lang="en-US" sz="2800" dirty="0"/>
              <a:t>is admissible for </a:t>
            </a:r>
            <a:r>
              <a:rPr lang="en-US" sz="2800" i="1" dirty="0">
                <a:solidFill>
                  <a:srgbClr val="D303CA"/>
                </a:solidFill>
              </a:rPr>
              <a:t>P</a:t>
            </a:r>
            <a:r>
              <a:rPr lang="en-US" sz="2800" baseline="-25000" dirty="0">
                <a:solidFill>
                  <a:srgbClr val="D303CA"/>
                </a:solidFill>
              </a:rPr>
              <a:t>1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01610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E71F05-E466-8A42-B381-60381D009139}"/>
              </a:ext>
            </a:extLst>
          </p:cNvPr>
          <p:cNvGrpSpPr/>
          <p:nvPr/>
        </p:nvGrpSpPr>
        <p:grpSpPr>
          <a:xfrm>
            <a:off x="1752600" y="2983230"/>
            <a:ext cx="3505199" cy="1786100"/>
            <a:chOff x="1752600" y="2983230"/>
            <a:chExt cx="3505199" cy="17861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38400" y="2983230"/>
              <a:ext cx="2819399" cy="1786100"/>
              <a:chOff x="2743201" y="4111625"/>
              <a:chExt cx="2170113" cy="1374775"/>
            </a:xfrm>
          </p:grpSpPr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22440"/>
              <a:stretch>
                <a:fillRect/>
              </a:stretch>
            </p:blipFill>
            <p:spPr bwMode="auto">
              <a:xfrm>
                <a:off x="2743201" y="4111625"/>
                <a:ext cx="2170113" cy="137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7" name="Straight Connector 16"/>
              <p:cNvCxnSpPr/>
              <p:nvPr/>
            </p:nvCxnSpPr>
            <p:spPr>
              <a:xfrm>
                <a:off x="2895600" y="4492623"/>
                <a:ext cx="1295400" cy="6858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1752600" y="4191000"/>
              <a:ext cx="990600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/>
                  <a:cs typeface="Calibri"/>
                </a:rPr>
                <a:t>366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7"/>
          <p:cNvSpPr>
            <a:spLocks/>
          </p:cNvSpPr>
          <p:nvPr/>
        </p:nvSpPr>
        <p:spPr bwMode="auto">
          <a:xfrm>
            <a:off x="9144001" y="1828801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9907589" y="2208214"/>
            <a:ext cx="274639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Cost Search (UCS) Properties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406400" y="1366838"/>
            <a:ext cx="7366000" cy="4729164"/>
          </a:xfrm>
        </p:spPr>
        <p:txBody>
          <a:bodyPr/>
          <a:lstStyle/>
          <a:p>
            <a:r>
              <a:rPr lang="en-US" sz="2400" dirty="0"/>
              <a:t>What nodes does UCS expand?</a:t>
            </a:r>
          </a:p>
          <a:p>
            <a:pPr lvl="1"/>
            <a:r>
              <a:rPr lang="en-US" sz="2000" dirty="0"/>
              <a:t>Expands all nodes with cost less than cheapest solution!</a:t>
            </a:r>
          </a:p>
          <a:p>
            <a:pPr lvl="1"/>
            <a:r>
              <a:rPr lang="en-US" sz="2000" dirty="0"/>
              <a:t>If that solution costs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</a:t>
            </a:r>
            <a:r>
              <a:rPr lang="en-US" sz="2000" i="1" dirty="0">
                <a:latin typeface="Times New Roman" pitchFamily="18" charset="0"/>
              </a:rPr>
              <a:t> </a:t>
            </a:r>
            <a:r>
              <a:rPr lang="en-US" sz="2000" dirty="0"/>
              <a:t>and arcs cost at least 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>
                <a:sym typeface="Symbol" pitchFamily="18" charset="2"/>
              </a:rPr>
              <a:t>,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then the “effective depth” is roughly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endParaRPr lang="en-US" sz="2000" dirty="0">
              <a:solidFill>
                <a:srgbClr val="CC00CC"/>
              </a:solidFill>
            </a:endParaRPr>
          </a:p>
          <a:p>
            <a:pPr lvl="1"/>
            <a:r>
              <a:rPr lang="en-US" sz="2000" dirty="0"/>
              <a:t>Takes time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  <a:latin typeface="Times New Roman" pitchFamily="18" charset="0"/>
              </a:rPr>
              <a:t>C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CC00CC"/>
                </a:solidFill>
              </a:rPr>
              <a:t>) </a:t>
            </a:r>
            <a:r>
              <a:rPr lang="en-US" sz="2000" dirty="0"/>
              <a:t>(exponential in effective depth)</a:t>
            </a:r>
          </a:p>
          <a:p>
            <a:pPr lvl="3"/>
            <a:endParaRPr lang="en-US" sz="1200" dirty="0"/>
          </a:p>
          <a:p>
            <a:r>
              <a:rPr lang="en-US" sz="2400" dirty="0"/>
              <a:t>How much space does the frontier take?</a:t>
            </a:r>
          </a:p>
          <a:p>
            <a:pPr lvl="1"/>
            <a:r>
              <a:rPr lang="en-US" sz="2000" dirty="0"/>
              <a:t>Has roughly the last tier, so </a:t>
            </a:r>
            <a:r>
              <a:rPr lang="en-US" sz="2000" i="1" dirty="0">
                <a:solidFill>
                  <a:srgbClr val="CC00CC"/>
                </a:solidFill>
              </a:rPr>
              <a:t>O</a:t>
            </a:r>
            <a:r>
              <a:rPr lang="en-US" sz="2000" dirty="0">
                <a:solidFill>
                  <a:srgbClr val="CC00CC"/>
                </a:solidFill>
              </a:rPr>
              <a:t>(</a:t>
            </a:r>
            <a:r>
              <a:rPr lang="en-US" sz="2000" i="1" dirty="0" err="1">
                <a:solidFill>
                  <a:srgbClr val="CC00CC"/>
                </a:solidFill>
              </a:rPr>
              <a:t>b</a:t>
            </a:r>
            <a:r>
              <a:rPr lang="en-US" sz="2000" i="1" baseline="30000" dirty="0" err="1">
                <a:solidFill>
                  <a:srgbClr val="CC00CC"/>
                </a:solidFill>
                <a:latin typeface="Times New Roman" pitchFamily="18" charset="0"/>
              </a:rPr>
              <a:t>C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</a:rPr>
              <a:t>*/</a:t>
            </a:r>
            <a:r>
              <a:rPr lang="en-US" sz="2000" i="1" baseline="30000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dirty="0">
                <a:solidFill>
                  <a:srgbClr val="CC00CC"/>
                </a:solidFill>
              </a:rPr>
              <a:t>)</a:t>
            </a:r>
          </a:p>
          <a:p>
            <a:pPr lvl="3"/>
            <a:endParaRPr lang="en-US" sz="1200" dirty="0"/>
          </a:p>
          <a:p>
            <a:r>
              <a:rPr lang="en-US" sz="2400" dirty="0"/>
              <a:t>Is it complete?</a:t>
            </a:r>
          </a:p>
          <a:p>
            <a:pPr lvl="1"/>
            <a:r>
              <a:rPr lang="en-US" sz="2000" dirty="0"/>
              <a:t>Assuming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</a:rPr>
              <a:t>* </a:t>
            </a:r>
            <a:r>
              <a:rPr lang="en-US" sz="2000" dirty="0"/>
              <a:t>is finite and </a:t>
            </a:r>
            <a:r>
              <a:rPr lang="en-US" sz="24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 </a:t>
            </a:r>
            <a:r>
              <a:rPr lang="en-US" sz="2000" i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&gt; 0</a:t>
            </a:r>
            <a:r>
              <a:rPr lang="en-US" sz="2000" dirty="0"/>
              <a:t>, yes!</a:t>
            </a:r>
          </a:p>
          <a:p>
            <a:pPr lvl="2"/>
            <a:endParaRPr lang="en-US" sz="800" dirty="0"/>
          </a:p>
          <a:p>
            <a:r>
              <a:rPr lang="en-US" sz="2400" dirty="0"/>
              <a:t>Is it optimal?</a:t>
            </a:r>
          </a:p>
          <a:p>
            <a:pPr lvl="1"/>
            <a:r>
              <a:rPr lang="en-US" sz="2000" dirty="0"/>
              <a:t>Yes!  (Proof next lecture via A*)</a:t>
            </a:r>
          </a:p>
          <a:p>
            <a:endParaRPr lang="en-US" dirty="0"/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8655051" y="2001835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10009187" y="1931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9777411" y="2357438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10253663" y="234791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9890123" y="216217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9601201" y="1981202"/>
            <a:ext cx="298451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b</a:t>
            </a:r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9448801" y="447357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10501311" y="3397249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10021887" y="3952876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1" name="AutoShape 55"/>
          <p:cNvSpPr>
            <a:spLocks/>
          </p:cNvSpPr>
          <p:nvPr/>
        </p:nvSpPr>
        <p:spPr bwMode="auto">
          <a:xfrm>
            <a:off x="8534400" y="1828800"/>
            <a:ext cx="265112" cy="1981200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2" tIns="45718" rIns="91432" bIns="45718" anchor="ctr"/>
          <a:lstStyle/>
          <a:p>
            <a:endParaRPr lang="en-US"/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239000" y="2602472"/>
            <a:ext cx="14478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  <a:latin typeface="Times New Roman" pitchFamily="18" charset="0"/>
              </a:rPr>
              <a:t>C*/</a:t>
            </a:r>
            <a:r>
              <a:rPr lang="en-US" i="1" dirty="0">
                <a:solidFill>
                  <a:srgbClr val="CC00CC"/>
                </a:solidFill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/>
              <a:t>“tiers”</a:t>
            </a:r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9601200" y="1905162"/>
            <a:ext cx="838200" cy="12190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0995027" y="2865436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3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10820402" y="2470148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2</a:t>
            </a: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10604502" y="2092324"/>
            <a:ext cx="8255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18" charset="2"/>
              </a:rPr>
              <a:t> 1</a:t>
            </a:r>
          </a:p>
        </p:txBody>
      </p:sp>
      <p:sp>
        <p:nvSpPr>
          <p:cNvPr id="26" name="Freeform 67"/>
          <p:cNvSpPr>
            <a:spLocks/>
          </p:cNvSpPr>
          <p:nvPr/>
        </p:nvSpPr>
        <p:spPr bwMode="auto">
          <a:xfrm>
            <a:off x="9296401" y="1828802"/>
            <a:ext cx="1371600" cy="190484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986 w 10000"/>
              <a:gd name="connsiteY8" fmla="*/ 8420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4833 w 10000"/>
              <a:gd name="connsiteY5" fmla="*/ 9787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10000"/>
              <a:gd name="connsiteX1" fmla="*/ 10000 w 10000"/>
              <a:gd name="connsiteY1" fmla="*/ 5613 h 10000"/>
              <a:gd name="connsiteX2" fmla="*/ 7583 w 10000"/>
              <a:gd name="connsiteY2" fmla="*/ 6520 h 10000"/>
              <a:gd name="connsiteX3" fmla="*/ 6667 w 10000"/>
              <a:gd name="connsiteY3" fmla="*/ 8846 h 10000"/>
              <a:gd name="connsiteX4" fmla="*/ 5629 w 10000"/>
              <a:gd name="connsiteY4" fmla="*/ 10000 h 10000"/>
              <a:gd name="connsiteX5" fmla="*/ 5000 w 10000"/>
              <a:gd name="connsiteY5" fmla="*/ 9615 h 10000"/>
              <a:gd name="connsiteX6" fmla="*/ 3988 w 10000"/>
              <a:gd name="connsiteY6" fmla="*/ 9213 h 10000"/>
              <a:gd name="connsiteX7" fmla="*/ 3409 w 10000"/>
              <a:gd name="connsiteY7" fmla="*/ 8747 h 10000"/>
              <a:gd name="connsiteX8" fmla="*/ 2778 w 10000"/>
              <a:gd name="connsiteY8" fmla="*/ 8077 h 10000"/>
              <a:gd name="connsiteX9" fmla="*/ 0 w 10000"/>
              <a:gd name="connsiteY9" fmla="*/ 7873 h 10000"/>
              <a:gd name="connsiteX10" fmla="*/ 5560 w 10000"/>
              <a:gd name="connsiteY10" fmla="*/ 1127 h 10000"/>
              <a:gd name="connsiteX11" fmla="*/ 6248 w 10000"/>
              <a:gd name="connsiteY11" fmla="*/ 1093 h 10000"/>
              <a:gd name="connsiteX0" fmla="*/ 6248 w 10000"/>
              <a:gd name="connsiteY0" fmla="*/ 1093 h 9761"/>
              <a:gd name="connsiteX1" fmla="*/ 10000 w 10000"/>
              <a:gd name="connsiteY1" fmla="*/ 5613 h 9761"/>
              <a:gd name="connsiteX2" fmla="*/ 7583 w 10000"/>
              <a:gd name="connsiteY2" fmla="*/ 6520 h 9761"/>
              <a:gd name="connsiteX3" fmla="*/ 6667 w 10000"/>
              <a:gd name="connsiteY3" fmla="*/ 8846 h 9761"/>
              <a:gd name="connsiteX4" fmla="*/ 5556 w 10000"/>
              <a:gd name="connsiteY4" fmla="*/ 9615 h 9761"/>
              <a:gd name="connsiteX5" fmla="*/ 5000 w 10000"/>
              <a:gd name="connsiteY5" fmla="*/ 9615 h 9761"/>
              <a:gd name="connsiteX6" fmla="*/ 3988 w 10000"/>
              <a:gd name="connsiteY6" fmla="*/ 9213 h 9761"/>
              <a:gd name="connsiteX7" fmla="*/ 3409 w 10000"/>
              <a:gd name="connsiteY7" fmla="*/ 8747 h 9761"/>
              <a:gd name="connsiteX8" fmla="*/ 2778 w 10000"/>
              <a:gd name="connsiteY8" fmla="*/ 8077 h 9761"/>
              <a:gd name="connsiteX9" fmla="*/ 0 w 10000"/>
              <a:gd name="connsiteY9" fmla="*/ 7873 h 9761"/>
              <a:gd name="connsiteX10" fmla="*/ 5560 w 10000"/>
              <a:gd name="connsiteY10" fmla="*/ 1127 h 9761"/>
              <a:gd name="connsiteX11" fmla="*/ 6248 w 10000"/>
              <a:gd name="connsiteY11" fmla="*/ 1093 h 9761"/>
              <a:gd name="connsiteX0" fmla="*/ 6248 w 10000"/>
              <a:gd name="connsiteY0" fmla="*/ 1120 h 9850"/>
              <a:gd name="connsiteX1" fmla="*/ 10000 w 10000"/>
              <a:gd name="connsiteY1" fmla="*/ 5750 h 9850"/>
              <a:gd name="connsiteX2" fmla="*/ 7583 w 10000"/>
              <a:gd name="connsiteY2" fmla="*/ 6680 h 9850"/>
              <a:gd name="connsiteX3" fmla="*/ 6667 w 10000"/>
              <a:gd name="connsiteY3" fmla="*/ 9063 h 9850"/>
              <a:gd name="connsiteX4" fmla="*/ 5000 w 10000"/>
              <a:gd name="connsiteY4" fmla="*/ 9850 h 9850"/>
              <a:gd name="connsiteX5" fmla="*/ 3988 w 10000"/>
              <a:gd name="connsiteY5" fmla="*/ 9439 h 9850"/>
              <a:gd name="connsiteX6" fmla="*/ 3409 w 10000"/>
              <a:gd name="connsiteY6" fmla="*/ 8961 h 9850"/>
              <a:gd name="connsiteX7" fmla="*/ 2778 w 10000"/>
              <a:gd name="connsiteY7" fmla="*/ 8275 h 9850"/>
              <a:gd name="connsiteX8" fmla="*/ 0 w 10000"/>
              <a:gd name="connsiteY8" fmla="*/ 8066 h 9850"/>
              <a:gd name="connsiteX9" fmla="*/ 5560 w 10000"/>
              <a:gd name="connsiteY9" fmla="*/ 1155 h 9850"/>
              <a:gd name="connsiteX10" fmla="*/ 6248 w 10000"/>
              <a:gd name="connsiteY10" fmla="*/ 1120 h 985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5000 w 10000"/>
              <a:gd name="connsiteY3" fmla="*/ 10000 h 10000"/>
              <a:gd name="connsiteX4" fmla="*/ 3988 w 10000"/>
              <a:gd name="connsiteY4" fmla="*/ 9583 h 10000"/>
              <a:gd name="connsiteX5" fmla="*/ 3409 w 10000"/>
              <a:gd name="connsiteY5" fmla="*/ 9097 h 10000"/>
              <a:gd name="connsiteX6" fmla="*/ 2778 w 10000"/>
              <a:gd name="connsiteY6" fmla="*/ 8401 h 10000"/>
              <a:gd name="connsiteX7" fmla="*/ 0 w 10000"/>
              <a:gd name="connsiteY7" fmla="*/ 8189 h 10000"/>
              <a:gd name="connsiteX8" fmla="*/ 5560 w 10000"/>
              <a:gd name="connsiteY8" fmla="*/ 1173 h 10000"/>
              <a:gd name="connsiteX9" fmla="*/ 6248 w 10000"/>
              <a:gd name="connsiteY9" fmla="*/ 1137 h 10000"/>
              <a:gd name="connsiteX0" fmla="*/ 6248 w 10000"/>
              <a:gd name="connsiteY0" fmla="*/ 1137 h 10000"/>
              <a:gd name="connsiteX1" fmla="*/ 10000 w 10000"/>
              <a:gd name="connsiteY1" fmla="*/ 5838 h 10000"/>
              <a:gd name="connsiteX2" fmla="*/ 7583 w 10000"/>
              <a:gd name="connsiteY2" fmla="*/ 6782 h 10000"/>
              <a:gd name="connsiteX3" fmla="*/ 6667 w 10000"/>
              <a:gd name="connsiteY3" fmla="*/ 8401 h 10000"/>
              <a:gd name="connsiteX4" fmla="*/ 5000 w 10000"/>
              <a:gd name="connsiteY4" fmla="*/ 10000 h 10000"/>
              <a:gd name="connsiteX5" fmla="*/ 3988 w 10000"/>
              <a:gd name="connsiteY5" fmla="*/ 9583 h 10000"/>
              <a:gd name="connsiteX6" fmla="*/ 3409 w 10000"/>
              <a:gd name="connsiteY6" fmla="*/ 9097 h 10000"/>
              <a:gd name="connsiteX7" fmla="*/ 2778 w 10000"/>
              <a:gd name="connsiteY7" fmla="*/ 8401 h 10000"/>
              <a:gd name="connsiteX8" fmla="*/ 0 w 10000"/>
              <a:gd name="connsiteY8" fmla="*/ 8189 h 10000"/>
              <a:gd name="connsiteX9" fmla="*/ 5560 w 10000"/>
              <a:gd name="connsiteY9" fmla="*/ 1173 h 10000"/>
              <a:gd name="connsiteX10" fmla="*/ 6248 w 10000"/>
              <a:gd name="connsiteY10" fmla="*/ 113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6248" y="1137"/>
                </a:moveTo>
                <a:cubicBezTo>
                  <a:pt x="7014" y="1893"/>
                  <a:pt x="9774" y="4895"/>
                  <a:pt x="10000" y="5838"/>
                </a:cubicBezTo>
                <a:cubicBezTo>
                  <a:pt x="9460" y="5859"/>
                  <a:pt x="7829" y="6532"/>
                  <a:pt x="7583" y="6782"/>
                </a:cubicBezTo>
                <a:cubicBezTo>
                  <a:pt x="6981" y="7171"/>
                  <a:pt x="7098" y="7865"/>
                  <a:pt x="6667" y="8401"/>
                </a:cubicBezTo>
                <a:cubicBezTo>
                  <a:pt x="6237" y="8937"/>
                  <a:pt x="5400" y="9765"/>
                  <a:pt x="5000" y="10000"/>
                </a:cubicBezTo>
                <a:cubicBezTo>
                  <a:pt x="4823" y="9819"/>
                  <a:pt x="4253" y="9715"/>
                  <a:pt x="3988" y="9583"/>
                </a:cubicBezTo>
                <a:cubicBezTo>
                  <a:pt x="3635" y="9236"/>
                  <a:pt x="3831" y="9395"/>
                  <a:pt x="3409" y="9097"/>
                </a:cubicBezTo>
                <a:cubicBezTo>
                  <a:pt x="2711" y="8605"/>
                  <a:pt x="3230" y="8616"/>
                  <a:pt x="2778" y="8401"/>
                </a:cubicBezTo>
                <a:cubicBezTo>
                  <a:pt x="2110" y="7715"/>
                  <a:pt x="1130" y="8209"/>
                  <a:pt x="0" y="8189"/>
                </a:cubicBezTo>
                <a:cubicBezTo>
                  <a:pt x="452" y="6969"/>
                  <a:pt x="4519" y="2343"/>
                  <a:pt x="5560" y="1173"/>
                </a:cubicBezTo>
                <a:cubicBezTo>
                  <a:pt x="6601" y="0"/>
                  <a:pt x="6110" y="1144"/>
                  <a:pt x="6248" y="1137"/>
                </a:cubicBez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2" tIns="45718" rIns="91432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7" grpId="1" animBg="1"/>
      <p:bldP spid="26" grpId="0" animBg="1"/>
      <p:bldP spid="2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What are the step costs?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Start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Goal State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Heuristic: Number of tiles misplaced</a:t>
            </a:r>
          </a:p>
          <a:p>
            <a:pPr eaLnBrk="1" hangingPunct="1"/>
            <a:r>
              <a:rPr lang="en-US" sz="2800" dirty="0"/>
              <a:t>Why is it admissible?</a:t>
            </a:r>
          </a:p>
          <a:p>
            <a:pPr eaLnBrk="1" hangingPunct="1"/>
            <a:r>
              <a:rPr lang="en-US" sz="2800" dirty="0"/>
              <a:t>h(start) =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76655"/>
              </p:ext>
            </p:extLst>
          </p:nvPr>
        </p:nvGraphicFramePr>
        <p:xfrm>
          <a:off x="6117295" y="4112577"/>
          <a:ext cx="5312705" cy="2212023"/>
        </p:xfrm>
        <a:graphic>
          <a:graphicData uri="http://schemas.openxmlformats.org/drawingml/2006/table">
            <a:tbl>
              <a:tblPr/>
              <a:tblGrid>
                <a:gridCol w="104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Statistics from Andrew Moore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Total </a:t>
            </a:r>
            <a:r>
              <a:rPr lang="en-US" sz="2400" i="1" dirty="0"/>
              <a:t>Manhattan </a:t>
            </a:r>
            <a:r>
              <a:rPr lang="en-US" sz="2400" dirty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… = 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697180"/>
              </p:ext>
            </p:extLst>
          </p:nvPr>
        </p:nvGraphicFramePr>
        <p:xfrm>
          <a:off x="5575256" y="4267200"/>
          <a:ext cx="6107573" cy="2252471"/>
        </p:xfrm>
        <a:graphic>
          <a:graphicData uri="http://schemas.openxmlformats.org/drawingml/2006/table">
            <a:tbl>
              <a:tblPr/>
              <a:tblGrid>
                <a:gridCol w="192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Start State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Goal 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Combining heuristics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79686" y="1524000"/>
            <a:ext cx="11055230" cy="4953000"/>
          </a:xfrm>
        </p:spPr>
        <p:txBody>
          <a:bodyPr/>
          <a:lstStyle/>
          <a:p>
            <a:r>
              <a:rPr lang="en-US" sz="2400" dirty="0"/>
              <a:t>Dominance: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dirty="0">
                <a:solidFill>
                  <a:srgbClr val="D303CA"/>
                </a:solidFill>
                <a:cs typeface="Arial" charset="0"/>
              </a:rPr>
              <a:t>≥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dirty="0"/>
              <a:t>if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D303CA"/>
                </a:solidFill>
                <a:sym typeface="Symbol"/>
              </a:rPr>
              <a:t>                     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 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 </a:t>
            </a:r>
            <a:r>
              <a:rPr lang="en-US" sz="2400" dirty="0">
                <a:solidFill>
                  <a:srgbClr val="D303CA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D303CA"/>
                </a:solidFill>
              </a:rPr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</a:t>
            </a:r>
          </a:p>
          <a:p>
            <a:pPr lvl="1"/>
            <a:r>
              <a:rPr lang="en-US" sz="2000" dirty="0"/>
              <a:t>Roughly speaking, larger is better as long as both are admissible</a:t>
            </a:r>
          </a:p>
          <a:p>
            <a:pPr lvl="1"/>
            <a:r>
              <a:rPr lang="en-US" sz="2000" dirty="0"/>
              <a:t>The zero heuristic is pretty bad (what does A* do with h=0?)</a:t>
            </a:r>
          </a:p>
          <a:p>
            <a:pPr lvl="1"/>
            <a:r>
              <a:rPr lang="en-US" sz="2000" dirty="0"/>
              <a:t>The exact heuristic is pretty good, but usually too expensive!</a:t>
            </a:r>
          </a:p>
          <a:p>
            <a:pPr eaLnBrk="1" hangingPunct="1"/>
            <a:r>
              <a:rPr lang="en-US" sz="2400" dirty="0"/>
              <a:t>What if we have two heuristics, neither dominates the other?</a:t>
            </a:r>
          </a:p>
          <a:p>
            <a:pPr lvl="1"/>
            <a:r>
              <a:rPr lang="en-US" sz="2000" dirty="0"/>
              <a:t>Form a new heuristic by taking the max of both:</a:t>
            </a:r>
          </a:p>
          <a:p>
            <a:pPr marL="457176" lvl="1" indent="0">
              <a:buNone/>
            </a:pPr>
            <a:r>
              <a:rPr lang="en-US" sz="2000" dirty="0"/>
              <a:t>                 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 = max(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),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))</a:t>
            </a:r>
            <a:endParaRPr lang="en-US" sz="2000" dirty="0"/>
          </a:p>
          <a:p>
            <a:pPr lvl="1" eaLnBrk="1" hangingPunct="1"/>
            <a:r>
              <a:rPr lang="en-US" sz="2000" dirty="0"/>
              <a:t>Max of admissible heuristics is admissible and dominates both!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Knight’s moves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79686" y="1524000"/>
            <a:ext cx="8209352" cy="4953000"/>
          </a:xfrm>
        </p:spPr>
        <p:txBody>
          <a:bodyPr/>
          <a:lstStyle/>
          <a:p>
            <a:r>
              <a:rPr lang="en-US" sz="2400" dirty="0"/>
              <a:t>Minimum number of knight’s moves to get from A to B?</a:t>
            </a:r>
          </a:p>
          <a:p>
            <a:pPr lvl="1"/>
            <a:r>
              <a:rPr lang="en-US" sz="2000" i="1" dirty="0">
                <a:solidFill>
                  <a:srgbClr val="D303CA"/>
                </a:solidFill>
              </a:rPr>
              <a:t>h</a:t>
            </a:r>
            <a:r>
              <a:rPr lang="en-US" sz="2000" baseline="-25000" dirty="0">
                <a:solidFill>
                  <a:srgbClr val="D303CA"/>
                </a:solidFill>
              </a:rPr>
              <a:t>1</a:t>
            </a:r>
            <a:r>
              <a:rPr lang="en-US" sz="2000" dirty="0"/>
              <a:t> = (Manhattan distance)/3 </a:t>
            </a:r>
          </a:p>
          <a:p>
            <a:pPr lvl="2"/>
            <a:r>
              <a:rPr lang="en-US" sz="1600" i="1" dirty="0">
                <a:solidFill>
                  <a:srgbClr val="D303CA"/>
                </a:solidFill>
              </a:rPr>
              <a:t>h</a:t>
            </a:r>
            <a:r>
              <a:rPr lang="en-US" sz="1600" baseline="-25000" dirty="0">
                <a:solidFill>
                  <a:srgbClr val="D303CA"/>
                </a:solidFill>
              </a:rPr>
              <a:t>1</a:t>
            </a:r>
            <a:r>
              <a:rPr lang="en-US" sz="1600" baseline="30000" dirty="0">
                <a:solidFill>
                  <a:srgbClr val="D303CA"/>
                </a:solidFill>
              </a:rPr>
              <a:t>’</a:t>
            </a:r>
            <a:r>
              <a:rPr lang="en-US" sz="1600" dirty="0"/>
              <a:t> = </a:t>
            </a:r>
            <a:r>
              <a:rPr lang="en-US" sz="1600" i="1" dirty="0">
                <a:solidFill>
                  <a:srgbClr val="D303CA"/>
                </a:solidFill>
              </a:rPr>
              <a:t>h</a:t>
            </a:r>
            <a:r>
              <a:rPr lang="en-US" sz="1600" baseline="-25000" dirty="0">
                <a:solidFill>
                  <a:srgbClr val="D303CA"/>
                </a:solidFill>
              </a:rPr>
              <a:t>1 </a:t>
            </a:r>
            <a:r>
              <a:rPr lang="en-US" sz="1600" dirty="0"/>
              <a:t>rounded up to correct parity (even if A, B same color, odd otherwise)</a:t>
            </a:r>
          </a:p>
          <a:p>
            <a:pPr lvl="1"/>
            <a:r>
              <a:rPr lang="en-US" sz="2000" i="1" dirty="0">
                <a:solidFill>
                  <a:srgbClr val="D303CA"/>
                </a:solidFill>
              </a:rPr>
              <a:t>h</a:t>
            </a:r>
            <a:r>
              <a:rPr lang="en-US" sz="2000" baseline="-25000" dirty="0">
                <a:solidFill>
                  <a:srgbClr val="D303CA"/>
                </a:solidFill>
              </a:rPr>
              <a:t>2</a:t>
            </a:r>
            <a:r>
              <a:rPr lang="en-US" sz="2000" dirty="0"/>
              <a:t> = (Euclidean distance)/√5 (rounded up to correct parity)</a:t>
            </a:r>
          </a:p>
          <a:p>
            <a:pPr lvl="1"/>
            <a:r>
              <a:rPr lang="en-US" sz="2000" i="1" dirty="0">
                <a:solidFill>
                  <a:srgbClr val="D303CA"/>
                </a:solidFill>
              </a:rPr>
              <a:t>h</a:t>
            </a:r>
            <a:r>
              <a:rPr lang="en-US" sz="2000" baseline="-25000" dirty="0">
                <a:solidFill>
                  <a:srgbClr val="D303CA"/>
                </a:solidFill>
              </a:rPr>
              <a:t>3</a:t>
            </a:r>
            <a:r>
              <a:rPr lang="en-US" sz="2000" dirty="0"/>
              <a:t> = (max x or y shift)/2 (rounded up to correct parity)</a:t>
            </a:r>
          </a:p>
          <a:p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 = max(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1</a:t>
            </a:r>
            <a:r>
              <a:rPr lang="en-US" sz="2400" baseline="30000" dirty="0">
                <a:solidFill>
                  <a:srgbClr val="D303CA"/>
                </a:solidFill>
              </a:rPr>
              <a:t>’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),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2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), </a:t>
            </a:r>
            <a:r>
              <a:rPr lang="en-US" sz="2400" i="1" dirty="0">
                <a:solidFill>
                  <a:srgbClr val="D303CA"/>
                </a:solidFill>
              </a:rPr>
              <a:t>h</a:t>
            </a:r>
            <a:r>
              <a:rPr lang="en-US" sz="2400" baseline="-25000" dirty="0">
                <a:solidFill>
                  <a:srgbClr val="D303CA"/>
                </a:solidFill>
              </a:rPr>
              <a:t>3</a:t>
            </a:r>
            <a:r>
              <a:rPr lang="en-US" sz="2400" dirty="0">
                <a:solidFill>
                  <a:srgbClr val="D303CA"/>
                </a:solidFill>
              </a:rPr>
              <a:t>(</a:t>
            </a:r>
            <a:r>
              <a:rPr lang="en-US" sz="2400" i="1" dirty="0">
                <a:solidFill>
                  <a:srgbClr val="D303CA"/>
                </a:solidFill>
              </a:rPr>
              <a:t>n</a:t>
            </a:r>
            <a:r>
              <a:rPr lang="en-US" sz="2400" dirty="0">
                <a:solidFill>
                  <a:srgbClr val="D303CA"/>
                </a:solidFill>
              </a:rPr>
              <a:t>)) </a:t>
            </a:r>
            <a:r>
              <a:rPr lang="en-US" sz="2400" dirty="0"/>
              <a:t>is admissible!</a:t>
            </a:r>
          </a:p>
          <a:p>
            <a:endParaRPr lang="en-US" sz="2400" dirty="0"/>
          </a:p>
          <a:p>
            <a:pPr lvl="2"/>
            <a:endParaRPr lang="en-US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44000" y="1752600"/>
            <a:ext cx="2286000" cy="4572000"/>
            <a:chOff x="9144000" y="1752600"/>
            <a:chExt cx="2286000" cy="4572000"/>
          </a:xfrm>
        </p:grpSpPr>
        <p:sp>
          <p:nvSpPr>
            <p:cNvPr id="3" name="Rectangle 2"/>
            <p:cNvSpPr/>
            <p:nvPr/>
          </p:nvSpPr>
          <p:spPr>
            <a:xfrm>
              <a:off x="91440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01200" y="1752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0584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515600" y="1752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972800" y="1752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1440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1200" y="2209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0584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15600" y="2209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972800" y="2209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1440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01200" y="2667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0584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515600" y="2667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972800" y="2667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1440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601200" y="3124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0584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15600" y="3124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972800" y="3124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1440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601200" y="3581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0584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515600" y="3581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972800" y="3581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1440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601200" y="4038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00584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0386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972800" y="40386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1440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601200" y="4495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584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515600" y="44958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972800" y="44958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1440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601200" y="4953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0584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515600" y="49530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0972800" y="49530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1440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601200" y="5410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00584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15600" y="54102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972800" y="54102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440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601200" y="5867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0584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515600" y="5867400"/>
              <a:ext cx="457200" cy="4572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972800" y="5867400"/>
              <a:ext cx="457200" cy="457200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7500" y="5883663"/>
              <a:ext cx="335688" cy="440937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11125200" y="1905000"/>
              <a:ext cx="152400" cy="152400"/>
            </a:xfrm>
            <a:prstGeom prst="ellips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9372600" y="5181600"/>
              <a:ext cx="0" cy="914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9372600" y="5181600"/>
              <a:ext cx="4572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372600" y="6096000"/>
              <a:ext cx="91440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10287000" y="5638800"/>
              <a:ext cx="0" cy="457200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50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328440" y="1828798"/>
            <a:ext cx="4197036" cy="4403471"/>
            <a:chOff x="1489613" y="1600298"/>
            <a:chExt cx="4195761" cy="440309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489613" y="3317359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96572" y="4718814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68386" y="1600298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5090721" y="234766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73787" y="5634088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3622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823863"/>
            <a:ext cx="2995207" cy="919284"/>
            <a:chOff x="5638800" y="2133354"/>
            <a:chExt cx="2995208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133354"/>
              <a:ext cx="944028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133354"/>
              <a:ext cx="972263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743147"/>
            <a:ext cx="1070275" cy="914580"/>
            <a:chOff x="5637791" y="3052286"/>
            <a:chExt cx="1069765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3052286"/>
              <a:ext cx="7994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657727"/>
            <a:ext cx="1100331" cy="909802"/>
            <a:chOff x="5638805" y="3966836"/>
            <a:chExt cx="1099952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966836"/>
              <a:ext cx="16033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743142"/>
            <a:ext cx="1070275" cy="909982"/>
            <a:chOff x="7543375" y="3052260"/>
            <a:chExt cx="1069766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3052260"/>
              <a:ext cx="19275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653124"/>
            <a:ext cx="1100331" cy="914237"/>
            <a:chOff x="7526555" y="3962569"/>
            <a:chExt cx="1099952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962569"/>
              <a:ext cx="1223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096000" y="5486400"/>
            <a:ext cx="559242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Simple check against expanded set blocks C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6096000" y="5862937"/>
            <a:ext cx="5814358" cy="83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Fancy check allows new C if cheaper than old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but requires recalculating C’s descendants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  <p:bldP spid="8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88230" y="1295400"/>
            <a:ext cx="6934200" cy="3333750"/>
          </a:xfrm>
        </p:spPr>
        <p:txBody>
          <a:bodyPr/>
          <a:lstStyle/>
          <a:p>
            <a:pPr>
              <a:lnSpc>
                <a:spcPts val="258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ts val="258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ts val="258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h</a:t>
            </a:r>
            <a:r>
              <a:rPr lang="en-US" sz="2000" baseline="30000" dirty="0">
                <a:solidFill>
                  <a:srgbClr val="008000"/>
                </a:solidFill>
                <a:latin typeface="Calibri"/>
                <a:cs typeface="Calibri"/>
              </a:rPr>
              <a:t>*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(A)</a:t>
            </a:r>
          </a:p>
          <a:p>
            <a:pPr lvl="1">
              <a:lnSpc>
                <a:spcPts val="258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ts val="258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</a:t>
            </a:r>
          </a:p>
          <a:p>
            <a:pPr lvl="1">
              <a:lnSpc>
                <a:spcPts val="2580"/>
              </a:lnSpc>
              <a:buNone/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	or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 </a:t>
            </a:r>
            <a:r>
              <a:rPr lang="en-US" sz="2000" dirty="0">
                <a:latin typeface="Calibri"/>
                <a:cs typeface="Calibri"/>
              </a:rPr>
              <a:t>(triangle inequality)</a:t>
            </a:r>
          </a:p>
          <a:p>
            <a:pPr lvl="2">
              <a:lnSpc>
                <a:spcPts val="2580"/>
              </a:lnSpc>
            </a:pPr>
            <a:r>
              <a:rPr lang="en-US" sz="1800" dirty="0">
                <a:solidFill>
                  <a:srgbClr val="333399"/>
                </a:solidFill>
                <a:latin typeface="Calibri"/>
                <a:cs typeface="Calibri"/>
              </a:rPr>
              <a:t>Note: h* </a:t>
            </a:r>
            <a:r>
              <a:rPr lang="en-US" sz="1800" i="1" u="sng" dirty="0">
                <a:solidFill>
                  <a:srgbClr val="333399"/>
                </a:solidFill>
                <a:latin typeface="Calibri"/>
                <a:cs typeface="Calibri"/>
              </a:rPr>
              <a:t>necessarily</a:t>
            </a:r>
            <a:r>
              <a:rPr lang="en-US" sz="1800" dirty="0">
                <a:solidFill>
                  <a:srgbClr val="333399"/>
                </a:solidFill>
                <a:latin typeface="Calibri"/>
                <a:cs typeface="Calibri"/>
              </a:rPr>
              <a:t> satisfies triangle inequality</a:t>
            </a:r>
          </a:p>
          <a:p>
            <a:pPr>
              <a:lnSpc>
                <a:spcPts val="258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ts val="258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</a:t>
            </a:r>
            <a:r>
              <a:rPr lang="en-US" sz="2000" i="1" dirty="0">
                <a:solidFill>
                  <a:srgbClr val="D303CA"/>
                </a:solidFill>
                <a:latin typeface="Calibri"/>
                <a:cs typeface="Calibri"/>
              </a:rPr>
              <a:t>f</a:t>
            </a:r>
            <a:r>
              <a:rPr lang="en-US" sz="2000" dirty="0">
                <a:latin typeface="Calibri"/>
                <a:cs typeface="Calibri"/>
              </a:rPr>
              <a:t> value along a path never decreases:</a:t>
            </a:r>
          </a:p>
          <a:p>
            <a:pPr lvl="1">
              <a:lnSpc>
                <a:spcPts val="258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   </a:t>
            </a:r>
            <a:r>
              <a:rPr lang="en-US" sz="2000" dirty="0">
                <a:latin typeface="Calibri"/>
                <a:cs typeface="Calibri"/>
              </a:rPr>
              <a:t>=&gt;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g(A) +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g(A) +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c(A,C)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ts val="258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pPr>
              <a:lnSpc>
                <a:spcPts val="258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5" name="Straight Arrow Connector 4"/>
          <p:cNvCxnSpPr>
            <a:cxnSpLocks/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53E888-D4C2-644B-944C-D1DE4C5E58F0}"/>
              </a:ext>
            </a:extLst>
          </p:cNvPr>
          <p:cNvGrpSpPr/>
          <p:nvPr/>
        </p:nvGrpSpPr>
        <p:grpSpPr>
          <a:xfrm>
            <a:off x="609600" y="1824039"/>
            <a:ext cx="2971800" cy="4119561"/>
            <a:chOff x="609600" y="1824039"/>
            <a:chExt cx="2971800" cy="4119561"/>
          </a:xfrm>
        </p:grpSpPr>
        <p:sp>
          <p:nvSpPr>
            <p:cNvPr id="7" name="Oval 6"/>
            <p:cNvSpPr/>
            <p:nvPr/>
          </p:nvSpPr>
          <p:spPr>
            <a:xfrm>
              <a:off x="762000" y="1824039"/>
              <a:ext cx="914400" cy="9144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67000" y="5029200"/>
              <a:ext cx="914400" cy="9144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G</a:t>
              </a:r>
            </a:p>
          </p:txBody>
        </p:sp>
        <p:sp>
          <p:nvSpPr>
            <p:cNvPr id="34826" name="TextBox 9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730697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sz="2400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cxnSp>
          <p:nvCxnSpPr>
            <p:cNvPr id="17" name="Straight Arrow Connector 16"/>
            <p:cNvCxnSpPr>
              <a:stCxn id="7" idx="5"/>
              <a:endCxn id="9" idx="1"/>
            </p:cNvCxnSpPr>
            <p:nvPr/>
          </p:nvCxnSpPr>
          <p:spPr>
            <a:xfrm>
              <a:off x="1542489" y="2604528"/>
              <a:ext cx="1258422" cy="2558583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ot"/>
              <a:headEnd type="none" w="med" len="med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7B05D7-6A04-1B4C-BDBC-3899E09DF390}"/>
              </a:ext>
            </a:extLst>
          </p:cNvPr>
          <p:cNvGrpSpPr/>
          <p:nvPr/>
        </p:nvGrpSpPr>
        <p:grpSpPr>
          <a:xfrm>
            <a:off x="1646948" y="2191200"/>
            <a:ext cx="1934452" cy="1309239"/>
            <a:chOff x="1646948" y="2191200"/>
            <a:chExt cx="1934452" cy="1309239"/>
          </a:xfrm>
        </p:grpSpPr>
        <p:sp>
          <p:nvSpPr>
            <p:cNvPr id="8" name="Oval 7"/>
            <p:cNvSpPr/>
            <p:nvPr/>
          </p:nvSpPr>
          <p:spPr>
            <a:xfrm>
              <a:off x="2667000" y="2586039"/>
              <a:ext cx="914400" cy="9144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38" tIns="45719" rIns="91438" bIns="45719" anchor="ctr"/>
            <a:lstStyle/>
            <a:p>
              <a:pPr algn="ctr">
                <a:defRPr/>
              </a:pPr>
              <a:r>
                <a:rPr lang="en-US" sz="2800" b="1" dirty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4828" name="TextBox 11"/>
            <p:cNvSpPr txBox="1">
              <a:spLocks noChangeArrowheads="1"/>
            </p:cNvSpPr>
            <p:nvPr/>
          </p:nvSpPr>
          <p:spPr bwMode="auto">
            <a:xfrm>
              <a:off x="1950626" y="2191200"/>
              <a:ext cx="340654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8" tIns="45719" rIns="91438" bIns="45719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1646948" y="2422032"/>
              <a:ext cx="1124511" cy="438711"/>
            </a:xfrm>
            <a:prstGeom prst="straightConnector1">
              <a:avLst/>
            </a:prstGeom>
            <a:ln w="57150">
              <a:solidFill>
                <a:srgbClr val="008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3617936" y="3160068"/>
            <a:ext cx="655945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h=3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617254" y="3018327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>
                <a:latin typeface="Calibri"/>
                <a:cs typeface="Calibri"/>
              </a:rPr>
              <a:t>suboptimally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is optimal if heuristic is admissible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920A-BBA5-5248-8388-2817EFD1B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FCC7-9C36-6B46-8DD8-D1B9E2A37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known, discrete, observable, deterministic, atomic</a:t>
            </a:r>
          </a:p>
          <a:p>
            <a:r>
              <a:rPr lang="en-US" dirty="0"/>
              <a:t>Search problems defined by </a:t>
            </a:r>
            <a:r>
              <a:rPr lang="en-US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S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baseline="-25000" dirty="0">
                <a:solidFill>
                  <a:srgbClr val="CC00CC"/>
                </a:solidFill>
              </a:rPr>
              <a:t>0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  <a:latin typeface="Lucida Calligraphy" panose="03010101010101010101" pitchFamily="66" charset="77"/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Result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s,a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G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,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s,a,s</a:t>
            </a:r>
            <a:r>
              <a:rPr lang="en-US" i="1" dirty="0">
                <a:solidFill>
                  <a:srgbClr val="CC00CC"/>
                </a:solidFill>
              </a:rPr>
              <a:t>’</a:t>
            </a:r>
            <a:r>
              <a:rPr lang="en-US" dirty="0">
                <a:solidFill>
                  <a:srgbClr val="CC00CC"/>
                </a:solidFill>
              </a:rPr>
              <a:t>)</a:t>
            </a:r>
            <a:endParaRPr lang="en-US" dirty="0"/>
          </a:p>
          <a:p>
            <a:r>
              <a:rPr lang="en-US" dirty="0"/>
              <a:t>Search algorithms find action sequences that reach goal states</a:t>
            </a:r>
          </a:p>
          <a:p>
            <a:pPr lvl="1"/>
            <a:r>
              <a:rPr lang="en-US" dirty="0"/>
              <a:t>Optimal =&gt; minimum-cost</a:t>
            </a:r>
          </a:p>
          <a:p>
            <a:r>
              <a:rPr lang="en-US" dirty="0"/>
              <a:t>Search algorithm properties:</a:t>
            </a:r>
          </a:p>
          <a:p>
            <a:pPr lvl="1"/>
            <a:r>
              <a:rPr lang="en-US" dirty="0"/>
              <a:t>Depth-first: incomplete, suboptimal, space-efficient</a:t>
            </a:r>
          </a:p>
          <a:p>
            <a:pPr lvl="1"/>
            <a:r>
              <a:rPr lang="en-US" dirty="0"/>
              <a:t>Breadth-first: complete, (sub)optimal, space-prohibitive</a:t>
            </a:r>
          </a:p>
          <a:p>
            <a:pPr lvl="1"/>
            <a:r>
              <a:rPr lang="en-US" dirty="0"/>
              <a:t>Iterative deepening: complete, (sub)optimal, space-efficient</a:t>
            </a:r>
          </a:p>
          <a:p>
            <a:pPr lvl="1"/>
            <a:r>
              <a:rPr lang="en-US" dirty="0"/>
              <a:t>Uniform-cost: complete, optimal, space-prohibitive</a:t>
            </a:r>
          </a:p>
        </p:txBody>
      </p:sp>
    </p:spTree>
    <p:extLst>
      <p:ext uri="{BB962C8B-B14F-4D97-AF65-F5344CB8AC3E}">
        <p14:creationId xmlns:p14="http://schemas.microsoft.com/office/powerpoint/2010/main" val="1596228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C4EC9-BC00-A04D-A4B8-0F8C762A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FC086-7CC0-FC4D-A17F-0D4D5501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11598788" cy="4729164"/>
          </a:xfrm>
        </p:spPr>
        <p:txBody>
          <a:bodyPr/>
          <a:lstStyle/>
          <a:p>
            <a:r>
              <a:rPr lang="en-US" sz="2800" dirty="0"/>
              <a:t>A* keeps the entire explored region in memory</a:t>
            </a:r>
          </a:p>
          <a:p>
            <a:r>
              <a:rPr lang="en-US" sz="2800" dirty="0"/>
              <a:t>=&gt; will run out of space before you get bored waiting for the answer</a:t>
            </a:r>
          </a:p>
          <a:p>
            <a:r>
              <a:rPr lang="en-US" sz="2800" dirty="0"/>
              <a:t>There are variants that use less memory (Section 3.5.5):</a:t>
            </a:r>
          </a:p>
          <a:p>
            <a:pPr lvl="1"/>
            <a:r>
              <a:rPr lang="en-US" sz="2400" dirty="0"/>
              <a:t>IDA* works like iterative deepening, except it uses an </a:t>
            </a:r>
            <a:r>
              <a:rPr lang="en-US" sz="2400" i="1" dirty="0">
                <a:solidFill>
                  <a:srgbClr val="D303CA"/>
                </a:solidFill>
              </a:rPr>
              <a:t>f</a:t>
            </a:r>
            <a:r>
              <a:rPr lang="en-US" sz="2400" dirty="0"/>
              <a:t>-limit instead of a depth limit</a:t>
            </a:r>
          </a:p>
          <a:p>
            <a:pPr lvl="2"/>
            <a:r>
              <a:rPr lang="en-US" sz="2000" dirty="0"/>
              <a:t>On each iteration, remember the smallest </a:t>
            </a:r>
            <a:r>
              <a:rPr lang="en-US" sz="2000" i="1" dirty="0">
                <a:solidFill>
                  <a:srgbClr val="D303CA"/>
                </a:solidFill>
              </a:rPr>
              <a:t>f</a:t>
            </a:r>
            <a:r>
              <a:rPr lang="en-US" sz="2000" dirty="0"/>
              <a:t>-value that exceeds the current limit, use as new limit</a:t>
            </a:r>
          </a:p>
          <a:p>
            <a:pPr lvl="2"/>
            <a:r>
              <a:rPr lang="en-US" sz="2000" dirty="0"/>
              <a:t>Very inefficient when </a:t>
            </a:r>
            <a:r>
              <a:rPr lang="en-US" sz="2000" i="1" dirty="0">
                <a:solidFill>
                  <a:srgbClr val="D303CA"/>
                </a:solidFill>
              </a:rPr>
              <a:t>f </a:t>
            </a:r>
            <a:r>
              <a:rPr lang="en-US" sz="2000" dirty="0"/>
              <a:t>is real-valued and each node has a unique value</a:t>
            </a:r>
          </a:p>
          <a:p>
            <a:pPr lvl="1"/>
            <a:r>
              <a:rPr lang="en-US" sz="2400" dirty="0"/>
              <a:t>RBFS is a recursive depth-first search that uses an </a:t>
            </a:r>
            <a:r>
              <a:rPr lang="en-US" sz="2400" i="1" dirty="0">
                <a:solidFill>
                  <a:srgbClr val="D303CA"/>
                </a:solidFill>
              </a:rPr>
              <a:t>f</a:t>
            </a:r>
            <a:r>
              <a:rPr lang="en-US" sz="2400" dirty="0"/>
              <a:t>-limit = the </a:t>
            </a:r>
            <a:r>
              <a:rPr lang="en-US" sz="2400" i="1" dirty="0">
                <a:solidFill>
                  <a:srgbClr val="D303CA"/>
                </a:solidFill>
              </a:rPr>
              <a:t>f</a:t>
            </a:r>
            <a:r>
              <a:rPr lang="en-US" sz="2400" dirty="0"/>
              <a:t>-value of the best alternative path available from any ancestor of the current node </a:t>
            </a:r>
          </a:p>
          <a:p>
            <a:pPr lvl="2"/>
            <a:r>
              <a:rPr lang="en-US" sz="2000" dirty="0"/>
              <a:t>When the limit is exceeded, the recursion unwinds but remembers the best reachable </a:t>
            </a:r>
            <a:r>
              <a:rPr lang="en-US" sz="2000" i="1" dirty="0">
                <a:solidFill>
                  <a:srgbClr val="D303CA"/>
                </a:solidFill>
              </a:rPr>
              <a:t>f</a:t>
            </a:r>
            <a:r>
              <a:rPr lang="en-US" sz="2000" dirty="0"/>
              <a:t>-value on that branch</a:t>
            </a:r>
          </a:p>
          <a:p>
            <a:pPr lvl="1"/>
            <a:r>
              <a:rPr lang="en-US" sz="2400" dirty="0"/>
              <a:t>SMA* uses </a:t>
            </a:r>
            <a:r>
              <a:rPr lang="en-US" sz="2400" i="1" dirty="0"/>
              <a:t>all available memory</a:t>
            </a:r>
            <a:r>
              <a:rPr lang="en-US" sz="2400" dirty="0"/>
              <a:t> for the queue, minimizing thrashing</a:t>
            </a:r>
          </a:p>
          <a:p>
            <a:pPr lvl="2"/>
            <a:r>
              <a:rPr lang="en-US" sz="2000" dirty="0"/>
              <a:t>When full, drop worst node on the queue but remember its value in the parent</a:t>
            </a:r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D7F90-1E77-EA42-B6BD-ED6A46B39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2378" y="1397001"/>
            <a:ext cx="91322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A* orders nodes in the queue by </a:t>
            </a:r>
            <a:r>
              <a:rPr lang="en-US" sz="2800" i="1" dirty="0">
                <a:solidFill>
                  <a:srgbClr val="D303CA"/>
                </a:solidFill>
              </a:rPr>
              <a:t>f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n</a:t>
            </a:r>
            <a:r>
              <a:rPr lang="en-US" sz="2800" dirty="0">
                <a:solidFill>
                  <a:srgbClr val="D303CA"/>
                </a:solidFill>
              </a:rPr>
              <a:t>)</a:t>
            </a:r>
            <a:r>
              <a:rPr lang="en-US" sz="2800" i="1" dirty="0">
                <a:solidFill>
                  <a:srgbClr val="D303CA"/>
                </a:solidFill>
              </a:rPr>
              <a:t> = g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n</a:t>
            </a:r>
            <a:r>
              <a:rPr lang="en-US" sz="2800" dirty="0">
                <a:solidFill>
                  <a:srgbClr val="D303CA"/>
                </a:solidFill>
              </a:rPr>
              <a:t>) + </a:t>
            </a:r>
            <a:r>
              <a:rPr lang="en-US" sz="2800" i="1" dirty="0">
                <a:solidFill>
                  <a:srgbClr val="D303CA"/>
                </a:solidFill>
              </a:rPr>
              <a:t>h</a:t>
            </a:r>
            <a:r>
              <a:rPr lang="en-US" sz="2800" dirty="0">
                <a:solidFill>
                  <a:srgbClr val="D303CA"/>
                </a:solidFill>
              </a:rPr>
              <a:t>(</a:t>
            </a:r>
            <a:r>
              <a:rPr lang="en-US" sz="2800" i="1" dirty="0">
                <a:solidFill>
                  <a:srgbClr val="D303CA"/>
                </a:solidFill>
              </a:rPr>
              <a:t>n</a:t>
            </a:r>
            <a:r>
              <a:rPr lang="en-US" sz="2800" dirty="0">
                <a:solidFill>
                  <a:srgbClr val="D303CA"/>
                </a:solidFill>
              </a:rPr>
              <a:t>) </a:t>
            </a:r>
            <a:endParaRPr lang="en-US" sz="1400" dirty="0"/>
          </a:p>
          <a:p>
            <a:pPr eaLnBrk="1" hangingPunct="1"/>
            <a:r>
              <a:rPr lang="en-US" sz="2800" dirty="0"/>
              <a:t>A* is optimal for trees/graphs with admissible/consistent heuristics</a:t>
            </a:r>
          </a:p>
          <a:p>
            <a:pPr lvl="4"/>
            <a:endParaRPr lang="en-US" sz="1400" dirty="0"/>
          </a:p>
          <a:p>
            <a:pPr eaLnBrk="1" hangingPunct="1"/>
            <a:r>
              <a:rPr lang="en-US" sz="2800" dirty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960DC0-A10A-964D-A502-BF63D9793F14}"/>
              </a:ext>
            </a:extLst>
          </p:cNvPr>
          <p:cNvSpPr txBox="1"/>
          <p:nvPr/>
        </p:nvSpPr>
        <p:spPr bwMode="auto">
          <a:xfrm>
            <a:off x="2782529" y="4994789"/>
            <a:ext cx="39625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95C6A8-1E39-494A-913D-12AEF946ED03}"/>
              </a:ext>
            </a:extLst>
          </p:cNvPr>
          <p:cNvSpPr txBox="1"/>
          <p:nvPr/>
        </p:nvSpPr>
        <p:spPr bwMode="auto">
          <a:xfrm>
            <a:off x="8883445" y="3957486"/>
            <a:ext cx="39625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79BF6-2DDE-7446-AEFC-90DD5F4BF6C2}"/>
              </a:ext>
            </a:extLst>
          </p:cNvPr>
          <p:cNvSpPr txBox="1"/>
          <p:nvPr/>
        </p:nvSpPr>
        <p:spPr bwMode="auto">
          <a:xfrm>
            <a:off x="6085192" y="5277099"/>
            <a:ext cx="39625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663300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1CF4CE-39CE-9844-BDE7-D84D72F2BF05}"/>
              </a:ext>
            </a:extLst>
          </p:cNvPr>
          <p:cNvSpPr txBox="1"/>
          <p:nvPr/>
        </p:nvSpPr>
        <p:spPr bwMode="auto">
          <a:xfrm rot="17401664">
            <a:off x="8540886" y="5098478"/>
            <a:ext cx="396258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200" i="1" dirty="0">
                <a:solidFill>
                  <a:srgbClr val="663300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893B-8F77-454D-A7C2-00255F18E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Search </a:t>
            </a:r>
            <a:r>
              <a:rPr lang="en-US" dirty="0" err="1"/>
              <a:t>Algo</a:t>
            </a:r>
            <a:r>
              <a:rPr lang="en-US" dirty="0"/>
              <a:t>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8B5E1-1D00-874A-A69E-373E348DB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92000" cy="4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9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Calibri"/>
                <a:cs typeface="Calibri"/>
              </a:rPr>
              <a:t>[slides adapted from Stuart Russel, Dawn Song]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route-finding in Romania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42150" y="1447800"/>
            <a:ext cx="7834132" cy="4724400"/>
            <a:chOff x="44770" y="1447800"/>
            <a:chExt cx="7834132" cy="4724400"/>
          </a:xfrm>
        </p:grpSpPr>
        <p:pic>
          <p:nvPicPr>
            <p:cNvPr id="9" name="Picture 8" descr="romania-distance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70" y="1447800"/>
              <a:ext cx="7834132" cy="47244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49570" y="2566610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9301" y="5017105"/>
              <a:ext cx="38100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would like to have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970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Guide search </a:t>
            </a:r>
            <a:r>
              <a:rPr lang="en-US" b="1" i="1" dirty="0">
                <a:solidFill>
                  <a:srgbClr val="FF0000"/>
                </a:solidFill>
              </a:rPr>
              <a:t>towards the goal </a:t>
            </a:r>
            <a:r>
              <a:rPr lang="en-US" dirty="0"/>
              <a:t>instead of </a:t>
            </a:r>
            <a:r>
              <a:rPr lang="en-US" b="1" i="1" dirty="0">
                <a:solidFill>
                  <a:srgbClr val="FF0000"/>
                </a:solidFill>
              </a:rPr>
              <a:t>all over the 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26512" y="2443721"/>
            <a:ext cx="2805113" cy="1771651"/>
            <a:chOff x="8396287" y="1828800"/>
            <a:chExt cx="2805113" cy="1771651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8396287" y="1828800"/>
              <a:ext cx="1912939" cy="177165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9299575" y="2605089"/>
              <a:ext cx="163512" cy="15398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8534400" y="272097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0226675" y="2627313"/>
              <a:ext cx="163512" cy="153987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287000" y="2744789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931276" y="2263775"/>
              <a:ext cx="869951" cy="8699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94833" y="2864149"/>
            <a:ext cx="2754312" cy="842661"/>
            <a:chOff x="8382000" y="5029202"/>
            <a:chExt cx="2754312" cy="84266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9005887" y="5029202"/>
              <a:ext cx="1284288" cy="627063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9234488" y="5270501"/>
              <a:ext cx="163513" cy="15398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382000" y="5410200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Start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0213975" y="5257801"/>
              <a:ext cx="163512" cy="1539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0221912" y="5405737"/>
              <a:ext cx="914400" cy="46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Goal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9126537" y="5105400"/>
              <a:ext cx="869951" cy="4572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8" tIns="45719" rIns="91438" bIns="45719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7602615" y="4962717"/>
            <a:ext cx="245827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Uninformed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809834" y="4917989"/>
            <a:ext cx="1929881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67451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Search Heuristics</a:t>
            </a:r>
            <a:endParaRPr/>
          </a:p>
        </p:txBody>
      </p:sp>
      <p:pic>
        <p:nvPicPr>
          <p:cNvPr id="816" name="Google Shape;816;p20" descr="Z:\Shared with PC\smallMaz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498849"/>
            <a:ext cx="6623051" cy="29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0"/>
          <p:cNvSpPr txBox="1"/>
          <p:nvPr/>
        </p:nvSpPr>
        <p:spPr>
          <a:xfrm>
            <a:off x="457199" y="1219200"/>
            <a:ext cx="7622023" cy="17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866" marR="0" lvl="0" indent="-342866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rPr>
              <a:t>A heuristic is: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A function that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estimates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how close a state is to a goal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Designed for a particular search problem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rgbClr val="008000"/>
                </a:solidFill>
                <a:latin typeface="Palatino"/>
                <a:ea typeface="Palatino"/>
                <a:cs typeface="Palatino"/>
                <a:sym typeface="Palatino"/>
              </a:rPr>
              <a:t>Pathing? </a:t>
            </a:r>
            <a:endParaRPr/>
          </a:p>
          <a:p>
            <a:pPr marL="800021" marR="0" lvl="1" indent="-34286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</a:pPr>
            <a:r>
              <a:rPr lang="en-US" sz="2000" b="0" i="0" u="none" strike="noStrike" cap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Examples: Manhattan distance, Euclidean distance for pathing</a:t>
            </a:r>
            <a:endParaRPr/>
          </a:p>
        </p:txBody>
      </p:sp>
      <p:grpSp>
        <p:nvGrpSpPr>
          <p:cNvPr id="818" name="Google Shape;818;p20"/>
          <p:cNvGrpSpPr/>
          <p:nvPr/>
        </p:nvGrpSpPr>
        <p:grpSpPr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819" name="Google Shape;819;p20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/>
              <a:ahLst/>
              <a:cxnLst/>
              <a:rect l="l" t="t" r="r" b="b"/>
              <a:pathLst>
                <a:path w="3065929" h="1479177" extrusionOk="0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0"/>
            <p:cNvSpPr txBox="1"/>
            <p:nvPr/>
          </p:nvSpPr>
          <p:spPr>
            <a:xfrm>
              <a:off x="2164976" y="4155142"/>
              <a:ext cx="441119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821" name="Google Shape;821;p20"/>
            <p:cNvSpPr txBox="1"/>
            <p:nvPr/>
          </p:nvSpPr>
          <p:spPr>
            <a:xfrm>
              <a:off x="1591236" y="4953001"/>
              <a:ext cx="312887" cy="369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823" name="Google Shape;823;p20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824" name="Google Shape;824;p20"/>
            <p:cNvSpPr txBox="1"/>
            <p:nvPr/>
          </p:nvSpPr>
          <p:spPr>
            <a:xfrm>
              <a:off x="3016625" y="5356413"/>
              <a:ext cx="620787" cy="369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11.2</a:t>
              </a:r>
              <a:endParaRPr/>
            </a:p>
          </p:txBody>
        </p:sp>
      </p:grpSp>
      <p:pic>
        <p:nvPicPr>
          <p:cNvPr id="825" name="Google Shape;82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9223" y="1524000"/>
            <a:ext cx="3407831" cy="2300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01000" y="4116375"/>
            <a:ext cx="3476133" cy="2374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6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66200</TotalTime>
  <Words>2454</Words>
  <Application>Microsoft Macintosh PowerPoint</Application>
  <PresentationFormat>Widescreen</PresentationFormat>
  <Paragraphs>485</Paragraphs>
  <Slides>41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Noto Sans Symbols</vt:lpstr>
      <vt:lpstr>Arial</vt:lpstr>
      <vt:lpstr>Calibri</vt:lpstr>
      <vt:lpstr>Lucida Calligraphy</vt:lpstr>
      <vt:lpstr>Palatino</vt:lpstr>
      <vt:lpstr>Symbol</vt:lpstr>
      <vt:lpstr>Times New Roman</vt:lpstr>
      <vt:lpstr>Wingdings</vt:lpstr>
      <vt:lpstr>dan-berkeley-nlp-v1</vt:lpstr>
      <vt:lpstr>Uniform Cost Search</vt:lpstr>
      <vt:lpstr>Uniform Cost Search</vt:lpstr>
      <vt:lpstr>Uniform Cost Search (UCS) Properties</vt:lpstr>
      <vt:lpstr>Summary</vt:lpstr>
      <vt:lpstr>Bonus Search Algo Summary</vt:lpstr>
      <vt:lpstr>CS 188: Artificial Intelligence </vt:lpstr>
      <vt:lpstr>Example: route-finding in Romania</vt:lpstr>
      <vt:lpstr>What we would like to have happen</vt:lpstr>
      <vt:lpstr>Search Heuristics</vt:lpstr>
      <vt:lpstr>Greedy Search</vt:lpstr>
      <vt:lpstr>Greedy Search</vt:lpstr>
      <vt:lpstr>Greedy Search</vt:lpstr>
      <vt:lpstr>A* Search</vt:lpstr>
      <vt:lpstr>A*: the core idea</vt:lpstr>
      <vt:lpstr>Example: route-finding in Romania</vt:lpstr>
      <vt:lpstr>Example: pathing in Pacman</vt:lpstr>
      <vt:lpstr>Is A* Optimal?</vt:lpstr>
      <vt:lpstr>Admissible Heuristics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UCS vs A* Contours</vt:lpstr>
      <vt:lpstr>Comparison</vt:lpstr>
      <vt:lpstr>A* Applications</vt:lpstr>
      <vt:lpstr>Creating Heuristics</vt:lpstr>
      <vt:lpstr>Creating Admissible Heuristics</vt:lpstr>
      <vt:lpstr>Example: 8 Puzzle</vt:lpstr>
      <vt:lpstr>8 Puzzle I</vt:lpstr>
      <vt:lpstr>8 Puzzle II</vt:lpstr>
      <vt:lpstr>Combining heuristics</vt:lpstr>
      <vt:lpstr>Example: Knight’s moves</vt:lpstr>
      <vt:lpstr>Optimality of A* Graph Search</vt:lpstr>
      <vt:lpstr>A* Graph Search Gone Wrong?</vt:lpstr>
      <vt:lpstr>Consistency of Heuristics</vt:lpstr>
      <vt:lpstr>Optimality of A* Graph Search</vt:lpstr>
      <vt:lpstr>Optimality</vt:lpstr>
      <vt:lpstr>But…</vt:lpstr>
      <vt:lpstr>A*: 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Angela Liu</cp:lastModifiedBy>
  <cp:revision>2353</cp:revision>
  <cp:lastPrinted>2015-09-04T01:45:52Z</cp:lastPrinted>
  <dcterms:created xsi:type="dcterms:W3CDTF">2004-08-27T04:16:05Z</dcterms:created>
  <dcterms:modified xsi:type="dcterms:W3CDTF">2022-06-23T08:16:59Z</dcterms:modified>
</cp:coreProperties>
</file>