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6"/>
  </p:notesMasterIdLst>
  <p:handoutMasterIdLst>
    <p:handoutMasterId r:id="rId27"/>
  </p:handoutMasterIdLst>
  <p:sldIdLst>
    <p:sldId id="632" r:id="rId2"/>
    <p:sldId id="633" r:id="rId3"/>
    <p:sldId id="624" r:id="rId4"/>
    <p:sldId id="634" r:id="rId5"/>
    <p:sldId id="568" r:id="rId6"/>
    <p:sldId id="538" r:id="rId7"/>
    <p:sldId id="592" r:id="rId8"/>
    <p:sldId id="570" r:id="rId9"/>
    <p:sldId id="593" r:id="rId10"/>
    <p:sldId id="594" r:id="rId11"/>
    <p:sldId id="595" r:id="rId12"/>
    <p:sldId id="596" r:id="rId13"/>
    <p:sldId id="597" r:id="rId14"/>
    <p:sldId id="598" r:id="rId15"/>
    <p:sldId id="573" r:id="rId16"/>
    <p:sldId id="631" r:id="rId17"/>
    <p:sldId id="599" r:id="rId18"/>
    <p:sldId id="626" r:id="rId19"/>
    <p:sldId id="576" r:id="rId20"/>
    <p:sldId id="600" r:id="rId21"/>
    <p:sldId id="628" r:id="rId22"/>
    <p:sldId id="629" r:id="rId23"/>
    <p:sldId id="630" r:id="rId24"/>
    <p:sldId id="614" r:id="rId25"/>
  </p:sldIdLst>
  <p:sldSz cx="12192000" cy="6858000"/>
  <p:notesSz cx="9601200" cy="73152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BB"/>
    <a:srgbClr val="1401FF"/>
    <a:srgbClr val="921827"/>
    <a:srgbClr val="FFFFCC"/>
    <a:srgbClr val="CCFFCC"/>
    <a:srgbClr val="FFCCFF"/>
    <a:srgbClr val="FFCC99"/>
    <a:srgbClr val="99CCFF"/>
    <a:srgbClr val="008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4" autoAdjust="0"/>
    <p:restoredTop sz="87587" autoAdjust="0"/>
  </p:normalViewPr>
  <p:slideViewPr>
    <p:cSldViewPr snapToGrid="0">
      <p:cViewPr>
        <p:scale>
          <a:sx n="87" d="100"/>
          <a:sy n="87" d="100"/>
        </p:scale>
        <p:origin x="448" y="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248" y="0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948703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248" y="6948703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38672AD-12AE-4354-8ADE-1E86BC48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2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248" y="0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9692" y="3475487"/>
            <a:ext cx="7681818" cy="329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948703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248" y="6948703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84C7023-1648-4F51-874D-1B6680E39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9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2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8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8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0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2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39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P(x)P(x-&gt;y) = P(y)P(y-&gt;x)</a:t>
            </a:r>
          </a:p>
          <a:p>
            <a:r>
              <a:rPr lang="en-US" dirty="0"/>
              <a:t>P(x)/D = P(y)exp((E(x)-E(y))/T)/D</a:t>
            </a:r>
          </a:p>
          <a:p>
            <a:r>
              <a:rPr lang="en-US" dirty="0"/>
              <a:t>P(x)/P(y) = exp(E(x)/T) / exp(E(y)/T)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88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0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9F-2ED3-42FB-97D7-7C336CEBC9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28D4-0D48-40B4-A2B4-AA16B583E8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81A5-8CD7-46EA-B6E3-B84F6F7DE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E4EA-EF72-4592-B966-0919EDBC0A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84D3-0B6F-43E9-96DD-B384A1346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CD15-A186-434C-A76C-E16FE73CAB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1A73-48D6-4B22-86A8-533683877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E99A-4DC5-4CD3-AA5A-F0648462A6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EAA6-40E0-4638-8426-274C359A2A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C8E3-8727-4A80-8860-67A2C5A4D4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0F85-53AA-4CB9-B5F3-E0A7D91F1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7BFCCC65-4CBD-445E-A057-E1EE8E879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3021" y="974035"/>
            <a:ext cx="7042312" cy="440144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814754"/>
          </a:xfrm>
        </p:spPr>
        <p:txBody>
          <a:bodyPr/>
          <a:lstStyle/>
          <a:p>
            <a:pPr eaLnBrk="1" hangingPunct="1"/>
            <a:r>
              <a:rPr lang="en-US" sz="4300" dirty="0"/>
              <a:t>CSPs Review + Local 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86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Palatino"/>
                <a:cs typeface="Palatino"/>
              </a:rPr>
              <a:t>[These slides adapted from </a:t>
            </a:r>
            <a:r>
              <a:rPr lang="en-US" sz="1400" dirty="0">
                <a:latin typeface="Calibri"/>
                <a:cs typeface="Calibri"/>
              </a:rPr>
              <a:t>Stuart Russell and Dawn Song</a:t>
            </a:r>
            <a:r>
              <a:rPr lang="en-US" sz="1400" dirty="0">
                <a:latin typeface="Palatino"/>
                <a:cs typeface="Palatino"/>
              </a:rPr>
              <a:t>]</a:t>
            </a:r>
          </a:p>
          <a:p>
            <a:pPr algn="ctr">
              <a:spcBef>
                <a:spcPct val="50000"/>
              </a:spcBef>
            </a:pP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95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Hill-climbing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1"/>
            <a:ext cx="11811000" cy="368299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E00BB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HILL-CLIMBING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problem</a:t>
            </a:r>
            <a:r>
              <a:rPr lang="en-US" dirty="0"/>
              <a:t>) </a:t>
            </a:r>
            <a:r>
              <a:rPr lang="en-US" b="1" dirty="0">
                <a:solidFill>
                  <a:srgbClr val="CE00BB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 state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current</a:t>
            </a:r>
            <a:r>
              <a:rPr lang="en-US" dirty="0"/>
              <a:t> ← make-node(</a:t>
            </a:r>
            <a:r>
              <a:rPr lang="en-US" dirty="0" err="1">
                <a:solidFill>
                  <a:srgbClr val="0000FF"/>
                </a:solidFill>
              </a:rPr>
              <a:t>problem</a:t>
            </a:r>
            <a:r>
              <a:rPr lang="en-US" dirty="0" err="1"/>
              <a:t>.initial</a:t>
            </a:r>
            <a:r>
              <a:rPr lang="en-US" dirty="0"/>
              <a:t>-state) 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E00BB"/>
                </a:solidFill>
              </a:rPr>
              <a:t>loop do </a:t>
            </a:r>
            <a:endParaRPr lang="en-US" dirty="0">
              <a:solidFill>
                <a:srgbClr val="CE00BB"/>
              </a:solidFill>
            </a:endParaRP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neighbor</a:t>
            </a:r>
            <a:r>
              <a:rPr lang="en-US" dirty="0"/>
              <a:t> ← a highest-valued successor of </a:t>
            </a:r>
            <a:r>
              <a:rPr lang="en-US" dirty="0">
                <a:solidFill>
                  <a:srgbClr val="0000FF"/>
                </a:solidFill>
              </a:rPr>
              <a:t>current</a:t>
            </a:r>
          </a:p>
          <a:p>
            <a:pPr marL="0" indent="0">
              <a:buNone/>
            </a:pPr>
            <a:r>
              <a:rPr lang="en-US" b="1" dirty="0"/>
              <a:t>            </a:t>
            </a:r>
            <a:r>
              <a:rPr lang="en-US" b="1" dirty="0">
                <a:solidFill>
                  <a:srgbClr val="CE00BB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 err="1">
                <a:solidFill>
                  <a:srgbClr val="0000FF"/>
                </a:solidFill>
              </a:rPr>
              <a:t>neighbor</a:t>
            </a:r>
            <a:r>
              <a:rPr lang="en-US" dirty="0" err="1"/>
              <a:t>.value</a:t>
            </a:r>
            <a:r>
              <a:rPr lang="en-US" dirty="0"/>
              <a:t> ≤ </a:t>
            </a:r>
            <a:r>
              <a:rPr lang="en-US" dirty="0" err="1">
                <a:solidFill>
                  <a:srgbClr val="0000FF"/>
                </a:solidFill>
              </a:rPr>
              <a:t>current</a:t>
            </a:r>
            <a:r>
              <a:rPr lang="en-US" dirty="0" err="1"/>
              <a:t>.value</a:t>
            </a:r>
            <a:r>
              <a:rPr lang="en-US" dirty="0"/>
              <a:t> </a:t>
            </a:r>
            <a:r>
              <a:rPr lang="en-US" b="1" dirty="0">
                <a:solidFill>
                  <a:srgbClr val="CE00BB"/>
                </a:solidFill>
              </a:rPr>
              <a:t>then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E00BB"/>
                </a:solidFill>
              </a:rPr>
              <a:t>                    return </a:t>
            </a:r>
            <a:r>
              <a:rPr lang="en-US" dirty="0" err="1">
                <a:solidFill>
                  <a:srgbClr val="0000FF"/>
                </a:solidFill>
              </a:rPr>
              <a:t>current</a:t>
            </a:r>
            <a:r>
              <a:rPr lang="en-US" dirty="0" err="1"/>
              <a:t>.state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current</a:t>
            </a:r>
            <a:r>
              <a:rPr lang="en-US" dirty="0"/>
              <a:t> ← </a:t>
            </a:r>
            <a:r>
              <a:rPr lang="en-US" dirty="0">
                <a:solidFill>
                  <a:srgbClr val="0000FF"/>
                </a:solidFill>
              </a:rPr>
              <a:t>neighbor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40154" y="5822462"/>
            <a:ext cx="8573314" cy="86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b="1" i="1" dirty="0">
                <a:latin typeface="Calibri"/>
                <a:cs typeface="Calibri"/>
              </a:rPr>
              <a:t>“Like climbing Everest in thick fog with amnesia” </a:t>
            </a:r>
          </a:p>
          <a:p>
            <a:endParaRPr lang="en-US" dirty="0">
              <a:solidFill>
                <a:schemeClr val="bg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60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34" y="1094154"/>
            <a:ext cx="8460154" cy="4658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68" y="2794000"/>
            <a:ext cx="939800" cy="93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and local maxima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9113" y="1113693"/>
            <a:ext cx="3882887" cy="560753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Random restarts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find global optimum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duh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Random sideways moves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Escape from shoulders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Loop forever on flat local maxima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966" y="3657600"/>
            <a:ext cx="91322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Hill-climbing on the 8-queens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770"/>
            <a:ext cx="7033846" cy="5705230"/>
          </a:xfrm>
        </p:spPr>
        <p:txBody>
          <a:bodyPr/>
          <a:lstStyle/>
          <a:p>
            <a:pPr>
              <a:spcBef>
                <a:spcPts val="168"/>
              </a:spcBef>
            </a:pPr>
            <a:r>
              <a:rPr lang="en-US" dirty="0"/>
              <a:t>No sideways moves:</a:t>
            </a:r>
          </a:p>
          <a:p>
            <a:pPr lvl="1">
              <a:spcBef>
                <a:spcPts val="168"/>
              </a:spcBef>
            </a:pPr>
            <a:r>
              <a:rPr lang="en-US" dirty="0"/>
              <a:t>Succeeds w/ prob. 0.14</a:t>
            </a:r>
          </a:p>
          <a:p>
            <a:pPr lvl="1">
              <a:spcBef>
                <a:spcPts val="168"/>
              </a:spcBef>
            </a:pPr>
            <a:r>
              <a:rPr lang="en-US" dirty="0"/>
              <a:t>Average number of moves per trial:</a:t>
            </a:r>
          </a:p>
          <a:p>
            <a:pPr lvl="2">
              <a:spcBef>
                <a:spcPts val="168"/>
              </a:spcBef>
            </a:pPr>
            <a:r>
              <a:rPr lang="en-US" dirty="0"/>
              <a:t>4 when succeeding, 3 when getting stuck</a:t>
            </a:r>
          </a:p>
          <a:p>
            <a:pPr lvl="1">
              <a:spcBef>
                <a:spcPts val="168"/>
              </a:spcBef>
            </a:pPr>
            <a:r>
              <a:rPr lang="en-US" dirty="0"/>
              <a:t>Expected total number of moves needed:</a:t>
            </a:r>
          </a:p>
          <a:p>
            <a:pPr lvl="2">
              <a:spcBef>
                <a:spcPts val="168"/>
              </a:spcBef>
            </a:pPr>
            <a:r>
              <a:rPr lang="en-US" dirty="0"/>
              <a:t>3(1-p)/p + 4 =~ 22 moves</a:t>
            </a:r>
          </a:p>
          <a:p>
            <a:pPr>
              <a:spcBef>
                <a:spcPts val="168"/>
              </a:spcBef>
            </a:pPr>
            <a:r>
              <a:rPr lang="en-US" dirty="0"/>
              <a:t>Allowing 100 sideways moves:</a:t>
            </a:r>
          </a:p>
          <a:p>
            <a:pPr lvl="1">
              <a:spcBef>
                <a:spcPts val="168"/>
              </a:spcBef>
            </a:pPr>
            <a:r>
              <a:rPr lang="en-US" dirty="0"/>
              <a:t>Succeeds w/ prob. 0.94</a:t>
            </a:r>
          </a:p>
          <a:p>
            <a:pPr lvl="1">
              <a:spcBef>
                <a:spcPts val="168"/>
              </a:spcBef>
            </a:pPr>
            <a:r>
              <a:rPr lang="en-US" dirty="0"/>
              <a:t>Average number of moves per trial:</a:t>
            </a:r>
          </a:p>
          <a:p>
            <a:pPr lvl="2">
              <a:spcBef>
                <a:spcPts val="168"/>
              </a:spcBef>
            </a:pPr>
            <a:r>
              <a:rPr lang="en-US" dirty="0"/>
              <a:t>21 when succeeding, 65 when getting stuck</a:t>
            </a:r>
          </a:p>
          <a:p>
            <a:pPr lvl="1">
              <a:spcBef>
                <a:spcPts val="168"/>
              </a:spcBef>
            </a:pPr>
            <a:r>
              <a:rPr lang="en-US" dirty="0"/>
              <a:t>Expected total number of moves needed:</a:t>
            </a:r>
          </a:p>
          <a:p>
            <a:pPr lvl="2">
              <a:spcBef>
                <a:spcPts val="168"/>
              </a:spcBef>
            </a:pPr>
            <a:r>
              <a:rPr lang="en-US" dirty="0"/>
              <a:t>65(1-p)/p + 21 =~ 25 moves</a:t>
            </a:r>
          </a:p>
          <a:p>
            <a:pPr lvl="1">
              <a:spcBef>
                <a:spcPts val="168"/>
              </a:spcBef>
            </a:pPr>
            <a:endParaRPr lang="en-US" dirty="0"/>
          </a:p>
        </p:txBody>
      </p:sp>
      <p:pic>
        <p:nvPicPr>
          <p:cNvPr id="4" name="Picture 3" descr="8queens-local-minimu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08" y="1089269"/>
            <a:ext cx="4371730" cy="437173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929077" y="1934308"/>
            <a:ext cx="976923" cy="937846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7131538" y="5470769"/>
            <a:ext cx="4591192" cy="9541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Moral: algorithms with knobs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 to twiddle are irritating</a:t>
            </a:r>
          </a:p>
        </p:txBody>
      </p:sp>
    </p:spTree>
    <p:extLst>
      <p:ext uri="{BB962C8B-B14F-4D97-AF65-F5344CB8AC3E}">
        <p14:creationId xmlns:p14="http://schemas.microsoft.com/office/powerpoint/2010/main" val="129948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Resembles the annealing process used to cool metals slowly to reach an ordered (low-energy) state</a:t>
            </a:r>
          </a:p>
          <a:p>
            <a:r>
              <a:rPr lang="en-US" dirty="0"/>
              <a:t>Basic idea: </a:t>
            </a:r>
          </a:p>
          <a:p>
            <a:pPr lvl="1"/>
            <a:r>
              <a:rPr lang="en-US" dirty="0"/>
              <a:t>Allow “bad” moves occasionally, depending on “temperature”</a:t>
            </a:r>
          </a:p>
          <a:p>
            <a:pPr lvl="1"/>
            <a:r>
              <a:rPr lang="en-US" dirty="0"/>
              <a:t>High temperature =&gt; more bad moves allowed, shake the system out of its local minimum</a:t>
            </a:r>
          </a:p>
          <a:p>
            <a:pPr lvl="1"/>
            <a:r>
              <a:rPr lang="en-US" dirty="0"/>
              <a:t>Gradually reduce temperature according to some schedule</a:t>
            </a:r>
          </a:p>
          <a:p>
            <a:pPr lvl="1"/>
            <a:r>
              <a:rPr lang="en-US" dirty="0"/>
              <a:t>Sounds pretty flaky, doesn’t it?</a:t>
            </a:r>
          </a:p>
        </p:txBody>
      </p:sp>
    </p:spTree>
    <p:extLst>
      <p:ext uri="{BB962C8B-B14F-4D97-AF65-F5344CB8AC3E}">
        <p14:creationId xmlns:p14="http://schemas.microsoft.com/office/powerpoint/2010/main" val="3087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annealing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7001"/>
            <a:ext cx="11963400" cy="472916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CE00BB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SIMULATED-ANNEALING</a:t>
            </a:r>
            <a:r>
              <a:rPr lang="en-US" sz="2400" dirty="0"/>
              <a:t>(</a:t>
            </a:r>
            <a:r>
              <a:rPr lang="en-US" sz="2400" dirty="0" err="1">
                <a:solidFill>
                  <a:srgbClr val="0000FF"/>
                </a:solidFill>
              </a:rPr>
              <a:t>problem</a:t>
            </a:r>
            <a:r>
              <a:rPr lang="en-US" sz="2400" dirty="0" err="1"/>
              <a:t>,</a:t>
            </a:r>
            <a:r>
              <a:rPr lang="en-US" sz="2400" dirty="0" err="1">
                <a:solidFill>
                  <a:srgbClr val="0000FF"/>
                </a:solidFill>
              </a:rPr>
              <a:t>schedule</a:t>
            </a:r>
            <a:r>
              <a:rPr lang="en-US" sz="2400" dirty="0"/>
              <a:t>) </a:t>
            </a:r>
            <a:r>
              <a:rPr lang="en-US" sz="2400" b="1" dirty="0">
                <a:solidFill>
                  <a:srgbClr val="CE00BB"/>
                </a:solidFill>
              </a:rPr>
              <a:t>returns </a:t>
            </a:r>
            <a:r>
              <a:rPr lang="en-US" sz="2400" dirty="0"/>
              <a:t>a  state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current</a:t>
            </a:r>
            <a:r>
              <a:rPr lang="en-US" sz="2400" dirty="0"/>
              <a:t> ← </a:t>
            </a:r>
            <a:r>
              <a:rPr lang="en-US" sz="2400" dirty="0" err="1">
                <a:solidFill>
                  <a:srgbClr val="0000FF"/>
                </a:solidFill>
              </a:rPr>
              <a:t>problem</a:t>
            </a:r>
            <a:r>
              <a:rPr lang="en-US" sz="2400" dirty="0" err="1"/>
              <a:t>.initial</a:t>
            </a:r>
            <a:r>
              <a:rPr lang="en-US" sz="2400" dirty="0"/>
              <a:t>-state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E00BB"/>
                </a:solidFill>
              </a:rPr>
              <a:t>for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/>
              <a:t> = 1 </a:t>
            </a:r>
            <a:r>
              <a:rPr lang="en-US" sz="2400" b="1" dirty="0"/>
              <a:t>to </a:t>
            </a:r>
            <a:r>
              <a:rPr lang="en-US" sz="2400" dirty="0"/>
              <a:t>∞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CE00BB"/>
                </a:solidFill>
              </a:rPr>
              <a:t>do</a:t>
            </a:r>
            <a:endParaRPr lang="en-US" sz="2400" dirty="0">
              <a:solidFill>
                <a:srgbClr val="CE00BB"/>
              </a:solidFill>
            </a:endParaRP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/>
              <a:t> ←</a:t>
            </a:r>
            <a:r>
              <a:rPr lang="en-US" sz="2400" dirty="0">
                <a:solidFill>
                  <a:srgbClr val="0000FF"/>
                </a:solidFill>
              </a:rPr>
              <a:t>schedule</a:t>
            </a:r>
            <a:r>
              <a:rPr lang="en-US" sz="2400" dirty="0"/>
              <a:t>(t)</a:t>
            </a:r>
            <a:br>
              <a:rPr lang="en-US" sz="2400" dirty="0"/>
            </a:br>
            <a:r>
              <a:rPr lang="en-US" sz="2400" dirty="0"/>
              <a:t>        </a:t>
            </a:r>
            <a:r>
              <a:rPr lang="en-US" sz="2400" b="1" dirty="0">
                <a:solidFill>
                  <a:srgbClr val="CE00BB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/>
              <a:t> = 0 </a:t>
            </a:r>
            <a:r>
              <a:rPr lang="en-US" sz="2400" b="1" dirty="0">
                <a:solidFill>
                  <a:srgbClr val="CE00BB"/>
                </a:solidFill>
              </a:rPr>
              <a:t>then return </a:t>
            </a:r>
            <a:r>
              <a:rPr lang="en-US" sz="2400" dirty="0">
                <a:solidFill>
                  <a:srgbClr val="0000FF"/>
                </a:solidFill>
              </a:rPr>
              <a:t>current</a:t>
            </a:r>
            <a:br>
              <a:rPr lang="en-US" sz="2400" dirty="0"/>
            </a:br>
            <a:r>
              <a:rPr lang="en-US" sz="2400" dirty="0"/>
              <a:t>        </a:t>
            </a:r>
            <a:r>
              <a:rPr lang="en-US" sz="2400" dirty="0">
                <a:solidFill>
                  <a:srgbClr val="0000FF"/>
                </a:solidFill>
              </a:rPr>
              <a:t>next</a:t>
            </a:r>
            <a:r>
              <a:rPr lang="en-US" sz="2400" dirty="0"/>
              <a:t> ← a randomly selected successor of </a:t>
            </a:r>
            <a:r>
              <a:rPr lang="en-US" sz="2400" dirty="0">
                <a:solidFill>
                  <a:srgbClr val="0000FF"/>
                </a:solidFill>
              </a:rPr>
              <a:t>current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>
                <a:solidFill>
                  <a:srgbClr val="0000FF"/>
                </a:solidFill>
              </a:rPr>
              <a:t>∆E </a:t>
            </a:r>
            <a:r>
              <a:rPr lang="en-US" sz="2400" dirty="0"/>
              <a:t>← </a:t>
            </a:r>
            <a:r>
              <a:rPr lang="en-US" sz="2400" dirty="0" err="1">
                <a:solidFill>
                  <a:srgbClr val="0000FF"/>
                </a:solidFill>
              </a:rPr>
              <a:t>next</a:t>
            </a:r>
            <a:r>
              <a:rPr lang="en-US" sz="2400" dirty="0" err="1"/>
              <a:t>.value</a:t>
            </a:r>
            <a:r>
              <a:rPr lang="en-US" sz="2400" dirty="0"/>
              <a:t> – </a:t>
            </a:r>
            <a:r>
              <a:rPr lang="en-US" sz="2400" dirty="0" err="1">
                <a:solidFill>
                  <a:srgbClr val="0000FF"/>
                </a:solidFill>
              </a:rPr>
              <a:t>current</a:t>
            </a:r>
            <a:r>
              <a:rPr lang="en-US" sz="2400" dirty="0" err="1"/>
              <a:t>.value</a:t>
            </a:r>
            <a:br>
              <a:rPr lang="en-US" sz="2400" dirty="0"/>
            </a:br>
            <a:r>
              <a:rPr lang="en-US" sz="2400" dirty="0"/>
              <a:t>        </a:t>
            </a:r>
            <a:r>
              <a:rPr lang="en-US" sz="2400" b="1" dirty="0">
                <a:solidFill>
                  <a:srgbClr val="CE00BB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∆E </a:t>
            </a:r>
            <a:r>
              <a:rPr lang="en-US" sz="2400" dirty="0"/>
              <a:t>&gt; 0 </a:t>
            </a:r>
            <a:r>
              <a:rPr lang="en-US" sz="2400" b="1" dirty="0">
                <a:solidFill>
                  <a:srgbClr val="CE00BB"/>
                </a:solidFill>
              </a:rPr>
              <a:t>then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current</a:t>
            </a:r>
            <a:r>
              <a:rPr lang="en-US" sz="2400" dirty="0"/>
              <a:t> ← </a:t>
            </a:r>
            <a:r>
              <a:rPr lang="en-US" sz="2400" dirty="0">
                <a:solidFill>
                  <a:srgbClr val="0000FF"/>
                </a:solidFill>
              </a:rPr>
              <a:t>next</a:t>
            </a:r>
            <a:br>
              <a:rPr lang="en-US" sz="2400" dirty="0"/>
            </a:br>
            <a:r>
              <a:rPr lang="en-US" sz="2400" dirty="0"/>
              <a:t>                         </a:t>
            </a:r>
            <a:r>
              <a:rPr lang="en-US" sz="2400" b="1" dirty="0">
                <a:solidFill>
                  <a:srgbClr val="CE00BB"/>
                </a:solidFill>
              </a:rPr>
              <a:t>else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current</a:t>
            </a:r>
            <a:r>
              <a:rPr lang="en-US" sz="2400" dirty="0"/>
              <a:t> ← </a:t>
            </a:r>
            <a:r>
              <a:rPr lang="en-US" sz="2400" dirty="0">
                <a:solidFill>
                  <a:srgbClr val="0000FF"/>
                </a:solidFill>
              </a:rPr>
              <a:t>next</a:t>
            </a:r>
            <a:r>
              <a:rPr lang="en-US" sz="2400" dirty="0"/>
              <a:t> only with probability </a:t>
            </a:r>
            <a:r>
              <a:rPr lang="en-US" sz="2400" dirty="0" err="1">
                <a:solidFill>
                  <a:srgbClr val="FF0000"/>
                </a:solidFill>
              </a:rPr>
              <a:t>e</a:t>
            </a:r>
            <a:r>
              <a:rPr lang="en-US" sz="2400" baseline="30000" dirty="0" err="1">
                <a:solidFill>
                  <a:srgbClr val="FF0000"/>
                </a:solidFill>
              </a:rPr>
              <a:t>∆E</a:t>
            </a:r>
            <a:r>
              <a:rPr lang="en-US" sz="2400" baseline="30000" dirty="0">
                <a:solidFill>
                  <a:srgbClr val="FF0000"/>
                </a:solidFill>
              </a:rPr>
              <a:t>/T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748C89E-4E2C-034D-9245-220DBF114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6962" y="2186615"/>
            <a:ext cx="3557833" cy="3321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4066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E00BB"/>
                </a:solidFill>
              </a:rPr>
              <a:t>Simulated Annealing</a:t>
            </a:r>
          </a:p>
        </p:txBody>
      </p:sp>
      <p:pic>
        <p:nvPicPr>
          <p:cNvPr id="3072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7087" y="1598613"/>
            <a:ext cx="19415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6962" y="1371606"/>
            <a:ext cx="3557833" cy="3321038"/>
          </a:xfrm>
          <a:prstGeom prst="rect">
            <a:avLst/>
          </a:prstGeom>
          <a:noFill/>
        </p:spPr>
      </p:pic>
      <p:sp>
        <p:nvSpPr>
          <p:cNvPr id="948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86800" cy="4876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Theoretical guarantee: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Stationary distribution (Boltzmann): </a:t>
            </a:r>
            <a:r>
              <a:rPr lang="en-US" sz="2400" i="1" dirty="0">
                <a:solidFill>
                  <a:srgbClr val="CE00BB"/>
                </a:solidFill>
              </a:rPr>
              <a:t>P</a:t>
            </a:r>
            <a:r>
              <a:rPr lang="en-US" sz="2400" dirty="0">
                <a:solidFill>
                  <a:srgbClr val="CE00BB"/>
                </a:solidFill>
              </a:rPr>
              <a:t>(</a:t>
            </a:r>
            <a:r>
              <a:rPr lang="en-US" sz="2400" i="1" dirty="0">
                <a:solidFill>
                  <a:srgbClr val="CE00BB"/>
                </a:solidFill>
              </a:rPr>
              <a:t>x</a:t>
            </a:r>
            <a:r>
              <a:rPr lang="en-US" sz="2400" dirty="0">
                <a:solidFill>
                  <a:srgbClr val="CE00BB"/>
                </a:solidFill>
              </a:rPr>
              <a:t>)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</a:t>
            </a:r>
            <a:r>
              <a:rPr lang="en-US" sz="2400" dirty="0">
                <a:solidFill>
                  <a:srgbClr val="CE00BB"/>
                </a:solidFill>
              </a:rPr>
              <a:t> </a:t>
            </a:r>
            <a:r>
              <a:rPr lang="en-US" sz="2400" i="1" dirty="0" err="1">
                <a:solidFill>
                  <a:srgbClr val="CE00BB"/>
                </a:solidFill>
              </a:rPr>
              <a:t>e</a:t>
            </a:r>
            <a:r>
              <a:rPr lang="en-US" sz="2400" i="1" baseline="30000" dirty="0" err="1">
                <a:solidFill>
                  <a:srgbClr val="CE00BB"/>
                </a:solidFill>
              </a:rPr>
              <a:t>E</a:t>
            </a:r>
            <a:r>
              <a:rPr lang="en-US" sz="2400" baseline="30000" dirty="0">
                <a:solidFill>
                  <a:srgbClr val="CE00BB"/>
                </a:solidFill>
              </a:rPr>
              <a:t>(</a:t>
            </a:r>
            <a:r>
              <a:rPr lang="en-US" sz="2400" i="1" baseline="30000" dirty="0">
                <a:solidFill>
                  <a:srgbClr val="CE00BB"/>
                </a:solidFill>
              </a:rPr>
              <a:t>x</a:t>
            </a:r>
            <a:r>
              <a:rPr lang="en-US" sz="2400" baseline="30000" dirty="0">
                <a:solidFill>
                  <a:srgbClr val="CE00BB"/>
                </a:solidFill>
              </a:rPr>
              <a:t>)/</a:t>
            </a:r>
            <a:r>
              <a:rPr lang="en-US" sz="2400" i="1" baseline="30000" dirty="0">
                <a:solidFill>
                  <a:srgbClr val="CE00BB"/>
                </a:solidFill>
              </a:rPr>
              <a:t>T</a:t>
            </a:r>
            <a:r>
              <a:rPr lang="en-US" sz="2400" dirty="0">
                <a:solidFill>
                  <a:srgbClr val="CE00BB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If </a:t>
            </a:r>
            <a:r>
              <a:rPr lang="en-US" sz="2400" i="1" dirty="0">
                <a:solidFill>
                  <a:srgbClr val="CE00BB"/>
                </a:solidFill>
              </a:rPr>
              <a:t>T</a:t>
            </a:r>
            <a:r>
              <a:rPr lang="en-US" sz="2400" dirty="0"/>
              <a:t> decreased slowly enough, will converge to optimal state!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Proof sketch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Consider two adjacent states </a:t>
            </a:r>
            <a:r>
              <a:rPr lang="en-US" sz="2400" i="1" dirty="0">
                <a:solidFill>
                  <a:srgbClr val="CE00BB"/>
                </a:solidFill>
              </a:rPr>
              <a:t>x</a:t>
            </a:r>
            <a:r>
              <a:rPr lang="en-US" sz="2400" dirty="0"/>
              <a:t>, </a:t>
            </a:r>
            <a:r>
              <a:rPr lang="en-US" sz="2400" i="1" dirty="0">
                <a:solidFill>
                  <a:srgbClr val="CE00BB"/>
                </a:solidFill>
              </a:rPr>
              <a:t>y</a:t>
            </a:r>
            <a:r>
              <a:rPr lang="en-US" sz="2400" dirty="0"/>
              <a:t> with </a:t>
            </a:r>
            <a:r>
              <a:rPr lang="en-US" sz="2400" i="1" dirty="0">
                <a:solidFill>
                  <a:srgbClr val="CE00BB"/>
                </a:solidFill>
              </a:rPr>
              <a:t>E</a:t>
            </a:r>
            <a:r>
              <a:rPr lang="en-US" sz="2400" dirty="0">
                <a:solidFill>
                  <a:srgbClr val="CE00BB"/>
                </a:solidFill>
              </a:rPr>
              <a:t>(</a:t>
            </a:r>
            <a:r>
              <a:rPr lang="en-US" sz="2400" i="1" dirty="0">
                <a:solidFill>
                  <a:srgbClr val="CE00BB"/>
                </a:solidFill>
              </a:rPr>
              <a:t>y</a:t>
            </a:r>
            <a:r>
              <a:rPr lang="en-US" sz="2400" dirty="0">
                <a:solidFill>
                  <a:srgbClr val="CE00BB"/>
                </a:solidFill>
              </a:rPr>
              <a:t>) &gt; </a:t>
            </a:r>
            <a:r>
              <a:rPr lang="en-US" sz="2400" i="1" dirty="0">
                <a:solidFill>
                  <a:srgbClr val="CE00BB"/>
                </a:solidFill>
              </a:rPr>
              <a:t>E</a:t>
            </a:r>
            <a:r>
              <a:rPr lang="en-US" sz="2400" dirty="0">
                <a:solidFill>
                  <a:srgbClr val="CE00BB"/>
                </a:solidFill>
              </a:rPr>
              <a:t>(</a:t>
            </a:r>
            <a:r>
              <a:rPr lang="en-US" sz="2400" i="1" dirty="0">
                <a:solidFill>
                  <a:srgbClr val="CE00BB"/>
                </a:solidFill>
              </a:rPr>
              <a:t>x</a:t>
            </a:r>
            <a:r>
              <a:rPr lang="en-US" sz="2400" dirty="0">
                <a:solidFill>
                  <a:srgbClr val="CE00BB"/>
                </a:solidFill>
              </a:rPr>
              <a:t>)</a:t>
            </a:r>
            <a:r>
              <a:rPr lang="en-US" sz="2400" dirty="0"/>
              <a:t> [high is good]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Assume </a:t>
            </a:r>
            <a:r>
              <a:rPr lang="en-US" sz="2400" i="1" dirty="0" err="1">
                <a:solidFill>
                  <a:srgbClr val="CE00BB"/>
                </a:solidFill>
              </a:rPr>
              <a:t>x</a:t>
            </a:r>
            <a:r>
              <a:rPr lang="en-US" dirty="0" err="1">
                <a:solidFill>
                  <a:srgbClr val="CE00BB"/>
                </a:solidFill>
                <a:sym typeface="Symbol" pitchFamily="2" charset="2"/>
              </a:rPr>
              <a:t></a:t>
            </a:r>
            <a:r>
              <a:rPr lang="en-US" sz="2400" i="1" dirty="0" err="1">
                <a:solidFill>
                  <a:srgbClr val="CE00BB"/>
                </a:solidFill>
              </a:rPr>
              <a:t>y</a:t>
            </a:r>
            <a:r>
              <a:rPr lang="en-US" sz="2400" dirty="0"/>
              <a:t> and </a:t>
            </a:r>
            <a:r>
              <a:rPr lang="en-US" sz="2400" i="1" dirty="0" err="1">
                <a:solidFill>
                  <a:srgbClr val="CE00BB"/>
                </a:solidFill>
              </a:rPr>
              <a:t>y</a:t>
            </a:r>
            <a:r>
              <a:rPr lang="en-US" sz="2400" dirty="0" err="1">
                <a:solidFill>
                  <a:srgbClr val="CE00BB"/>
                </a:solidFill>
                <a:sym typeface="Symbol" pitchFamily="2" charset="2"/>
              </a:rPr>
              <a:t></a:t>
            </a:r>
            <a:r>
              <a:rPr lang="en-US" sz="2400" i="1" dirty="0" err="1">
                <a:solidFill>
                  <a:srgbClr val="CE00BB"/>
                </a:solidFill>
                <a:sym typeface="Symbol" pitchFamily="2" charset="2"/>
              </a:rPr>
              <a:t>x</a:t>
            </a:r>
            <a:r>
              <a:rPr lang="en-US" sz="2400" dirty="0"/>
              <a:t> and outdegrees </a:t>
            </a:r>
            <a:r>
              <a:rPr lang="en-US" sz="2400" i="1" dirty="0">
                <a:solidFill>
                  <a:srgbClr val="CE00BB"/>
                </a:solidFill>
              </a:rPr>
              <a:t>D</a:t>
            </a:r>
            <a:r>
              <a:rPr lang="en-US" sz="2400" dirty="0">
                <a:solidFill>
                  <a:srgbClr val="CE00BB"/>
                </a:solidFill>
              </a:rPr>
              <a:t>(</a:t>
            </a:r>
            <a:r>
              <a:rPr lang="en-US" sz="2400" i="1" dirty="0">
                <a:solidFill>
                  <a:srgbClr val="CE00BB"/>
                </a:solidFill>
              </a:rPr>
              <a:t>x</a:t>
            </a:r>
            <a:r>
              <a:rPr lang="en-US" sz="2400" dirty="0">
                <a:solidFill>
                  <a:srgbClr val="CE00BB"/>
                </a:solidFill>
              </a:rPr>
              <a:t>) = </a:t>
            </a:r>
            <a:r>
              <a:rPr lang="en-US" sz="2400" i="1" dirty="0">
                <a:solidFill>
                  <a:srgbClr val="CE00BB"/>
                </a:solidFill>
              </a:rPr>
              <a:t>D</a:t>
            </a:r>
            <a:r>
              <a:rPr lang="en-US" sz="2400" dirty="0">
                <a:solidFill>
                  <a:srgbClr val="CE00BB"/>
                </a:solidFill>
              </a:rPr>
              <a:t>(</a:t>
            </a:r>
            <a:r>
              <a:rPr lang="en-US" sz="2400" i="1" dirty="0">
                <a:solidFill>
                  <a:srgbClr val="CE00BB"/>
                </a:solidFill>
              </a:rPr>
              <a:t>y</a:t>
            </a:r>
            <a:r>
              <a:rPr lang="en-US" sz="2400" dirty="0">
                <a:solidFill>
                  <a:srgbClr val="CE00BB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CE00BB"/>
                </a:solidFill>
              </a:rPr>
              <a:t>= </a:t>
            </a:r>
            <a:r>
              <a:rPr lang="en-US" sz="2400" i="1" dirty="0">
                <a:solidFill>
                  <a:srgbClr val="CE00BB"/>
                </a:solidFill>
              </a:rPr>
              <a:t>D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Let </a:t>
            </a:r>
            <a:r>
              <a:rPr lang="en-US" sz="2400" i="1" dirty="0">
                <a:solidFill>
                  <a:srgbClr val="CE00BB"/>
                </a:solidFill>
              </a:rPr>
              <a:t>P</a:t>
            </a:r>
            <a:r>
              <a:rPr lang="en-US" sz="2400" dirty="0">
                <a:solidFill>
                  <a:srgbClr val="CE00BB"/>
                </a:solidFill>
              </a:rPr>
              <a:t>(</a:t>
            </a:r>
            <a:r>
              <a:rPr lang="en-US" sz="2400" i="1" dirty="0">
                <a:solidFill>
                  <a:srgbClr val="CE00BB"/>
                </a:solidFill>
              </a:rPr>
              <a:t>x</a:t>
            </a:r>
            <a:r>
              <a:rPr lang="en-US" sz="2400" dirty="0">
                <a:solidFill>
                  <a:srgbClr val="CE00BB"/>
                </a:solidFill>
              </a:rPr>
              <a:t>)</a:t>
            </a:r>
            <a:r>
              <a:rPr lang="en-US" sz="2400" dirty="0"/>
              <a:t>, </a:t>
            </a:r>
            <a:r>
              <a:rPr lang="en-US" sz="2400" i="1" dirty="0">
                <a:solidFill>
                  <a:srgbClr val="CE00BB"/>
                </a:solidFill>
              </a:rPr>
              <a:t>P</a:t>
            </a:r>
            <a:r>
              <a:rPr lang="en-US" sz="2400" dirty="0">
                <a:solidFill>
                  <a:srgbClr val="CE00BB"/>
                </a:solidFill>
              </a:rPr>
              <a:t>(</a:t>
            </a:r>
            <a:r>
              <a:rPr lang="en-US" sz="2400" i="1" dirty="0">
                <a:solidFill>
                  <a:srgbClr val="CE00BB"/>
                </a:solidFill>
              </a:rPr>
              <a:t>y</a:t>
            </a:r>
            <a:r>
              <a:rPr lang="en-US" sz="2400" dirty="0">
                <a:solidFill>
                  <a:srgbClr val="CE00BB"/>
                </a:solidFill>
              </a:rPr>
              <a:t>)</a:t>
            </a:r>
            <a:r>
              <a:rPr lang="en-US" sz="2400" dirty="0"/>
              <a:t> be the equilibrium occupancy probabilities at </a:t>
            </a:r>
            <a:r>
              <a:rPr lang="en-US" sz="2400" i="1" dirty="0">
                <a:solidFill>
                  <a:srgbClr val="CE00BB"/>
                </a:solidFill>
              </a:rPr>
              <a:t>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Let </a:t>
            </a:r>
            <a:r>
              <a:rPr lang="en-US" sz="2400" i="1" dirty="0">
                <a:solidFill>
                  <a:srgbClr val="CE00BB"/>
                </a:solidFill>
              </a:rPr>
              <a:t>P</a:t>
            </a:r>
            <a:r>
              <a:rPr lang="en-US" sz="2400" dirty="0">
                <a:solidFill>
                  <a:srgbClr val="CE00BB"/>
                </a:solidFill>
              </a:rPr>
              <a:t>(</a:t>
            </a:r>
            <a:r>
              <a:rPr lang="en-US" sz="2400" i="1" dirty="0" err="1">
                <a:solidFill>
                  <a:srgbClr val="CE00BB"/>
                </a:solidFill>
              </a:rPr>
              <a:t>x</a:t>
            </a:r>
            <a:r>
              <a:rPr lang="en-US" sz="2400" dirty="0" err="1">
                <a:solidFill>
                  <a:srgbClr val="CE00BB"/>
                </a:solidFill>
                <a:sym typeface="Symbol" pitchFamily="2" charset="2"/>
              </a:rPr>
              <a:t></a:t>
            </a:r>
            <a:r>
              <a:rPr lang="en-US" sz="2400" i="1" dirty="0" err="1">
                <a:solidFill>
                  <a:srgbClr val="CE00BB"/>
                </a:solidFill>
              </a:rPr>
              <a:t>y</a:t>
            </a:r>
            <a:r>
              <a:rPr lang="en-US" sz="2400" dirty="0">
                <a:solidFill>
                  <a:srgbClr val="CE00BB"/>
                </a:solidFill>
              </a:rPr>
              <a:t>) </a:t>
            </a:r>
            <a:r>
              <a:rPr lang="en-US" sz="2400" dirty="0"/>
              <a:t>be the probability that state </a:t>
            </a:r>
            <a:r>
              <a:rPr lang="en-US" sz="2400" i="1" dirty="0">
                <a:solidFill>
                  <a:srgbClr val="CE00BB"/>
                </a:solidFill>
              </a:rPr>
              <a:t>x</a:t>
            </a:r>
            <a:r>
              <a:rPr lang="en-US" sz="2400" dirty="0"/>
              <a:t> transitions to state </a:t>
            </a:r>
            <a:r>
              <a:rPr lang="en-US" sz="2400" i="1" dirty="0">
                <a:solidFill>
                  <a:srgbClr val="CE00BB"/>
                </a:solidFill>
              </a:rPr>
              <a:t>y</a:t>
            </a:r>
            <a:endParaRPr 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184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Simulated Annealing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6962" y="1371606"/>
            <a:ext cx="3557833" cy="3321038"/>
          </a:xfrm>
          <a:prstGeom prst="rect">
            <a:avLst/>
          </a:prstGeom>
          <a:noFill/>
        </p:spPr>
      </p:pic>
      <p:sp>
        <p:nvSpPr>
          <p:cNvPr id="948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86800" cy="4876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Is this convergence an interesting guarantee?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Sounds like magic, but reality is reality: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The more downhill steps you need to escape a local optimum, the less likely you are to ever make them all in a row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“Slowly enough” may mean exponentially slowly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Random restart </a:t>
            </a:r>
            <a:r>
              <a:rPr lang="en-US" sz="2400" dirty="0" err="1"/>
              <a:t>hillclimbing</a:t>
            </a:r>
            <a:r>
              <a:rPr lang="en-US" sz="2400" dirty="0"/>
              <a:t> also converges to optimal state…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Simulated annealing and its relatives are a key workhorse in VLSI layout and other optimal configuration problems</a:t>
            </a:r>
          </a:p>
        </p:txBody>
      </p:sp>
    </p:spTree>
    <p:extLst>
      <p:ext uri="{BB962C8B-B14F-4D97-AF65-F5344CB8AC3E}">
        <p14:creationId xmlns:p14="http://schemas.microsoft.com/office/powerpoint/2010/main" val="9840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beam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i="1" dirty="0">
                <a:solidFill>
                  <a:srgbClr val="CE00BB"/>
                </a:solidFill>
              </a:rPr>
              <a:t>K</a:t>
            </a:r>
            <a:r>
              <a:rPr lang="en-US" dirty="0"/>
              <a:t> copies of a local search algorithm, initialized randomly</a:t>
            </a:r>
          </a:p>
          <a:p>
            <a:pPr lvl="1"/>
            <a:r>
              <a:rPr lang="en-US" dirty="0"/>
              <a:t>For each iteration</a:t>
            </a:r>
          </a:p>
          <a:p>
            <a:pPr lvl="2"/>
            <a:r>
              <a:rPr lang="en-US" dirty="0"/>
              <a:t>Generate ALL successors from </a:t>
            </a:r>
            <a:r>
              <a:rPr lang="en-US" i="1" dirty="0">
                <a:solidFill>
                  <a:srgbClr val="CE00BB"/>
                </a:solidFill>
              </a:rPr>
              <a:t>K</a:t>
            </a:r>
            <a:r>
              <a:rPr lang="en-US" dirty="0"/>
              <a:t> current states</a:t>
            </a:r>
          </a:p>
          <a:p>
            <a:pPr lvl="2"/>
            <a:r>
              <a:rPr lang="en-US" dirty="0"/>
              <a:t>Choose best </a:t>
            </a:r>
            <a:r>
              <a:rPr lang="en-US" i="1" dirty="0">
                <a:solidFill>
                  <a:srgbClr val="CE00BB"/>
                </a:solidFill>
              </a:rPr>
              <a:t>K</a:t>
            </a:r>
            <a:r>
              <a:rPr lang="en-US" dirty="0"/>
              <a:t> of these to be the new current states</a:t>
            </a:r>
          </a:p>
          <a:p>
            <a:r>
              <a:rPr lang="en-US" dirty="0"/>
              <a:t>Why is this different from </a:t>
            </a:r>
            <a:r>
              <a:rPr lang="en-US" i="1" dirty="0">
                <a:solidFill>
                  <a:srgbClr val="CE00BB"/>
                </a:solidFill>
              </a:rPr>
              <a:t>K</a:t>
            </a:r>
            <a:r>
              <a:rPr lang="en-US" dirty="0"/>
              <a:t> local searches in parallel?</a:t>
            </a:r>
          </a:p>
          <a:p>
            <a:pPr lvl="1"/>
            <a:r>
              <a:rPr lang="en-US" dirty="0"/>
              <a:t>The searches</a:t>
            </a:r>
            <a:r>
              <a:rPr lang="en-US" b="1" i="1" dirty="0">
                <a:solidFill>
                  <a:srgbClr val="FF0000"/>
                </a:solidFill>
              </a:rPr>
              <a:t> communicate</a:t>
            </a:r>
            <a:r>
              <a:rPr lang="en-US" dirty="0"/>
              <a:t>! “Come over here, the grass is greener!”</a:t>
            </a:r>
          </a:p>
          <a:p>
            <a:r>
              <a:rPr lang="en-US" dirty="0"/>
              <a:t>What other well-known algorithm does this remind you of?</a:t>
            </a:r>
          </a:p>
          <a:p>
            <a:pPr lvl="1"/>
            <a:r>
              <a:rPr lang="en-US" dirty="0"/>
              <a:t>Evolution!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369" y="1334395"/>
            <a:ext cx="2149231" cy="293280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40000" y="2422769"/>
            <a:ext cx="5138617" cy="1445846"/>
            <a:chOff x="2540000" y="2422769"/>
            <a:chExt cx="5138617" cy="1445846"/>
          </a:xfrm>
        </p:grpSpPr>
        <p:sp>
          <p:nvSpPr>
            <p:cNvPr id="5" name="Rectangle 4"/>
            <p:cNvSpPr/>
            <p:nvPr/>
          </p:nvSpPr>
          <p:spPr>
            <a:xfrm>
              <a:off x="2540000" y="3458308"/>
              <a:ext cx="918308" cy="41030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4298463" y="2422769"/>
              <a:ext cx="3380154" cy="722923"/>
            </a:xfrm>
            <a:prstGeom prst="wedgeRoundRectCallout">
              <a:avLst>
                <a:gd name="adj1" fmla="val -76044"/>
                <a:gd name="adj2" fmla="val 93581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Or, K chosen randomly with 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a bias towards good 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66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Genetic algorithms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724400"/>
            <a:ext cx="11430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Genetic algorithms use a natural selection metaphor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Resample </a:t>
            </a:r>
            <a:r>
              <a:rPr lang="en-US" sz="2400" i="1" dirty="0">
                <a:solidFill>
                  <a:srgbClr val="CE00BB"/>
                </a:solidFill>
              </a:rPr>
              <a:t>K</a:t>
            </a:r>
            <a:r>
              <a:rPr lang="en-US" sz="2400" dirty="0"/>
              <a:t> individuals at each step (selection) weighted by fitness function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Combine by pairwise crossover operators, plus mutation to give variety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" y="1676401"/>
            <a:ext cx="8391525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7358" y="1321658"/>
            <a:ext cx="2892079" cy="3474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2397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N-Queens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4191000"/>
            <a:ext cx="65532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Does crossover make sense here?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would mutation be?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would a good fitness function be?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2" y="1524002"/>
            <a:ext cx="76088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881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 Methods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BFS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Tries all possible partial assignments;</a:t>
            </a:r>
          </a:p>
          <a:p>
            <a:pPr marL="742950" lvl="1" indent="0">
              <a:lnSpc>
                <a:spcPct val="90000"/>
              </a:lnSpc>
              <a:buNone/>
            </a:pPr>
            <a:r>
              <a:rPr lang="en-US" sz="2400" dirty="0"/>
              <a:t>like brute force search </a:t>
            </a:r>
          </a:p>
          <a:p>
            <a:pPr marL="742950" lvl="1" indent="-276225">
              <a:lnSpc>
                <a:spcPct val="90000"/>
              </a:lnSpc>
            </a:pPr>
            <a:r>
              <a:rPr lang="en-US" sz="2400" dirty="0"/>
              <a:t>All solutions are on deepest level </a:t>
            </a:r>
          </a:p>
          <a:p>
            <a:pPr marL="742950" lvl="1" indent="0">
              <a:lnSpc>
                <a:spcPct val="90000"/>
              </a:lnSpc>
              <a:buNone/>
            </a:pPr>
            <a:r>
              <a:rPr lang="en-US" sz="2400" dirty="0"/>
              <a:t>of tree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DFS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Cannot catch obvious violated constraints </a:t>
            </a:r>
          </a:p>
          <a:p>
            <a:pPr marL="742950" lvl="1" indent="0">
              <a:lnSpc>
                <a:spcPct val="90000"/>
              </a:lnSpc>
              <a:buNone/>
            </a:pPr>
            <a:r>
              <a:rPr lang="en-US" sz="2400" dirty="0"/>
              <a:t>in partial assignments due to atomic </a:t>
            </a:r>
          </a:p>
          <a:p>
            <a:pPr marL="742950" lvl="1" indent="0">
              <a:lnSpc>
                <a:spcPct val="90000"/>
              </a:lnSpc>
              <a:buNone/>
            </a:pPr>
            <a:r>
              <a:rPr lang="en-US" sz="2400" dirty="0"/>
              <a:t>state representation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Backtracking Search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Fix order of variables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Check constraints as you go with “incremental goal test”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0" t="1105"/>
          <a:stretch>
            <a:fillRect/>
          </a:stretch>
        </p:blipFill>
        <p:spPr bwMode="auto">
          <a:xfrm>
            <a:off x="9195864" y="2143994"/>
            <a:ext cx="3021107" cy="250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7CFE6BB-FAF8-9843-85FC-64216EE52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71" y="1137799"/>
            <a:ext cx="3407993" cy="22590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2BD3867-BA13-3A41-A01D-CBCA304E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48" y="3502381"/>
            <a:ext cx="1703997" cy="1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in continuous spaces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42B7E93-2D79-2146-BB66-DD6B3D9A3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08"/>
            <a:ext cx="8524096" cy="522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1492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719E-BA36-5142-85E2-CB5E4587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Siting airports in Romania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61854-D54E-4041-AA04-707051C06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7318749" cy="4376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040851-BAD2-644B-B494-6907697BCA8B}"/>
              </a:ext>
            </a:extLst>
          </p:cNvPr>
          <p:cNvSpPr txBox="1"/>
          <p:nvPr/>
        </p:nvSpPr>
        <p:spPr bwMode="auto">
          <a:xfrm>
            <a:off x="173450" y="1117600"/>
            <a:ext cx="1184509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/>
                <a:cs typeface="Calibri"/>
              </a:rPr>
              <a:t>Place 3 airports to minimize the sum of squared distances from each city to its nearest airport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0A4ECD-AF67-4A43-936B-7FEC7F0D85AE}"/>
              </a:ext>
            </a:extLst>
          </p:cNvPr>
          <p:cNvSpPr txBox="1"/>
          <p:nvPr/>
        </p:nvSpPr>
        <p:spPr bwMode="auto">
          <a:xfrm>
            <a:off x="7865269" y="1784852"/>
            <a:ext cx="4326731" cy="29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Airport locations </a:t>
            </a:r>
          </a:p>
          <a:p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	</a:t>
            </a:r>
            <a:r>
              <a:rPr lang="en-US" sz="2000" b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 = (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1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,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1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,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3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,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000" baseline="-25000" dirty="0">
                <a:solidFill>
                  <a:srgbClr val="CE00BB"/>
                </a:solidFill>
                <a:latin typeface="Calibri"/>
                <a:cs typeface="Calibri"/>
              </a:rPr>
              <a:t>3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</a:p>
          <a:p>
            <a:endParaRPr lang="en-US" sz="2000" dirty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City locations 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sz="2000" i="1" dirty="0" err="1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000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sz="2000" dirty="0" err="1">
                <a:solidFill>
                  <a:srgbClr val="CE00BB"/>
                </a:solidFill>
                <a:latin typeface="Calibri"/>
                <a:cs typeface="Calibri"/>
              </a:rPr>
              <a:t>,</a:t>
            </a:r>
            <a:r>
              <a:rPr lang="en-US" sz="2000" i="1" dirty="0" err="1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000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</a:p>
          <a:p>
            <a:endParaRPr lang="en-US" sz="2000" dirty="0">
              <a:solidFill>
                <a:srgbClr val="CE00BB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sz="2000" i="1" baseline="-25000" dirty="0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 = cities closest to airport </a:t>
            </a:r>
            <a:r>
              <a:rPr lang="en-US" sz="2000" i="1" dirty="0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endParaRPr lang="en-US" sz="2000" dirty="0">
              <a:solidFill>
                <a:srgbClr val="CE00BB"/>
              </a:solidFill>
              <a:latin typeface="Calibri"/>
              <a:cs typeface="Calibri"/>
            </a:endParaRPr>
          </a:p>
          <a:p>
            <a:endParaRPr lang="en-US" sz="2000" i="1" dirty="0">
              <a:solidFill>
                <a:schemeClr val="tx2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</a:rPr>
              <a:t>Objective: minimize</a:t>
            </a:r>
          </a:p>
          <a:p>
            <a:r>
              <a:rPr lang="en-US" sz="2000" dirty="0">
                <a:solidFill>
                  <a:schemeClr val="tx2"/>
                </a:solidFill>
                <a:latin typeface="Calibri"/>
                <a:cs typeface="Calibri"/>
                <a:sym typeface="Symbol" pitchFamily="2" charset="2"/>
              </a:rPr>
              <a:t> </a:t>
            </a:r>
            <a:r>
              <a:rPr lang="en-US" sz="2400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sz="2400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</a:t>
            </a:r>
            <a:r>
              <a:rPr lang="en-US" sz="2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 = </a:t>
            </a:r>
            <a:r>
              <a:rPr lang="en-US" sz="2400" dirty="0">
                <a:solidFill>
                  <a:srgbClr val="CE00BB"/>
                </a:solidFill>
                <a:sym typeface="Symbol" pitchFamily="2" charset="2"/>
              </a:rPr>
              <a:t></a:t>
            </a:r>
            <a:r>
              <a:rPr lang="en-US" sz="2400" i="1" baseline="-25000" dirty="0">
                <a:solidFill>
                  <a:srgbClr val="CE00BB"/>
                </a:solidFill>
                <a:sym typeface="Symbol" pitchFamily="2" charset="2"/>
              </a:rPr>
              <a:t>a</a:t>
            </a:r>
            <a:r>
              <a:rPr lang="en-US" sz="2400" dirty="0">
                <a:solidFill>
                  <a:srgbClr val="CE00BB"/>
                </a:solidFill>
                <a:sym typeface="Symbol" pitchFamily="2" charset="2"/>
              </a:rPr>
              <a:t> </a:t>
            </a:r>
            <a:r>
              <a:rPr lang="en-US" sz="2400" i="1" baseline="-25000" dirty="0" err="1">
                <a:solidFill>
                  <a:srgbClr val="CE00BB"/>
                </a:solidFill>
                <a:sym typeface="Symbol" pitchFamily="2" charset="2"/>
              </a:rPr>
              <a:t>c</a:t>
            </a:r>
            <a:r>
              <a:rPr lang="en-US" sz="2400" baseline="-25000" dirty="0" err="1">
                <a:solidFill>
                  <a:srgbClr val="CE00BB"/>
                </a:solidFill>
                <a:sym typeface="Symbol" pitchFamily="2" charset="2"/>
              </a:rPr>
              <a:t></a:t>
            </a:r>
            <a:r>
              <a:rPr lang="en-US" sz="2400" i="1" baseline="-25000" dirty="0" err="1">
                <a:solidFill>
                  <a:srgbClr val="CE00BB"/>
                </a:solidFill>
              </a:rPr>
              <a:t>C</a:t>
            </a:r>
            <a:r>
              <a:rPr lang="en-US" sz="2400" i="1" baseline="-45000" dirty="0" err="1">
                <a:solidFill>
                  <a:srgbClr val="CE00BB"/>
                </a:solidFill>
              </a:rPr>
              <a:t>a</a:t>
            </a:r>
            <a:r>
              <a:rPr lang="en-US" sz="2400" dirty="0">
                <a:solidFill>
                  <a:srgbClr val="CE00BB"/>
                </a:solidFill>
              </a:rPr>
              <a:t> 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r>
              <a:rPr lang="en-US" sz="2400" i="1" dirty="0">
                <a:solidFill>
                  <a:srgbClr val="CE00BB"/>
                </a:solidFill>
                <a:latin typeface="Calibri"/>
                <a:cs typeface="Calibri"/>
              </a:rPr>
              <a:t> - x</a:t>
            </a:r>
            <a:r>
              <a:rPr lang="en-US" sz="2400" i="1" baseline="-25000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sz="2400" baseline="30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</a:rPr>
              <a:t> + (</a:t>
            </a:r>
            <a:r>
              <a:rPr lang="en-US" sz="2400" i="1" dirty="0" err="1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400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r>
              <a:rPr lang="en-US" sz="2400" i="1" dirty="0">
                <a:solidFill>
                  <a:srgbClr val="CE00BB"/>
                </a:solidFill>
                <a:latin typeface="Calibri"/>
                <a:cs typeface="Calibri"/>
              </a:rPr>
              <a:t> - </a:t>
            </a:r>
            <a:r>
              <a:rPr lang="en-US" sz="2400" i="1" dirty="0" err="1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sz="2400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sz="2400" baseline="30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CE00BB"/>
                </a:solidFill>
                <a:latin typeface="Calibri"/>
                <a:cs typeface="Calibri"/>
              </a:rPr>
              <a:t> </a:t>
            </a:r>
            <a:endParaRPr lang="en-US" sz="2000" i="1" baseline="-25000" dirty="0">
              <a:solidFill>
                <a:srgbClr val="CE00BB"/>
              </a:solidFill>
              <a:latin typeface="Calibri"/>
              <a:cs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F4ABC2-826F-1D40-8733-B6529BE9820C}"/>
              </a:ext>
            </a:extLst>
          </p:cNvPr>
          <p:cNvSpPr/>
          <p:nvPr/>
        </p:nvSpPr>
        <p:spPr>
          <a:xfrm>
            <a:off x="1724306" y="37084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5FB1443-68FB-C141-9A44-3FB6F49CD223}"/>
              </a:ext>
            </a:extLst>
          </p:cNvPr>
          <p:cNvSpPr/>
          <p:nvPr/>
        </p:nvSpPr>
        <p:spPr>
          <a:xfrm>
            <a:off x="5698740" y="5740400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E280F5-4C73-2249-85DF-546460C9E8E7}"/>
              </a:ext>
            </a:extLst>
          </p:cNvPr>
          <p:cNvSpPr/>
          <p:nvPr/>
        </p:nvSpPr>
        <p:spPr>
          <a:xfrm>
            <a:off x="5732416" y="3246789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9C898-ABA6-394A-8BB5-10CACE55087C}"/>
              </a:ext>
            </a:extLst>
          </p:cNvPr>
          <p:cNvCxnSpPr>
            <a:cxnSpLocks/>
            <a:stCxn id="7" idx="1"/>
            <a:endCxn id="47" idx="5"/>
          </p:cNvCxnSpPr>
          <p:nvPr/>
        </p:nvCxnSpPr>
        <p:spPr>
          <a:xfrm flipH="1" flipV="1">
            <a:off x="1398541" y="3132316"/>
            <a:ext cx="348083" cy="598402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92EF53-C41E-344A-9632-C11F6DD87850}"/>
              </a:ext>
            </a:extLst>
          </p:cNvPr>
          <p:cNvCxnSpPr>
            <a:cxnSpLocks/>
            <a:stCxn id="7" idx="3"/>
            <a:endCxn id="51" idx="7"/>
          </p:cNvCxnSpPr>
          <p:nvPr/>
        </p:nvCxnSpPr>
        <p:spPr>
          <a:xfrm flipH="1">
            <a:off x="1436641" y="3838482"/>
            <a:ext cx="309983" cy="395427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56D1F7-69D6-094A-81AF-388C892183FB}"/>
              </a:ext>
            </a:extLst>
          </p:cNvPr>
          <p:cNvCxnSpPr>
            <a:cxnSpLocks/>
            <a:stCxn id="7" idx="7"/>
            <a:endCxn id="48" idx="2"/>
          </p:cNvCxnSpPr>
          <p:nvPr/>
        </p:nvCxnSpPr>
        <p:spPr>
          <a:xfrm flipV="1">
            <a:off x="1854388" y="3594193"/>
            <a:ext cx="1110384" cy="136525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AF91ED-AFED-B84B-B7FC-A3803747E54C}"/>
              </a:ext>
            </a:extLst>
          </p:cNvPr>
          <p:cNvCxnSpPr>
            <a:cxnSpLocks/>
            <a:stCxn id="56" idx="4"/>
            <a:endCxn id="9" idx="0"/>
          </p:cNvCxnSpPr>
          <p:nvPr/>
        </p:nvCxnSpPr>
        <p:spPr>
          <a:xfrm>
            <a:off x="5774940" y="2514600"/>
            <a:ext cx="33676" cy="732189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BE230AA-30B0-4F4D-82C0-667A939B7258}"/>
              </a:ext>
            </a:extLst>
          </p:cNvPr>
          <p:cNvCxnSpPr>
            <a:cxnSpLocks/>
            <a:stCxn id="49" idx="7"/>
            <a:endCxn id="9" idx="2"/>
          </p:cNvCxnSpPr>
          <p:nvPr/>
        </p:nvCxnSpPr>
        <p:spPr>
          <a:xfrm flipV="1">
            <a:off x="4421141" y="3322989"/>
            <a:ext cx="1311275" cy="35847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F40887-7AF6-F54C-8145-7C32FD92AC87}"/>
              </a:ext>
            </a:extLst>
          </p:cNvPr>
          <p:cNvCxnSpPr>
            <a:cxnSpLocks/>
            <a:stCxn id="54" idx="2"/>
            <a:endCxn id="9" idx="5"/>
          </p:cNvCxnSpPr>
          <p:nvPr/>
        </p:nvCxnSpPr>
        <p:spPr>
          <a:xfrm flipH="1" flipV="1">
            <a:off x="5862498" y="3376871"/>
            <a:ext cx="1332052" cy="398429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BDF5D5-6A5D-D54D-AB4E-DCD0F225C47F}"/>
              </a:ext>
            </a:extLst>
          </p:cNvPr>
          <p:cNvCxnSpPr>
            <a:cxnSpLocks/>
            <a:stCxn id="9" idx="6"/>
            <a:endCxn id="55" idx="2"/>
          </p:cNvCxnSpPr>
          <p:nvPr/>
        </p:nvCxnSpPr>
        <p:spPr>
          <a:xfrm flipV="1">
            <a:off x="5884816" y="2916070"/>
            <a:ext cx="805002" cy="406919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3C20DDC-4559-0C41-8D10-918402F2685B}"/>
              </a:ext>
            </a:extLst>
          </p:cNvPr>
          <p:cNvCxnSpPr>
            <a:cxnSpLocks/>
            <a:stCxn id="59" idx="6"/>
            <a:endCxn id="8" idx="2"/>
          </p:cNvCxnSpPr>
          <p:nvPr/>
        </p:nvCxnSpPr>
        <p:spPr>
          <a:xfrm flipV="1">
            <a:off x="3674642" y="5816600"/>
            <a:ext cx="2024098" cy="161925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6E6E45-18DD-AB4C-93F4-851EBFF99B32}"/>
              </a:ext>
            </a:extLst>
          </p:cNvPr>
          <p:cNvCxnSpPr>
            <a:cxnSpLocks/>
            <a:stCxn id="8" idx="6"/>
            <a:endCxn id="61" idx="2"/>
          </p:cNvCxnSpPr>
          <p:nvPr/>
        </p:nvCxnSpPr>
        <p:spPr>
          <a:xfrm>
            <a:off x="5851140" y="5816600"/>
            <a:ext cx="2083185" cy="8255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A877924-5416-2542-A76D-6A24979277D6}"/>
              </a:ext>
            </a:extLst>
          </p:cNvPr>
          <p:cNvCxnSpPr>
            <a:cxnSpLocks/>
            <a:stCxn id="8" idx="7"/>
            <a:endCxn id="63" idx="3"/>
          </p:cNvCxnSpPr>
          <p:nvPr/>
        </p:nvCxnSpPr>
        <p:spPr>
          <a:xfrm flipV="1">
            <a:off x="5828822" y="5129261"/>
            <a:ext cx="648178" cy="633457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492A54-8957-7F46-AFC3-DB69E74C77D1}"/>
              </a:ext>
            </a:extLst>
          </p:cNvPr>
          <p:cNvCxnSpPr>
            <a:cxnSpLocks/>
            <a:stCxn id="65" idx="6"/>
            <a:endCxn id="8" idx="4"/>
          </p:cNvCxnSpPr>
          <p:nvPr/>
        </p:nvCxnSpPr>
        <p:spPr>
          <a:xfrm flipV="1">
            <a:off x="5380854" y="5892800"/>
            <a:ext cx="394086" cy="323520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A178F76-0E60-B943-8CE8-AA3C3A404419}"/>
              </a:ext>
            </a:extLst>
          </p:cNvPr>
          <p:cNvCxnSpPr>
            <a:cxnSpLocks/>
            <a:stCxn id="8" idx="0"/>
            <a:endCxn id="64" idx="5"/>
          </p:cNvCxnSpPr>
          <p:nvPr/>
        </p:nvCxnSpPr>
        <p:spPr>
          <a:xfrm flipH="1" flipV="1">
            <a:off x="5732416" y="5445079"/>
            <a:ext cx="42524" cy="295321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5DC7ABEC-A4E0-DC42-813B-A671693DAF3A}"/>
              </a:ext>
            </a:extLst>
          </p:cNvPr>
          <p:cNvSpPr/>
          <p:nvPr/>
        </p:nvSpPr>
        <p:spPr>
          <a:xfrm>
            <a:off x="1885950" y="1953688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493C078-902D-5242-A17B-3A888DA46371}"/>
              </a:ext>
            </a:extLst>
          </p:cNvPr>
          <p:cNvSpPr/>
          <p:nvPr/>
        </p:nvSpPr>
        <p:spPr>
          <a:xfrm>
            <a:off x="1573259" y="251460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014C0E1-9CE8-AA44-9DE5-CF4BFC8846E9}"/>
              </a:ext>
            </a:extLst>
          </p:cNvPr>
          <p:cNvSpPr/>
          <p:nvPr/>
        </p:nvSpPr>
        <p:spPr>
          <a:xfrm>
            <a:off x="1333500" y="306727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76DB516-D1C9-D94F-88C1-932D39C7D7D9}"/>
              </a:ext>
            </a:extLst>
          </p:cNvPr>
          <p:cNvSpPr/>
          <p:nvPr/>
        </p:nvSpPr>
        <p:spPr>
          <a:xfrm>
            <a:off x="2964772" y="3556093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ED69C6-FB2C-C742-85BE-FAB6F150CAC4}"/>
              </a:ext>
            </a:extLst>
          </p:cNvPr>
          <p:cNvSpPr/>
          <p:nvPr/>
        </p:nvSpPr>
        <p:spPr>
          <a:xfrm>
            <a:off x="4356100" y="367030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47BA3C4-C26D-BD4A-9A82-9D49D61C0FFA}"/>
              </a:ext>
            </a:extLst>
          </p:cNvPr>
          <p:cNvSpPr/>
          <p:nvPr/>
        </p:nvSpPr>
        <p:spPr>
          <a:xfrm>
            <a:off x="1371600" y="422275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555DA49-7120-3544-BAF1-F49023E936E3}"/>
              </a:ext>
            </a:extLst>
          </p:cNvPr>
          <p:cNvSpPr/>
          <p:nvPr/>
        </p:nvSpPr>
        <p:spPr>
          <a:xfrm>
            <a:off x="3324225" y="422275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6C040E01-08E0-FF41-A231-CDCDA58312E0}"/>
              </a:ext>
            </a:extLst>
          </p:cNvPr>
          <p:cNvSpPr/>
          <p:nvPr/>
        </p:nvSpPr>
        <p:spPr>
          <a:xfrm>
            <a:off x="2368550" y="466407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33DDAE-FE7F-7946-8FCA-F75A7FEC849C}"/>
              </a:ext>
            </a:extLst>
          </p:cNvPr>
          <p:cNvSpPr/>
          <p:nvPr/>
        </p:nvSpPr>
        <p:spPr>
          <a:xfrm>
            <a:off x="7194550" y="373720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A9B03EB-35B7-A145-93DD-F71BC930FE72}"/>
              </a:ext>
            </a:extLst>
          </p:cNvPr>
          <p:cNvSpPr/>
          <p:nvPr/>
        </p:nvSpPr>
        <p:spPr>
          <a:xfrm>
            <a:off x="6689818" y="287797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2AC8BBC-94B4-4E4D-A35A-F4C4E7093BC0}"/>
              </a:ext>
            </a:extLst>
          </p:cNvPr>
          <p:cNvSpPr/>
          <p:nvPr/>
        </p:nvSpPr>
        <p:spPr>
          <a:xfrm>
            <a:off x="5736840" y="243840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11C7589-ECB5-9242-8C91-D973CBC005B4}"/>
              </a:ext>
            </a:extLst>
          </p:cNvPr>
          <p:cNvSpPr/>
          <p:nvPr/>
        </p:nvSpPr>
        <p:spPr>
          <a:xfrm>
            <a:off x="2406650" y="521017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4D9DC78-838B-7941-AAD8-C3C869D81C7D}"/>
              </a:ext>
            </a:extLst>
          </p:cNvPr>
          <p:cNvSpPr/>
          <p:nvPr/>
        </p:nvSpPr>
        <p:spPr>
          <a:xfrm>
            <a:off x="2368550" y="576897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6AF0BF3-200E-F349-BBD4-186AD3122645}"/>
              </a:ext>
            </a:extLst>
          </p:cNvPr>
          <p:cNvSpPr/>
          <p:nvPr/>
        </p:nvSpPr>
        <p:spPr>
          <a:xfrm>
            <a:off x="3598442" y="594042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8F9E9FA-A508-774F-9EB5-6BB68BAAD415}"/>
              </a:ext>
            </a:extLst>
          </p:cNvPr>
          <p:cNvSpPr/>
          <p:nvPr/>
        </p:nvSpPr>
        <p:spPr>
          <a:xfrm>
            <a:off x="4557899" y="482282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7B1FFEC-EAF1-2642-BB48-BA7AB32AC1EC}"/>
              </a:ext>
            </a:extLst>
          </p:cNvPr>
          <p:cNvSpPr/>
          <p:nvPr/>
        </p:nvSpPr>
        <p:spPr>
          <a:xfrm>
            <a:off x="7934325" y="586105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D538D68-8CAB-6B4A-BC7F-67D3A2BE230C}"/>
              </a:ext>
            </a:extLst>
          </p:cNvPr>
          <p:cNvSpPr/>
          <p:nvPr/>
        </p:nvSpPr>
        <p:spPr>
          <a:xfrm>
            <a:off x="7539224" y="5057775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AFAA052-2EA4-A249-AFAC-BAE16815B34B}"/>
              </a:ext>
            </a:extLst>
          </p:cNvPr>
          <p:cNvSpPr/>
          <p:nvPr/>
        </p:nvSpPr>
        <p:spPr>
          <a:xfrm>
            <a:off x="6465841" y="506422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56F96D-D4A0-9446-A4DD-3F5A2475346C}"/>
              </a:ext>
            </a:extLst>
          </p:cNvPr>
          <p:cNvSpPr/>
          <p:nvPr/>
        </p:nvSpPr>
        <p:spPr>
          <a:xfrm>
            <a:off x="5667375" y="5380038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14374C1-CD76-644B-B5A9-DD0CC5A580C9}"/>
              </a:ext>
            </a:extLst>
          </p:cNvPr>
          <p:cNvSpPr/>
          <p:nvPr/>
        </p:nvSpPr>
        <p:spPr>
          <a:xfrm>
            <a:off x="5304654" y="6178220"/>
            <a:ext cx="76200" cy="76200"/>
          </a:xfrm>
          <a:prstGeom prst="ellipse">
            <a:avLst/>
          </a:prstGeom>
          <a:solidFill>
            <a:srgbClr val="921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9F5D2B3-6129-7140-92B9-0757DCD91ECA}"/>
              </a:ext>
            </a:extLst>
          </p:cNvPr>
          <p:cNvCxnSpPr>
            <a:cxnSpLocks/>
            <a:stCxn id="7" idx="1"/>
            <a:endCxn id="46" idx="5"/>
          </p:cNvCxnSpPr>
          <p:nvPr/>
        </p:nvCxnSpPr>
        <p:spPr>
          <a:xfrm flipH="1" flipV="1">
            <a:off x="1638300" y="2579641"/>
            <a:ext cx="108324" cy="1151077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738E236-B696-AF47-B5FF-EDA19C554090}"/>
              </a:ext>
            </a:extLst>
          </p:cNvPr>
          <p:cNvCxnSpPr>
            <a:cxnSpLocks/>
            <a:stCxn id="7" idx="0"/>
            <a:endCxn id="45" idx="5"/>
          </p:cNvCxnSpPr>
          <p:nvPr/>
        </p:nvCxnSpPr>
        <p:spPr>
          <a:xfrm flipV="1">
            <a:off x="1800506" y="2018729"/>
            <a:ext cx="150485" cy="1689671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DD4A079-15F6-B341-80D8-8BC5591BBBCA}"/>
              </a:ext>
            </a:extLst>
          </p:cNvPr>
          <p:cNvCxnSpPr>
            <a:cxnSpLocks/>
            <a:stCxn id="53" idx="0"/>
            <a:endCxn id="7" idx="5"/>
          </p:cNvCxnSpPr>
          <p:nvPr/>
        </p:nvCxnSpPr>
        <p:spPr>
          <a:xfrm flipH="1" flipV="1">
            <a:off x="1854388" y="3838482"/>
            <a:ext cx="552262" cy="825593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3CD3EEA-E87C-A140-9A2A-48CB4E2881F8}"/>
              </a:ext>
            </a:extLst>
          </p:cNvPr>
          <p:cNvCxnSpPr>
            <a:cxnSpLocks/>
            <a:stCxn id="57" idx="1"/>
            <a:endCxn id="7" idx="4"/>
          </p:cNvCxnSpPr>
          <p:nvPr/>
        </p:nvCxnSpPr>
        <p:spPr>
          <a:xfrm flipH="1" flipV="1">
            <a:off x="1800506" y="3860800"/>
            <a:ext cx="617303" cy="13605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E1AD0EF-59BD-8349-9C98-0637852B5C75}"/>
              </a:ext>
            </a:extLst>
          </p:cNvPr>
          <p:cNvCxnSpPr>
            <a:cxnSpLocks/>
            <a:stCxn id="58" idx="1"/>
            <a:endCxn id="7" idx="4"/>
          </p:cNvCxnSpPr>
          <p:nvPr/>
        </p:nvCxnSpPr>
        <p:spPr>
          <a:xfrm flipH="1" flipV="1">
            <a:off x="1800506" y="3860800"/>
            <a:ext cx="579203" cy="19193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9147F6B-0E42-C548-A46D-AB9414D9A721}"/>
              </a:ext>
            </a:extLst>
          </p:cNvPr>
          <p:cNvCxnSpPr>
            <a:cxnSpLocks/>
            <a:stCxn id="52" idx="1"/>
            <a:endCxn id="7" idx="6"/>
          </p:cNvCxnSpPr>
          <p:nvPr/>
        </p:nvCxnSpPr>
        <p:spPr>
          <a:xfrm flipH="1" flipV="1">
            <a:off x="1876706" y="3784600"/>
            <a:ext cx="1458678" cy="449309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155C2F6-3186-1E45-9D24-29CDC9281710}"/>
              </a:ext>
            </a:extLst>
          </p:cNvPr>
          <p:cNvCxnSpPr>
            <a:cxnSpLocks/>
            <a:stCxn id="60" idx="4"/>
            <a:endCxn id="8" idx="1"/>
          </p:cNvCxnSpPr>
          <p:nvPr/>
        </p:nvCxnSpPr>
        <p:spPr>
          <a:xfrm>
            <a:off x="4595999" y="4899025"/>
            <a:ext cx="1125059" cy="863693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2DB616B-216C-0046-8604-80A5E672E4DA}"/>
              </a:ext>
            </a:extLst>
          </p:cNvPr>
          <p:cNvCxnSpPr>
            <a:cxnSpLocks/>
            <a:stCxn id="8" idx="7"/>
            <a:endCxn id="62" idx="3"/>
          </p:cNvCxnSpPr>
          <p:nvPr/>
        </p:nvCxnSpPr>
        <p:spPr>
          <a:xfrm flipV="1">
            <a:off x="5828822" y="5122816"/>
            <a:ext cx="1721561" cy="639902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9E7D-F534-4840-BD2E-392BFB79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a continuous state/action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6FBBB-5816-3945-B7C5-DD52854A0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709400" cy="47291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Discretize it!</a:t>
            </a:r>
          </a:p>
          <a:p>
            <a:pPr marL="914381" lvl="1" indent="-514350"/>
            <a:r>
              <a:rPr lang="en-US" dirty="0"/>
              <a:t>Define a grid with increment </a:t>
            </a:r>
            <a:r>
              <a:rPr lang="en-US" i="1" dirty="0">
                <a:solidFill>
                  <a:srgbClr val="CE00BB"/>
                </a:solidFill>
                <a:sym typeface="Symbol" pitchFamily="2" charset="2"/>
              </a:rPr>
              <a:t></a:t>
            </a:r>
            <a:r>
              <a:rPr lang="en-US" dirty="0"/>
              <a:t> , use any of the discrete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random perturbations to the state</a:t>
            </a:r>
          </a:p>
          <a:p>
            <a:pPr marL="914381" lvl="1" indent="-514350">
              <a:buFont typeface="+mj-lt"/>
              <a:buAutoNum type="alphaLcPeriod"/>
            </a:pPr>
            <a:r>
              <a:rPr lang="en-US" dirty="0"/>
              <a:t>First-choice hill-climbing: keep trying until something improves the state</a:t>
            </a:r>
          </a:p>
          <a:p>
            <a:pPr marL="914381" lvl="1" indent="-514350">
              <a:buFont typeface="+mj-lt"/>
              <a:buAutoNum type="alphaLcPeriod"/>
            </a:pPr>
            <a:r>
              <a:rPr lang="en-US" dirty="0"/>
              <a:t>Simulated annealing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gradient of 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</a:t>
            </a:r>
            <a:r>
              <a:rPr lang="en-US" dirty="0"/>
              <a:t> analytically</a:t>
            </a:r>
          </a:p>
        </p:txBody>
      </p:sp>
    </p:spTree>
    <p:extLst>
      <p:ext uri="{BB962C8B-B14F-4D97-AF65-F5344CB8AC3E}">
        <p14:creationId xmlns:p14="http://schemas.microsoft.com/office/powerpoint/2010/main" val="387908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69D5A-9F4B-024E-9CD2-B4AD8F8A7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extrema in continuous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2CE9D-7DDC-FE48-92C3-652784A50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Symbol" pitchFamily="2" charset="2"/>
              </a:rPr>
              <a:t>Gradient vector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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 = (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f/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1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,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f/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y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1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,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f/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2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, …)</a:t>
            </a:r>
            <a:r>
              <a:rPr lang="en-US" sz="2400" baseline="50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T</a:t>
            </a:r>
            <a:endParaRPr lang="en-US" sz="2400" dirty="0">
              <a:solidFill>
                <a:srgbClr val="CE00BB"/>
              </a:solidFill>
              <a:latin typeface="Calibri"/>
              <a:cs typeface="Calibri"/>
              <a:sym typeface="Symbol" pitchFamily="2" charset="2"/>
            </a:endParaRPr>
          </a:p>
          <a:p>
            <a:r>
              <a:rPr lang="en-US" dirty="0">
                <a:sym typeface="Symbol" pitchFamily="2" charset="2"/>
              </a:rPr>
              <a:t>For the airports, 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 =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</a:t>
            </a:r>
            <a:r>
              <a:rPr lang="en-US" i="1" baseline="-25000" dirty="0">
                <a:solidFill>
                  <a:srgbClr val="CE00BB"/>
                </a:solidFill>
                <a:sym typeface="Symbol" pitchFamily="2" charset="2"/>
              </a:rPr>
              <a:t>a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 </a:t>
            </a:r>
            <a:r>
              <a:rPr lang="en-US" i="1" baseline="-25000" dirty="0" err="1">
                <a:solidFill>
                  <a:srgbClr val="CE00BB"/>
                </a:solidFill>
                <a:sym typeface="Symbol" pitchFamily="2" charset="2"/>
              </a:rPr>
              <a:t>c</a:t>
            </a:r>
            <a:r>
              <a:rPr lang="en-US" baseline="-25000" dirty="0" err="1">
                <a:solidFill>
                  <a:srgbClr val="CE00BB"/>
                </a:solidFill>
                <a:sym typeface="Symbol" pitchFamily="2" charset="2"/>
              </a:rPr>
              <a:t></a:t>
            </a:r>
            <a:r>
              <a:rPr lang="en-US" i="1" baseline="-25000" dirty="0" err="1">
                <a:solidFill>
                  <a:srgbClr val="CE00BB"/>
                </a:solidFill>
              </a:rPr>
              <a:t>C</a:t>
            </a:r>
            <a:r>
              <a:rPr lang="en-US" i="1" baseline="-45000" dirty="0" err="1">
                <a:solidFill>
                  <a:srgbClr val="CE00BB"/>
                </a:solidFill>
              </a:rPr>
              <a:t>a</a:t>
            </a:r>
            <a:r>
              <a:rPr lang="en-US" dirty="0">
                <a:solidFill>
                  <a:srgbClr val="CE00BB"/>
                </a:solidFill>
              </a:rPr>
              <a:t> 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 - x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baseline="30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 + (</a:t>
            </a:r>
            <a:r>
              <a:rPr lang="en-US" i="1" dirty="0" err="1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a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 - </a:t>
            </a:r>
            <a:r>
              <a:rPr lang="en-US" i="1" dirty="0" err="1">
                <a:solidFill>
                  <a:srgbClr val="CE00BB"/>
                </a:solidFill>
                <a:latin typeface="Calibri"/>
                <a:cs typeface="Calibri"/>
              </a:rPr>
              <a:t>y</a:t>
            </a:r>
            <a:r>
              <a:rPr lang="en-US" i="1" baseline="-25000" dirty="0" err="1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r>
              <a:rPr lang="en-US" baseline="30000" dirty="0">
                <a:solidFill>
                  <a:srgbClr val="CE00BB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 </a:t>
            </a:r>
          </a:p>
          <a:p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f/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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1 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=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</a:t>
            </a:r>
            <a:r>
              <a:rPr lang="en-US" i="1" baseline="-25000" dirty="0">
                <a:solidFill>
                  <a:srgbClr val="CE00BB"/>
                </a:solidFill>
                <a:sym typeface="Symbol" pitchFamily="2" charset="2"/>
              </a:rPr>
              <a:t>c</a:t>
            </a:r>
            <a:r>
              <a:rPr lang="en-US" baseline="-25000" dirty="0">
                <a:solidFill>
                  <a:srgbClr val="CE00BB"/>
                </a:solidFill>
                <a:sym typeface="Symbol" pitchFamily="2" charset="2"/>
              </a:rPr>
              <a:t></a:t>
            </a:r>
            <a:r>
              <a:rPr lang="en-US" i="1" baseline="-25000" dirty="0">
                <a:solidFill>
                  <a:srgbClr val="CE00BB"/>
                </a:solidFill>
              </a:rPr>
              <a:t>C</a:t>
            </a:r>
            <a:r>
              <a:rPr lang="en-US" i="1" baseline="-45000" dirty="0">
                <a:solidFill>
                  <a:srgbClr val="CE00BB"/>
                </a:solidFill>
              </a:rPr>
              <a:t>1</a:t>
            </a:r>
            <a:r>
              <a:rPr lang="en-US" dirty="0">
                <a:solidFill>
                  <a:srgbClr val="CE00BB"/>
                </a:solidFill>
              </a:rPr>
              <a:t> 2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</a:rPr>
              <a:t>1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 - x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)</a:t>
            </a:r>
            <a:endParaRPr lang="en-US" baseline="30000" dirty="0">
              <a:solidFill>
                <a:srgbClr val="CE00BB"/>
              </a:solidFill>
              <a:latin typeface="Calibri"/>
              <a:cs typeface="Calibri"/>
            </a:endParaRPr>
          </a:p>
          <a:p>
            <a:r>
              <a:rPr lang="en-US" dirty="0">
                <a:sym typeface="Symbol" pitchFamily="2" charset="2"/>
              </a:rPr>
              <a:t>At an extremum,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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 = 0</a:t>
            </a:r>
          </a:p>
          <a:p>
            <a:r>
              <a:rPr lang="en-US" dirty="0">
                <a:sym typeface="Symbol" pitchFamily="2" charset="2"/>
              </a:rPr>
              <a:t>Can sometimes solve in closed form: 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1 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=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 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</a:t>
            </a:r>
            <a:r>
              <a:rPr lang="en-US" i="1" baseline="-25000" dirty="0">
                <a:solidFill>
                  <a:srgbClr val="CE00BB"/>
                </a:solidFill>
                <a:sym typeface="Symbol" pitchFamily="2" charset="2"/>
              </a:rPr>
              <a:t>c</a:t>
            </a:r>
            <a:r>
              <a:rPr lang="en-US" baseline="-25000" dirty="0">
                <a:solidFill>
                  <a:srgbClr val="CE00BB"/>
                </a:solidFill>
                <a:sym typeface="Symbol" pitchFamily="2" charset="2"/>
              </a:rPr>
              <a:t></a:t>
            </a:r>
            <a:r>
              <a:rPr lang="en-US" i="1" baseline="-25000" dirty="0">
                <a:solidFill>
                  <a:srgbClr val="CE00BB"/>
                </a:solidFill>
              </a:rPr>
              <a:t>C</a:t>
            </a:r>
            <a:r>
              <a:rPr lang="en-US" i="1" baseline="-45000" dirty="0">
                <a:solidFill>
                  <a:srgbClr val="CE00BB"/>
                </a:solidFill>
              </a:rPr>
              <a:t>1</a:t>
            </a:r>
            <a:r>
              <a:rPr lang="en-US" dirty="0">
                <a:solidFill>
                  <a:srgbClr val="CE00BB"/>
                </a:solidFill>
              </a:rPr>
              <a:t> 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x</a:t>
            </a:r>
            <a:r>
              <a:rPr lang="en-US" i="1" baseline="-25000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)/|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</a:rPr>
              <a:t>C</a:t>
            </a:r>
            <a:r>
              <a:rPr lang="en-US" baseline="-25000" dirty="0">
                <a:solidFill>
                  <a:srgbClr val="CE00BB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</a:rPr>
              <a:t>|</a:t>
            </a:r>
          </a:p>
          <a:p>
            <a:r>
              <a:rPr lang="en-US" dirty="0">
                <a:sym typeface="Symbol" pitchFamily="2" charset="2"/>
              </a:rPr>
              <a:t>Is this a local or global minimum of 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ym typeface="Symbol" pitchFamily="2" charset="2"/>
              </a:rPr>
              <a:t>?</a:t>
            </a:r>
          </a:p>
          <a:p>
            <a:r>
              <a:rPr lang="en-US" dirty="0">
                <a:sym typeface="Symbol" pitchFamily="2" charset="2"/>
              </a:rPr>
              <a:t>Gradient descent: 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</a:t>
            </a:r>
            <a:r>
              <a:rPr lang="en-US" dirty="0">
                <a:solidFill>
                  <a:srgbClr val="CE00BB"/>
                </a:solidFill>
              </a:rPr>
              <a:t> 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 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- </a:t>
            </a:r>
            <a:r>
              <a:rPr lang="en-US" dirty="0">
                <a:solidFill>
                  <a:srgbClr val="CE00BB"/>
                </a:solidFill>
                <a:sym typeface="Symbol" pitchFamily="2" charset="2"/>
              </a:rPr>
              <a:t></a:t>
            </a:r>
            <a:r>
              <a:rPr lang="en-US" i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f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(</a:t>
            </a:r>
            <a:r>
              <a:rPr lang="en-US" b="1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x</a:t>
            </a:r>
            <a:r>
              <a:rPr lang="en-US" dirty="0">
                <a:solidFill>
                  <a:srgbClr val="CE00BB"/>
                </a:solidFill>
                <a:latin typeface="Calibri"/>
                <a:cs typeface="Calibri"/>
                <a:sym typeface="Symbol" pitchFamily="2" charset="2"/>
              </a:rPr>
              <a:t>)</a:t>
            </a:r>
          </a:p>
          <a:p>
            <a:pPr lvl="1"/>
            <a:r>
              <a:rPr lang="en-US" dirty="0">
                <a:latin typeface="Calibri"/>
                <a:cs typeface="Calibri"/>
                <a:sym typeface="Symbol" pitchFamily="2" charset="2"/>
              </a:rPr>
              <a:t>Huge range of algorithms for finding extrema using gradients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solidFill>
                <a:srgbClr val="CE00BB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CE00BB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79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83901" y="1302936"/>
            <a:ext cx="9766852" cy="4729164"/>
          </a:xfrm>
        </p:spPr>
        <p:txBody>
          <a:bodyPr/>
          <a:lstStyle/>
          <a:p>
            <a:r>
              <a:rPr lang="en-US" dirty="0"/>
              <a:t>Many configuration and optimization problems can be formulated as local search</a:t>
            </a:r>
          </a:p>
          <a:p>
            <a:r>
              <a:rPr lang="en-US" dirty="0"/>
              <a:t>General families of algorithms:</a:t>
            </a:r>
          </a:p>
          <a:p>
            <a:pPr lvl="1"/>
            <a:r>
              <a:rPr lang="en-US" dirty="0"/>
              <a:t>Hill-climbing, continuous optimization</a:t>
            </a:r>
          </a:p>
          <a:p>
            <a:pPr lvl="1"/>
            <a:r>
              <a:rPr lang="en-US" dirty="0"/>
              <a:t>Simulated annealing (and other stochastic methods)</a:t>
            </a:r>
          </a:p>
          <a:p>
            <a:pPr lvl="1"/>
            <a:r>
              <a:rPr lang="en-US" dirty="0"/>
              <a:t>Local beam search: multiple interaction searches</a:t>
            </a:r>
          </a:p>
          <a:p>
            <a:pPr lvl="1"/>
            <a:r>
              <a:rPr lang="en-US" dirty="0"/>
              <a:t>Genetic algorithms: break and recombine states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Many machine learning algorithms are local searches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3806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Backtracking Search Improvements: Filtering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14165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/>
              <a:t>Forward checking: Cross off values that violate a constraint when added to the existing assignment</a:t>
            </a:r>
          </a:p>
          <a:p>
            <a:pPr lvl="1"/>
            <a:r>
              <a:rPr lang="en-US" sz="2000" dirty="0"/>
              <a:t>Checks all arcs </a:t>
            </a:r>
            <a:r>
              <a:rPr lang="en-US" sz="2000" i="1" dirty="0"/>
              <a:t>into</a:t>
            </a:r>
            <a:r>
              <a:rPr lang="en-US" sz="2000" dirty="0"/>
              <a:t> the assigned variable</a:t>
            </a:r>
          </a:p>
          <a:p>
            <a:pPr marL="457176" lvl="1" indent="0">
              <a:buNone/>
            </a:pPr>
            <a:endParaRPr lang="en-US" sz="2000" dirty="0"/>
          </a:p>
          <a:p>
            <a:r>
              <a:rPr lang="en-US" sz="2400" dirty="0"/>
              <a:t>Arc Consistency: constraint propagation to </a:t>
            </a:r>
          </a:p>
          <a:p>
            <a:pPr marL="349250" indent="0">
              <a:buNone/>
            </a:pPr>
            <a:r>
              <a:rPr lang="en-US" sz="2400" dirty="0"/>
              <a:t>ensure all arcs are consistent</a:t>
            </a:r>
          </a:p>
          <a:p>
            <a:pPr lvl="1"/>
            <a:r>
              <a:rPr lang="en-US" sz="2000" dirty="0"/>
              <a:t>Any time a variable X loses a value, all arcs </a:t>
            </a:r>
            <a:r>
              <a:rPr lang="en-US" sz="2000" i="1" dirty="0"/>
              <a:t>into</a:t>
            </a:r>
            <a:r>
              <a:rPr lang="en-US" sz="2000" dirty="0"/>
              <a:t> X need to be rechecked</a:t>
            </a:r>
          </a:p>
          <a:p>
            <a:pPr lvl="1"/>
            <a:endParaRPr lang="en-US" sz="2000" dirty="0"/>
          </a:p>
          <a:p>
            <a:r>
              <a:rPr lang="en-US" sz="2400" dirty="0"/>
              <a:t>K-Consistency: any consistent assignment to k-1 variables can extend to kth node</a:t>
            </a:r>
          </a:p>
          <a:p>
            <a:pPr lvl="1"/>
            <a:r>
              <a:rPr lang="en-US" sz="2000" dirty="0"/>
              <a:t>Strong K-Consistency: ensuring 1-consistency, 2-consistency, 3-consistency, …, k-consistency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A51546-383D-6B4C-B83A-E1FD13480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090" y="3764077"/>
            <a:ext cx="3200400" cy="369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i="1" dirty="0">
                <a:latin typeface="Calibri" pitchFamily="34" charset="0"/>
              </a:rPr>
              <a:t>Delete from the tail!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B665DA87-4D88-FD4A-978C-15D1026CB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8960" y="2011612"/>
            <a:ext cx="4200129" cy="1747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60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Backtracking Search Improvements: Ordering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6177"/>
            <a:ext cx="11379200" cy="4729164"/>
          </a:xfrm>
        </p:spPr>
        <p:txBody>
          <a:bodyPr/>
          <a:lstStyle/>
          <a:p>
            <a:r>
              <a:rPr lang="en-US" sz="2400" dirty="0"/>
              <a:t>Variable Ordering: Minimum remaining values (MRV)</a:t>
            </a:r>
          </a:p>
          <a:p>
            <a:pPr lvl="1"/>
            <a:r>
              <a:rPr lang="en-US" sz="2000" dirty="0"/>
              <a:t>Choose the variable with the fewest legal values left in its domain</a:t>
            </a:r>
          </a:p>
          <a:p>
            <a:pPr lvl="1"/>
            <a:r>
              <a:rPr lang="en-US" sz="2000" dirty="0"/>
              <a:t>Tie-break using the variable involved in most constraints</a:t>
            </a:r>
          </a:p>
          <a:p>
            <a:pPr lvl="1"/>
            <a:r>
              <a:rPr lang="en-US" sz="2000" dirty="0"/>
              <a:t>“Fail-fast” to prune search tree</a:t>
            </a:r>
          </a:p>
          <a:p>
            <a:pPr marL="457176" lvl="1" indent="0">
              <a:buNone/>
            </a:pPr>
            <a:endParaRPr lang="en-US" sz="2000" dirty="0"/>
          </a:p>
          <a:p>
            <a:pPr marL="457176" lvl="1" indent="0">
              <a:buNone/>
            </a:pPr>
            <a:endParaRPr lang="en-US" sz="2000" dirty="0"/>
          </a:p>
          <a:p>
            <a:r>
              <a:rPr lang="en-US" sz="2400" dirty="0"/>
              <a:t>Value Ordering: Least Constraining Value (LCV)</a:t>
            </a:r>
          </a:p>
          <a:p>
            <a:pPr lvl="1"/>
            <a:r>
              <a:rPr lang="en-US" sz="2000" dirty="0"/>
              <a:t>Choose the value that rules out the fewest values in the </a:t>
            </a:r>
          </a:p>
          <a:p>
            <a:pPr marL="742950" lvl="1" indent="0">
              <a:buNone/>
            </a:pPr>
            <a:r>
              <a:rPr lang="en-US" sz="2000" dirty="0"/>
              <a:t>remaining variables</a:t>
            </a:r>
          </a:p>
          <a:p>
            <a:pPr lvl="1"/>
            <a:r>
              <a:rPr lang="en-US" sz="2000" dirty="0"/>
              <a:t>May require additional computation (forward-checking/AC3)</a:t>
            </a:r>
          </a:p>
          <a:p>
            <a:pPr lvl="1"/>
            <a:r>
              <a:rPr lang="en-US" sz="2000" dirty="0"/>
              <a:t>Leave highest flexibility for later variable assignments</a:t>
            </a:r>
          </a:p>
        </p:txBody>
      </p:sp>
      <p:pic>
        <p:nvPicPr>
          <p:cNvPr id="6" name="Picture 2" descr="C:\Users\Dan\Dropbox\Office\CS 188\Ketrina Art\CSPs\MRV.png">
            <a:extLst>
              <a:ext uri="{FF2B5EF4-FFF2-40B4-BE49-F238E27FC236}">
                <a16:creationId xmlns:a16="http://schemas.microsoft.com/office/drawing/2014/main" id="{F907D3F4-1ABA-824B-B62D-704D7C378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1060" y="1385525"/>
            <a:ext cx="3970940" cy="1902665"/>
          </a:xfrm>
          <a:prstGeom prst="rect">
            <a:avLst/>
          </a:prstGeom>
          <a:noFill/>
        </p:spPr>
      </p:pic>
      <p:pic>
        <p:nvPicPr>
          <p:cNvPr id="7" name="Picture 2" descr="C:\Users\Dan\Dropbox\Office\CS 188\Ketrina Art\CSPs\LCV.png">
            <a:extLst>
              <a:ext uri="{FF2B5EF4-FFF2-40B4-BE49-F238E27FC236}">
                <a16:creationId xmlns:a16="http://schemas.microsoft.com/office/drawing/2014/main" id="{319D5091-C697-F547-91F9-859CFCDBF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1060" y="3676602"/>
            <a:ext cx="3742340" cy="1792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82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Algorithm Pseudocode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31C7A1-71CA-624B-B516-AF0F6A4A4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55" y="1455991"/>
            <a:ext cx="9215490" cy="509229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439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3021" y="974035"/>
            <a:ext cx="7042312" cy="440144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814754"/>
          </a:xfrm>
        </p:spPr>
        <p:txBody>
          <a:bodyPr/>
          <a:lstStyle/>
          <a:p>
            <a:pPr eaLnBrk="1" hangingPunct="1"/>
            <a:r>
              <a:rPr lang="en-US" sz="4300" dirty="0"/>
              <a:t>Local 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86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Palatino"/>
                <a:cs typeface="Palatino"/>
              </a:rPr>
              <a:t>[These slides adapted from </a:t>
            </a:r>
            <a:r>
              <a:rPr lang="en-US" sz="1400" dirty="0">
                <a:latin typeface="Calibri"/>
                <a:cs typeface="Calibri"/>
              </a:rPr>
              <a:t>Stuart Russell and Dawn Song</a:t>
            </a:r>
            <a:r>
              <a:rPr lang="en-US" sz="1400" dirty="0">
                <a:latin typeface="Palatino"/>
                <a:cs typeface="Palatino"/>
              </a:rPr>
              <a:t>]</a:t>
            </a:r>
          </a:p>
          <a:p>
            <a:pPr algn="ctr">
              <a:spcBef>
                <a:spcPct val="50000"/>
              </a:spcBef>
            </a:pP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search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12192000" cy="4729164"/>
          </a:xfrm>
        </p:spPr>
        <p:txBody>
          <a:bodyPr/>
          <a:lstStyle/>
          <a:p>
            <a:r>
              <a:rPr lang="en-US" sz="2800" dirty="0"/>
              <a:t>In many optimization problems, </a:t>
            </a:r>
            <a:r>
              <a:rPr lang="en-US" sz="2800" b="1" i="1" dirty="0">
                <a:solidFill>
                  <a:srgbClr val="0000FF"/>
                </a:solidFill>
              </a:rPr>
              <a:t>path</a:t>
            </a:r>
            <a:r>
              <a:rPr lang="en-US" sz="2800" dirty="0"/>
              <a:t> is irrelevant; the goal state </a:t>
            </a:r>
            <a:r>
              <a:rPr lang="en-US" sz="2800" b="1" i="1" dirty="0">
                <a:solidFill>
                  <a:srgbClr val="0000FF"/>
                </a:solidFill>
              </a:rPr>
              <a:t>is</a:t>
            </a:r>
            <a:r>
              <a:rPr lang="en-US" sz="2800" dirty="0"/>
              <a:t> the solution </a:t>
            </a:r>
          </a:p>
          <a:p>
            <a:r>
              <a:rPr lang="en-US" sz="2800" dirty="0"/>
              <a:t>Then state space = set of “complete” configurations;</a:t>
            </a:r>
            <a:br>
              <a:rPr lang="en-US" sz="2800" dirty="0"/>
            </a:br>
            <a:r>
              <a:rPr lang="en-US" sz="2800" dirty="0"/>
              <a:t>find </a:t>
            </a:r>
            <a:r>
              <a:rPr lang="en-US" sz="2800" b="1" i="1" dirty="0">
                <a:solidFill>
                  <a:srgbClr val="0000FF"/>
                </a:solidFill>
              </a:rPr>
              <a:t>configuration satisfying constraints</a:t>
            </a:r>
            <a:r>
              <a:rPr lang="en-US" sz="2800" dirty="0"/>
              <a:t>, e.g., n-queens problem; or, find </a:t>
            </a:r>
            <a:r>
              <a:rPr lang="en-US" sz="2800" b="1" i="1" dirty="0">
                <a:solidFill>
                  <a:srgbClr val="0000FF"/>
                </a:solidFill>
              </a:rPr>
              <a:t>optimal configuration</a:t>
            </a:r>
            <a:r>
              <a:rPr lang="en-US" sz="2800" dirty="0"/>
              <a:t>, e.g., travelling salesperson problem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In such cases, can use </a:t>
            </a:r>
            <a:r>
              <a:rPr lang="en-US" sz="2800" b="1" i="1" dirty="0">
                <a:solidFill>
                  <a:srgbClr val="1401FF"/>
                </a:solidFill>
              </a:rPr>
              <a:t>iterative improvement </a:t>
            </a:r>
            <a:r>
              <a:rPr lang="en-US" sz="2800" dirty="0"/>
              <a:t>algorithms: keep a single “current” state, try to improve it </a:t>
            </a:r>
          </a:p>
          <a:p>
            <a:r>
              <a:rPr lang="en-US" sz="2800" dirty="0"/>
              <a:t>Constant space, suitable for online as well as offline search</a:t>
            </a:r>
          </a:p>
          <a:p>
            <a:r>
              <a:rPr lang="en-US" sz="2800" dirty="0"/>
              <a:t>More or less unavoidable if the “state” is yourself (i.e., learning)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885" y="3321538"/>
            <a:ext cx="1607037" cy="1607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288" y="3341074"/>
            <a:ext cx="1631558" cy="15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2" y="1677139"/>
            <a:ext cx="7542655" cy="4714159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Hill Climbing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Simple, general idea: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Start wherever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Repeat: move to the best neighboring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no neighbors better than current, quit</a:t>
            </a:r>
          </a:p>
          <a:p>
            <a:pPr eaLnBrk="1" hangingPunct="1"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33880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545650"/>
            <a:ext cx="9921630" cy="3083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 for </a:t>
            </a:r>
            <a:r>
              <a:rPr lang="en-US" i="1" dirty="0"/>
              <a:t>n</a:t>
            </a:r>
            <a:r>
              <a:rPr lang="en-US" dirty="0"/>
              <a:t>-queens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Goal: n queens on board with no </a:t>
            </a:r>
            <a:r>
              <a:rPr lang="en-US" sz="2800" b="1" i="1" dirty="0">
                <a:solidFill>
                  <a:srgbClr val="FF0000"/>
                </a:solidFill>
              </a:rPr>
              <a:t>conflicts</a:t>
            </a:r>
            <a:r>
              <a:rPr lang="en-US" sz="2800" dirty="0"/>
              <a:t>, i.e., no queen attacking another</a:t>
            </a:r>
          </a:p>
          <a:p>
            <a:r>
              <a:rPr lang="en-US" sz="2800" dirty="0"/>
              <a:t>States: n queens on board, one per column</a:t>
            </a:r>
          </a:p>
          <a:p>
            <a:r>
              <a:rPr lang="en-US" sz="2800" dirty="0"/>
              <a:t>Actions: move a queen in its column</a:t>
            </a:r>
          </a:p>
          <a:p>
            <a:r>
              <a:rPr lang="en-US" sz="2800" dirty="0"/>
              <a:t>Heuristic value function: number of conflicts</a:t>
            </a:r>
          </a:p>
        </p:txBody>
      </p:sp>
    </p:spTree>
    <p:extLst>
      <p:ext uri="{BB962C8B-B14F-4D97-AF65-F5344CB8AC3E}">
        <p14:creationId xmlns:p14="http://schemas.microsoft.com/office/powerpoint/2010/main" val="2169089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FIRSTDAN@SGFAKZNFUVWXY5M7" val="3532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) \propto e^{\frac{E(x)}{kT}}&#10;\]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16"/>
  <p:tag name="PICTUREFILESIZE" val="870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lIns="91438" tIns="45719" rIns="91438" bIns="45719">
        <a:spAutoFit/>
      </a:bodyPr>
      <a:lstStyle>
        <a:defPPr>
          <a:defRPr>
            <a:solidFill>
              <a:schemeClr val="bg2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</Template>
  <TotalTime>62496</TotalTime>
  <Words>1523</Words>
  <Application>Microsoft Macintosh PowerPoint</Application>
  <PresentationFormat>Widescreen</PresentationFormat>
  <Paragraphs>199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Palatino</vt:lpstr>
      <vt:lpstr>Symbol</vt:lpstr>
      <vt:lpstr>Wingdings</vt:lpstr>
      <vt:lpstr>dan-berkeley-nlp-v1</vt:lpstr>
      <vt:lpstr>CS 188: Artificial Intelligence </vt:lpstr>
      <vt:lpstr>Search Methods</vt:lpstr>
      <vt:lpstr>Backtracking Search Improvements: Filtering</vt:lpstr>
      <vt:lpstr>Backtracking Search Improvements: Ordering</vt:lpstr>
      <vt:lpstr>Algorithm Pseudocode</vt:lpstr>
      <vt:lpstr>CS 188: Artificial Intelligence </vt:lpstr>
      <vt:lpstr>Local search algorithms</vt:lpstr>
      <vt:lpstr>Hill Climbing</vt:lpstr>
      <vt:lpstr>Heuristic for n-queens problem</vt:lpstr>
      <vt:lpstr>Hill-climbing algorithm</vt:lpstr>
      <vt:lpstr>Global and local maxima</vt:lpstr>
      <vt:lpstr>Hill-climbing on the 8-queens problem</vt:lpstr>
      <vt:lpstr>Simulated annealing</vt:lpstr>
      <vt:lpstr>Simulated annealing algorithm</vt:lpstr>
      <vt:lpstr>Simulated Annealing</vt:lpstr>
      <vt:lpstr>Simulated Annealing</vt:lpstr>
      <vt:lpstr>Local beam search</vt:lpstr>
      <vt:lpstr>Genetic algorithms</vt:lpstr>
      <vt:lpstr>Example: N-Queens</vt:lpstr>
      <vt:lpstr>Local search in continuous spaces</vt:lpstr>
      <vt:lpstr>Example: Siting airports in Romania</vt:lpstr>
      <vt:lpstr>Handling a continuous state/action space</vt:lpstr>
      <vt:lpstr>Finding extrema in continuous space</vt:lpstr>
      <vt:lpstr>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Angela Liu</cp:lastModifiedBy>
  <cp:revision>2457</cp:revision>
  <cp:lastPrinted>2022-06-27T06:15:36Z</cp:lastPrinted>
  <dcterms:created xsi:type="dcterms:W3CDTF">2004-08-27T04:16:05Z</dcterms:created>
  <dcterms:modified xsi:type="dcterms:W3CDTF">2022-06-27T06:16:14Z</dcterms:modified>
</cp:coreProperties>
</file>