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8"/>
  </p:notesMasterIdLst>
  <p:handoutMasterIdLst>
    <p:handoutMasterId r:id="rId39"/>
  </p:handoutMasterIdLst>
  <p:sldIdLst>
    <p:sldId id="834" r:id="rId2"/>
    <p:sldId id="570" r:id="rId3"/>
    <p:sldId id="599" r:id="rId4"/>
    <p:sldId id="626" r:id="rId5"/>
    <p:sldId id="576" r:id="rId6"/>
    <p:sldId id="600" r:id="rId7"/>
    <p:sldId id="628" r:id="rId8"/>
    <p:sldId id="629" r:id="rId9"/>
    <p:sldId id="630" r:id="rId10"/>
    <p:sldId id="614" r:id="rId11"/>
    <p:sldId id="729" r:id="rId12"/>
    <p:sldId id="822" r:id="rId13"/>
    <p:sldId id="661" r:id="rId14"/>
    <p:sldId id="662" r:id="rId15"/>
    <p:sldId id="694" r:id="rId16"/>
    <p:sldId id="748" r:id="rId17"/>
    <p:sldId id="733" r:id="rId18"/>
    <p:sldId id="741" r:id="rId19"/>
    <p:sldId id="742" r:id="rId20"/>
    <p:sldId id="667" r:id="rId21"/>
    <p:sldId id="743" r:id="rId22"/>
    <p:sldId id="831" r:id="rId23"/>
    <p:sldId id="809" r:id="rId24"/>
    <p:sldId id="832" r:id="rId25"/>
    <p:sldId id="749" r:id="rId26"/>
    <p:sldId id="745" r:id="rId27"/>
    <p:sldId id="811" r:id="rId28"/>
    <p:sldId id="812" r:id="rId29"/>
    <p:sldId id="753" r:id="rId30"/>
    <p:sldId id="754" r:id="rId31"/>
    <p:sldId id="820" r:id="rId32"/>
    <p:sldId id="723" r:id="rId33"/>
    <p:sldId id="747" r:id="rId34"/>
    <p:sldId id="727" r:id="rId35"/>
    <p:sldId id="833" r:id="rId36"/>
    <p:sldId id="816" r:id="rId37"/>
  </p:sldIdLst>
  <p:sldSz cx="12192000" cy="6858000"/>
  <p:notesSz cx="7315200" cy="9601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9B01FF"/>
    <a:srgbClr val="F4E8FF"/>
    <a:srgbClr val="DAABFD"/>
    <a:srgbClr val="BD00B0"/>
    <a:srgbClr val="FF9999"/>
    <a:srgbClr val="CCECFF"/>
    <a:srgbClr val="C39BE1"/>
    <a:srgbClr val="C198E0"/>
    <a:srgbClr val="0066CC"/>
    <a:srgbClr val="BD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47920" autoAdjust="0"/>
  </p:normalViewPr>
  <p:slideViewPr>
    <p:cSldViewPr>
      <p:cViewPr varScale="1">
        <p:scale>
          <a:sx n="52" d="100"/>
          <a:sy n="52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963147F5-8EB9-406F-9119-AB0022D58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F4042F3-6AC5-4F69-BFDB-D78DEF387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8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4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12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303139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2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027FC-5BC0-42F1-89EB-2B8A298EE3B3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1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13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08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02606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02171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4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08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g, m, n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0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6F6B2-B4A7-4DD8-9C8A-489B85C4F060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84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40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70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39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0AB1-FB9A-4CFC-A058-E74AFD102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6918-8EE8-41BC-8655-5862D016B2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A49B-9F02-4A5C-B982-4DFD370F18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798C-0F99-461B-869F-8FC2E08F7A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71E20-2558-4548-9145-31A1CE74B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36CE-9816-47A4-A648-59C94611F2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7DB1-08A8-4DA3-8792-9FE41D7CAC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915A0-5737-488C-ABBC-0B423BC02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99FA-73C5-4A44-820B-A2808797D6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3802-8813-400D-A5BB-9C50C37ACB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5C0E-EF3F-4D12-BC26-7AC478A256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DD5B9B9-0596-4755-A407-4C3F5264CB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tsa.edu/~bylander/cs5233/a-b-analysis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7178" y="1789356"/>
            <a:ext cx="6297644" cy="48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dirty="0"/>
              <a:t>Local Search + Games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203311" y="5491737"/>
            <a:ext cx="4114800" cy="10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Instructors: Angela Liu and </a:t>
            </a:r>
            <a:r>
              <a:rPr lang="en-US" sz="1600" dirty="0" err="1">
                <a:solidFill>
                  <a:schemeClr val="bg1"/>
                </a:solidFill>
                <a:latin typeface="Calibri"/>
                <a:cs typeface="Calibri"/>
              </a:rPr>
              <a:t>Yanlai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Palatino"/>
                <a:cs typeface="Palatino"/>
              </a:rPr>
              <a:t>[These slides adapted from 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Stuart Russell and Dawn Song</a:t>
            </a:r>
            <a:r>
              <a:rPr lang="en-US" sz="1200" dirty="0">
                <a:solidFill>
                  <a:schemeClr val="bg1"/>
                </a:solidFill>
                <a:latin typeface="Palatino"/>
                <a:cs typeface="Palatino"/>
              </a:rPr>
              <a:t>]</a:t>
            </a: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68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83901" y="1302936"/>
            <a:ext cx="9766852" cy="4729164"/>
          </a:xfrm>
        </p:spPr>
        <p:txBody>
          <a:bodyPr/>
          <a:lstStyle/>
          <a:p>
            <a:r>
              <a:rPr lang="en-US" dirty="0"/>
              <a:t>Many configuration and optimization problems can be formulated as local search</a:t>
            </a:r>
          </a:p>
          <a:p>
            <a:r>
              <a:rPr lang="en-US" dirty="0"/>
              <a:t>General families of algorithms:</a:t>
            </a:r>
          </a:p>
          <a:p>
            <a:pPr lvl="1"/>
            <a:r>
              <a:rPr lang="en-US" dirty="0"/>
              <a:t>Hill-climbing, continuous optimization</a:t>
            </a:r>
          </a:p>
          <a:p>
            <a:pPr lvl="1"/>
            <a:r>
              <a:rPr lang="en-US" dirty="0"/>
              <a:t>Simulated annealing (and other stochastic methods)</a:t>
            </a:r>
          </a:p>
          <a:p>
            <a:pPr lvl="1"/>
            <a:r>
              <a:rPr lang="en-US" dirty="0"/>
              <a:t>Local beam search: multiple interaction searches</a:t>
            </a:r>
          </a:p>
          <a:p>
            <a:pPr lvl="1"/>
            <a:r>
              <a:rPr lang="en-US" dirty="0"/>
              <a:t>Genetic algorithms: break and recombine states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machine learning algorithms are local searches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050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7178" y="1789356"/>
            <a:ext cx="6297644" cy="48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dirty="0"/>
              <a:t>Games: Minimax and Alpha-Beta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203311" y="5491737"/>
            <a:ext cx="4114800" cy="10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Instructors: Angela Liu and </a:t>
            </a:r>
            <a:r>
              <a:rPr lang="en-US" sz="1600" dirty="0" err="1">
                <a:solidFill>
                  <a:schemeClr val="bg1"/>
                </a:solidFill>
                <a:latin typeface="Calibri"/>
                <a:cs typeface="Calibri"/>
              </a:rPr>
              <a:t>Yanlai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Palatino"/>
                <a:cs typeface="Palatino"/>
              </a:rPr>
              <a:t>[These slides adapted from 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Stuart Russell and Dawn Song</a:t>
            </a:r>
            <a:r>
              <a:rPr lang="en-US" sz="1200" dirty="0">
                <a:solidFill>
                  <a:schemeClr val="bg1"/>
                </a:solidFill>
                <a:latin typeface="Palatino"/>
                <a:cs typeface="Palatino"/>
              </a:rPr>
              <a:t>]</a:t>
            </a: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133600"/>
            <a:ext cx="5943600" cy="29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2912215"/>
          </a:xfrm>
        </p:spPr>
        <p:txBody>
          <a:bodyPr/>
          <a:lstStyle/>
          <a:p>
            <a:pPr lvl="6">
              <a:lnSpc>
                <a:spcPct val="150000"/>
              </a:lnSpc>
            </a:pPr>
            <a:endParaRPr lang="en-US" sz="5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History / Overview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Minimax for Zero-Sum Games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α-β Pruning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Finite lookahead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194820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D9F9E1-58DA-254B-B82F-2EA950785398}"/>
              </a:ext>
            </a:extLst>
          </p:cNvPr>
          <p:cNvGrpSpPr/>
          <p:nvPr/>
        </p:nvGrpSpPr>
        <p:grpSpPr>
          <a:xfrm>
            <a:off x="5943600" y="1360100"/>
            <a:ext cx="6248400" cy="4887716"/>
            <a:chOff x="5943600" y="1360100"/>
            <a:chExt cx="6248400" cy="488771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F6B2724-FDA3-8B4F-AF7F-E6574A5BD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3600" y="1360100"/>
              <a:ext cx="6248400" cy="4887716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82977F-9EAA-BE4D-BA63-228D095B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2199" y="2667000"/>
              <a:ext cx="580465" cy="533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C63B3E-2C7D-1B47-AA7E-B745D53B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32359" y="3200400"/>
              <a:ext cx="383241" cy="685800"/>
            </a:xfrm>
            <a:prstGeom prst="rect">
              <a:avLst/>
            </a:prstGeom>
          </p:spPr>
        </p:pic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brief history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8674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defeats Tinsley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Deep Blue defeats human champion Garry Kasparov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2022: Stockfish rating 3541 (vs 2882 for Magnus Carlsen 2015).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Zobrist’s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1968-2005: various ad hoc approaches tried, novice level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-&gt; strong amateur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2016-2017: AlphaGo defeats human world champions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 err="1"/>
              <a:t>Pacman</a:t>
            </a: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46606" y="1371600"/>
            <a:ext cx="1445394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12" y="1548776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Game = task environment with &gt; 1 agent</a:t>
            </a:r>
            <a:endParaRPr lang="en-US" sz="2400" dirty="0"/>
          </a:p>
          <a:p>
            <a:pPr eaLnBrk="1" hangingPunct="1"/>
            <a:r>
              <a:rPr lang="en-US" sz="2800" dirty="0"/>
              <a:t>Axes:</a:t>
            </a:r>
          </a:p>
          <a:p>
            <a:pPr lvl="1" eaLnBrk="1" hangingPunct="1"/>
            <a:r>
              <a:rPr lang="en-US" sz="2400" dirty="0"/>
              <a:t>Deterministic or stochastic?</a:t>
            </a:r>
          </a:p>
          <a:p>
            <a:pPr lvl="1"/>
            <a:r>
              <a:rPr lang="en-US" sz="2400" dirty="0"/>
              <a:t>Perfect information (fully observable)?</a:t>
            </a:r>
          </a:p>
          <a:p>
            <a:pPr lvl="1" eaLnBrk="1" hangingPunct="1"/>
            <a:r>
              <a:rPr lang="en-US" sz="2400" dirty="0"/>
              <a:t>Two, three, or more players?</a:t>
            </a:r>
          </a:p>
          <a:p>
            <a:pPr lvl="1" eaLnBrk="1" hangingPunct="1"/>
            <a:r>
              <a:rPr lang="en-US" sz="2400" dirty="0"/>
              <a:t>Teams or individuals?</a:t>
            </a:r>
          </a:p>
          <a:p>
            <a:pPr lvl="1" eaLnBrk="1" hangingPunct="1"/>
            <a:r>
              <a:rPr lang="en-US" sz="2400" dirty="0"/>
              <a:t>Turn-taking or simultaneous?</a:t>
            </a:r>
          </a:p>
          <a:p>
            <a:pPr lvl="1" eaLnBrk="1" hangingPunct="1"/>
            <a:r>
              <a:rPr lang="en-US" sz="2400" dirty="0"/>
              <a:t>Zero sum?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Want algorithms for calculating a </a:t>
            </a:r>
            <a:r>
              <a:rPr lang="en-US" sz="2800" b="1" i="1" dirty="0"/>
              <a:t>contingent plan </a:t>
            </a:r>
            <a:r>
              <a:rPr lang="en-US" sz="2800" dirty="0"/>
              <a:t>(a.k.a. </a:t>
            </a:r>
            <a:r>
              <a:rPr lang="en-US" sz="2800" dirty="0">
                <a:solidFill>
                  <a:srgbClr val="CC0000"/>
                </a:solidFill>
              </a:rPr>
              <a:t>strategy </a:t>
            </a:r>
            <a:r>
              <a:rPr lang="en-US" sz="2800" dirty="0">
                <a:solidFill>
                  <a:srgbClr val="000090"/>
                </a:solidFill>
              </a:rPr>
              <a:t>or</a:t>
            </a:r>
            <a:r>
              <a:rPr lang="en-US" sz="2800" dirty="0">
                <a:solidFill>
                  <a:srgbClr val="CC0000"/>
                </a:solidFill>
              </a:rPr>
              <a:t> policy)</a:t>
            </a:r>
            <a:r>
              <a:rPr lang="en-US" sz="2800" dirty="0"/>
              <a:t> which recommends a move for every possible eventuality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035" y="1396999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366000" cy="4729164"/>
          </a:xfrm>
        </p:spPr>
        <p:txBody>
          <a:bodyPr/>
          <a:lstStyle/>
          <a:p>
            <a:r>
              <a:rPr lang="en-US" sz="2800" dirty="0"/>
              <a:t>Standard games are deterministic, observable, two-player, turn-taking, zero-sum</a:t>
            </a:r>
          </a:p>
          <a:p>
            <a:r>
              <a:rPr lang="en-US" sz="2800" dirty="0"/>
              <a:t>Game formulation:</a:t>
            </a:r>
          </a:p>
          <a:p>
            <a:pPr lvl="1"/>
            <a:r>
              <a:rPr lang="en-US" sz="2400" dirty="0"/>
              <a:t>Initial state: </a:t>
            </a:r>
            <a:r>
              <a:rPr lang="en-US" sz="2400" dirty="0">
                <a:solidFill>
                  <a:srgbClr val="BD00B0"/>
                </a:solidFill>
              </a:rPr>
              <a:t>s</a:t>
            </a:r>
            <a:r>
              <a:rPr lang="en-US" sz="2400" baseline="-25000" dirty="0">
                <a:solidFill>
                  <a:srgbClr val="BD00B0"/>
                </a:solidFill>
              </a:rPr>
              <a:t>0</a:t>
            </a:r>
            <a:endParaRPr lang="en-US" sz="2400" dirty="0">
              <a:solidFill>
                <a:srgbClr val="BD00B0"/>
              </a:solidFill>
            </a:endParaRPr>
          </a:p>
          <a:p>
            <a:pPr lvl="1"/>
            <a:r>
              <a:rPr lang="en-US" sz="2400" dirty="0"/>
              <a:t>Players: </a:t>
            </a:r>
            <a:r>
              <a:rPr lang="en-US" sz="2400" dirty="0">
                <a:solidFill>
                  <a:srgbClr val="BD00B0"/>
                </a:solidFill>
              </a:rPr>
              <a:t>Player(s) </a:t>
            </a:r>
            <a:r>
              <a:rPr lang="en-US" sz="2400" dirty="0"/>
              <a:t>indicates whose move it is</a:t>
            </a:r>
          </a:p>
          <a:p>
            <a:pPr lvl="1"/>
            <a:r>
              <a:rPr lang="en-US" sz="2400" dirty="0"/>
              <a:t>Actions: </a:t>
            </a:r>
            <a:r>
              <a:rPr lang="en-US" sz="2400" dirty="0">
                <a:solidFill>
                  <a:srgbClr val="BD00B0"/>
                </a:solidFill>
              </a:rPr>
              <a:t>Actions(s) </a:t>
            </a:r>
            <a:r>
              <a:rPr lang="en-US" sz="2400" dirty="0"/>
              <a:t>for player on move</a:t>
            </a:r>
          </a:p>
          <a:p>
            <a:pPr lvl="1"/>
            <a:r>
              <a:rPr lang="en-US" sz="2400" dirty="0"/>
              <a:t>Transition model: </a:t>
            </a:r>
            <a:r>
              <a:rPr lang="en-US" sz="2400" dirty="0">
                <a:solidFill>
                  <a:srgbClr val="BD00B0"/>
                </a:solidFill>
              </a:rPr>
              <a:t>Result(</a:t>
            </a:r>
            <a:r>
              <a:rPr lang="en-US" sz="2400" dirty="0" err="1">
                <a:solidFill>
                  <a:srgbClr val="BD00B0"/>
                </a:solidFill>
              </a:rPr>
              <a:t>s,a</a:t>
            </a:r>
            <a:r>
              <a:rPr lang="en-US" sz="2400" dirty="0">
                <a:solidFill>
                  <a:srgbClr val="BD00B0"/>
                </a:solidFill>
              </a:rPr>
              <a:t>)</a:t>
            </a:r>
            <a:endParaRPr lang="en-US" sz="2400" dirty="0">
              <a:solidFill>
                <a:srgbClr val="BD00B0"/>
              </a:solidFill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Terminal test: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values: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sz="2400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for player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lvl="2"/>
            <a:r>
              <a:rPr lang="en-US" sz="2000" dirty="0">
                <a:sym typeface="Symbol" pitchFamily="18" charset="2"/>
              </a:rPr>
              <a:t>Or just </a:t>
            </a:r>
            <a:r>
              <a:rPr lang="en-US" sz="2000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for player making the decision at root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38855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5715000" cy="1706564"/>
          </a:xfrm>
        </p:spPr>
        <p:txBody>
          <a:bodyPr/>
          <a:lstStyle/>
          <a:p>
            <a:r>
              <a:rPr lang="en-US" sz="2400" dirty="0"/>
              <a:t>Zero-Sum Games</a:t>
            </a:r>
          </a:p>
          <a:p>
            <a:pPr lvl="1"/>
            <a:r>
              <a:rPr lang="en-US" sz="2000" dirty="0"/>
              <a:t>Agents have </a:t>
            </a:r>
            <a:r>
              <a:rPr lang="en-US" sz="2000" b="1" i="1" dirty="0">
                <a:solidFill>
                  <a:srgbClr val="0000FF"/>
                </a:solidFill>
              </a:rPr>
              <a:t>opposite</a:t>
            </a:r>
            <a:r>
              <a:rPr lang="en-US" sz="2000" dirty="0"/>
              <a:t> utilities </a:t>
            </a:r>
          </a:p>
          <a:p>
            <a:pPr lvl="1"/>
            <a:r>
              <a:rPr lang="en-US" sz="2000" dirty="0"/>
              <a:t>Pure competition: </a:t>
            </a:r>
          </a:p>
          <a:p>
            <a:pPr lvl="2"/>
            <a:r>
              <a:rPr lang="en-US" sz="1600" dirty="0"/>
              <a:t>One</a:t>
            </a:r>
            <a:r>
              <a:rPr lang="en-US" sz="1600" b="1" i="1" dirty="0">
                <a:solidFill>
                  <a:srgbClr val="0000FF"/>
                </a:solidFill>
              </a:rPr>
              <a:t> maximizes</a:t>
            </a:r>
            <a:r>
              <a:rPr lang="en-US" sz="1600" dirty="0"/>
              <a:t>, the other </a:t>
            </a:r>
            <a:r>
              <a:rPr lang="en-US" sz="1600" b="1" i="1" dirty="0">
                <a:solidFill>
                  <a:srgbClr val="FF0000"/>
                </a:solidFill>
              </a:rPr>
              <a:t>minimizes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4191000"/>
            <a:ext cx="5562600" cy="1706564"/>
          </a:xfrm>
        </p:spPr>
        <p:txBody>
          <a:bodyPr/>
          <a:lstStyle/>
          <a:p>
            <a:r>
              <a:rPr lang="en-US" sz="2400" dirty="0"/>
              <a:t>General-Sum Games</a:t>
            </a:r>
          </a:p>
          <a:p>
            <a:pPr lvl="1"/>
            <a:r>
              <a:rPr lang="en-US" sz="2000" dirty="0"/>
              <a:t>Agents have </a:t>
            </a:r>
            <a:r>
              <a:rPr lang="en-US" sz="2000" b="1" i="1" dirty="0">
                <a:solidFill>
                  <a:srgbClr val="0000FF"/>
                </a:solidFill>
              </a:rPr>
              <a:t>independent</a:t>
            </a:r>
            <a:r>
              <a:rPr lang="en-US" sz="2000" dirty="0"/>
              <a:t> utilities</a:t>
            </a:r>
          </a:p>
          <a:p>
            <a:pPr lvl="1"/>
            <a:r>
              <a:rPr lang="en-US" sz="2000" dirty="0"/>
              <a:t>Cooperation, indifference, competition, shifting alliances, and more are all possible</a:t>
            </a:r>
          </a:p>
          <a:p>
            <a:r>
              <a:rPr lang="en-US" sz="2400" dirty="0"/>
              <a:t>Team Games</a:t>
            </a:r>
          </a:p>
          <a:p>
            <a:pPr lvl="1"/>
            <a:r>
              <a:rPr lang="en-US" sz="2000" dirty="0"/>
              <a:t>Common payoff for all team members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28800" y="3429000"/>
            <a:ext cx="609600" cy="1905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62400" y="3124200"/>
            <a:ext cx="304800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291" y="1320018"/>
            <a:ext cx="5484168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822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a State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3124200" y="2362200"/>
            <a:ext cx="6324600" cy="3560121"/>
            <a:chOff x="1828800" y="1447800"/>
            <a:chExt cx="8458200" cy="4761126"/>
          </a:xfrm>
        </p:grpSpPr>
        <p:sp>
          <p:nvSpPr>
            <p:cNvPr id="41" name="Rectangle 40"/>
            <p:cNvSpPr/>
            <p:nvPr/>
          </p:nvSpPr>
          <p:spPr>
            <a:xfrm>
              <a:off x="5257800" y="14478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5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5867400" y="15128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63"/>
            <p:cNvSpPr/>
            <p:nvPr/>
          </p:nvSpPr>
          <p:spPr>
            <a:xfrm>
              <a:off x="6553200" y="1600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 flipV="1">
              <a:off x="3657600" y="1905000"/>
              <a:ext cx="2362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019800" y="1905000"/>
              <a:ext cx="22860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7239000" y="2819400"/>
              <a:ext cx="10668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305800" y="2819400"/>
              <a:ext cx="1219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590801" y="2819400"/>
              <a:ext cx="10668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657601" y="2819400"/>
              <a:ext cx="1219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895600" y="23622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2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3200400" y="24272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Oval 72"/>
            <p:cNvSpPr/>
            <p:nvPr/>
          </p:nvSpPr>
          <p:spPr>
            <a:xfrm>
              <a:off x="419100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43800" y="23622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5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8458200" y="24272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Oval 75"/>
            <p:cNvSpPr/>
            <p:nvPr/>
          </p:nvSpPr>
          <p:spPr>
            <a:xfrm>
              <a:off x="883920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770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8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70866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Oval 78"/>
            <p:cNvSpPr/>
            <p:nvPr/>
          </p:nvSpPr>
          <p:spPr>
            <a:xfrm>
              <a:off x="77724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7630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99822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Rectangle 81"/>
            <p:cNvSpPr/>
            <p:nvPr/>
          </p:nvSpPr>
          <p:spPr>
            <a:xfrm>
              <a:off x="18288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18288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Oval 83"/>
            <p:cNvSpPr/>
            <p:nvPr/>
          </p:nvSpPr>
          <p:spPr>
            <a:xfrm>
              <a:off x="31242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4800" y="3276600"/>
              <a:ext cx="15240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86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4724400" y="3341688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Oval 86"/>
            <p:cNvSpPr/>
            <p:nvPr/>
          </p:nvSpPr>
          <p:spPr>
            <a:xfrm>
              <a:off x="54102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18288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41148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6477000" y="3886200"/>
              <a:ext cx="1524000" cy="1752600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345975" y="3733800"/>
              <a:ext cx="5334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60155" y="5715000"/>
              <a:ext cx="685799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44048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53499" y="5715000"/>
              <a:ext cx="8382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87887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97338" y="5715000"/>
              <a:ext cx="8382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91401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581400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…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67400" y="5715000"/>
              <a:ext cx="762000" cy="49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…</a:t>
              </a:r>
            </a:p>
          </p:txBody>
        </p:sp>
      </p:grpSp>
      <p:sp>
        <p:nvSpPr>
          <p:cNvPr id="110" name="Right Arrow 109"/>
          <p:cNvSpPr/>
          <p:nvPr/>
        </p:nvSpPr>
        <p:spPr>
          <a:xfrm rot="9900000">
            <a:off x="8860469" y="2647461"/>
            <a:ext cx="1066800" cy="304800"/>
          </a:xfrm>
          <a:prstGeom prst="rightArrow">
            <a:avLst/>
          </a:prstGeom>
          <a:solidFill>
            <a:srgbClr val="BEE39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 rot="14100089">
            <a:off x="8965176" y="4791553"/>
            <a:ext cx="1066800" cy="304800"/>
          </a:xfrm>
          <a:prstGeom prst="rightArrow">
            <a:avLst/>
          </a:prstGeom>
          <a:solidFill>
            <a:srgbClr val="BEE39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57200" y="1389184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Value of a state: The best achievable outcome (utility) from that state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04800" y="1295400"/>
            <a:ext cx="2971800" cy="1752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220200" y="563433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Terminal States: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V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s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) = </a:t>
            </a:r>
            <a:r>
              <a:rPr lang="en-US" sz="2400" dirty="0">
                <a:latin typeface="Calibri" pitchFamily="34" charset="0"/>
              </a:rPr>
              <a:t>known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915400" y="1521023"/>
            <a:ext cx="2819400" cy="993577"/>
            <a:chOff x="8534400" y="1447800"/>
            <a:chExt cx="2819400" cy="993577"/>
          </a:xfrm>
        </p:grpSpPr>
        <p:sp>
          <p:nvSpPr>
            <p:cNvPr id="52" name="TextBox 51"/>
            <p:cNvSpPr txBox="1"/>
            <p:nvPr/>
          </p:nvSpPr>
          <p:spPr>
            <a:xfrm>
              <a:off x="8534400" y="14478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Non-Terminal States: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3" grpId="0"/>
      <p:bldP spid="114" grpId="0" animBg="1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/>
          <a:stretch/>
        </p:blipFill>
        <p:spPr bwMode="auto">
          <a:xfrm>
            <a:off x="6096000" y="1117600"/>
            <a:ext cx="7542655" cy="4358559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799"/>
            <a:ext cx="8610600" cy="51713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Hill-Climbing: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neighboring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Random-Restart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Rerun hill-climbing at different starting states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Simulated Annealing</a:t>
            </a:r>
          </a:p>
          <a:p>
            <a:pPr lvl="1"/>
            <a:r>
              <a:rPr lang="en-US" sz="2400" dirty="0"/>
              <a:t>High temperature =&gt; more bad moves allowed, shake the system out of its local minimum</a:t>
            </a:r>
          </a:p>
          <a:p>
            <a:pPr lvl="1"/>
            <a:r>
              <a:rPr lang="en-US" sz="2400" dirty="0"/>
              <a:t>Gradually reduce temperature according to some schedule to focus later search on (hopefully) the globally optimal region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2945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Tic-</a:t>
            </a:r>
            <a:r>
              <a:rPr lang="en-US" dirty="0" err="1"/>
              <a:t>Tac</a:t>
            </a:r>
            <a:r>
              <a:rPr lang="en-US" dirty="0"/>
              <a:t>-Toe Game Tree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270000"/>
            <a:ext cx="72961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265" y="1066800"/>
            <a:ext cx="1045620" cy="103346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066" y="1981884"/>
            <a:ext cx="928884" cy="1032093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265" y="2895600"/>
            <a:ext cx="1045620" cy="103346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066" y="3810684"/>
            <a:ext cx="928884" cy="1032093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100" y="3708570"/>
            <a:ext cx="4419600" cy="21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5486400"/>
            <a:ext cx="4114800" cy="990600"/>
          </a:xfrm>
          <a:prstGeom prst="roundRect">
            <a:avLst/>
          </a:prstGeom>
          <a:solidFill>
            <a:srgbClr val="C39BE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Values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743200" y="3124200"/>
            <a:ext cx="6781800" cy="2230830"/>
            <a:chOff x="1676400" y="1447800"/>
            <a:chExt cx="8763000" cy="2882533"/>
          </a:xfrm>
        </p:grpSpPr>
        <p:sp>
          <p:nvSpPr>
            <p:cNvPr id="6" name="Rectangle 5"/>
            <p:cNvSpPr/>
            <p:nvPr/>
          </p:nvSpPr>
          <p:spPr>
            <a:xfrm>
              <a:off x="5105400" y="14478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5410200" y="15240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127260" y="1600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3657600" y="1905000"/>
              <a:ext cx="2362200" cy="381000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800" y="1905000"/>
              <a:ext cx="2286000" cy="381000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7239000" y="2819400"/>
              <a:ext cx="1066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05800" y="2819400"/>
              <a:ext cx="12192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590801" y="2819400"/>
              <a:ext cx="1066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57601" y="2819400"/>
              <a:ext cx="12192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15005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2743200" y="23622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2774460" y="24227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51"/>
            <p:cNvSpPr/>
            <p:nvPr/>
          </p:nvSpPr>
          <p:spPr>
            <a:xfrm>
              <a:off x="376506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24149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7391400" y="23622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8001000" y="24384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55"/>
            <p:cNvSpPr/>
            <p:nvPr/>
          </p:nvSpPr>
          <p:spPr>
            <a:xfrm>
              <a:off x="8413260" y="25146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24149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16764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1707660" y="33371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val 59"/>
            <p:cNvSpPr/>
            <p:nvPr/>
          </p:nvSpPr>
          <p:spPr>
            <a:xfrm>
              <a:off x="26982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61"/>
            <p:cNvSpPr/>
            <p:nvPr/>
          </p:nvSpPr>
          <p:spPr>
            <a:xfrm>
              <a:off x="39624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>
              <a:off x="3993660" y="333717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63"/>
            <p:cNvSpPr/>
            <p:nvPr/>
          </p:nvSpPr>
          <p:spPr>
            <a:xfrm>
              <a:off x="49842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5373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63246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6934200" y="33528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Oval 67"/>
            <p:cNvSpPr/>
            <p:nvPr/>
          </p:nvSpPr>
          <p:spPr>
            <a:xfrm>
              <a:off x="73464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8610600" y="3276600"/>
              <a:ext cx="1828800" cy="3810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2" cstate="print"/>
            <a:srcRect l="38135" t="16438" r="44067" b="58904"/>
            <a:stretch>
              <a:fillRect/>
            </a:stretch>
          </p:blipFill>
          <p:spPr bwMode="auto">
            <a:xfrm flipH="1">
              <a:off x="9220200" y="3352800"/>
              <a:ext cx="3048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Oval 71"/>
            <p:cNvSpPr/>
            <p:nvPr/>
          </p:nvSpPr>
          <p:spPr>
            <a:xfrm>
              <a:off x="963246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73573" y="3329355"/>
              <a:ext cx="289627" cy="27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>
            <a:xfrm>
              <a:off x="9207357" y="3733800"/>
              <a:ext cx="838200" cy="59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+8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94816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30220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7164" y="3733800"/>
              <a:ext cx="8382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-8</a:t>
              </a:r>
            </a:p>
          </p:txBody>
        </p:sp>
      </p:grpSp>
      <p:sp>
        <p:nvSpPr>
          <p:cNvPr id="86" name="Right Arrow 85"/>
          <p:cNvSpPr/>
          <p:nvPr/>
        </p:nvSpPr>
        <p:spPr>
          <a:xfrm rot="1943663">
            <a:off x="4045804" y="2305478"/>
            <a:ext cx="1706429" cy="304800"/>
          </a:xfrm>
          <a:prstGeom prst="rightArrow">
            <a:avLst/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8255959">
            <a:off x="8148387" y="2949051"/>
            <a:ext cx="1406806" cy="304800"/>
          </a:xfrm>
          <a:prstGeom prst="rightArrow">
            <a:avLst/>
          </a:prstGeom>
          <a:solidFill>
            <a:srgbClr val="FF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004592" y="3733800"/>
            <a:ext cx="5006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37906" y="3733800"/>
            <a:ext cx="64869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04575" y="2995511"/>
            <a:ext cx="529425" cy="461665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-8</a:t>
            </a:r>
          </a:p>
        </p:txBody>
      </p:sp>
      <p:sp>
        <p:nvSpPr>
          <p:cNvPr id="3" name="Right Arrow 2"/>
          <p:cNvSpPr/>
          <p:nvPr/>
        </p:nvSpPr>
        <p:spPr>
          <a:xfrm rot="10313695">
            <a:off x="4936841" y="3426482"/>
            <a:ext cx="1066800" cy="304800"/>
          </a:xfrm>
          <a:prstGeom prst="right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457200" y="1295400"/>
            <a:ext cx="4648200" cy="993577"/>
            <a:chOff x="8534400" y="1447800"/>
            <a:chExt cx="4648200" cy="993577"/>
          </a:xfrm>
        </p:grpSpPr>
        <p:sp>
          <p:nvSpPr>
            <p:cNvPr id="88" name="TextBox 87"/>
            <p:cNvSpPr txBox="1"/>
            <p:nvPr/>
          </p:nvSpPr>
          <p:spPr>
            <a:xfrm>
              <a:off x="8534400" y="1447800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</a:rPr>
                <a:t>MAX nodes: under Agent’s control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max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800600" y="548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Terminal States: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V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 pitchFamily="34" charset="0"/>
              </a:rPr>
              <a:t>s</a:t>
            </a:r>
            <a:r>
              <a:rPr lang="en-US" sz="2400" dirty="0">
                <a:solidFill>
                  <a:srgbClr val="D303CA"/>
                </a:solidFill>
                <a:latin typeface="Calibri" pitchFamily="34" charset="0"/>
              </a:rPr>
              <a:t>) = </a:t>
            </a:r>
            <a:r>
              <a:rPr lang="en-US" sz="2400" dirty="0">
                <a:latin typeface="Calibri" pitchFamily="34" charset="0"/>
              </a:rPr>
              <a:t>known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7010400" y="1295400"/>
            <a:ext cx="5181600" cy="993577"/>
            <a:chOff x="8534400" y="1447800"/>
            <a:chExt cx="4648200" cy="993577"/>
          </a:xfrm>
        </p:grpSpPr>
        <p:sp>
          <p:nvSpPr>
            <p:cNvPr id="95" name="TextBox 94"/>
            <p:cNvSpPr txBox="1"/>
            <p:nvPr/>
          </p:nvSpPr>
          <p:spPr>
            <a:xfrm>
              <a:off x="8534400" y="1447800"/>
              <a:ext cx="464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MIN nodes: under Opponent’s control</a:t>
              </a:r>
            </a:p>
            <a:p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 =      min      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V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(</a:t>
              </a:r>
              <a:r>
                <a:rPr lang="en-US" sz="2400" i="1" dirty="0">
                  <a:solidFill>
                    <a:srgbClr val="D303CA"/>
                  </a:solidFill>
                  <a:latin typeface="Calibri" pitchFamily="34" charset="0"/>
                </a:rPr>
                <a:t>s’</a:t>
              </a:r>
              <a:r>
                <a:rPr lang="en-US" sz="2400" dirty="0">
                  <a:solidFill>
                    <a:srgbClr val="D303CA"/>
                  </a:solidFill>
                  <a:latin typeface="Calibri" pitchFamily="34" charset="0"/>
                </a:rPr>
                <a:t>)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348991" y="2133600"/>
              <a:ext cx="170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’ </a:t>
              </a:r>
              <a:r>
                <a:rPr lang="en-US" sz="1400" dirty="0">
                  <a:solidFill>
                    <a:srgbClr val="D303CA"/>
                  </a:solidFill>
                  <a:sym typeface="Symbol"/>
                </a:rPr>
                <a:t></a:t>
              </a:r>
              <a:r>
                <a:rPr lang="en-US" sz="1400" dirty="0">
                  <a:solidFill>
                    <a:srgbClr val="D303CA"/>
                  </a:solidFill>
                </a:rPr>
                <a:t>  successors(</a:t>
              </a:r>
              <a:r>
                <a:rPr lang="en-US" sz="1400" i="1" dirty="0">
                  <a:solidFill>
                    <a:srgbClr val="D303CA"/>
                  </a:solidFill>
                </a:rPr>
                <a:t>s</a:t>
              </a:r>
              <a:r>
                <a:rPr lang="en-US" sz="1400" dirty="0">
                  <a:solidFill>
                    <a:srgbClr val="D303CA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0" grpId="0" animBg="1"/>
      <p:bldP spid="74" grpId="0" animBg="1"/>
      <p:bldP spid="75" grpId="0" animBg="1"/>
      <p:bldP spid="76" grpId="0" animBg="1"/>
      <p:bldP spid="3" grpId="0" animBg="1"/>
      <p:bldP spid="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406F-8E34-004F-9209-3CB491B7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E44D4-059B-3F44-88AB-314E97FA6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action leading to state with best </a:t>
            </a:r>
            <a:r>
              <a:rPr lang="en-US" b="1" i="1" dirty="0"/>
              <a:t>minimax value</a:t>
            </a:r>
          </a:p>
          <a:p>
            <a:r>
              <a:rPr lang="en-US" dirty="0"/>
              <a:t>Assumes all future moves will be optimal</a:t>
            </a:r>
          </a:p>
          <a:p>
            <a:r>
              <a:rPr lang="en-US" dirty="0"/>
              <a:t>=&gt; rational against a rational player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0B951-0D39-2F4C-8803-9DB58490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1798C-0F99-461B-869F-8FC2E08F7A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19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733800"/>
            <a:ext cx="10668000" cy="2590800"/>
            <a:chOff x="6111574" y="1981200"/>
            <a:chExt cx="5684409" cy="2590800"/>
          </a:xfrm>
          <a:solidFill>
            <a:srgbClr val="C198E0"/>
          </a:solidFill>
        </p:grpSpPr>
        <p:sp>
          <p:nvSpPr>
            <p:cNvPr id="12" name="Rounded Rectangle 11"/>
            <p:cNvSpPr/>
            <p:nvPr/>
          </p:nvSpPr>
          <p:spPr>
            <a:xfrm>
              <a:off x="6111574" y="1981200"/>
              <a:ext cx="5467351" cy="2590800"/>
            </a:xfrm>
            <a:prstGeom prst="roundRect">
              <a:avLst/>
            </a:prstGeom>
            <a:solidFill>
              <a:srgbClr val="F4E8FF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233383" y="2209800"/>
              <a:ext cx="55626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342882" indent="-342882">
                <a:lnSpc>
                  <a:spcPct val="80000"/>
                </a:lnSpc>
                <a:spcBef>
                  <a:spcPts val="1200"/>
                </a:spcBef>
                <a:buClr>
                  <a:schemeClr val="accent2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 pitchFamily="34" charset="0"/>
                </a:rPr>
                <a:t>function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minimax_value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(s)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BD00B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returns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rgbClr val="9B01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 value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B01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Terminal-Test(s)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</a:t>
              </a:r>
              <a:r>
                <a:rPr lang="en-US" sz="2400" kern="0" dirty="0">
                  <a:latin typeface="Calibri"/>
                  <a:cs typeface="Calibri"/>
                </a:rPr>
                <a:t> Utility(s)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0000FF"/>
                  </a:solidFill>
                  <a:latin typeface="Calibri"/>
                  <a:cs typeface="Calibri"/>
                </a:rPr>
                <a:t>MAX</a:t>
              </a:r>
              <a:r>
                <a:rPr lang="en-US" sz="2400" kern="0" dirty="0">
                  <a:latin typeface="Calibri"/>
                  <a:cs typeface="Calibri"/>
                </a:rPr>
                <a:t>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 err="1">
                  <a:solidFill>
                    <a:srgbClr val="0000FF"/>
                  </a:solidFill>
                  <a:latin typeface="Calibri"/>
                  <a:cs typeface="Calibri"/>
                </a:rPr>
                <a:t>max</a:t>
              </a:r>
              <a:r>
                <a:rPr lang="en-US" sz="2400" kern="0" baseline="-25000" dirty="0" err="1">
                  <a:latin typeface="Calibri"/>
                  <a:cs typeface="Calibri"/>
                </a:rPr>
                <a:t>a</a:t>
              </a:r>
              <a:r>
                <a:rPr lang="en-US" sz="2400" kern="0" baseline="-25000" dirty="0">
                  <a:latin typeface="Calibri"/>
                  <a:cs typeface="Calibri"/>
                </a:rPr>
                <a:t> in Actions(s) 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minimax_value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if</a:t>
              </a:r>
              <a:r>
                <a:rPr lang="en-US" sz="2400" kern="0" dirty="0">
                  <a:latin typeface="Calibri"/>
                  <a:cs typeface="Calibri"/>
                </a:rPr>
                <a:t> Player(s) = </a:t>
              </a:r>
              <a:r>
                <a:rPr lang="en-US" sz="2400" kern="0" dirty="0">
                  <a:solidFill>
                    <a:srgbClr val="FF0000"/>
                  </a:solidFill>
                  <a:latin typeface="Calibri"/>
                  <a:cs typeface="Calibri"/>
                </a:rPr>
                <a:t>MIN</a:t>
              </a:r>
              <a:r>
                <a:rPr lang="en-US" sz="2400" kern="0" dirty="0">
                  <a:latin typeface="Calibri"/>
                  <a:cs typeface="Calibri"/>
                </a:rPr>
                <a:t> </a:t>
              </a:r>
              <a:r>
                <a:rPr lang="en-US" sz="2400" kern="0" dirty="0">
                  <a:solidFill>
                    <a:srgbClr val="BD00B0"/>
                  </a:solidFill>
                  <a:latin typeface="Calibri"/>
                  <a:cs typeface="Calibri"/>
                </a:rPr>
                <a:t>then return </a:t>
              </a:r>
              <a:r>
                <a:rPr lang="en-US" sz="2400" kern="0" dirty="0">
                  <a:solidFill>
                    <a:srgbClr val="FF0000"/>
                  </a:solidFill>
                  <a:latin typeface="Calibri"/>
                  <a:cs typeface="Calibri"/>
                </a:rPr>
                <a:t>min</a:t>
              </a:r>
              <a:r>
                <a:rPr lang="en-US" sz="2400" kern="0" baseline="-25000" dirty="0">
                  <a:latin typeface="Calibri"/>
                  <a:cs typeface="Calibri"/>
                </a:rPr>
                <a:t>a in Actions(s) 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minimax_value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(Result(</a:t>
              </a:r>
              <a:r>
                <a:rPr lang="en-US" sz="2400" kern="0" dirty="0" err="1">
                  <a:solidFill>
                    <a:srgbClr val="9B01FF"/>
                  </a:solidFill>
                  <a:latin typeface="Calibri"/>
                  <a:cs typeface="Calibri"/>
                </a:rPr>
                <a:t>s,a</a:t>
              </a:r>
              <a:r>
                <a:rPr lang="en-US" sz="2400" kern="0" dirty="0">
                  <a:solidFill>
                    <a:srgbClr val="9B01FF"/>
                  </a:solidFill>
                  <a:latin typeface="Calibri"/>
                  <a:cs typeface="Calibri"/>
                </a:rPr>
                <a:t>))</a:t>
              </a:r>
            </a:p>
            <a:p>
              <a:pPr marL="742913" lvl="1" indent="-285737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sz="2400" kern="0" dirty="0">
                <a:solidFill>
                  <a:srgbClr val="9B01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438400" y="1524000"/>
            <a:ext cx="6934200" cy="16764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14600" y="1600200"/>
            <a:ext cx="662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function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minimax-decision(s)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returns</a:t>
            </a:r>
            <a:r>
              <a:rPr lang="en-US" sz="2400" kern="0" dirty="0">
                <a:latin typeface="Calibri"/>
                <a:cs typeface="Calibri"/>
              </a:rPr>
              <a:t>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an action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/>
                <a:cs typeface="Calibri"/>
              </a:rPr>
              <a:t>    </a:t>
            </a:r>
            <a:r>
              <a:rPr lang="en-US" sz="2400" kern="0" dirty="0">
                <a:solidFill>
                  <a:srgbClr val="BD00B0"/>
                </a:solidFill>
                <a:latin typeface="Calibri"/>
                <a:cs typeface="Calibri"/>
              </a:rPr>
              <a:t>return</a:t>
            </a:r>
            <a:r>
              <a:rPr lang="en-US" sz="2400" kern="0" dirty="0">
                <a:latin typeface="Calibri"/>
                <a:cs typeface="Calibri"/>
              </a:rPr>
              <a:t> the action 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400" kern="0" dirty="0">
                <a:latin typeface="Calibri"/>
                <a:cs typeface="Calibri"/>
              </a:rPr>
              <a:t> in Actions(</a:t>
            </a:r>
            <a:r>
              <a:rPr lang="en-US" sz="2400" kern="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lang="en-US" sz="2400" kern="0" dirty="0">
                <a:latin typeface="Calibri"/>
                <a:cs typeface="Calibri"/>
              </a:rPr>
              <a:t>) with the highest       </a:t>
            </a:r>
            <a:r>
              <a:rPr lang="en-US" sz="2400" kern="0" dirty="0" err="1">
                <a:solidFill>
                  <a:srgbClr val="9B01FF"/>
                </a:solidFill>
                <a:latin typeface="Calibri"/>
                <a:cs typeface="Calibri"/>
              </a:rPr>
              <a:t>minimax_value</a:t>
            </a:r>
            <a:r>
              <a:rPr lang="en-US" sz="2400" kern="0" dirty="0">
                <a:solidFill>
                  <a:srgbClr val="9B01FF"/>
                </a:solidFill>
                <a:latin typeface="Calibri"/>
                <a:cs typeface="Calibri"/>
              </a:rPr>
              <a:t>(Result(</a:t>
            </a:r>
            <a:r>
              <a:rPr lang="en-US" sz="2400" kern="0" dirty="0" err="1">
                <a:solidFill>
                  <a:srgbClr val="9B01FF"/>
                </a:solidFill>
                <a:latin typeface="Calibri"/>
                <a:cs typeface="Calibri"/>
              </a:rPr>
              <a:t>s,a</a:t>
            </a:r>
            <a:r>
              <a:rPr lang="en-US" sz="2400" kern="0" dirty="0">
                <a:solidFill>
                  <a:srgbClr val="9B01FF"/>
                </a:solidFill>
                <a:latin typeface="Calibri"/>
                <a:cs typeface="Calibri"/>
              </a:rPr>
              <a:t>))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  <p:sp>
        <p:nvSpPr>
          <p:cNvPr id="17" name="Left-Right Arrow 16"/>
          <p:cNvSpPr/>
          <p:nvPr/>
        </p:nvSpPr>
        <p:spPr>
          <a:xfrm rot="5400000">
            <a:off x="5563192" y="3323583"/>
            <a:ext cx="409432" cy="258216"/>
          </a:xfrm>
          <a:prstGeom prst="leftRightArrow">
            <a:avLst/>
          </a:prstGeom>
          <a:solidFill>
            <a:srgbClr val="BD00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572000" y="5943600"/>
            <a:ext cx="901700" cy="304800"/>
            <a:chOff x="4572000" y="5943600"/>
            <a:chExt cx="901700" cy="304800"/>
          </a:xfrm>
        </p:grpSpPr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965825"/>
              <a:ext cx="3127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1400" y="5981700"/>
              <a:ext cx="3429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5130800" y="5943600"/>
              <a:ext cx="342900" cy="304800"/>
              <a:chOff x="4610100" y="4038600"/>
              <a:chExt cx="342900" cy="304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29150" y="4038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7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0100" y="4038600"/>
                <a:ext cx="34290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61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5918200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4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Time: </a:t>
            </a:r>
            <a:r>
              <a:rPr lang="en-US" sz="2400" i="1" dirty="0">
                <a:solidFill>
                  <a:srgbClr val="9B01FF"/>
                </a:solidFill>
                <a:ea typeface="+mn-ea"/>
                <a:cs typeface="+mn-cs"/>
              </a:rPr>
              <a:t>O</a:t>
            </a:r>
            <a:r>
              <a:rPr lang="en-US" sz="2400" dirty="0">
                <a:solidFill>
                  <a:srgbClr val="9B01FF"/>
                </a:solidFill>
                <a:ea typeface="+mn-ea"/>
                <a:cs typeface="+mn-cs"/>
              </a:rPr>
              <a:t>(</a:t>
            </a:r>
            <a:r>
              <a:rPr lang="en-US" sz="2400" i="1" dirty="0" err="1">
                <a:solidFill>
                  <a:srgbClr val="9B01FF"/>
                </a:solidFill>
                <a:ea typeface="+mn-ea"/>
                <a:cs typeface="+mn-cs"/>
              </a:rPr>
              <a:t>b</a:t>
            </a:r>
            <a:r>
              <a:rPr lang="en-US" sz="2400" i="1" baseline="30000" dirty="0" err="1">
                <a:solidFill>
                  <a:srgbClr val="9B01FF"/>
                </a:solidFill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9B01FF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Space: </a:t>
            </a:r>
            <a:r>
              <a:rPr lang="en-US" sz="2400" i="1" dirty="0">
                <a:solidFill>
                  <a:srgbClr val="9B01FF"/>
                </a:solidFill>
                <a:ea typeface="+mn-ea"/>
                <a:cs typeface="+mn-cs"/>
              </a:rPr>
              <a:t>O</a:t>
            </a:r>
            <a:r>
              <a:rPr lang="en-US" sz="2400" dirty="0">
                <a:solidFill>
                  <a:srgbClr val="9B01FF"/>
                </a:solidFill>
                <a:ea typeface="+mn-ea"/>
                <a:cs typeface="+mn-cs"/>
              </a:rPr>
              <a:t>(</a:t>
            </a:r>
            <a:r>
              <a:rPr lang="en-US" sz="2400" i="1" dirty="0" err="1">
                <a:solidFill>
                  <a:srgbClr val="9B01FF"/>
                </a:solidFill>
                <a:ea typeface="+mn-ea"/>
                <a:cs typeface="+mn-cs"/>
              </a:rPr>
              <a:t>bm</a:t>
            </a:r>
            <a:r>
              <a:rPr lang="en-US" sz="2400" dirty="0">
                <a:solidFill>
                  <a:srgbClr val="9B01FF"/>
                </a:solidFill>
                <a:ea typeface="+mn-ea"/>
                <a:cs typeface="+mn-cs"/>
              </a:rPr>
              <a:t>)</a:t>
            </a: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Tree Pruning</a:t>
            </a:r>
          </a:p>
        </p:txBody>
      </p:sp>
    </p:spTree>
    <p:extLst>
      <p:ext uri="{BB962C8B-B14F-4D97-AF65-F5344CB8AC3E}">
        <p14:creationId xmlns:p14="http://schemas.microsoft.com/office/powerpoint/2010/main" val="2895505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Minimax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77768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/>
      <p:bldP spid="48" grpId="0"/>
      <p:bldP spid="49" grpId="0" animBg="1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467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</a:t>
            </a:r>
          </a:p>
          <a:p>
            <a:r>
              <a:rPr lang="en-US" dirty="0"/>
              <a:t>pruning 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77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1"/>
      <p:bldP spid="50" grpId="0"/>
      <p:bldP spid="15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Quiz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beam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copies of a local search algorithm, initialized randomly</a:t>
            </a:r>
          </a:p>
          <a:p>
            <a:pPr lvl="1"/>
            <a:r>
              <a:rPr lang="en-US" dirty="0"/>
              <a:t>For each iteration</a:t>
            </a:r>
          </a:p>
          <a:p>
            <a:pPr lvl="2"/>
            <a:r>
              <a:rPr lang="en-US" dirty="0"/>
              <a:t>Generate ALL successors from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current states</a:t>
            </a:r>
          </a:p>
          <a:p>
            <a:pPr lvl="2"/>
            <a:r>
              <a:rPr lang="en-US" dirty="0"/>
              <a:t>Choose best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of these to be the new current states</a:t>
            </a:r>
          </a:p>
          <a:p>
            <a:r>
              <a:rPr lang="en-US" dirty="0"/>
              <a:t>Why is this different from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local searches in parallel?</a:t>
            </a:r>
          </a:p>
          <a:p>
            <a:pPr lvl="1"/>
            <a:r>
              <a:rPr lang="en-US" dirty="0"/>
              <a:t>The searches</a:t>
            </a:r>
            <a:r>
              <a:rPr lang="en-US" b="1" i="1" dirty="0">
                <a:solidFill>
                  <a:srgbClr val="FF0000"/>
                </a:solidFill>
              </a:rPr>
              <a:t> communicate</a:t>
            </a:r>
            <a:r>
              <a:rPr lang="en-US" dirty="0"/>
              <a:t>! “Come over here, the grass is greener!”</a:t>
            </a:r>
          </a:p>
          <a:p>
            <a:r>
              <a:rPr lang="en-US" dirty="0"/>
              <a:t>What other well-known algorithm does this remind you of?</a:t>
            </a:r>
          </a:p>
          <a:p>
            <a:pPr lvl="1"/>
            <a:r>
              <a:rPr lang="en-US" dirty="0"/>
              <a:t>Evolution!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369" y="1334395"/>
            <a:ext cx="2149231" cy="29328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40000" y="2422769"/>
            <a:ext cx="5138617" cy="1445846"/>
            <a:chOff x="2540000" y="2422769"/>
            <a:chExt cx="5138617" cy="1445846"/>
          </a:xfrm>
        </p:grpSpPr>
        <p:sp>
          <p:nvSpPr>
            <p:cNvPr id="5" name="Rectangle 4"/>
            <p:cNvSpPr/>
            <p:nvPr/>
          </p:nvSpPr>
          <p:spPr>
            <a:xfrm>
              <a:off x="2540000" y="3458308"/>
              <a:ext cx="918308" cy="41030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298463" y="2422769"/>
              <a:ext cx="3380154" cy="722923"/>
            </a:xfrm>
            <a:prstGeom prst="wedgeRoundRectCallout">
              <a:avLst>
                <a:gd name="adj1" fmla="val -76044"/>
                <a:gd name="adj2" fmla="val 93581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Or, K chosen randomly with 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a bias towards good 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4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Quiz 2</a:t>
            </a:r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61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Quiz 2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5410200"/>
            <a:ext cx="1066800" cy="1371600"/>
            <a:chOff x="2895600" y="5410200"/>
            <a:chExt cx="1066800" cy="1371600"/>
          </a:xfrm>
        </p:grpSpPr>
        <p:sp>
          <p:nvSpPr>
            <p:cNvPr id="3" name="Rectangle 2"/>
            <p:cNvSpPr/>
            <p:nvPr/>
          </p:nvSpPr>
          <p:spPr>
            <a:xfrm>
              <a:off x="2895600" y="54102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5562600"/>
              <a:ext cx="4461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9B01FF"/>
                  </a:solidFill>
                  <a:latin typeface="Calibri"/>
                  <a:cs typeface="Calibri"/>
                </a:rPr>
                <a:t>?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3200" y="24384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7150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3581400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657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66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4488359"/>
            <a:ext cx="1042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10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5562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828800"/>
            <a:ext cx="2743200" cy="4953000"/>
            <a:chOff x="6324600" y="1828800"/>
            <a:chExt cx="2743200" cy="4953000"/>
          </a:xfrm>
        </p:grpSpPr>
        <p:sp>
          <p:nvSpPr>
            <p:cNvPr id="11" name="Rectangle 10"/>
            <p:cNvSpPr/>
            <p:nvPr/>
          </p:nvSpPr>
          <p:spPr>
            <a:xfrm>
              <a:off x="7162800" y="1828800"/>
              <a:ext cx="19050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3429000"/>
              <a:ext cx="2209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400" y="22098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30348" y="2583359"/>
            <a:ext cx="47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5400" y="35052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8" name="Picture 37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95600"/>
            <a:ext cx="1230511" cy="129235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705600" y="25833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495800" y="1059359"/>
            <a:ext cx="913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0558" y="44883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0400" y="4495800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96000" y="4259759"/>
            <a:ext cx="78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α=</a:t>
            </a:r>
          </a:p>
        </p:txBody>
      </p:sp>
      <p:pic>
        <p:nvPicPr>
          <p:cNvPr id="21" name="Picture 20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1230511" cy="12923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6382" y="2430959"/>
            <a:ext cx="893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β =</a:t>
            </a:r>
          </a:p>
        </p:txBody>
      </p:sp>
    </p:spTree>
    <p:extLst>
      <p:ext uri="{BB962C8B-B14F-4D97-AF65-F5344CB8AC3E}">
        <p14:creationId xmlns:p14="http://schemas.microsoft.com/office/powerpoint/2010/main" val="4556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19" grpId="0"/>
      <p:bldP spid="9" grpId="0" animBg="1"/>
      <p:bldP spid="22" grpId="0"/>
      <p:bldP spid="22" grpId="1"/>
      <p:bldP spid="26" grpId="0"/>
      <p:bldP spid="27" grpId="0"/>
      <p:bldP spid="32" grpId="0"/>
      <p:bldP spid="7" grpId="0" animBg="1"/>
      <p:bldP spid="30" grpId="0"/>
      <p:bldP spid="30" grpId="1"/>
      <p:bldP spid="24" grpId="0"/>
      <p:bldP spid="24" grpId="1"/>
      <p:bldP spid="34" grpId="0" animBg="1"/>
      <p:bldP spid="36" grpId="0"/>
      <p:bldP spid="37" grpId="0"/>
      <p:bldP spid="37" grpId="1"/>
      <p:bldP spid="39" grpId="0"/>
      <p:bldP spid="40" grpId="0"/>
      <p:bldP spid="41" grpId="0"/>
      <p:bldP spid="42" grpId="0"/>
      <p:bldP spid="43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8580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/>
              <a:t>General case (pruning children of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/>
              <a:t> node)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>
                <a:sym typeface="Symbol" pitchFamily="18" charset="2"/>
              </a:rPr>
              <a:t>We’re computing the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MIN-VALUE </a:t>
            </a:r>
            <a:r>
              <a:rPr lang="en-US" sz="2000" dirty="0">
                <a:sym typeface="Symbol" pitchFamily="18" charset="2"/>
              </a:rPr>
              <a:t>at some node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 i="1" dirty="0">
                <a:solidFill>
                  <a:srgbClr val="FF0000"/>
                </a:solidFill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>
                <a:sym typeface="Symbol" pitchFamily="18" charset="2"/>
              </a:rPr>
              <a:t>We’re looping over </a:t>
            </a: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000" dirty="0" err="1">
                <a:sym typeface="Symbol" pitchFamily="18" charset="2"/>
              </a:rPr>
              <a:t>’s</a:t>
            </a:r>
            <a:r>
              <a:rPr lang="en-US" sz="2000" dirty="0">
                <a:sym typeface="Symbol" pitchFamily="18" charset="2"/>
              </a:rPr>
              <a:t> children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000" dirty="0" err="1">
                <a:sym typeface="Symbol" pitchFamily="18" charset="2"/>
              </a:rPr>
              <a:t>’s</a:t>
            </a:r>
            <a:r>
              <a:rPr lang="en-US" sz="2000" dirty="0">
                <a:sym typeface="Symbol" pitchFamily="18" charset="2"/>
              </a:rPr>
              <a:t> estimate of the </a:t>
            </a:r>
            <a:r>
              <a:rPr lang="en-US" sz="2000" dirty="0" err="1">
                <a:sym typeface="Symbol" pitchFamily="18" charset="2"/>
              </a:rPr>
              <a:t>childrens</a:t>
            </a:r>
            <a:r>
              <a:rPr lang="en-US" sz="2000" dirty="0">
                <a:sym typeface="Symbol" pitchFamily="18" charset="2"/>
              </a:rPr>
              <a:t>’ min is dropping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>
                <a:sym typeface="Symbol" pitchFamily="18" charset="2"/>
              </a:rPr>
              <a:t>Who cares about </a:t>
            </a:r>
            <a:r>
              <a:rPr lang="en-US" sz="2000" i="1" dirty="0" err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000" dirty="0" err="1">
                <a:sym typeface="Symbol" pitchFamily="18" charset="2"/>
              </a:rPr>
              <a:t>’s</a:t>
            </a:r>
            <a:r>
              <a:rPr lang="en-US" sz="2000" dirty="0">
                <a:sym typeface="Symbol" pitchFamily="18" charset="2"/>
              </a:rPr>
              <a:t> value? 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MAX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>
                <a:sym typeface="Symbol" pitchFamily="18" charset="2"/>
              </a:rPr>
              <a:t>Let </a:t>
            </a:r>
            <a:r>
              <a:rPr lang="en-US" sz="2000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sz="2000" dirty="0"/>
              <a:t> be the best value that </a:t>
            </a:r>
            <a:r>
              <a:rPr lang="en-US" sz="2000" dirty="0">
                <a:solidFill>
                  <a:srgbClr val="0000FF"/>
                </a:solidFill>
              </a:rPr>
              <a:t>MAX</a:t>
            </a:r>
            <a:r>
              <a:rPr lang="en-US" sz="2000" dirty="0"/>
              <a:t> can get so far at any choice point along the current path from the root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If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becomes worse than </a:t>
            </a:r>
            <a:r>
              <a:rPr lang="en-US" sz="2000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sz="2000" dirty="0"/>
              <a:t>, MAX will avoid it, so we can prune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’s other children (it’s already bad enough that it won’t be played)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Pruning children of </a:t>
            </a:r>
            <a:r>
              <a:rPr lang="en-US" sz="2400" dirty="0">
                <a:solidFill>
                  <a:srgbClr val="0000FF"/>
                </a:solidFill>
              </a:rPr>
              <a:t>MAX</a:t>
            </a:r>
            <a:r>
              <a:rPr lang="en-US" sz="2400" dirty="0"/>
              <a:t> node is symmetric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Let </a:t>
            </a:r>
            <a:r>
              <a:rPr lang="en-US" sz="2000" b="1" dirty="0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en-US" sz="2000" dirty="0">
                <a:solidFill>
                  <a:srgbClr val="000000"/>
                </a:solidFill>
              </a:rPr>
              <a:t> be the best value that </a:t>
            </a:r>
            <a:r>
              <a:rPr lang="en-US" sz="2000" dirty="0">
                <a:solidFill>
                  <a:srgbClr val="FF0000"/>
                </a:solidFill>
              </a:rPr>
              <a:t>MIN</a:t>
            </a:r>
            <a:r>
              <a:rPr lang="en-US" sz="2000" dirty="0">
                <a:solidFill>
                  <a:srgbClr val="000000"/>
                </a:solidFill>
              </a:rPr>
              <a:t> can get so far at any choice point along the current path from the root</a:t>
            </a:r>
          </a:p>
          <a:p>
            <a:pPr lvl="1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778750" y="1995765"/>
            <a:ext cx="6351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alibri" pitchFamily="34" charset="0"/>
              </a:rPr>
              <a:t>MAX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778750" y="2819400"/>
            <a:ext cx="608013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alibri" pitchFamily="34" charset="0"/>
              </a:rPr>
              <a:t>MIN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778750" y="4205565"/>
            <a:ext cx="6351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alibri" pitchFamily="34" charset="0"/>
              </a:rPr>
              <a:t>MAX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778750" y="4967288"/>
            <a:ext cx="60801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Calibri" pitchFamily="34" charset="0"/>
              </a:rPr>
              <a:t>MIN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flipV="1">
            <a:off x="92964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/>
          <a:lstStyle/>
          <a:p>
            <a:pPr algn="ctr"/>
            <a:r>
              <a:rPr lang="en-US" sz="1600" i="1" dirty="0">
                <a:latin typeface="Calibri" pitchFamily="34" charset="0"/>
                <a:sym typeface="Symbol" pitchFamily="18" charset="2"/>
              </a:rPr>
              <a:t>a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23561" name="AutoShape 9"/>
          <p:cNvCxnSpPr>
            <a:cxnSpLocks noChangeShapeType="1"/>
            <a:stCxn id="23564" idx="3"/>
            <a:endCxn id="23560" idx="3"/>
          </p:cNvCxnSpPr>
          <p:nvPr/>
        </p:nvCxnSpPr>
        <p:spPr bwMode="auto">
          <a:xfrm flipH="1">
            <a:off x="9485313" y="2362200"/>
            <a:ext cx="763587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0287000" y="4205288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Calibri" pitchFamily="34" charset="0"/>
            </a:endParaRPr>
          </a:p>
        </p:txBody>
      </p:sp>
      <p:cxnSp>
        <p:nvCxnSpPr>
          <p:cNvPr id="23563" name="AutoShape 11"/>
          <p:cNvCxnSpPr>
            <a:cxnSpLocks noChangeShapeType="1"/>
            <a:stCxn id="23560" idx="0"/>
          </p:cNvCxnSpPr>
          <p:nvPr/>
        </p:nvCxnSpPr>
        <p:spPr bwMode="auto">
          <a:xfrm>
            <a:off x="9486900" y="3200400"/>
            <a:ext cx="344488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0058400" y="2057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8153400" y="3276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flipV="1">
            <a:off x="10668000" y="5029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/>
          <a:lstStyle/>
          <a:p>
            <a:pPr algn="ctr"/>
            <a:r>
              <a:rPr lang="en-US" sz="1600" i="1" dirty="0">
                <a:latin typeface="Calibri" pitchFamily="34" charset="0"/>
              </a:rPr>
              <a:t>n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23567" name="AutoShape 15"/>
          <p:cNvCxnSpPr>
            <a:cxnSpLocks noChangeShapeType="1"/>
            <a:stCxn id="23562" idx="3"/>
            <a:endCxn id="23566" idx="3"/>
          </p:cNvCxnSpPr>
          <p:nvPr/>
        </p:nvCxnSpPr>
        <p:spPr bwMode="auto">
          <a:xfrm rot="16200000" flipH="1">
            <a:off x="10408444" y="4579144"/>
            <a:ext cx="519112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8" name="AutoShape 16"/>
          <p:cNvCxnSpPr>
            <a:cxnSpLocks noChangeShapeType="1"/>
            <a:stCxn id="23560" idx="0"/>
          </p:cNvCxnSpPr>
          <p:nvPr/>
        </p:nvCxnSpPr>
        <p:spPr bwMode="auto">
          <a:xfrm flipH="1">
            <a:off x="9145588" y="3200400"/>
            <a:ext cx="341312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9" name="Freeform 17"/>
          <p:cNvSpPr>
            <a:spLocks/>
          </p:cNvSpPr>
          <p:nvPr/>
        </p:nvSpPr>
        <p:spPr bwMode="auto">
          <a:xfrm>
            <a:off x="10185400" y="2362200"/>
            <a:ext cx="444500" cy="1828800"/>
          </a:xfrm>
          <a:custGeom>
            <a:avLst/>
            <a:gdLst>
              <a:gd name="T0" fmla="*/ 2147483647 w 280"/>
              <a:gd name="T1" fmla="*/ 0 h 1152"/>
              <a:gd name="T2" fmla="*/ 2147483647 w 280"/>
              <a:gd name="T3" fmla="*/ 2147483647 h 1152"/>
              <a:gd name="T4" fmla="*/ 2147483647 w 280"/>
              <a:gd name="T5" fmla="*/ 2147483647 h 1152"/>
              <a:gd name="T6" fmla="*/ 2147483647 w 280"/>
              <a:gd name="T7" fmla="*/ 2147483647 h 1152"/>
              <a:gd name="T8" fmla="*/ 2147483647 w 280"/>
              <a:gd name="T9" fmla="*/ 2147483647 h 1152"/>
              <a:gd name="T10" fmla="*/ 2147483647 w 280"/>
              <a:gd name="T11" fmla="*/ 2147483647 h 1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152"/>
              <a:gd name="T20" fmla="*/ 280 w 280"/>
              <a:gd name="T21" fmla="*/ 1152 h 1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152">
                <a:moveTo>
                  <a:pt x="40" y="0"/>
                </a:moveTo>
                <a:cubicBezTo>
                  <a:pt x="20" y="112"/>
                  <a:pt x="0" y="224"/>
                  <a:pt x="40" y="288"/>
                </a:cubicBezTo>
                <a:cubicBezTo>
                  <a:pt x="80" y="352"/>
                  <a:pt x="280" y="304"/>
                  <a:pt x="280" y="384"/>
                </a:cubicBezTo>
                <a:cubicBezTo>
                  <a:pt x="280" y="464"/>
                  <a:pt x="48" y="688"/>
                  <a:pt x="40" y="768"/>
                </a:cubicBezTo>
                <a:cubicBezTo>
                  <a:pt x="32" y="848"/>
                  <a:pt x="208" y="800"/>
                  <a:pt x="232" y="864"/>
                </a:cubicBezTo>
                <a:cubicBezTo>
                  <a:pt x="256" y="928"/>
                  <a:pt x="220" y="1040"/>
                  <a:pt x="184" y="115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3570" name="AutoShape 18"/>
          <p:cNvCxnSpPr>
            <a:cxnSpLocks noChangeShapeType="1"/>
            <a:stCxn id="23562" idx="3"/>
          </p:cNvCxnSpPr>
          <p:nvPr/>
        </p:nvCxnSpPr>
        <p:spPr bwMode="auto">
          <a:xfrm flipH="1">
            <a:off x="10134600" y="4510088"/>
            <a:ext cx="342900" cy="519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1" name="AutoShape 19"/>
          <p:cNvCxnSpPr>
            <a:cxnSpLocks noChangeShapeType="1"/>
            <a:endCxn id="23564" idx="0"/>
          </p:cNvCxnSpPr>
          <p:nvPr/>
        </p:nvCxnSpPr>
        <p:spPr bwMode="auto">
          <a:xfrm flipH="1">
            <a:off x="10248900" y="1600200"/>
            <a:ext cx="4191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3" name="AutoShape 15"/>
          <p:cNvCxnSpPr>
            <a:cxnSpLocks noChangeShapeType="1"/>
            <a:stCxn id="23566" idx="0"/>
          </p:cNvCxnSpPr>
          <p:nvPr/>
        </p:nvCxnSpPr>
        <p:spPr bwMode="auto">
          <a:xfrm rot="16200000" flipH="1">
            <a:off x="10839450" y="5353050"/>
            <a:ext cx="228600" cy="190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4" name="AutoShape 18"/>
          <p:cNvCxnSpPr>
            <a:cxnSpLocks noChangeShapeType="1"/>
            <a:stCxn id="23566" idx="0"/>
          </p:cNvCxnSpPr>
          <p:nvPr/>
        </p:nvCxnSpPr>
        <p:spPr bwMode="auto">
          <a:xfrm rot="5400000">
            <a:off x="10447337" y="5441951"/>
            <a:ext cx="519113" cy="3032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5" name="AutoShape 15"/>
          <p:cNvCxnSpPr>
            <a:cxnSpLocks noChangeShapeType="1"/>
            <a:stCxn id="23566" idx="0"/>
          </p:cNvCxnSpPr>
          <p:nvPr/>
        </p:nvCxnSpPr>
        <p:spPr bwMode="auto">
          <a:xfrm rot="16200000" flipH="1">
            <a:off x="10648950" y="5543550"/>
            <a:ext cx="457200" cy="38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69866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8674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3048000"/>
            <a:ext cx="58674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86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lang="en-US" sz="2400" kern="0" dirty="0">
                <a:solidFill>
                  <a:srgbClr val="0070C0"/>
                </a:solidFill>
                <a:latin typeface="Calibri" pitchFamily="34" charset="0"/>
              </a:rPr>
              <a:t>max-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value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3048000"/>
            <a:ext cx="579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lang="en-US" sz="2400" kern="0" noProof="0" dirty="0">
                <a:solidFill>
                  <a:srgbClr val="FF0000"/>
                </a:solidFill>
                <a:latin typeface="Calibri" pitchFamily="34" charset="0"/>
              </a:rPr>
              <a:t>min-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value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39966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Iterative deepening helps with this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Time complexity drops to </a:t>
            </a:r>
            <a:r>
              <a:rPr lang="en-US" sz="2000" i="1" dirty="0">
                <a:solidFill>
                  <a:srgbClr val="9B01FF"/>
                </a:solidFill>
              </a:rPr>
              <a:t>O</a:t>
            </a:r>
            <a:r>
              <a:rPr lang="en-US" sz="2000" dirty="0">
                <a:solidFill>
                  <a:srgbClr val="9B01FF"/>
                </a:solidFill>
              </a:rPr>
              <a:t>(</a:t>
            </a:r>
            <a:r>
              <a:rPr lang="en-US" sz="2000" i="1" dirty="0" err="1">
                <a:solidFill>
                  <a:srgbClr val="9B01FF"/>
                </a:solidFill>
              </a:rPr>
              <a:t>b</a:t>
            </a:r>
            <a:r>
              <a:rPr lang="en-US" sz="2000" i="1" baseline="30000" dirty="0" err="1">
                <a:solidFill>
                  <a:srgbClr val="9B01FF"/>
                </a:solidFill>
              </a:rPr>
              <a:t>m</a:t>
            </a:r>
            <a:r>
              <a:rPr lang="en-US" sz="2000" baseline="30000" dirty="0">
                <a:solidFill>
                  <a:srgbClr val="9B01FF"/>
                </a:solidFill>
              </a:rPr>
              <a:t>/2</a:t>
            </a:r>
            <a:r>
              <a:rPr lang="en-US" sz="2000" dirty="0">
                <a:solidFill>
                  <a:srgbClr val="9B01FF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Doubles solvable depth!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(reasoning about reasoning)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For chess: only 35</a:t>
            </a:r>
            <a:r>
              <a:rPr lang="en-US" sz="2400" baseline="30000" dirty="0"/>
              <a:t>50</a:t>
            </a:r>
            <a:r>
              <a:rPr lang="en-US" sz="2400" dirty="0"/>
              <a:t> instead of 35</a:t>
            </a:r>
            <a:r>
              <a:rPr lang="en-US" sz="2400" baseline="30000" dirty="0"/>
              <a:t>100</a:t>
            </a:r>
            <a:r>
              <a:rPr lang="en-US" sz="2400" dirty="0"/>
              <a:t>!! </a:t>
            </a:r>
            <a:r>
              <a:rPr lang="en-US" sz="2400" dirty="0" err="1"/>
              <a:t>Yaaay</a:t>
            </a:r>
            <a:r>
              <a:rPr lang="en-US" sz="2400" dirty="0"/>
              <a:t>!!!!!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1905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1910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1910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1910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2098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2098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2004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2004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2004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19050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2819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7C35C0-1A1B-D64B-B565-3784EA01F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186366"/>
            <a:ext cx="91322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B093-11FB-F94C-A13B-CE284B88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Best-Case Analysis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66EDF0-4FAB-F647-98F8-C7D6259F1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26344"/>
            <a:ext cx="9601200" cy="516045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506D77-0661-A44C-A489-0E8BFD732296}"/>
              </a:ext>
            </a:extLst>
          </p:cNvPr>
          <p:cNvSpPr txBox="1"/>
          <p:nvPr/>
        </p:nvSpPr>
        <p:spPr>
          <a:xfrm>
            <a:off x="838200" y="6331442"/>
            <a:ext cx="1013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http://www.cs.utsa.edu/~bylander/cs5233/a-b-analysis.pdf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309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Games are decision problems with </a:t>
            </a:r>
            <a:r>
              <a:rPr lang="en-US" dirty="0">
                <a:sym typeface="Symbol" pitchFamily="2" charset="2"/>
              </a:rPr>
              <a:t></a:t>
            </a:r>
            <a:r>
              <a:rPr lang="en-US" sz="2800" dirty="0"/>
              <a:t> 2 agents</a:t>
            </a:r>
          </a:p>
          <a:p>
            <a:pPr lvl="1"/>
            <a:r>
              <a:rPr lang="en-US" sz="2400" dirty="0"/>
              <a:t>Huge variety of issues and phenomena depending on details of interactions and payoffs</a:t>
            </a:r>
          </a:p>
          <a:p>
            <a:r>
              <a:rPr lang="en-US" sz="2800" dirty="0"/>
              <a:t>For zero-sum games, optimal decisions defined by minimax</a:t>
            </a:r>
          </a:p>
          <a:p>
            <a:pPr lvl="1"/>
            <a:r>
              <a:rPr lang="en-US" sz="2400" dirty="0"/>
              <a:t>Simple extension to n-player “rotating” max with vectors of utilities</a:t>
            </a:r>
          </a:p>
          <a:p>
            <a:pPr lvl="1"/>
            <a:r>
              <a:rPr lang="en-US" sz="2400" dirty="0"/>
              <a:t>Implementable as a depth-first traversal of the game tree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</a:rPr>
              <a:t>Time complexity </a:t>
            </a:r>
            <a:r>
              <a:rPr lang="en-US" sz="2400" i="1" dirty="0">
                <a:solidFill>
                  <a:srgbClr val="9B01FF"/>
                </a:solidFill>
              </a:rPr>
              <a:t>O</a:t>
            </a:r>
            <a:r>
              <a:rPr lang="en-US" sz="2400" dirty="0">
                <a:solidFill>
                  <a:srgbClr val="9B01FF"/>
                </a:solidFill>
              </a:rPr>
              <a:t>(</a:t>
            </a:r>
            <a:r>
              <a:rPr lang="en-US" sz="2400" i="1" dirty="0">
                <a:solidFill>
                  <a:srgbClr val="9B01FF"/>
                </a:solidFill>
              </a:rPr>
              <a:t>b</a:t>
            </a:r>
            <a:r>
              <a:rPr lang="en-US" sz="2400" i="1" baseline="30000" dirty="0">
                <a:solidFill>
                  <a:srgbClr val="9B01FF"/>
                </a:solidFill>
              </a:rPr>
              <a:t>m</a:t>
            </a:r>
            <a:r>
              <a:rPr lang="en-US" sz="2400" dirty="0">
                <a:solidFill>
                  <a:srgbClr val="9B01FF"/>
                </a:solidFill>
              </a:rPr>
              <a:t>)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00"/>
                </a:solidFill>
              </a:rPr>
              <a:t>space complexity </a:t>
            </a:r>
            <a:r>
              <a:rPr lang="en-US" sz="2400" i="1" dirty="0">
                <a:solidFill>
                  <a:srgbClr val="9B01FF"/>
                </a:solidFill>
              </a:rPr>
              <a:t>O</a:t>
            </a:r>
            <a:r>
              <a:rPr lang="en-US" sz="2400" dirty="0">
                <a:solidFill>
                  <a:srgbClr val="9B01FF"/>
                </a:solidFill>
              </a:rPr>
              <a:t>(</a:t>
            </a:r>
            <a:r>
              <a:rPr lang="en-US" sz="2400" i="1" dirty="0">
                <a:solidFill>
                  <a:srgbClr val="9B01FF"/>
                </a:solidFill>
              </a:rPr>
              <a:t>bm</a:t>
            </a:r>
            <a:r>
              <a:rPr lang="en-US" sz="2400" dirty="0">
                <a:solidFill>
                  <a:srgbClr val="9B01FF"/>
                </a:solidFill>
              </a:rPr>
              <a:t>)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sz="2800" dirty="0"/>
              <a:t>Alpha-beta pruning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Preserves optimal choice at the root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Alpha/beta values keep track of best obtainable values from any max/min nodes on path from root to current node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/>
              <a:t>Time complexity drops to </a:t>
            </a:r>
            <a:r>
              <a:rPr lang="en-US" sz="2400" i="1" dirty="0">
                <a:solidFill>
                  <a:srgbClr val="9B01FF"/>
                </a:solidFill>
              </a:rPr>
              <a:t>O</a:t>
            </a:r>
            <a:r>
              <a:rPr lang="en-US" sz="2400" dirty="0">
                <a:solidFill>
                  <a:srgbClr val="9B01FF"/>
                </a:solidFill>
              </a:rPr>
              <a:t>(</a:t>
            </a:r>
            <a:r>
              <a:rPr lang="en-US" sz="2400" i="1" dirty="0">
                <a:solidFill>
                  <a:srgbClr val="9B01FF"/>
                </a:solidFill>
              </a:rPr>
              <a:t>b</a:t>
            </a:r>
            <a:r>
              <a:rPr lang="en-US" sz="2400" i="1" baseline="30000" dirty="0">
                <a:solidFill>
                  <a:srgbClr val="9B01FF"/>
                </a:solidFill>
              </a:rPr>
              <a:t>m</a:t>
            </a:r>
            <a:r>
              <a:rPr lang="en-US" sz="2400" baseline="30000" dirty="0">
                <a:solidFill>
                  <a:srgbClr val="9B01FF"/>
                </a:solidFill>
              </a:rPr>
              <a:t>/2</a:t>
            </a:r>
            <a:r>
              <a:rPr lang="en-US" sz="2400" dirty="0">
                <a:solidFill>
                  <a:srgbClr val="9B01FF"/>
                </a:solidFill>
              </a:rPr>
              <a:t>) </a:t>
            </a:r>
            <a:r>
              <a:rPr lang="en-US" sz="2400" dirty="0"/>
              <a:t>with ideal node ordering </a:t>
            </a:r>
          </a:p>
          <a:p>
            <a:r>
              <a:rPr lang="en-US" sz="2800" dirty="0"/>
              <a:t>Exact solution is impossible even for “small” games like chess</a:t>
            </a:r>
          </a:p>
        </p:txBody>
      </p:sp>
    </p:spTree>
    <p:extLst>
      <p:ext uri="{BB962C8B-B14F-4D97-AF65-F5344CB8AC3E}">
        <p14:creationId xmlns:p14="http://schemas.microsoft.com/office/powerpoint/2010/main" val="135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Genetic algorithms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724400"/>
            <a:ext cx="11430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Genetic algorithms use a natural selection metaphor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Resample </a:t>
            </a:r>
            <a:r>
              <a:rPr lang="en-US" sz="2400" i="1" dirty="0">
                <a:solidFill>
                  <a:srgbClr val="CE00BB"/>
                </a:solidFill>
              </a:rPr>
              <a:t>K</a:t>
            </a:r>
            <a:r>
              <a:rPr lang="en-US" sz="2400" dirty="0"/>
              <a:t> individuals at each step (selection) weighted by fitness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Combine by pairwise crossover operators, plus mutation to give variety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" y="1676401"/>
            <a:ext cx="8391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358" y="1321658"/>
            <a:ext cx="2892079" cy="3474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02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4191000"/>
            <a:ext cx="65532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Does crossover make sense here?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mutation be?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a good fitness function be?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2" y="1524002"/>
            <a:ext cx="76088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49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in continuous spaces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2B7E93-2D79-2146-BB66-DD6B3D9A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79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719E-BA36-5142-85E2-CB5E4587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Siting airports in Romania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61854-D54E-4041-AA04-707051C06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318749" cy="4376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40851-BAD2-644B-B494-6907697BCA8B}"/>
              </a:ext>
            </a:extLst>
          </p:cNvPr>
          <p:cNvSpPr txBox="1"/>
          <p:nvPr/>
        </p:nvSpPr>
        <p:spPr bwMode="auto">
          <a:xfrm>
            <a:off x="173450" y="1117600"/>
            <a:ext cx="1184509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Place 3 airports to minimize the sum of squared distances from each city to its nearest airport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A4ECD-AF67-4A43-936B-7FEC7F0D85AE}"/>
              </a:ext>
            </a:extLst>
          </p:cNvPr>
          <p:cNvSpPr txBox="1"/>
          <p:nvPr/>
        </p:nvSpPr>
        <p:spPr bwMode="auto">
          <a:xfrm>
            <a:off x="7865269" y="1784852"/>
            <a:ext cx="4326731" cy="29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Airport locations </a:t>
            </a: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2000" b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 = 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</a:p>
          <a:p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City locations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dirty="0" err="1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</a:p>
          <a:p>
            <a:endParaRPr lang="en-US" sz="2000" dirty="0">
              <a:solidFill>
                <a:srgbClr val="CE00BB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i="1" baseline="-25000" dirty="0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 = cities closest to airport 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endParaRPr lang="en-US" sz="2000" dirty="0">
              <a:solidFill>
                <a:srgbClr val="CE00BB"/>
              </a:solidFill>
              <a:latin typeface="Calibri"/>
              <a:cs typeface="Calibri"/>
            </a:endParaRPr>
          </a:p>
          <a:p>
            <a:endParaRPr lang="en-US" sz="20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Objective: minimize</a:t>
            </a: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sz="2400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= </a:t>
            </a:r>
            <a:r>
              <a:rPr lang="en-US" sz="2400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sz="2400" i="1" baseline="-25000" dirty="0">
                <a:solidFill>
                  <a:srgbClr val="CE00BB"/>
                </a:solidFill>
                <a:sym typeface="Symbol" pitchFamily="2" charset="2"/>
              </a:rPr>
              <a:t>a</a:t>
            </a:r>
            <a:r>
              <a:rPr lang="en-US" sz="2400" dirty="0">
                <a:solidFill>
                  <a:srgbClr val="CE00BB"/>
                </a:solidFill>
                <a:sym typeface="Symbol" pitchFamily="2" charset="2"/>
              </a:rPr>
              <a:t> </a:t>
            </a:r>
            <a:r>
              <a:rPr lang="en-US" sz="2400" i="1" baseline="-25000" dirty="0" err="1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sz="2400" baseline="-25000" dirty="0" err="1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sz="2400" i="1" baseline="-25000" dirty="0" err="1">
                <a:solidFill>
                  <a:srgbClr val="CE00BB"/>
                </a:solidFill>
              </a:rPr>
              <a:t>C</a:t>
            </a:r>
            <a:r>
              <a:rPr lang="en-US" sz="2400" i="1" baseline="-45000" dirty="0" err="1">
                <a:solidFill>
                  <a:srgbClr val="CE00BB"/>
                </a:solidFill>
              </a:rPr>
              <a:t>a</a:t>
            </a:r>
            <a:r>
              <a:rPr lang="en-US" sz="2400" dirty="0">
                <a:solidFill>
                  <a:srgbClr val="CE00BB"/>
                </a:solidFill>
              </a:rPr>
              <a:t> 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sz="2400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400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 + (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</a:rPr>
              <a:t> - 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400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 </a:t>
            </a:r>
            <a:endParaRPr lang="en-US" sz="2000" i="1" baseline="-25000" dirty="0">
              <a:solidFill>
                <a:srgbClr val="CE00BB"/>
              </a:solidFill>
              <a:latin typeface="Calibri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F4ABC2-826F-1D40-8733-B6529BE9820C}"/>
              </a:ext>
            </a:extLst>
          </p:cNvPr>
          <p:cNvSpPr/>
          <p:nvPr/>
        </p:nvSpPr>
        <p:spPr>
          <a:xfrm>
            <a:off x="1724306" y="37084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FB1443-68FB-C141-9A44-3FB6F49CD223}"/>
              </a:ext>
            </a:extLst>
          </p:cNvPr>
          <p:cNvSpPr/>
          <p:nvPr/>
        </p:nvSpPr>
        <p:spPr>
          <a:xfrm>
            <a:off x="5698740" y="57404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E280F5-4C73-2249-85DF-546460C9E8E7}"/>
              </a:ext>
            </a:extLst>
          </p:cNvPr>
          <p:cNvSpPr/>
          <p:nvPr/>
        </p:nvSpPr>
        <p:spPr>
          <a:xfrm>
            <a:off x="5732416" y="3246789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9C898-ABA6-394A-8BB5-10CACE55087C}"/>
              </a:ext>
            </a:extLst>
          </p:cNvPr>
          <p:cNvCxnSpPr>
            <a:cxnSpLocks/>
            <a:stCxn id="7" idx="1"/>
            <a:endCxn id="47" idx="5"/>
          </p:cNvCxnSpPr>
          <p:nvPr/>
        </p:nvCxnSpPr>
        <p:spPr>
          <a:xfrm flipH="1" flipV="1">
            <a:off x="1398541" y="3132316"/>
            <a:ext cx="348083" cy="59840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92EF53-C41E-344A-9632-C11F6DD87850}"/>
              </a:ext>
            </a:extLst>
          </p:cNvPr>
          <p:cNvCxnSpPr>
            <a:cxnSpLocks/>
            <a:stCxn id="7" idx="3"/>
            <a:endCxn id="51" idx="7"/>
          </p:cNvCxnSpPr>
          <p:nvPr/>
        </p:nvCxnSpPr>
        <p:spPr>
          <a:xfrm flipH="1">
            <a:off x="1436641" y="3838482"/>
            <a:ext cx="309983" cy="39542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56D1F7-69D6-094A-81AF-388C892183FB}"/>
              </a:ext>
            </a:extLst>
          </p:cNvPr>
          <p:cNvCxnSpPr>
            <a:cxnSpLocks/>
            <a:stCxn id="7" idx="7"/>
            <a:endCxn id="48" idx="2"/>
          </p:cNvCxnSpPr>
          <p:nvPr/>
        </p:nvCxnSpPr>
        <p:spPr>
          <a:xfrm flipV="1">
            <a:off x="1854388" y="3594193"/>
            <a:ext cx="1110384" cy="136525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AF91ED-AFED-B84B-B7FC-A3803747E54C}"/>
              </a:ext>
            </a:extLst>
          </p:cNvPr>
          <p:cNvCxnSpPr>
            <a:cxnSpLocks/>
            <a:stCxn id="56" idx="4"/>
            <a:endCxn id="9" idx="0"/>
          </p:cNvCxnSpPr>
          <p:nvPr/>
        </p:nvCxnSpPr>
        <p:spPr>
          <a:xfrm>
            <a:off x="5774940" y="2514600"/>
            <a:ext cx="33676" cy="73218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E230AA-30B0-4F4D-82C0-667A939B7258}"/>
              </a:ext>
            </a:extLst>
          </p:cNvPr>
          <p:cNvCxnSpPr>
            <a:cxnSpLocks/>
            <a:stCxn id="49" idx="7"/>
            <a:endCxn id="9" idx="2"/>
          </p:cNvCxnSpPr>
          <p:nvPr/>
        </p:nvCxnSpPr>
        <p:spPr>
          <a:xfrm flipV="1">
            <a:off x="4421141" y="3322989"/>
            <a:ext cx="1311275" cy="35847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40887-7AF6-F54C-8145-7C32FD92AC87}"/>
              </a:ext>
            </a:extLst>
          </p:cNvPr>
          <p:cNvCxnSpPr>
            <a:cxnSpLocks/>
            <a:stCxn id="54" idx="2"/>
            <a:endCxn id="9" idx="5"/>
          </p:cNvCxnSpPr>
          <p:nvPr/>
        </p:nvCxnSpPr>
        <p:spPr>
          <a:xfrm flipH="1" flipV="1">
            <a:off x="5862498" y="3376871"/>
            <a:ext cx="1332052" cy="39842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BDF5D5-6A5D-D54D-AB4E-DCD0F225C47F}"/>
              </a:ext>
            </a:extLst>
          </p:cNvPr>
          <p:cNvCxnSpPr>
            <a:cxnSpLocks/>
            <a:stCxn id="9" idx="6"/>
            <a:endCxn id="55" idx="2"/>
          </p:cNvCxnSpPr>
          <p:nvPr/>
        </p:nvCxnSpPr>
        <p:spPr>
          <a:xfrm flipV="1">
            <a:off x="5884816" y="2916070"/>
            <a:ext cx="805002" cy="40691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C20DDC-4559-0C41-8D10-918402F2685B}"/>
              </a:ext>
            </a:extLst>
          </p:cNvPr>
          <p:cNvCxnSpPr>
            <a:cxnSpLocks/>
            <a:stCxn id="59" idx="6"/>
            <a:endCxn id="8" idx="2"/>
          </p:cNvCxnSpPr>
          <p:nvPr/>
        </p:nvCxnSpPr>
        <p:spPr>
          <a:xfrm flipV="1">
            <a:off x="3674642" y="5816600"/>
            <a:ext cx="2024098" cy="161925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6E6E45-18DD-AB4C-93F4-851EBFF99B32}"/>
              </a:ext>
            </a:extLst>
          </p:cNvPr>
          <p:cNvCxnSpPr>
            <a:cxnSpLocks/>
            <a:stCxn id="8" idx="6"/>
            <a:endCxn id="61" idx="2"/>
          </p:cNvCxnSpPr>
          <p:nvPr/>
        </p:nvCxnSpPr>
        <p:spPr>
          <a:xfrm>
            <a:off x="5851140" y="5816600"/>
            <a:ext cx="2083185" cy="8255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877924-5416-2542-A76D-6A24979277D6}"/>
              </a:ext>
            </a:extLst>
          </p:cNvPr>
          <p:cNvCxnSpPr>
            <a:cxnSpLocks/>
            <a:stCxn id="8" idx="7"/>
            <a:endCxn id="63" idx="3"/>
          </p:cNvCxnSpPr>
          <p:nvPr/>
        </p:nvCxnSpPr>
        <p:spPr>
          <a:xfrm flipV="1">
            <a:off x="5828822" y="5129261"/>
            <a:ext cx="648178" cy="63345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492A54-8957-7F46-AFC3-DB69E74C77D1}"/>
              </a:ext>
            </a:extLst>
          </p:cNvPr>
          <p:cNvCxnSpPr>
            <a:cxnSpLocks/>
            <a:stCxn id="65" idx="6"/>
            <a:endCxn id="8" idx="4"/>
          </p:cNvCxnSpPr>
          <p:nvPr/>
        </p:nvCxnSpPr>
        <p:spPr>
          <a:xfrm flipV="1">
            <a:off x="5380854" y="5892800"/>
            <a:ext cx="394086" cy="32352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178F76-0E60-B943-8CE8-AA3C3A404419}"/>
              </a:ext>
            </a:extLst>
          </p:cNvPr>
          <p:cNvCxnSpPr>
            <a:cxnSpLocks/>
            <a:stCxn id="8" idx="0"/>
            <a:endCxn id="64" idx="5"/>
          </p:cNvCxnSpPr>
          <p:nvPr/>
        </p:nvCxnSpPr>
        <p:spPr>
          <a:xfrm flipH="1" flipV="1">
            <a:off x="5732416" y="5445079"/>
            <a:ext cx="42524" cy="29532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DC7ABEC-A4E0-DC42-813B-A671693DAF3A}"/>
              </a:ext>
            </a:extLst>
          </p:cNvPr>
          <p:cNvSpPr/>
          <p:nvPr/>
        </p:nvSpPr>
        <p:spPr>
          <a:xfrm>
            <a:off x="1885950" y="1953688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93C078-902D-5242-A17B-3A888DA46371}"/>
              </a:ext>
            </a:extLst>
          </p:cNvPr>
          <p:cNvSpPr/>
          <p:nvPr/>
        </p:nvSpPr>
        <p:spPr>
          <a:xfrm>
            <a:off x="1573259" y="25146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014C0E1-9CE8-AA44-9DE5-CF4BFC8846E9}"/>
              </a:ext>
            </a:extLst>
          </p:cNvPr>
          <p:cNvSpPr/>
          <p:nvPr/>
        </p:nvSpPr>
        <p:spPr>
          <a:xfrm>
            <a:off x="1333500" y="30672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76DB516-D1C9-D94F-88C1-932D39C7D7D9}"/>
              </a:ext>
            </a:extLst>
          </p:cNvPr>
          <p:cNvSpPr/>
          <p:nvPr/>
        </p:nvSpPr>
        <p:spPr>
          <a:xfrm>
            <a:off x="2964772" y="3556093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ED69C6-FB2C-C742-85BE-FAB6F150CAC4}"/>
              </a:ext>
            </a:extLst>
          </p:cNvPr>
          <p:cNvSpPr/>
          <p:nvPr/>
        </p:nvSpPr>
        <p:spPr>
          <a:xfrm>
            <a:off x="4356100" y="36703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47BA3C4-C26D-BD4A-9A82-9D49D61C0FFA}"/>
              </a:ext>
            </a:extLst>
          </p:cNvPr>
          <p:cNvSpPr/>
          <p:nvPr/>
        </p:nvSpPr>
        <p:spPr>
          <a:xfrm>
            <a:off x="1371600" y="42227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555DA49-7120-3544-BAF1-F49023E936E3}"/>
              </a:ext>
            </a:extLst>
          </p:cNvPr>
          <p:cNvSpPr/>
          <p:nvPr/>
        </p:nvSpPr>
        <p:spPr>
          <a:xfrm>
            <a:off x="3324225" y="42227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C040E01-08E0-FF41-A231-CDCDA58312E0}"/>
              </a:ext>
            </a:extLst>
          </p:cNvPr>
          <p:cNvSpPr/>
          <p:nvPr/>
        </p:nvSpPr>
        <p:spPr>
          <a:xfrm>
            <a:off x="2368550" y="46640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33DDAE-FE7F-7946-8FCA-F75A7FEC849C}"/>
              </a:ext>
            </a:extLst>
          </p:cNvPr>
          <p:cNvSpPr/>
          <p:nvPr/>
        </p:nvSpPr>
        <p:spPr>
          <a:xfrm>
            <a:off x="7194550" y="37372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A9B03EB-35B7-A145-93DD-F71BC930FE72}"/>
              </a:ext>
            </a:extLst>
          </p:cNvPr>
          <p:cNvSpPr/>
          <p:nvPr/>
        </p:nvSpPr>
        <p:spPr>
          <a:xfrm>
            <a:off x="6689818" y="287797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AC8BBC-94B4-4E4D-A35A-F4C4E7093BC0}"/>
              </a:ext>
            </a:extLst>
          </p:cNvPr>
          <p:cNvSpPr/>
          <p:nvPr/>
        </p:nvSpPr>
        <p:spPr>
          <a:xfrm>
            <a:off x="5736840" y="24384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11C7589-ECB5-9242-8C91-D973CBC005B4}"/>
              </a:ext>
            </a:extLst>
          </p:cNvPr>
          <p:cNvSpPr/>
          <p:nvPr/>
        </p:nvSpPr>
        <p:spPr>
          <a:xfrm>
            <a:off x="2406650" y="52101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4D9DC78-838B-7941-AAD8-C3C869D81C7D}"/>
              </a:ext>
            </a:extLst>
          </p:cNvPr>
          <p:cNvSpPr/>
          <p:nvPr/>
        </p:nvSpPr>
        <p:spPr>
          <a:xfrm>
            <a:off x="2368550" y="57689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6AF0BF3-200E-F349-BBD4-186AD3122645}"/>
              </a:ext>
            </a:extLst>
          </p:cNvPr>
          <p:cNvSpPr/>
          <p:nvPr/>
        </p:nvSpPr>
        <p:spPr>
          <a:xfrm>
            <a:off x="3598442" y="594042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8F9E9FA-A508-774F-9EB5-6BB68BAAD415}"/>
              </a:ext>
            </a:extLst>
          </p:cNvPr>
          <p:cNvSpPr/>
          <p:nvPr/>
        </p:nvSpPr>
        <p:spPr>
          <a:xfrm>
            <a:off x="4557899" y="482282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7B1FFEC-EAF1-2642-BB48-BA7AB32AC1EC}"/>
              </a:ext>
            </a:extLst>
          </p:cNvPr>
          <p:cNvSpPr/>
          <p:nvPr/>
        </p:nvSpPr>
        <p:spPr>
          <a:xfrm>
            <a:off x="7934325" y="58610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8D68-8CAB-6B4A-BC7F-67D3A2BE230C}"/>
              </a:ext>
            </a:extLst>
          </p:cNvPr>
          <p:cNvSpPr/>
          <p:nvPr/>
        </p:nvSpPr>
        <p:spPr>
          <a:xfrm>
            <a:off x="7539224" y="50577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AFAA052-2EA4-A249-AFAC-BAE16815B34B}"/>
              </a:ext>
            </a:extLst>
          </p:cNvPr>
          <p:cNvSpPr/>
          <p:nvPr/>
        </p:nvSpPr>
        <p:spPr>
          <a:xfrm>
            <a:off x="6465841" y="506422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56F96D-D4A0-9446-A4DD-3F5A2475346C}"/>
              </a:ext>
            </a:extLst>
          </p:cNvPr>
          <p:cNvSpPr/>
          <p:nvPr/>
        </p:nvSpPr>
        <p:spPr>
          <a:xfrm>
            <a:off x="5667375" y="5380038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14374C1-CD76-644B-B5A9-DD0CC5A580C9}"/>
              </a:ext>
            </a:extLst>
          </p:cNvPr>
          <p:cNvSpPr/>
          <p:nvPr/>
        </p:nvSpPr>
        <p:spPr>
          <a:xfrm>
            <a:off x="5304654" y="617822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9F5D2B3-6129-7140-92B9-0757DCD91ECA}"/>
              </a:ext>
            </a:extLst>
          </p:cNvPr>
          <p:cNvCxnSpPr>
            <a:cxnSpLocks/>
            <a:stCxn id="7" idx="1"/>
            <a:endCxn id="46" idx="5"/>
          </p:cNvCxnSpPr>
          <p:nvPr/>
        </p:nvCxnSpPr>
        <p:spPr>
          <a:xfrm flipH="1" flipV="1">
            <a:off x="1638300" y="2579641"/>
            <a:ext cx="108324" cy="115107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738E236-B696-AF47-B5FF-EDA19C554090}"/>
              </a:ext>
            </a:extLst>
          </p:cNvPr>
          <p:cNvCxnSpPr>
            <a:cxnSpLocks/>
            <a:stCxn id="7" idx="0"/>
            <a:endCxn id="45" idx="5"/>
          </p:cNvCxnSpPr>
          <p:nvPr/>
        </p:nvCxnSpPr>
        <p:spPr>
          <a:xfrm flipV="1">
            <a:off x="1800506" y="2018729"/>
            <a:ext cx="150485" cy="168967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DD4A079-15F6-B341-80D8-8BC5591BBBCA}"/>
              </a:ext>
            </a:extLst>
          </p:cNvPr>
          <p:cNvCxnSpPr>
            <a:cxnSpLocks/>
            <a:stCxn id="53" idx="0"/>
            <a:endCxn id="7" idx="5"/>
          </p:cNvCxnSpPr>
          <p:nvPr/>
        </p:nvCxnSpPr>
        <p:spPr>
          <a:xfrm flipH="1" flipV="1">
            <a:off x="1854388" y="3838482"/>
            <a:ext cx="552262" cy="82559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3CD3EEA-E87C-A140-9A2A-48CB4E2881F8}"/>
              </a:ext>
            </a:extLst>
          </p:cNvPr>
          <p:cNvCxnSpPr>
            <a:cxnSpLocks/>
            <a:stCxn id="57" idx="1"/>
            <a:endCxn id="7" idx="4"/>
          </p:cNvCxnSpPr>
          <p:nvPr/>
        </p:nvCxnSpPr>
        <p:spPr>
          <a:xfrm flipH="1" flipV="1">
            <a:off x="1800506" y="3860800"/>
            <a:ext cx="617303" cy="13605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1AD0EF-59BD-8349-9C98-0637852B5C75}"/>
              </a:ext>
            </a:extLst>
          </p:cNvPr>
          <p:cNvCxnSpPr>
            <a:cxnSpLocks/>
            <a:stCxn id="58" idx="1"/>
            <a:endCxn id="7" idx="4"/>
          </p:cNvCxnSpPr>
          <p:nvPr/>
        </p:nvCxnSpPr>
        <p:spPr>
          <a:xfrm flipH="1" flipV="1">
            <a:off x="1800506" y="3860800"/>
            <a:ext cx="579203" cy="19193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9147F6B-0E42-C548-A46D-AB9414D9A721}"/>
              </a:ext>
            </a:extLst>
          </p:cNvPr>
          <p:cNvCxnSpPr>
            <a:cxnSpLocks/>
            <a:stCxn id="52" idx="1"/>
            <a:endCxn id="7" idx="6"/>
          </p:cNvCxnSpPr>
          <p:nvPr/>
        </p:nvCxnSpPr>
        <p:spPr>
          <a:xfrm flipH="1" flipV="1">
            <a:off x="1876706" y="3784600"/>
            <a:ext cx="1458678" cy="44930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155C2F6-3186-1E45-9D24-29CDC9281710}"/>
              </a:ext>
            </a:extLst>
          </p:cNvPr>
          <p:cNvCxnSpPr>
            <a:cxnSpLocks/>
            <a:stCxn id="60" idx="4"/>
            <a:endCxn id="8" idx="1"/>
          </p:cNvCxnSpPr>
          <p:nvPr/>
        </p:nvCxnSpPr>
        <p:spPr>
          <a:xfrm>
            <a:off x="4595999" y="4899025"/>
            <a:ext cx="1125059" cy="86369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2DB616B-216C-0046-8604-80A5E672E4DA}"/>
              </a:ext>
            </a:extLst>
          </p:cNvPr>
          <p:cNvCxnSpPr>
            <a:cxnSpLocks/>
            <a:stCxn id="8" idx="7"/>
            <a:endCxn id="62" idx="3"/>
          </p:cNvCxnSpPr>
          <p:nvPr/>
        </p:nvCxnSpPr>
        <p:spPr>
          <a:xfrm flipV="1">
            <a:off x="5828822" y="5122816"/>
            <a:ext cx="1721561" cy="63990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9E7D-F534-4840-BD2E-392BFB79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a continuous state/action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FBBB-5816-3945-B7C5-DD52854A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09400" cy="47291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Discretize it!</a:t>
            </a:r>
          </a:p>
          <a:p>
            <a:pPr marL="914381" lvl="1" indent="-514350"/>
            <a:r>
              <a:rPr lang="en-US" dirty="0"/>
              <a:t>Define a grid with increment </a:t>
            </a:r>
            <a:r>
              <a:rPr lang="en-US" i="1" dirty="0">
                <a:solidFill>
                  <a:srgbClr val="CE00BB"/>
                </a:solidFill>
                <a:sym typeface="Symbol" pitchFamily="2" charset="2"/>
              </a:rPr>
              <a:t></a:t>
            </a:r>
            <a:r>
              <a:rPr lang="en-US" dirty="0"/>
              <a:t> , use any of the discrete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random perturbations to the state</a:t>
            </a:r>
          </a:p>
          <a:p>
            <a:pPr marL="914381" lvl="1" indent="-514350">
              <a:buFont typeface="+mj-lt"/>
              <a:buAutoNum type="alphaLcPeriod"/>
            </a:pPr>
            <a:r>
              <a:rPr lang="en-US" dirty="0"/>
              <a:t>First-choice hill-climbing: keep trying until something improves the state</a:t>
            </a:r>
          </a:p>
          <a:p>
            <a:pPr marL="914381" lvl="1" indent="-514350">
              <a:buFont typeface="+mj-lt"/>
              <a:buAutoNum type="alphaLcPeriod"/>
            </a:pPr>
            <a:r>
              <a:rPr lang="en-US" dirty="0"/>
              <a:t>Simulated annealing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gradient of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  <a:r>
              <a:rPr lang="en-US" dirty="0"/>
              <a:t> analytically</a:t>
            </a:r>
          </a:p>
        </p:txBody>
      </p:sp>
    </p:spTree>
    <p:extLst>
      <p:ext uri="{BB962C8B-B14F-4D97-AF65-F5344CB8AC3E}">
        <p14:creationId xmlns:p14="http://schemas.microsoft.com/office/powerpoint/2010/main" val="37768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9D5A-9F4B-024E-9CD2-B4AD8F8A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extrema in continuous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CE9D-7DDC-FE48-92C3-652784A50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Symbol" pitchFamily="2" charset="2"/>
              </a:rPr>
              <a:t>Gradient vector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(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y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…)</a:t>
            </a:r>
            <a:r>
              <a:rPr lang="en-US" sz="2400" baseline="50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T</a:t>
            </a:r>
            <a:endParaRPr lang="en-US" sz="2400" dirty="0">
              <a:solidFill>
                <a:srgbClr val="CE00BB"/>
              </a:solidFill>
              <a:latin typeface="Calibri"/>
              <a:cs typeface="Calibri"/>
              <a:sym typeface="Symbol" pitchFamily="2" charset="2"/>
            </a:endParaRPr>
          </a:p>
          <a:p>
            <a:r>
              <a:rPr lang="en-US" dirty="0">
                <a:sym typeface="Symbol" pitchFamily="2" charset="2"/>
              </a:rPr>
              <a:t>For the airports,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a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 </a:t>
            </a:r>
            <a:r>
              <a:rPr lang="en-US" i="1" baseline="-25000" dirty="0" err="1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 err="1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 err="1">
                <a:solidFill>
                  <a:srgbClr val="CE00BB"/>
                </a:solidFill>
              </a:rPr>
              <a:t>C</a:t>
            </a:r>
            <a:r>
              <a:rPr lang="en-US" i="1" baseline="-45000" dirty="0" err="1">
                <a:solidFill>
                  <a:srgbClr val="CE00BB"/>
                </a:solidFill>
              </a:rPr>
              <a:t>a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 + (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 </a:t>
            </a:r>
          </a:p>
          <a:p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=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>
                <a:solidFill>
                  <a:srgbClr val="CE00BB"/>
                </a:solidFill>
              </a:rPr>
              <a:t>C</a:t>
            </a:r>
            <a:r>
              <a:rPr lang="en-US" i="1" baseline="-45000" dirty="0">
                <a:solidFill>
                  <a:srgbClr val="CE00BB"/>
                </a:solidFill>
              </a:rPr>
              <a:t>1</a:t>
            </a:r>
            <a:r>
              <a:rPr lang="en-US" dirty="0">
                <a:solidFill>
                  <a:srgbClr val="CE00BB"/>
                </a:solidFill>
              </a:rPr>
              <a:t> 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endParaRPr lang="en-US" baseline="30000" dirty="0">
              <a:solidFill>
                <a:srgbClr val="CE00BB"/>
              </a:solidFill>
              <a:latin typeface="Calibri"/>
              <a:cs typeface="Calibri"/>
            </a:endParaRPr>
          </a:p>
          <a:p>
            <a:r>
              <a:rPr lang="en-US" dirty="0">
                <a:sym typeface="Symbol" pitchFamily="2" charset="2"/>
              </a:rPr>
              <a:t>At an extremum,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0</a:t>
            </a:r>
          </a:p>
          <a:p>
            <a:r>
              <a:rPr lang="en-US" dirty="0">
                <a:sym typeface="Symbol" pitchFamily="2" charset="2"/>
              </a:rPr>
              <a:t>Can sometimes solve in closed form: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=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>
                <a:solidFill>
                  <a:srgbClr val="CE00BB"/>
                </a:solidFill>
              </a:rPr>
              <a:t>C</a:t>
            </a:r>
            <a:r>
              <a:rPr lang="en-US" i="1" baseline="-45000" dirty="0">
                <a:solidFill>
                  <a:srgbClr val="CE00BB"/>
                </a:solidFill>
              </a:rPr>
              <a:t>1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)/|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|</a:t>
            </a:r>
          </a:p>
          <a:p>
            <a:r>
              <a:rPr lang="en-US" dirty="0">
                <a:sym typeface="Symbol" pitchFamily="2" charset="2"/>
              </a:rPr>
              <a:t>Is this a local or global minimum of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ym typeface="Symbol" pitchFamily="2" charset="2"/>
              </a:rPr>
              <a:t>?</a:t>
            </a:r>
          </a:p>
          <a:p>
            <a:r>
              <a:rPr lang="en-US" dirty="0">
                <a:sym typeface="Symbol" pitchFamily="2" charset="2"/>
              </a:rPr>
              <a:t>Gradient descent: 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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-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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</a:p>
          <a:p>
            <a:pPr lvl="1"/>
            <a:r>
              <a:rPr lang="en-US" dirty="0">
                <a:latin typeface="Calibri"/>
                <a:cs typeface="Calibri"/>
                <a:sym typeface="Symbol" pitchFamily="2" charset="2"/>
              </a:rPr>
              <a:t>Huge range of algorithms for finding extrema using gradients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solidFill>
                <a:srgbClr val="CE00BB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CE00B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5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44914</TotalTime>
  <Words>2053</Words>
  <Application>Microsoft Macintosh PowerPoint</Application>
  <PresentationFormat>Widescreen</PresentationFormat>
  <Paragraphs>383</Paragraphs>
  <Slides>36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Palatino</vt:lpstr>
      <vt:lpstr>Symbol</vt:lpstr>
      <vt:lpstr>Times New Roman</vt:lpstr>
      <vt:lpstr>Wingdings</vt:lpstr>
      <vt:lpstr>dan-berkeley-nlp-v1</vt:lpstr>
      <vt:lpstr>CS 188: Artificial Intelligence </vt:lpstr>
      <vt:lpstr>Hill Climbing</vt:lpstr>
      <vt:lpstr>Local beam search</vt:lpstr>
      <vt:lpstr>Genetic algorithms</vt:lpstr>
      <vt:lpstr>Example: N-Queens</vt:lpstr>
      <vt:lpstr>Local search in continuous spaces</vt:lpstr>
      <vt:lpstr>Example: Siting airports in Romania</vt:lpstr>
      <vt:lpstr>Handling a continuous state/action space</vt:lpstr>
      <vt:lpstr>Finding extrema in continuous space</vt:lpstr>
      <vt:lpstr>Summary</vt:lpstr>
      <vt:lpstr>CS 188: Artificial Intelligence </vt:lpstr>
      <vt:lpstr>Outline</vt:lpstr>
      <vt:lpstr>A brief history</vt:lpstr>
      <vt:lpstr>Types of Games</vt:lpstr>
      <vt:lpstr>“Standard” Games</vt:lpstr>
      <vt:lpstr>Zero-Sum Games</vt:lpstr>
      <vt:lpstr>Adversarial Search</vt:lpstr>
      <vt:lpstr>Single-Agent Trees</vt:lpstr>
      <vt:lpstr>Value of a State</vt:lpstr>
      <vt:lpstr>Tic-Tac-Toe Game Tree</vt:lpstr>
      <vt:lpstr>Minimax Values</vt:lpstr>
      <vt:lpstr>Minimax algorithm</vt:lpstr>
      <vt:lpstr>Implementation</vt:lpstr>
      <vt:lpstr>Generalized minimax</vt:lpstr>
      <vt:lpstr>Minimax Efficiency</vt:lpstr>
      <vt:lpstr>Game Tree Pruning</vt:lpstr>
      <vt:lpstr>Minimax Example</vt:lpstr>
      <vt:lpstr>Alpha-Beta Example</vt:lpstr>
      <vt:lpstr>Alpha-Beta Quiz</vt:lpstr>
      <vt:lpstr>Alpha-Beta Quiz 2</vt:lpstr>
      <vt:lpstr>Alpha-Beta Quiz 2</vt:lpstr>
      <vt:lpstr>Alpha-Beta Pruning</vt:lpstr>
      <vt:lpstr>Alpha-Beta Implementation</vt:lpstr>
      <vt:lpstr>Alpha-Beta Pruning Properties</vt:lpstr>
      <vt:lpstr>Alpha-Beta Best-Case Analysis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Angela Liu</cp:lastModifiedBy>
  <cp:revision>2257</cp:revision>
  <cp:lastPrinted>2022-06-28T08:18:17Z</cp:lastPrinted>
  <dcterms:created xsi:type="dcterms:W3CDTF">2004-08-27T04:16:05Z</dcterms:created>
  <dcterms:modified xsi:type="dcterms:W3CDTF">2022-06-28T08:27:48Z</dcterms:modified>
</cp:coreProperties>
</file>