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36"/>
  </p:notesMasterIdLst>
  <p:handoutMasterIdLst>
    <p:handoutMasterId r:id="rId37"/>
  </p:handoutMasterIdLst>
  <p:sldIdLst>
    <p:sldId id="729" r:id="rId2"/>
    <p:sldId id="747" r:id="rId3"/>
    <p:sldId id="753" r:id="rId4"/>
    <p:sldId id="848" r:id="rId5"/>
    <p:sldId id="833" r:id="rId6"/>
    <p:sldId id="849" r:id="rId7"/>
    <p:sldId id="822" r:id="rId8"/>
    <p:sldId id="727" r:id="rId9"/>
    <p:sldId id="736" r:id="rId10"/>
    <p:sldId id="648" r:id="rId11"/>
    <p:sldId id="825" r:id="rId12"/>
    <p:sldId id="760" r:id="rId13"/>
    <p:sldId id="762" r:id="rId14"/>
    <p:sldId id="649" r:id="rId15"/>
    <p:sldId id="682" r:id="rId16"/>
    <p:sldId id="778" r:id="rId17"/>
    <p:sldId id="780" r:id="rId18"/>
    <p:sldId id="814" r:id="rId19"/>
    <p:sldId id="815" r:id="rId20"/>
    <p:sldId id="803" r:id="rId21"/>
    <p:sldId id="807" r:id="rId22"/>
    <p:sldId id="847" r:id="rId23"/>
    <p:sldId id="834" r:id="rId24"/>
    <p:sldId id="835" r:id="rId25"/>
    <p:sldId id="842" r:id="rId26"/>
    <p:sldId id="843" r:id="rId27"/>
    <p:sldId id="844" r:id="rId28"/>
    <p:sldId id="845" r:id="rId29"/>
    <p:sldId id="846" r:id="rId30"/>
    <p:sldId id="836" r:id="rId31"/>
    <p:sldId id="838" r:id="rId32"/>
    <p:sldId id="850" r:id="rId33"/>
    <p:sldId id="840" r:id="rId34"/>
    <p:sldId id="816" r:id="rId35"/>
  </p:sldIdLst>
  <p:sldSz cx="12192000" cy="6858000"/>
  <p:notesSz cx="7315200" cy="9601200"/>
  <p:custDataLst>
    <p:tags r:id="rId38"/>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CE00BB"/>
    <a:srgbClr val="323399"/>
    <a:srgbClr val="1400FF"/>
    <a:srgbClr val="9B01FF"/>
    <a:srgbClr val="6008A4"/>
    <a:srgbClr val="FFFF87"/>
    <a:srgbClr val="7103BC"/>
    <a:srgbClr val="F4E8FF"/>
    <a:srgbClr val="DAABFD"/>
    <a:srgbClr val="BD00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70" autoAdjust="0"/>
    <p:restoredTop sz="91956" autoAdjust="0"/>
  </p:normalViewPr>
  <p:slideViewPr>
    <p:cSldViewPr>
      <p:cViewPr varScale="1">
        <p:scale>
          <a:sx n="102" d="100"/>
          <a:sy n="102" d="100"/>
        </p:scale>
        <p:origin x="208" y="360"/>
      </p:cViewPr>
      <p:guideLst>
        <p:guide orient="horz" pos="2160"/>
        <p:guide pos="2880"/>
      </p:guideLst>
    </p:cSldViewPr>
  </p:slideViewPr>
  <p:outlineViewPr>
    <p:cViewPr>
      <p:scale>
        <a:sx n="33" d="100"/>
        <a:sy n="33" d="100"/>
      </p:scale>
      <p:origin x="0" y="34704"/>
    </p:cViewPr>
  </p:outlineViewPr>
  <p:notesTextViewPr>
    <p:cViewPr>
      <p:scale>
        <a:sx n="100" d="100"/>
        <a:sy n="100" d="100"/>
      </p:scale>
      <p:origin x="0" y="0"/>
    </p:cViewPr>
  </p:notesTextViewPr>
  <p:sorterViewPr>
    <p:cViewPr>
      <p:scale>
        <a:sx n="75" d="100"/>
        <a:sy n="75" d="100"/>
      </p:scale>
      <p:origin x="0" y="58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79" name="Rectangle 3"/>
          <p:cNvSpPr>
            <a:spLocks noGrp="1" noChangeArrowheads="1"/>
          </p:cNvSpPr>
          <p:nvPr>
            <p:ph type="dt" sz="quarter"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229380" name="Rectangle 4"/>
          <p:cNvSpPr>
            <a:spLocks noGrp="1" noChangeArrowheads="1"/>
          </p:cNvSpPr>
          <p:nvPr>
            <p:ph type="ftr" sz="quarter" idx="2"/>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81" name="Rectangle 5"/>
          <p:cNvSpPr>
            <a:spLocks noGrp="1" noChangeArrowheads="1"/>
          </p:cNvSpPr>
          <p:nvPr>
            <p:ph type="sldNum" sz="quarter" idx="3"/>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963147F5-8EB9-406F-9119-AB0022D58130}" type="slidenum">
              <a:rPr lang="en-US"/>
              <a:pPr>
                <a:defRPr/>
              </a:pPr>
              <a:t>‹#›</a:t>
            </a:fld>
            <a:endParaRPr lang="en-US"/>
          </a:p>
        </p:txBody>
      </p:sp>
    </p:spTree>
    <p:extLst>
      <p:ext uri="{BB962C8B-B14F-4D97-AF65-F5344CB8AC3E}">
        <p14:creationId xmlns:p14="http://schemas.microsoft.com/office/powerpoint/2010/main" val="193565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59"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31194" y="4561576"/>
            <a:ext cx="5852814" cy="43188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63"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AF4042F3-6AC5-4F69-BFDB-D78DEF38750B}" type="slidenum">
              <a:rPr lang="en-US"/>
              <a:pPr>
                <a:defRPr/>
              </a:pPr>
              <a:t>‹#›</a:t>
            </a:fld>
            <a:endParaRPr lang="en-US"/>
          </a:p>
        </p:txBody>
      </p:sp>
    </p:spTree>
    <p:extLst>
      <p:ext uri="{BB962C8B-B14F-4D97-AF65-F5344CB8AC3E}">
        <p14:creationId xmlns:p14="http://schemas.microsoft.com/office/powerpoint/2010/main" val="25586285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and the reference to </a:t>
            </a:r>
            <a:r>
              <a:rPr lang="en-US" baseline="0" dirty="0" err="1"/>
              <a:t>ai.berkeley.edu</a:t>
            </a:r>
            <a:r>
              <a:rPr lang="en-US" baseline="0" dirty="0"/>
              <a:t>.  Thanks!</a:t>
            </a:r>
            <a:endParaRPr lang="en-US" sz="1200" dirty="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a:t>
            </a:fld>
            <a:endParaRPr lang="en-US"/>
          </a:p>
        </p:txBody>
      </p:sp>
    </p:spTree>
    <p:extLst>
      <p:ext uri="{BB962C8B-B14F-4D97-AF65-F5344CB8AC3E}">
        <p14:creationId xmlns:p14="http://schemas.microsoft.com/office/powerpoint/2010/main" val="404961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and the reference to </a:t>
            </a:r>
            <a:r>
              <a:rPr lang="en-US" baseline="0" dirty="0" err="1"/>
              <a:t>ai.berkeley.edu</a:t>
            </a:r>
            <a:r>
              <a:rPr lang="en-US" baseline="0" dirty="0"/>
              <a:t>.  Thanks!</a:t>
            </a:r>
            <a:endParaRPr lang="en-US" sz="1200" dirty="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DC3ED746-492E-4D0C-832A-ACED5D621C80}" type="slidenum">
              <a:rPr lang="en-US" smtClean="0"/>
              <a:pPr>
                <a:defRPr/>
              </a:pPr>
              <a:t>16</a:t>
            </a:fld>
            <a:endParaRPr lang="en-US"/>
          </a:p>
        </p:txBody>
      </p:sp>
    </p:spTree>
    <p:extLst>
      <p:ext uri="{BB962C8B-B14F-4D97-AF65-F5344CB8AC3E}">
        <p14:creationId xmlns:p14="http://schemas.microsoft.com/office/powerpoint/2010/main" val="3119391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At</a:t>
            </a:r>
            <a:r>
              <a:rPr lang="en-US" baseline="0" dirty="0"/>
              <a:t> least 10, or otherwise just rather dead; or just 100, or otherwise rather dead; that’s yet something different than minimax or </a:t>
            </a:r>
            <a:r>
              <a:rPr lang="en-US" baseline="0" dirty="0" err="1"/>
              <a:t>expectimax</a:t>
            </a:r>
            <a:endParaRPr lang="en-US" dirty="0"/>
          </a:p>
        </p:txBody>
      </p:sp>
      <p:sp>
        <p:nvSpPr>
          <p:cNvPr id="4" name="Slide Number Placeholder 3"/>
          <p:cNvSpPr>
            <a:spLocks noGrp="1"/>
          </p:cNvSpPr>
          <p:nvPr>
            <p:ph type="sldNum" sz="quarter" idx="10"/>
          </p:nvPr>
        </p:nvSpPr>
        <p:spPr/>
        <p:txBody>
          <a:bodyPr/>
          <a:lstStyle/>
          <a:p>
            <a:pPr>
              <a:defRPr/>
            </a:pPr>
            <a:fld id="{DC3ED746-492E-4D0C-832A-ACED5D621C80}" type="slidenum">
              <a:rPr lang="en-US" smtClean="0"/>
              <a:pPr>
                <a:defRPr/>
              </a:pPr>
              <a:t>17</a:t>
            </a:fld>
            <a:endParaRPr lang="en-US"/>
          </a:p>
        </p:txBody>
      </p:sp>
    </p:spTree>
    <p:extLst>
      <p:ext uri="{BB962C8B-B14F-4D97-AF65-F5344CB8AC3E}">
        <p14:creationId xmlns:p14="http://schemas.microsoft.com/office/powerpoint/2010/main" val="2287466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dirty="0">
                <a:latin typeface="Arial" charset="0"/>
              </a:rPr>
              <a:t>Note that “minimax-decision” has become just “decision”</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18</a:t>
            </a:fld>
            <a:endParaRPr lang="en-US">
              <a:latin typeface="Arial" charset="0"/>
            </a:endParaRPr>
          </a:p>
        </p:txBody>
      </p:sp>
    </p:spTree>
    <p:extLst>
      <p:ext uri="{BB962C8B-B14F-4D97-AF65-F5344CB8AC3E}">
        <p14:creationId xmlns:p14="http://schemas.microsoft.com/office/powerpoint/2010/main" val="1608415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dirty="0">
                <a:latin typeface="Arial" charset="0"/>
              </a:rPr>
              <a:t>Note that “minimax-decision” has become just “decision”</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19</a:t>
            </a:fld>
            <a:endParaRPr lang="en-US">
              <a:latin typeface="Arial" charset="0"/>
            </a:endParaRPr>
          </a:p>
        </p:txBody>
      </p:sp>
    </p:spTree>
    <p:extLst>
      <p:ext uri="{BB962C8B-B14F-4D97-AF65-F5344CB8AC3E}">
        <p14:creationId xmlns:p14="http://schemas.microsoft.com/office/powerpoint/2010/main" val="4123350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4E85BB2-29B2-497D-B377-09C1EC678A88}" type="slidenum">
              <a:rPr lang="en-US" smtClean="0">
                <a:latin typeface="Arial" charset="0"/>
              </a:rPr>
              <a:pPr/>
              <a:t>20</a:t>
            </a:fld>
            <a:endParaRPr lang="en-US">
              <a:latin typeface="Arial" charset="0"/>
            </a:endParaRPr>
          </a:p>
        </p:txBody>
      </p:sp>
      <p:sp>
        <p:nvSpPr>
          <p:cNvPr id="44035" name="Rectangle 2"/>
          <p:cNvSpPr>
            <a:spLocks noGrp="1" noRot="1" noChangeAspect="1" noChangeArrowheads="1" noTextEdit="1"/>
          </p:cNvSpPr>
          <p:nvPr>
            <p:ph type="sldImg"/>
          </p:nvPr>
        </p:nvSpPr>
        <p:spPr>
          <a:xfrm>
            <a:off x="457200" y="720725"/>
            <a:ext cx="6400800" cy="3600450"/>
          </a:xfrm>
          <a:ln/>
        </p:spPr>
      </p:sp>
      <p:sp>
        <p:nvSpPr>
          <p:cNvPr id="44036" name="Rectangle 3"/>
          <p:cNvSpPr>
            <a:spLocks noGrp="1" noChangeArrowheads="1"/>
          </p:cNvSpPr>
          <p:nvPr>
            <p:ph type="body" idx="1"/>
          </p:nvPr>
        </p:nvSpPr>
        <p:spPr>
          <a:xfrm>
            <a:off x="974924" y="4561576"/>
            <a:ext cx="5365352" cy="4318827"/>
          </a:xfrm>
          <a:noFill/>
          <a:ln/>
        </p:spPr>
        <p:txBody>
          <a:bodyPr/>
          <a:lstStyle/>
          <a:p>
            <a:endParaRPr lang="en-US">
              <a:latin typeface="Arial" charset="0"/>
            </a:endParaRPr>
          </a:p>
        </p:txBody>
      </p:sp>
    </p:spTree>
    <p:extLst>
      <p:ext uri="{BB962C8B-B14F-4D97-AF65-F5344CB8AC3E}">
        <p14:creationId xmlns:p14="http://schemas.microsoft.com/office/powerpoint/2010/main" val="1601794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32</a:t>
            </a:fld>
            <a:endParaRPr lang="en-US"/>
          </a:p>
        </p:txBody>
      </p:sp>
    </p:spTree>
    <p:extLst>
      <p:ext uri="{BB962C8B-B14F-4D97-AF65-F5344CB8AC3E}">
        <p14:creationId xmlns:p14="http://schemas.microsoft.com/office/powerpoint/2010/main" val="1968304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2</a:t>
            </a:fld>
            <a:endParaRPr lang="en-US">
              <a:latin typeface="Arial" charset="0"/>
            </a:endParaRPr>
          </a:p>
        </p:txBody>
      </p:sp>
    </p:spTree>
    <p:extLst>
      <p:ext uri="{BB962C8B-B14F-4D97-AF65-F5344CB8AC3E}">
        <p14:creationId xmlns:p14="http://schemas.microsoft.com/office/powerpoint/2010/main" val="1924969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 is not evaluated</a:t>
            </a:r>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3</a:t>
            </a:fld>
            <a:endParaRPr lang="en-US"/>
          </a:p>
        </p:txBody>
      </p:sp>
    </p:spTree>
    <p:extLst>
      <p:ext uri="{BB962C8B-B14F-4D97-AF65-F5344CB8AC3E}">
        <p14:creationId xmlns:p14="http://schemas.microsoft.com/office/powerpoint/2010/main" val="302761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457200" y="720725"/>
            <a:ext cx="6400800" cy="3600450"/>
          </a:xfrm>
          <a:ln/>
        </p:spPr>
      </p:sp>
      <p:sp>
        <p:nvSpPr>
          <p:cNvPr id="69635" name="Notes Placeholder 2"/>
          <p:cNvSpPr>
            <a:spLocks noGrp="1"/>
          </p:cNvSpPr>
          <p:nvPr>
            <p:ph type="body" idx="1"/>
          </p:nvPr>
        </p:nvSpPr>
        <p:spPr>
          <a:noFill/>
          <a:ln/>
        </p:spPr>
        <p:txBody>
          <a:bodyPr/>
          <a:lstStyle/>
          <a:p>
            <a:r>
              <a:rPr lang="en-US" dirty="0">
                <a:latin typeface="Arial" charset="0"/>
              </a:rPr>
              <a:t>Iterative deepening (which we discussed way back in lecture 2) was actually invented for the chess game scenario to come up with an optimal ordering.</a:t>
            </a:r>
          </a:p>
          <a:p>
            <a:pPr marL="171450" indent="-171450">
              <a:buFontTx/>
              <a:buChar char="-"/>
            </a:pPr>
            <a:r>
              <a:rPr lang="en-US" dirty="0">
                <a:latin typeface="Arial" charset="0"/>
              </a:rPr>
              <a:t>The idea is to start by running the game tree to depth 2; then use this to determine an optimal ordering of searches; and then go down to depth 4; and depth 6; etc.</a:t>
            </a:r>
          </a:p>
          <a:p>
            <a:pPr marL="171450" indent="-171450">
              <a:buFontTx/>
              <a:buChar char="-"/>
            </a:pPr>
            <a:endParaRPr lang="en-US" dirty="0">
              <a:latin typeface="Arial" charset="0"/>
            </a:endParaRPr>
          </a:p>
          <a:p>
            <a:pPr marL="0" indent="0">
              <a:buFontTx/>
              <a:buNone/>
            </a:pPr>
            <a:r>
              <a:rPr lang="en-US" dirty="0">
                <a:latin typeface="Arial" charset="0"/>
              </a:rPr>
              <a:t>It can be shown that with perfect ordering, you can get time complexity down to sqrt of O(</a:t>
            </a:r>
            <a:r>
              <a:rPr lang="en-US" dirty="0" err="1">
                <a:latin typeface="Arial" charset="0"/>
              </a:rPr>
              <a:t>b^m</a:t>
            </a:r>
            <a:r>
              <a:rPr lang="en-US" dirty="0">
                <a:latin typeface="Arial" charset="0"/>
              </a:rPr>
              <a:t>)</a:t>
            </a:r>
          </a:p>
          <a:p>
            <a:pPr marL="171450" indent="-171450">
              <a:buFontTx/>
              <a:buChar char="-"/>
            </a:pPr>
            <a:r>
              <a:rPr lang="en-US" dirty="0">
                <a:latin typeface="Arial" charset="0"/>
              </a:rPr>
              <a:t>Starting from the root: you must search all children (first one exact, next two are incomplete)</a:t>
            </a:r>
          </a:p>
          <a:p>
            <a:pPr marL="171450" indent="-171450">
              <a:buFontTx/>
              <a:buChar char="-"/>
            </a:pPr>
            <a:r>
              <a:rPr lang="en-US" dirty="0">
                <a:latin typeface="Arial" charset="0"/>
              </a:rPr>
              <a:t>Next level: first node exact so must search all of children (first one exact, next two are incomplete)</a:t>
            </a:r>
          </a:p>
          <a:p>
            <a:endParaRPr lang="en-US" dirty="0">
              <a:latin typeface="Arial" charset="0"/>
            </a:endParaRPr>
          </a:p>
        </p:txBody>
      </p:sp>
      <p:sp>
        <p:nvSpPr>
          <p:cNvPr id="69636" name="Slide Number Placeholder 3"/>
          <p:cNvSpPr>
            <a:spLocks noGrp="1"/>
          </p:cNvSpPr>
          <p:nvPr>
            <p:ph type="sldNum" sz="quarter" idx="5"/>
          </p:nvPr>
        </p:nvSpPr>
        <p:spPr>
          <a:noFill/>
        </p:spPr>
        <p:txBody>
          <a:bodyPr/>
          <a:lstStyle/>
          <a:p>
            <a:fld id="{740F0E28-396E-4F98-845A-678F748F62CE}" type="slidenum">
              <a:rPr lang="en-US" smtClean="0">
                <a:latin typeface="Arial" charset="0"/>
              </a:rPr>
              <a:pPr/>
              <a:t>4</a:t>
            </a:fld>
            <a:endParaRPr lang="en-US">
              <a:latin typeface="Arial" charset="0"/>
            </a:endParaRPr>
          </a:p>
        </p:txBody>
      </p:sp>
    </p:spTree>
    <p:extLst>
      <p:ext uri="{BB962C8B-B14F-4D97-AF65-F5344CB8AC3E}">
        <p14:creationId xmlns:p14="http://schemas.microsoft.com/office/powerpoint/2010/main" val="3814443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observations:</a:t>
            </a:r>
          </a:p>
          <a:p>
            <a:pPr marL="228600" indent="-228600">
              <a:buAutoNum type="arabicParenR"/>
            </a:pPr>
            <a:r>
              <a:rPr lang="en-US" dirty="0"/>
              <a:t>You MUST determine an exact value for the first path of every (non-pruned) subtree.</a:t>
            </a:r>
          </a:p>
          <a:p>
            <a:pPr marL="228600" indent="-228600">
              <a:buAutoNum type="arabicParenR"/>
            </a:pPr>
            <a:r>
              <a:rPr lang="en-US" dirty="0"/>
              <a:t>For all subtrees where you must determine an exact value of the root, you must also at least visit it’s children to get a bounded value.</a:t>
            </a:r>
          </a:p>
          <a:p>
            <a:pPr marL="228600" indent="-228600">
              <a:buAutoNum type="arabicParenR"/>
            </a:pPr>
            <a:endParaRPr lang="en-US" dirty="0"/>
          </a:p>
          <a:p>
            <a:pPr marL="0" indent="0">
              <a:buNone/>
            </a:pPr>
            <a:r>
              <a:rPr lang="en-US" dirty="0"/>
              <a:t>Runtime analysis: </a:t>
            </a:r>
          </a:p>
          <a:p>
            <a:pPr marL="171450" indent="-171450">
              <a:buFontTx/>
              <a:buChar char="-"/>
            </a:pPr>
            <a:r>
              <a:rPr lang="en-US" dirty="0"/>
              <a:t>First layer: branching factor is b</a:t>
            </a:r>
          </a:p>
          <a:p>
            <a:pPr marL="171450" indent="-171450">
              <a:buFontTx/>
              <a:buChar char="-"/>
            </a:pPr>
            <a:r>
              <a:rPr lang="en-US" dirty="0"/>
              <a:t>Second layer: branching factor is still b (it’s not b*b) </a:t>
            </a:r>
            <a:r>
              <a:rPr lang="en-US" dirty="0" err="1"/>
              <a:t>bc</a:t>
            </a:r>
            <a:r>
              <a:rPr lang="en-US" dirty="0"/>
              <a:t> you only need to look at all the leftmost paths (with a slight addition in the first subtree that are </a:t>
            </a:r>
            <a:r>
              <a:rPr lang="en-US" dirty="0" err="1"/>
              <a:t>neglible</a:t>
            </a:r>
            <a:r>
              <a:rPr lang="en-US" dirty="0"/>
              <a:t> since they don’t contribute asymptotically)</a:t>
            </a:r>
          </a:p>
          <a:p>
            <a:pPr marL="171450" indent="-171450">
              <a:buFontTx/>
              <a:buChar char="-"/>
            </a:pPr>
            <a:r>
              <a:rPr lang="en-US" dirty="0"/>
              <a:t>Third layer: now we have the branching factor multiplying </a:t>
            </a:r>
            <a:r>
              <a:rPr lang="en-US" dirty="0" err="1"/>
              <a:t>bc</a:t>
            </a:r>
            <a:r>
              <a:rPr lang="en-US" dirty="0"/>
              <a:t> each of the second layer’s subtrees must be fully determined</a:t>
            </a:r>
          </a:p>
          <a:p>
            <a:pPr marL="628650" lvl="1" indent="-171450">
              <a:buFontTx/>
              <a:buChar char="-"/>
            </a:pPr>
            <a:r>
              <a:rPr lang="en-US" dirty="0"/>
              <a:t>Can almost think of this as skipping a layer for each pruned node</a:t>
            </a:r>
          </a:p>
          <a:p>
            <a:endParaRPr lang="en-US"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5</a:t>
            </a:fld>
            <a:endParaRPr lang="en-US"/>
          </a:p>
        </p:txBody>
      </p:sp>
    </p:spTree>
    <p:extLst>
      <p:ext uri="{BB962C8B-B14F-4D97-AF65-F5344CB8AC3E}">
        <p14:creationId xmlns:p14="http://schemas.microsoft.com/office/powerpoint/2010/main" val="995885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457200" y="720725"/>
            <a:ext cx="6400800" cy="3600450"/>
          </a:xfrm>
          <a:ln/>
        </p:spPr>
      </p:sp>
      <p:sp>
        <p:nvSpPr>
          <p:cNvPr id="69635" name="Notes Placeholder 2"/>
          <p:cNvSpPr>
            <a:spLocks noGrp="1"/>
          </p:cNvSpPr>
          <p:nvPr>
            <p:ph type="body" idx="1"/>
          </p:nvPr>
        </p:nvSpPr>
        <p:spPr>
          <a:noFill/>
          <a:ln/>
        </p:spPr>
        <p:txBody>
          <a:bodyPr/>
          <a:lstStyle/>
          <a:p>
            <a:endParaRPr lang="en-US">
              <a:latin typeface="Arial" charset="0"/>
            </a:endParaRPr>
          </a:p>
        </p:txBody>
      </p:sp>
      <p:sp>
        <p:nvSpPr>
          <p:cNvPr id="69636" name="Slide Number Placeholder 3"/>
          <p:cNvSpPr>
            <a:spLocks noGrp="1"/>
          </p:cNvSpPr>
          <p:nvPr>
            <p:ph type="sldNum" sz="quarter" idx="5"/>
          </p:nvPr>
        </p:nvSpPr>
        <p:spPr>
          <a:noFill/>
        </p:spPr>
        <p:txBody>
          <a:bodyPr/>
          <a:lstStyle/>
          <a:p>
            <a:fld id="{740F0E28-396E-4F98-845A-678F748F62CE}" type="slidenum">
              <a:rPr lang="en-US" smtClean="0">
                <a:latin typeface="Arial" charset="0"/>
              </a:rPr>
              <a:pPr/>
              <a:t>8</a:t>
            </a:fld>
            <a:endParaRPr lang="en-US">
              <a:latin typeface="Arial" charset="0"/>
            </a:endParaRPr>
          </a:p>
        </p:txBody>
      </p:sp>
    </p:spTree>
    <p:extLst>
      <p:ext uri="{BB962C8B-B14F-4D97-AF65-F5344CB8AC3E}">
        <p14:creationId xmlns:p14="http://schemas.microsoft.com/office/powerpoint/2010/main" val="3246770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games, deeper search is better </a:t>
            </a:r>
            <a:r>
              <a:rPr lang="en-US" dirty="0" err="1"/>
              <a:t>bc</a:t>
            </a:r>
            <a:r>
              <a:rPr lang="en-US" dirty="0"/>
              <a:t> you can search through more states </a:t>
            </a:r>
            <a:r>
              <a:rPr lang="en-US" dirty="0">
                <a:sym typeface="Wingdings" pitchFamily="2" charset="2"/>
              </a:rPr>
              <a:t> this is an empirical fact; cannot be proved </a:t>
            </a:r>
            <a:r>
              <a:rPr lang="en-US" dirty="0" err="1">
                <a:sym typeface="Wingdings" pitchFamily="2" charset="2"/>
              </a:rPr>
              <a:t>bc</a:t>
            </a:r>
            <a:r>
              <a:rPr lang="en-US" dirty="0">
                <a:sym typeface="Wingdings" pitchFamily="2" charset="2"/>
              </a:rPr>
              <a:t> you can come up with cases where it is not true</a:t>
            </a:r>
          </a:p>
          <a:p>
            <a:endParaRPr lang="en-US" dirty="0">
              <a:sym typeface="Wingdings" pitchFamily="2" charset="2"/>
            </a:endParaRPr>
          </a:p>
          <a:p>
            <a:r>
              <a:rPr lang="en-US" dirty="0">
                <a:sym typeface="Wingdings" pitchFamily="2" charset="2"/>
              </a:rPr>
              <a:t>Current tradeoff strategy: leaning more toward complexity of features and spending more time evaluating  Deep neural nets now are able to learn very good features and have good results without very much search at all.</a:t>
            </a:r>
          </a:p>
          <a:p>
            <a:r>
              <a:rPr lang="en-US" dirty="0">
                <a:sym typeface="Wingdings" pitchFamily="2" charset="2"/>
              </a:rPr>
              <a:t>- Although as we will learn in deep neural networks later, we don’t really know what deep learning does inside the black box so it might really just be growing the tree; who knows</a:t>
            </a:r>
            <a:endParaRPr lang="en-US"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11</a:t>
            </a:fld>
            <a:endParaRPr lang="en-US"/>
          </a:p>
        </p:txBody>
      </p:sp>
    </p:spTree>
    <p:extLst>
      <p:ext uri="{BB962C8B-B14F-4D97-AF65-F5344CB8AC3E}">
        <p14:creationId xmlns:p14="http://schemas.microsoft.com/office/powerpoint/2010/main" val="898020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Depth 2, one dot and two ghosts;</a:t>
            </a:r>
            <a:r>
              <a:rPr lang="en-US" baseline="0" dirty="0"/>
              <a:t> dot is about 8 steps away</a:t>
            </a:r>
            <a:r>
              <a:rPr lang="en-US" dirty="0"/>
              <a:t> – cannot see actual eating, so need to include distance to dots in </a:t>
            </a:r>
            <a:r>
              <a:rPr lang="en-US" dirty="0" err="1"/>
              <a:t>eval</a:t>
            </a:r>
            <a:r>
              <a:rPr lang="en-US" dirty="0"/>
              <a:t>; but limited depth means it goes into a dead end and cannot escape even a simple ghost strategy;</a:t>
            </a:r>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12</a:t>
            </a:fld>
            <a:endParaRPr lang="en-US"/>
          </a:p>
        </p:txBody>
      </p:sp>
    </p:spTree>
    <p:extLst>
      <p:ext uri="{BB962C8B-B14F-4D97-AF65-F5344CB8AC3E}">
        <p14:creationId xmlns:p14="http://schemas.microsoft.com/office/powerpoint/2010/main" val="3445440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Perfect </a:t>
            </a:r>
            <a:r>
              <a:rPr lang="en-US" dirty="0" err="1"/>
              <a:t>lookahead</a:t>
            </a:r>
            <a:r>
              <a:rPr lang="en-US" dirty="0"/>
              <a:t>: head</a:t>
            </a:r>
            <a:r>
              <a:rPr lang="en-US" baseline="0" dirty="0"/>
              <a:t> towards red ghost!!! Wait for blue to commit to one pursuit direction, go the other way, eat the dot</a:t>
            </a:r>
          </a:p>
          <a:p>
            <a:r>
              <a:rPr lang="en-US" baseline="0" dirty="0"/>
              <a:t>Note also the horror you feel: humans would take the safer strategy of waiting, not heading for blinky; minimax doesn’t care. WHY? It is 100% certain its theory of the world is correct</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13</a:t>
            </a:fld>
            <a:endParaRPr lang="en-US"/>
          </a:p>
        </p:txBody>
      </p:sp>
    </p:spTree>
    <p:extLst>
      <p:ext uri="{BB962C8B-B14F-4D97-AF65-F5344CB8AC3E}">
        <p14:creationId xmlns:p14="http://schemas.microsoft.com/office/powerpoint/2010/main" val="1389065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E10AB1-FB9A-4CFC-A058-E74AFD102927}"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76918-8EE8-41BC-8655-5862D016B2B9}"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4A49B-9F02-4A5C-B982-4DFD370F18E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81798C-0F99-461B-869F-8FC2E08F7ABC}"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71E20-2558-4548-9145-31A1CE74B67E}"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C36CE-9816-47A4-A648-59C94611F2D8}"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567DB1-08A8-4DA3-8792-9FE41D7CAC05}"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D915A0-5737-488C-ABBC-0B423BC02545}"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6499FA-73C5-4A44-820B-A2808797D65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593802-8813-400D-A5BB-9C50C37ACBB4}"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85C0E-EF3F-4D12-BC26-7AC478A25631}"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pPr>
              <a:defRPr/>
            </a:pPr>
            <a:fld id="{6DD5B9B9-0596-4755-A407-4C3F5264CB69}" type="slidenum">
              <a:rPr lang="en-US" smtClean="0"/>
              <a:pPr>
                <a:defRPr/>
              </a:pPr>
              <a:t>‹#›</a:t>
            </a:fld>
            <a:endParaRPr lang="en-US" dirty="0"/>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oleObject" Target="../embeddings/oleObject1.bin"/><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cs.utsa.edu/~bylander/cs5233/a-b-analysis.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7178" y="1789356"/>
            <a:ext cx="6297644" cy="4803287"/>
          </a:xfrm>
          <a:prstGeom prst="rect">
            <a:avLst/>
          </a:prstGeom>
          <a:noFill/>
          <a:extLst>
            <a:ext uri="{909E8E84-426E-40dd-AFC4-6F175D3DCCD1}">
              <a14:hiddenFill xmlns="" xmlns:a14="http://schemas.microsoft.com/office/drawing/2010/main">
                <a:solidFill>
                  <a:srgbClr val="FFFFFF"/>
                </a:solidFill>
              </a14:hiddenFill>
            </a:ext>
          </a:extLst>
        </p:spPr>
      </p:pic>
      <p:sp>
        <p:nvSpPr>
          <p:cNvPr id="5122" name="Rectangle 5"/>
          <p:cNvSpPr>
            <a:spLocks noGrp="1" noChangeArrowheads="1"/>
          </p:cNvSpPr>
          <p:nvPr>
            <p:ph type="ctrTitle"/>
          </p:nvPr>
        </p:nvSpPr>
        <p:spPr>
          <a:xfrm>
            <a:off x="0" y="279403"/>
            <a:ext cx="12192000" cy="1470025"/>
          </a:xfrm>
        </p:spPr>
        <p:txBody>
          <a:bodyPr/>
          <a:lstStyle/>
          <a:p>
            <a:pPr eaLnBrk="1" hangingPunct="1"/>
            <a:r>
              <a:rPr lang="en-US" dirty="0"/>
              <a:t>CS 188: Artificial Intelligence</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dirty="0"/>
              <a:t>Adversarial Search II</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sp>
        <p:nvSpPr>
          <p:cNvPr id="7" name="Text Box 8">
            <a:extLst>
              <a:ext uri="{FF2B5EF4-FFF2-40B4-BE49-F238E27FC236}">
                <a16:creationId xmlns:a16="http://schemas.microsoft.com/office/drawing/2014/main" id="{2F51E022-4BA8-0449-8A7E-EEEC9C81FB92}"/>
              </a:ext>
            </a:extLst>
          </p:cNvPr>
          <p:cNvSpPr txBox="1">
            <a:spLocks noChangeArrowheads="1"/>
          </p:cNvSpPr>
          <p:nvPr/>
        </p:nvSpPr>
        <p:spPr bwMode="auto">
          <a:xfrm>
            <a:off x="4203311" y="5491737"/>
            <a:ext cx="4114800" cy="1063225"/>
          </a:xfrm>
          <a:prstGeom prst="rect">
            <a:avLst/>
          </a:prstGeom>
          <a:noFill/>
          <a:ln w="9525">
            <a:noFill/>
            <a:miter lim="800000"/>
            <a:headEnd/>
            <a:tailEnd/>
          </a:ln>
        </p:spPr>
        <p:txBody>
          <a:bodyPr wrap="square" lIns="91432" tIns="45718" rIns="91432" bIns="45718">
            <a:spAutoFit/>
          </a:bodyPr>
          <a:lstStyle/>
          <a:p>
            <a:pPr algn="ctr">
              <a:spcBef>
                <a:spcPts val="0"/>
              </a:spcBef>
            </a:pPr>
            <a:r>
              <a:rPr lang="en-US" sz="1600" dirty="0">
                <a:solidFill>
                  <a:schemeClr val="bg1"/>
                </a:solidFill>
                <a:latin typeface="Calibri"/>
                <a:cs typeface="Calibri"/>
              </a:rPr>
              <a:t>Instructors: Angela Liu and </a:t>
            </a:r>
            <a:r>
              <a:rPr lang="en-US" sz="1600" dirty="0" err="1">
                <a:solidFill>
                  <a:schemeClr val="bg1"/>
                </a:solidFill>
                <a:latin typeface="Calibri"/>
                <a:cs typeface="Calibri"/>
              </a:rPr>
              <a:t>Yanlai</a:t>
            </a:r>
            <a:r>
              <a:rPr lang="en-US" sz="1600" dirty="0">
                <a:solidFill>
                  <a:schemeClr val="bg1"/>
                </a:solidFill>
                <a:latin typeface="Calibri"/>
                <a:cs typeface="Calibri"/>
              </a:rPr>
              <a:t> Yang</a:t>
            </a:r>
          </a:p>
          <a:p>
            <a:pPr algn="ctr">
              <a:spcBef>
                <a:spcPts val="0"/>
              </a:spcBef>
            </a:pPr>
            <a:r>
              <a:rPr lang="en-US" sz="1600" dirty="0">
                <a:solidFill>
                  <a:schemeClr val="bg1"/>
                </a:solidFill>
                <a:latin typeface="Calibri"/>
                <a:cs typeface="Calibri"/>
              </a:rPr>
              <a:t>University of California, Berkeley</a:t>
            </a:r>
          </a:p>
          <a:p>
            <a:pPr algn="ctr">
              <a:spcBef>
                <a:spcPts val="0"/>
              </a:spcBef>
            </a:pPr>
            <a:endParaRPr lang="en-US" sz="1000" dirty="0">
              <a:solidFill>
                <a:schemeClr val="bg1"/>
              </a:solidFill>
              <a:latin typeface="Calibri"/>
              <a:cs typeface="Calibri"/>
            </a:endParaRPr>
          </a:p>
          <a:p>
            <a:pPr algn="ctr">
              <a:spcBef>
                <a:spcPts val="0"/>
              </a:spcBef>
            </a:pPr>
            <a:r>
              <a:rPr lang="en-US" sz="1200" dirty="0">
                <a:solidFill>
                  <a:schemeClr val="bg1"/>
                </a:solidFill>
                <a:latin typeface="Palatino"/>
                <a:cs typeface="Palatino"/>
              </a:rPr>
              <a:t>[These slides adapted from </a:t>
            </a:r>
            <a:r>
              <a:rPr lang="en-US" sz="1200" dirty="0">
                <a:solidFill>
                  <a:schemeClr val="bg1"/>
                </a:solidFill>
                <a:latin typeface="Calibri"/>
                <a:cs typeface="Calibri"/>
              </a:rPr>
              <a:t>Stuart Russell and Dawn Song</a:t>
            </a:r>
            <a:r>
              <a:rPr lang="en-US" sz="1200" dirty="0">
                <a:solidFill>
                  <a:schemeClr val="bg1"/>
                </a:solidFill>
                <a:latin typeface="Palatino"/>
                <a:cs typeface="Palatino"/>
              </a:rPr>
              <a:t>]</a:t>
            </a:r>
          </a:p>
          <a:p>
            <a:pPr algn="ctr">
              <a:spcBef>
                <a:spcPts val="0"/>
              </a:spcBef>
            </a:pPr>
            <a:endParaRPr lang="en-US" sz="1600" dirty="0">
              <a:solidFill>
                <a:schemeClr val="bg1"/>
              </a:solidFill>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t>Resource Limits</a:t>
            </a:r>
          </a:p>
        </p:txBody>
      </p:sp>
      <p:sp>
        <p:nvSpPr>
          <p:cNvPr id="17411" name="Rectangle 3"/>
          <p:cNvSpPr>
            <a:spLocks noGrp="1" noChangeArrowheads="1"/>
          </p:cNvSpPr>
          <p:nvPr>
            <p:ph idx="1"/>
          </p:nvPr>
        </p:nvSpPr>
        <p:spPr>
          <a:xfrm>
            <a:off x="304800" y="1371600"/>
            <a:ext cx="7086600" cy="4525963"/>
          </a:xfrm>
        </p:spPr>
        <p:txBody>
          <a:bodyPr/>
          <a:lstStyle/>
          <a:p>
            <a:pPr eaLnBrk="1" hangingPunct="1">
              <a:lnSpc>
                <a:spcPct val="80000"/>
              </a:lnSpc>
            </a:pPr>
            <a:r>
              <a:rPr lang="en-US" sz="2400" dirty="0"/>
              <a:t>Problem: In realistic games, cannot search to leaves!</a:t>
            </a:r>
          </a:p>
          <a:p>
            <a:pPr lvl="1" eaLnBrk="1" hangingPunct="1">
              <a:lnSpc>
                <a:spcPct val="80000"/>
              </a:lnSpc>
            </a:pPr>
            <a:endParaRPr lang="en-US" sz="1400" dirty="0"/>
          </a:p>
          <a:p>
            <a:pPr eaLnBrk="1" hangingPunct="1">
              <a:lnSpc>
                <a:spcPct val="80000"/>
              </a:lnSpc>
            </a:pPr>
            <a:r>
              <a:rPr lang="en-US" sz="2400" dirty="0"/>
              <a:t>Solution (Shannon, 1950): Bounded lookahead</a:t>
            </a:r>
          </a:p>
          <a:p>
            <a:pPr lvl="1" eaLnBrk="1" hangingPunct="1">
              <a:lnSpc>
                <a:spcPct val="80000"/>
              </a:lnSpc>
            </a:pPr>
            <a:r>
              <a:rPr lang="en-US" sz="2000" dirty="0"/>
              <a:t>Search only to a preset </a:t>
            </a:r>
            <a:r>
              <a:rPr lang="en-US" sz="2000" b="1" i="1" dirty="0">
                <a:solidFill>
                  <a:srgbClr val="FF0000"/>
                </a:solidFill>
              </a:rPr>
              <a:t>depth limit</a:t>
            </a:r>
            <a:r>
              <a:rPr lang="en-US" sz="2000" dirty="0">
                <a:solidFill>
                  <a:srgbClr val="000090"/>
                </a:solidFill>
              </a:rPr>
              <a:t> or </a:t>
            </a:r>
            <a:r>
              <a:rPr lang="en-US" sz="2000" b="1" i="1" dirty="0">
                <a:solidFill>
                  <a:srgbClr val="FF0000"/>
                </a:solidFill>
              </a:rPr>
              <a:t>horizon</a:t>
            </a:r>
          </a:p>
          <a:p>
            <a:pPr lvl="1" eaLnBrk="1" hangingPunct="1">
              <a:lnSpc>
                <a:spcPct val="80000"/>
              </a:lnSpc>
            </a:pPr>
            <a:r>
              <a:rPr lang="en-US" sz="2000" dirty="0"/>
              <a:t>Use an </a:t>
            </a:r>
            <a:r>
              <a:rPr lang="en-US" sz="2000" b="1" i="1" dirty="0">
                <a:solidFill>
                  <a:srgbClr val="FF0000"/>
                </a:solidFill>
              </a:rPr>
              <a:t>evaluation function </a:t>
            </a:r>
            <a:r>
              <a:rPr lang="en-US" sz="2000" dirty="0"/>
              <a:t>for non-terminal positions</a:t>
            </a:r>
          </a:p>
          <a:p>
            <a:pPr lvl="1" eaLnBrk="1" hangingPunct="1">
              <a:lnSpc>
                <a:spcPct val="80000"/>
              </a:lnSpc>
            </a:pPr>
            <a:endParaRPr lang="en-US" sz="1400" dirty="0"/>
          </a:p>
          <a:p>
            <a:pPr>
              <a:lnSpc>
                <a:spcPct val="80000"/>
              </a:lnSpc>
            </a:pPr>
            <a:r>
              <a:rPr lang="en-US" sz="2400" dirty="0"/>
              <a:t>Guarantee of optimal play is gone</a:t>
            </a:r>
          </a:p>
          <a:p>
            <a:pPr marL="0" indent="0" eaLnBrk="1" hangingPunct="1">
              <a:lnSpc>
                <a:spcPct val="80000"/>
              </a:lnSpc>
              <a:buNone/>
            </a:pPr>
            <a:endParaRPr lang="en-US" sz="2400" dirty="0"/>
          </a:p>
          <a:p>
            <a:pPr eaLnBrk="1" hangingPunct="1">
              <a:lnSpc>
                <a:spcPct val="80000"/>
              </a:lnSpc>
            </a:pPr>
            <a:r>
              <a:rPr lang="en-US" sz="2400" dirty="0"/>
              <a:t>Example:</a:t>
            </a:r>
          </a:p>
          <a:p>
            <a:pPr lvl="1" eaLnBrk="1" hangingPunct="1">
              <a:lnSpc>
                <a:spcPct val="80000"/>
              </a:lnSpc>
            </a:pPr>
            <a:r>
              <a:rPr lang="en-US" sz="2000" dirty="0"/>
              <a:t>Suppose we can explore 1M nodes per move</a:t>
            </a:r>
          </a:p>
          <a:p>
            <a:pPr lvl="1" eaLnBrk="1" hangingPunct="1">
              <a:lnSpc>
                <a:spcPct val="80000"/>
              </a:lnSpc>
            </a:pPr>
            <a:r>
              <a:rPr lang="en-US" sz="2000" dirty="0">
                <a:sym typeface="Symbol" pitchFamily="18" charset="2"/>
              </a:rPr>
              <a:t>Chess with alpha-beta, 35</a:t>
            </a:r>
            <a:r>
              <a:rPr lang="en-US" sz="2000" baseline="30000" dirty="0">
                <a:sym typeface="Symbol" pitchFamily="18" charset="2"/>
              </a:rPr>
              <a:t>(8/2)</a:t>
            </a:r>
            <a:r>
              <a:rPr lang="en-US" sz="2000" dirty="0">
                <a:sym typeface="Symbol" pitchFamily="18" charset="2"/>
              </a:rPr>
              <a:t> =~ 1M; depth 8 is quite good</a:t>
            </a:r>
          </a:p>
          <a:p>
            <a:pPr eaLnBrk="1" hangingPunct="1">
              <a:lnSpc>
                <a:spcPct val="80000"/>
              </a:lnSpc>
            </a:pPr>
            <a:endParaRPr lang="en-US" sz="1400" dirty="0"/>
          </a:p>
        </p:txBody>
      </p:sp>
      <p:sp>
        <p:nvSpPr>
          <p:cNvPr id="17412" name="AutoShape 22"/>
          <p:cNvSpPr>
            <a:spLocks noChangeArrowheads="1"/>
          </p:cNvSpPr>
          <p:nvPr/>
        </p:nvSpPr>
        <p:spPr bwMode="auto">
          <a:xfrm>
            <a:off x="9296400" y="1524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pPr algn="ctr"/>
            <a:endParaRPr lang="en-US">
              <a:latin typeface="Calibri" pitchFamily="34" charset="0"/>
            </a:endParaRPr>
          </a:p>
        </p:txBody>
      </p:sp>
      <p:sp>
        <p:nvSpPr>
          <p:cNvPr id="17413" name="AutoShape 23"/>
          <p:cNvSpPr>
            <a:spLocks noChangeArrowheads="1"/>
          </p:cNvSpPr>
          <p:nvPr/>
        </p:nvSpPr>
        <p:spPr bwMode="auto">
          <a:xfrm rot="10800000">
            <a:off x="8458200" y="19812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14" name="AutoShape 24"/>
          <p:cNvSpPr>
            <a:spLocks noChangeArrowheads="1"/>
          </p:cNvSpPr>
          <p:nvPr/>
        </p:nvSpPr>
        <p:spPr bwMode="auto">
          <a:xfrm rot="10800000">
            <a:off x="10134600" y="1981200"/>
            <a:ext cx="381000" cy="304800"/>
          </a:xfrm>
          <a:prstGeom prst="triangle">
            <a:avLst>
              <a:gd name="adj" fmla="val 50000"/>
            </a:avLst>
          </a:prstGeom>
          <a:solidFill>
            <a:srgbClr val="CCCCCC"/>
          </a:solidFill>
          <a:ln w="9525">
            <a:solidFill>
              <a:schemeClr val="tx1"/>
            </a:solidFill>
            <a:miter lim="800000"/>
            <a:headEnd/>
            <a:tailEnd/>
          </a:ln>
        </p:spPr>
        <p:txBody>
          <a:bodyPr rot="10800000" wrap="none" anchor="ctr"/>
          <a:lstStyle/>
          <a:p>
            <a:pPr algn="ctr"/>
            <a:endParaRPr lang="en-US">
              <a:latin typeface="Calibri" pitchFamily="34" charset="0"/>
            </a:endParaRPr>
          </a:p>
        </p:txBody>
      </p:sp>
      <p:cxnSp>
        <p:nvCxnSpPr>
          <p:cNvPr id="17415" name="AutoShape 25"/>
          <p:cNvCxnSpPr>
            <a:cxnSpLocks noChangeShapeType="1"/>
            <a:stCxn id="17412" idx="3"/>
            <a:endCxn id="17413" idx="3"/>
          </p:cNvCxnSpPr>
          <p:nvPr/>
        </p:nvCxnSpPr>
        <p:spPr bwMode="auto">
          <a:xfrm flipH="1">
            <a:off x="8648700" y="1828800"/>
            <a:ext cx="838200" cy="152400"/>
          </a:xfrm>
          <a:prstGeom prst="straightConnector1">
            <a:avLst/>
          </a:prstGeom>
          <a:noFill/>
          <a:ln w="9525">
            <a:solidFill>
              <a:schemeClr val="tx1"/>
            </a:solidFill>
            <a:round/>
            <a:headEnd/>
            <a:tailEnd type="triangle" w="med" len="med"/>
          </a:ln>
        </p:spPr>
      </p:cxnSp>
      <p:cxnSp>
        <p:nvCxnSpPr>
          <p:cNvPr id="17416" name="AutoShape 26"/>
          <p:cNvCxnSpPr>
            <a:cxnSpLocks noChangeShapeType="1"/>
            <a:stCxn id="17412" idx="3"/>
            <a:endCxn id="17414" idx="3"/>
          </p:cNvCxnSpPr>
          <p:nvPr/>
        </p:nvCxnSpPr>
        <p:spPr bwMode="auto">
          <a:xfrm>
            <a:off x="9486900" y="1828800"/>
            <a:ext cx="838200" cy="152400"/>
          </a:xfrm>
          <a:prstGeom prst="straightConnector1">
            <a:avLst/>
          </a:prstGeom>
          <a:noFill/>
          <a:ln w="9525">
            <a:solidFill>
              <a:schemeClr val="tx1"/>
            </a:solidFill>
            <a:round/>
            <a:headEnd/>
            <a:tailEnd type="triangle" w="med" len="med"/>
          </a:ln>
        </p:spPr>
      </p:cxnSp>
      <p:cxnSp>
        <p:nvCxnSpPr>
          <p:cNvPr id="17417" name="AutoShape 27"/>
          <p:cNvCxnSpPr>
            <a:cxnSpLocks noChangeShapeType="1"/>
            <a:stCxn id="17413" idx="0"/>
            <a:endCxn id="1085499" idx="0"/>
          </p:cNvCxnSpPr>
          <p:nvPr/>
        </p:nvCxnSpPr>
        <p:spPr bwMode="auto">
          <a:xfrm flipH="1">
            <a:off x="8305800" y="2286000"/>
            <a:ext cx="342900" cy="152400"/>
          </a:xfrm>
          <a:prstGeom prst="straightConnector1">
            <a:avLst/>
          </a:prstGeom>
          <a:noFill/>
          <a:ln w="9525">
            <a:solidFill>
              <a:schemeClr val="tx1"/>
            </a:solidFill>
            <a:round/>
            <a:headEnd/>
            <a:tailEnd type="triangle" w="med" len="med"/>
          </a:ln>
        </p:spPr>
      </p:cxnSp>
      <p:cxnSp>
        <p:nvCxnSpPr>
          <p:cNvPr id="17418" name="AutoShape 28"/>
          <p:cNvCxnSpPr>
            <a:cxnSpLocks noChangeShapeType="1"/>
            <a:stCxn id="17413" idx="0"/>
            <a:endCxn id="1085500" idx="0"/>
          </p:cNvCxnSpPr>
          <p:nvPr/>
        </p:nvCxnSpPr>
        <p:spPr bwMode="auto">
          <a:xfrm>
            <a:off x="8648700" y="2286000"/>
            <a:ext cx="342900" cy="152400"/>
          </a:xfrm>
          <a:prstGeom prst="straightConnector1">
            <a:avLst/>
          </a:prstGeom>
          <a:noFill/>
          <a:ln w="9525">
            <a:solidFill>
              <a:schemeClr val="tx1"/>
            </a:solidFill>
            <a:round/>
            <a:headEnd/>
            <a:tailEnd type="triangle" w="med" len="med"/>
          </a:ln>
        </p:spPr>
      </p:cxnSp>
      <p:cxnSp>
        <p:nvCxnSpPr>
          <p:cNvPr id="17419" name="AutoShape 29"/>
          <p:cNvCxnSpPr>
            <a:cxnSpLocks noChangeShapeType="1"/>
            <a:stCxn id="17424" idx="3"/>
            <a:endCxn id="17427" idx="0"/>
          </p:cNvCxnSpPr>
          <p:nvPr/>
        </p:nvCxnSpPr>
        <p:spPr bwMode="auto">
          <a:xfrm flipH="1">
            <a:off x="10325100" y="2743200"/>
            <a:ext cx="304800" cy="152400"/>
          </a:xfrm>
          <a:prstGeom prst="straightConnector1">
            <a:avLst/>
          </a:prstGeom>
          <a:noFill/>
          <a:ln w="9525">
            <a:solidFill>
              <a:schemeClr val="tx1"/>
            </a:solidFill>
            <a:round/>
            <a:headEnd/>
            <a:tailEnd type="triangle" w="med" len="med"/>
          </a:ln>
        </p:spPr>
      </p:cxnSp>
      <p:cxnSp>
        <p:nvCxnSpPr>
          <p:cNvPr id="17420" name="AutoShape 30"/>
          <p:cNvCxnSpPr>
            <a:cxnSpLocks noChangeShapeType="1"/>
            <a:stCxn id="17424" idx="3"/>
            <a:endCxn id="17428" idx="0"/>
          </p:cNvCxnSpPr>
          <p:nvPr/>
        </p:nvCxnSpPr>
        <p:spPr bwMode="auto">
          <a:xfrm>
            <a:off x="10629900" y="2743200"/>
            <a:ext cx="304800" cy="152400"/>
          </a:xfrm>
          <a:prstGeom prst="straightConnector1">
            <a:avLst/>
          </a:prstGeom>
          <a:noFill/>
          <a:ln w="9525">
            <a:solidFill>
              <a:schemeClr val="tx1"/>
            </a:solidFill>
            <a:round/>
            <a:headEnd/>
            <a:tailEnd type="triangle" w="med" len="med"/>
          </a:ln>
        </p:spPr>
      </p:cxnSp>
      <p:sp>
        <p:nvSpPr>
          <p:cNvPr id="17421" name="AutoShape 31"/>
          <p:cNvSpPr>
            <a:spLocks noChangeArrowheads="1"/>
          </p:cNvSpPr>
          <p:nvPr/>
        </p:nvSpPr>
        <p:spPr bwMode="auto">
          <a:xfrm>
            <a:off x="8153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2" name="AutoShape 32"/>
          <p:cNvSpPr>
            <a:spLocks noChangeArrowheads="1"/>
          </p:cNvSpPr>
          <p:nvPr/>
        </p:nvSpPr>
        <p:spPr bwMode="auto">
          <a:xfrm>
            <a:off x="87630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3" name="AutoShape 33"/>
          <p:cNvSpPr>
            <a:spLocks noChangeArrowheads="1"/>
          </p:cNvSpPr>
          <p:nvPr/>
        </p:nvSpPr>
        <p:spPr bwMode="auto">
          <a:xfrm>
            <a:off x="98298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4" name="AutoShape 34"/>
          <p:cNvSpPr>
            <a:spLocks noChangeArrowheads="1"/>
          </p:cNvSpPr>
          <p:nvPr/>
        </p:nvSpPr>
        <p:spPr bwMode="auto">
          <a:xfrm>
            <a:off x="10439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5" name="AutoShape 35"/>
          <p:cNvSpPr>
            <a:spLocks noChangeArrowheads="1"/>
          </p:cNvSpPr>
          <p:nvPr/>
        </p:nvSpPr>
        <p:spPr bwMode="auto">
          <a:xfrm>
            <a:off x="8458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6" name="AutoShape 36"/>
          <p:cNvSpPr>
            <a:spLocks noChangeArrowheads="1"/>
          </p:cNvSpPr>
          <p:nvPr/>
        </p:nvSpPr>
        <p:spPr bwMode="auto">
          <a:xfrm>
            <a:off x="84582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27" name="AutoShape 37"/>
          <p:cNvSpPr>
            <a:spLocks noChangeArrowheads="1"/>
          </p:cNvSpPr>
          <p:nvPr/>
        </p:nvSpPr>
        <p:spPr bwMode="auto">
          <a:xfrm>
            <a:off x="101346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8" name="AutoShape 38"/>
          <p:cNvSpPr>
            <a:spLocks noChangeArrowheads="1"/>
          </p:cNvSpPr>
          <p:nvPr/>
        </p:nvSpPr>
        <p:spPr bwMode="auto">
          <a:xfrm>
            <a:off x="10744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9" name="AutoShape 39"/>
          <p:cNvSpPr>
            <a:spLocks noChangeArrowheads="1"/>
          </p:cNvSpPr>
          <p:nvPr/>
        </p:nvSpPr>
        <p:spPr bwMode="auto">
          <a:xfrm>
            <a:off x="81534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30" name="AutoShape 40"/>
          <p:cNvSpPr>
            <a:spLocks noChangeArrowheads="1"/>
          </p:cNvSpPr>
          <p:nvPr/>
        </p:nvSpPr>
        <p:spPr bwMode="auto">
          <a:xfrm>
            <a:off x="87630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1" name="AutoShape 41"/>
          <p:cNvCxnSpPr>
            <a:cxnSpLocks noChangeShapeType="1"/>
            <a:stCxn id="17414" idx="0"/>
            <a:endCxn id="17423" idx="0"/>
          </p:cNvCxnSpPr>
          <p:nvPr/>
        </p:nvCxnSpPr>
        <p:spPr bwMode="auto">
          <a:xfrm flipH="1">
            <a:off x="10020300" y="2286000"/>
            <a:ext cx="304800" cy="152400"/>
          </a:xfrm>
          <a:prstGeom prst="straightConnector1">
            <a:avLst/>
          </a:prstGeom>
          <a:noFill/>
          <a:ln w="9525">
            <a:solidFill>
              <a:schemeClr val="tx1"/>
            </a:solidFill>
            <a:round/>
            <a:headEnd/>
            <a:tailEnd type="triangle" w="med" len="med"/>
          </a:ln>
        </p:spPr>
      </p:cxnSp>
      <p:cxnSp>
        <p:nvCxnSpPr>
          <p:cNvPr id="17432" name="AutoShape 42"/>
          <p:cNvCxnSpPr>
            <a:cxnSpLocks noChangeShapeType="1"/>
            <a:stCxn id="17414" idx="0"/>
            <a:endCxn id="17424" idx="0"/>
          </p:cNvCxnSpPr>
          <p:nvPr/>
        </p:nvCxnSpPr>
        <p:spPr bwMode="auto">
          <a:xfrm>
            <a:off x="10325100" y="2286000"/>
            <a:ext cx="304800" cy="152400"/>
          </a:xfrm>
          <a:prstGeom prst="straightConnector1">
            <a:avLst/>
          </a:prstGeom>
          <a:noFill/>
          <a:ln w="9525">
            <a:solidFill>
              <a:schemeClr val="tx1"/>
            </a:solidFill>
            <a:round/>
            <a:headEnd/>
            <a:tailEnd type="triangle" w="med" len="med"/>
          </a:ln>
        </p:spPr>
      </p:cxnSp>
      <p:cxnSp>
        <p:nvCxnSpPr>
          <p:cNvPr id="17433" name="AutoShape 43"/>
          <p:cNvCxnSpPr>
            <a:cxnSpLocks noChangeShapeType="1"/>
            <a:stCxn id="17422" idx="3"/>
            <a:endCxn id="17425" idx="0"/>
          </p:cNvCxnSpPr>
          <p:nvPr/>
        </p:nvCxnSpPr>
        <p:spPr bwMode="auto">
          <a:xfrm flipH="1">
            <a:off x="8648700" y="2743200"/>
            <a:ext cx="304800" cy="152400"/>
          </a:xfrm>
          <a:prstGeom prst="straightConnector1">
            <a:avLst/>
          </a:prstGeom>
          <a:noFill/>
          <a:ln w="9525">
            <a:solidFill>
              <a:schemeClr val="tx1"/>
            </a:solidFill>
            <a:round/>
            <a:headEnd/>
            <a:tailEnd type="triangle" w="med" len="med"/>
          </a:ln>
        </p:spPr>
      </p:cxnSp>
      <p:sp>
        <p:nvSpPr>
          <p:cNvPr id="17434" name="AutoShape 44"/>
          <p:cNvSpPr>
            <a:spLocks noChangeArrowheads="1"/>
          </p:cNvSpPr>
          <p:nvPr/>
        </p:nvSpPr>
        <p:spPr bwMode="auto">
          <a:xfrm>
            <a:off x="90678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5" name="AutoShape 45"/>
          <p:cNvCxnSpPr>
            <a:cxnSpLocks noChangeShapeType="1"/>
            <a:stCxn id="17425" idx="3"/>
            <a:endCxn id="17429" idx="0"/>
          </p:cNvCxnSpPr>
          <p:nvPr/>
        </p:nvCxnSpPr>
        <p:spPr bwMode="auto">
          <a:xfrm flipH="1">
            <a:off x="8343900" y="3200400"/>
            <a:ext cx="304800" cy="152400"/>
          </a:xfrm>
          <a:prstGeom prst="straightConnector1">
            <a:avLst/>
          </a:prstGeom>
          <a:noFill/>
          <a:ln w="9525">
            <a:solidFill>
              <a:schemeClr val="tx1"/>
            </a:solidFill>
            <a:round/>
            <a:headEnd/>
            <a:tailEnd type="triangle" w="med" len="med"/>
          </a:ln>
        </p:spPr>
      </p:cxnSp>
      <p:cxnSp>
        <p:nvCxnSpPr>
          <p:cNvPr id="17436" name="AutoShape 46"/>
          <p:cNvCxnSpPr>
            <a:cxnSpLocks noChangeShapeType="1"/>
            <a:stCxn id="17425" idx="3"/>
            <a:endCxn id="17430" idx="0"/>
          </p:cNvCxnSpPr>
          <p:nvPr/>
        </p:nvCxnSpPr>
        <p:spPr bwMode="auto">
          <a:xfrm>
            <a:off x="8648700" y="3200400"/>
            <a:ext cx="304800" cy="152400"/>
          </a:xfrm>
          <a:prstGeom prst="straightConnector1">
            <a:avLst/>
          </a:prstGeom>
          <a:noFill/>
          <a:ln w="9525">
            <a:solidFill>
              <a:schemeClr val="tx1"/>
            </a:solidFill>
            <a:round/>
            <a:headEnd/>
            <a:tailEnd type="triangle" w="med" len="med"/>
          </a:ln>
        </p:spPr>
      </p:cxnSp>
      <p:cxnSp>
        <p:nvCxnSpPr>
          <p:cNvPr id="17437" name="AutoShape 47"/>
          <p:cNvCxnSpPr>
            <a:cxnSpLocks noChangeShapeType="1"/>
            <a:stCxn id="17430" idx="3"/>
            <a:endCxn id="17426" idx="0"/>
          </p:cNvCxnSpPr>
          <p:nvPr/>
        </p:nvCxnSpPr>
        <p:spPr bwMode="auto">
          <a:xfrm flipH="1">
            <a:off x="8648700" y="3657600"/>
            <a:ext cx="304800" cy="152400"/>
          </a:xfrm>
          <a:prstGeom prst="straightConnector1">
            <a:avLst/>
          </a:prstGeom>
          <a:noFill/>
          <a:ln w="9525">
            <a:solidFill>
              <a:schemeClr val="tx1"/>
            </a:solidFill>
            <a:round/>
            <a:headEnd/>
            <a:tailEnd type="triangle" w="med" len="med"/>
          </a:ln>
        </p:spPr>
      </p:cxnSp>
      <p:cxnSp>
        <p:nvCxnSpPr>
          <p:cNvPr id="17438" name="AutoShape 48"/>
          <p:cNvCxnSpPr>
            <a:cxnSpLocks noChangeShapeType="1"/>
            <a:stCxn id="17430" idx="3"/>
            <a:endCxn id="17434" idx="0"/>
          </p:cNvCxnSpPr>
          <p:nvPr/>
        </p:nvCxnSpPr>
        <p:spPr bwMode="auto">
          <a:xfrm>
            <a:off x="8953500" y="3657600"/>
            <a:ext cx="304800" cy="152400"/>
          </a:xfrm>
          <a:prstGeom prst="straightConnector1">
            <a:avLst/>
          </a:prstGeom>
          <a:noFill/>
          <a:ln w="9525">
            <a:solidFill>
              <a:schemeClr val="tx1"/>
            </a:solidFill>
            <a:round/>
            <a:headEnd/>
            <a:tailEnd type="triangle" w="med" len="med"/>
          </a:ln>
        </p:spPr>
      </p:cxnSp>
      <p:sp>
        <p:nvSpPr>
          <p:cNvPr id="17439" name="Rectangle 49"/>
          <p:cNvSpPr>
            <a:spLocks noChangeArrowheads="1"/>
          </p:cNvSpPr>
          <p:nvPr/>
        </p:nvSpPr>
        <p:spPr bwMode="auto">
          <a:xfrm>
            <a:off x="7924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0" name="Rectangle 50"/>
          <p:cNvSpPr>
            <a:spLocks noChangeArrowheads="1"/>
          </p:cNvSpPr>
          <p:nvPr/>
        </p:nvSpPr>
        <p:spPr bwMode="auto">
          <a:xfrm>
            <a:off x="87630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1" name="Rectangle 51"/>
          <p:cNvSpPr>
            <a:spLocks noChangeArrowheads="1"/>
          </p:cNvSpPr>
          <p:nvPr/>
        </p:nvSpPr>
        <p:spPr bwMode="auto">
          <a:xfrm>
            <a:off x="97536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2" name="Rectangle 52"/>
          <p:cNvSpPr>
            <a:spLocks noChangeArrowheads="1"/>
          </p:cNvSpPr>
          <p:nvPr/>
        </p:nvSpPr>
        <p:spPr bwMode="auto">
          <a:xfrm>
            <a:off x="10591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3" name="Freeform 53"/>
          <p:cNvSpPr>
            <a:spLocks/>
          </p:cNvSpPr>
          <p:nvPr/>
        </p:nvSpPr>
        <p:spPr bwMode="auto">
          <a:xfrm>
            <a:off x="8102600" y="4114800"/>
            <a:ext cx="508000" cy="1676400"/>
          </a:xfrm>
          <a:custGeom>
            <a:avLst/>
            <a:gdLst>
              <a:gd name="T0" fmla="*/ 2147483647 w 320"/>
              <a:gd name="T1" fmla="*/ 0 h 1440"/>
              <a:gd name="T2" fmla="*/ 2147483647 w 320"/>
              <a:gd name="T3" fmla="*/ 2147483647 h 1440"/>
              <a:gd name="T4" fmla="*/ 2147483647 w 320"/>
              <a:gd name="T5" fmla="*/ 2147483647 h 1440"/>
              <a:gd name="T6" fmla="*/ 2147483647 w 320"/>
              <a:gd name="T7" fmla="*/ 2147483647 h 1440"/>
              <a:gd name="T8" fmla="*/ 2147483647 w 320"/>
              <a:gd name="T9" fmla="*/ 2147483647 h 1440"/>
              <a:gd name="T10" fmla="*/ 2147483647 w 320"/>
              <a:gd name="T11" fmla="*/ 2147483647 h 1440"/>
              <a:gd name="T12" fmla="*/ 0 60000 65536"/>
              <a:gd name="T13" fmla="*/ 0 60000 65536"/>
              <a:gd name="T14" fmla="*/ 0 60000 65536"/>
              <a:gd name="T15" fmla="*/ 0 60000 65536"/>
              <a:gd name="T16" fmla="*/ 0 60000 65536"/>
              <a:gd name="T17" fmla="*/ 0 60000 65536"/>
              <a:gd name="T18" fmla="*/ 0 w 320"/>
              <a:gd name="T19" fmla="*/ 0 h 1440"/>
              <a:gd name="T20" fmla="*/ 320 w 320"/>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320" h="1440">
                <a:moveTo>
                  <a:pt x="320" y="0"/>
                </a:moveTo>
                <a:cubicBezTo>
                  <a:pt x="232" y="72"/>
                  <a:pt x="144" y="144"/>
                  <a:pt x="128" y="240"/>
                </a:cubicBezTo>
                <a:cubicBezTo>
                  <a:pt x="112" y="336"/>
                  <a:pt x="240" y="480"/>
                  <a:pt x="224" y="576"/>
                </a:cubicBezTo>
                <a:cubicBezTo>
                  <a:pt x="208" y="672"/>
                  <a:pt x="64" y="736"/>
                  <a:pt x="32" y="816"/>
                </a:cubicBezTo>
                <a:cubicBezTo>
                  <a:pt x="0" y="896"/>
                  <a:pt x="32" y="952"/>
                  <a:pt x="32" y="1056"/>
                </a:cubicBezTo>
                <a:cubicBezTo>
                  <a:pt x="32" y="1160"/>
                  <a:pt x="32" y="1300"/>
                  <a:pt x="32" y="1440"/>
                </a:cubicBezTo>
              </a:path>
            </a:pathLst>
          </a:custGeom>
          <a:noFill/>
          <a:ln w="12700">
            <a:solidFill>
              <a:schemeClr val="tx1"/>
            </a:solidFill>
            <a:round/>
            <a:headEnd/>
            <a:tailEnd type="triangle" w="med" len="med"/>
          </a:ln>
        </p:spPr>
        <p:txBody>
          <a:bodyPr wrap="none" anchor="ctr"/>
          <a:lstStyle/>
          <a:p>
            <a:endParaRPr lang="en-US"/>
          </a:p>
        </p:txBody>
      </p:sp>
      <p:sp>
        <p:nvSpPr>
          <p:cNvPr id="17444" name="Freeform 54"/>
          <p:cNvSpPr>
            <a:spLocks/>
          </p:cNvSpPr>
          <p:nvPr/>
        </p:nvSpPr>
        <p:spPr bwMode="auto">
          <a:xfrm>
            <a:off x="8890000" y="4114800"/>
            <a:ext cx="406400" cy="16764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5" name="Freeform 55"/>
          <p:cNvSpPr>
            <a:spLocks/>
          </p:cNvSpPr>
          <p:nvPr/>
        </p:nvSpPr>
        <p:spPr bwMode="auto">
          <a:xfrm>
            <a:off x="10515600" y="3200400"/>
            <a:ext cx="457200" cy="25908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6" name="Freeform 56"/>
          <p:cNvSpPr>
            <a:spLocks/>
          </p:cNvSpPr>
          <p:nvPr/>
        </p:nvSpPr>
        <p:spPr bwMode="auto">
          <a:xfrm>
            <a:off x="9944100" y="3200400"/>
            <a:ext cx="508000" cy="2590800"/>
          </a:xfrm>
          <a:custGeom>
            <a:avLst/>
            <a:gdLst>
              <a:gd name="T0" fmla="*/ 2147483647 w 320"/>
              <a:gd name="T1" fmla="*/ 0 h 1632"/>
              <a:gd name="T2" fmla="*/ 2147483647 w 320"/>
              <a:gd name="T3" fmla="*/ 2147483647 h 1632"/>
              <a:gd name="T4" fmla="*/ 2147483647 w 320"/>
              <a:gd name="T5" fmla="*/ 2147483647 h 1632"/>
              <a:gd name="T6" fmla="*/ 2147483647 w 320"/>
              <a:gd name="T7" fmla="*/ 2147483647 h 1632"/>
              <a:gd name="T8" fmla="*/ 2147483647 w 320"/>
              <a:gd name="T9" fmla="*/ 2147483647 h 1632"/>
              <a:gd name="T10" fmla="*/ 2147483647 w 320"/>
              <a:gd name="T11" fmla="*/ 2147483647 h 1632"/>
              <a:gd name="T12" fmla="*/ 0 60000 65536"/>
              <a:gd name="T13" fmla="*/ 0 60000 65536"/>
              <a:gd name="T14" fmla="*/ 0 60000 65536"/>
              <a:gd name="T15" fmla="*/ 0 60000 65536"/>
              <a:gd name="T16" fmla="*/ 0 60000 65536"/>
              <a:gd name="T17" fmla="*/ 0 60000 65536"/>
              <a:gd name="T18" fmla="*/ 0 w 320"/>
              <a:gd name="T19" fmla="*/ 0 h 1632"/>
              <a:gd name="T20" fmla="*/ 320 w 320"/>
              <a:gd name="T21" fmla="*/ 1632 h 1632"/>
            </a:gdLst>
            <a:ahLst/>
            <a:cxnLst>
              <a:cxn ang="T12">
                <a:pos x="T0" y="T1"/>
              </a:cxn>
              <a:cxn ang="T13">
                <a:pos x="T2" y="T3"/>
              </a:cxn>
              <a:cxn ang="T14">
                <a:pos x="T4" y="T5"/>
              </a:cxn>
              <a:cxn ang="T15">
                <a:pos x="T6" y="T7"/>
              </a:cxn>
              <a:cxn ang="T16">
                <a:pos x="T8" y="T9"/>
              </a:cxn>
              <a:cxn ang="T17">
                <a:pos x="T10" y="T11"/>
              </a:cxn>
            </a:cxnLst>
            <a:rect l="T18" t="T19" r="T20" b="T21"/>
            <a:pathLst>
              <a:path w="320" h="1632">
                <a:moveTo>
                  <a:pt x="216" y="0"/>
                </a:moveTo>
                <a:cubicBezTo>
                  <a:pt x="268" y="108"/>
                  <a:pt x="320" y="216"/>
                  <a:pt x="312" y="336"/>
                </a:cubicBezTo>
                <a:cubicBezTo>
                  <a:pt x="304" y="456"/>
                  <a:pt x="192" y="576"/>
                  <a:pt x="168" y="720"/>
                </a:cubicBezTo>
                <a:cubicBezTo>
                  <a:pt x="144" y="864"/>
                  <a:pt x="192" y="1104"/>
                  <a:pt x="168" y="1200"/>
                </a:cubicBezTo>
                <a:cubicBezTo>
                  <a:pt x="144" y="1296"/>
                  <a:pt x="48" y="1224"/>
                  <a:pt x="24" y="1296"/>
                </a:cubicBezTo>
                <a:cubicBezTo>
                  <a:pt x="0" y="1368"/>
                  <a:pt x="12" y="1500"/>
                  <a:pt x="24" y="1632"/>
                </a:cubicBezTo>
              </a:path>
            </a:pathLst>
          </a:custGeom>
          <a:noFill/>
          <a:ln w="12700">
            <a:solidFill>
              <a:schemeClr val="tx1"/>
            </a:solidFill>
            <a:round/>
            <a:headEnd/>
            <a:tailEnd type="triangle" w="med" len="med"/>
          </a:ln>
        </p:spPr>
        <p:txBody>
          <a:bodyPr wrap="none" anchor="ctr"/>
          <a:lstStyle/>
          <a:p>
            <a:endParaRPr lang="en-US"/>
          </a:p>
        </p:txBody>
      </p:sp>
      <p:cxnSp>
        <p:nvCxnSpPr>
          <p:cNvPr id="17447" name="AutoShape 57"/>
          <p:cNvCxnSpPr>
            <a:cxnSpLocks noChangeShapeType="1"/>
            <a:stCxn id="17422" idx="3"/>
            <a:endCxn id="17448" idx="0"/>
          </p:cNvCxnSpPr>
          <p:nvPr/>
        </p:nvCxnSpPr>
        <p:spPr bwMode="auto">
          <a:xfrm>
            <a:off x="8953500" y="2743200"/>
            <a:ext cx="304800" cy="152400"/>
          </a:xfrm>
          <a:prstGeom prst="straightConnector1">
            <a:avLst/>
          </a:prstGeom>
          <a:noFill/>
          <a:ln w="9525">
            <a:solidFill>
              <a:schemeClr val="tx1"/>
            </a:solidFill>
            <a:round/>
            <a:headEnd/>
            <a:tailEnd type="triangle" w="med" len="med"/>
          </a:ln>
        </p:spPr>
      </p:cxnSp>
      <p:sp>
        <p:nvSpPr>
          <p:cNvPr id="17448" name="AutoShape 58"/>
          <p:cNvSpPr>
            <a:spLocks noChangeArrowheads="1"/>
          </p:cNvSpPr>
          <p:nvPr/>
        </p:nvSpPr>
        <p:spPr bwMode="auto">
          <a:xfrm>
            <a:off x="90678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085499" name="Rectangle 59"/>
          <p:cNvSpPr>
            <a:spLocks noChangeArrowheads="1"/>
          </p:cNvSpPr>
          <p:nvPr/>
        </p:nvSpPr>
        <p:spPr bwMode="auto">
          <a:xfrm>
            <a:off x="80772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-1</a:t>
            </a:r>
          </a:p>
        </p:txBody>
      </p:sp>
      <p:sp>
        <p:nvSpPr>
          <p:cNvPr id="1085500" name="Rectangle 60"/>
          <p:cNvSpPr>
            <a:spLocks noChangeArrowheads="1"/>
          </p:cNvSpPr>
          <p:nvPr/>
        </p:nvSpPr>
        <p:spPr bwMode="auto">
          <a:xfrm>
            <a:off x="87630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-2</a:t>
            </a:r>
          </a:p>
        </p:txBody>
      </p:sp>
      <p:sp>
        <p:nvSpPr>
          <p:cNvPr id="1085501" name="Rectangle 61"/>
          <p:cNvSpPr>
            <a:spLocks noChangeArrowheads="1"/>
          </p:cNvSpPr>
          <p:nvPr/>
        </p:nvSpPr>
        <p:spPr bwMode="auto">
          <a:xfrm>
            <a:off x="97536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4</a:t>
            </a:r>
          </a:p>
        </p:txBody>
      </p:sp>
      <p:sp>
        <p:nvSpPr>
          <p:cNvPr id="1085502" name="Rectangle 62"/>
          <p:cNvSpPr>
            <a:spLocks noChangeArrowheads="1"/>
          </p:cNvSpPr>
          <p:nvPr/>
        </p:nvSpPr>
        <p:spPr bwMode="auto">
          <a:xfrm>
            <a:off x="104394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9</a:t>
            </a:r>
          </a:p>
        </p:txBody>
      </p:sp>
      <p:sp>
        <p:nvSpPr>
          <p:cNvPr id="1085505" name="AutoShape 65"/>
          <p:cNvSpPr>
            <a:spLocks noChangeArrowheads="1"/>
          </p:cNvSpPr>
          <p:nvPr/>
        </p:nvSpPr>
        <p:spPr bwMode="auto">
          <a:xfrm>
            <a:off x="9296400" y="1524000"/>
            <a:ext cx="381000" cy="304800"/>
          </a:xfrm>
          <a:prstGeom prst="triangle">
            <a:avLst>
              <a:gd name="adj" fmla="val 50000"/>
            </a:avLst>
          </a:prstGeom>
          <a:solidFill>
            <a:srgbClr val="0099FF"/>
          </a:solidFill>
          <a:ln w="9525">
            <a:solidFill>
              <a:schemeClr val="tx1"/>
            </a:solidFill>
            <a:miter lim="800000"/>
            <a:headEnd/>
            <a:tailEnd/>
          </a:ln>
        </p:spPr>
        <p:txBody>
          <a:bodyPr wrap="none" tIns="182880" anchor="b" anchorCtr="0"/>
          <a:lstStyle/>
          <a:p>
            <a:pPr algn="ctr"/>
            <a:r>
              <a:rPr lang="en-US" dirty="0">
                <a:latin typeface="Calibri" pitchFamily="34" charset="0"/>
              </a:rPr>
              <a:t>4</a:t>
            </a:r>
          </a:p>
        </p:txBody>
      </p:sp>
      <p:sp>
        <p:nvSpPr>
          <p:cNvPr id="1085507" name="Text Box 67"/>
          <p:cNvSpPr txBox="1">
            <a:spLocks noChangeArrowheads="1"/>
          </p:cNvSpPr>
          <p:nvPr/>
        </p:nvSpPr>
        <p:spPr bwMode="auto">
          <a:xfrm>
            <a:off x="11223625" y="19192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min</a:t>
            </a:r>
          </a:p>
        </p:txBody>
      </p:sp>
      <p:sp>
        <p:nvSpPr>
          <p:cNvPr id="1085508" name="Text Box 68"/>
          <p:cNvSpPr txBox="1">
            <a:spLocks noChangeArrowheads="1"/>
          </p:cNvSpPr>
          <p:nvPr/>
        </p:nvSpPr>
        <p:spPr bwMode="auto">
          <a:xfrm>
            <a:off x="11223625" y="14620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max</a:t>
            </a:r>
          </a:p>
        </p:txBody>
      </p:sp>
      <p:sp>
        <p:nvSpPr>
          <p:cNvPr id="1085509" name="AutoShape 69"/>
          <p:cNvSpPr>
            <a:spLocks noChangeArrowheads="1"/>
          </p:cNvSpPr>
          <p:nvPr/>
        </p:nvSpPr>
        <p:spPr bwMode="auto">
          <a:xfrm rot="10800000">
            <a:off x="84582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-2</a:t>
            </a:r>
          </a:p>
        </p:txBody>
      </p:sp>
      <p:sp>
        <p:nvSpPr>
          <p:cNvPr id="1085510" name="AutoShape 70"/>
          <p:cNvSpPr>
            <a:spLocks noChangeArrowheads="1"/>
          </p:cNvSpPr>
          <p:nvPr/>
        </p:nvSpPr>
        <p:spPr bwMode="auto">
          <a:xfrm rot="10800000">
            <a:off x="101346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4</a:t>
            </a:r>
          </a:p>
        </p:txBody>
      </p:sp>
      <p:sp>
        <p:nvSpPr>
          <p:cNvPr id="2" name="Cloud 1"/>
          <p:cNvSpPr/>
          <p:nvPr/>
        </p:nvSpPr>
        <p:spPr>
          <a:xfrm rot="505837">
            <a:off x="7504576" y="2743200"/>
            <a:ext cx="4191000" cy="3962400"/>
          </a:xfrm>
          <a:prstGeom prst="cloud">
            <a:avLst/>
          </a:prstGeom>
          <a:gradFill>
            <a:gsLst>
              <a:gs pos="0">
                <a:schemeClr val="accent1">
                  <a:shade val="51000"/>
                  <a:satMod val="130000"/>
                  <a:alpha val="30000"/>
                </a:schemeClr>
              </a:gs>
              <a:gs pos="80000">
                <a:schemeClr val="accent1">
                  <a:shade val="93000"/>
                  <a:satMod val="130000"/>
                </a:schemeClr>
              </a:gs>
              <a:gs pos="100000">
                <a:schemeClr val="accent1">
                  <a:shade val="94000"/>
                  <a:satMod val="135000"/>
                </a:schemeClr>
              </a:gs>
            </a:gsLst>
            <a:lin ang="54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8549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8550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8550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0855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8550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855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108550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41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411">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411">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4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9" grpId="0" animBg="1" autoUpdateAnimBg="0"/>
      <p:bldP spid="1085500" grpId="0" animBg="1" autoUpdateAnimBg="0"/>
      <p:bldP spid="1085501" grpId="0" animBg="1" autoUpdateAnimBg="0"/>
      <p:bldP spid="1085502" grpId="0" animBg="1" autoUpdateAnimBg="0"/>
      <p:bldP spid="1085505" grpId="0" animBg="1" autoUpdateAnimBg="0"/>
      <p:bldP spid="1085509" grpId="0" animBg="1"/>
      <p:bldP spid="1085510"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67500" y="1404536"/>
            <a:ext cx="4610100" cy="2267569"/>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77000" y="3886200"/>
            <a:ext cx="4686300" cy="215879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Depth Matters</a:t>
            </a:r>
          </a:p>
        </p:txBody>
      </p:sp>
      <p:sp>
        <p:nvSpPr>
          <p:cNvPr id="3" name="Content Placeholder 2"/>
          <p:cNvSpPr>
            <a:spLocks noGrp="1"/>
          </p:cNvSpPr>
          <p:nvPr>
            <p:ph idx="1"/>
          </p:nvPr>
        </p:nvSpPr>
        <p:spPr>
          <a:xfrm>
            <a:off x="406400" y="1397001"/>
            <a:ext cx="5461000" cy="4729164"/>
          </a:xfrm>
        </p:spPr>
        <p:txBody>
          <a:bodyPr/>
          <a:lstStyle/>
          <a:p>
            <a:r>
              <a:rPr lang="en-US" sz="2800" dirty="0"/>
              <a:t>Evaluation functions are always imperfect</a:t>
            </a:r>
          </a:p>
          <a:p>
            <a:r>
              <a:rPr lang="en-US" sz="2800" dirty="0"/>
              <a:t>Deeper search =&gt; better play (usually)</a:t>
            </a:r>
          </a:p>
          <a:p>
            <a:r>
              <a:rPr lang="en-US" sz="2800" dirty="0"/>
              <a:t>Or, deeper search gives same quality of play with a less accurate evaluation function</a:t>
            </a:r>
          </a:p>
          <a:p>
            <a:r>
              <a:rPr lang="en-US" sz="2800" dirty="0"/>
              <a:t>An important example of the tradeoff between complexity of features and complexity of computation</a:t>
            </a:r>
          </a:p>
        </p:txBody>
      </p:sp>
      <p:sp>
        <p:nvSpPr>
          <p:cNvPr id="7" name="Text Box 76"/>
          <p:cNvSpPr txBox="1">
            <a:spLocks noChangeArrowheads="1"/>
          </p:cNvSpPr>
          <p:nvPr/>
        </p:nvSpPr>
        <p:spPr bwMode="auto">
          <a:xfrm>
            <a:off x="8382000" y="6488112"/>
            <a:ext cx="3810000" cy="369888"/>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depth limited (L6D4, L6D5)]</a:t>
            </a:r>
          </a:p>
        </p:txBody>
      </p:sp>
    </p:spTree>
    <p:extLst>
      <p:ext uri="{BB962C8B-B14F-4D97-AF65-F5344CB8AC3E}">
        <p14:creationId xmlns:p14="http://schemas.microsoft.com/office/powerpoint/2010/main" val="299598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Pacman with Depth-2 Lookahead</a:t>
            </a:r>
          </a:p>
        </p:txBody>
      </p:sp>
      <p:pic>
        <p:nvPicPr>
          <p:cNvPr id="3" name="DepthLimited-depth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Pacman with Depth-10 Lookahead</a:t>
            </a:r>
          </a:p>
        </p:txBody>
      </p:sp>
      <p:pic>
        <p:nvPicPr>
          <p:cNvPr id="3" name="DepthLimited-depth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9450" y="1143000"/>
            <a:ext cx="8293100" cy="5183188"/>
          </a:xfrm>
          <a:prstGeom prst="rect">
            <a:avLst/>
          </a:prstGeom>
        </p:spPr>
      </p:pic>
    </p:spTree>
    <p:extLst>
      <p:ext uri="{BB962C8B-B14F-4D97-AF65-F5344CB8AC3E}">
        <p14:creationId xmlns:p14="http://schemas.microsoft.com/office/powerpoint/2010/main" val="23748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Evaluation Functions</a:t>
            </a:r>
          </a:p>
        </p:txBody>
      </p:sp>
      <p:sp>
        <p:nvSpPr>
          <p:cNvPr id="19459" name="Rectangle 3"/>
          <p:cNvSpPr>
            <a:spLocks noGrp="1" noChangeArrowheads="1"/>
          </p:cNvSpPr>
          <p:nvPr>
            <p:ph idx="1"/>
          </p:nvPr>
        </p:nvSpPr>
        <p:spPr>
          <a:xfrm>
            <a:off x="1676400" y="1295400"/>
            <a:ext cx="11506200" cy="4953000"/>
          </a:xfrm>
        </p:spPr>
        <p:txBody>
          <a:bodyPr/>
          <a:lstStyle/>
          <a:p>
            <a:pPr eaLnBrk="1" hangingPunct="1">
              <a:lnSpc>
                <a:spcPct val="80000"/>
              </a:lnSpc>
            </a:pPr>
            <a:r>
              <a:rPr lang="en-US" sz="2400" dirty="0"/>
              <a:t>Evaluation functions score non-terminals in depth-limited search</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Typically weighted linear sum of features:</a:t>
            </a:r>
          </a:p>
          <a:p>
            <a:pPr lvl="1">
              <a:lnSpc>
                <a:spcPct val="80000"/>
              </a:lnSpc>
            </a:pPr>
            <a:r>
              <a:rPr lang="en-US" sz="2000" dirty="0"/>
              <a:t>EVAL(s) = </a:t>
            </a:r>
            <a:r>
              <a:rPr lang="en-US" sz="2000" i="1" dirty="0">
                <a:solidFill>
                  <a:srgbClr val="BD00B0"/>
                </a:solidFill>
                <a:latin typeface="Times New Roman" pitchFamily="18" charset="0"/>
                <a:cs typeface="Times New Roman" pitchFamily="18" charset="0"/>
              </a:rPr>
              <a:t>w</a:t>
            </a:r>
            <a:r>
              <a:rPr lang="en-US" sz="2000" baseline="-25000" dirty="0">
                <a:solidFill>
                  <a:srgbClr val="BD00B0"/>
                </a:solidFill>
              </a:rPr>
              <a:t>1 </a:t>
            </a:r>
            <a:r>
              <a:rPr lang="en-US" sz="2000" i="1" dirty="0">
                <a:solidFill>
                  <a:srgbClr val="BD00B0"/>
                </a:solidFill>
                <a:latin typeface="Times New Roman" pitchFamily="18" charset="0"/>
                <a:cs typeface="Times New Roman" pitchFamily="18" charset="0"/>
              </a:rPr>
              <a:t>f</a:t>
            </a:r>
            <a:r>
              <a:rPr lang="en-US" sz="2000" baseline="-25000" dirty="0">
                <a:solidFill>
                  <a:srgbClr val="BD00B0"/>
                </a:solidFill>
              </a:rPr>
              <a:t>1</a:t>
            </a:r>
            <a:r>
              <a:rPr lang="en-US" sz="2000" dirty="0">
                <a:solidFill>
                  <a:srgbClr val="BD00B0"/>
                </a:solidFill>
              </a:rPr>
              <a:t>(</a:t>
            </a:r>
            <a:r>
              <a:rPr lang="en-US" sz="2000" i="1" dirty="0">
                <a:solidFill>
                  <a:srgbClr val="BD00B0"/>
                </a:solidFill>
                <a:latin typeface="Times New Roman" pitchFamily="18" charset="0"/>
                <a:cs typeface="Times New Roman" pitchFamily="18" charset="0"/>
              </a:rPr>
              <a:t>s</a:t>
            </a:r>
            <a:r>
              <a:rPr lang="en-US" sz="2000" dirty="0">
                <a:solidFill>
                  <a:srgbClr val="BD00B0"/>
                </a:solidFill>
              </a:rPr>
              <a:t>) + </a:t>
            </a:r>
            <a:r>
              <a:rPr lang="en-US" sz="2000" i="1" dirty="0">
                <a:solidFill>
                  <a:srgbClr val="BD00B0"/>
                </a:solidFill>
                <a:latin typeface="Times New Roman" pitchFamily="18" charset="0"/>
                <a:cs typeface="Times New Roman" pitchFamily="18" charset="0"/>
              </a:rPr>
              <a:t>w</a:t>
            </a:r>
            <a:r>
              <a:rPr lang="en-US" sz="2000" baseline="-25000" dirty="0">
                <a:solidFill>
                  <a:srgbClr val="BD00B0"/>
                </a:solidFill>
                <a:cs typeface="Times New Roman" pitchFamily="18" charset="0"/>
              </a:rPr>
              <a:t>2</a:t>
            </a:r>
            <a:r>
              <a:rPr lang="en-US" sz="2000" baseline="-25000" dirty="0">
                <a:solidFill>
                  <a:srgbClr val="BD00B0"/>
                </a:solidFill>
              </a:rPr>
              <a:t> </a:t>
            </a:r>
            <a:r>
              <a:rPr lang="en-US" sz="2000" i="1" dirty="0">
                <a:solidFill>
                  <a:srgbClr val="BD00B0"/>
                </a:solidFill>
                <a:latin typeface="Times New Roman" pitchFamily="18" charset="0"/>
                <a:cs typeface="Times New Roman" pitchFamily="18" charset="0"/>
              </a:rPr>
              <a:t>f</a:t>
            </a:r>
            <a:r>
              <a:rPr lang="en-US" sz="2000" baseline="-25000" dirty="0">
                <a:solidFill>
                  <a:srgbClr val="BD00B0"/>
                </a:solidFill>
                <a:cs typeface="Times New Roman" pitchFamily="18" charset="0"/>
              </a:rPr>
              <a:t>2</a:t>
            </a:r>
            <a:r>
              <a:rPr lang="en-US" sz="2000" dirty="0">
                <a:solidFill>
                  <a:srgbClr val="BD00B0"/>
                </a:solidFill>
              </a:rPr>
              <a:t>(</a:t>
            </a:r>
            <a:r>
              <a:rPr lang="en-US" sz="2000" i="1" dirty="0">
                <a:solidFill>
                  <a:srgbClr val="BD00B0"/>
                </a:solidFill>
                <a:latin typeface="Times New Roman" pitchFamily="18" charset="0"/>
                <a:cs typeface="Times New Roman" pitchFamily="18" charset="0"/>
              </a:rPr>
              <a:t>s</a:t>
            </a:r>
            <a:r>
              <a:rPr lang="en-US" sz="2000" dirty="0">
                <a:solidFill>
                  <a:srgbClr val="BD00B0"/>
                </a:solidFill>
              </a:rPr>
              <a:t>) + …. + </a:t>
            </a:r>
            <a:r>
              <a:rPr lang="en-US" sz="2000" i="1" dirty="0" err="1">
                <a:solidFill>
                  <a:srgbClr val="BD00B0"/>
                </a:solidFill>
                <a:latin typeface="Times New Roman" pitchFamily="18" charset="0"/>
                <a:cs typeface="Times New Roman" pitchFamily="18" charset="0"/>
              </a:rPr>
              <a:t>w</a:t>
            </a:r>
            <a:r>
              <a:rPr lang="en-US" sz="2000" i="1" baseline="-25000" dirty="0" err="1">
                <a:solidFill>
                  <a:srgbClr val="BD00B0"/>
                </a:solidFill>
                <a:cs typeface="Times New Roman" pitchFamily="18" charset="0"/>
              </a:rPr>
              <a:t>n</a:t>
            </a:r>
            <a:r>
              <a:rPr lang="en-US" sz="2000" baseline="-25000" dirty="0">
                <a:solidFill>
                  <a:srgbClr val="BD00B0"/>
                </a:solidFill>
                <a:cs typeface="Times New Roman" pitchFamily="18" charset="0"/>
              </a:rPr>
              <a:t>  </a:t>
            </a:r>
            <a:r>
              <a:rPr lang="en-US" sz="2000" i="1" dirty="0" err="1">
                <a:solidFill>
                  <a:srgbClr val="BD00B0"/>
                </a:solidFill>
                <a:latin typeface="Times New Roman" pitchFamily="18" charset="0"/>
                <a:cs typeface="Times New Roman" pitchFamily="18" charset="0"/>
              </a:rPr>
              <a:t>f</a:t>
            </a:r>
            <a:r>
              <a:rPr lang="en-US" sz="2000" i="1" baseline="-25000" dirty="0" err="1">
                <a:solidFill>
                  <a:srgbClr val="BD00B0"/>
                </a:solidFill>
                <a:cs typeface="Times New Roman" pitchFamily="18" charset="0"/>
              </a:rPr>
              <a:t>n</a:t>
            </a:r>
            <a:r>
              <a:rPr lang="en-US" sz="2000" dirty="0">
                <a:solidFill>
                  <a:srgbClr val="BD00B0"/>
                </a:solidFill>
              </a:rPr>
              <a:t>(</a:t>
            </a:r>
            <a:r>
              <a:rPr lang="en-US" sz="2000" i="1" dirty="0">
                <a:solidFill>
                  <a:srgbClr val="BD00B0"/>
                </a:solidFill>
                <a:latin typeface="Times New Roman" pitchFamily="18" charset="0"/>
                <a:cs typeface="Times New Roman" pitchFamily="18" charset="0"/>
              </a:rPr>
              <a:t>s</a:t>
            </a:r>
            <a:r>
              <a:rPr lang="en-US" sz="2000" dirty="0">
                <a:solidFill>
                  <a:srgbClr val="BD00B0"/>
                </a:solidFill>
              </a:rPr>
              <a:t>)</a:t>
            </a:r>
          </a:p>
          <a:p>
            <a:pPr lvl="1">
              <a:lnSpc>
                <a:spcPct val="80000"/>
              </a:lnSpc>
            </a:pPr>
            <a:r>
              <a:rPr lang="en-US" sz="2000" dirty="0"/>
              <a:t>E.g., </a:t>
            </a:r>
            <a:r>
              <a:rPr lang="en-US" sz="2000" i="1" dirty="0">
                <a:solidFill>
                  <a:srgbClr val="BD00B0"/>
                </a:solidFill>
                <a:latin typeface="Times New Roman" pitchFamily="18" charset="0"/>
                <a:cs typeface="Times New Roman" pitchFamily="18" charset="0"/>
              </a:rPr>
              <a:t>w</a:t>
            </a:r>
            <a:r>
              <a:rPr lang="en-US" sz="2000" baseline="-25000" dirty="0">
                <a:solidFill>
                  <a:srgbClr val="BD00B0"/>
                </a:solidFill>
              </a:rPr>
              <a:t>1</a:t>
            </a:r>
            <a:r>
              <a:rPr lang="en-US" sz="2000" dirty="0">
                <a:solidFill>
                  <a:srgbClr val="BD00B0"/>
                </a:solidFill>
              </a:rPr>
              <a:t> = 9,  </a:t>
            </a:r>
            <a:r>
              <a:rPr lang="en-US" sz="2000" i="1" dirty="0">
                <a:solidFill>
                  <a:srgbClr val="BD00B0"/>
                </a:solidFill>
                <a:latin typeface="Times New Roman" pitchFamily="18" charset="0"/>
                <a:cs typeface="Times New Roman" pitchFamily="18" charset="0"/>
              </a:rPr>
              <a:t>f</a:t>
            </a:r>
            <a:r>
              <a:rPr lang="en-US" sz="2000" baseline="-25000" dirty="0">
                <a:solidFill>
                  <a:srgbClr val="BD00B0"/>
                </a:solidFill>
              </a:rPr>
              <a:t>1</a:t>
            </a:r>
            <a:r>
              <a:rPr lang="en-US" sz="2000" dirty="0">
                <a:solidFill>
                  <a:srgbClr val="BD00B0"/>
                </a:solidFill>
              </a:rPr>
              <a:t>(</a:t>
            </a:r>
            <a:r>
              <a:rPr lang="en-US" sz="2000" i="1" dirty="0">
                <a:solidFill>
                  <a:srgbClr val="BD00B0"/>
                </a:solidFill>
                <a:latin typeface="Times New Roman" pitchFamily="18" charset="0"/>
                <a:cs typeface="Times New Roman" pitchFamily="18" charset="0"/>
              </a:rPr>
              <a:t>s</a:t>
            </a:r>
            <a:r>
              <a:rPr lang="en-US" sz="2000" dirty="0">
                <a:solidFill>
                  <a:srgbClr val="BD00B0"/>
                </a:solidFill>
              </a:rPr>
              <a:t>) = (num white queens – num black queens)</a:t>
            </a:r>
            <a:r>
              <a:rPr lang="en-US" sz="2000" dirty="0"/>
              <a:t>, etc.</a:t>
            </a:r>
          </a:p>
          <a:p>
            <a:pPr>
              <a:lnSpc>
                <a:spcPct val="80000"/>
              </a:lnSpc>
            </a:pPr>
            <a:r>
              <a:rPr lang="en-US" sz="2400" dirty="0"/>
              <a:t>Or a more complex nonlinear function (e.g., NN) trained by self-play RL</a:t>
            </a:r>
          </a:p>
          <a:p>
            <a:pPr>
              <a:lnSpc>
                <a:spcPct val="80000"/>
              </a:lnSpc>
            </a:pPr>
            <a:r>
              <a:rPr lang="en-US" sz="2400" dirty="0"/>
              <a:t>Terminate search only in </a:t>
            </a:r>
            <a:r>
              <a:rPr lang="en-US" sz="2400" b="1" i="1" dirty="0">
                <a:solidFill>
                  <a:srgbClr val="FF0000"/>
                </a:solidFill>
              </a:rPr>
              <a:t>quiescent</a:t>
            </a:r>
            <a:r>
              <a:rPr lang="en-US" sz="2400" dirty="0"/>
              <a:t> positions, i.e., no major </a:t>
            </a:r>
          </a:p>
          <a:p>
            <a:pPr marL="0" indent="0">
              <a:lnSpc>
                <a:spcPct val="80000"/>
              </a:lnSpc>
              <a:buNone/>
            </a:pPr>
            <a:r>
              <a:rPr lang="en-US" sz="2400" dirty="0"/>
              <a:t>      changes expected in feature values</a:t>
            </a:r>
          </a:p>
        </p:txBody>
      </p:sp>
      <p:pic>
        <p:nvPicPr>
          <p:cNvPr id="19460" name="Picture 22"/>
          <p:cNvPicPr>
            <a:picLocks noChangeAspect="1" noChangeArrowheads="1"/>
          </p:cNvPicPr>
          <p:nvPr/>
        </p:nvPicPr>
        <p:blipFill>
          <a:blip r:embed="rId2" cstate="print"/>
          <a:srcRect/>
          <a:stretch>
            <a:fillRect/>
          </a:stretch>
        </p:blipFill>
        <p:spPr bwMode="auto">
          <a:xfrm>
            <a:off x="2286000" y="1828800"/>
            <a:ext cx="2438400" cy="2734340"/>
          </a:xfrm>
          <a:prstGeom prst="rect">
            <a:avLst/>
          </a:prstGeom>
          <a:noFill/>
          <a:ln w="9525">
            <a:noFill/>
            <a:miter lim="800000"/>
            <a:headEnd/>
            <a:tailEnd/>
          </a:ln>
        </p:spPr>
      </p:pic>
      <p:pic>
        <p:nvPicPr>
          <p:cNvPr id="19461" name="Picture 23"/>
          <p:cNvPicPr>
            <a:picLocks noChangeAspect="1" noChangeArrowheads="1"/>
          </p:cNvPicPr>
          <p:nvPr/>
        </p:nvPicPr>
        <p:blipFill>
          <a:blip r:embed="rId3" cstate="print"/>
          <a:srcRect/>
          <a:stretch>
            <a:fillRect/>
          </a:stretch>
        </p:blipFill>
        <p:spPr bwMode="auto">
          <a:xfrm>
            <a:off x="7877175" y="1828800"/>
            <a:ext cx="2519916" cy="2746744"/>
          </a:xfrm>
          <a:prstGeom prst="rect">
            <a:avLst/>
          </a:prstGeom>
          <a:noFill/>
          <a:ln w="9525">
            <a:noFill/>
            <a:miter lim="800000"/>
            <a:headEnd/>
            <a:tailEnd/>
          </a:ln>
        </p:spPr>
      </p:pic>
      <p:sp>
        <p:nvSpPr>
          <p:cNvPr id="19463" name="AutoShape 27"/>
          <p:cNvSpPr>
            <a:spLocks noChangeArrowheads="1"/>
          </p:cNvSpPr>
          <p:nvPr/>
        </p:nvSpPr>
        <p:spPr bwMode="auto">
          <a:xfrm>
            <a:off x="5967413" y="2349500"/>
            <a:ext cx="166687"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4" name="AutoShape 28"/>
          <p:cNvSpPr>
            <a:spLocks noChangeArrowheads="1"/>
          </p:cNvSpPr>
          <p:nvPr/>
        </p:nvSpPr>
        <p:spPr bwMode="auto">
          <a:xfrm rot="10800000">
            <a:off x="5380038"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5" name="AutoShape 29"/>
          <p:cNvSpPr>
            <a:spLocks noChangeArrowheads="1"/>
          </p:cNvSpPr>
          <p:nvPr/>
        </p:nvSpPr>
        <p:spPr bwMode="auto">
          <a:xfrm rot="10800000">
            <a:off x="6469063"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6" name="AutoShape 30"/>
          <p:cNvSpPr>
            <a:spLocks noChangeArrowheads="1"/>
          </p:cNvSpPr>
          <p:nvPr/>
        </p:nvSpPr>
        <p:spPr bwMode="auto">
          <a:xfrm>
            <a:off x="50895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7" name="AutoShape 31"/>
          <p:cNvSpPr>
            <a:spLocks noChangeArrowheads="1"/>
          </p:cNvSpPr>
          <p:nvPr/>
        </p:nvSpPr>
        <p:spPr bwMode="auto">
          <a:xfrm>
            <a:off x="56991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8" name="AutoShape 32"/>
          <p:cNvSpPr>
            <a:spLocks noChangeArrowheads="1"/>
          </p:cNvSpPr>
          <p:nvPr/>
        </p:nvSpPr>
        <p:spPr bwMode="auto">
          <a:xfrm>
            <a:off x="61563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9" name="AutoShape 33"/>
          <p:cNvSpPr>
            <a:spLocks noChangeArrowheads="1"/>
          </p:cNvSpPr>
          <p:nvPr/>
        </p:nvSpPr>
        <p:spPr bwMode="auto">
          <a:xfrm>
            <a:off x="6805613"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cxnSp>
        <p:nvCxnSpPr>
          <p:cNvPr id="19470" name="AutoShape 34"/>
          <p:cNvCxnSpPr>
            <a:cxnSpLocks noChangeShapeType="1"/>
            <a:stCxn id="19463" idx="3"/>
            <a:endCxn id="19464" idx="3"/>
          </p:cNvCxnSpPr>
          <p:nvPr/>
        </p:nvCxnSpPr>
        <p:spPr bwMode="auto">
          <a:xfrm flipH="1">
            <a:off x="5462588" y="2517775"/>
            <a:ext cx="588962" cy="223838"/>
          </a:xfrm>
          <a:prstGeom prst="straightConnector1">
            <a:avLst/>
          </a:prstGeom>
          <a:noFill/>
          <a:ln w="9525">
            <a:solidFill>
              <a:schemeClr val="tx1"/>
            </a:solidFill>
            <a:round/>
            <a:headEnd/>
            <a:tailEnd/>
          </a:ln>
        </p:spPr>
      </p:cxnSp>
      <p:cxnSp>
        <p:nvCxnSpPr>
          <p:cNvPr id="19471" name="AutoShape 35"/>
          <p:cNvCxnSpPr>
            <a:cxnSpLocks noChangeShapeType="1"/>
            <a:stCxn id="19463" idx="3"/>
            <a:endCxn id="19465" idx="3"/>
          </p:cNvCxnSpPr>
          <p:nvPr/>
        </p:nvCxnSpPr>
        <p:spPr bwMode="auto">
          <a:xfrm>
            <a:off x="6051550" y="2517775"/>
            <a:ext cx="500063" cy="223838"/>
          </a:xfrm>
          <a:prstGeom prst="straightConnector1">
            <a:avLst/>
          </a:prstGeom>
          <a:noFill/>
          <a:ln w="9525">
            <a:solidFill>
              <a:schemeClr val="tx1"/>
            </a:solidFill>
            <a:round/>
            <a:headEnd/>
            <a:tailEnd/>
          </a:ln>
        </p:spPr>
      </p:cxnSp>
      <p:cxnSp>
        <p:nvCxnSpPr>
          <p:cNvPr id="19472" name="AutoShape 36"/>
          <p:cNvCxnSpPr>
            <a:cxnSpLocks noChangeShapeType="1"/>
            <a:stCxn id="19464" idx="0"/>
            <a:endCxn id="19466" idx="0"/>
          </p:cNvCxnSpPr>
          <p:nvPr/>
        </p:nvCxnSpPr>
        <p:spPr bwMode="auto">
          <a:xfrm flipH="1">
            <a:off x="5173663" y="2909888"/>
            <a:ext cx="290512" cy="122237"/>
          </a:xfrm>
          <a:prstGeom prst="straightConnector1">
            <a:avLst/>
          </a:prstGeom>
          <a:noFill/>
          <a:ln w="9525">
            <a:solidFill>
              <a:schemeClr val="tx1"/>
            </a:solidFill>
            <a:round/>
            <a:headEnd/>
            <a:tailEnd/>
          </a:ln>
        </p:spPr>
      </p:cxnSp>
      <p:cxnSp>
        <p:nvCxnSpPr>
          <p:cNvPr id="19473" name="AutoShape 37"/>
          <p:cNvCxnSpPr>
            <a:cxnSpLocks noChangeShapeType="1"/>
            <a:stCxn id="19464" idx="0"/>
            <a:endCxn id="19467" idx="0"/>
          </p:cNvCxnSpPr>
          <p:nvPr/>
        </p:nvCxnSpPr>
        <p:spPr bwMode="auto">
          <a:xfrm>
            <a:off x="5464175" y="2909888"/>
            <a:ext cx="319088" cy="122237"/>
          </a:xfrm>
          <a:prstGeom prst="straightConnector1">
            <a:avLst/>
          </a:prstGeom>
          <a:noFill/>
          <a:ln w="9525">
            <a:solidFill>
              <a:schemeClr val="tx1"/>
            </a:solidFill>
            <a:round/>
            <a:headEnd/>
            <a:tailEnd/>
          </a:ln>
        </p:spPr>
      </p:cxnSp>
      <p:cxnSp>
        <p:nvCxnSpPr>
          <p:cNvPr id="19474" name="AutoShape 38"/>
          <p:cNvCxnSpPr>
            <a:cxnSpLocks noChangeShapeType="1"/>
            <a:stCxn id="19465" idx="0"/>
            <a:endCxn id="19468" idx="0"/>
          </p:cNvCxnSpPr>
          <p:nvPr/>
        </p:nvCxnSpPr>
        <p:spPr bwMode="auto">
          <a:xfrm flipH="1">
            <a:off x="6240463" y="2909888"/>
            <a:ext cx="312737" cy="122237"/>
          </a:xfrm>
          <a:prstGeom prst="straightConnector1">
            <a:avLst/>
          </a:prstGeom>
          <a:noFill/>
          <a:ln w="9525">
            <a:solidFill>
              <a:schemeClr val="tx1"/>
            </a:solidFill>
            <a:round/>
            <a:headEnd/>
            <a:tailEnd/>
          </a:ln>
        </p:spPr>
      </p:cxnSp>
      <p:cxnSp>
        <p:nvCxnSpPr>
          <p:cNvPr id="19475" name="AutoShape 39"/>
          <p:cNvCxnSpPr>
            <a:cxnSpLocks noChangeShapeType="1"/>
            <a:stCxn id="19465" idx="0"/>
            <a:endCxn id="19469" idx="0"/>
          </p:cNvCxnSpPr>
          <p:nvPr/>
        </p:nvCxnSpPr>
        <p:spPr bwMode="auto">
          <a:xfrm>
            <a:off x="6553200" y="2909888"/>
            <a:ext cx="336550" cy="122237"/>
          </a:xfrm>
          <a:prstGeom prst="straightConnector1">
            <a:avLst/>
          </a:prstGeom>
          <a:noFill/>
          <a:ln w="9525">
            <a:solidFill>
              <a:schemeClr val="tx1"/>
            </a:solidFill>
            <a:round/>
            <a:headEnd/>
            <a:tailEnd/>
          </a:ln>
        </p:spPr>
      </p:cxnSp>
      <p:sp>
        <p:nvSpPr>
          <p:cNvPr id="19476" name="AutoShape 40"/>
          <p:cNvSpPr>
            <a:spLocks noChangeArrowheads="1"/>
          </p:cNvSpPr>
          <p:nvPr/>
        </p:nvSpPr>
        <p:spPr bwMode="auto">
          <a:xfrm>
            <a:off x="66294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cxnSp>
        <p:nvCxnSpPr>
          <p:cNvPr id="19477" name="AutoShape 41"/>
          <p:cNvCxnSpPr>
            <a:cxnSpLocks noChangeShapeType="1"/>
            <a:endCxn id="32" idx="3"/>
          </p:cNvCxnSpPr>
          <p:nvPr/>
        </p:nvCxnSpPr>
        <p:spPr bwMode="auto">
          <a:xfrm>
            <a:off x="4470400" y="3054350"/>
            <a:ext cx="1000125" cy="763587"/>
          </a:xfrm>
          <a:prstGeom prst="curvedConnector3">
            <a:avLst>
              <a:gd name="adj1" fmla="val 50000"/>
            </a:avLst>
          </a:prstGeom>
          <a:noFill/>
          <a:ln w="9525">
            <a:solidFill>
              <a:schemeClr val="tx1"/>
            </a:solidFill>
            <a:prstDash val="dash"/>
            <a:round/>
            <a:headEnd/>
            <a:tailEnd type="triangle" w="med" len="med"/>
          </a:ln>
        </p:spPr>
      </p:cxnSp>
      <p:cxnSp>
        <p:nvCxnSpPr>
          <p:cNvPr id="19478" name="AutoShape 42"/>
          <p:cNvCxnSpPr>
            <a:cxnSpLocks noChangeShapeType="1"/>
            <a:endCxn id="19482" idx="1"/>
          </p:cNvCxnSpPr>
          <p:nvPr/>
        </p:nvCxnSpPr>
        <p:spPr bwMode="auto">
          <a:xfrm flipH="1">
            <a:off x="7010400" y="3059113"/>
            <a:ext cx="866775" cy="530225"/>
          </a:xfrm>
          <a:prstGeom prst="straightConnector1">
            <a:avLst/>
          </a:prstGeom>
          <a:noFill/>
          <a:ln w="9525">
            <a:solidFill>
              <a:schemeClr val="tx1"/>
            </a:solidFill>
            <a:prstDash val="dash"/>
            <a:round/>
            <a:headEnd/>
            <a:tailEnd type="triangle" w="med" len="med"/>
          </a:ln>
        </p:spPr>
      </p:cxnSp>
      <p:sp>
        <p:nvSpPr>
          <p:cNvPr id="19479" name="Rectangle 43"/>
          <p:cNvSpPr>
            <a:spLocks noChangeArrowheads="1"/>
          </p:cNvSpPr>
          <p:nvPr/>
        </p:nvSpPr>
        <p:spPr bwMode="auto">
          <a:xfrm rot="10800000">
            <a:off x="6156325" y="3489325"/>
            <a:ext cx="168275" cy="168275"/>
          </a:xfrm>
          <a:prstGeom prst="rect">
            <a:avLst/>
          </a:prstGeom>
          <a:solidFill>
            <a:srgbClr val="9B01FF"/>
          </a:solidFill>
          <a:ln w="9525">
            <a:solidFill>
              <a:schemeClr val="tx1"/>
            </a:solidFill>
            <a:miter lim="800000"/>
            <a:headEnd/>
            <a:tailEnd/>
          </a:ln>
        </p:spPr>
        <p:txBody>
          <a:bodyPr wrap="none" anchor="ctr"/>
          <a:lstStyle/>
          <a:p>
            <a:endParaRPr lang="en-US"/>
          </a:p>
        </p:txBody>
      </p:sp>
      <p:cxnSp>
        <p:nvCxnSpPr>
          <p:cNvPr id="19480" name="AutoShape 44"/>
          <p:cNvCxnSpPr>
            <a:cxnSpLocks noChangeShapeType="1"/>
            <a:stCxn id="19468" idx="3"/>
            <a:endCxn id="19479" idx="2"/>
          </p:cNvCxnSpPr>
          <p:nvPr/>
        </p:nvCxnSpPr>
        <p:spPr bwMode="auto">
          <a:xfrm flipH="1">
            <a:off x="6238875" y="3200400"/>
            <a:ext cx="1588" cy="287338"/>
          </a:xfrm>
          <a:prstGeom prst="straightConnector1">
            <a:avLst/>
          </a:prstGeom>
          <a:noFill/>
          <a:ln w="9525">
            <a:solidFill>
              <a:schemeClr val="tx1"/>
            </a:solidFill>
            <a:round/>
            <a:headEnd/>
            <a:tailEnd/>
          </a:ln>
        </p:spPr>
      </p:cxnSp>
      <p:cxnSp>
        <p:nvCxnSpPr>
          <p:cNvPr id="19481" name="AutoShape 45"/>
          <p:cNvCxnSpPr>
            <a:cxnSpLocks noChangeShapeType="1"/>
            <a:stCxn id="19468" idx="4"/>
            <a:endCxn id="19482" idx="2"/>
          </p:cNvCxnSpPr>
          <p:nvPr/>
        </p:nvCxnSpPr>
        <p:spPr bwMode="auto">
          <a:xfrm>
            <a:off x="6324600" y="3200400"/>
            <a:ext cx="600075" cy="303213"/>
          </a:xfrm>
          <a:prstGeom prst="straightConnector1">
            <a:avLst/>
          </a:prstGeom>
          <a:noFill/>
          <a:ln w="9525">
            <a:solidFill>
              <a:schemeClr val="tx1"/>
            </a:solidFill>
            <a:round/>
            <a:headEnd/>
            <a:tailEnd/>
          </a:ln>
        </p:spPr>
      </p:cxnSp>
      <p:sp>
        <p:nvSpPr>
          <p:cNvPr id="19482" name="Rectangle 46"/>
          <p:cNvSpPr>
            <a:spLocks noChangeArrowheads="1"/>
          </p:cNvSpPr>
          <p:nvPr/>
        </p:nvSpPr>
        <p:spPr bwMode="auto">
          <a:xfrm rot="10800000">
            <a:off x="6842125" y="3505200"/>
            <a:ext cx="168275" cy="168275"/>
          </a:xfrm>
          <a:prstGeom prst="rect">
            <a:avLst/>
          </a:prstGeom>
          <a:solidFill>
            <a:srgbClr val="9B01FF"/>
          </a:solidFill>
          <a:ln w="9525">
            <a:solidFill>
              <a:schemeClr val="tx1"/>
            </a:solidFill>
            <a:miter lim="800000"/>
            <a:headEnd/>
            <a:tailEnd/>
          </a:ln>
        </p:spPr>
        <p:txBody>
          <a:bodyPr wrap="none" anchor="ctr"/>
          <a:lstStyle/>
          <a:p>
            <a:endParaRPr lang="en-US"/>
          </a:p>
        </p:txBody>
      </p:sp>
      <p:sp>
        <p:nvSpPr>
          <p:cNvPr id="19483" name="AutoShape 47"/>
          <p:cNvSpPr>
            <a:spLocks noChangeArrowheads="1"/>
          </p:cNvSpPr>
          <p:nvPr/>
        </p:nvSpPr>
        <p:spPr bwMode="auto">
          <a:xfrm>
            <a:off x="59436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sp>
        <p:nvSpPr>
          <p:cNvPr id="29" name="AutoShape 28"/>
          <p:cNvSpPr>
            <a:spLocks noChangeArrowheads="1"/>
          </p:cNvSpPr>
          <p:nvPr/>
        </p:nvSpPr>
        <p:spPr bwMode="auto">
          <a:xfrm rot="10800000">
            <a:off x="5105400" y="3444875"/>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cxnSp>
        <p:nvCxnSpPr>
          <p:cNvPr id="30" name="AutoShape 34"/>
          <p:cNvCxnSpPr>
            <a:cxnSpLocks noChangeShapeType="1"/>
            <a:endCxn id="29" idx="3"/>
          </p:cNvCxnSpPr>
          <p:nvPr/>
        </p:nvCxnSpPr>
        <p:spPr bwMode="auto">
          <a:xfrm flipH="1">
            <a:off x="5187950" y="3219450"/>
            <a:ext cx="588962" cy="223838"/>
          </a:xfrm>
          <a:prstGeom prst="straightConnector1">
            <a:avLst/>
          </a:prstGeom>
          <a:noFill/>
          <a:ln w="9525">
            <a:solidFill>
              <a:schemeClr val="tx1"/>
            </a:solidFill>
            <a:round/>
            <a:headEnd/>
            <a:tailEnd/>
          </a:ln>
        </p:spPr>
      </p:cxnSp>
      <p:cxnSp>
        <p:nvCxnSpPr>
          <p:cNvPr id="31" name="AutoShape 37"/>
          <p:cNvCxnSpPr>
            <a:cxnSpLocks noChangeShapeType="1"/>
            <a:stCxn id="29" idx="0"/>
          </p:cNvCxnSpPr>
          <p:nvPr/>
        </p:nvCxnSpPr>
        <p:spPr bwMode="auto">
          <a:xfrm>
            <a:off x="5189537" y="3611563"/>
            <a:ext cx="319088" cy="122237"/>
          </a:xfrm>
          <a:prstGeom prst="straightConnector1">
            <a:avLst/>
          </a:prstGeom>
          <a:noFill/>
          <a:ln w="9525">
            <a:solidFill>
              <a:schemeClr val="tx1"/>
            </a:solidFill>
            <a:round/>
            <a:headEnd/>
            <a:tailEnd/>
          </a:ln>
        </p:spPr>
      </p:cxnSp>
      <p:sp>
        <p:nvSpPr>
          <p:cNvPr id="32" name="Rectangle 43"/>
          <p:cNvSpPr>
            <a:spLocks noChangeArrowheads="1"/>
          </p:cNvSpPr>
          <p:nvPr/>
        </p:nvSpPr>
        <p:spPr bwMode="auto">
          <a:xfrm rot="10800000">
            <a:off x="5470525" y="3733800"/>
            <a:ext cx="168275" cy="168275"/>
          </a:xfrm>
          <a:prstGeom prst="rect">
            <a:avLst/>
          </a:prstGeom>
          <a:solidFill>
            <a:srgbClr val="9B01FF"/>
          </a:solidFill>
          <a:ln w="9525">
            <a:solidFill>
              <a:schemeClr val="tx1"/>
            </a:solidFill>
            <a:miter lim="800000"/>
            <a:headEnd/>
            <a:tailEnd/>
          </a:ln>
        </p:spPr>
        <p:txBody>
          <a:bodyPr wrap="none" anchor="ctr"/>
          <a:lstStyle/>
          <a:p>
            <a:endParaRPr lang="en-US"/>
          </a:p>
        </p:txBody>
      </p:sp>
      <p:sp>
        <p:nvSpPr>
          <p:cNvPr id="33" name="AutoShape 47"/>
          <p:cNvSpPr>
            <a:spLocks noChangeArrowheads="1"/>
          </p:cNvSpPr>
          <p:nvPr/>
        </p:nvSpPr>
        <p:spPr bwMode="auto">
          <a:xfrm>
            <a:off x="5257800" y="3935413"/>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9">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59">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9">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59">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45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37"/>
          <p:cNvGrpSpPr>
            <a:grpSpLocks/>
          </p:cNvGrpSpPr>
          <p:nvPr/>
        </p:nvGrpSpPr>
        <p:grpSpPr bwMode="auto">
          <a:xfrm>
            <a:off x="3862388" y="1447800"/>
            <a:ext cx="4519612" cy="2462213"/>
            <a:chOff x="1457" y="1425"/>
            <a:chExt cx="2847" cy="1551"/>
          </a:xfrm>
        </p:grpSpPr>
        <p:grpSp>
          <p:nvGrpSpPr>
            <p:cNvPr id="2079" name="Group 34"/>
            <p:cNvGrpSpPr>
              <a:grpSpLocks/>
            </p:cNvGrpSpPr>
            <p:nvPr/>
          </p:nvGrpSpPr>
          <p:grpSpPr bwMode="auto">
            <a:xfrm>
              <a:off x="1457" y="1425"/>
              <a:ext cx="2847" cy="1551"/>
              <a:chOff x="1457" y="1425"/>
              <a:chExt cx="2847" cy="1551"/>
            </a:xfrm>
          </p:grpSpPr>
          <p:pic>
            <p:nvPicPr>
              <p:cNvPr id="2080" name="Picture 28"/>
              <p:cNvPicPr>
                <a:picLocks noChangeAspect="1" noChangeArrowheads="1"/>
              </p:cNvPicPr>
              <p:nvPr/>
            </p:nvPicPr>
            <p:blipFill>
              <a:blip r:embed="rId3" cstate="print"/>
              <a:srcRect/>
              <a:stretch>
                <a:fillRect/>
              </a:stretch>
            </p:blipFill>
            <p:spPr bwMode="auto">
              <a:xfrm>
                <a:off x="1457" y="1425"/>
                <a:ext cx="2847" cy="1551"/>
              </a:xfrm>
              <a:prstGeom prst="rect">
                <a:avLst/>
              </a:prstGeom>
              <a:noFill/>
              <a:ln w="9525">
                <a:noFill/>
                <a:miter lim="800000"/>
                <a:headEnd/>
                <a:tailEnd/>
              </a:ln>
            </p:spPr>
          </p:pic>
          <p:graphicFrame>
            <p:nvGraphicFramePr>
              <p:cNvPr id="2051" name="Object 31"/>
              <p:cNvGraphicFramePr>
                <a:graphicFrameLocks noChangeAspect="1"/>
              </p:cNvGraphicFramePr>
              <p:nvPr/>
            </p:nvGraphicFramePr>
            <p:xfrm>
              <a:off x="2432" y="2400"/>
              <a:ext cx="174" cy="168"/>
            </p:xfrm>
            <a:graphic>
              <a:graphicData uri="http://schemas.openxmlformats.org/presentationml/2006/ole">
                <mc:AlternateContent xmlns:mc="http://schemas.openxmlformats.org/markup-compatibility/2006">
                  <mc:Choice xmlns:v="urn:schemas-microsoft-com:vml" Requires="v">
                    <p:oleObj spid="_x0000_s2495" name="Photo Editor Photo" r:id="rId4" imgW="327619" imgH="343075" progId="MSPhotoEd.3">
                      <p:embed/>
                    </p:oleObj>
                  </mc:Choice>
                  <mc:Fallback>
                    <p:oleObj name="Photo Editor Photo" r:id="rId4" imgW="327619" imgH="343075" progId="MSPhotoEd.3">
                      <p:embed/>
                      <p:pic>
                        <p:nvPicPr>
                          <p:cNvPr id="0"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2" y="2400"/>
                            <a:ext cx="174"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33"/>
              <p:cNvGraphicFramePr>
                <a:graphicFrameLocks noChangeAspect="1"/>
              </p:cNvGraphicFramePr>
              <p:nvPr/>
            </p:nvGraphicFramePr>
            <p:xfrm>
              <a:off x="3264" y="2544"/>
              <a:ext cx="206" cy="168"/>
            </p:xfrm>
            <a:graphic>
              <a:graphicData uri="http://schemas.openxmlformats.org/presentationml/2006/ole">
                <mc:AlternateContent xmlns:mc="http://schemas.openxmlformats.org/markup-compatibility/2006">
                  <mc:Choice xmlns:v="urn:schemas-microsoft-com:vml" Requires="v">
                    <p:oleObj spid="_x0000_s2496" name="Photo Editor Photo" r:id="rId6" imgW="327619" imgH="343075" progId="MSPhotoEd.3">
                      <p:embed/>
                    </p:oleObj>
                  </mc:Choice>
                  <mc:Fallback>
                    <p:oleObj name="Photo Editor Photo" r:id="rId6" imgW="327619" imgH="343075" progId="MSPhotoEd.3">
                      <p:embed/>
                      <p:pic>
                        <p:nvPicPr>
                          <p:cNvPr id="0" name="Object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2544"/>
                            <a:ext cx="206"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2050" name="Object 35"/>
            <p:cNvGraphicFramePr>
              <a:graphicFrameLocks noChangeAspect="1"/>
            </p:cNvGraphicFramePr>
            <p:nvPr/>
          </p:nvGraphicFramePr>
          <p:xfrm>
            <a:off x="2880" y="2400"/>
            <a:ext cx="192" cy="168"/>
          </p:xfrm>
          <a:graphic>
            <a:graphicData uri="http://schemas.openxmlformats.org/presentationml/2006/ole">
              <mc:AlternateContent xmlns:mc="http://schemas.openxmlformats.org/markup-compatibility/2006">
                <mc:Choice xmlns:v="urn:schemas-microsoft-com:vml" Requires="v">
                  <p:oleObj spid="_x0000_s2497" name="Photo Editor Photo" r:id="rId7" imgW="327619" imgH="343075" progId="MSPhotoEd.3">
                    <p:embed/>
                  </p:oleObj>
                </mc:Choice>
                <mc:Fallback>
                  <p:oleObj name="Photo Editor Photo" r:id="rId7" imgW="327619" imgH="343075" progId="MSPhotoEd.3">
                    <p:embed/>
                    <p:pic>
                      <p:nvPicPr>
                        <p:cNvPr id="0" name="Object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2400"/>
                          <a:ext cx="192"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54" name="Rectangle 2"/>
          <p:cNvSpPr>
            <a:spLocks noGrp="1" noChangeArrowheads="1"/>
          </p:cNvSpPr>
          <p:nvPr>
            <p:ph type="title"/>
          </p:nvPr>
        </p:nvSpPr>
        <p:spPr/>
        <p:txBody>
          <a:bodyPr/>
          <a:lstStyle/>
          <a:p>
            <a:pPr eaLnBrk="1" hangingPunct="1"/>
            <a:r>
              <a:rPr lang="en-US"/>
              <a:t>Evaluation for Pacman</a:t>
            </a:r>
          </a:p>
        </p:txBody>
      </p:sp>
      <p:grpSp>
        <p:nvGrpSpPr>
          <p:cNvPr id="4" name="Group 45"/>
          <p:cNvGrpSpPr>
            <a:grpSpLocks/>
          </p:cNvGrpSpPr>
          <p:nvPr/>
        </p:nvGrpSpPr>
        <p:grpSpPr bwMode="auto">
          <a:xfrm>
            <a:off x="5511800" y="3452813"/>
            <a:ext cx="1257300" cy="296862"/>
            <a:chOff x="2496" y="2688"/>
            <a:chExt cx="792" cy="187"/>
          </a:xfrm>
        </p:grpSpPr>
        <p:pic>
          <p:nvPicPr>
            <p:cNvPr id="2076" name="Picture 42"/>
            <p:cNvPicPr>
              <a:picLocks noChangeAspect="1" noChangeArrowheads="1"/>
            </p:cNvPicPr>
            <p:nvPr/>
          </p:nvPicPr>
          <p:blipFill>
            <a:blip r:embed="rId8" cstate="print"/>
            <a:srcRect/>
            <a:stretch>
              <a:fillRect/>
            </a:stretch>
          </p:blipFill>
          <p:spPr bwMode="auto">
            <a:xfrm>
              <a:off x="3072" y="2688"/>
              <a:ext cx="216" cy="168"/>
            </a:xfrm>
            <a:prstGeom prst="rect">
              <a:avLst/>
            </a:prstGeom>
            <a:noFill/>
            <a:ln w="9525">
              <a:noFill/>
              <a:miter lim="800000"/>
              <a:headEnd/>
              <a:tailEnd/>
            </a:ln>
          </p:spPr>
        </p:pic>
        <p:pic>
          <p:nvPicPr>
            <p:cNvPr id="2077" name="Picture 43"/>
            <p:cNvPicPr>
              <a:picLocks noChangeAspect="1" noChangeArrowheads="1"/>
            </p:cNvPicPr>
            <p:nvPr/>
          </p:nvPicPr>
          <p:blipFill>
            <a:blip r:embed="rId9" cstate="print"/>
            <a:srcRect/>
            <a:stretch>
              <a:fillRect/>
            </a:stretch>
          </p:blipFill>
          <p:spPr bwMode="auto">
            <a:xfrm>
              <a:off x="2496" y="2688"/>
              <a:ext cx="197" cy="178"/>
            </a:xfrm>
            <a:prstGeom prst="rect">
              <a:avLst/>
            </a:prstGeom>
            <a:noFill/>
            <a:ln w="9525">
              <a:noFill/>
              <a:miter lim="800000"/>
              <a:headEnd/>
              <a:tailEnd/>
            </a:ln>
          </p:spPr>
        </p:pic>
        <p:pic>
          <p:nvPicPr>
            <p:cNvPr id="2078" name="Picture 44"/>
            <p:cNvPicPr>
              <a:picLocks noChangeAspect="1" noChangeArrowheads="1"/>
            </p:cNvPicPr>
            <p:nvPr/>
          </p:nvPicPr>
          <p:blipFill>
            <a:blip r:embed="rId10" cstate="print"/>
            <a:srcRect/>
            <a:stretch>
              <a:fillRect/>
            </a:stretch>
          </p:blipFill>
          <p:spPr bwMode="auto">
            <a:xfrm>
              <a:off x="2784" y="2688"/>
              <a:ext cx="216" cy="187"/>
            </a:xfrm>
            <a:prstGeom prst="rect">
              <a:avLst/>
            </a:prstGeom>
            <a:noFill/>
            <a:ln w="9525">
              <a:noFill/>
              <a:miter lim="800000"/>
              <a:headEnd/>
              <a:tailEnd/>
            </a:ln>
          </p:spPr>
        </p:pic>
      </p:grpSp>
      <p:grpSp>
        <p:nvGrpSpPr>
          <p:cNvPr id="5" name="Group 52"/>
          <p:cNvGrpSpPr>
            <a:grpSpLocks/>
          </p:cNvGrpSpPr>
          <p:nvPr/>
        </p:nvGrpSpPr>
        <p:grpSpPr bwMode="auto">
          <a:xfrm>
            <a:off x="5207000" y="2538413"/>
            <a:ext cx="1866900" cy="754062"/>
            <a:chOff x="2304" y="2112"/>
            <a:chExt cx="1176" cy="475"/>
          </a:xfrm>
        </p:grpSpPr>
        <p:pic>
          <p:nvPicPr>
            <p:cNvPr id="2073" name="Picture 49"/>
            <p:cNvPicPr>
              <a:picLocks noChangeAspect="1" noChangeArrowheads="1"/>
            </p:cNvPicPr>
            <p:nvPr/>
          </p:nvPicPr>
          <p:blipFill>
            <a:blip r:embed="rId8" cstate="print"/>
            <a:srcRect/>
            <a:stretch>
              <a:fillRect/>
            </a:stretch>
          </p:blipFill>
          <p:spPr bwMode="auto">
            <a:xfrm>
              <a:off x="3264" y="2256"/>
              <a:ext cx="216" cy="168"/>
            </a:xfrm>
            <a:prstGeom prst="rect">
              <a:avLst/>
            </a:prstGeom>
            <a:noFill/>
            <a:ln w="9525">
              <a:noFill/>
              <a:miter lim="800000"/>
              <a:headEnd/>
              <a:tailEnd/>
            </a:ln>
          </p:spPr>
        </p:pic>
        <p:pic>
          <p:nvPicPr>
            <p:cNvPr id="2074" name="Picture 50"/>
            <p:cNvPicPr>
              <a:picLocks noChangeAspect="1" noChangeArrowheads="1"/>
            </p:cNvPicPr>
            <p:nvPr/>
          </p:nvPicPr>
          <p:blipFill>
            <a:blip r:embed="rId9" cstate="print"/>
            <a:srcRect/>
            <a:stretch>
              <a:fillRect/>
            </a:stretch>
          </p:blipFill>
          <p:spPr bwMode="auto">
            <a:xfrm>
              <a:off x="2592" y="2112"/>
              <a:ext cx="197" cy="178"/>
            </a:xfrm>
            <a:prstGeom prst="rect">
              <a:avLst/>
            </a:prstGeom>
            <a:noFill/>
            <a:ln w="9525">
              <a:noFill/>
              <a:miter lim="800000"/>
              <a:headEnd/>
              <a:tailEnd/>
            </a:ln>
          </p:spPr>
        </p:pic>
        <p:pic>
          <p:nvPicPr>
            <p:cNvPr id="2075" name="Picture 51"/>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6" name="Group 59"/>
          <p:cNvGrpSpPr>
            <a:grpSpLocks/>
          </p:cNvGrpSpPr>
          <p:nvPr/>
        </p:nvGrpSpPr>
        <p:grpSpPr bwMode="auto">
          <a:xfrm>
            <a:off x="5207000" y="2971800"/>
            <a:ext cx="1104900" cy="296862"/>
            <a:chOff x="2304" y="2400"/>
            <a:chExt cx="696" cy="187"/>
          </a:xfrm>
        </p:grpSpPr>
        <p:pic>
          <p:nvPicPr>
            <p:cNvPr id="2070" name="Picture 56"/>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71" name="Picture 57"/>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72" name="Picture 58"/>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7" name="Group 66"/>
          <p:cNvGrpSpPr>
            <a:grpSpLocks/>
          </p:cNvGrpSpPr>
          <p:nvPr/>
        </p:nvGrpSpPr>
        <p:grpSpPr bwMode="auto">
          <a:xfrm>
            <a:off x="4445000" y="2995613"/>
            <a:ext cx="1104900" cy="296862"/>
            <a:chOff x="2304" y="2400"/>
            <a:chExt cx="696" cy="187"/>
          </a:xfrm>
        </p:grpSpPr>
        <p:pic>
          <p:nvPicPr>
            <p:cNvPr id="2067" name="Picture 67"/>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68" name="Picture 68"/>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69" name="Picture 69"/>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8" name="Group 75"/>
          <p:cNvGrpSpPr>
            <a:grpSpLocks/>
          </p:cNvGrpSpPr>
          <p:nvPr/>
        </p:nvGrpSpPr>
        <p:grpSpPr bwMode="auto">
          <a:xfrm>
            <a:off x="5732463" y="3429000"/>
            <a:ext cx="808037" cy="296863"/>
            <a:chOff x="2635" y="2837"/>
            <a:chExt cx="509" cy="187"/>
          </a:xfrm>
        </p:grpSpPr>
        <p:pic>
          <p:nvPicPr>
            <p:cNvPr id="2064" name="Picture 73"/>
            <p:cNvPicPr>
              <a:picLocks noChangeAspect="1" noChangeArrowheads="1"/>
            </p:cNvPicPr>
            <p:nvPr/>
          </p:nvPicPr>
          <p:blipFill>
            <a:blip r:embed="rId9" cstate="print"/>
            <a:srcRect/>
            <a:stretch>
              <a:fillRect/>
            </a:stretch>
          </p:blipFill>
          <p:spPr bwMode="auto">
            <a:xfrm>
              <a:off x="2635" y="2846"/>
              <a:ext cx="197" cy="178"/>
            </a:xfrm>
            <a:prstGeom prst="rect">
              <a:avLst/>
            </a:prstGeom>
            <a:noFill/>
            <a:ln w="9525">
              <a:noFill/>
              <a:miter lim="800000"/>
              <a:headEnd/>
              <a:tailEnd/>
            </a:ln>
          </p:spPr>
        </p:pic>
        <p:pic>
          <p:nvPicPr>
            <p:cNvPr id="2065" name="Picture 72"/>
            <p:cNvPicPr>
              <a:picLocks noChangeAspect="1" noChangeArrowheads="1"/>
            </p:cNvPicPr>
            <p:nvPr/>
          </p:nvPicPr>
          <p:blipFill>
            <a:blip r:embed="rId8" cstate="print"/>
            <a:srcRect/>
            <a:stretch>
              <a:fillRect/>
            </a:stretch>
          </p:blipFill>
          <p:spPr bwMode="auto">
            <a:xfrm>
              <a:off x="2928" y="2856"/>
              <a:ext cx="216" cy="168"/>
            </a:xfrm>
            <a:prstGeom prst="rect">
              <a:avLst/>
            </a:prstGeom>
            <a:noFill/>
            <a:ln w="9525">
              <a:noFill/>
              <a:miter lim="800000"/>
              <a:headEnd/>
              <a:tailEnd/>
            </a:ln>
          </p:spPr>
        </p:pic>
        <p:pic>
          <p:nvPicPr>
            <p:cNvPr id="2066" name="Picture 74"/>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2784" y="2837"/>
              <a:ext cx="216" cy="187"/>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94565" y="1447800"/>
            <a:ext cx="6578036" cy="4190058"/>
          </a:xfrm>
          <a:prstGeom prst="rect">
            <a:avLst/>
          </a:prstGeom>
          <a:noFill/>
          <a:extLst>
            <a:ext uri="{909E8E84-426E-40dd-AFC4-6F175D3DCCD1}">
              <a14:hiddenFill xmlns="" xmlns:a14="http://schemas.microsoft.com/office/drawing/2010/main">
                <a:solidFill>
                  <a:srgbClr val="FFFFFF"/>
                </a:solidFill>
              </a14:hiddenFill>
            </a:ext>
          </a:extLst>
        </p:spPr>
      </p:pic>
      <p:sp>
        <p:nvSpPr>
          <p:cNvPr id="5122" name="Rectangle 5"/>
          <p:cNvSpPr>
            <a:spLocks noGrp="1" noChangeArrowheads="1"/>
          </p:cNvSpPr>
          <p:nvPr>
            <p:ph type="ctrTitle"/>
          </p:nvPr>
        </p:nvSpPr>
        <p:spPr>
          <a:xfrm>
            <a:off x="0" y="228600"/>
            <a:ext cx="12192000" cy="1470025"/>
          </a:xfrm>
        </p:spPr>
        <p:txBody>
          <a:bodyPr/>
          <a:lstStyle/>
          <a:p>
            <a:pPr eaLnBrk="1" hangingPunct="1"/>
            <a:r>
              <a:rPr lang="en-US" dirty="0"/>
              <a:t>Games with uncertain outcomes</a:t>
            </a:r>
            <a:br>
              <a:rPr lang="en-US" dirty="0"/>
            </a:br>
            <a:endParaRPr lang="en-US" sz="3600" dirty="0"/>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spTree>
    <p:extLst>
      <p:ext uri="{BB962C8B-B14F-4D97-AF65-F5344CB8AC3E}">
        <p14:creationId xmlns:p14="http://schemas.microsoft.com/office/powerpoint/2010/main" val="3758160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76800" y="1146175"/>
            <a:ext cx="2362200" cy="1673225"/>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200" y="1143000"/>
            <a:ext cx="2789861" cy="1499313"/>
          </a:xfrm>
          <a:prstGeom prst="rect">
            <a:avLst/>
          </a:prstGeom>
          <a:noFill/>
          <a:extLst>
            <a:ext uri="{909E8E84-426E-40dd-AFC4-6F175D3DCCD1}">
              <a14:hiddenFill xmlns="" xmlns:a14="http://schemas.microsoft.com/office/drawing/2010/main">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dirty="0"/>
              <a:t>Chance outcomes in trees</a:t>
            </a:r>
          </a:p>
        </p:txBody>
      </p:sp>
      <p:grpSp>
        <p:nvGrpSpPr>
          <p:cNvPr id="6" name="Group 5"/>
          <p:cNvGrpSpPr/>
          <p:nvPr/>
        </p:nvGrpSpPr>
        <p:grpSpPr>
          <a:xfrm>
            <a:off x="4648200" y="2743200"/>
            <a:ext cx="2667000" cy="2391238"/>
            <a:chOff x="4648200" y="2743200"/>
            <a:chExt cx="2667000" cy="2391238"/>
          </a:xfrm>
        </p:grpSpPr>
        <p:grpSp>
          <p:nvGrpSpPr>
            <p:cNvPr id="46" name="Group 45"/>
            <p:cNvGrpSpPr/>
            <p:nvPr/>
          </p:nvGrpSpPr>
          <p:grpSpPr>
            <a:xfrm>
              <a:off x="4838701" y="4056742"/>
              <a:ext cx="763815" cy="774700"/>
              <a:chOff x="1865085" y="4038600"/>
              <a:chExt cx="763815" cy="774700"/>
            </a:xfrm>
          </p:grpSpPr>
          <p:cxnSp>
            <p:nvCxnSpPr>
              <p:cNvPr id="47" name="AutoShape 17"/>
              <p:cNvCxnSpPr>
                <a:cxnSpLocks noChangeShapeType="1"/>
              </p:cNvCxnSpPr>
              <p:nvPr/>
            </p:nvCxnSpPr>
            <p:spPr bwMode="auto">
              <a:xfrm>
                <a:off x="2247900" y="4038600"/>
                <a:ext cx="381000" cy="774700"/>
              </a:xfrm>
              <a:prstGeom prst="straightConnector1">
                <a:avLst/>
              </a:prstGeom>
              <a:noFill/>
              <a:ln w="9525">
                <a:solidFill>
                  <a:schemeClr val="tx1"/>
                </a:solidFill>
                <a:round/>
                <a:headEnd/>
                <a:tailEnd type="triangle" w="med" len="med"/>
              </a:ln>
            </p:spPr>
          </p:cxnSp>
          <p:cxnSp>
            <p:nvCxnSpPr>
              <p:cNvPr id="48" name="AutoShape 17"/>
              <p:cNvCxnSpPr>
                <a:cxnSpLocks noChangeShapeType="1"/>
              </p:cNvCxnSpPr>
              <p:nvPr/>
            </p:nvCxnSpPr>
            <p:spPr bwMode="auto">
              <a:xfrm flipH="1">
                <a:off x="1865085" y="4038600"/>
                <a:ext cx="381000" cy="774700"/>
              </a:xfrm>
              <a:prstGeom prst="straightConnector1">
                <a:avLst/>
              </a:prstGeom>
              <a:noFill/>
              <a:ln w="9525">
                <a:solidFill>
                  <a:schemeClr val="tx1"/>
                </a:solidFill>
                <a:round/>
                <a:headEnd/>
                <a:tailEnd type="triangle" w="med" len="med"/>
              </a:ln>
            </p:spPr>
          </p:cxnSp>
        </p:grpSp>
        <p:sp>
          <p:nvSpPr>
            <p:cNvPr id="28" name="AutoShape 5"/>
            <p:cNvSpPr>
              <a:spLocks noChangeArrowheads="1"/>
            </p:cNvSpPr>
            <p:nvPr/>
          </p:nvSpPr>
          <p:spPr bwMode="auto">
            <a:xfrm>
              <a:off x="5791200" y="27432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31" name="Rectangle 8"/>
            <p:cNvSpPr>
              <a:spLocks noChangeArrowheads="1"/>
            </p:cNvSpPr>
            <p:nvPr/>
          </p:nvSpPr>
          <p:spPr bwMode="auto">
            <a:xfrm>
              <a:off x="4648200" y="4829638"/>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32" name="Rectangle 9"/>
            <p:cNvSpPr>
              <a:spLocks noChangeArrowheads="1"/>
            </p:cNvSpPr>
            <p:nvPr/>
          </p:nvSpPr>
          <p:spPr bwMode="auto">
            <a:xfrm>
              <a:off x="5379355" y="4829638"/>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33" name="Rectangle 10"/>
            <p:cNvSpPr>
              <a:spLocks noChangeArrowheads="1"/>
            </p:cNvSpPr>
            <p:nvPr/>
          </p:nvSpPr>
          <p:spPr bwMode="auto">
            <a:xfrm>
              <a:off x="6172200" y="4829638"/>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34" name="Rectangle 11"/>
            <p:cNvSpPr>
              <a:spLocks noChangeArrowheads="1"/>
            </p:cNvSpPr>
            <p:nvPr/>
          </p:nvSpPr>
          <p:spPr bwMode="auto">
            <a:xfrm>
              <a:off x="6934200" y="4829638"/>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35" name="AutoShape 12"/>
            <p:cNvCxnSpPr>
              <a:cxnSpLocks noChangeShapeType="1"/>
              <a:stCxn id="28" idx="3"/>
            </p:cNvCxnSpPr>
            <p:nvPr/>
          </p:nvCxnSpPr>
          <p:spPr bwMode="auto">
            <a:xfrm flipH="1">
              <a:off x="5219700" y="3048000"/>
              <a:ext cx="762000" cy="685800"/>
            </a:xfrm>
            <a:prstGeom prst="straightConnector1">
              <a:avLst/>
            </a:prstGeom>
            <a:noFill/>
            <a:ln w="9525">
              <a:solidFill>
                <a:schemeClr val="tx1"/>
              </a:solidFill>
              <a:round/>
              <a:headEnd/>
              <a:tailEnd type="triangle" w="med" len="med"/>
            </a:ln>
          </p:spPr>
        </p:cxnSp>
        <p:cxnSp>
          <p:nvCxnSpPr>
            <p:cNvPr id="36" name="AutoShape 13"/>
            <p:cNvCxnSpPr>
              <a:cxnSpLocks noChangeShapeType="1"/>
              <a:stCxn id="28" idx="3"/>
            </p:cNvCxnSpPr>
            <p:nvPr/>
          </p:nvCxnSpPr>
          <p:spPr bwMode="auto">
            <a:xfrm>
              <a:off x="5981700" y="3048000"/>
              <a:ext cx="762000" cy="685800"/>
            </a:xfrm>
            <a:prstGeom prst="straightConnector1">
              <a:avLst/>
            </a:prstGeom>
            <a:noFill/>
            <a:ln w="9525">
              <a:solidFill>
                <a:schemeClr val="tx1"/>
              </a:solidFill>
              <a:round/>
              <a:headEnd/>
              <a:tailEnd type="triangle" w="med" len="med"/>
            </a:ln>
          </p:spPr>
        </p:cxnSp>
        <p:sp>
          <p:nvSpPr>
            <p:cNvPr id="24" name="Oval 15"/>
            <p:cNvSpPr>
              <a:spLocks noChangeAspect="1" noChangeArrowheads="1"/>
            </p:cNvSpPr>
            <p:nvPr/>
          </p:nvSpPr>
          <p:spPr bwMode="auto">
            <a:xfrm>
              <a:off x="5054600" y="3733800"/>
              <a:ext cx="323850" cy="32385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25" name="Oval 16"/>
            <p:cNvSpPr>
              <a:spLocks noChangeAspect="1" noChangeArrowheads="1"/>
            </p:cNvSpPr>
            <p:nvPr/>
          </p:nvSpPr>
          <p:spPr bwMode="auto">
            <a:xfrm>
              <a:off x="6578600" y="3733800"/>
              <a:ext cx="323850" cy="32385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grpSp>
          <p:nvGrpSpPr>
            <p:cNvPr id="43" name="Group 42"/>
            <p:cNvGrpSpPr/>
            <p:nvPr/>
          </p:nvGrpSpPr>
          <p:grpSpPr>
            <a:xfrm>
              <a:off x="6362701" y="4056742"/>
              <a:ext cx="763815" cy="774700"/>
              <a:chOff x="1865085" y="4038600"/>
              <a:chExt cx="763815" cy="774700"/>
            </a:xfrm>
          </p:grpSpPr>
          <p:cxnSp>
            <p:nvCxnSpPr>
              <p:cNvPr id="44" name="AutoShape 17"/>
              <p:cNvCxnSpPr>
                <a:cxnSpLocks noChangeShapeType="1"/>
              </p:cNvCxnSpPr>
              <p:nvPr/>
            </p:nvCxnSpPr>
            <p:spPr bwMode="auto">
              <a:xfrm>
                <a:off x="2247900" y="4038600"/>
                <a:ext cx="381000" cy="774700"/>
              </a:xfrm>
              <a:prstGeom prst="straightConnector1">
                <a:avLst/>
              </a:prstGeom>
              <a:noFill/>
              <a:ln w="9525">
                <a:solidFill>
                  <a:schemeClr val="tx1"/>
                </a:solidFill>
                <a:round/>
                <a:headEnd/>
                <a:tailEnd type="triangle" w="med" len="med"/>
              </a:ln>
            </p:spPr>
          </p:cxnSp>
          <p:cxnSp>
            <p:nvCxnSpPr>
              <p:cNvPr id="45" name="AutoShape 17"/>
              <p:cNvCxnSpPr>
                <a:cxnSpLocks noChangeShapeType="1"/>
              </p:cNvCxnSpPr>
              <p:nvPr/>
            </p:nvCxnSpPr>
            <p:spPr bwMode="auto">
              <a:xfrm flipH="1">
                <a:off x="1865085" y="4038600"/>
                <a:ext cx="381000" cy="774700"/>
              </a:xfrm>
              <a:prstGeom prst="straightConnector1">
                <a:avLst/>
              </a:prstGeom>
              <a:noFill/>
              <a:ln w="9525">
                <a:solidFill>
                  <a:schemeClr val="tx1"/>
                </a:solidFill>
                <a:round/>
                <a:headEnd/>
                <a:tailEnd type="triangle" w="med" len="med"/>
              </a:ln>
            </p:spPr>
          </p:cxnSp>
        </p:grpSp>
      </p:grpSp>
      <p:grpSp>
        <p:nvGrpSpPr>
          <p:cNvPr id="18" name="Group 17"/>
          <p:cNvGrpSpPr/>
          <p:nvPr/>
        </p:nvGrpSpPr>
        <p:grpSpPr>
          <a:xfrm>
            <a:off x="152400" y="2743200"/>
            <a:ext cx="2667000" cy="2391238"/>
            <a:chOff x="152400" y="2743200"/>
            <a:chExt cx="2667000" cy="2391238"/>
          </a:xfrm>
        </p:grpSpPr>
        <p:sp>
          <p:nvSpPr>
            <p:cNvPr id="16388" name="AutoShape 5"/>
            <p:cNvSpPr>
              <a:spLocks noChangeArrowheads="1"/>
            </p:cNvSpPr>
            <p:nvPr/>
          </p:nvSpPr>
          <p:spPr bwMode="auto">
            <a:xfrm>
              <a:off x="1295400" y="27432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533400" y="37338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2057400" y="37338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152400" y="4829638"/>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883555" y="4829638"/>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3" name="Rectangle 10"/>
            <p:cNvSpPr>
              <a:spLocks noChangeArrowheads="1"/>
            </p:cNvSpPr>
            <p:nvPr/>
          </p:nvSpPr>
          <p:spPr bwMode="auto">
            <a:xfrm>
              <a:off x="1676400" y="4829638"/>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2438400" y="4829638"/>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723900" y="30480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1485900" y="3048000"/>
              <a:ext cx="762000" cy="685800"/>
            </a:xfrm>
            <a:prstGeom prst="straightConnector1">
              <a:avLst/>
            </a:prstGeom>
            <a:noFill/>
            <a:ln w="9525">
              <a:solidFill>
                <a:schemeClr val="tx1"/>
              </a:solidFill>
              <a:round/>
              <a:headEnd/>
              <a:tailEnd type="triangle" w="med" len="med"/>
            </a:ln>
          </p:spPr>
        </p:cxnSp>
        <p:grpSp>
          <p:nvGrpSpPr>
            <p:cNvPr id="5" name="Group 4"/>
            <p:cNvGrpSpPr/>
            <p:nvPr/>
          </p:nvGrpSpPr>
          <p:grpSpPr>
            <a:xfrm>
              <a:off x="1865085" y="4038600"/>
              <a:ext cx="763815" cy="774700"/>
              <a:chOff x="1865085" y="4038600"/>
              <a:chExt cx="763815" cy="774700"/>
            </a:xfrm>
          </p:grpSpPr>
          <p:cxnSp>
            <p:nvCxnSpPr>
              <p:cNvPr id="16400" name="AutoShape 17"/>
              <p:cNvCxnSpPr>
                <a:cxnSpLocks noChangeShapeType="1"/>
                <a:stCxn id="16390" idx="0"/>
              </p:cNvCxnSpPr>
              <p:nvPr/>
            </p:nvCxnSpPr>
            <p:spPr bwMode="auto">
              <a:xfrm>
                <a:off x="2247900" y="4038600"/>
                <a:ext cx="381000" cy="774700"/>
              </a:xfrm>
              <a:prstGeom prst="straightConnector1">
                <a:avLst/>
              </a:prstGeom>
              <a:noFill/>
              <a:ln w="9525">
                <a:solidFill>
                  <a:schemeClr val="tx1"/>
                </a:solidFill>
                <a:round/>
                <a:headEnd/>
                <a:tailEnd type="triangle" w="med" len="med"/>
              </a:ln>
            </p:spPr>
          </p:cxnSp>
          <p:cxnSp>
            <p:nvCxnSpPr>
              <p:cNvPr id="41" name="AutoShape 17"/>
              <p:cNvCxnSpPr>
                <a:cxnSpLocks noChangeShapeType="1"/>
              </p:cNvCxnSpPr>
              <p:nvPr/>
            </p:nvCxnSpPr>
            <p:spPr bwMode="auto">
              <a:xfrm flipH="1">
                <a:off x="1865085" y="4038600"/>
                <a:ext cx="381000" cy="774700"/>
              </a:xfrm>
              <a:prstGeom prst="straightConnector1">
                <a:avLst/>
              </a:prstGeom>
              <a:noFill/>
              <a:ln w="9525">
                <a:solidFill>
                  <a:schemeClr val="tx1"/>
                </a:solidFill>
                <a:round/>
                <a:headEnd/>
                <a:tailEnd type="triangle" w="med" len="med"/>
              </a:ln>
            </p:spPr>
          </p:cxnSp>
        </p:grpSp>
        <p:grpSp>
          <p:nvGrpSpPr>
            <p:cNvPr id="49" name="Group 48"/>
            <p:cNvGrpSpPr/>
            <p:nvPr/>
          </p:nvGrpSpPr>
          <p:grpSpPr>
            <a:xfrm>
              <a:off x="341084" y="4038600"/>
              <a:ext cx="763815" cy="774700"/>
              <a:chOff x="1865085" y="4038600"/>
              <a:chExt cx="763815" cy="774700"/>
            </a:xfrm>
          </p:grpSpPr>
          <p:cxnSp>
            <p:nvCxnSpPr>
              <p:cNvPr id="50" name="AutoShape 17"/>
              <p:cNvCxnSpPr>
                <a:cxnSpLocks noChangeShapeType="1"/>
              </p:cNvCxnSpPr>
              <p:nvPr/>
            </p:nvCxnSpPr>
            <p:spPr bwMode="auto">
              <a:xfrm>
                <a:off x="2247900" y="4038600"/>
                <a:ext cx="381000" cy="774700"/>
              </a:xfrm>
              <a:prstGeom prst="straightConnector1">
                <a:avLst/>
              </a:prstGeom>
              <a:noFill/>
              <a:ln w="9525">
                <a:solidFill>
                  <a:schemeClr val="tx1"/>
                </a:solidFill>
                <a:round/>
                <a:headEnd/>
                <a:tailEnd type="triangle" w="med" len="med"/>
              </a:ln>
            </p:spPr>
          </p:cxnSp>
          <p:cxnSp>
            <p:nvCxnSpPr>
              <p:cNvPr id="51" name="AutoShape 17"/>
              <p:cNvCxnSpPr>
                <a:cxnSpLocks noChangeShapeType="1"/>
              </p:cNvCxnSpPr>
              <p:nvPr/>
            </p:nvCxnSpPr>
            <p:spPr bwMode="auto">
              <a:xfrm flipH="1">
                <a:off x="1865085" y="4038600"/>
                <a:ext cx="381000" cy="774700"/>
              </a:xfrm>
              <a:prstGeom prst="straightConnector1">
                <a:avLst/>
              </a:prstGeom>
              <a:noFill/>
              <a:ln w="9525">
                <a:solidFill>
                  <a:schemeClr val="tx1"/>
                </a:solidFill>
                <a:round/>
                <a:headEnd/>
                <a:tailEnd type="triangle" w="med" len="med"/>
              </a:ln>
            </p:spPr>
          </p:cxnSp>
        </p:grpSp>
      </p:grpSp>
      <p:grpSp>
        <p:nvGrpSpPr>
          <p:cNvPr id="16" name="Group 15"/>
          <p:cNvGrpSpPr/>
          <p:nvPr/>
        </p:nvGrpSpPr>
        <p:grpSpPr>
          <a:xfrm>
            <a:off x="8508988" y="2735184"/>
            <a:ext cx="3121553" cy="3318977"/>
            <a:chOff x="8508988" y="2735184"/>
            <a:chExt cx="3121553" cy="3318977"/>
          </a:xfrm>
        </p:grpSpPr>
        <p:cxnSp>
          <p:nvCxnSpPr>
            <p:cNvPr id="68" name="AutoShape 17"/>
            <p:cNvCxnSpPr>
              <a:cxnSpLocks noChangeShapeType="1"/>
            </p:cNvCxnSpPr>
            <p:nvPr/>
          </p:nvCxnSpPr>
          <p:spPr bwMode="auto">
            <a:xfrm>
              <a:off x="9317600" y="4048726"/>
              <a:ext cx="381000" cy="774700"/>
            </a:xfrm>
            <a:prstGeom prst="straightConnector1">
              <a:avLst/>
            </a:prstGeom>
            <a:noFill/>
            <a:ln w="9525">
              <a:solidFill>
                <a:schemeClr val="tx1"/>
              </a:solidFill>
              <a:round/>
              <a:headEnd/>
              <a:tailEnd type="triangle" w="med" len="med"/>
            </a:ln>
          </p:spPr>
        </p:cxnSp>
        <p:cxnSp>
          <p:nvCxnSpPr>
            <p:cNvPr id="69" name="AutoShape 17"/>
            <p:cNvCxnSpPr>
              <a:cxnSpLocks noChangeShapeType="1"/>
            </p:cNvCxnSpPr>
            <p:nvPr/>
          </p:nvCxnSpPr>
          <p:spPr bwMode="auto">
            <a:xfrm flipH="1">
              <a:off x="8934785" y="4048726"/>
              <a:ext cx="381000" cy="774700"/>
            </a:xfrm>
            <a:prstGeom prst="straightConnector1">
              <a:avLst/>
            </a:prstGeom>
            <a:noFill/>
            <a:ln w="9525">
              <a:solidFill>
                <a:schemeClr val="tx1"/>
              </a:solidFill>
              <a:round/>
              <a:headEnd/>
              <a:tailEnd type="triangle" w="med" len="med"/>
            </a:ln>
          </p:spPr>
        </p:cxnSp>
        <p:sp>
          <p:nvSpPr>
            <p:cNvPr id="56" name="AutoShape 5"/>
            <p:cNvSpPr>
              <a:spLocks noChangeArrowheads="1"/>
            </p:cNvSpPr>
            <p:nvPr/>
          </p:nvSpPr>
          <p:spPr bwMode="auto">
            <a:xfrm>
              <a:off x="9887284" y="2735184"/>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57" name="Rectangle 8"/>
            <p:cNvSpPr>
              <a:spLocks noChangeArrowheads="1"/>
            </p:cNvSpPr>
            <p:nvPr/>
          </p:nvSpPr>
          <p:spPr bwMode="auto">
            <a:xfrm>
              <a:off x="8984908" y="5744014"/>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9</a:t>
              </a:r>
            </a:p>
          </p:txBody>
        </p:sp>
        <p:sp>
          <p:nvSpPr>
            <p:cNvPr id="58" name="Rectangle 9"/>
            <p:cNvSpPr>
              <a:spLocks noChangeArrowheads="1"/>
            </p:cNvSpPr>
            <p:nvPr/>
          </p:nvSpPr>
          <p:spPr bwMode="auto">
            <a:xfrm>
              <a:off x="9515543" y="5744014"/>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59" name="Rectangle 10"/>
            <p:cNvSpPr>
              <a:spLocks noChangeArrowheads="1"/>
            </p:cNvSpPr>
            <p:nvPr/>
          </p:nvSpPr>
          <p:spPr bwMode="auto">
            <a:xfrm>
              <a:off x="10295020" y="5744014"/>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60" name="Rectangle 11"/>
            <p:cNvSpPr>
              <a:spLocks noChangeArrowheads="1"/>
            </p:cNvSpPr>
            <p:nvPr/>
          </p:nvSpPr>
          <p:spPr bwMode="auto">
            <a:xfrm>
              <a:off x="10789660" y="5744014"/>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cxnSp>
          <p:nvCxnSpPr>
            <p:cNvPr id="61" name="AutoShape 12"/>
            <p:cNvCxnSpPr>
              <a:cxnSpLocks noChangeShapeType="1"/>
              <a:stCxn id="56" idx="3"/>
            </p:cNvCxnSpPr>
            <p:nvPr/>
          </p:nvCxnSpPr>
          <p:spPr bwMode="auto">
            <a:xfrm flipH="1">
              <a:off x="9315784" y="3039984"/>
              <a:ext cx="762000" cy="685800"/>
            </a:xfrm>
            <a:prstGeom prst="straightConnector1">
              <a:avLst/>
            </a:prstGeom>
            <a:noFill/>
            <a:ln w="9525">
              <a:solidFill>
                <a:schemeClr val="tx1"/>
              </a:solidFill>
              <a:round/>
              <a:headEnd/>
              <a:tailEnd type="triangle" w="med" len="med"/>
            </a:ln>
          </p:spPr>
        </p:cxnSp>
        <p:cxnSp>
          <p:nvCxnSpPr>
            <p:cNvPr id="62" name="AutoShape 13"/>
            <p:cNvCxnSpPr>
              <a:cxnSpLocks noChangeShapeType="1"/>
              <a:stCxn id="56" idx="3"/>
            </p:cNvCxnSpPr>
            <p:nvPr/>
          </p:nvCxnSpPr>
          <p:spPr bwMode="auto">
            <a:xfrm>
              <a:off x="10077784" y="3039984"/>
              <a:ext cx="762000" cy="685800"/>
            </a:xfrm>
            <a:prstGeom prst="straightConnector1">
              <a:avLst/>
            </a:prstGeom>
            <a:noFill/>
            <a:ln w="9525">
              <a:solidFill>
                <a:schemeClr val="tx1"/>
              </a:solidFill>
              <a:round/>
              <a:headEnd/>
              <a:tailEnd type="triangle" w="med" len="med"/>
            </a:ln>
          </p:spPr>
        </p:cxnSp>
        <p:sp>
          <p:nvSpPr>
            <p:cNvPr id="63" name="Oval 15"/>
            <p:cNvSpPr>
              <a:spLocks noChangeAspect="1" noChangeArrowheads="1"/>
            </p:cNvSpPr>
            <p:nvPr/>
          </p:nvSpPr>
          <p:spPr bwMode="auto">
            <a:xfrm>
              <a:off x="9150684" y="3725784"/>
              <a:ext cx="323850" cy="32385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64" name="Oval 16"/>
            <p:cNvSpPr>
              <a:spLocks noChangeAspect="1" noChangeArrowheads="1"/>
            </p:cNvSpPr>
            <p:nvPr/>
          </p:nvSpPr>
          <p:spPr bwMode="auto">
            <a:xfrm>
              <a:off x="10674684" y="3725784"/>
              <a:ext cx="323850" cy="32385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cxnSp>
          <p:nvCxnSpPr>
            <p:cNvPr id="66" name="AutoShape 17"/>
            <p:cNvCxnSpPr>
              <a:cxnSpLocks noChangeShapeType="1"/>
            </p:cNvCxnSpPr>
            <p:nvPr/>
          </p:nvCxnSpPr>
          <p:spPr bwMode="auto">
            <a:xfrm>
              <a:off x="10841600" y="4048726"/>
              <a:ext cx="381000" cy="774700"/>
            </a:xfrm>
            <a:prstGeom prst="straightConnector1">
              <a:avLst/>
            </a:prstGeom>
            <a:noFill/>
            <a:ln w="9525">
              <a:solidFill>
                <a:schemeClr val="tx1"/>
              </a:solidFill>
              <a:round/>
              <a:headEnd/>
              <a:tailEnd type="triangle" w="med" len="med"/>
            </a:ln>
          </p:spPr>
        </p:cxnSp>
        <p:cxnSp>
          <p:nvCxnSpPr>
            <p:cNvPr id="67" name="AutoShape 17"/>
            <p:cNvCxnSpPr>
              <a:cxnSpLocks noChangeShapeType="1"/>
            </p:cNvCxnSpPr>
            <p:nvPr/>
          </p:nvCxnSpPr>
          <p:spPr bwMode="auto">
            <a:xfrm flipH="1">
              <a:off x="10458785" y="4048726"/>
              <a:ext cx="381000" cy="774700"/>
            </a:xfrm>
            <a:prstGeom prst="straightConnector1">
              <a:avLst/>
            </a:prstGeom>
            <a:noFill/>
            <a:ln w="9525">
              <a:solidFill>
                <a:schemeClr val="tx1"/>
              </a:solidFill>
              <a:round/>
              <a:headEnd/>
              <a:tailEnd type="triangle" w="med" len="med"/>
            </a:ln>
          </p:spPr>
        </p:cxnSp>
        <p:sp>
          <p:nvSpPr>
            <p:cNvPr id="70" name="AutoShape 6"/>
            <p:cNvSpPr>
              <a:spLocks noChangeArrowheads="1"/>
            </p:cNvSpPr>
            <p:nvPr/>
          </p:nvSpPr>
          <p:spPr bwMode="auto">
            <a:xfrm rot="10800000">
              <a:off x="8760326" y="4835358"/>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71" name="AutoShape 7"/>
            <p:cNvSpPr>
              <a:spLocks noChangeArrowheads="1"/>
            </p:cNvSpPr>
            <p:nvPr/>
          </p:nvSpPr>
          <p:spPr bwMode="auto">
            <a:xfrm rot="10800000">
              <a:off x="10284326" y="4835358"/>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72" name="AutoShape 6"/>
            <p:cNvSpPr>
              <a:spLocks noChangeArrowheads="1"/>
            </p:cNvSpPr>
            <p:nvPr/>
          </p:nvSpPr>
          <p:spPr bwMode="auto">
            <a:xfrm rot="10800000">
              <a:off x="9500937" y="4840706"/>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73" name="AutoShape 7"/>
            <p:cNvSpPr>
              <a:spLocks noChangeArrowheads="1"/>
            </p:cNvSpPr>
            <p:nvPr/>
          </p:nvSpPr>
          <p:spPr bwMode="auto">
            <a:xfrm rot="10800000">
              <a:off x="11024937" y="4840706"/>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76" name="Rectangle 8"/>
            <p:cNvSpPr>
              <a:spLocks noChangeArrowheads="1"/>
            </p:cNvSpPr>
            <p:nvPr/>
          </p:nvSpPr>
          <p:spPr bwMode="auto">
            <a:xfrm>
              <a:off x="8508988" y="5735998"/>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77" name="Rectangle 11"/>
            <p:cNvSpPr>
              <a:spLocks noChangeArrowheads="1"/>
            </p:cNvSpPr>
            <p:nvPr/>
          </p:nvSpPr>
          <p:spPr bwMode="auto">
            <a:xfrm>
              <a:off x="11249541" y="5749361"/>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79" name="AutoShape 17"/>
            <p:cNvCxnSpPr>
              <a:cxnSpLocks noChangeShapeType="1"/>
              <a:stCxn id="70" idx="0"/>
              <a:endCxn id="57" idx="0"/>
            </p:cNvCxnSpPr>
            <p:nvPr/>
          </p:nvCxnSpPr>
          <p:spPr bwMode="auto">
            <a:xfrm>
              <a:off x="8950826" y="5140158"/>
              <a:ext cx="224582" cy="603856"/>
            </a:xfrm>
            <a:prstGeom prst="straightConnector1">
              <a:avLst/>
            </a:prstGeom>
            <a:noFill/>
            <a:ln w="9525">
              <a:solidFill>
                <a:schemeClr val="tx1"/>
              </a:solidFill>
              <a:round/>
              <a:headEnd/>
              <a:tailEnd type="triangle" w="med" len="med"/>
            </a:ln>
          </p:spPr>
        </p:cxnSp>
        <p:cxnSp>
          <p:nvCxnSpPr>
            <p:cNvPr id="80" name="AutoShape 17"/>
            <p:cNvCxnSpPr>
              <a:cxnSpLocks noChangeShapeType="1"/>
              <a:stCxn id="70" idx="0"/>
              <a:endCxn id="76" idx="0"/>
            </p:cNvCxnSpPr>
            <p:nvPr/>
          </p:nvCxnSpPr>
          <p:spPr bwMode="auto">
            <a:xfrm flipH="1">
              <a:off x="8699488" y="5140158"/>
              <a:ext cx="251338" cy="595840"/>
            </a:xfrm>
            <a:prstGeom prst="straightConnector1">
              <a:avLst/>
            </a:prstGeom>
            <a:noFill/>
            <a:ln w="9525">
              <a:solidFill>
                <a:schemeClr val="tx1"/>
              </a:solidFill>
              <a:round/>
              <a:headEnd/>
              <a:tailEnd type="triangle" w="med" len="med"/>
            </a:ln>
          </p:spPr>
        </p:cxnSp>
        <p:cxnSp>
          <p:nvCxnSpPr>
            <p:cNvPr id="82" name="AutoShape 17"/>
            <p:cNvCxnSpPr>
              <a:cxnSpLocks noChangeShapeType="1"/>
              <a:stCxn id="72" idx="0"/>
              <a:endCxn id="58" idx="0"/>
            </p:cNvCxnSpPr>
            <p:nvPr/>
          </p:nvCxnSpPr>
          <p:spPr bwMode="auto">
            <a:xfrm>
              <a:off x="9691437" y="5145506"/>
              <a:ext cx="14606" cy="598508"/>
            </a:xfrm>
            <a:prstGeom prst="straightConnector1">
              <a:avLst/>
            </a:prstGeom>
            <a:noFill/>
            <a:ln w="9525">
              <a:solidFill>
                <a:schemeClr val="tx1"/>
              </a:solidFill>
              <a:round/>
              <a:headEnd/>
              <a:tailEnd type="triangle" w="med" len="med"/>
            </a:ln>
          </p:spPr>
        </p:cxnSp>
        <p:cxnSp>
          <p:nvCxnSpPr>
            <p:cNvPr id="88" name="AutoShape 17"/>
            <p:cNvCxnSpPr>
              <a:cxnSpLocks noChangeShapeType="1"/>
              <a:stCxn id="71" idx="0"/>
              <a:endCxn id="59" idx="0"/>
            </p:cNvCxnSpPr>
            <p:nvPr/>
          </p:nvCxnSpPr>
          <p:spPr bwMode="auto">
            <a:xfrm>
              <a:off x="10474826" y="5140158"/>
              <a:ext cx="10694" cy="603856"/>
            </a:xfrm>
            <a:prstGeom prst="straightConnector1">
              <a:avLst/>
            </a:prstGeom>
            <a:noFill/>
            <a:ln w="9525">
              <a:solidFill>
                <a:schemeClr val="tx1"/>
              </a:solidFill>
              <a:round/>
              <a:headEnd/>
              <a:tailEnd type="triangle" w="med" len="med"/>
            </a:ln>
          </p:spPr>
        </p:cxnSp>
        <p:cxnSp>
          <p:nvCxnSpPr>
            <p:cNvPr id="91" name="AutoShape 17"/>
            <p:cNvCxnSpPr>
              <a:cxnSpLocks noChangeShapeType="1"/>
            </p:cNvCxnSpPr>
            <p:nvPr/>
          </p:nvCxnSpPr>
          <p:spPr bwMode="auto">
            <a:xfrm>
              <a:off x="11215436" y="5145505"/>
              <a:ext cx="224582" cy="603856"/>
            </a:xfrm>
            <a:prstGeom prst="straightConnector1">
              <a:avLst/>
            </a:prstGeom>
            <a:noFill/>
            <a:ln w="9525">
              <a:solidFill>
                <a:schemeClr val="tx1"/>
              </a:solidFill>
              <a:round/>
              <a:headEnd/>
              <a:tailEnd type="triangle" w="med" len="med"/>
            </a:ln>
          </p:spPr>
        </p:cxnSp>
        <p:cxnSp>
          <p:nvCxnSpPr>
            <p:cNvPr id="92" name="AutoShape 17"/>
            <p:cNvCxnSpPr>
              <a:cxnSpLocks noChangeShapeType="1"/>
            </p:cNvCxnSpPr>
            <p:nvPr/>
          </p:nvCxnSpPr>
          <p:spPr bwMode="auto">
            <a:xfrm flipH="1">
              <a:off x="10964098" y="5145505"/>
              <a:ext cx="251338" cy="595840"/>
            </a:xfrm>
            <a:prstGeom prst="straightConnector1">
              <a:avLst/>
            </a:prstGeom>
            <a:noFill/>
            <a:ln w="9525">
              <a:solidFill>
                <a:schemeClr val="tx1"/>
              </a:solidFill>
              <a:round/>
              <a:headEnd/>
              <a:tailEnd type="triangle" w="med" len="med"/>
            </a:ln>
          </p:spPr>
        </p:cxnSp>
      </p:grpSp>
      <p:pic>
        <p:nvPicPr>
          <p:cNvPr id="9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943480" y="1153695"/>
            <a:ext cx="2233863" cy="1422920"/>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p:cNvSpPr txBox="1"/>
          <p:nvPr/>
        </p:nvSpPr>
        <p:spPr>
          <a:xfrm>
            <a:off x="534737" y="5267157"/>
            <a:ext cx="2413282" cy="830997"/>
          </a:xfrm>
          <a:prstGeom prst="rect">
            <a:avLst/>
          </a:prstGeom>
          <a:noFill/>
        </p:spPr>
        <p:txBody>
          <a:bodyPr wrap="none" rtlCol="0">
            <a:spAutoFit/>
          </a:bodyPr>
          <a:lstStyle/>
          <a:p>
            <a:r>
              <a:rPr lang="en-US" sz="2400" dirty="0" err="1"/>
              <a:t>Tictactoe</a:t>
            </a:r>
            <a:r>
              <a:rPr lang="en-US" sz="2400" dirty="0"/>
              <a:t>, chess</a:t>
            </a:r>
          </a:p>
          <a:p>
            <a:r>
              <a:rPr lang="en-US" sz="2400" b="1" i="1" dirty="0">
                <a:solidFill>
                  <a:srgbClr val="FF0000"/>
                </a:solidFill>
              </a:rPr>
              <a:t>Minimax</a:t>
            </a:r>
          </a:p>
        </p:txBody>
      </p:sp>
      <p:sp>
        <p:nvSpPr>
          <p:cNvPr id="96" name="TextBox 95"/>
          <p:cNvSpPr txBox="1"/>
          <p:nvPr/>
        </p:nvSpPr>
        <p:spPr>
          <a:xfrm>
            <a:off x="4825718" y="5257800"/>
            <a:ext cx="2117439" cy="830997"/>
          </a:xfrm>
          <a:prstGeom prst="rect">
            <a:avLst/>
          </a:prstGeom>
          <a:noFill/>
        </p:spPr>
        <p:txBody>
          <a:bodyPr wrap="none" rtlCol="0">
            <a:spAutoFit/>
          </a:bodyPr>
          <a:lstStyle/>
          <a:p>
            <a:r>
              <a:rPr lang="en-US" sz="2400" dirty="0"/>
              <a:t>Tetris, roulette</a:t>
            </a:r>
          </a:p>
          <a:p>
            <a:r>
              <a:rPr lang="en-US" sz="2400" b="1" i="1" dirty="0" err="1">
                <a:solidFill>
                  <a:srgbClr val="FF0000"/>
                </a:solidFill>
              </a:rPr>
              <a:t>Expectimax</a:t>
            </a:r>
            <a:endParaRPr lang="en-US" sz="2400" b="1" i="1" dirty="0">
              <a:solidFill>
                <a:srgbClr val="FF0000"/>
              </a:solidFill>
            </a:endParaRPr>
          </a:p>
        </p:txBody>
      </p:sp>
      <p:sp>
        <p:nvSpPr>
          <p:cNvPr id="97" name="TextBox 96"/>
          <p:cNvSpPr txBox="1"/>
          <p:nvPr/>
        </p:nvSpPr>
        <p:spPr>
          <a:xfrm>
            <a:off x="8458200" y="6027003"/>
            <a:ext cx="3588183" cy="830997"/>
          </a:xfrm>
          <a:prstGeom prst="rect">
            <a:avLst/>
          </a:prstGeom>
          <a:noFill/>
        </p:spPr>
        <p:txBody>
          <a:bodyPr wrap="none" rtlCol="0">
            <a:spAutoFit/>
          </a:bodyPr>
          <a:lstStyle/>
          <a:p>
            <a:r>
              <a:rPr lang="en-US" sz="2400" dirty="0"/>
              <a:t>Backgammon, Monopoly</a:t>
            </a:r>
          </a:p>
          <a:p>
            <a:r>
              <a:rPr lang="en-US" sz="2400" b="1" i="1" dirty="0" err="1">
                <a:solidFill>
                  <a:srgbClr val="FF0000"/>
                </a:solidFill>
              </a:rPr>
              <a:t>Expectiminimax</a:t>
            </a:r>
            <a:endParaRPr lang="en-US" sz="2400" b="1" i="1" dirty="0">
              <a:solidFill>
                <a:srgbClr val="FF0000"/>
              </a:solidFill>
            </a:endParaRPr>
          </a:p>
        </p:txBody>
      </p:sp>
    </p:spTree>
    <p:extLst>
      <p:ext uri="{BB962C8B-B14F-4D97-AF65-F5344CB8AC3E}">
        <p14:creationId xmlns:p14="http://schemas.microsoft.com/office/powerpoint/2010/main" val="207600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a:t>Minimax</a:t>
            </a:r>
          </a:p>
        </p:txBody>
      </p:sp>
      <p:grpSp>
        <p:nvGrpSpPr>
          <p:cNvPr id="3" name="Group 2"/>
          <p:cNvGrpSpPr/>
          <p:nvPr/>
        </p:nvGrpSpPr>
        <p:grpSpPr>
          <a:xfrm>
            <a:off x="914400" y="3505200"/>
            <a:ext cx="10668000" cy="2590800"/>
            <a:chOff x="6111574" y="1981200"/>
            <a:chExt cx="5684409" cy="2590800"/>
          </a:xfrm>
          <a:solidFill>
            <a:srgbClr val="C198E0"/>
          </a:solidFill>
        </p:grpSpPr>
        <p:sp>
          <p:nvSpPr>
            <p:cNvPr id="12" name="Rounded Rectangle 11"/>
            <p:cNvSpPr/>
            <p:nvPr/>
          </p:nvSpPr>
          <p:spPr>
            <a:xfrm>
              <a:off x="6111574" y="1981200"/>
              <a:ext cx="5467351" cy="2590800"/>
            </a:xfrm>
            <a:prstGeom prst="roundRect">
              <a:avLst/>
            </a:prstGeom>
            <a:solidFill>
              <a:srgbClr val="F4E8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bwMode="auto">
            <a:xfrm>
              <a:off x="6233383" y="2209800"/>
              <a:ext cx="5562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indent="-342882">
                <a:lnSpc>
                  <a:spcPct val="80000"/>
                </a:lnSpc>
                <a:spcBef>
                  <a:spcPts val="1200"/>
                </a:spcBef>
                <a:buClr>
                  <a:schemeClr val="accent2"/>
                </a:buClr>
                <a:defRPr/>
              </a:pPr>
              <a:r>
                <a:rPr lang="en-US" sz="2400" kern="0" dirty="0">
                  <a:solidFill>
                    <a:srgbClr val="BD00B0"/>
                  </a:solidFill>
                  <a:latin typeface="Calibri" pitchFamily="34" charset="0"/>
                </a:rPr>
                <a:t>function</a:t>
              </a: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 </a:t>
              </a:r>
              <a:r>
                <a:rPr lang="en-US" sz="2400" kern="0" dirty="0" err="1">
                  <a:solidFill>
                    <a:srgbClr val="9B01FF"/>
                  </a:solidFill>
                  <a:latin typeface="Calibri"/>
                  <a:cs typeface="Calibri"/>
                </a:rPr>
                <a:t>minimax_value</a:t>
              </a:r>
              <a:r>
                <a:rPr lang="en-US" sz="2400" kern="0" dirty="0">
                  <a:solidFill>
                    <a:srgbClr val="9B01FF"/>
                  </a:solidFill>
                  <a:latin typeface="Calibri"/>
                  <a:cs typeface="Calibri"/>
                </a:rPr>
                <a:t>(s) </a:t>
              </a:r>
              <a:r>
                <a:rPr kumimoji="0" lang="en-US" sz="2400" b="0" i="0" u="none" strike="noStrike" kern="0" cap="none" spc="0" normalizeH="0" noProof="0" dirty="0">
                  <a:ln>
                    <a:noFill/>
                  </a:ln>
                  <a:solidFill>
                    <a:srgbClr val="BD00B0"/>
                  </a:solidFill>
                  <a:effectLst/>
                  <a:uLnTx/>
                  <a:uFillTx/>
                  <a:latin typeface="Calibri" pitchFamily="34" charset="0"/>
                  <a:ea typeface="+mn-ea"/>
                  <a:cs typeface="+mn-cs"/>
                </a:rPr>
                <a:t>returns</a:t>
              </a:r>
              <a:r>
                <a:rPr kumimoji="0" lang="en-US" sz="2400" b="0" i="0" u="none" strike="noStrike" kern="0" cap="none" spc="0" normalizeH="0" noProof="0" dirty="0">
                  <a:ln>
                    <a:noFill/>
                  </a:ln>
                  <a:solidFill>
                    <a:srgbClr val="C00000"/>
                  </a:solidFill>
                  <a:effectLst/>
                  <a:uLnTx/>
                  <a:uFillTx/>
                  <a:latin typeface="Calibri" pitchFamily="34" charset="0"/>
                  <a:ea typeface="+mn-ea"/>
                  <a:cs typeface="+mn-cs"/>
                </a:rPr>
                <a:t> </a:t>
              </a:r>
              <a:r>
                <a:rPr kumimoji="0" lang="en-US" sz="2400" b="0" i="0" u="none" strike="noStrike" kern="0" cap="none" spc="0" normalizeH="0" noProof="0" dirty="0">
                  <a:ln>
                    <a:noFill/>
                  </a:ln>
                  <a:solidFill>
                    <a:srgbClr val="9B01FF"/>
                  </a:solidFill>
                  <a:effectLst/>
                  <a:uLnTx/>
                  <a:uFillTx/>
                  <a:latin typeface="Calibri" pitchFamily="34" charset="0"/>
                  <a:ea typeface="+mn-ea"/>
                  <a:cs typeface="+mn-cs"/>
                </a:rPr>
                <a:t>a value</a:t>
              </a:r>
              <a:endParaRPr kumimoji="0" lang="en-US" sz="2400" b="0" i="0" u="none" strike="noStrike" kern="0" cap="none" spc="0" normalizeH="0" baseline="0" noProof="0" dirty="0">
                <a:ln>
                  <a:noFill/>
                </a:ln>
                <a:solidFill>
                  <a:srgbClr val="9B01FF"/>
                </a:solidFill>
                <a:effectLst/>
                <a:uLnTx/>
                <a:uFillTx/>
                <a:latin typeface="Calibri" pitchFamily="34" charset="0"/>
                <a:ea typeface="+mn-ea"/>
                <a:cs typeface="+mn-cs"/>
              </a:endParaRPr>
            </a:p>
            <a:p>
              <a:pPr marL="742913" lvl="1" indent="-285737">
                <a:lnSpc>
                  <a:spcPct val="80000"/>
                </a:lnSpc>
                <a:spcBef>
                  <a:spcPct val="20000"/>
                </a:spcBef>
                <a:buClr>
                  <a:schemeClr val="tx1"/>
                </a:buClr>
                <a:defRPr/>
              </a:pPr>
              <a:r>
                <a:rPr lang="en-US" sz="2400" kern="0" dirty="0">
                  <a:solidFill>
                    <a:srgbClr val="BD00B0"/>
                  </a:solidFill>
                  <a:latin typeface="Calibri"/>
                  <a:cs typeface="Calibri"/>
                </a:rPr>
                <a:t>if</a:t>
              </a:r>
              <a:r>
                <a:rPr lang="en-US" sz="2400" kern="0" dirty="0">
                  <a:latin typeface="Calibri"/>
                  <a:cs typeface="Calibri"/>
                </a:rPr>
                <a:t> Terminal-Test(s) </a:t>
              </a:r>
              <a:r>
                <a:rPr lang="en-US" sz="2400" kern="0" dirty="0">
                  <a:solidFill>
                    <a:srgbClr val="BD00B0"/>
                  </a:solidFill>
                  <a:latin typeface="Calibri"/>
                  <a:cs typeface="Calibri"/>
                </a:rPr>
                <a:t>then return</a:t>
              </a:r>
              <a:r>
                <a:rPr lang="en-US" sz="2400" kern="0" dirty="0">
                  <a:latin typeface="Calibri"/>
                  <a:cs typeface="Calibri"/>
                </a:rPr>
                <a:t> Utility(s)</a:t>
              </a:r>
            </a:p>
            <a:p>
              <a:pPr marL="742913" lvl="1" indent="-285737">
                <a:lnSpc>
                  <a:spcPct val="80000"/>
                </a:lnSpc>
                <a:spcBef>
                  <a:spcPct val="20000"/>
                </a:spcBef>
                <a:buClr>
                  <a:schemeClr val="tx1"/>
                </a:buClr>
                <a:defRPr/>
              </a:pPr>
              <a:r>
                <a:rPr lang="en-US" sz="2400" kern="0" dirty="0">
                  <a:solidFill>
                    <a:srgbClr val="BD00B0"/>
                  </a:solidFill>
                  <a:latin typeface="Calibri"/>
                  <a:cs typeface="Calibri"/>
                </a:rPr>
                <a:t>if</a:t>
              </a:r>
              <a:r>
                <a:rPr lang="en-US" sz="2400" kern="0" dirty="0">
                  <a:latin typeface="Calibri"/>
                  <a:cs typeface="Calibri"/>
                </a:rPr>
                <a:t> Player(s) = </a:t>
              </a:r>
              <a:r>
                <a:rPr lang="en-US" sz="2400" kern="0" dirty="0">
                  <a:solidFill>
                    <a:srgbClr val="0000FF"/>
                  </a:solidFill>
                  <a:latin typeface="Calibri"/>
                  <a:cs typeface="Calibri"/>
                </a:rPr>
                <a:t>MAX</a:t>
              </a:r>
              <a:r>
                <a:rPr lang="en-US" sz="2400" kern="0" dirty="0">
                  <a:latin typeface="Calibri"/>
                  <a:cs typeface="Calibri"/>
                </a:rPr>
                <a:t>        </a:t>
              </a:r>
              <a:r>
                <a:rPr lang="en-US" sz="2400" kern="0" dirty="0">
                  <a:solidFill>
                    <a:srgbClr val="BD00B0"/>
                  </a:solidFill>
                  <a:latin typeface="Calibri"/>
                  <a:cs typeface="Calibri"/>
                </a:rPr>
                <a:t>then return </a:t>
              </a:r>
              <a:r>
                <a:rPr lang="en-US" sz="2400" kern="0" dirty="0" err="1">
                  <a:solidFill>
                    <a:srgbClr val="0000FF"/>
                  </a:solidFill>
                  <a:latin typeface="Calibri"/>
                  <a:cs typeface="Calibri"/>
                </a:rPr>
                <a:t>max</a:t>
              </a:r>
              <a:r>
                <a:rPr lang="en-US" sz="2400" kern="0" baseline="-25000" dirty="0" err="1">
                  <a:latin typeface="Calibri"/>
                  <a:cs typeface="Calibri"/>
                </a:rPr>
                <a:t>a</a:t>
              </a:r>
              <a:r>
                <a:rPr lang="en-US" sz="2400" kern="0" baseline="-25000" dirty="0">
                  <a:latin typeface="Calibri"/>
                  <a:cs typeface="Calibri"/>
                </a:rPr>
                <a:t> in Actions(s) </a:t>
              </a:r>
              <a:r>
                <a:rPr lang="en-US" sz="2400" kern="0" dirty="0" err="1">
                  <a:solidFill>
                    <a:srgbClr val="9B01FF"/>
                  </a:solidFill>
                  <a:latin typeface="Calibri"/>
                  <a:cs typeface="Calibri"/>
                </a:rPr>
                <a:t>minimax_value</a:t>
              </a:r>
              <a:r>
                <a:rPr lang="en-US" sz="2400" kern="0" dirty="0">
                  <a:solidFill>
                    <a:srgbClr val="9B01FF"/>
                  </a:solidFill>
                  <a:latin typeface="Calibri"/>
                  <a:cs typeface="Calibri"/>
                </a:rPr>
                <a:t>(Result(</a:t>
              </a:r>
              <a:r>
                <a:rPr lang="en-US" sz="2400" kern="0" dirty="0" err="1">
                  <a:solidFill>
                    <a:srgbClr val="9B01FF"/>
                  </a:solidFill>
                  <a:latin typeface="Calibri"/>
                  <a:cs typeface="Calibri"/>
                </a:rPr>
                <a:t>s,a</a:t>
              </a:r>
              <a:r>
                <a:rPr lang="en-US" sz="2400" kern="0" dirty="0">
                  <a:solidFill>
                    <a:srgbClr val="9B01FF"/>
                  </a:solidFill>
                  <a:latin typeface="Calibri"/>
                  <a:cs typeface="Calibri"/>
                </a:rPr>
                <a:t>))</a:t>
              </a:r>
            </a:p>
            <a:p>
              <a:pPr marL="742913" lvl="1" indent="-285737">
                <a:lnSpc>
                  <a:spcPct val="80000"/>
                </a:lnSpc>
                <a:spcBef>
                  <a:spcPct val="20000"/>
                </a:spcBef>
                <a:buClr>
                  <a:schemeClr val="tx1"/>
                </a:buClr>
                <a:defRPr/>
              </a:pPr>
              <a:r>
                <a:rPr lang="en-US" sz="2400" kern="0" dirty="0">
                  <a:solidFill>
                    <a:srgbClr val="BD00B0"/>
                  </a:solidFill>
                  <a:latin typeface="Calibri"/>
                  <a:cs typeface="Calibri"/>
                </a:rPr>
                <a:t>if</a:t>
              </a:r>
              <a:r>
                <a:rPr lang="en-US" sz="2400" kern="0" dirty="0">
                  <a:latin typeface="Calibri"/>
                  <a:cs typeface="Calibri"/>
                </a:rPr>
                <a:t> Player(s) = </a:t>
              </a:r>
              <a:r>
                <a:rPr lang="en-US" sz="2400" kern="0" dirty="0">
                  <a:solidFill>
                    <a:srgbClr val="FF0000"/>
                  </a:solidFill>
                  <a:latin typeface="Calibri"/>
                  <a:cs typeface="Calibri"/>
                </a:rPr>
                <a:t>MIN</a:t>
              </a:r>
              <a:r>
                <a:rPr lang="en-US" sz="2400" kern="0" dirty="0">
                  <a:latin typeface="Calibri"/>
                  <a:cs typeface="Calibri"/>
                </a:rPr>
                <a:t>         </a:t>
              </a:r>
              <a:r>
                <a:rPr lang="en-US" sz="2400" kern="0" dirty="0">
                  <a:solidFill>
                    <a:srgbClr val="BD00B0"/>
                  </a:solidFill>
                  <a:latin typeface="Calibri"/>
                  <a:cs typeface="Calibri"/>
                </a:rPr>
                <a:t>then return </a:t>
              </a:r>
              <a:r>
                <a:rPr lang="en-US" sz="2400" kern="0" dirty="0">
                  <a:solidFill>
                    <a:srgbClr val="FF0000"/>
                  </a:solidFill>
                  <a:latin typeface="Calibri"/>
                  <a:cs typeface="Calibri"/>
                </a:rPr>
                <a:t>min</a:t>
              </a:r>
              <a:r>
                <a:rPr lang="en-US" sz="2400" kern="0" baseline="-25000" dirty="0">
                  <a:latin typeface="Calibri"/>
                  <a:cs typeface="Calibri"/>
                </a:rPr>
                <a:t>a in Actions(s) </a:t>
              </a:r>
              <a:r>
                <a:rPr lang="en-US" sz="2400" kern="0" dirty="0" err="1">
                  <a:solidFill>
                    <a:srgbClr val="9B01FF"/>
                  </a:solidFill>
                  <a:latin typeface="Calibri"/>
                  <a:cs typeface="Calibri"/>
                </a:rPr>
                <a:t>minimax_value</a:t>
              </a:r>
              <a:r>
                <a:rPr lang="en-US" sz="2400" kern="0" dirty="0">
                  <a:solidFill>
                    <a:srgbClr val="9B01FF"/>
                  </a:solidFill>
                  <a:latin typeface="Calibri"/>
                  <a:cs typeface="Calibri"/>
                </a:rPr>
                <a:t>(Result(</a:t>
              </a:r>
              <a:r>
                <a:rPr lang="en-US" sz="2400" kern="0" dirty="0" err="1">
                  <a:solidFill>
                    <a:srgbClr val="9B01FF"/>
                  </a:solidFill>
                  <a:latin typeface="Calibri"/>
                  <a:cs typeface="Calibri"/>
                </a:rPr>
                <a:t>s,a</a:t>
              </a:r>
              <a:r>
                <a:rPr lang="en-US" sz="2400" kern="0" dirty="0">
                  <a:solidFill>
                    <a:srgbClr val="9B01FF"/>
                  </a:solidFill>
                  <a:latin typeface="Calibri"/>
                  <a:cs typeface="Calibri"/>
                </a:rPr>
                <a:t>))</a:t>
              </a:r>
            </a:p>
            <a:p>
              <a:pPr marL="742913" lvl="1" indent="-285737">
                <a:lnSpc>
                  <a:spcPct val="80000"/>
                </a:lnSpc>
                <a:spcBef>
                  <a:spcPct val="20000"/>
                </a:spcBef>
                <a:buClr>
                  <a:schemeClr val="tx1"/>
                </a:buClr>
                <a:defRPr/>
              </a:pPr>
              <a:endParaRPr lang="en-US" sz="2400" kern="0" dirty="0">
                <a:solidFill>
                  <a:srgbClr val="9B01FF"/>
                </a:solidFill>
                <a:latin typeface="Calibri"/>
                <a:cs typeface="Calibri"/>
              </a:endParaRPr>
            </a:p>
          </p:txBody>
        </p:sp>
      </p:grpSp>
      <p:sp>
        <p:nvSpPr>
          <p:cNvPr id="15" name="Rounded Rectangle 14"/>
          <p:cNvSpPr/>
          <p:nvPr/>
        </p:nvSpPr>
        <p:spPr>
          <a:xfrm>
            <a:off x="2438400" y="1295400"/>
            <a:ext cx="6934200" cy="16764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bwMode="auto">
          <a:xfrm>
            <a:off x="2514600" y="1371600"/>
            <a:ext cx="6629400" cy="1524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lang="en-US" sz="2400" kern="0" dirty="0">
                <a:solidFill>
                  <a:srgbClr val="BD00B0"/>
                </a:solidFill>
                <a:latin typeface="Calibri"/>
                <a:cs typeface="Calibri"/>
              </a:rPr>
              <a:t>function</a:t>
            </a:r>
            <a:r>
              <a:rPr kumimoji="0" lang="en-US" sz="2400" b="0" i="0" u="none" strike="noStrike" kern="0" cap="none" spc="0" normalizeH="0" baseline="0" noProof="0" dirty="0">
                <a:ln>
                  <a:noFill/>
                </a:ln>
                <a:effectLst/>
                <a:uLnTx/>
                <a:uFillTx/>
                <a:latin typeface="Calibri"/>
                <a:cs typeface="Calibri"/>
              </a:rPr>
              <a:t> </a:t>
            </a:r>
            <a:r>
              <a:rPr kumimoji="0" lang="en-US" sz="2400" b="0" i="0" u="none" strike="noStrike" kern="0" cap="none" spc="0" normalizeH="0" baseline="0" noProof="0" dirty="0">
                <a:ln>
                  <a:noFill/>
                </a:ln>
                <a:solidFill>
                  <a:srgbClr val="0000FF"/>
                </a:solidFill>
                <a:effectLst/>
                <a:uLnTx/>
                <a:uFillTx/>
                <a:latin typeface="Calibri"/>
                <a:cs typeface="Calibri"/>
              </a:rPr>
              <a:t>decision(s)</a:t>
            </a:r>
            <a:r>
              <a:rPr lang="en-US" sz="2400" kern="0" dirty="0">
                <a:solidFill>
                  <a:srgbClr val="0000FF"/>
                </a:solidFill>
                <a:latin typeface="Calibri"/>
                <a:cs typeface="Calibri"/>
              </a:rPr>
              <a:t> </a:t>
            </a:r>
            <a:r>
              <a:rPr lang="en-US" sz="2400" kern="0" dirty="0">
                <a:solidFill>
                  <a:srgbClr val="BD00B0"/>
                </a:solidFill>
                <a:latin typeface="Calibri"/>
                <a:cs typeface="Calibri"/>
              </a:rPr>
              <a:t>returns</a:t>
            </a:r>
            <a:r>
              <a:rPr lang="en-US" sz="2400" kern="0" dirty="0">
                <a:latin typeface="Calibri"/>
                <a:cs typeface="Calibri"/>
              </a:rPr>
              <a:t> </a:t>
            </a:r>
            <a:r>
              <a:rPr lang="en-US" sz="2400" kern="0" dirty="0">
                <a:solidFill>
                  <a:srgbClr val="0000FF"/>
                </a:solidFill>
                <a:latin typeface="Calibri"/>
                <a:cs typeface="Calibri"/>
              </a:rPr>
              <a:t>an action</a:t>
            </a: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lang="en-US" sz="2400" kern="0" dirty="0">
                <a:latin typeface="Calibri"/>
                <a:cs typeface="Calibri"/>
              </a:rPr>
              <a:t>    </a:t>
            </a:r>
            <a:r>
              <a:rPr lang="en-US" sz="2400" kern="0" dirty="0">
                <a:solidFill>
                  <a:srgbClr val="BD00B0"/>
                </a:solidFill>
                <a:latin typeface="Calibri"/>
                <a:cs typeface="Calibri"/>
              </a:rPr>
              <a:t>return</a:t>
            </a:r>
            <a:r>
              <a:rPr lang="en-US" sz="2400" kern="0" dirty="0">
                <a:latin typeface="Calibri"/>
                <a:cs typeface="Calibri"/>
              </a:rPr>
              <a:t> the action </a:t>
            </a:r>
            <a:r>
              <a:rPr lang="en-US" sz="2400" kern="0" dirty="0">
                <a:solidFill>
                  <a:srgbClr val="0000FF"/>
                </a:solidFill>
                <a:latin typeface="Calibri"/>
                <a:cs typeface="Calibri"/>
              </a:rPr>
              <a:t>a</a:t>
            </a:r>
            <a:r>
              <a:rPr lang="en-US" sz="2400" kern="0" dirty="0">
                <a:latin typeface="Calibri"/>
                <a:cs typeface="Calibri"/>
              </a:rPr>
              <a:t> in Actions(</a:t>
            </a:r>
            <a:r>
              <a:rPr lang="en-US" sz="2400" kern="0" dirty="0">
                <a:solidFill>
                  <a:srgbClr val="0000FF"/>
                </a:solidFill>
                <a:latin typeface="Calibri"/>
                <a:cs typeface="Calibri"/>
              </a:rPr>
              <a:t>s</a:t>
            </a:r>
            <a:r>
              <a:rPr lang="en-US" sz="2400" kern="0" dirty="0">
                <a:latin typeface="Calibri"/>
                <a:cs typeface="Calibri"/>
              </a:rPr>
              <a:t>) with the highest </a:t>
            </a:r>
            <a:r>
              <a:rPr lang="en-US" sz="2400" kern="0" dirty="0" err="1">
                <a:solidFill>
                  <a:srgbClr val="9B01FF"/>
                </a:solidFill>
                <a:latin typeface="Calibri"/>
                <a:cs typeface="Calibri"/>
              </a:rPr>
              <a:t>minimax_value</a:t>
            </a:r>
            <a:r>
              <a:rPr lang="en-US" sz="2400" kern="0" dirty="0">
                <a:solidFill>
                  <a:srgbClr val="9B01FF"/>
                </a:solidFill>
                <a:latin typeface="Calibri"/>
                <a:cs typeface="Calibri"/>
              </a:rPr>
              <a:t>(Result(</a:t>
            </a:r>
            <a:r>
              <a:rPr lang="en-US" sz="2400" kern="0" dirty="0" err="1">
                <a:solidFill>
                  <a:srgbClr val="9B01FF"/>
                </a:solidFill>
                <a:latin typeface="Calibri"/>
                <a:cs typeface="Calibri"/>
              </a:rPr>
              <a:t>s,a</a:t>
            </a:r>
            <a:r>
              <a:rPr lang="en-US" sz="2400" kern="0" dirty="0">
                <a:solidFill>
                  <a:srgbClr val="9B01FF"/>
                </a:solidFill>
                <a:latin typeface="Calibri"/>
                <a:cs typeface="Calibri"/>
              </a:rPr>
              <a:t>))</a:t>
            </a: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effectLst/>
                <a:uLnTx/>
                <a:uFillTx/>
                <a:latin typeface="Calibri"/>
                <a:cs typeface="Calibri"/>
              </a:rPr>
              <a:t>    </a:t>
            </a:r>
          </a:p>
        </p:txBody>
      </p:sp>
      <p:sp>
        <p:nvSpPr>
          <p:cNvPr id="17" name="Left-Right Arrow 16"/>
          <p:cNvSpPr/>
          <p:nvPr/>
        </p:nvSpPr>
        <p:spPr>
          <a:xfrm rot="5400000">
            <a:off x="5563192" y="3094983"/>
            <a:ext cx="409432" cy="258216"/>
          </a:xfrm>
          <a:prstGeom prst="leftRightArrow">
            <a:avLst/>
          </a:prstGeom>
          <a:solidFill>
            <a:srgbClr val="BD00B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6693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err="1"/>
              <a:t>Expectiminimax</a:t>
            </a:r>
            <a:endParaRPr lang="en-US" dirty="0"/>
          </a:p>
        </p:txBody>
      </p:sp>
      <p:grpSp>
        <p:nvGrpSpPr>
          <p:cNvPr id="3" name="Group 2"/>
          <p:cNvGrpSpPr/>
          <p:nvPr/>
        </p:nvGrpSpPr>
        <p:grpSpPr>
          <a:xfrm>
            <a:off x="914400" y="3505200"/>
            <a:ext cx="10668000" cy="2590800"/>
            <a:chOff x="6111574" y="1981200"/>
            <a:chExt cx="5684409" cy="2590800"/>
          </a:xfrm>
          <a:solidFill>
            <a:srgbClr val="C198E0"/>
          </a:solidFill>
        </p:grpSpPr>
        <p:sp>
          <p:nvSpPr>
            <p:cNvPr id="12" name="Rounded Rectangle 11"/>
            <p:cNvSpPr/>
            <p:nvPr/>
          </p:nvSpPr>
          <p:spPr>
            <a:xfrm>
              <a:off x="6111574" y="1981200"/>
              <a:ext cx="5467351" cy="2590800"/>
            </a:xfrm>
            <a:prstGeom prst="roundRect">
              <a:avLst/>
            </a:prstGeom>
            <a:solidFill>
              <a:srgbClr val="F4E8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bwMode="auto">
            <a:xfrm>
              <a:off x="6233383" y="2209800"/>
              <a:ext cx="5562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indent="-342882">
                <a:lnSpc>
                  <a:spcPct val="80000"/>
                </a:lnSpc>
                <a:spcBef>
                  <a:spcPts val="1200"/>
                </a:spcBef>
                <a:buClr>
                  <a:schemeClr val="accent2"/>
                </a:buClr>
                <a:defRPr/>
              </a:pPr>
              <a:r>
                <a:rPr lang="en-US" sz="2400" kern="0" dirty="0">
                  <a:solidFill>
                    <a:srgbClr val="BD00B0"/>
                  </a:solidFill>
                  <a:latin typeface="Calibri" pitchFamily="34" charset="0"/>
                </a:rPr>
                <a:t>function</a:t>
              </a: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 </a:t>
              </a:r>
              <a:r>
                <a:rPr lang="en-US" sz="2400" kern="0" dirty="0">
                  <a:solidFill>
                    <a:srgbClr val="9B01FF"/>
                  </a:solidFill>
                  <a:latin typeface="Calibri"/>
                  <a:cs typeface="Calibri"/>
                </a:rPr>
                <a:t>value(s) </a:t>
              </a:r>
              <a:r>
                <a:rPr kumimoji="0" lang="en-US" sz="2400" b="0" i="0" u="none" strike="noStrike" kern="0" cap="none" spc="0" normalizeH="0" noProof="0" dirty="0">
                  <a:ln>
                    <a:noFill/>
                  </a:ln>
                  <a:solidFill>
                    <a:srgbClr val="BD00B0"/>
                  </a:solidFill>
                  <a:effectLst/>
                  <a:uLnTx/>
                  <a:uFillTx/>
                  <a:latin typeface="Calibri" pitchFamily="34" charset="0"/>
                  <a:ea typeface="+mn-ea"/>
                  <a:cs typeface="+mn-cs"/>
                </a:rPr>
                <a:t>returns</a:t>
              </a:r>
              <a:r>
                <a:rPr kumimoji="0" lang="en-US" sz="2400" b="0" i="0" u="none" strike="noStrike" kern="0" cap="none" spc="0" normalizeH="0" noProof="0" dirty="0">
                  <a:ln>
                    <a:noFill/>
                  </a:ln>
                  <a:solidFill>
                    <a:srgbClr val="C00000"/>
                  </a:solidFill>
                  <a:effectLst/>
                  <a:uLnTx/>
                  <a:uFillTx/>
                  <a:latin typeface="Calibri" pitchFamily="34" charset="0"/>
                  <a:ea typeface="+mn-ea"/>
                  <a:cs typeface="+mn-cs"/>
                </a:rPr>
                <a:t> </a:t>
              </a:r>
              <a:r>
                <a:rPr kumimoji="0" lang="en-US" sz="2400" b="0" i="0" u="none" strike="noStrike" kern="0" cap="none" spc="0" normalizeH="0" noProof="0" dirty="0">
                  <a:ln>
                    <a:noFill/>
                  </a:ln>
                  <a:solidFill>
                    <a:srgbClr val="9B01FF"/>
                  </a:solidFill>
                  <a:effectLst/>
                  <a:uLnTx/>
                  <a:uFillTx/>
                  <a:latin typeface="Calibri" pitchFamily="34" charset="0"/>
                  <a:ea typeface="+mn-ea"/>
                  <a:cs typeface="+mn-cs"/>
                </a:rPr>
                <a:t>a value</a:t>
              </a:r>
              <a:endParaRPr kumimoji="0" lang="en-US" sz="2400" b="0" i="0" u="none" strike="noStrike" kern="0" cap="none" spc="0" normalizeH="0" baseline="0" noProof="0" dirty="0">
                <a:ln>
                  <a:noFill/>
                </a:ln>
                <a:solidFill>
                  <a:srgbClr val="9B01FF"/>
                </a:solidFill>
                <a:effectLst/>
                <a:uLnTx/>
                <a:uFillTx/>
                <a:latin typeface="Calibri" pitchFamily="34" charset="0"/>
                <a:ea typeface="+mn-ea"/>
                <a:cs typeface="+mn-cs"/>
              </a:endParaRPr>
            </a:p>
            <a:p>
              <a:pPr marL="742913" lvl="1" indent="-285737">
                <a:lnSpc>
                  <a:spcPct val="80000"/>
                </a:lnSpc>
                <a:spcBef>
                  <a:spcPct val="20000"/>
                </a:spcBef>
                <a:buClr>
                  <a:schemeClr val="tx1"/>
                </a:buClr>
                <a:defRPr/>
              </a:pPr>
              <a:r>
                <a:rPr lang="en-US" sz="2400" kern="0" dirty="0">
                  <a:solidFill>
                    <a:srgbClr val="BD00B0"/>
                  </a:solidFill>
                  <a:latin typeface="Calibri"/>
                  <a:cs typeface="Calibri"/>
                </a:rPr>
                <a:t>if</a:t>
              </a:r>
              <a:r>
                <a:rPr lang="en-US" sz="2400" kern="0" dirty="0">
                  <a:latin typeface="Calibri"/>
                  <a:cs typeface="Calibri"/>
                </a:rPr>
                <a:t> Terminal-Test(s) </a:t>
              </a:r>
              <a:r>
                <a:rPr lang="en-US" sz="2400" kern="0" dirty="0">
                  <a:solidFill>
                    <a:srgbClr val="BD00B0"/>
                  </a:solidFill>
                  <a:latin typeface="Calibri"/>
                  <a:cs typeface="Calibri"/>
                </a:rPr>
                <a:t>then return</a:t>
              </a:r>
              <a:r>
                <a:rPr lang="en-US" sz="2400" kern="0" dirty="0">
                  <a:latin typeface="Calibri"/>
                  <a:cs typeface="Calibri"/>
                </a:rPr>
                <a:t> Utility(s)</a:t>
              </a:r>
            </a:p>
            <a:p>
              <a:pPr marL="742913" lvl="1" indent="-285737">
                <a:lnSpc>
                  <a:spcPct val="80000"/>
                </a:lnSpc>
                <a:spcBef>
                  <a:spcPct val="20000"/>
                </a:spcBef>
                <a:buClr>
                  <a:schemeClr val="tx1"/>
                </a:buClr>
                <a:defRPr/>
              </a:pPr>
              <a:r>
                <a:rPr lang="en-US" sz="2400" kern="0" dirty="0">
                  <a:solidFill>
                    <a:srgbClr val="BD00B0"/>
                  </a:solidFill>
                  <a:latin typeface="Calibri"/>
                  <a:cs typeface="Calibri"/>
                </a:rPr>
                <a:t>if</a:t>
              </a:r>
              <a:r>
                <a:rPr lang="en-US" sz="2400" kern="0" dirty="0">
                  <a:latin typeface="Calibri"/>
                  <a:cs typeface="Calibri"/>
                </a:rPr>
                <a:t> Player(s) = </a:t>
              </a:r>
              <a:r>
                <a:rPr lang="en-US" sz="2400" kern="0" dirty="0">
                  <a:solidFill>
                    <a:srgbClr val="0000FF"/>
                  </a:solidFill>
                  <a:latin typeface="Calibri"/>
                  <a:cs typeface="Calibri"/>
                </a:rPr>
                <a:t>MAX</a:t>
              </a:r>
              <a:r>
                <a:rPr lang="en-US" sz="2400" kern="0" dirty="0">
                  <a:latin typeface="Calibri"/>
                  <a:cs typeface="Calibri"/>
                </a:rPr>
                <a:t>        </a:t>
              </a:r>
              <a:r>
                <a:rPr lang="en-US" sz="2400" kern="0" dirty="0">
                  <a:solidFill>
                    <a:srgbClr val="BD00B0"/>
                  </a:solidFill>
                  <a:latin typeface="Calibri"/>
                  <a:cs typeface="Calibri"/>
                </a:rPr>
                <a:t>then return </a:t>
              </a:r>
              <a:r>
                <a:rPr lang="en-US" sz="2400" kern="0" dirty="0" err="1">
                  <a:solidFill>
                    <a:srgbClr val="0000FF"/>
                  </a:solidFill>
                  <a:latin typeface="Calibri"/>
                  <a:cs typeface="Calibri"/>
                </a:rPr>
                <a:t>max</a:t>
              </a:r>
              <a:r>
                <a:rPr lang="en-US" sz="2400" kern="0" baseline="-25000" dirty="0" err="1">
                  <a:latin typeface="Calibri"/>
                  <a:cs typeface="Calibri"/>
                </a:rPr>
                <a:t>a</a:t>
              </a:r>
              <a:r>
                <a:rPr lang="en-US" sz="2400" kern="0" baseline="-25000" dirty="0">
                  <a:latin typeface="Calibri"/>
                  <a:cs typeface="Calibri"/>
                </a:rPr>
                <a:t> in Actions(s) </a:t>
              </a:r>
              <a:r>
                <a:rPr lang="en-US" sz="2400" kern="0" dirty="0">
                  <a:solidFill>
                    <a:srgbClr val="9B01FF"/>
                  </a:solidFill>
                  <a:latin typeface="Calibri"/>
                  <a:cs typeface="Calibri"/>
                </a:rPr>
                <a:t>value(Result(</a:t>
              </a:r>
              <a:r>
                <a:rPr lang="en-US" sz="2400" kern="0" dirty="0" err="1">
                  <a:solidFill>
                    <a:srgbClr val="9B01FF"/>
                  </a:solidFill>
                  <a:latin typeface="Calibri"/>
                  <a:cs typeface="Calibri"/>
                </a:rPr>
                <a:t>s,a</a:t>
              </a:r>
              <a:r>
                <a:rPr lang="en-US" sz="2400" kern="0" dirty="0">
                  <a:solidFill>
                    <a:srgbClr val="9B01FF"/>
                  </a:solidFill>
                  <a:latin typeface="Calibri"/>
                  <a:cs typeface="Calibri"/>
                </a:rPr>
                <a:t>))</a:t>
              </a:r>
            </a:p>
            <a:p>
              <a:pPr marL="742913" lvl="1" indent="-285737">
                <a:lnSpc>
                  <a:spcPct val="80000"/>
                </a:lnSpc>
                <a:spcBef>
                  <a:spcPct val="20000"/>
                </a:spcBef>
                <a:buClr>
                  <a:schemeClr val="tx1"/>
                </a:buClr>
                <a:defRPr/>
              </a:pPr>
              <a:r>
                <a:rPr lang="en-US" sz="2400" kern="0" dirty="0">
                  <a:solidFill>
                    <a:srgbClr val="BD00B0"/>
                  </a:solidFill>
                  <a:latin typeface="Calibri"/>
                  <a:cs typeface="Calibri"/>
                </a:rPr>
                <a:t>if</a:t>
              </a:r>
              <a:r>
                <a:rPr lang="en-US" sz="2400" kern="0" dirty="0">
                  <a:latin typeface="Calibri"/>
                  <a:cs typeface="Calibri"/>
                </a:rPr>
                <a:t> Player(s) = </a:t>
              </a:r>
              <a:r>
                <a:rPr lang="en-US" sz="2400" kern="0" dirty="0">
                  <a:solidFill>
                    <a:srgbClr val="FF0000"/>
                  </a:solidFill>
                  <a:latin typeface="Calibri"/>
                  <a:cs typeface="Calibri"/>
                </a:rPr>
                <a:t>MIN</a:t>
              </a:r>
              <a:r>
                <a:rPr lang="en-US" sz="2400" kern="0" dirty="0">
                  <a:latin typeface="Calibri"/>
                  <a:cs typeface="Calibri"/>
                </a:rPr>
                <a:t>         </a:t>
              </a:r>
              <a:r>
                <a:rPr lang="en-US" sz="2400" kern="0" dirty="0">
                  <a:solidFill>
                    <a:srgbClr val="BD00B0"/>
                  </a:solidFill>
                  <a:latin typeface="Calibri"/>
                  <a:cs typeface="Calibri"/>
                </a:rPr>
                <a:t>then return </a:t>
              </a:r>
              <a:r>
                <a:rPr lang="en-US" sz="2400" kern="0" dirty="0">
                  <a:solidFill>
                    <a:srgbClr val="FF0000"/>
                  </a:solidFill>
                  <a:latin typeface="Calibri"/>
                  <a:cs typeface="Calibri"/>
                </a:rPr>
                <a:t>min</a:t>
              </a:r>
              <a:r>
                <a:rPr lang="en-US" sz="2400" kern="0" baseline="-25000" dirty="0">
                  <a:latin typeface="Calibri"/>
                  <a:cs typeface="Calibri"/>
                </a:rPr>
                <a:t>a in Actions(s) </a:t>
              </a:r>
              <a:r>
                <a:rPr lang="en-US" sz="2400" kern="0" dirty="0">
                  <a:solidFill>
                    <a:srgbClr val="9B01FF"/>
                  </a:solidFill>
                  <a:latin typeface="Calibri"/>
                  <a:cs typeface="Calibri"/>
                </a:rPr>
                <a:t>value(Result(</a:t>
              </a:r>
              <a:r>
                <a:rPr lang="en-US" sz="2400" kern="0" dirty="0" err="1">
                  <a:solidFill>
                    <a:srgbClr val="9B01FF"/>
                  </a:solidFill>
                  <a:latin typeface="Calibri"/>
                  <a:cs typeface="Calibri"/>
                </a:rPr>
                <a:t>s,a</a:t>
              </a:r>
              <a:r>
                <a:rPr lang="en-US" sz="2400" kern="0" dirty="0">
                  <a:solidFill>
                    <a:srgbClr val="9B01FF"/>
                  </a:solidFill>
                  <a:latin typeface="Calibri"/>
                  <a:cs typeface="Calibri"/>
                </a:rPr>
                <a:t>))</a:t>
              </a:r>
            </a:p>
            <a:p>
              <a:pPr marL="742913" lvl="1" indent="-285737">
                <a:lnSpc>
                  <a:spcPct val="80000"/>
                </a:lnSpc>
                <a:spcBef>
                  <a:spcPct val="20000"/>
                </a:spcBef>
                <a:buClr>
                  <a:schemeClr val="tx1"/>
                </a:buClr>
                <a:defRPr/>
              </a:pPr>
              <a:r>
                <a:rPr lang="en-US" sz="2400" kern="0" dirty="0">
                  <a:solidFill>
                    <a:srgbClr val="BD00B0"/>
                  </a:solidFill>
                  <a:latin typeface="Calibri"/>
                  <a:cs typeface="Calibri"/>
                </a:rPr>
                <a:t>if</a:t>
              </a:r>
              <a:r>
                <a:rPr lang="en-US" sz="2400" kern="0" dirty="0">
                  <a:latin typeface="Calibri"/>
                  <a:cs typeface="Calibri"/>
                </a:rPr>
                <a:t> Player(s) = </a:t>
              </a:r>
              <a:r>
                <a:rPr lang="en-US" sz="2400" kern="0" dirty="0">
                  <a:solidFill>
                    <a:srgbClr val="008000"/>
                  </a:solidFill>
                  <a:latin typeface="Calibri"/>
                  <a:cs typeface="Calibri"/>
                </a:rPr>
                <a:t>CHANCE</a:t>
              </a:r>
              <a:r>
                <a:rPr lang="en-US" sz="2400" kern="0" dirty="0">
                  <a:latin typeface="Calibri"/>
                  <a:cs typeface="Calibri"/>
                </a:rPr>
                <a:t> </a:t>
              </a:r>
              <a:r>
                <a:rPr lang="en-US" sz="2400" kern="0" dirty="0">
                  <a:solidFill>
                    <a:srgbClr val="BD00B0"/>
                  </a:solidFill>
                  <a:latin typeface="Calibri"/>
                  <a:cs typeface="Calibri"/>
                </a:rPr>
                <a:t>then return </a:t>
              </a:r>
              <a:r>
                <a:rPr lang="en-US" sz="2400" kern="0" dirty="0" err="1">
                  <a:solidFill>
                    <a:srgbClr val="008000"/>
                  </a:solidFill>
                  <a:latin typeface="Calibri"/>
                  <a:cs typeface="Calibri"/>
                </a:rPr>
                <a:t>sum</a:t>
              </a:r>
              <a:r>
                <a:rPr lang="en-US" sz="2400" kern="0" baseline="-25000" dirty="0" err="1">
                  <a:latin typeface="Calibri"/>
                  <a:cs typeface="Calibri"/>
                </a:rPr>
                <a:t>a</a:t>
              </a:r>
              <a:r>
                <a:rPr lang="en-US" sz="2400" kern="0" baseline="-25000" dirty="0">
                  <a:latin typeface="Calibri"/>
                  <a:cs typeface="Calibri"/>
                </a:rPr>
                <a:t> in Actions(s) </a:t>
              </a:r>
              <a:r>
                <a:rPr lang="en-US" sz="2400" kern="0" dirty="0" err="1">
                  <a:solidFill>
                    <a:srgbClr val="008000"/>
                  </a:solidFill>
                  <a:latin typeface="Calibri"/>
                  <a:cs typeface="Calibri"/>
                </a:rPr>
                <a:t>Pr</a:t>
              </a:r>
              <a:r>
                <a:rPr lang="en-US" sz="2400" kern="0" dirty="0">
                  <a:solidFill>
                    <a:srgbClr val="008000"/>
                  </a:solidFill>
                  <a:latin typeface="Calibri"/>
                  <a:cs typeface="Calibri"/>
                </a:rPr>
                <a:t>(a) </a:t>
              </a:r>
              <a:r>
                <a:rPr lang="en-US" sz="2400" kern="0" dirty="0">
                  <a:solidFill>
                    <a:srgbClr val="9B01FF"/>
                  </a:solidFill>
                  <a:latin typeface="Calibri"/>
                  <a:cs typeface="Calibri"/>
                </a:rPr>
                <a:t>* value(Result(</a:t>
              </a:r>
              <a:r>
                <a:rPr lang="en-US" sz="2400" kern="0" dirty="0" err="1">
                  <a:solidFill>
                    <a:srgbClr val="9B01FF"/>
                  </a:solidFill>
                  <a:latin typeface="Calibri"/>
                  <a:cs typeface="Calibri"/>
                </a:rPr>
                <a:t>s,a</a:t>
              </a:r>
              <a:r>
                <a:rPr lang="en-US" sz="2400" kern="0" dirty="0">
                  <a:solidFill>
                    <a:srgbClr val="9B01FF"/>
                  </a:solidFill>
                  <a:latin typeface="Calibri"/>
                  <a:cs typeface="Calibri"/>
                </a:rPr>
                <a:t>))</a:t>
              </a:r>
            </a:p>
            <a:p>
              <a:pPr marL="742913" lvl="1" indent="-285737">
                <a:lnSpc>
                  <a:spcPct val="80000"/>
                </a:lnSpc>
                <a:spcBef>
                  <a:spcPct val="20000"/>
                </a:spcBef>
                <a:buClr>
                  <a:schemeClr val="tx1"/>
                </a:buClr>
                <a:defRPr/>
              </a:pPr>
              <a:endParaRPr lang="en-US" sz="2400" kern="0" dirty="0">
                <a:solidFill>
                  <a:srgbClr val="9B01FF"/>
                </a:solidFill>
                <a:latin typeface="Calibri"/>
                <a:cs typeface="Calibri"/>
              </a:endParaRPr>
            </a:p>
            <a:p>
              <a:pPr marL="742913" lvl="1" indent="-285737">
                <a:lnSpc>
                  <a:spcPct val="80000"/>
                </a:lnSpc>
                <a:spcBef>
                  <a:spcPct val="20000"/>
                </a:spcBef>
                <a:buClr>
                  <a:schemeClr val="tx1"/>
                </a:buClr>
                <a:defRPr/>
              </a:pPr>
              <a:endParaRPr lang="en-US" sz="2400" kern="0" dirty="0">
                <a:solidFill>
                  <a:srgbClr val="9B01FF"/>
                </a:solidFill>
                <a:latin typeface="Calibri"/>
                <a:cs typeface="Calibri"/>
              </a:endParaRPr>
            </a:p>
          </p:txBody>
        </p:sp>
      </p:grpSp>
      <p:sp>
        <p:nvSpPr>
          <p:cNvPr id="15" name="Rounded Rectangle 14"/>
          <p:cNvSpPr/>
          <p:nvPr/>
        </p:nvSpPr>
        <p:spPr>
          <a:xfrm>
            <a:off x="2438400" y="1295400"/>
            <a:ext cx="6934200" cy="16764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bwMode="auto">
          <a:xfrm>
            <a:off x="2514600" y="1371600"/>
            <a:ext cx="6629400" cy="1524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lang="en-US" sz="2400" kern="0" dirty="0">
                <a:solidFill>
                  <a:srgbClr val="BD00B0"/>
                </a:solidFill>
                <a:latin typeface="Calibri"/>
                <a:cs typeface="Calibri"/>
              </a:rPr>
              <a:t>function</a:t>
            </a:r>
            <a:r>
              <a:rPr kumimoji="0" lang="en-US" sz="2400" b="0" i="0" u="none" strike="noStrike" kern="0" cap="none" spc="0" normalizeH="0" baseline="0" noProof="0" dirty="0">
                <a:ln>
                  <a:noFill/>
                </a:ln>
                <a:effectLst/>
                <a:uLnTx/>
                <a:uFillTx/>
                <a:latin typeface="Calibri"/>
                <a:cs typeface="Calibri"/>
              </a:rPr>
              <a:t> </a:t>
            </a:r>
            <a:r>
              <a:rPr kumimoji="0" lang="en-US" sz="2400" b="0" i="0" u="none" strike="noStrike" kern="0" cap="none" spc="0" normalizeH="0" baseline="0" noProof="0" dirty="0">
                <a:ln>
                  <a:noFill/>
                </a:ln>
                <a:solidFill>
                  <a:srgbClr val="0000FF"/>
                </a:solidFill>
                <a:effectLst/>
                <a:uLnTx/>
                <a:uFillTx/>
                <a:latin typeface="Calibri"/>
                <a:cs typeface="Calibri"/>
              </a:rPr>
              <a:t>decision(s)</a:t>
            </a:r>
            <a:r>
              <a:rPr lang="en-US" sz="2400" kern="0" dirty="0">
                <a:solidFill>
                  <a:srgbClr val="0000FF"/>
                </a:solidFill>
                <a:latin typeface="Calibri"/>
                <a:cs typeface="Calibri"/>
              </a:rPr>
              <a:t> </a:t>
            </a:r>
            <a:r>
              <a:rPr lang="en-US" sz="2400" kern="0" dirty="0">
                <a:solidFill>
                  <a:srgbClr val="BD00B0"/>
                </a:solidFill>
                <a:latin typeface="Calibri"/>
                <a:cs typeface="Calibri"/>
              </a:rPr>
              <a:t>returns</a:t>
            </a:r>
            <a:r>
              <a:rPr lang="en-US" sz="2400" kern="0" dirty="0">
                <a:latin typeface="Calibri"/>
                <a:cs typeface="Calibri"/>
              </a:rPr>
              <a:t> </a:t>
            </a:r>
            <a:r>
              <a:rPr lang="en-US" sz="2400" kern="0" dirty="0">
                <a:solidFill>
                  <a:srgbClr val="0000FF"/>
                </a:solidFill>
                <a:latin typeface="Calibri"/>
                <a:cs typeface="Calibri"/>
              </a:rPr>
              <a:t>an action</a:t>
            </a: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lang="en-US" sz="2400" kern="0" dirty="0">
                <a:latin typeface="Calibri"/>
                <a:cs typeface="Calibri"/>
              </a:rPr>
              <a:t>    </a:t>
            </a:r>
            <a:r>
              <a:rPr lang="en-US" sz="2400" kern="0" dirty="0">
                <a:solidFill>
                  <a:srgbClr val="BD00B0"/>
                </a:solidFill>
                <a:latin typeface="Calibri"/>
                <a:cs typeface="Calibri"/>
              </a:rPr>
              <a:t>return</a:t>
            </a:r>
            <a:r>
              <a:rPr lang="en-US" sz="2400" kern="0" dirty="0">
                <a:latin typeface="Calibri"/>
                <a:cs typeface="Calibri"/>
              </a:rPr>
              <a:t> the action </a:t>
            </a:r>
            <a:r>
              <a:rPr lang="en-US" sz="2400" kern="0" dirty="0">
                <a:solidFill>
                  <a:srgbClr val="0000FF"/>
                </a:solidFill>
                <a:latin typeface="Calibri"/>
                <a:cs typeface="Calibri"/>
              </a:rPr>
              <a:t>a</a:t>
            </a:r>
            <a:r>
              <a:rPr lang="en-US" sz="2400" kern="0" dirty="0">
                <a:latin typeface="Calibri"/>
                <a:cs typeface="Calibri"/>
              </a:rPr>
              <a:t> in Actions(</a:t>
            </a:r>
            <a:r>
              <a:rPr lang="en-US" sz="2400" kern="0" dirty="0">
                <a:solidFill>
                  <a:srgbClr val="0000FF"/>
                </a:solidFill>
                <a:latin typeface="Calibri"/>
                <a:cs typeface="Calibri"/>
              </a:rPr>
              <a:t>s</a:t>
            </a:r>
            <a:r>
              <a:rPr lang="en-US" sz="2400" kern="0" dirty="0">
                <a:latin typeface="Calibri"/>
                <a:cs typeface="Calibri"/>
              </a:rPr>
              <a:t>) with the highest </a:t>
            </a:r>
            <a:r>
              <a:rPr lang="en-US" sz="2400" kern="0" dirty="0">
                <a:solidFill>
                  <a:srgbClr val="9B01FF"/>
                </a:solidFill>
                <a:latin typeface="Calibri"/>
                <a:cs typeface="Calibri"/>
              </a:rPr>
              <a:t>value(Result(</a:t>
            </a:r>
            <a:r>
              <a:rPr lang="en-US" sz="2400" kern="0" dirty="0" err="1">
                <a:solidFill>
                  <a:srgbClr val="9B01FF"/>
                </a:solidFill>
                <a:latin typeface="Calibri"/>
                <a:cs typeface="Calibri"/>
              </a:rPr>
              <a:t>s,a</a:t>
            </a:r>
            <a:r>
              <a:rPr lang="en-US" sz="2400" kern="0" dirty="0">
                <a:solidFill>
                  <a:srgbClr val="9B01FF"/>
                </a:solidFill>
                <a:latin typeface="Calibri"/>
                <a:cs typeface="Calibri"/>
              </a:rPr>
              <a:t>))</a:t>
            </a: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effectLst/>
                <a:uLnTx/>
                <a:uFillTx/>
                <a:latin typeface="Calibri"/>
                <a:cs typeface="Calibri"/>
              </a:rPr>
              <a:t>    </a:t>
            </a:r>
          </a:p>
        </p:txBody>
      </p:sp>
      <p:sp>
        <p:nvSpPr>
          <p:cNvPr id="17" name="Left-Right Arrow 16"/>
          <p:cNvSpPr/>
          <p:nvPr/>
        </p:nvSpPr>
        <p:spPr>
          <a:xfrm rot="5400000">
            <a:off x="5563192" y="3094983"/>
            <a:ext cx="409432" cy="258216"/>
          </a:xfrm>
          <a:prstGeom prst="leftRightArrow">
            <a:avLst/>
          </a:prstGeom>
          <a:solidFill>
            <a:srgbClr val="BD00B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161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324600" y="3048000"/>
            <a:ext cx="5867400" cy="34290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0" y="3048000"/>
            <a:ext cx="5867400" cy="34290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a:t>Alpha-Beta Implementation</a:t>
            </a:r>
          </a:p>
        </p:txBody>
      </p:sp>
      <p:sp>
        <p:nvSpPr>
          <p:cNvPr id="7" name="Content Placeholder 2"/>
          <p:cNvSpPr txBox="1">
            <a:spLocks/>
          </p:cNvSpPr>
          <p:nvPr/>
        </p:nvSpPr>
        <p:spPr bwMode="auto">
          <a:xfrm>
            <a:off x="6477000" y="3352800"/>
            <a:ext cx="58674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r>
              <a:rPr lang="en-US" sz="2400" kern="0" dirty="0">
                <a:solidFill>
                  <a:srgbClr val="C00000"/>
                </a:solidFill>
                <a:latin typeface="Calibri" pitchFamily="34" charset="0"/>
              </a:rPr>
              <a:t> , </a:t>
            </a:r>
            <a:r>
              <a:rPr lang="el-GR" sz="2400" kern="0" dirty="0">
                <a:solidFill>
                  <a:srgbClr val="C00000"/>
                </a:solidFill>
                <a:latin typeface="Calibri" pitchFamily="34" charset="0"/>
              </a:rPr>
              <a:t>α</a:t>
            </a:r>
            <a:r>
              <a:rPr lang="en-US" sz="2400" kern="0" dirty="0">
                <a:solidFill>
                  <a:srgbClr val="C00000"/>
                </a:solidFill>
                <a:latin typeface="Calibri" pitchFamily="34" charset="0"/>
              </a:rPr>
              <a:t>, </a:t>
            </a:r>
            <a:r>
              <a:rPr lang="el-GR" sz="2400" kern="0" dirty="0">
                <a:solidFill>
                  <a:srgbClr val="C00000"/>
                </a:solidFill>
                <a:latin typeface="Calibri" pitchFamily="34" charset="0"/>
              </a:rPr>
              <a:t>β</a:t>
            </a: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lang="en-US" sz="2400" kern="0" dirty="0">
                <a:latin typeface="Calibri" pitchFamily="34" charset="0"/>
              </a:rPr>
              <a:t>v = min(v, </a:t>
            </a:r>
            <a:r>
              <a:rPr lang="en-US" sz="2400" kern="0" dirty="0">
                <a:solidFill>
                  <a:srgbClr val="0070C0"/>
                </a:solidFill>
                <a:latin typeface="Calibri" pitchFamily="34" charset="0"/>
              </a:rPr>
              <a:t>max-</a:t>
            </a:r>
            <a:r>
              <a:rPr kumimoji="0" lang="en-US" sz="2400" b="0" i="0" u="none" strike="noStrike" kern="0" cap="none" spc="0" normalizeH="0" baseline="0" noProof="0" dirty="0">
                <a:ln>
                  <a:noFill/>
                </a:ln>
                <a:solidFill>
                  <a:srgbClr val="0070C0"/>
                </a:solidFill>
                <a:effectLst/>
                <a:uLnTx/>
                <a:uFillTx/>
                <a:latin typeface="Calibri" pitchFamily="34" charset="0"/>
              </a:rPr>
              <a:t>value</a:t>
            </a:r>
            <a:r>
              <a:rPr kumimoji="0" lang="en-US" sz="2400" b="0" i="0" u="none" strike="noStrike" kern="0" cap="none" spc="0" normalizeH="0" baseline="0" noProof="0" dirty="0">
                <a:ln>
                  <a:noFill/>
                </a:ln>
                <a:solidFill>
                  <a:srgbClr val="7030A0"/>
                </a:solidFill>
                <a:effectLst/>
                <a:uLnTx/>
                <a:uFillTx/>
                <a:latin typeface="Calibri" pitchFamily="34" charset="0"/>
              </a:rPr>
              <a:t>(successor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kumimoji="0" lang="en-US" sz="2400" b="0" i="0" u="none" strike="noStrike" kern="0" cap="none" spc="0" normalizeH="0" baseline="0" noProof="0" dirty="0">
                <a:ln>
                  <a:noFill/>
                </a:ln>
                <a:effectLst/>
                <a:uLnTx/>
                <a:uFillTx/>
                <a:latin typeface="Calibri" pitchFamily="34" charset="0"/>
              </a:rPr>
              <a:t>)</a:t>
            </a:r>
          </a:p>
          <a:p>
            <a:pPr marL="1142942" lvl="2" indent="-228589">
              <a:lnSpc>
                <a:spcPct val="80000"/>
              </a:lnSpc>
              <a:spcBef>
                <a:spcPct val="20000"/>
              </a:spcBef>
              <a:buClr>
                <a:schemeClr val="accent2"/>
              </a:buClr>
            </a:pPr>
            <a:r>
              <a:rPr lang="en-US" sz="2400" kern="0" dirty="0">
                <a:latin typeface="Calibri" pitchFamily="34" charset="0"/>
              </a:rPr>
              <a:t>if v ≤ </a:t>
            </a:r>
            <a:r>
              <a:rPr lang="el-GR" sz="2400" kern="0" dirty="0">
                <a:latin typeface="Calibri" pitchFamily="34" charset="0"/>
              </a:rPr>
              <a:t>α</a:t>
            </a:r>
            <a:r>
              <a:rPr lang="en-US" sz="2400" kern="0" dirty="0">
                <a:latin typeface="Calibri" pitchFamily="34" charset="0"/>
              </a:rPr>
              <a:t> </a:t>
            </a:r>
          </a:p>
          <a:p>
            <a:pPr marL="1142942" lvl="2" indent="-228589">
              <a:lnSpc>
                <a:spcPct val="80000"/>
              </a:lnSpc>
              <a:spcBef>
                <a:spcPct val="20000"/>
              </a:spcBef>
              <a:buClr>
                <a:schemeClr val="accent2"/>
              </a:buClr>
            </a:pPr>
            <a:r>
              <a:rPr lang="en-US" sz="2400" kern="0" dirty="0">
                <a:latin typeface="Calibri" pitchFamily="34" charset="0"/>
              </a:rPr>
              <a:t>        return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1142942" lvl="2" indent="-228589">
              <a:lnSpc>
                <a:spcPct val="80000"/>
              </a:lnSpc>
              <a:spcBef>
                <a:spcPct val="20000"/>
              </a:spcBef>
              <a:buClr>
                <a:schemeClr val="accent2"/>
              </a:buClr>
            </a:pPr>
            <a:r>
              <a:rPr lang="el-GR" sz="2400" kern="0" dirty="0">
                <a:latin typeface="Calibri" pitchFamily="34" charset="0"/>
              </a:rPr>
              <a:t>β </a:t>
            </a:r>
            <a:r>
              <a:rPr lang="en-US" sz="2400" kern="0" dirty="0">
                <a:latin typeface="Calibri" pitchFamily="34" charset="0"/>
              </a:rPr>
              <a:t>= min(</a:t>
            </a:r>
            <a:r>
              <a:rPr lang="el-GR" sz="2400" kern="0" dirty="0">
                <a:latin typeface="Calibri" pitchFamily="34" charset="0"/>
              </a:rPr>
              <a:t>β</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152400" y="3048000"/>
            <a:ext cx="5791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def max-value(state, </a:t>
            </a:r>
            <a:r>
              <a:rPr lang="el-GR" sz="2400" kern="0" dirty="0">
                <a:solidFill>
                  <a:srgbClr val="0066CC"/>
                </a:solidFill>
                <a:latin typeface="Calibri" pitchFamily="34" charset="0"/>
              </a:rPr>
              <a:t>α</a:t>
            </a:r>
            <a:r>
              <a:rPr lang="en-US" sz="2400" kern="0" dirty="0">
                <a:solidFill>
                  <a:srgbClr val="0066CC"/>
                </a:solidFill>
                <a:latin typeface="Calibri" pitchFamily="34" charset="0"/>
              </a:rPr>
              <a:t>, </a:t>
            </a:r>
            <a:r>
              <a:rPr lang="el-GR" sz="2400" kern="0" dirty="0">
                <a:solidFill>
                  <a:srgbClr val="0066CC"/>
                </a:solidFill>
                <a:latin typeface="Calibri" pitchFamily="34" charset="0"/>
              </a:rPr>
              <a:t>β</a:t>
            </a: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kumimoji="0" lang="en-US" sz="2400" b="0" i="0" u="none" strike="noStrike" kern="0" cap="none" spc="0" normalizeH="0" baseline="0" noProof="0" dirty="0">
                <a:ln>
                  <a:noFill/>
                </a:ln>
                <a:solidFill>
                  <a:schemeClr val="tx1"/>
                </a:solidFill>
                <a:effectLst/>
                <a:uLnTx/>
                <a:uFillTx/>
                <a:latin typeface="Calibri" pitchFamily="34" charset="0"/>
              </a:rPr>
              <a:t>v = </a:t>
            </a:r>
            <a:r>
              <a:rPr lang="en-US" sz="2400" kern="0" noProof="0" dirty="0">
                <a:latin typeface="Calibri" pitchFamily="34" charset="0"/>
              </a:rPr>
              <a:t>max(v, </a:t>
            </a:r>
            <a:r>
              <a:rPr lang="en-US" sz="2400" kern="0" noProof="0" dirty="0">
                <a:solidFill>
                  <a:srgbClr val="FF0000"/>
                </a:solidFill>
                <a:latin typeface="Calibri" pitchFamily="34" charset="0"/>
              </a:rPr>
              <a:t>min-</a:t>
            </a:r>
            <a:r>
              <a:rPr kumimoji="0" lang="en-US" sz="2400" b="0" i="0" u="none" strike="noStrike" kern="0" cap="none" spc="0" normalizeH="0" baseline="0" noProof="0" dirty="0">
                <a:ln>
                  <a:noFill/>
                </a:ln>
                <a:solidFill>
                  <a:srgbClr val="FF0000"/>
                </a:solidFill>
                <a:effectLst/>
                <a:uLnTx/>
                <a:uFillTx/>
                <a:latin typeface="Calibri" pitchFamily="34" charset="0"/>
              </a:rPr>
              <a:t>value</a:t>
            </a:r>
            <a:r>
              <a:rPr kumimoji="0" lang="en-US" sz="2400" b="0" i="0" u="none" strike="noStrike" kern="0" cap="none" spc="0" normalizeH="0" baseline="0" noProof="0" dirty="0">
                <a:ln>
                  <a:noFill/>
                </a:ln>
                <a:solidFill>
                  <a:srgbClr val="7030A0"/>
                </a:solidFill>
                <a:effectLst/>
                <a:uLnTx/>
                <a:uFillTx/>
                <a:latin typeface="Calibri" pitchFamily="34" charset="0"/>
              </a:rPr>
              <a:t>(successor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lang="en-US" sz="2400" kern="0" dirty="0">
                <a:latin typeface="Calibri" pitchFamily="34" charset="0"/>
              </a:rPr>
              <a:t>)</a:t>
            </a:r>
            <a:endParaRPr kumimoji="0" lang="en-US" sz="2400" b="0" i="0" u="none" strike="noStrike" kern="0" cap="none" spc="0" normalizeH="0" baseline="0" noProof="0" dirty="0">
              <a:ln>
                <a:noFill/>
              </a:ln>
              <a:solidFill>
                <a:srgbClr val="7030A0"/>
              </a:solidFill>
              <a:effectLst/>
              <a:uLnTx/>
              <a:uFillTx/>
              <a:latin typeface="Calibri" pitchFamily="34" charset="0"/>
            </a:endParaRP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baseline="0" dirty="0">
                <a:latin typeface="Calibri" pitchFamily="34" charset="0"/>
              </a:rPr>
              <a:t>if</a:t>
            </a:r>
            <a:r>
              <a:rPr lang="en-US" sz="2400" kern="0" dirty="0">
                <a:latin typeface="Calibri" pitchFamily="34" charset="0"/>
              </a:rPr>
              <a:t> v ≥ </a:t>
            </a:r>
            <a:r>
              <a:rPr lang="el-GR" sz="2400" kern="0" dirty="0">
                <a:latin typeface="Calibri" pitchFamily="34" charset="0"/>
              </a:rPr>
              <a:t>β</a:t>
            </a:r>
            <a:r>
              <a:rPr lang="en-US" sz="2400" kern="0" dirty="0">
                <a:latin typeface="Calibri" pitchFamily="34" charset="0"/>
              </a:rPr>
              <a:t> </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dirty="0">
                <a:latin typeface="Calibri" pitchFamily="34" charset="0"/>
              </a:rPr>
              <a:t>        return v</a:t>
            </a:r>
          </a:p>
          <a:p>
            <a:pPr marL="1142942" lvl="2" indent="-228589">
              <a:lnSpc>
                <a:spcPct val="80000"/>
              </a:lnSpc>
              <a:spcBef>
                <a:spcPct val="20000"/>
              </a:spcBef>
              <a:buClr>
                <a:schemeClr val="accent2"/>
              </a:buClr>
            </a:pPr>
            <a:r>
              <a:rPr lang="el-GR" sz="2400" kern="0" dirty="0">
                <a:latin typeface="Calibri" pitchFamily="34" charset="0"/>
              </a:rPr>
              <a:t>α</a:t>
            </a:r>
            <a:r>
              <a:rPr lang="en-US" sz="2400" kern="0" dirty="0">
                <a:latin typeface="Calibri" pitchFamily="34" charset="0"/>
              </a:rPr>
              <a:t> = max(</a:t>
            </a:r>
            <a:r>
              <a:rPr lang="el-GR" sz="2400" kern="0" dirty="0">
                <a:latin typeface="Calibri" pitchFamily="34" charset="0"/>
              </a:rPr>
              <a:t>α</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Rounded Rectangle 13"/>
          <p:cNvSpPr/>
          <p:nvPr/>
        </p:nvSpPr>
        <p:spPr>
          <a:xfrm>
            <a:off x="3505200" y="1524000"/>
            <a:ext cx="5105400" cy="1066800"/>
          </a:xfrm>
          <a:prstGeom prst="roundRect">
            <a:avLst/>
          </a:prstGeom>
          <a:solidFill>
            <a:srgbClr val="7030A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idx="1"/>
          </p:nvPr>
        </p:nvSpPr>
        <p:spPr>
          <a:xfrm>
            <a:off x="0" y="1676400"/>
            <a:ext cx="11734800" cy="1447800"/>
          </a:xfrm>
        </p:spPr>
        <p:txBody>
          <a:bodyPr/>
          <a:lstStyle/>
          <a:p>
            <a:pPr lvl="1" algn="ctr">
              <a:lnSpc>
                <a:spcPct val="80000"/>
              </a:lnSpc>
              <a:buNone/>
            </a:pPr>
            <a:r>
              <a:rPr lang="el-GR" sz="2400" dirty="0">
                <a:solidFill>
                  <a:srgbClr val="0066CC"/>
                </a:solidFill>
              </a:rPr>
              <a:t>α</a:t>
            </a:r>
            <a:r>
              <a:rPr lang="en-US" sz="2400" dirty="0">
                <a:solidFill>
                  <a:srgbClr val="0066CC"/>
                </a:solidFill>
              </a:rPr>
              <a:t>: </a:t>
            </a:r>
            <a:r>
              <a:rPr lang="en-US" sz="2400" dirty="0">
                <a:solidFill>
                  <a:srgbClr val="0070C0"/>
                </a:solidFill>
              </a:rPr>
              <a:t>MAX’s best option on path to root</a:t>
            </a:r>
          </a:p>
          <a:p>
            <a:pPr lvl="1" algn="ctr">
              <a:lnSpc>
                <a:spcPct val="80000"/>
              </a:lnSpc>
              <a:buNone/>
            </a:pPr>
            <a:r>
              <a:rPr lang="el-GR" sz="2400" dirty="0">
                <a:solidFill>
                  <a:srgbClr val="C00000"/>
                </a:solidFill>
              </a:rPr>
              <a:t>β</a:t>
            </a:r>
            <a:r>
              <a:rPr lang="en-US" sz="2400" dirty="0">
                <a:solidFill>
                  <a:srgbClr val="C00000"/>
                </a:solidFill>
              </a:rPr>
              <a:t>:</a:t>
            </a:r>
            <a:r>
              <a:rPr lang="el-GR" sz="2400" dirty="0">
                <a:solidFill>
                  <a:srgbClr val="C00000"/>
                </a:solidFill>
              </a:rPr>
              <a:t> </a:t>
            </a:r>
            <a:r>
              <a:rPr lang="en-US" sz="2400" dirty="0">
                <a:solidFill>
                  <a:srgbClr val="C00000"/>
                </a:solidFill>
              </a:rPr>
              <a:t>MIN’s best option on path to root</a:t>
            </a:r>
          </a:p>
        </p:txBody>
      </p:sp>
    </p:spTree>
    <p:extLst>
      <p:ext uri="{BB962C8B-B14F-4D97-AF65-F5344CB8AC3E}">
        <p14:creationId xmlns:p14="http://schemas.microsoft.com/office/powerpoint/2010/main" val="116025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a:t>Example: Backgammon</a:t>
            </a:r>
          </a:p>
        </p:txBody>
      </p:sp>
      <p:sp>
        <p:nvSpPr>
          <p:cNvPr id="17411" name="Rectangle 3"/>
          <p:cNvSpPr>
            <a:spLocks noGrp="1" noChangeArrowheads="1"/>
          </p:cNvSpPr>
          <p:nvPr>
            <p:ph idx="1"/>
          </p:nvPr>
        </p:nvSpPr>
        <p:spPr>
          <a:xfrm>
            <a:off x="457200" y="1341437"/>
            <a:ext cx="6553200" cy="4525963"/>
          </a:xfrm>
        </p:spPr>
        <p:txBody>
          <a:bodyPr/>
          <a:lstStyle/>
          <a:p>
            <a:r>
              <a:rPr lang="en-US" sz="2200" dirty="0"/>
              <a:t>Dice rolls increase </a:t>
            </a:r>
            <a:r>
              <a:rPr lang="en-US" sz="2200" i="1" dirty="0">
                <a:solidFill>
                  <a:srgbClr val="CE00BB"/>
                </a:solidFill>
              </a:rPr>
              <a:t>b</a:t>
            </a:r>
            <a:r>
              <a:rPr lang="en-US" sz="2200" dirty="0"/>
              <a:t>: 21 possible rolls with 2 dice</a:t>
            </a:r>
          </a:p>
          <a:p>
            <a:pPr lvl="1"/>
            <a:r>
              <a:rPr lang="en-US" sz="2000" dirty="0"/>
              <a:t>Backgammon </a:t>
            </a:r>
            <a:r>
              <a:rPr lang="en-US" sz="2000" dirty="0">
                <a:sym typeface="Symbol" pitchFamily="18" charset="2"/>
              </a:rPr>
              <a:t></a:t>
            </a:r>
            <a:r>
              <a:rPr lang="en-US" sz="2000" dirty="0"/>
              <a:t> 20 legal moves</a:t>
            </a:r>
          </a:p>
          <a:p>
            <a:pPr lvl="1"/>
            <a:r>
              <a:rPr lang="en-US" sz="2000" dirty="0"/>
              <a:t>4 plies = 20 x (21 x 20)</a:t>
            </a:r>
            <a:r>
              <a:rPr lang="en-US" sz="2000" baseline="30000" dirty="0"/>
              <a:t>3</a:t>
            </a:r>
            <a:r>
              <a:rPr lang="en-US" sz="2000" dirty="0"/>
              <a:t> = 1.2 x 10</a:t>
            </a:r>
            <a:r>
              <a:rPr lang="en-US" sz="2000" baseline="30000" dirty="0"/>
              <a:t>9</a:t>
            </a:r>
          </a:p>
          <a:p>
            <a:pPr lvl="4"/>
            <a:endParaRPr lang="en-US" sz="1200" dirty="0"/>
          </a:p>
          <a:p>
            <a:r>
              <a:rPr lang="en-US" sz="2200" dirty="0"/>
              <a:t>As depth increases, probability of reaching a given search node shrinks</a:t>
            </a:r>
          </a:p>
          <a:p>
            <a:pPr lvl="1"/>
            <a:r>
              <a:rPr lang="en-US" sz="2000" dirty="0"/>
              <a:t>So usefulness of search is diminished</a:t>
            </a:r>
          </a:p>
          <a:p>
            <a:pPr lvl="1"/>
            <a:r>
              <a:rPr lang="en-US" sz="2000" dirty="0"/>
              <a:t>So limiting depth is less damaging</a:t>
            </a:r>
          </a:p>
          <a:p>
            <a:pPr lvl="1"/>
            <a:r>
              <a:rPr lang="en-US" sz="2000" dirty="0"/>
              <a:t>But pruning is trickier…</a:t>
            </a:r>
          </a:p>
          <a:p>
            <a:pPr lvl="4"/>
            <a:endParaRPr lang="en-US" sz="1200" dirty="0"/>
          </a:p>
          <a:p>
            <a:r>
              <a:rPr lang="en-US" sz="2200" dirty="0"/>
              <a:t>Historic AI: </a:t>
            </a:r>
            <a:r>
              <a:rPr lang="en-US" sz="2200" dirty="0" err="1"/>
              <a:t>TDGammon</a:t>
            </a:r>
            <a:r>
              <a:rPr lang="en-US" sz="2200" dirty="0"/>
              <a:t> uses depth-2 search + very good evaluation function + reinforcement learning: </a:t>
            </a:r>
            <a:br>
              <a:rPr lang="en-US" sz="2200" dirty="0"/>
            </a:br>
            <a:r>
              <a:rPr lang="en-US" sz="2200" dirty="0"/>
              <a:t>world-champion level play</a:t>
            </a:r>
          </a:p>
          <a:p>
            <a:pPr lvl="3"/>
            <a:endParaRPr lang="en-US" sz="1000" dirty="0"/>
          </a:p>
        </p:txBody>
      </p:sp>
      <p:pic>
        <p:nvPicPr>
          <p:cNvPr id="9218" name="Picture 2" descr="http://upload.wikimedia.org/wikipedia/commons/3/30/Backgammon_lg.jpg"/>
          <p:cNvPicPr>
            <a:picLocks noChangeAspect="1" noChangeArrowheads="1"/>
          </p:cNvPicPr>
          <p:nvPr/>
        </p:nvPicPr>
        <p:blipFill>
          <a:blip r:embed="rId3" cstate="print"/>
          <a:srcRect/>
          <a:stretch>
            <a:fillRect/>
          </a:stretch>
        </p:blipFill>
        <p:spPr bwMode="auto">
          <a:xfrm>
            <a:off x="7467600" y="1524000"/>
            <a:ext cx="4229100" cy="2819400"/>
          </a:xfrm>
          <a:prstGeom prst="rect">
            <a:avLst/>
          </a:prstGeom>
          <a:noFill/>
        </p:spPr>
      </p:pic>
      <p:sp>
        <p:nvSpPr>
          <p:cNvPr id="6" name="TextBox 5"/>
          <p:cNvSpPr txBox="1"/>
          <p:nvPr/>
        </p:nvSpPr>
        <p:spPr>
          <a:xfrm>
            <a:off x="8001000" y="6550223"/>
            <a:ext cx="4114800" cy="307777"/>
          </a:xfrm>
          <a:prstGeom prst="rect">
            <a:avLst/>
          </a:prstGeom>
          <a:noFill/>
        </p:spPr>
        <p:txBody>
          <a:bodyPr wrap="square" rtlCol="0">
            <a:spAutoFit/>
          </a:bodyPr>
          <a:lstStyle/>
          <a:p>
            <a:pPr algn="r"/>
            <a:r>
              <a:rPr lang="en-US" sz="1400" dirty="0">
                <a:latin typeface="Calibri" pitchFamily="34" charset="0"/>
              </a:rPr>
              <a:t>Image: Wikipedia</a:t>
            </a:r>
          </a:p>
        </p:txBody>
      </p:sp>
    </p:spTree>
    <p:extLst>
      <p:ext uri="{BB962C8B-B14F-4D97-AF65-F5344CB8AC3E}">
        <p14:creationId xmlns:p14="http://schemas.microsoft.com/office/powerpoint/2010/main" val="3087301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2743200" y="2414952"/>
            <a:ext cx="6553200" cy="386864"/>
            <a:chOff x="2743200" y="2414952"/>
            <a:chExt cx="6553200" cy="386864"/>
          </a:xfrm>
        </p:grpSpPr>
        <p:sp>
          <p:nvSpPr>
            <p:cNvPr id="33" name="AutoShape 6"/>
            <p:cNvSpPr>
              <a:spLocks noChangeArrowheads="1"/>
            </p:cNvSpPr>
            <p:nvPr/>
          </p:nvSpPr>
          <p:spPr bwMode="auto">
            <a:xfrm rot="10800000">
              <a:off x="2743200" y="2414952"/>
              <a:ext cx="476250" cy="3810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34" name="AutoShape 6"/>
            <p:cNvSpPr>
              <a:spLocks noChangeArrowheads="1"/>
            </p:cNvSpPr>
            <p:nvPr/>
          </p:nvSpPr>
          <p:spPr bwMode="auto">
            <a:xfrm rot="10800000">
              <a:off x="4419600" y="2420815"/>
              <a:ext cx="476250" cy="3810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35" name="AutoShape 6"/>
            <p:cNvSpPr>
              <a:spLocks noChangeArrowheads="1"/>
            </p:cNvSpPr>
            <p:nvPr/>
          </p:nvSpPr>
          <p:spPr bwMode="auto">
            <a:xfrm rot="10800000">
              <a:off x="7162800" y="2420815"/>
              <a:ext cx="476250" cy="3810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36" name="AutoShape 6"/>
            <p:cNvSpPr>
              <a:spLocks noChangeArrowheads="1"/>
            </p:cNvSpPr>
            <p:nvPr/>
          </p:nvSpPr>
          <p:spPr bwMode="auto">
            <a:xfrm rot="10800000">
              <a:off x="8820150" y="2420816"/>
              <a:ext cx="476250" cy="3810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grpSp>
      <p:sp>
        <p:nvSpPr>
          <p:cNvPr id="10242" name="Rectangle 2"/>
          <p:cNvSpPr>
            <a:spLocks noGrp="1" noChangeArrowheads="1"/>
          </p:cNvSpPr>
          <p:nvPr>
            <p:ph type="title"/>
          </p:nvPr>
        </p:nvSpPr>
        <p:spPr/>
        <p:txBody>
          <a:bodyPr/>
          <a:lstStyle/>
          <a:p>
            <a:r>
              <a:rPr lang="en-US" dirty="0"/>
              <a:t>What Values to Use?</a:t>
            </a:r>
          </a:p>
        </p:txBody>
      </p:sp>
      <p:sp>
        <p:nvSpPr>
          <p:cNvPr id="10243" name="Rectangle 3"/>
          <p:cNvSpPr>
            <a:spLocks noGrp="1" noChangeArrowheads="1"/>
          </p:cNvSpPr>
          <p:nvPr>
            <p:ph idx="1"/>
          </p:nvPr>
        </p:nvSpPr>
        <p:spPr>
          <a:xfrm>
            <a:off x="304800" y="4191000"/>
            <a:ext cx="12192000" cy="2362200"/>
          </a:xfrm>
        </p:spPr>
        <p:txBody>
          <a:bodyPr/>
          <a:lstStyle/>
          <a:p>
            <a:r>
              <a:rPr lang="en-US" sz="2400" dirty="0"/>
              <a:t>For worst-case minimax reasoning, evaluation function scale doesn’t matter</a:t>
            </a:r>
          </a:p>
          <a:p>
            <a:pPr lvl="1"/>
            <a:r>
              <a:rPr lang="en-US" sz="2400" dirty="0"/>
              <a:t>We just want better states to have higher evaluations (get the ordering right)</a:t>
            </a:r>
          </a:p>
          <a:p>
            <a:pPr lvl="1"/>
            <a:r>
              <a:rPr lang="en-US" sz="2400" dirty="0"/>
              <a:t>Minimax decisions are </a:t>
            </a:r>
            <a:r>
              <a:rPr lang="en-US" sz="2400" b="1" i="1" dirty="0">
                <a:solidFill>
                  <a:srgbClr val="C00000"/>
                </a:solidFill>
              </a:rPr>
              <a:t>invariant with respect to monotonic transformations on values</a:t>
            </a:r>
          </a:p>
          <a:p>
            <a:pPr lvl="2"/>
            <a:endParaRPr lang="en-US" sz="1600" dirty="0"/>
          </a:p>
          <a:p>
            <a:r>
              <a:rPr lang="en-US" sz="2400" dirty="0" err="1"/>
              <a:t>Expectiminimax</a:t>
            </a:r>
            <a:r>
              <a:rPr lang="en-US" sz="2400" dirty="0"/>
              <a:t> decisions are </a:t>
            </a:r>
            <a:r>
              <a:rPr lang="en-US" sz="2400" b="1" i="1" dirty="0">
                <a:solidFill>
                  <a:srgbClr val="C00000"/>
                </a:solidFill>
              </a:rPr>
              <a:t>invariant with respect to positive affine transformations</a:t>
            </a:r>
          </a:p>
          <a:p>
            <a:r>
              <a:rPr lang="en-US" sz="2400" dirty="0" err="1"/>
              <a:t>Expectiminimax</a:t>
            </a:r>
            <a:r>
              <a:rPr lang="en-US" sz="2400" dirty="0"/>
              <a:t> evaluation functions have to be aligned with actual win probabilities!</a:t>
            </a:r>
          </a:p>
          <a:p>
            <a:endParaRPr lang="en-US" sz="2400" dirty="0"/>
          </a:p>
        </p:txBody>
      </p:sp>
      <p:cxnSp>
        <p:nvCxnSpPr>
          <p:cNvPr id="10260" name="AutoShape 43"/>
          <p:cNvCxnSpPr>
            <a:cxnSpLocks noChangeShapeType="1"/>
            <a:stCxn id="10261" idx="4"/>
            <a:endCxn id="9" idx="0"/>
          </p:cNvCxnSpPr>
          <p:nvPr/>
        </p:nvCxnSpPr>
        <p:spPr bwMode="auto">
          <a:xfrm rot="16200000" flipH="1">
            <a:off x="3005137" y="2795587"/>
            <a:ext cx="247650" cy="295275"/>
          </a:xfrm>
          <a:prstGeom prst="straightConnector1">
            <a:avLst/>
          </a:prstGeom>
          <a:noFill/>
          <a:ln w="9525">
            <a:solidFill>
              <a:schemeClr val="tx1"/>
            </a:solidFill>
            <a:round/>
            <a:headEnd/>
            <a:tailEnd type="triangle" w="med" len="med"/>
          </a:ln>
        </p:spPr>
      </p:cxnSp>
      <p:sp>
        <p:nvSpPr>
          <p:cNvPr id="8" name="Rectangle 7"/>
          <p:cNvSpPr/>
          <p:nvPr/>
        </p:nvSpPr>
        <p:spPr bwMode="auto">
          <a:xfrm>
            <a:off x="2438400" y="3067050"/>
            <a:ext cx="4572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0</a:t>
            </a:r>
          </a:p>
        </p:txBody>
      </p:sp>
      <p:sp>
        <p:nvSpPr>
          <p:cNvPr id="9" name="Rectangle 8"/>
          <p:cNvSpPr/>
          <p:nvPr/>
        </p:nvSpPr>
        <p:spPr bwMode="auto">
          <a:xfrm>
            <a:off x="2971800" y="3067050"/>
            <a:ext cx="6096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40</a:t>
            </a:r>
          </a:p>
        </p:txBody>
      </p:sp>
      <p:cxnSp>
        <p:nvCxnSpPr>
          <p:cNvPr id="10264" name="AutoShape 43"/>
          <p:cNvCxnSpPr>
            <a:cxnSpLocks noChangeShapeType="1"/>
            <a:stCxn id="10261" idx="4"/>
            <a:endCxn id="8" idx="0"/>
          </p:cNvCxnSpPr>
          <p:nvPr/>
        </p:nvCxnSpPr>
        <p:spPr bwMode="auto">
          <a:xfrm rot="5400000">
            <a:off x="2700338" y="2786063"/>
            <a:ext cx="247650" cy="314325"/>
          </a:xfrm>
          <a:prstGeom prst="straightConnector1">
            <a:avLst/>
          </a:prstGeom>
          <a:noFill/>
          <a:ln w="9525">
            <a:solidFill>
              <a:schemeClr val="tx1"/>
            </a:solidFill>
            <a:round/>
            <a:headEnd/>
            <a:tailEnd type="triangle" w="med" len="med"/>
          </a:ln>
        </p:spPr>
      </p:cxnSp>
      <p:cxnSp>
        <p:nvCxnSpPr>
          <p:cNvPr id="10265" name="AutoShape 43"/>
          <p:cNvCxnSpPr>
            <a:cxnSpLocks noChangeShapeType="1"/>
            <a:stCxn id="10266" idx="4"/>
            <a:endCxn id="21" idx="0"/>
          </p:cNvCxnSpPr>
          <p:nvPr/>
        </p:nvCxnSpPr>
        <p:spPr bwMode="auto">
          <a:xfrm rot="16200000" flipH="1">
            <a:off x="4700587" y="2757487"/>
            <a:ext cx="247650" cy="333375"/>
          </a:xfrm>
          <a:prstGeom prst="straightConnector1">
            <a:avLst/>
          </a:prstGeom>
          <a:noFill/>
          <a:ln w="9525">
            <a:solidFill>
              <a:schemeClr val="tx1"/>
            </a:solidFill>
            <a:round/>
            <a:headEnd/>
            <a:tailEnd type="triangle" w="med" len="med"/>
          </a:ln>
        </p:spPr>
      </p:cxnSp>
      <p:sp>
        <p:nvSpPr>
          <p:cNvPr id="20" name="Rectangle 19"/>
          <p:cNvSpPr/>
          <p:nvPr/>
        </p:nvSpPr>
        <p:spPr bwMode="auto">
          <a:xfrm>
            <a:off x="4038600" y="3048000"/>
            <a:ext cx="5334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20</a:t>
            </a:r>
          </a:p>
        </p:txBody>
      </p:sp>
      <p:sp>
        <p:nvSpPr>
          <p:cNvPr id="21" name="Rectangle 20"/>
          <p:cNvSpPr/>
          <p:nvPr/>
        </p:nvSpPr>
        <p:spPr bwMode="auto">
          <a:xfrm>
            <a:off x="4724400" y="3048000"/>
            <a:ext cx="5334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30</a:t>
            </a:r>
          </a:p>
        </p:txBody>
      </p:sp>
      <p:cxnSp>
        <p:nvCxnSpPr>
          <p:cNvPr id="10269" name="AutoShape 43"/>
          <p:cNvCxnSpPr>
            <a:cxnSpLocks noChangeShapeType="1"/>
            <a:stCxn id="10266" idx="4"/>
            <a:endCxn id="20" idx="0"/>
          </p:cNvCxnSpPr>
          <p:nvPr/>
        </p:nvCxnSpPr>
        <p:spPr bwMode="auto">
          <a:xfrm rot="5400000">
            <a:off x="4357688" y="2747963"/>
            <a:ext cx="247650" cy="352425"/>
          </a:xfrm>
          <a:prstGeom prst="straightConnector1">
            <a:avLst/>
          </a:prstGeom>
          <a:noFill/>
          <a:ln w="9525">
            <a:solidFill>
              <a:schemeClr val="tx1"/>
            </a:solidFill>
            <a:round/>
            <a:headEnd/>
            <a:tailEnd type="triangle" w="med" len="med"/>
          </a:ln>
        </p:spPr>
      </p:cxnSp>
      <p:cxnSp>
        <p:nvCxnSpPr>
          <p:cNvPr id="23" name="AutoShape 43"/>
          <p:cNvCxnSpPr>
            <a:cxnSpLocks noChangeShapeType="1"/>
            <a:stCxn id="10272" idx="3"/>
            <a:endCxn id="10266" idx="0"/>
          </p:cNvCxnSpPr>
          <p:nvPr/>
        </p:nvCxnSpPr>
        <p:spPr bwMode="auto">
          <a:xfrm rot="16200000" flipH="1">
            <a:off x="4119563" y="1824037"/>
            <a:ext cx="228600" cy="847725"/>
          </a:xfrm>
          <a:prstGeom prst="straightConnector1">
            <a:avLst/>
          </a:prstGeom>
          <a:ln w="12700">
            <a:solidFill>
              <a:schemeClr val="tx1"/>
            </a:solidFill>
            <a:headEnd/>
            <a:tailEnd type="triangle" w="med" len="med"/>
          </a:ln>
        </p:spPr>
        <p:style>
          <a:lnRef idx="1">
            <a:schemeClr val="accent2"/>
          </a:lnRef>
          <a:fillRef idx="0">
            <a:schemeClr val="accent2"/>
          </a:fillRef>
          <a:effectRef idx="0">
            <a:schemeClr val="accent2"/>
          </a:effectRef>
          <a:fontRef idx="minor">
            <a:schemeClr val="tx1"/>
          </a:fontRef>
        </p:style>
      </p:cxnSp>
      <p:cxnSp>
        <p:nvCxnSpPr>
          <p:cNvPr id="10271" name="AutoShape 43"/>
          <p:cNvCxnSpPr>
            <a:cxnSpLocks noChangeShapeType="1"/>
            <a:stCxn id="10272" idx="3"/>
            <a:endCxn id="10261" idx="0"/>
          </p:cNvCxnSpPr>
          <p:nvPr/>
        </p:nvCxnSpPr>
        <p:spPr bwMode="auto">
          <a:xfrm rot="5400000">
            <a:off x="3271838" y="1843088"/>
            <a:ext cx="247650" cy="828675"/>
          </a:xfrm>
          <a:prstGeom prst="straightConnector1">
            <a:avLst/>
          </a:prstGeom>
          <a:noFill/>
          <a:ln w="9525">
            <a:solidFill>
              <a:schemeClr val="tx1"/>
            </a:solidFill>
            <a:round/>
            <a:headEnd/>
            <a:tailEnd type="triangle" w="med" len="med"/>
          </a:ln>
        </p:spPr>
      </p:cxnSp>
      <p:sp>
        <p:nvSpPr>
          <p:cNvPr id="10272" name="Isosceles Triangle 32"/>
          <p:cNvSpPr>
            <a:spLocks noChangeArrowheads="1"/>
          </p:cNvSpPr>
          <p:nvPr/>
        </p:nvSpPr>
        <p:spPr bwMode="auto">
          <a:xfrm>
            <a:off x="3581400" y="1752600"/>
            <a:ext cx="457200" cy="381000"/>
          </a:xfrm>
          <a:prstGeom prst="triangle">
            <a:avLst>
              <a:gd name="adj" fmla="val 50000"/>
            </a:avLst>
          </a:prstGeom>
          <a:solidFill>
            <a:srgbClr val="99CCFF"/>
          </a:solidFill>
          <a:ln w="9525">
            <a:solidFill>
              <a:schemeClr val="tx1"/>
            </a:solidFill>
            <a:round/>
            <a:headEnd/>
            <a:tailEnd/>
          </a:ln>
        </p:spPr>
        <p:txBody>
          <a:bodyPr wrap="none" anchor="ctr"/>
          <a:lstStyle/>
          <a:p>
            <a:endParaRPr lang="en-US"/>
          </a:p>
        </p:txBody>
      </p:sp>
      <p:sp>
        <p:nvSpPr>
          <p:cNvPr id="55" name="Right Arrow 54"/>
          <p:cNvSpPr/>
          <p:nvPr/>
        </p:nvSpPr>
        <p:spPr>
          <a:xfrm>
            <a:off x="5791200" y="2971800"/>
            <a:ext cx="609600" cy="533400"/>
          </a:xfrm>
          <a:prstGeom prst="rightArrow">
            <a:avLst>
              <a:gd name="adj1" fmla="val 100000"/>
              <a:gd name="adj2" fmla="val 26972"/>
            </a:avLst>
          </a:prstGeom>
          <a:ln>
            <a:prstDash val="sysDot"/>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dirty="0">
                <a:latin typeface="Calibri"/>
                <a:cs typeface="Calibri"/>
              </a:rPr>
              <a:t>x</a:t>
            </a:r>
            <a:r>
              <a:rPr lang="en-US" baseline="30000" dirty="0">
                <a:latin typeface="Calibri"/>
                <a:cs typeface="Calibri"/>
              </a:rPr>
              <a:t>2</a:t>
            </a:r>
          </a:p>
        </p:txBody>
      </p:sp>
      <p:cxnSp>
        <p:nvCxnSpPr>
          <p:cNvPr id="10247" name="AutoShape 43"/>
          <p:cNvCxnSpPr>
            <a:cxnSpLocks noChangeShapeType="1"/>
            <a:stCxn id="10248" idx="4"/>
            <a:endCxn id="64" idx="0"/>
          </p:cNvCxnSpPr>
          <p:nvPr/>
        </p:nvCxnSpPr>
        <p:spPr bwMode="auto">
          <a:xfrm rot="16200000" flipH="1">
            <a:off x="7424737" y="2795587"/>
            <a:ext cx="247650" cy="295275"/>
          </a:xfrm>
          <a:prstGeom prst="straightConnector1">
            <a:avLst/>
          </a:prstGeom>
          <a:noFill/>
          <a:ln w="9525">
            <a:solidFill>
              <a:schemeClr val="tx1"/>
            </a:solidFill>
            <a:round/>
            <a:headEnd/>
            <a:tailEnd type="triangle" w="med" len="med"/>
          </a:ln>
        </p:spPr>
      </p:cxnSp>
      <p:sp>
        <p:nvSpPr>
          <p:cNvPr id="63" name="Rectangle 62"/>
          <p:cNvSpPr/>
          <p:nvPr/>
        </p:nvSpPr>
        <p:spPr bwMode="auto">
          <a:xfrm>
            <a:off x="6858000" y="3067050"/>
            <a:ext cx="4572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0</a:t>
            </a:r>
          </a:p>
        </p:txBody>
      </p:sp>
      <p:sp>
        <p:nvSpPr>
          <p:cNvPr id="64" name="Rectangle 63"/>
          <p:cNvSpPr/>
          <p:nvPr/>
        </p:nvSpPr>
        <p:spPr bwMode="auto">
          <a:xfrm>
            <a:off x="7391400" y="3067050"/>
            <a:ext cx="6096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1600</a:t>
            </a:r>
          </a:p>
        </p:txBody>
      </p:sp>
      <p:cxnSp>
        <p:nvCxnSpPr>
          <p:cNvPr id="10251" name="AutoShape 43"/>
          <p:cNvCxnSpPr>
            <a:cxnSpLocks noChangeShapeType="1"/>
            <a:stCxn id="10248" idx="4"/>
            <a:endCxn id="63" idx="0"/>
          </p:cNvCxnSpPr>
          <p:nvPr/>
        </p:nvCxnSpPr>
        <p:spPr bwMode="auto">
          <a:xfrm rot="5400000">
            <a:off x="7119938" y="2786063"/>
            <a:ext cx="247650" cy="314325"/>
          </a:xfrm>
          <a:prstGeom prst="straightConnector1">
            <a:avLst/>
          </a:prstGeom>
          <a:noFill/>
          <a:ln w="9525">
            <a:solidFill>
              <a:schemeClr val="tx1"/>
            </a:solidFill>
            <a:round/>
            <a:headEnd/>
            <a:tailEnd type="triangle" w="med" len="med"/>
          </a:ln>
        </p:spPr>
      </p:cxnSp>
      <p:cxnSp>
        <p:nvCxnSpPr>
          <p:cNvPr id="10252" name="AutoShape 43"/>
          <p:cNvCxnSpPr>
            <a:cxnSpLocks noChangeShapeType="1"/>
            <a:stCxn id="10253" idx="4"/>
            <a:endCxn id="69" idx="0"/>
          </p:cNvCxnSpPr>
          <p:nvPr/>
        </p:nvCxnSpPr>
        <p:spPr bwMode="auto">
          <a:xfrm rot="16200000" flipH="1">
            <a:off x="9120187" y="2757487"/>
            <a:ext cx="247650" cy="333375"/>
          </a:xfrm>
          <a:prstGeom prst="straightConnector1">
            <a:avLst/>
          </a:prstGeom>
          <a:noFill/>
          <a:ln w="9525">
            <a:solidFill>
              <a:schemeClr val="tx1"/>
            </a:solidFill>
            <a:round/>
            <a:headEnd/>
            <a:tailEnd type="triangle" w="med" len="med"/>
          </a:ln>
        </p:spPr>
      </p:cxnSp>
      <p:grpSp>
        <p:nvGrpSpPr>
          <p:cNvPr id="39" name="Group 38"/>
          <p:cNvGrpSpPr/>
          <p:nvPr/>
        </p:nvGrpSpPr>
        <p:grpSpPr>
          <a:xfrm>
            <a:off x="2762250" y="2362200"/>
            <a:ext cx="6534150" cy="457200"/>
            <a:chOff x="2762250" y="2362200"/>
            <a:chExt cx="6534150" cy="457200"/>
          </a:xfrm>
        </p:grpSpPr>
        <p:sp>
          <p:nvSpPr>
            <p:cNvPr id="10261" name="Oval 39"/>
            <p:cNvSpPr>
              <a:spLocks noChangeArrowheads="1"/>
            </p:cNvSpPr>
            <p:nvPr/>
          </p:nvSpPr>
          <p:spPr bwMode="auto">
            <a:xfrm>
              <a:off x="2762250" y="2381250"/>
              <a:ext cx="438150" cy="438150"/>
            </a:xfrm>
            <a:prstGeom prst="ellipse">
              <a:avLst/>
            </a:prstGeom>
            <a:solidFill>
              <a:srgbClr val="B5EDC2"/>
            </a:solidFill>
            <a:ln w="9525">
              <a:solidFill>
                <a:schemeClr val="tx1"/>
              </a:solidFill>
              <a:round/>
              <a:headEnd/>
              <a:tailEnd/>
            </a:ln>
          </p:spPr>
          <p:txBody>
            <a:bodyPr wrap="none" anchor="ctr"/>
            <a:lstStyle/>
            <a:p>
              <a:endParaRPr lang="en-US"/>
            </a:p>
          </p:txBody>
        </p:sp>
        <p:sp>
          <p:nvSpPr>
            <p:cNvPr id="10266" name="Oval 39"/>
            <p:cNvSpPr>
              <a:spLocks noChangeArrowheads="1"/>
            </p:cNvSpPr>
            <p:nvPr/>
          </p:nvSpPr>
          <p:spPr bwMode="auto">
            <a:xfrm>
              <a:off x="4438650" y="2362200"/>
              <a:ext cx="438150" cy="438150"/>
            </a:xfrm>
            <a:prstGeom prst="ellipse">
              <a:avLst/>
            </a:prstGeom>
            <a:solidFill>
              <a:srgbClr val="B5EDC2"/>
            </a:solidFill>
            <a:ln w="9525">
              <a:solidFill>
                <a:schemeClr val="tx1"/>
              </a:solidFill>
              <a:round/>
              <a:headEnd/>
              <a:tailEnd/>
            </a:ln>
          </p:spPr>
          <p:txBody>
            <a:bodyPr wrap="none" anchor="ctr"/>
            <a:lstStyle/>
            <a:p>
              <a:endParaRPr lang="en-US"/>
            </a:p>
          </p:txBody>
        </p:sp>
        <p:sp>
          <p:nvSpPr>
            <p:cNvPr id="10248" name="Oval 39"/>
            <p:cNvSpPr>
              <a:spLocks noChangeArrowheads="1"/>
            </p:cNvSpPr>
            <p:nvPr/>
          </p:nvSpPr>
          <p:spPr bwMode="auto">
            <a:xfrm>
              <a:off x="7181850" y="2381250"/>
              <a:ext cx="438150" cy="438150"/>
            </a:xfrm>
            <a:prstGeom prst="ellipse">
              <a:avLst/>
            </a:prstGeom>
            <a:solidFill>
              <a:srgbClr val="B5EDC2"/>
            </a:solidFill>
            <a:ln w="9525">
              <a:solidFill>
                <a:schemeClr val="tx1"/>
              </a:solidFill>
              <a:round/>
              <a:headEnd/>
              <a:tailEnd/>
            </a:ln>
          </p:spPr>
          <p:txBody>
            <a:bodyPr wrap="none" anchor="ctr"/>
            <a:lstStyle/>
            <a:p>
              <a:endParaRPr lang="en-US"/>
            </a:p>
          </p:txBody>
        </p:sp>
        <p:sp>
          <p:nvSpPr>
            <p:cNvPr id="10253" name="Oval 39"/>
            <p:cNvSpPr>
              <a:spLocks noChangeArrowheads="1"/>
            </p:cNvSpPr>
            <p:nvPr/>
          </p:nvSpPr>
          <p:spPr bwMode="auto">
            <a:xfrm>
              <a:off x="8858250" y="2362200"/>
              <a:ext cx="438150" cy="438150"/>
            </a:xfrm>
            <a:prstGeom prst="ellipse">
              <a:avLst/>
            </a:prstGeom>
            <a:solidFill>
              <a:srgbClr val="B5EDC2"/>
            </a:solidFill>
            <a:ln w="9525">
              <a:solidFill>
                <a:schemeClr val="tx1"/>
              </a:solidFill>
              <a:round/>
              <a:headEnd/>
              <a:tailEnd/>
            </a:ln>
          </p:spPr>
          <p:txBody>
            <a:bodyPr wrap="none" anchor="ctr"/>
            <a:lstStyle/>
            <a:p>
              <a:endParaRPr lang="en-US"/>
            </a:p>
          </p:txBody>
        </p:sp>
      </p:grpSp>
      <p:sp>
        <p:nvSpPr>
          <p:cNvPr id="68" name="Rectangle 67"/>
          <p:cNvSpPr/>
          <p:nvPr/>
        </p:nvSpPr>
        <p:spPr bwMode="auto">
          <a:xfrm>
            <a:off x="8458200" y="3048000"/>
            <a:ext cx="5334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400</a:t>
            </a:r>
          </a:p>
        </p:txBody>
      </p:sp>
      <p:sp>
        <p:nvSpPr>
          <p:cNvPr id="69" name="Rectangle 68"/>
          <p:cNvSpPr/>
          <p:nvPr/>
        </p:nvSpPr>
        <p:spPr bwMode="auto">
          <a:xfrm>
            <a:off x="9144000" y="3048000"/>
            <a:ext cx="5334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900</a:t>
            </a:r>
          </a:p>
        </p:txBody>
      </p:sp>
      <p:cxnSp>
        <p:nvCxnSpPr>
          <p:cNvPr id="10256" name="AutoShape 43"/>
          <p:cNvCxnSpPr>
            <a:cxnSpLocks noChangeShapeType="1"/>
            <a:stCxn id="10253" idx="4"/>
            <a:endCxn id="68" idx="0"/>
          </p:cNvCxnSpPr>
          <p:nvPr/>
        </p:nvCxnSpPr>
        <p:spPr bwMode="auto">
          <a:xfrm rot="5400000">
            <a:off x="8777288" y="2747963"/>
            <a:ext cx="247650" cy="352425"/>
          </a:xfrm>
          <a:prstGeom prst="straightConnector1">
            <a:avLst/>
          </a:prstGeom>
          <a:noFill/>
          <a:ln w="9525">
            <a:solidFill>
              <a:schemeClr val="tx1"/>
            </a:solidFill>
            <a:round/>
            <a:headEnd/>
            <a:tailEnd type="triangle" w="med" len="med"/>
          </a:ln>
        </p:spPr>
      </p:cxnSp>
      <p:cxnSp>
        <p:nvCxnSpPr>
          <p:cNvPr id="10257" name="AutoShape 43"/>
          <p:cNvCxnSpPr>
            <a:cxnSpLocks noChangeShapeType="1"/>
            <a:stCxn id="10259" idx="3"/>
            <a:endCxn id="10253" idx="0"/>
          </p:cNvCxnSpPr>
          <p:nvPr/>
        </p:nvCxnSpPr>
        <p:spPr bwMode="auto">
          <a:xfrm rot="16200000" flipH="1">
            <a:off x="8539162" y="1824037"/>
            <a:ext cx="228600" cy="847725"/>
          </a:xfrm>
          <a:prstGeom prst="straightConnector1">
            <a:avLst/>
          </a:prstGeom>
          <a:noFill/>
          <a:ln w="9525">
            <a:solidFill>
              <a:schemeClr val="tx1"/>
            </a:solidFill>
            <a:round/>
            <a:headEnd/>
            <a:tailEnd type="triangle" w="med" len="med"/>
          </a:ln>
        </p:spPr>
      </p:cxnSp>
      <p:cxnSp>
        <p:nvCxnSpPr>
          <p:cNvPr id="72" name="AutoShape 43"/>
          <p:cNvCxnSpPr>
            <a:cxnSpLocks noChangeShapeType="1"/>
            <a:stCxn id="10259" idx="3"/>
            <a:endCxn id="10248" idx="0"/>
          </p:cNvCxnSpPr>
          <p:nvPr/>
        </p:nvCxnSpPr>
        <p:spPr bwMode="auto">
          <a:xfrm rot="5400000">
            <a:off x="7691438" y="1843087"/>
            <a:ext cx="247650" cy="828675"/>
          </a:xfrm>
          <a:prstGeom prst="straightConnector1">
            <a:avLst/>
          </a:prstGeom>
          <a:ln w="12700">
            <a:solidFill>
              <a:schemeClr val="tx1"/>
            </a:solidFill>
            <a:headEnd/>
            <a:tailEnd type="triangle" w="med" len="med"/>
          </a:ln>
        </p:spPr>
        <p:style>
          <a:lnRef idx="1">
            <a:schemeClr val="accent2"/>
          </a:lnRef>
          <a:fillRef idx="0">
            <a:schemeClr val="accent2"/>
          </a:fillRef>
          <a:effectRef idx="0">
            <a:schemeClr val="accent2"/>
          </a:effectRef>
          <a:fontRef idx="minor">
            <a:schemeClr val="tx1"/>
          </a:fontRef>
        </p:style>
      </p:cxnSp>
      <p:sp>
        <p:nvSpPr>
          <p:cNvPr id="10259" name="Isosceles Triangle 72"/>
          <p:cNvSpPr>
            <a:spLocks noChangeArrowheads="1"/>
          </p:cNvSpPr>
          <p:nvPr/>
        </p:nvSpPr>
        <p:spPr bwMode="auto">
          <a:xfrm>
            <a:off x="8001000" y="1752600"/>
            <a:ext cx="457200" cy="381000"/>
          </a:xfrm>
          <a:prstGeom prst="triangle">
            <a:avLst>
              <a:gd name="adj" fmla="val 50000"/>
            </a:avLst>
          </a:prstGeom>
          <a:solidFill>
            <a:srgbClr val="99CCFF"/>
          </a:solidFill>
          <a:ln w="9525">
            <a:solidFill>
              <a:schemeClr val="tx1"/>
            </a:solidFill>
            <a:round/>
            <a:headEnd/>
            <a:tailEnd/>
          </a:ln>
        </p:spPr>
        <p:txBody>
          <a:bodyPr wrap="none" anchor="ctr"/>
          <a:lstStyle/>
          <a:p>
            <a:endParaRPr lang="en-US"/>
          </a:p>
        </p:txBody>
      </p:sp>
      <p:sp>
        <p:nvSpPr>
          <p:cNvPr id="3" name="Rounded Rectangular Callout 2"/>
          <p:cNvSpPr/>
          <p:nvPr/>
        </p:nvSpPr>
        <p:spPr>
          <a:xfrm>
            <a:off x="6248400" y="3657600"/>
            <a:ext cx="2362200" cy="533400"/>
          </a:xfrm>
          <a:prstGeom prst="wedgeRoundRectCallout">
            <a:avLst>
              <a:gd name="adj1" fmla="val -1025"/>
              <a:gd name="adj2" fmla="val 232926"/>
              <a:gd name="adj3" fmla="val 16667"/>
            </a:avLst>
          </a:prstGeom>
          <a:solidFill>
            <a:schemeClr val="bg1"/>
          </a:solid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8000"/>
                </a:solidFill>
              </a:rPr>
              <a:t>x&gt;y =&gt; f(x)&gt;f(y)</a:t>
            </a:r>
          </a:p>
        </p:txBody>
      </p:sp>
      <p:sp>
        <p:nvSpPr>
          <p:cNvPr id="40" name="Rounded Rectangular Callout 39"/>
          <p:cNvSpPr/>
          <p:nvPr/>
        </p:nvSpPr>
        <p:spPr>
          <a:xfrm>
            <a:off x="9220200" y="3657600"/>
            <a:ext cx="2667000" cy="533400"/>
          </a:xfrm>
          <a:prstGeom prst="wedgeRoundRectCallout">
            <a:avLst>
              <a:gd name="adj1" fmla="val -86481"/>
              <a:gd name="adj2" fmla="val 378289"/>
              <a:gd name="adj3" fmla="val 16667"/>
            </a:avLst>
          </a:prstGeom>
          <a:solidFill>
            <a:schemeClr val="bg1"/>
          </a:solid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008000"/>
                </a:solidFill>
              </a:rPr>
              <a:t>f(x) = </a:t>
            </a:r>
            <a:r>
              <a:rPr lang="en-US" dirty="0" err="1">
                <a:solidFill>
                  <a:srgbClr val="008000"/>
                </a:solidFill>
              </a:rPr>
              <a:t>Ax+B</a:t>
            </a:r>
            <a:r>
              <a:rPr lang="en-US" dirty="0">
                <a:solidFill>
                  <a:srgbClr val="008000"/>
                </a:solidFill>
              </a:rPr>
              <a:t> where A&gt;0 </a:t>
            </a:r>
          </a:p>
        </p:txBody>
      </p:sp>
    </p:spTree>
    <p:extLst>
      <p:ext uri="{BB962C8B-B14F-4D97-AF65-F5344CB8AC3E}">
        <p14:creationId xmlns:p14="http://schemas.microsoft.com/office/powerpoint/2010/main" val="241337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24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4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uiExpand="1" build="p"/>
      <p:bldP spid="3"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4AB7B3-D04C-B14C-98F3-A3CE5F8FD674}"/>
              </a:ext>
            </a:extLst>
          </p:cNvPr>
          <p:cNvSpPr>
            <a:spLocks noGrp="1"/>
          </p:cNvSpPr>
          <p:nvPr>
            <p:ph type="sldNum" sz="quarter" idx="12"/>
          </p:nvPr>
        </p:nvSpPr>
        <p:spPr/>
        <p:txBody>
          <a:bodyPr/>
          <a:lstStyle/>
          <a:p>
            <a:pPr>
              <a:defRPr/>
            </a:pPr>
            <a:fld id="{8E81798C-0F99-461B-869F-8FC2E08F7ABC}" type="slidenum">
              <a:rPr lang="en-US" smtClean="0"/>
              <a:pPr>
                <a:defRPr/>
              </a:pPr>
              <a:t>22</a:t>
            </a:fld>
            <a:endParaRPr lang="en-US" dirty="0"/>
          </a:p>
        </p:txBody>
      </p:sp>
      <p:pic>
        <p:nvPicPr>
          <p:cNvPr id="40962" name="Picture 2">
            <a:extLst>
              <a:ext uri="{FF2B5EF4-FFF2-40B4-BE49-F238E27FC236}">
                <a16:creationId xmlns:a16="http://schemas.microsoft.com/office/drawing/2014/main" id="{57BBD7A7-97EA-7E49-BC29-06749B5AD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302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698D5-4747-A044-90F4-93DE71D14F70}"/>
              </a:ext>
            </a:extLst>
          </p:cNvPr>
          <p:cNvSpPr>
            <a:spLocks noGrp="1"/>
          </p:cNvSpPr>
          <p:nvPr>
            <p:ph type="title"/>
          </p:nvPr>
        </p:nvSpPr>
        <p:spPr/>
        <p:txBody>
          <a:bodyPr/>
          <a:lstStyle/>
          <a:p>
            <a:r>
              <a:rPr lang="en-US" dirty="0"/>
              <a:t>Monte Carlo Tree Search</a:t>
            </a:r>
          </a:p>
        </p:txBody>
      </p:sp>
      <p:sp>
        <p:nvSpPr>
          <p:cNvPr id="3" name="Content Placeholder 2">
            <a:extLst>
              <a:ext uri="{FF2B5EF4-FFF2-40B4-BE49-F238E27FC236}">
                <a16:creationId xmlns:a16="http://schemas.microsoft.com/office/drawing/2014/main" id="{1FB23152-FFAD-5648-84DC-C14BAE9FCB15}"/>
              </a:ext>
            </a:extLst>
          </p:cNvPr>
          <p:cNvSpPr>
            <a:spLocks noGrp="1"/>
          </p:cNvSpPr>
          <p:nvPr>
            <p:ph idx="1"/>
          </p:nvPr>
        </p:nvSpPr>
        <p:spPr/>
        <p:txBody>
          <a:bodyPr/>
          <a:lstStyle/>
          <a:p>
            <a:r>
              <a:rPr lang="en-US" dirty="0"/>
              <a:t>Methods based on alpha-beta search assume a fixed horizon</a:t>
            </a:r>
          </a:p>
          <a:p>
            <a:pPr lvl="1"/>
            <a:r>
              <a:rPr lang="en-US" dirty="0"/>
              <a:t>Pretty hopeless for Go, with </a:t>
            </a:r>
            <a:r>
              <a:rPr lang="en-US" i="1" dirty="0">
                <a:solidFill>
                  <a:srgbClr val="CE00BB"/>
                </a:solidFill>
              </a:rPr>
              <a:t>b</a:t>
            </a:r>
            <a:r>
              <a:rPr lang="en-US" dirty="0"/>
              <a:t> &gt; 300</a:t>
            </a:r>
          </a:p>
          <a:p>
            <a:r>
              <a:rPr lang="en-US" dirty="0"/>
              <a:t>MCTS combines two important ideas:</a:t>
            </a:r>
          </a:p>
          <a:p>
            <a:pPr lvl="1"/>
            <a:r>
              <a:rPr lang="en-US" b="1" i="1" dirty="0"/>
              <a:t>Evaluation by rollouts </a:t>
            </a:r>
            <a:r>
              <a:rPr lang="en-US" dirty="0"/>
              <a:t>– play multiple games to termination from a state </a:t>
            </a:r>
            <a:r>
              <a:rPr lang="en-US" i="1" dirty="0">
                <a:solidFill>
                  <a:srgbClr val="CE00BB"/>
                </a:solidFill>
              </a:rPr>
              <a:t>s</a:t>
            </a:r>
            <a:r>
              <a:rPr lang="en-US" dirty="0"/>
              <a:t> (using a simple, fast rollout policy) and count wins and losses</a:t>
            </a:r>
          </a:p>
          <a:p>
            <a:pPr lvl="1"/>
            <a:r>
              <a:rPr lang="en-US" b="1" i="1" dirty="0"/>
              <a:t>Selective search </a:t>
            </a:r>
            <a:r>
              <a:rPr lang="en-US" dirty="0"/>
              <a:t>– explore parts of the tree that will help improve the decision at the root, regardless of depth</a:t>
            </a:r>
          </a:p>
        </p:txBody>
      </p:sp>
    </p:spTree>
    <p:extLst>
      <p:ext uri="{BB962C8B-B14F-4D97-AF65-F5344CB8AC3E}">
        <p14:creationId xmlns:p14="http://schemas.microsoft.com/office/powerpoint/2010/main" val="1151672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9EE-A8C6-8940-9779-CB788464E664}"/>
              </a:ext>
            </a:extLst>
          </p:cNvPr>
          <p:cNvSpPr>
            <a:spLocks noGrp="1"/>
          </p:cNvSpPr>
          <p:nvPr>
            <p:ph type="title"/>
          </p:nvPr>
        </p:nvSpPr>
        <p:spPr/>
        <p:txBody>
          <a:bodyPr/>
          <a:lstStyle/>
          <a:p>
            <a:r>
              <a:rPr lang="en-US" dirty="0"/>
              <a:t>Rollouts</a:t>
            </a:r>
          </a:p>
        </p:txBody>
      </p:sp>
      <p:sp>
        <p:nvSpPr>
          <p:cNvPr id="3" name="Content Placeholder 2">
            <a:extLst>
              <a:ext uri="{FF2B5EF4-FFF2-40B4-BE49-F238E27FC236}">
                <a16:creationId xmlns:a16="http://schemas.microsoft.com/office/drawing/2014/main" id="{F34757C4-ED3F-A246-A0A3-16BA29474D96}"/>
              </a:ext>
            </a:extLst>
          </p:cNvPr>
          <p:cNvSpPr>
            <a:spLocks noGrp="1"/>
          </p:cNvSpPr>
          <p:nvPr>
            <p:ph idx="1"/>
          </p:nvPr>
        </p:nvSpPr>
        <p:spPr>
          <a:xfrm>
            <a:off x="406400" y="1397001"/>
            <a:ext cx="4546600" cy="4729164"/>
          </a:xfrm>
        </p:spPr>
        <p:txBody>
          <a:bodyPr/>
          <a:lstStyle/>
          <a:p>
            <a:r>
              <a:rPr lang="en-US" dirty="0"/>
              <a:t>For each rollout:</a:t>
            </a:r>
          </a:p>
          <a:p>
            <a:pPr lvl="1"/>
            <a:r>
              <a:rPr lang="en-US" dirty="0"/>
              <a:t>Repeat until terminal:</a:t>
            </a:r>
          </a:p>
          <a:p>
            <a:pPr lvl="2"/>
            <a:r>
              <a:rPr lang="en-US" dirty="0"/>
              <a:t>Play a move according to a fixed, fast rollout policy</a:t>
            </a:r>
          </a:p>
          <a:p>
            <a:pPr lvl="1"/>
            <a:r>
              <a:rPr lang="en-US" dirty="0"/>
              <a:t>Record the result</a:t>
            </a:r>
          </a:p>
          <a:p>
            <a:r>
              <a:rPr lang="en-US" dirty="0"/>
              <a:t>Fraction of wins correlates with the true value of the position!</a:t>
            </a:r>
          </a:p>
          <a:p>
            <a:r>
              <a:rPr lang="en-US" dirty="0"/>
              <a:t>Having a “better” rollout policy helps</a:t>
            </a:r>
          </a:p>
        </p:txBody>
      </p:sp>
      <p:sp>
        <p:nvSpPr>
          <p:cNvPr id="8" name="Oval 7">
            <a:extLst>
              <a:ext uri="{FF2B5EF4-FFF2-40B4-BE49-F238E27FC236}">
                <a16:creationId xmlns:a16="http://schemas.microsoft.com/office/drawing/2014/main" id="{DF4B884A-AAEC-9B44-952D-D072BEE371B9}"/>
              </a:ext>
            </a:extLst>
          </p:cNvPr>
          <p:cNvSpPr>
            <a:spLocks noChangeAspect="1"/>
          </p:cNvSpPr>
          <p:nvPr/>
        </p:nvSpPr>
        <p:spPr>
          <a:xfrm>
            <a:off x="7392983" y="3717398"/>
            <a:ext cx="64008" cy="6400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1" name="Oval 10">
            <a:extLst>
              <a:ext uri="{FF2B5EF4-FFF2-40B4-BE49-F238E27FC236}">
                <a16:creationId xmlns:a16="http://schemas.microsoft.com/office/drawing/2014/main" id="{91FA1CA4-D73D-2E44-A056-4E2A16F8F16A}"/>
              </a:ext>
            </a:extLst>
          </p:cNvPr>
          <p:cNvSpPr>
            <a:spLocks noChangeAspect="1"/>
          </p:cNvSpPr>
          <p:nvPr/>
        </p:nvSpPr>
        <p:spPr>
          <a:xfrm>
            <a:off x="7396975" y="5202187"/>
            <a:ext cx="64008" cy="6400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2" name="Rectangle 11">
            <a:extLst>
              <a:ext uri="{FF2B5EF4-FFF2-40B4-BE49-F238E27FC236}">
                <a16:creationId xmlns:a16="http://schemas.microsoft.com/office/drawing/2014/main" id="{EC740034-6FFD-E147-9F07-6F61BF2F6936}"/>
              </a:ext>
            </a:extLst>
          </p:cNvPr>
          <p:cNvSpPr>
            <a:spLocks noChangeAspect="1"/>
          </p:cNvSpPr>
          <p:nvPr/>
        </p:nvSpPr>
        <p:spPr>
          <a:xfrm>
            <a:off x="6543675" y="1382713"/>
            <a:ext cx="4727448" cy="4727448"/>
          </a:xfrm>
          <a:prstGeom prst="rect">
            <a:avLst/>
          </a:prstGeom>
          <a:solidFill>
            <a:srgbClr val="FEC2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3" name="Rectangle 12">
            <a:extLst>
              <a:ext uri="{FF2B5EF4-FFF2-40B4-BE49-F238E27FC236}">
                <a16:creationId xmlns:a16="http://schemas.microsoft.com/office/drawing/2014/main" id="{41CD2EF0-B326-854A-B207-DB3834DD5867}"/>
              </a:ext>
            </a:extLst>
          </p:cNvPr>
          <p:cNvSpPr/>
          <p:nvPr/>
        </p:nvSpPr>
        <p:spPr>
          <a:xfrm>
            <a:off x="6686447" y="1525823"/>
            <a:ext cx="4447941" cy="4447941"/>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cxnSp>
        <p:nvCxnSpPr>
          <p:cNvPr id="14" name="Straight Connector 13">
            <a:extLst>
              <a:ext uri="{FF2B5EF4-FFF2-40B4-BE49-F238E27FC236}">
                <a16:creationId xmlns:a16="http://schemas.microsoft.com/office/drawing/2014/main" id="{E0C3E6B9-D2AE-9B4E-916A-C7111BD52E19}"/>
              </a:ext>
            </a:extLst>
          </p:cNvPr>
          <p:cNvCxnSpPr>
            <a:cxnSpLocks/>
            <a:stCxn id="13" idx="1"/>
            <a:endCxn id="13" idx="3"/>
          </p:cNvCxnSpPr>
          <p:nvPr/>
        </p:nvCxnSpPr>
        <p:spPr>
          <a:xfrm>
            <a:off x="6686447" y="3749794"/>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4F83FEA-DCD1-4A4B-A95C-EB32F7196F48}"/>
              </a:ext>
            </a:extLst>
          </p:cNvPr>
          <p:cNvCxnSpPr>
            <a:cxnSpLocks/>
            <a:stCxn id="13" idx="0"/>
            <a:endCxn id="13" idx="2"/>
          </p:cNvCxnSpPr>
          <p:nvPr/>
        </p:nvCxnSpPr>
        <p:spPr>
          <a:xfrm>
            <a:off x="8910418" y="1525823"/>
            <a:ext cx="0" cy="444794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B3A7B46-BB05-5D4C-99A1-600E30F88622}"/>
              </a:ext>
            </a:extLst>
          </p:cNvPr>
          <p:cNvCxnSpPr>
            <a:cxnSpLocks/>
          </p:cNvCxnSpPr>
          <p:nvPr/>
        </p:nvCxnSpPr>
        <p:spPr>
          <a:xfrm>
            <a:off x="6686447" y="1773499"/>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767732C-F061-5044-A82B-FF584531ABAF}"/>
              </a:ext>
            </a:extLst>
          </p:cNvPr>
          <p:cNvCxnSpPr>
            <a:cxnSpLocks/>
          </p:cNvCxnSpPr>
          <p:nvPr/>
        </p:nvCxnSpPr>
        <p:spPr>
          <a:xfrm>
            <a:off x="6686447" y="2020387"/>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AC57022-373D-4143-84DE-C3CBD1412864}"/>
              </a:ext>
            </a:extLst>
          </p:cNvPr>
          <p:cNvCxnSpPr>
            <a:cxnSpLocks/>
          </p:cNvCxnSpPr>
          <p:nvPr/>
        </p:nvCxnSpPr>
        <p:spPr>
          <a:xfrm>
            <a:off x="6686447" y="2271639"/>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95FD712-A6E0-1E4F-BFAB-9935897C6E07}"/>
              </a:ext>
            </a:extLst>
          </p:cNvPr>
          <p:cNvCxnSpPr>
            <a:cxnSpLocks/>
          </p:cNvCxnSpPr>
          <p:nvPr/>
        </p:nvCxnSpPr>
        <p:spPr>
          <a:xfrm>
            <a:off x="6686446" y="2518527"/>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0385FC1-6920-2740-AE95-E15B777269E4}"/>
              </a:ext>
            </a:extLst>
          </p:cNvPr>
          <p:cNvCxnSpPr>
            <a:cxnSpLocks/>
          </p:cNvCxnSpPr>
          <p:nvPr/>
        </p:nvCxnSpPr>
        <p:spPr>
          <a:xfrm>
            <a:off x="6686445" y="2765415"/>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37C9196-F730-5347-B716-FD1B550C8A85}"/>
              </a:ext>
            </a:extLst>
          </p:cNvPr>
          <p:cNvCxnSpPr>
            <a:cxnSpLocks/>
          </p:cNvCxnSpPr>
          <p:nvPr/>
        </p:nvCxnSpPr>
        <p:spPr>
          <a:xfrm>
            <a:off x="6686445" y="3010449"/>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A8EA4199-8900-7B42-8391-7CF2164051E1}"/>
              </a:ext>
            </a:extLst>
          </p:cNvPr>
          <p:cNvCxnSpPr>
            <a:cxnSpLocks/>
          </p:cNvCxnSpPr>
          <p:nvPr/>
        </p:nvCxnSpPr>
        <p:spPr>
          <a:xfrm>
            <a:off x="6686444" y="3257337"/>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C60BA3F-03D8-DD4C-A51B-6FA5CBBD09DA}"/>
              </a:ext>
            </a:extLst>
          </p:cNvPr>
          <p:cNvCxnSpPr>
            <a:cxnSpLocks/>
          </p:cNvCxnSpPr>
          <p:nvPr/>
        </p:nvCxnSpPr>
        <p:spPr>
          <a:xfrm>
            <a:off x="6686443" y="3504225"/>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CCD0D50-DBC0-5542-85D7-9C211BD8C943}"/>
              </a:ext>
            </a:extLst>
          </p:cNvPr>
          <p:cNvCxnSpPr>
            <a:cxnSpLocks/>
          </p:cNvCxnSpPr>
          <p:nvPr/>
        </p:nvCxnSpPr>
        <p:spPr>
          <a:xfrm>
            <a:off x="6686444" y="3997863"/>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7D71DE9-DB29-1F4E-9CB3-E98DBD349B5D}"/>
              </a:ext>
            </a:extLst>
          </p:cNvPr>
          <p:cNvCxnSpPr>
            <a:cxnSpLocks/>
          </p:cNvCxnSpPr>
          <p:nvPr/>
        </p:nvCxnSpPr>
        <p:spPr>
          <a:xfrm>
            <a:off x="6686444" y="4244751"/>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51F8D30-A5FB-B947-9351-380E9C944E0F}"/>
              </a:ext>
            </a:extLst>
          </p:cNvPr>
          <p:cNvCxnSpPr>
            <a:cxnSpLocks/>
          </p:cNvCxnSpPr>
          <p:nvPr/>
        </p:nvCxnSpPr>
        <p:spPr>
          <a:xfrm>
            <a:off x="6686444" y="4496003"/>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1B48557-AF84-6E45-9820-3358A92780FB}"/>
              </a:ext>
            </a:extLst>
          </p:cNvPr>
          <p:cNvCxnSpPr>
            <a:cxnSpLocks/>
          </p:cNvCxnSpPr>
          <p:nvPr/>
        </p:nvCxnSpPr>
        <p:spPr>
          <a:xfrm>
            <a:off x="6686443" y="4742891"/>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90506B5-58B9-ED4F-B00D-13B880864FEA}"/>
              </a:ext>
            </a:extLst>
          </p:cNvPr>
          <p:cNvCxnSpPr>
            <a:cxnSpLocks/>
          </p:cNvCxnSpPr>
          <p:nvPr/>
        </p:nvCxnSpPr>
        <p:spPr>
          <a:xfrm>
            <a:off x="6686442" y="4989779"/>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3E561A2-4C4A-A94A-9718-8C68D7EB9A0C}"/>
              </a:ext>
            </a:extLst>
          </p:cNvPr>
          <p:cNvCxnSpPr>
            <a:cxnSpLocks/>
          </p:cNvCxnSpPr>
          <p:nvPr/>
        </p:nvCxnSpPr>
        <p:spPr>
          <a:xfrm>
            <a:off x="6686442" y="5234813"/>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424A35A-E82F-2A43-9609-27F90640CA17}"/>
              </a:ext>
            </a:extLst>
          </p:cNvPr>
          <p:cNvCxnSpPr>
            <a:cxnSpLocks/>
          </p:cNvCxnSpPr>
          <p:nvPr/>
        </p:nvCxnSpPr>
        <p:spPr>
          <a:xfrm>
            <a:off x="6686441" y="5481701"/>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3E733B3-2DE6-004F-A5B9-F2B0164101CE}"/>
              </a:ext>
            </a:extLst>
          </p:cNvPr>
          <p:cNvCxnSpPr>
            <a:cxnSpLocks/>
          </p:cNvCxnSpPr>
          <p:nvPr/>
        </p:nvCxnSpPr>
        <p:spPr>
          <a:xfrm>
            <a:off x="6686440" y="5728589"/>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A204B2E3-4F94-9046-BB12-415E44DCEDC2}"/>
              </a:ext>
            </a:extLst>
          </p:cNvPr>
          <p:cNvCxnSpPr>
            <a:cxnSpLocks/>
          </p:cNvCxnSpPr>
          <p:nvPr/>
        </p:nvCxnSpPr>
        <p:spPr>
          <a:xfrm rot="16200000">
            <a:off x="4700880" y="3750964"/>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AAB518EF-69E4-A24E-BC95-694CF274A16B}"/>
              </a:ext>
            </a:extLst>
          </p:cNvPr>
          <p:cNvCxnSpPr>
            <a:cxnSpLocks/>
          </p:cNvCxnSpPr>
          <p:nvPr/>
        </p:nvCxnSpPr>
        <p:spPr>
          <a:xfrm rot="16200000">
            <a:off x="4947768" y="3750964"/>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A4233182-6344-2B44-987B-54E50BA6D5A6}"/>
              </a:ext>
            </a:extLst>
          </p:cNvPr>
          <p:cNvCxnSpPr>
            <a:cxnSpLocks/>
          </p:cNvCxnSpPr>
          <p:nvPr/>
        </p:nvCxnSpPr>
        <p:spPr>
          <a:xfrm rot="16200000">
            <a:off x="5199020" y="3750964"/>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C8A4998-D606-7042-9586-F7461EB0EA94}"/>
              </a:ext>
            </a:extLst>
          </p:cNvPr>
          <p:cNvCxnSpPr>
            <a:cxnSpLocks/>
          </p:cNvCxnSpPr>
          <p:nvPr/>
        </p:nvCxnSpPr>
        <p:spPr>
          <a:xfrm rot="16200000">
            <a:off x="5445908" y="3750965"/>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7FB47DCD-2841-854E-9D2D-65D195FCDD79}"/>
              </a:ext>
            </a:extLst>
          </p:cNvPr>
          <p:cNvCxnSpPr>
            <a:cxnSpLocks/>
          </p:cNvCxnSpPr>
          <p:nvPr/>
        </p:nvCxnSpPr>
        <p:spPr>
          <a:xfrm rot="16200000">
            <a:off x="5692796" y="3750966"/>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42662104-3357-DF48-9B99-1E7DF77694A3}"/>
              </a:ext>
            </a:extLst>
          </p:cNvPr>
          <p:cNvCxnSpPr>
            <a:cxnSpLocks/>
          </p:cNvCxnSpPr>
          <p:nvPr/>
        </p:nvCxnSpPr>
        <p:spPr>
          <a:xfrm rot="16200000">
            <a:off x="5937830" y="3750966"/>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2A2984EA-A580-0F48-8CB4-B8BCB1BDE216}"/>
              </a:ext>
            </a:extLst>
          </p:cNvPr>
          <p:cNvCxnSpPr>
            <a:cxnSpLocks/>
          </p:cNvCxnSpPr>
          <p:nvPr/>
        </p:nvCxnSpPr>
        <p:spPr>
          <a:xfrm rot="16200000">
            <a:off x="6184718" y="3750967"/>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6094B6C6-448D-0B49-A66D-1187AD3AC24E}"/>
              </a:ext>
            </a:extLst>
          </p:cNvPr>
          <p:cNvCxnSpPr>
            <a:cxnSpLocks/>
          </p:cNvCxnSpPr>
          <p:nvPr/>
        </p:nvCxnSpPr>
        <p:spPr>
          <a:xfrm rot="16200000">
            <a:off x="6431606" y="3750968"/>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F035E468-8458-1D47-8F98-63A5C968EC64}"/>
              </a:ext>
            </a:extLst>
          </p:cNvPr>
          <p:cNvCxnSpPr>
            <a:cxnSpLocks/>
          </p:cNvCxnSpPr>
          <p:nvPr/>
        </p:nvCxnSpPr>
        <p:spPr>
          <a:xfrm rot="16200000">
            <a:off x="6933408" y="3750967"/>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9032B7D1-AA13-2847-9493-7A796E0C4A95}"/>
              </a:ext>
            </a:extLst>
          </p:cNvPr>
          <p:cNvCxnSpPr>
            <a:cxnSpLocks/>
          </p:cNvCxnSpPr>
          <p:nvPr/>
        </p:nvCxnSpPr>
        <p:spPr>
          <a:xfrm rot="16200000">
            <a:off x="7180296" y="3750967"/>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26B20B25-F7CD-4143-B01F-60478DD0E3EA}"/>
              </a:ext>
            </a:extLst>
          </p:cNvPr>
          <p:cNvCxnSpPr>
            <a:cxnSpLocks/>
          </p:cNvCxnSpPr>
          <p:nvPr/>
        </p:nvCxnSpPr>
        <p:spPr>
          <a:xfrm rot="16200000">
            <a:off x="7431548" y="3750967"/>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8001675C-5287-224F-841D-7C574CB363BC}"/>
              </a:ext>
            </a:extLst>
          </p:cNvPr>
          <p:cNvCxnSpPr>
            <a:cxnSpLocks/>
          </p:cNvCxnSpPr>
          <p:nvPr/>
        </p:nvCxnSpPr>
        <p:spPr>
          <a:xfrm rot="16200000">
            <a:off x="7678436" y="3750968"/>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B0861F63-572E-F44D-B204-569A4AE545A9}"/>
              </a:ext>
            </a:extLst>
          </p:cNvPr>
          <p:cNvCxnSpPr>
            <a:cxnSpLocks/>
          </p:cNvCxnSpPr>
          <p:nvPr/>
        </p:nvCxnSpPr>
        <p:spPr>
          <a:xfrm rot="16200000">
            <a:off x="7925324" y="3750969"/>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188DCF8-8B1C-A349-A16E-9E5EC8C414CE}"/>
              </a:ext>
            </a:extLst>
          </p:cNvPr>
          <p:cNvCxnSpPr>
            <a:cxnSpLocks/>
          </p:cNvCxnSpPr>
          <p:nvPr/>
        </p:nvCxnSpPr>
        <p:spPr>
          <a:xfrm rot="16200000">
            <a:off x="8170358" y="3750969"/>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EA295212-EB37-8844-8996-156A433458CD}"/>
              </a:ext>
            </a:extLst>
          </p:cNvPr>
          <p:cNvCxnSpPr>
            <a:cxnSpLocks/>
          </p:cNvCxnSpPr>
          <p:nvPr/>
        </p:nvCxnSpPr>
        <p:spPr>
          <a:xfrm rot="16200000">
            <a:off x="8417246" y="3750970"/>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0D6C8FB3-E882-6243-A83B-F4C84F62B0ED}"/>
              </a:ext>
            </a:extLst>
          </p:cNvPr>
          <p:cNvCxnSpPr>
            <a:cxnSpLocks/>
          </p:cNvCxnSpPr>
          <p:nvPr/>
        </p:nvCxnSpPr>
        <p:spPr>
          <a:xfrm rot="16200000">
            <a:off x="8664134" y="3750971"/>
            <a:ext cx="4447941"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8" name="Oval 47">
            <a:extLst>
              <a:ext uri="{FF2B5EF4-FFF2-40B4-BE49-F238E27FC236}">
                <a16:creationId xmlns:a16="http://schemas.microsoft.com/office/drawing/2014/main" id="{C663DD06-B113-7546-9D25-E12C5125BBD1}"/>
              </a:ext>
            </a:extLst>
          </p:cNvPr>
          <p:cNvSpPr>
            <a:spLocks noChangeAspect="1"/>
          </p:cNvSpPr>
          <p:nvPr/>
        </p:nvSpPr>
        <p:spPr>
          <a:xfrm>
            <a:off x="9784391" y="2153676"/>
            <a:ext cx="228600" cy="2286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9" name="Oval 48">
            <a:extLst>
              <a:ext uri="{FF2B5EF4-FFF2-40B4-BE49-F238E27FC236}">
                <a16:creationId xmlns:a16="http://schemas.microsoft.com/office/drawing/2014/main" id="{7B5D2152-6C91-CD41-9DD7-98A8017839FC}"/>
              </a:ext>
            </a:extLst>
          </p:cNvPr>
          <p:cNvSpPr>
            <a:spLocks noChangeAspect="1"/>
          </p:cNvSpPr>
          <p:nvPr/>
        </p:nvSpPr>
        <p:spPr>
          <a:xfrm>
            <a:off x="10280042" y="5369978"/>
            <a:ext cx="228600" cy="228600"/>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0" name="Oval 49">
            <a:extLst>
              <a:ext uri="{FF2B5EF4-FFF2-40B4-BE49-F238E27FC236}">
                <a16:creationId xmlns:a16="http://schemas.microsoft.com/office/drawing/2014/main" id="{5A57C4E2-5616-184E-BA27-4EB7EC2EEC5E}"/>
              </a:ext>
            </a:extLst>
          </p:cNvPr>
          <p:cNvSpPr>
            <a:spLocks noChangeAspect="1"/>
          </p:cNvSpPr>
          <p:nvPr/>
        </p:nvSpPr>
        <p:spPr>
          <a:xfrm>
            <a:off x="9540984" y="5128295"/>
            <a:ext cx="228600" cy="2286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1" name="Oval 50">
            <a:extLst>
              <a:ext uri="{FF2B5EF4-FFF2-40B4-BE49-F238E27FC236}">
                <a16:creationId xmlns:a16="http://schemas.microsoft.com/office/drawing/2014/main" id="{BCBF12C7-748D-2B43-A689-644FED19475C}"/>
              </a:ext>
            </a:extLst>
          </p:cNvPr>
          <p:cNvSpPr>
            <a:spLocks noChangeAspect="1"/>
          </p:cNvSpPr>
          <p:nvPr/>
        </p:nvSpPr>
        <p:spPr>
          <a:xfrm>
            <a:off x="10533472" y="4619403"/>
            <a:ext cx="228600" cy="228600"/>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2" name="Oval 51">
            <a:extLst>
              <a:ext uri="{FF2B5EF4-FFF2-40B4-BE49-F238E27FC236}">
                <a16:creationId xmlns:a16="http://schemas.microsoft.com/office/drawing/2014/main" id="{533AD17F-61D5-AC4C-8612-129A491A433D}"/>
              </a:ext>
            </a:extLst>
          </p:cNvPr>
          <p:cNvSpPr>
            <a:spLocks noChangeAspect="1"/>
          </p:cNvSpPr>
          <p:nvPr/>
        </p:nvSpPr>
        <p:spPr>
          <a:xfrm>
            <a:off x="8795752" y="5123088"/>
            <a:ext cx="228600" cy="2286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3" name="Oval 52">
            <a:extLst>
              <a:ext uri="{FF2B5EF4-FFF2-40B4-BE49-F238E27FC236}">
                <a16:creationId xmlns:a16="http://schemas.microsoft.com/office/drawing/2014/main" id="{01612AFB-1015-2F43-8130-EB9FCEDBB82A}"/>
              </a:ext>
            </a:extLst>
          </p:cNvPr>
          <p:cNvSpPr>
            <a:spLocks noChangeAspect="1"/>
          </p:cNvSpPr>
          <p:nvPr/>
        </p:nvSpPr>
        <p:spPr>
          <a:xfrm>
            <a:off x="10535711" y="4879719"/>
            <a:ext cx="228600" cy="228600"/>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4" name="Oval 53">
            <a:extLst>
              <a:ext uri="{FF2B5EF4-FFF2-40B4-BE49-F238E27FC236}">
                <a16:creationId xmlns:a16="http://schemas.microsoft.com/office/drawing/2014/main" id="{8662CD9D-35A7-2545-B54F-AB19D43841F8}"/>
              </a:ext>
            </a:extLst>
          </p:cNvPr>
          <p:cNvSpPr>
            <a:spLocks noChangeAspect="1"/>
          </p:cNvSpPr>
          <p:nvPr/>
        </p:nvSpPr>
        <p:spPr>
          <a:xfrm>
            <a:off x="10290149" y="2163429"/>
            <a:ext cx="228600" cy="2286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5" name="Oval 54">
            <a:extLst>
              <a:ext uri="{FF2B5EF4-FFF2-40B4-BE49-F238E27FC236}">
                <a16:creationId xmlns:a16="http://schemas.microsoft.com/office/drawing/2014/main" id="{488E176E-D2F0-9D44-91C0-11704568B65C}"/>
              </a:ext>
            </a:extLst>
          </p:cNvPr>
          <p:cNvSpPr>
            <a:spLocks noChangeAspect="1"/>
          </p:cNvSpPr>
          <p:nvPr/>
        </p:nvSpPr>
        <p:spPr>
          <a:xfrm>
            <a:off x="10282471" y="2651838"/>
            <a:ext cx="228600" cy="228600"/>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56" name="Oval 55">
            <a:extLst>
              <a:ext uri="{FF2B5EF4-FFF2-40B4-BE49-F238E27FC236}">
                <a16:creationId xmlns:a16="http://schemas.microsoft.com/office/drawing/2014/main" id="{495F6D3B-663A-B142-AB9F-C5976E5A1FB8}"/>
              </a:ext>
            </a:extLst>
          </p:cNvPr>
          <p:cNvSpPr>
            <a:spLocks noChangeAspect="1"/>
          </p:cNvSpPr>
          <p:nvPr/>
        </p:nvSpPr>
        <p:spPr>
          <a:xfrm>
            <a:off x="10524906" y="2396492"/>
            <a:ext cx="228600" cy="2286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7" name="Oval 56">
            <a:extLst>
              <a:ext uri="{FF2B5EF4-FFF2-40B4-BE49-F238E27FC236}">
                <a16:creationId xmlns:a16="http://schemas.microsoft.com/office/drawing/2014/main" id="{3D4E56E1-BA71-7C4A-8D92-CD335C88CB8C}"/>
              </a:ext>
            </a:extLst>
          </p:cNvPr>
          <p:cNvSpPr>
            <a:spLocks noChangeAspect="1"/>
          </p:cNvSpPr>
          <p:nvPr/>
        </p:nvSpPr>
        <p:spPr>
          <a:xfrm>
            <a:off x="10533472" y="2649896"/>
            <a:ext cx="228600" cy="228600"/>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8" name="Oval 57">
            <a:extLst>
              <a:ext uri="{FF2B5EF4-FFF2-40B4-BE49-F238E27FC236}">
                <a16:creationId xmlns:a16="http://schemas.microsoft.com/office/drawing/2014/main" id="{3833293B-E8B8-C84D-BD33-E973CB7A87D0}"/>
              </a:ext>
            </a:extLst>
          </p:cNvPr>
          <p:cNvSpPr>
            <a:spLocks noChangeAspect="1"/>
          </p:cNvSpPr>
          <p:nvPr/>
        </p:nvSpPr>
        <p:spPr>
          <a:xfrm>
            <a:off x="6818094" y="5122733"/>
            <a:ext cx="228600" cy="2286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9" name="Oval 58">
            <a:extLst>
              <a:ext uri="{FF2B5EF4-FFF2-40B4-BE49-F238E27FC236}">
                <a16:creationId xmlns:a16="http://schemas.microsoft.com/office/drawing/2014/main" id="{9FF08AEB-A2C7-DB45-923D-B09B66CD4965}"/>
              </a:ext>
            </a:extLst>
          </p:cNvPr>
          <p:cNvSpPr>
            <a:spLocks noChangeAspect="1"/>
          </p:cNvSpPr>
          <p:nvPr/>
        </p:nvSpPr>
        <p:spPr>
          <a:xfrm>
            <a:off x="6814765" y="4876992"/>
            <a:ext cx="228600" cy="228600"/>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0" name="Oval 59">
            <a:extLst>
              <a:ext uri="{FF2B5EF4-FFF2-40B4-BE49-F238E27FC236}">
                <a16:creationId xmlns:a16="http://schemas.microsoft.com/office/drawing/2014/main" id="{B2C5E67C-1C4D-574C-86D3-7464AA949371}"/>
              </a:ext>
            </a:extLst>
          </p:cNvPr>
          <p:cNvSpPr>
            <a:spLocks noChangeAspect="1"/>
          </p:cNvSpPr>
          <p:nvPr/>
        </p:nvSpPr>
        <p:spPr>
          <a:xfrm>
            <a:off x="10035344" y="3634593"/>
            <a:ext cx="228600" cy="2286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1" name="Oval 60">
            <a:extLst>
              <a:ext uri="{FF2B5EF4-FFF2-40B4-BE49-F238E27FC236}">
                <a16:creationId xmlns:a16="http://schemas.microsoft.com/office/drawing/2014/main" id="{493B3F4F-4E2D-7D4F-8096-A0E2749563CD}"/>
              </a:ext>
            </a:extLst>
          </p:cNvPr>
          <p:cNvSpPr>
            <a:spLocks noChangeAspect="1"/>
          </p:cNvSpPr>
          <p:nvPr/>
        </p:nvSpPr>
        <p:spPr>
          <a:xfrm>
            <a:off x="7056627" y="2896890"/>
            <a:ext cx="228600" cy="228600"/>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2" name="Oval 61">
            <a:extLst>
              <a:ext uri="{FF2B5EF4-FFF2-40B4-BE49-F238E27FC236}">
                <a16:creationId xmlns:a16="http://schemas.microsoft.com/office/drawing/2014/main" id="{BC35BAC7-4D48-8744-8951-F9420817BC78}"/>
              </a:ext>
            </a:extLst>
          </p:cNvPr>
          <p:cNvSpPr>
            <a:spLocks noChangeAspect="1"/>
          </p:cNvSpPr>
          <p:nvPr/>
        </p:nvSpPr>
        <p:spPr>
          <a:xfrm>
            <a:off x="9781225" y="5365612"/>
            <a:ext cx="228600" cy="2286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3" name="Oval 62">
            <a:extLst>
              <a:ext uri="{FF2B5EF4-FFF2-40B4-BE49-F238E27FC236}">
                <a16:creationId xmlns:a16="http://schemas.microsoft.com/office/drawing/2014/main" id="{3AB1B086-9007-814F-A9ED-5FBC172ADC82}"/>
              </a:ext>
            </a:extLst>
          </p:cNvPr>
          <p:cNvSpPr>
            <a:spLocks noChangeAspect="1"/>
          </p:cNvSpPr>
          <p:nvPr/>
        </p:nvSpPr>
        <p:spPr>
          <a:xfrm>
            <a:off x="7058524" y="4872573"/>
            <a:ext cx="228600" cy="228600"/>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4" name="Oval 63">
            <a:extLst>
              <a:ext uri="{FF2B5EF4-FFF2-40B4-BE49-F238E27FC236}">
                <a16:creationId xmlns:a16="http://schemas.microsoft.com/office/drawing/2014/main" id="{21F6EE57-4F2F-B14E-B8EA-FD0CFA444D58}"/>
              </a:ext>
            </a:extLst>
          </p:cNvPr>
          <p:cNvSpPr>
            <a:spLocks noChangeAspect="1"/>
          </p:cNvSpPr>
          <p:nvPr/>
        </p:nvSpPr>
        <p:spPr>
          <a:xfrm>
            <a:off x="10271139" y="4878241"/>
            <a:ext cx="228600" cy="2286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5" name="Oval 64">
            <a:extLst>
              <a:ext uri="{FF2B5EF4-FFF2-40B4-BE49-F238E27FC236}">
                <a16:creationId xmlns:a16="http://schemas.microsoft.com/office/drawing/2014/main" id="{14CF8238-DC3B-B740-8074-F720812CA959}"/>
              </a:ext>
            </a:extLst>
          </p:cNvPr>
          <p:cNvSpPr>
            <a:spLocks noChangeAspect="1"/>
          </p:cNvSpPr>
          <p:nvPr/>
        </p:nvSpPr>
        <p:spPr>
          <a:xfrm>
            <a:off x="10036385" y="5117923"/>
            <a:ext cx="228600" cy="2286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6" name="Oval 65">
            <a:extLst>
              <a:ext uri="{FF2B5EF4-FFF2-40B4-BE49-F238E27FC236}">
                <a16:creationId xmlns:a16="http://schemas.microsoft.com/office/drawing/2014/main" id="{8C19E083-2307-1E45-9B7F-6354A3AB5844}"/>
              </a:ext>
            </a:extLst>
          </p:cNvPr>
          <p:cNvSpPr>
            <a:spLocks noChangeAspect="1"/>
          </p:cNvSpPr>
          <p:nvPr/>
        </p:nvSpPr>
        <p:spPr>
          <a:xfrm>
            <a:off x="10283801" y="3390260"/>
            <a:ext cx="228600" cy="228600"/>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7" name="Oval 66">
            <a:extLst>
              <a:ext uri="{FF2B5EF4-FFF2-40B4-BE49-F238E27FC236}">
                <a16:creationId xmlns:a16="http://schemas.microsoft.com/office/drawing/2014/main" id="{5E281812-09D6-EA4D-B7A9-3321A8383359}"/>
              </a:ext>
            </a:extLst>
          </p:cNvPr>
          <p:cNvSpPr>
            <a:spLocks noChangeAspect="1"/>
          </p:cNvSpPr>
          <p:nvPr/>
        </p:nvSpPr>
        <p:spPr>
          <a:xfrm>
            <a:off x="7304916" y="5374785"/>
            <a:ext cx="228600" cy="2286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8" name="Oval 67">
            <a:extLst>
              <a:ext uri="{FF2B5EF4-FFF2-40B4-BE49-F238E27FC236}">
                <a16:creationId xmlns:a16="http://schemas.microsoft.com/office/drawing/2014/main" id="{D7236402-A66A-7D4D-8CBF-E5CD04D46292}"/>
              </a:ext>
            </a:extLst>
          </p:cNvPr>
          <p:cNvSpPr>
            <a:spLocks noChangeAspect="1"/>
          </p:cNvSpPr>
          <p:nvPr/>
        </p:nvSpPr>
        <p:spPr>
          <a:xfrm>
            <a:off x="7056625" y="2154871"/>
            <a:ext cx="228600" cy="2286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9" name="Oval 68">
            <a:extLst>
              <a:ext uri="{FF2B5EF4-FFF2-40B4-BE49-F238E27FC236}">
                <a16:creationId xmlns:a16="http://schemas.microsoft.com/office/drawing/2014/main" id="{FBF4E769-4716-5548-9ED0-CAB0F7E4DF91}"/>
              </a:ext>
            </a:extLst>
          </p:cNvPr>
          <p:cNvSpPr>
            <a:spLocks noChangeAspect="1"/>
          </p:cNvSpPr>
          <p:nvPr/>
        </p:nvSpPr>
        <p:spPr>
          <a:xfrm>
            <a:off x="10037401" y="5368464"/>
            <a:ext cx="228600" cy="228600"/>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0" name="Oval 69">
            <a:extLst>
              <a:ext uri="{FF2B5EF4-FFF2-40B4-BE49-F238E27FC236}">
                <a16:creationId xmlns:a16="http://schemas.microsoft.com/office/drawing/2014/main" id="{09623F1A-5BCB-6040-9A32-BF61E86D20D7}"/>
              </a:ext>
            </a:extLst>
          </p:cNvPr>
          <p:cNvSpPr>
            <a:spLocks noChangeAspect="1"/>
          </p:cNvSpPr>
          <p:nvPr/>
        </p:nvSpPr>
        <p:spPr>
          <a:xfrm>
            <a:off x="7553036" y="2154351"/>
            <a:ext cx="228600" cy="2286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1" name="Oval 70">
            <a:extLst>
              <a:ext uri="{FF2B5EF4-FFF2-40B4-BE49-F238E27FC236}">
                <a16:creationId xmlns:a16="http://schemas.microsoft.com/office/drawing/2014/main" id="{DA661CBC-5767-7E47-8658-F9BB8FD172ED}"/>
              </a:ext>
            </a:extLst>
          </p:cNvPr>
          <p:cNvSpPr>
            <a:spLocks noChangeAspect="1"/>
          </p:cNvSpPr>
          <p:nvPr/>
        </p:nvSpPr>
        <p:spPr>
          <a:xfrm>
            <a:off x="7561526" y="5127788"/>
            <a:ext cx="228600" cy="228600"/>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2" name="Oval 71">
            <a:extLst>
              <a:ext uri="{FF2B5EF4-FFF2-40B4-BE49-F238E27FC236}">
                <a16:creationId xmlns:a16="http://schemas.microsoft.com/office/drawing/2014/main" id="{E9018B53-6866-A54F-B177-FE01ACB251A5}"/>
              </a:ext>
            </a:extLst>
          </p:cNvPr>
          <p:cNvSpPr>
            <a:spLocks noChangeAspect="1"/>
          </p:cNvSpPr>
          <p:nvPr/>
        </p:nvSpPr>
        <p:spPr>
          <a:xfrm>
            <a:off x="8549215" y="1898420"/>
            <a:ext cx="228600" cy="2286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3" name="Oval 72">
            <a:extLst>
              <a:ext uri="{FF2B5EF4-FFF2-40B4-BE49-F238E27FC236}">
                <a16:creationId xmlns:a16="http://schemas.microsoft.com/office/drawing/2014/main" id="{F7F8344A-A659-3D49-8498-CCC460913930}"/>
              </a:ext>
            </a:extLst>
          </p:cNvPr>
          <p:cNvSpPr>
            <a:spLocks noChangeAspect="1"/>
          </p:cNvSpPr>
          <p:nvPr/>
        </p:nvSpPr>
        <p:spPr>
          <a:xfrm>
            <a:off x="7309627" y="5128480"/>
            <a:ext cx="228600" cy="228600"/>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4" name="Oval 73">
            <a:extLst>
              <a:ext uri="{FF2B5EF4-FFF2-40B4-BE49-F238E27FC236}">
                <a16:creationId xmlns:a16="http://schemas.microsoft.com/office/drawing/2014/main" id="{342DB1AE-1B59-4049-A03B-53ECD24F33BB}"/>
              </a:ext>
            </a:extLst>
          </p:cNvPr>
          <p:cNvSpPr>
            <a:spLocks noChangeAspect="1"/>
          </p:cNvSpPr>
          <p:nvPr/>
        </p:nvSpPr>
        <p:spPr>
          <a:xfrm>
            <a:off x="7054208" y="4627346"/>
            <a:ext cx="228600" cy="2286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5" name="Oval 74">
            <a:extLst>
              <a:ext uri="{FF2B5EF4-FFF2-40B4-BE49-F238E27FC236}">
                <a16:creationId xmlns:a16="http://schemas.microsoft.com/office/drawing/2014/main" id="{F9FE2265-199B-5D49-8F10-3B89DE10A0E0}"/>
              </a:ext>
            </a:extLst>
          </p:cNvPr>
          <p:cNvSpPr>
            <a:spLocks noChangeAspect="1"/>
          </p:cNvSpPr>
          <p:nvPr/>
        </p:nvSpPr>
        <p:spPr>
          <a:xfrm>
            <a:off x="7059885" y="5378474"/>
            <a:ext cx="228600" cy="228600"/>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6" name="Oval 75">
            <a:extLst>
              <a:ext uri="{FF2B5EF4-FFF2-40B4-BE49-F238E27FC236}">
                <a16:creationId xmlns:a16="http://schemas.microsoft.com/office/drawing/2014/main" id="{14C28ED9-9ADF-5841-83B2-17FF5EC2310D}"/>
              </a:ext>
            </a:extLst>
          </p:cNvPr>
          <p:cNvSpPr>
            <a:spLocks noChangeAspect="1"/>
          </p:cNvSpPr>
          <p:nvPr/>
        </p:nvSpPr>
        <p:spPr>
          <a:xfrm>
            <a:off x="7315167" y="4875009"/>
            <a:ext cx="228600" cy="2286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7" name="Oval 76">
            <a:extLst>
              <a:ext uri="{FF2B5EF4-FFF2-40B4-BE49-F238E27FC236}">
                <a16:creationId xmlns:a16="http://schemas.microsoft.com/office/drawing/2014/main" id="{3803192C-EC3C-D44C-93A5-844110259202}"/>
              </a:ext>
            </a:extLst>
          </p:cNvPr>
          <p:cNvSpPr>
            <a:spLocks noChangeAspect="1"/>
          </p:cNvSpPr>
          <p:nvPr/>
        </p:nvSpPr>
        <p:spPr>
          <a:xfrm>
            <a:off x="6815531" y="4633191"/>
            <a:ext cx="228600" cy="228600"/>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8" name="Oval 77">
            <a:extLst>
              <a:ext uri="{FF2B5EF4-FFF2-40B4-BE49-F238E27FC236}">
                <a16:creationId xmlns:a16="http://schemas.microsoft.com/office/drawing/2014/main" id="{A0A784FD-128F-B040-92FC-34A87EEF0E7A}"/>
              </a:ext>
            </a:extLst>
          </p:cNvPr>
          <p:cNvSpPr>
            <a:spLocks noChangeAspect="1"/>
          </p:cNvSpPr>
          <p:nvPr/>
        </p:nvSpPr>
        <p:spPr>
          <a:xfrm>
            <a:off x="7058431" y="5129976"/>
            <a:ext cx="228600" cy="2286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9" name="Oval 78">
            <a:extLst>
              <a:ext uri="{FF2B5EF4-FFF2-40B4-BE49-F238E27FC236}">
                <a16:creationId xmlns:a16="http://schemas.microsoft.com/office/drawing/2014/main" id="{4ABB2AAC-07F3-124E-B84C-91B2B1A8E862}"/>
              </a:ext>
            </a:extLst>
          </p:cNvPr>
          <p:cNvSpPr>
            <a:spLocks noChangeAspect="1"/>
          </p:cNvSpPr>
          <p:nvPr/>
        </p:nvSpPr>
        <p:spPr>
          <a:xfrm>
            <a:off x="7057570" y="4388515"/>
            <a:ext cx="228600" cy="228600"/>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0" name="Oval 79">
            <a:extLst>
              <a:ext uri="{FF2B5EF4-FFF2-40B4-BE49-F238E27FC236}">
                <a16:creationId xmlns:a16="http://schemas.microsoft.com/office/drawing/2014/main" id="{8CC80DB9-6D75-AB47-BD60-5DEFB032F5C2}"/>
              </a:ext>
            </a:extLst>
          </p:cNvPr>
          <p:cNvSpPr>
            <a:spLocks noChangeAspect="1"/>
          </p:cNvSpPr>
          <p:nvPr/>
        </p:nvSpPr>
        <p:spPr>
          <a:xfrm>
            <a:off x="6814628" y="5386992"/>
            <a:ext cx="228600" cy="2286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1" name="Oval 80">
            <a:extLst>
              <a:ext uri="{FF2B5EF4-FFF2-40B4-BE49-F238E27FC236}">
                <a16:creationId xmlns:a16="http://schemas.microsoft.com/office/drawing/2014/main" id="{C4848DD9-C205-364B-8D12-5A061FC50EA8}"/>
              </a:ext>
            </a:extLst>
          </p:cNvPr>
          <p:cNvSpPr>
            <a:spLocks noChangeAspect="1"/>
          </p:cNvSpPr>
          <p:nvPr/>
        </p:nvSpPr>
        <p:spPr>
          <a:xfrm>
            <a:off x="7810267" y="5378424"/>
            <a:ext cx="228600" cy="228600"/>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2" name="Oval 81">
            <a:extLst>
              <a:ext uri="{FF2B5EF4-FFF2-40B4-BE49-F238E27FC236}">
                <a16:creationId xmlns:a16="http://schemas.microsoft.com/office/drawing/2014/main" id="{6941DAC8-FF53-4E40-9DB3-8CF1616E20F0}"/>
              </a:ext>
            </a:extLst>
          </p:cNvPr>
          <p:cNvSpPr>
            <a:spLocks noChangeAspect="1"/>
          </p:cNvSpPr>
          <p:nvPr/>
        </p:nvSpPr>
        <p:spPr>
          <a:xfrm>
            <a:off x="8875751" y="2243993"/>
            <a:ext cx="64008" cy="6400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3" name="Oval 82">
            <a:extLst>
              <a:ext uri="{FF2B5EF4-FFF2-40B4-BE49-F238E27FC236}">
                <a16:creationId xmlns:a16="http://schemas.microsoft.com/office/drawing/2014/main" id="{2461F054-0749-8B48-AFAE-D287D72E7294}"/>
              </a:ext>
            </a:extLst>
          </p:cNvPr>
          <p:cNvSpPr>
            <a:spLocks noChangeAspect="1"/>
          </p:cNvSpPr>
          <p:nvPr/>
        </p:nvSpPr>
        <p:spPr>
          <a:xfrm>
            <a:off x="10367638" y="2237873"/>
            <a:ext cx="64008" cy="6400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4" name="Oval 83">
            <a:extLst>
              <a:ext uri="{FF2B5EF4-FFF2-40B4-BE49-F238E27FC236}">
                <a16:creationId xmlns:a16="http://schemas.microsoft.com/office/drawing/2014/main" id="{1991DE26-CF62-4E4E-BC15-9C209CAE6ED3}"/>
              </a:ext>
            </a:extLst>
          </p:cNvPr>
          <p:cNvSpPr>
            <a:spLocks noChangeAspect="1"/>
          </p:cNvSpPr>
          <p:nvPr/>
        </p:nvSpPr>
        <p:spPr>
          <a:xfrm>
            <a:off x="10364796" y="5201657"/>
            <a:ext cx="64008" cy="6400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5" name="Oval 84">
            <a:extLst>
              <a:ext uri="{FF2B5EF4-FFF2-40B4-BE49-F238E27FC236}">
                <a16:creationId xmlns:a16="http://schemas.microsoft.com/office/drawing/2014/main" id="{A9AED087-CF62-4347-B88A-C67A645D4C2D}"/>
              </a:ext>
            </a:extLst>
          </p:cNvPr>
          <p:cNvSpPr>
            <a:spLocks noChangeAspect="1"/>
          </p:cNvSpPr>
          <p:nvPr/>
        </p:nvSpPr>
        <p:spPr>
          <a:xfrm>
            <a:off x="8875844" y="5202809"/>
            <a:ext cx="64008" cy="6400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6" name="Oval 85">
            <a:extLst>
              <a:ext uri="{FF2B5EF4-FFF2-40B4-BE49-F238E27FC236}">
                <a16:creationId xmlns:a16="http://schemas.microsoft.com/office/drawing/2014/main" id="{AB981000-EA0A-2542-846B-F295BD178E54}"/>
              </a:ext>
            </a:extLst>
          </p:cNvPr>
          <p:cNvSpPr>
            <a:spLocks noChangeAspect="1"/>
          </p:cNvSpPr>
          <p:nvPr/>
        </p:nvSpPr>
        <p:spPr>
          <a:xfrm>
            <a:off x="8878337" y="3715309"/>
            <a:ext cx="64008" cy="6400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7" name="Oval 86">
            <a:extLst>
              <a:ext uri="{FF2B5EF4-FFF2-40B4-BE49-F238E27FC236}">
                <a16:creationId xmlns:a16="http://schemas.microsoft.com/office/drawing/2014/main" id="{D7E99D88-DDFB-494B-B07C-3337A490596A}"/>
              </a:ext>
            </a:extLst>
          </p:cNvPr>
          <p:cNvSpPr>
            <a:spLocks noChangeAspect="1"/>
          </p:cNvSpPr>
          <p:nvPr/>
        </p:nvSpPr>
        <p:spPr>
          <a:xfrm>
            <a:off x="10361940" y="3712134"/>
            <a:ext cx="64008" cy="6400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8" name="Oval 87">
            <a:extLst>
              <a:ext uri="{FF2B5EF4-FFF2-40B4-BE49-F238E27FC236}">
                <a16:creationId xmlns:a16="http://schemas.microsoft.com/office/drawing/2014/main" id="{1028BF9B-316C-6745-B2C5-A294E0E4C6E9}"/>
              </a:ext>
            </a:extLst>
          </p:cNvPr>
          <p:cNvSpPr>
            <a:spLocks noChangeAspect="1"/>
          </p:cNvSpPr>
          <p:nvPr/>
        </p:nvSpPr>
        <p:spPr>
          <a:xfrm>
            <a:off x="10533767" y="5128297"/>
            <a:ext cx="228600" cy="228600"/>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9" name="Oval 88">
            <a:extLst>
              <a:ext uri="{FF2B5EF4-FFF2-40B4-BE49-F238E27FC236}">
                <a16:creationId xmlns:a16="http://schemas.microsoft.com/office/drawing/2014/main" id="{3A268A16-D1EC-6B44-B25D-A984274E32AA}"/>
              </a:ext>
            </a:extLst>
          </p:cNvPr>
          <p:cNvSpPr>
            <a:spLocks noChangeAspect="1"/>
          </p:cNvSpPr>
          <p:nvPr/>
        </p:nvSpPr>
        <p:spPr>
          <a:xfrm>
            <a:off x="7309703" y="5621943"/>
            <a:ext cx="228600" cy="2286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0" name="Oval 89">
            <a:extLst>
              <a:ext uri="{FF2B5EF4-FFF2-40B4-BE49-F238E27FC236}">
                <a16:creationId xmlns:a16="http://schemas.microsoft.com/office/drawing/2014/main" id="{C5AC12F0-CDC6-3448-8675-9B64BB2D4F2A}"/>
              </a:ext>
            </a:extLst>
          </p:cNvPr>
          <p:cNvSpPr>
            <a:spLocks noChangeAspect="1"/>
          </p:cNvSpPr>
          <p:nvPr/>
        </p:nvSpPr>
        <p:spPr>
          <a:xfrm>
            <a:off x="7310194" y="3640905"/>
            <a:ext cx="228600" cy="228600"/>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0" name="Oval 9">
            <a:extLst>
              <a:ext uri="{FF2B5EF4-FFF2-40B4-BE49-F238E27FC236}">
                <a16:creationId xmlns:a16="http://schemas.microsoft.com/office/drawing/2014/main" id="{FBAEAC05-9C6A-0246-871C-4543632C6D76}"/>
              </a:ext>
            </a:extLst>
          </p:cNvPr>
          <p:cNvSpPr>
            <a:spLocks noChangeAspect="1"/>
          </p:cNvSpPr>
          <p:nvPr/>
        </p:nvSpPr>
        <p:spPr>
          <a:xfrm>
            <a:off x="7394033" y="2239691"/>
            <a:ext cx="64008" cy="6400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 name="Oval 6">
            <a:extLst>
              <a:ext uri="{FF2B5EF4-FFF2-40B4-BE49-F238E27FC236}">
                <a16:creationId xmlns:a16="http://schemas.microsoft.com/office/drawing/2014/main" id="{2AF1B981-5BCE-D54E-9442-5A7AFB1EDB30}"/>
              </a:ext>
            </a:extLst>
          </p:cNvPr>
          <p:cNvSpPr/>
          <p:nvPr/>
        </p:nvSpPr>
        <p:spPr>
          <a:xfrm>
            <a:off x="10084897" y="3685169"/>
            <a:ext cx="131847" cy="131847"/>
          </a:xfrm>
          <a:prstGeom prst="ellipse">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2027C1A0-CFDA-E14D-ADF4-6586601E5D01}"/>
              </a:ext>
            </a:extLst>
          </p:cNvPr>
          <p:cNvSpPr txBox="1"/>
          <p:nvPr/>
        </p:nvSpPr>
        <p:spPr>
          <a:xfrm>
            <a:off x="6842880" y="1054908"/>
            <a:ext cx="1228221" cy="369332"/>
          </a:xfrm>
          <a:prstGeom prst="rect">
            <a:avLst/>
          </a:prstGeom>
          <a:noFill/>
        </p:spPr>
        <p:txBody>
          <a:bodyPr wrap="none" rtlCol="0">
            <a:spAutoFit/>
          </a:bodyPr>
          <a:lstStyle/>
          <a:p>
            <a:r>
              <a:rPr lang="en-US" dirty="0"/>
              <a:t>“Move 37”</a:t>
            </a:r>
          </a:p>
        </p:txBody>
      </p:sp>
      <p:sp>
        <p:nvSpPr>
          <p:cNvPr id="92" name="Oval 91">
            <a:extLst>
              <a:ext uri="{FF2B5EF4-FFF2-40B4-BE49-F238E27FC236}">
                <a16:creationId xmlns:a16="http://schemas.microsoft.com/office/drawing/2014/main" id="{89A63DE0-38FC-C341-B221-7A5BCFCCC95B}"/>
              </a:ext>
            </a:extLst>
          </p:cNvPr>
          <p:cNvSpPr>
            <a:spLocks noChangeAspect="1"/>
          </p:cNvSpPr>
          <p:nvPr/>
        </p:nvSpPr>
        <p:spPr>
          <a:xfrm>
            <a:off x="10777194" y="4130972"/>
            <a:ext cx="228600" cy="228600"/>
          </a:xfrm>
          <a:prstGeom prst="ellipse">
            <a:avLst/>
          </a:prstGeom>
          <a:solidFill>
            <a:srgbClr val="FFFF87"/>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3" name="Oval 92">
            <a:extLst>
              <a:ext uri="{FF2B5EF4-FFF2-40B4-BE49-F238E27FC236}">
                <a16:creationId xmlns:a16="http://schemas.microsoft.com/office/drawing/2014/main" id="{DC589B0F-E0C8-C34E-87F3-00136DAC1C87}"/>
              </a:ext>
            </a:extLst>
          </p:cNvPr>
          <p:cNvSpPr>
            <a:spLocks noChangeAspect="1"/>
          </p:cNvSpPr>
          <p:nvPr/>
        </p:nvSpPr>
        <p:spPr>
          <a:xfrm>
            <a:off x="10274604" y="2914673"/>
            <a:ext cx="228600" cy="228600"/>
          </a:xfrm>
          <a:prstGeom prst="ellipse">
            <a:avLst/>
          </a:prstGeom>
          <a:solidFill>
            <a:srgbClr val="FFFF87"/>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4" name="Oval 93">
            <a:extLst>
              <a:ext uri="{FF2B5EF4-FFF2-40B4-BE49-F238E27FC236}">
                <a16:creationId xmlns:a16="http://schemas.microsoft.com/office/drawing/2014/main" id="{E28AC22B-6D5D-F443-AD30-56D09E4E691D}"/>
              </a:ext>
            </a:extLst>
          </p:cNvPr>
          <p:cNvSpPr>
            <a:spLocks noChangeAspect="1"/>
          </p:cNvSpPr>
          <p:nvPr/>
        </p:nvSpPr>
        <p:spPr>
          <a:xfrm>
            <a:off x="9538812" y="5373799"/>
            <a:ext cx="228600" cy="228600"/>
          </a:xfrm>
          <a:prstGeom prst="ellipse">
            <a:avLst/>
          </a:prstGeom>
          <a:solidFill>
            <a:srgbClr val="FFFF87"/>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5" name="Oval 94">
            <a:extLst>
              <a:ext uri="{FF2B5EF4-FFF2-40B4-BE49-F238E27FC236}">
                <a16:creationId xmlns:a16="http://schemas.microsoft.com/office/drawing/2014/main" id="{526DB081-AA2C-4846-990C-9F9B69C62F91}"/>
              </a:ext>
            </a:extLst>
          </p:cNvPr>
          <p:cNvSpPr>
            <a:spLocks noChangeAspect="1"/>
          </p:cNvSpPr>
          <p:nvPr/>
        </p:nvSpPr>
        <p:spPr>
          <a:xfrm>
            <a:off x="7790321" y="1901472"/>
            <a:ext cx="228600" cy="228600"/>
          </a:xfrm>
          <a:prstGeom prst="ellipse">
            <a:avLst/>
          </a:prstGeom>
          <a:solidFill>
            <a:srgbClr val="FFFF87"/>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6" name="Oval 95">
            <a:extLst>
              <a:ext uri="{FF2B5EF4-FFF2-40B4-BE49-F238E27FC236}">
                <a16:creationId xmlns:a16="http://schemas.microsoft.com/office/drawing/2014/main" id="{18AC419E-2294-3C49-9F5E-2F7FCFD93ED3}"/>
              </a:ext>
            </a:extLst>
          </p:cNvPr>
          <p:cNvSpPr>
            <a:spLocks noChangeAspect="1"/>
          </p:cNvSpPr>
          <p:nvPr/>
        </p:nvSpPr>
        <p:spPr>
          <a:xfrm>
            <a:off x="7309951" y="4393929"/>
            <a:ext cx="228600" cy="228600"/>
          </a:xfrm>
          <a:prstGeom prst="ellipse">
            <a:avLst/>
          </a:prstGeom>
          <a:solidFill>
            <a:srgbClr val="FFFF87"/>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7" name="Oval 96">
            <a:extLst>
              <a:ext uri="{FF2B5EF4-FFF2-40B4-BE49-F238E27FC236}">
                <a16:creationId xmlns:a16="http://schemas.microsoft.com/office/drawing/2014/main" id="{45DF11FA-4728-1649-A7BA-A356F5790DC7}"/>
              </a:ext>
            </a:extLst>
          </p:cNvPr>
          <p:cNvSpPr>
            <a:spLocks noChangeAspect="1"/>
          </p:cNvSpPr>
          <p:nvPr/>
        </p:nvSpPr>
        <p:spPr>
          <a:xfrm>
            <a:off x="8804407" y="3887679"/>
            <a:ext cx="228600" cy="228600"/>
          </a:xfrm>
          <a:prstGeom prst="ellipse">
            <a:avLst/>
          </a:prstGeom>
          <a:solidFill>
            <a:srgbClr val="FFFF87"/>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8" name="Oval 97">
            <a:extLst>
              <a:ext uri="{FF2B5EF4-FFF2-40B4-BE49-F238E27FC236}">
                <a16:creationId xmlns:a16="http://schemas.microsoft.com/office/drawing/2014/main" id="{75A704FC-D7F3-5C45-95FB-07B7A7AD0354}"/>
              </a:ext>
            </a:extLst>
          </p:cNvPr>
          <p:cNvSpPr>
            <a:spLocks noChangeAspect="1"/>
          </p:cNvSpPr>
          <p:nvPr/>
        </p:nvSpPr>
        <p:spPr>
          <a:xfrm>
            <a:off x="8552252" y="3625741"/>
            <a:ext cx="228600" cy="228600"/>
          </a:xfrm>
          <a:prstGeom prst="ellipse">
            <a:avLst/>
          </a:prstGeom>
          <a:solidFill>
            <a:srgbClr val="FFFF87"/>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9" name="Oval 98">
            <a:extLst>
              <a:ext uri="{FF2B5EF4-FFF2-40B4-BE49-F238E27FC236}">
                <a16:creationId xmlns:a16="http://schemas.microsoft.com/office/drawing/2014/main" id="{CE291B16-6641-8747-9DA3-2D07B4E2F989}"/>
              </a:ext>
            </a:extLst>
          </p:cNvPr>
          <p:cNvSpPr>
            <a:spLocks noChangeAspect="1"/>
          </p:cNvSpPr>
          <p:nvPr/>
        </p:nvSpPr>
        <p:spPr>
          <a:xfrm>
            <a:off x="7065954" y="3397160"/>
            <a:ext cx="228600" cy="228600"/>
          </a:xfrm>
          <a:prstGeom prst="ellipse">
            <a:avLst/>
          </a:prstGeom>
          <a:solidFill>
            <a:srgbClr val="FFFF87"/>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00" name="Oval 99">
            <a:extLst>
              <a:ext uri="{FF2B5EF4-FFF2-40B4-BE49-F238E27FC236}">
                <a16:creationId xmlns:a16="http://schemas.microsoft.com/office/drawing/2014/main" id="{8466E6D3-006E-5F43-BA06-2F98E128D448}"/>
              </a:ext>
            </a:extLst>
          </p:cNvPr>
          <p:cNvSpPr>
            <a:spLocks noChangeAspect="1"/>
          </p:cNvSpPr>
          <p:nvPr/>
        </p:nvSpPr>
        <p:spPr>
          <a:xfrm>
            <a:off x="8546824" y="5612435"/>
            <a:ext cx="228600" cy="228600"/>
          </a:xfrm>
          <a:prstGeom prst="ellipse">
            <a:avLst/>
          </a:prstGeom>
          <a:solidFill>
            <a:srgbClr val="FFFF87"/>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01" name="Oval 100">
            <a:extLst>
              <a:ext uri="{FF2B5EF4-FFF2-40B4-BE49-F238E27FC236}">
                <a16:creationId xmlns:a16="http://schemas.microsoft.com/office/drawing/2014/main" id="{929C4DF7-8E8A-314B-A6E8-B8AB4666E11B}"/>
              </a:ext>
            </a:extLst>
          </p:cNvPr>
          <p:cNvSpPr>
            <a:spLocks noChangeAspect="1"/>
          </p:cNvSpPr>
          <p:nvPr/>
        </p:nvSpPr>
        <p:spPr>
          <a:xfrm>
            <a:off x="9056821" y="5123088"/>
            <a:ext cx="228600" cy="228600"/>
          </a:xfrm>
          <a:prstGeom prst="ellipse">
            <a:avLst/>
          </a:prstGeom>
          <a:solidFill>
            <a:srgbClr val="FFFF87"/>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02" name="Oval 101">
            <a:extLst>
              <a:ext uri="{FF2B5EF4-FFF2-40B4-BE49-F238E27FC236}">
                <a16:creationId xmlns:a16="http://schemas.microsoft.com/office/drawing/2014/main" id="{E3412962-4DD4-F049-9F27-BD762B62E764}"/>
              </a:ext>
            </a:extLst>
          </p:cNvPr>
          <p:cNvSpPr>
            <a:spLocks noChangeAspect="1"/>
          </p:cNvSpPr>
          <p:nvPr/>
        </p:nvSpPr>
        <p:spPr>
          <a:xfrm>
            <a:off x="7819545" y="3627351"/>
            <a:ext cx="228600" cy="228600"/>
          </a:xfrm>
          <a:prstGeom prst="ellipse">
            <a:avLst/>
          </a:prstGeom>
          <a:solidFill>
            <a:srgbClr val="6008A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03" name="Oval 102">
            <a:extLst>
              <a:ext uri="{FF2B5EF4-FFF2-40B4-BE49-F238E27FC236}">
                <a16:creationId xmlns:a16="http://schemas.microsoft.com/office/drawing/2014/main" id="{046F13ED-F229-6E4F-ACA1-2A0328E44B82}"/>
              </a:ext>
            </a:extLst>
          </p:cNvPr>
          <p:cNvSpPr>
            <a:spLocks noChangeAspect="1"/>
          </p:cNvSpPr>
          <p:nvPr/>
        </p:nvSpPr>
        <p:spPr>
          <a:xfrm>
            <a:off x="7805806" y="5864925"/>
            <a:ext cx="228600" cy="228600"/>
          </a:xfrm>
          <a:prstGeom prst="ellipse">
            <a:avLst/>
          </a:prstGeom>
          <a:solidFill>
            <a:srgbClr val="6008A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04" name="Oval 103">
            <a:extLst>
              <a:ext uri="{FF2B5EF4-FFF2-40B4-BE49-F238E27FC236}">
                <a16:creationId xmlns:a16="http://schemas.microsoft.com/office/drawing/2014/main" id="{E866C28E-E0AE-DD45-ACF6-961A2644FCDC}"/>
              </a:ext>
            </a:extLst>
          </p:cNvPr>
          <p:cNvSpPr>
            <a:spLocks noChangeAspect="1"/>
          </p:cNvSpPr>
          <p:nvPr/>
        </p:nvSpPr>
        <p:spPr>
          <a:xfrm>
            <a:off x="9791822" y="1655783"/>
            <a:ext cx="228600" cy="228600"/>
          </a:xfrm>
          <a:prstGeom prst="ellipse">
            <a:avLst/>
          </a:prstGeom>
          <a:solidFill>
            <a:srgbClr val="6008A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05" name="Oval 104">
            <a:extLst>
              <a:ext uri="{FF2B5EF4-FFF2-40B4-BE49-F238E27FC236}">
                <a16:creationId xmlns:a16="http://schemas.microsoft.com/office/drawing/2014/main" id="{BEC8BAE0-04F8-2840-820B-668BBADF0AE2}"/>
              </a:ext>
            </a:extLst>
          </p:cNvPr>
          <p:cNvSpPr>
            <a:spLocks noChangeAspect="1"/>
          </p:cNvSpPr>
          <p:nvPr/>
        </p:nvSpPr>
        <p:spPr>
          <a:xfrm>
            <a:off x="9542767" y="3386425"/>
            <a:ext cx="228600" cy="228600"/>
          </a:xfrm>
          <a:prstGeom prst="ellipse">
            <a:avLst/>
          </a:prstGeom>
          <a:solidFill>
            <a:srgbClr val="6008A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06" name="Oval 105">
            <a:extLst>
              <a:ext uri="{FF2B5EF4-FFF2-40B4-BE49-F238E27FC236}">
                <a16:creationId xmlns:a16="http://schemas.microsoft.com/office/drawing/2014/main" id="{BC132B84-1040-FF44-812E-D8375730E5A1}"/>
              </a:ext>
            </a:extLst>
          </p:cNvPr>
          <p:cNvSpPr>
            <a:spLocks noChangeAspect="1"/>
          </p:cNvSpPr>
          <p:nvPr/>
        </p:nvSpPr>
        <p:spPr>
          <a:xfrm>
            <a:off x="9289664" y="4383989"/>
            <a:ext cx="228600" cy="228600"/>
          </a:xfrm>
          <a:prstGeom prst="ellipse">
            <a:avLst/>
          </a:prstGeom>
          <a:solidFill>
            <a:srgbClr val="6008A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07" name="Oval 106">
            <a:extLst>
              <a:ext uri="{FF2B5EF4-FFF2-40B4-BE49-F238E27FC236}">
                <a16:creationId xmlns:a16="http://schemas.microsoft.com/office/drawing/2014/main" id="{D9111643-434F-8B41-9C9D-C899F78F0A11}"/>
              </a:ext>
            </a:extLst>
          </p:cNvPr>
          <p:cNvSpPr>
            <a:spLocks noChangeAspect="1"/>
          </p:cNvSpPr>
          <p:nvPr/>
        </p:nvSpPr>
        <p:spPr>
          <a:xfrm>
            <a:off x="10024553" y="4876992"/>
            <a:ext cx="228600" cy="228600"/>
          </a:xfrm>
          <a:prstGeom prst="ellipse">
            <a:avLst/>
          </a:prstGeom>
          <a:solidFill>
            <a:srgbClr val="6008A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08" name="Oval 107">
            <a:extLst>
              <a:ext uri="{FF2B5EF4-FFF2-40B4-BE49-F238E27FC236}">
                <a16:creationId xmlns:a16="http://schemas.microsoft.com/office/drawing/2014/main" id="{2B7861A7-483C-0D48-807F-EB994C0A01F8}"/>
              </a:ext>
            </a:extLst>
          </p:cNvPr>
          <p:cNvSpPr>
            <a:spLocks noChangeAspect="1"/>
          </p:cNvSpPr>
          <p:nvPr/>
        </p:nvSpPr>
        <p:spPr>
          <a:xfrm>
            <a:off x="6810479" y="3407454"/>
            <a:ext cx="228600" cy="228600"/>
          </a:xfrm>
          <a:prstGeom prst="ellipse">
            <a:avLst/>
          </a:prstGeom>
          <a:solidFill>
            <a:srgbClr val="6008A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09" name="Oval 108">
            <a:extLst>
              <a:ext uri="{FF2B5EF4-FFF2-40B4-BE49-F238E27FC236}">
                <a16:creationId xmlns:a16="http://schemas.microsoft.com/office/drawing/2014/main" id="{7EEB8151-8451-624B-B817-8C58B1C23EE1}"/>
              </a:ext>
            </a:extLst>
          </p:cNvPr>
          <p:cNvSpPr>
            <a:spLocks noChangeAspect="1"/>
          </p:cNvSpPr>
          <p:nvPr/>
        </p:nvSpPr>
        <p:spPr>
          <a:xfrm>
            <a:off x="10281858" y="3882382"/>
            <a:ext cx="228600" cy="228600"/>
          </a:xfrm>
          <a:prstGeom prst="ellipse">
            <a:avLst/>
          </a:prstGeom>
          <a:solidFill>
            <a:srgbClr val="6008A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10" name="Oval 109">
            <a:extLst>
              <a:ext uri="{FF2B5EF4-FFF2-40B4-BE49-F238E27FC236}">
                <a16:creationId xmlns:a16="http://schemas.microsoft.com/office/drawing/2014/main" id="{AC4110E3-94EA-9447-BC95-032942108B30}"/>
              </a:ext>
            </a:extLst>
          </p:cNvPr>
          <p:cNvSpPr>
            <a:spLocks noChangeAspect="1"/>
          </p:cNvSpPr>
          <p:nvPr/>
        </p:nvSpPr>
        <p:spPr>
          <a:xfrm>
            <a:off x="8036690" y="1907875"/>
            <a:ext cx="228600" cy="228600"/>
          </a:xfrm>
          <a:prstGeom prst="ellipse">
            <a:avLst/>
          </a:prstGeom>
          <a:solidFill>
            <a:srgbClr val="6008A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11" name="Oval 110">
            <a:extLst>
              <a:ext uri="{FF2B5EF4-FFF2-40B4-BE49-F238E27FC236}">
                <a16:creationId xmlns:a16="http://schemas.microsoft.com/office/drawing/2014/main" id="{C836280B-CE85-E641-BC5D-E030F62DF79A}"/>
              </a:ext>
            </a:extLst>
          </p:cNvPr>
          <p:cNvSpPr>
            <a:spLocks noChangeAspect="1"/>
          </p:cNvSpPr>
          <p:nvPr/>
        </p:nvSpPr>
        <p:spPr>
          <a:xfrm>
            <a:off x="8794359" y="2643578"/>
            <a:ext cx="228600" cy="228600"/>
          </a:xfrm>
          <a:prstGeom prst="ellipse">
            <a:avLst/>
          </a:prstGeom>
          <a:solidFill>
            <a:srgbClr val="6008A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66494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9EE-A8C6-8940-9779-CB788464E664}"/>
              </a:ext>
            </a:extLst>
          </p:cNvPr>
          <p:cNvSpPr>
            <a:spLocks noGrp="1"/>
          </p:cNvSpPr>
          <p:nvPr>
            <p:ph type="title"/>
          </p:nvPr>
        </p:nvSpPr>
        <p:spPr/>
        <p:txBody>
          <a:bodyPr/>
          <a:lstStyle/>
          <a:p>
            <a:r>
              <a:rPr lang="en-US" dirty="0"/>
              <a:t>MCTS Version 0</a:t>
            </a:r>
          </a:p>
        </p:txBody>
      </p:sp>
      <p:sp>
        <p:nvSpPr>
          <p:cNvPr id="3" name="Content Placeholder 2">
            <a:extLst>
              <a:ext uri="{FF2B5EF4-FFF2-40B4-BE49-F238E27FC236}">
                <a16:creationId xmlns:a16="http://schemas.microsoft.com/office/drawing/2014/main" id="{F34757C4-ED3F-A246-A0A3-16BA29474D96}"/>
              </a:ext>
            </a:extLst>
          </p:cNvPr>
          <p:cNvSpPr>
            <a:spLocks noGrp="1"/>
          </p:cNvSpPr>
          <p:nvPr>
            <p:ph idx="1"/>
          </p:nvPr>
        </p:nvSpPr>
        <p:spPr>
          <a:xfrm>
            <a:off x="406400" y="1397001"/>
            <a:ext cx="11379200" cy="1269999"/>
          </a:xfrm>
        </p:spPr>
        <p:txBody>
          <a:bodyPr/>
          <a:lstStyle/>
          <a:p>
            <a:r>
              <a:rPr lang="en-US" dirty="0"/>
              <a:t>Do </a:t>
            </a:r>
            <a:r>
              <a:rPr lang="en-US" i="1" dirty="0">
                <a:solidFill>
                  <a:srgbClr val="CE00BB"/>
                </a:solidFill>
              </a:rPr>
              <a:t>N</a:t>
            </a:r>
            <a:r>
              <a:rPr lang="en-US" dirty="0"/>
              <a:t> rollouts from each child of the root, record fraction of wins</a:t>
            </a:r>
          </a:p>
          <a:p>
            <a:r>
              <a:rPr lang="en-US" dirty="0"/>
              <a:t>Pick the move that gives the best outcome by this metric</a:t>
            </a:r>
          </a:p>
        </p:txBody>
      </p:sp>
      <p:sp>
        <p:nvSpPr>
          <p:cNvPr id="5" name="AutoShape 4">
            <a:extLst>
              <a:ext uri="{FF2B5EF4-FFF2-40B4-BE49-F238E27FC236}">
                <a16:creationId xmlns:a16="http://schemas.microsoft.com/office/drawing/2014/main" id="{ECC14A56-DF49-1B45-B20A-8E9EC1B5921D}"/>
              </a:ext>
            </a:extLst>
          </p:cNvPr>
          <p:cNvSpPr>
            <a:spLocks noChangeArrowheads="1"/>
          </p:cNvSpPr>
          <p:nvPr/>
        </p:nvSpPr>
        <p:spPr bwMode="auto">
          <a:xfrm>
            <a:off x="5693833" y="2819400"/>
            <a:ext cx="508000" cy="304800"/>
          </a:xfrm>
          <a:prstGeom prst="triangle">
            <a:avLst>
              <a:gd name="adj" fmla="val 50000"/>
            </a:avLst>
          </a:prstGeom>
          <a:solidFill>
            <a:srgbClr val="0000FF"/>
          </a:solidFill>
          <a:ln w="12700">
            <a:solidFill>
              <a:schemeClr val="tx1"/>
            </a:solidFill>
            <a:miter lim="800000"/>
            <a:headEnd/>
            <a:tailEnd/>
          </a:ln>
        </p:spPr>
        <p:txBody>
          <a:bodyPr wrap="none" anchor="ctr"/>
          <a:lstStyle/>
          <a:p>
            <a:endParaRPr lang="en-US"/>
          </a:p>
        </p:txBody>
      </p:sp>
      <p:sp>
        <p:nvSpPr>
          <p:cNvPr id="8" name="Rectangle 7">
            <a:extLst>
              <a:ext uri="{FF2B5EF4-FFF2-40B4-BE49-F238E27FC236}">
                <a16:creationId xmlns:a16="http://schemas.microsoft.com/office/drawing/2014/main" id="{2BDA34F2-E7F8-494F-9B5D-C1BB2B490F95}"/>
              </a:ext>
            </a:extLst>
          </p:cNvPr>
          <p:cNvSpPr>
            <a:spLocks noChangeArrowheads="1"/>
          </p:cNvSpPr>
          <p:nvPr/>
        </p:nvSpPr>
        <p:spPr bwMode="auto">
          <a:xfrm>
            <a:off x="2415118" y="5943600"/>
            <a:ext cx="937682" cy="304800"/>
          </a:xfrm>
          <a:prstGeom prst="rect">
            <a:avLst/>
          </a:prstGeom>
          <a:solidFill>
            <a:srgbClr val="C198E0"/>
          </a:solidFill>
          <a:ln w="9525">
            <a:solidFill>
              <a:schemeClr val="tx1"/>
            </a:solidFill>
            <a:miter lim="800000"/>
            <a:headEnd/>
            <a:tailEnd/>
          </a:ln>
        </p:spPr>
        <p:txBody>
          <a:bodyPr wrap="none" anchor="ctr"/>
          <a:lstStyle/>
          <a:p>
            <a:pPr algn="ctr"/>
            <a:r>
              <a:rPr lang="en-US" dirty="0"/>
              <a:t>57/100</a:t>
            </a:r>
          </a:p>
        </p:txBody>
      </p:sp>
      <p:sp>
        <p:nvSpPr>
          <p:cNvPr id="14" name="Rectangle 7">
            <a:extLst>
              <a:ext uri="{FF2B5EF4-FFF2-40B4-BE49-F238E27FC236}">
                <a16:creationId xmlns:a16="http://schemas.microsoft.com/office/drawing/2014/main" id="{266603C7-EF4E-8A4B-98ED-5CF213B13069}"/>
              </a:ext>
            </a:extLst>
          </p:cNvPr>
          <p:cNvSpPr>
            <a:spLocks noChangeArrowheads="1"/>
          </p:cNvSpPr>
          <p:nvPr/>
        </p:nvSpPr>
        <p:spPr bwMode="auto">
          <a:xfrm>
            <a:off x="8511118" y="5943600"/>
            <a:ext cx="937682" cy="304800"/>
          </a:xfrm>
          <a:prstGeom prst="rect">
            <a:avLst/>
          </a:prstGeom>
          <a:solidFill>
            <a:srgbClr val="C198E0"/>
          </a:solidFill>
          <a:ln w="9525">
            <a:solidFill>
              <a:schemeClr val="tx1"/>
            </a:solidFill>
            <a:miter lim="800000"/>
            <a:headEnd/>
            <a:tailEnd/>
          </a:ln>
        </p:spPr>
        <p:txBody>
          <a:bodyPr wrap="none" anchor="ctr"/>
          <a:lstStyle/>
          <a:p>
            <a:pPr algn="ctr"/>
            <a:r>
              <a:rPr lang="en-US" dirty="0"/>
              <a:t>65/100</a:t>
            </a:r>
          </a:p>
        </p:txBody>
      </p:sp>
      <p:grpSp>
        <p:nvGrpSpPr>
          <p:cNvPr id="18" name="Group 17">
            <a:extLst>
              <a:ext uri="{FF2B5EF4-FFF2-40B4-BE49-F238E27FC236}">
                <a16:creationId xmlns:a16="http://schemas.microsoft.com/office/drawing/2014/main" id="{86BE121A-4DE0-3F4B-82A2-75BFE79A8101}"/>
              </a:ext>
            </a:extLst>
          </p:cNvPr>
          <p:cNvGrpSpPr/>
          <p:nvPr/>
        </p:nvGrpSpPr>
        <p:grpSpPr>
          <a:xfrm>
            <a:off x="2645833" y="3124200"/>
            <a:ext cx="3302000" cy="1250950"/>
            <a:chOff x="2645833" y="2514600"/>
            <a:chExt cx="3302000" cy="1250950"/>
          </a:xfrm>
        </p:grpSpPr>
        <p:sp>
          <p:nvSpPr>
            <p:cNvPr id="19" name="AutoShape 6">
              <a:extLst>
                <a:ext uri="{FF2B5EF4-FFF2-40B4-BE49-F238E27FC236}">
                  <a16:creationId xmlns:a16="http://schemas.microsoft.com/office/drawing/2014/main" id="{EC43D9B3-4444-314F-BCDE-86C49ABFC1AF}"/>
                </a:ext>
              </a:extLst>
            </p:cNvPr>
            <p:cNvSpPr>
              <a:spLocks noChangeArrowheads="1"/>
            </p:cNvSpPr>
            <p:nvPr/>
          </p:nvSpPr>
          <p:spPr bwMode="auto">
            <a:xfrm flipV="1">
              <a:off x="2645833" y="3460750"/>
              <a:ext cx="508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a:p>
          </p:txBody>
        </p:sp>
        <p:cxnSp>
          <p:nvCxnSpPr>
            <p:cNvPr id="20" name="AutoShape 7">
              <a:extLst>
                <a:ext uri="{FF2B5EF4-FFF2-40B4-BE49-F238E27FC236}">
                  <a16:creationId xmlns:a16="http://schemas.microsoft.com/office/drawing/2014/main" id="{1444717D-2DB5-1D4F-811C-E262869DFE67}"/>
                </a:ext>
              </a:extLst>
            </p:cNvPr>
            <p:cNvCxnSpPr>
              <a:cxnSpLocks noChangeShapeType="1"/>
              <a:stCxn id="5" idx="3"/>
              <a:endCxn id="19" idx="3"/>
            </p:cNvCxnSpPr>
            <p:nvPr/>
          </p:nvCxnSpPr>
          <p:spPr bwMode="auto">
            <a:xfrm flipH="1">
              <a:off x="2897717" y="2514600"/>
              <a:ext cx="3050116" cy="946150"/>
            </a:xfrm>
            <a:prstGeom prst="straightConnector1">
              <a:avLst/>
            </a:prstGeom>
            <a:noFill/>
            <a:ln w="12700">
              <a:solidFill>
                <a:schemeClr val="tx1"/>
              </a:solidFill>
              <a:round/>
              <a:headEnd/>
              <a:tailEnd type="triangle" w="med" len="med"/>
            </a:ln>
          </p:spPr>
        </p:cxnSp>
      </p:grpSp>
      <p:cxnSp>
        <p:nvCxnSpPr>
          <p:cNvPr id="23" name="AutoShape 21">
            <a:extLst>
              <a:ext uri="{FF2B5EF4-FFF2-40B4-BE49-F238E27FC236}">
                <a16:creationId xmlns:a16="http://schemas.microsoft.com/office/drawing/2014/main" id="{E4CB9991-E097-6946-8393-D127E6631F3C}"/>
              </a:ext>
            </a:extLst>
          </p:cNvPr>
          <p:cNvCxnSpPr>
            <a:cxnSpLocks noChangeShapeType="1"/>
          </p:cNvCxnSpPr>
          <p:nvPr/>
        </p:nvCxnSpPr>
        <p:spPr bwMode="auto">
          <a:xfrm rot="5400000">
            <a:off x="5790143" y="3275543"/>
            <a:ext cx="304800" cy="2116"/>
          </a:xfrm>
          <a:prstGeom prst="straightConnector1">
            <a:avLst/>
          </a:prstGeom>
          <a:noFill/>
          <a:ln w="12700">
            <a:solidFill>
              <a:schemeClr val="tx1"/>
            </a:solidFill>
            <a:round/>
            <a:headEnd/>
            <a:tailEnd/>
          </a:ln>
        </p:spPr>
      </p:cxnSp>
      <p:cxnSp>
        <p:nvCxnSpPr>
          <p:cNvPr id="24" name="AutoShape 21">
            <a:extLst>
              <a:ext uri="{FF2B5EF4-FFF2-40B4-BE49-F238E27FC236}">
                <a16:creationId xmlns:a16="http://schemas.microsoft.com/office/drawing/2014/main" id="{79879AB3-931D-D841-9AFE-A91D634C0F82}"/>
              </a:ext>
            </a:extLst>
          </p:cNvPr>
          <p:cNvCxnSpPr>
            <a:cxnSpLocks noChangeShapeType="1"/>
            <a:stCxn id="5" idx="3"/>
          </p:cNvCxnSpPr>
          <p:nvPr/>
        </p:nvCxnSpPr>
        <p:spPr bwMode="auto">
          <a:xfrm rot="16200000" flipH="1">
            <a:off x="6212417" y="2859619"/>
            <a:ext cx="228600" cy="757767"/>
          </a:xfrm>
          <a:prstGeom prst="straightConnector1">
            <a:avLst/>
          </a:prstGeom>
          <a:noFill/>
          <a:ln w="12700">
            <a:solidFill>
              <a:schemeClr val="tx1"/>
            </a:solidFill>
            <a:round/>
            <a:headEnd/>
            <a:tailEnd/>
          </a:ln>
        </p:spPr>
      </p:cxnSp>
      <p:grpSp>
        <p:nvGrpSpPr>
          <p:cNvPr id="27" name="Group 26">
            <a:extLst>
              <a:ext uri="{FF2B5EF4-FFF2-40B4-BE49-F238E27FC236}">
                <a16:creationId xmlns:a16="http://schemas.microsoft.com/office/drawing/2014/main" id="{3107CD57-2C64-C842-8B84-22299FF0726A}"/>
              </a:ext>
            </a:extLst>
          </p:cNvPr>
          <p:cNvGrpSpPr/>
          <p:nvPr/>
        </p:nvGrpSpPr>
        <p:grpSpPr>
          <a:xfrm>
            <a:off x="5693833" y="3124203"/>
            <a:ext cx="508000" cy="1235075"/>
            <a:chOff x="5693833" y="2514603"/>
            <a:chExt cx="508000" cy="1235075"/>
          </a:xfrm>
        </p:grpSpPr>
        <p:sp>
          <p:nvSpPr>
            <p:cNvPr id="28" name="AutoShape 20">
              <a:extLst>
                <a:ext uri="{FF2B5EF4-FFF2-40B4-BE49-F238E27FC236}">
                  <a16:creationId xmlns:a16="http://schemas.microsoft.com/office/drawing/2014/main" id="{94104DEE-0AF9-CC47-AB62-53E045B996A0}"/>
                </a:ext>
              </a:extLst>
            </p:cNvPr>
            <p:cNvSpPr>
              <a:spLocks noChangeArrowheads="1"/>
            </p:cNvSpPr>
            <p:nvPr/>
          </p:nvSpPr>
          <p:spPr bwMode="auto">
            <a:xfrm flipV="1">
              <a:off x="5693833" y="3444878"/>
              <a:ext cx="508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a:p>
          </p:txBody>
        </p:sp>
        <p:cxnSp>
          <p:nvCxnSpPr>
            <p:cNvPr id="29" name="AutoShape 21">
              <a:extLst>
                <a:ext uri="{FF2B5EF4-FFF2-40B4-BE49-F238E27FC236}">
                  <a16:creationId xmlns:a16="http://schemas.microsoft.com/office/drawing/2014/main" id="{08CF7E5C-9FE8-A140-AEB2-07FA752422DC}"/>
                </a:ext>
              </a:extLst>
            </p:cNvPr>
            <p:cNvCxnSpPr>
              <a:cxnSpLocks noChangeShapeType="1"/>
              <a:stCxn id="5" idx="3"/>
              <a:endCxn id="28" idx="3"/>
            </p:cNvCxnSpPr>
            <p:nvPr/>
          </p:nvCxnSpPr>
          <p:spPr bwMode="auto">
            <a:xfrm flipH="1">
              <a:off x="5945717" y="2514603"/>
              <a:ext cx="2117" cy="930275"/>
            </a:xfrm>
            <a:prstGeom prst="straightConnector1">
              <a:avLst/>
            </a:prstGeom>
            <a:noFill/>
            <a:ln w="12700">
              <a:solidFill>
                <a:schemeClr val="tx1"/>
              </a:solidFill>
              <a:round/>
              <a:headEnd/>
              <a:tailEnd type="triangle" w="med" len="med"/>
            </a:ln>
          </p:spPr>
        </p:cxnSp>
      </p:grpSp>
      <p:grpSp>
        <p:nvGrpSpPr>
          <p:cNvPr id="35" name="Group 61">
            <a:extLst>
              <a:ext uri="{FF2B5EF4-FFF2-40B4-BE49-F238E27FC236}">
                <a16:creationId xmlns:a16="http://schemas.microsoft.com/office/drawing/2014/main" id="{1C373DD4-8893-6E4F-8929-9721BF2585EC}"/>
              </a:ext>
            </a:extLst>
          </p:cNvPr>
          <p:cNvGrpSpPr>
            <a:grpSpLocks/>
          </p:cNvGrpSpPr>
          <p:nvPr/>
        </p:nvGrpSpPr>
        <p:grpSpPr bwMode="auto">
          <a:xfrm>
            <a:off x="5947831" y="3124200"/>
            <a:ext cx="3301999" cy="1250950"/>
            <a:chOff x="4460875" y="2514600"/>
            <a:chExt cx="2476500" cy="1250950"/>
          </a:xfrm>
        </p:grpSpPr>
        <p:sp>
          <p:nvSpPr>
            <p:cNvPr id="36" name="AutoShape 26">
              <a:extLst>
                <a:ext uri="{FF2B5EF4-FFF2-40B4-BE49-F238E27FC236}">
                  <a16:creationId xmlns:a16="http://schemas.microsoft.com/office/drawing/2014/main" id="{243C0F3F-CD94-9841-8634-DF1C8F9BE456}"/>
                </a:ext>
              </a:extLst>
            </p:cNvPr>
            <p:cNvSpPr>
              <a:spLocks noChangeArrowheads="1"/>
            </p:cNvSpPr>
            <p:nvPr/>
          </p:nvSpPr>
          <p:spPr bwMode="auto">
            <a:xfrm flipV="1">
              <a:off x="6556375" y="3460750"/>
              <a:ext cx="381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a:p>
          </p:txBody>
        </p:sp>
        <p:cxnSp>
          <p:nvCxnSpPr>
            <p:cNvPr id="37" name="AutoShape 27">
              <a:extLst>
                <a:ext uri="{FF2B5EF4-FFF2-40B4-BE49-F238E27FC236}">
                  <a16:creationId xmlns:a16="http://schemas.microsoft.com/office/drawing/2014/main" id="{9E6CC2E3-55FB-4944-8759-451B1200C38D}"/>
                </a:ext>
              </a:extLst>
            </p:cNvPr>
            <p:cNvCxnSpPr>
              <a:cxnSpLocks noChangeShapeType="1"/>
              <a:stCxn id="5" idx="3"/>
              <a:endCxn id="3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sp>
        <p:nvSpPr>
          <p:cNvPr id="45" name="Rectangle 7">
            <a:extLst>
              <a:ext uri="{FF2B5EF4-FFF2-40B4-BE49-F238E27FC236}">
                <a16:creationId xmlns:a16="http://schemas.microsoft.com/office/drawing/2014/main" id="{62B5F90D-1AAA-2F42-8B87-64A830887FE6}"/>
              </a:ext>
            </a:extLst>
          </p:cNvPr>
          <p:cNvSpPr>
            <a:spLocks noChangeArrowheads="1"/>
          </p:cNvSpPr>
          <p:nvPr/>
        </p:nvSpPr>
        <p:spPr bwMode="auto">
          <a:xfrm>
            <a:off x="5463118" y="5943600"/>
            <a:ext cx="937682" cy="304800"/>
          </a:xfrm>
          <a:prstGeom prst="rect">
            <a:avLst/>
          </a:prstGeom>
          <a:solidFill>
            <a:srgbClr val="C198E0"/>
          </a:solidFill>
          <a:ln w="9525">
            <a:solidFill>
              <a:schemeClr val="tx1"/>
            </a:solidFill>
            <a:miter lim="800000"/>
            <a:headEnd/>
            <a:tailEnd/>
          </a:ln>
        </p:spPr>
        <p:txBody>
          <a:bodyPr wrap="none" anchor="ctr"/>
          <a:lstStyle/>
          <a:p>
            <a:pPr algn="ctr"/>
            <a:r>
              <a:rPr lang="en-US" dirty="0"/>
              <a:t>39/100</a:t>
            </a:r>
          </a:p>
        </p:txBody>
      </p:sp>
      <p:grpSp>
        <p:nvGrpSpPr>
          <p:cNvPr id="62" name="Group 61">
            <a:extLst>
              <a:ext uri="{FF2B5EF4-FFF2-40B4-BE49-F238E27FC236}">
                <a16:creationId xmlns:a16="http://schemas.microsoft.com/office/drawing/2014/main" id="{22BD256D-47A2-A449-B7AC-287CDDD2DF16}"/>
              </a:ext>
            </a:extLst>
          </p:cNvPr>
          <p:cNvGrpSpPr/>
          <p:nvPr/>
        </p:nvGrpSpPr>
        <p:grpSpPr>
          <a:xfrm>
            <a:off x="2574926" y="4375150"/>
            <a:ext cx="625474" cy="1568450"/>
            <a:chOff x="2574926" y="4375150"/>
            <a:chExt cx="625474" cy="1568450"/>
          </a:xfrm>
        </p:grpSpPr>
        <p:cxnSp>
          <p:nvCxnSpPr>
            <p:cNvPr id="7" name="AutoShape 13">
              <a:extLst>
                <a:ext uri="{FF2B5EF4-FFF2-40B4-BE49-F238E27FC236}">
                  <a16:creationId xmlns:a16="http://schemas.microsoft.com/office/drawing/2014/main" id="{CBE913FC-1ADC-6943-9F2C-6BD0CD7EDE91}"/>
                </a:ext>
              </a:extLst>
            </p:cNvPr>
            <p:cNvCxnSpPr>
              <a:cxnSpLocks noChangeShapeType="1"/>
            </p:cNvCxnSpPr>
            <p:nvPr/>
          </p:nvCxnSpPr>
          <p:spPr bwMode="auto">
            <a:xfrm flipH="1">
              <a:off x="25749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58" name="AutoShape 13">
              <a:extLst>
                <a:ext uri="{FF2B5EF4-FFF2-40B4-BE49-F238E27FC236}">
                  <a16:creationId xmlns:a16="http://schemas.microsoft.com/office/drawing/2014/main" id="{77A87D9D-92CC-444D-934D-49B267B11FDA}"/>
                </a:ext>
              </a:extLst>
            </p:cNvPr>
            <p:cNvCxnSpPr>
              <a:cxnSpLocks noChangeShapeType="1"/>
            </p:cNvCxnSpPr>
            <p:nvPr/>
          </p:nvCxnSpPr>
          <p:spPr bwMode="auto">
            <a:xfrm flipH="1">
              <a:off x="27273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59" name="AutoShape 13">
              <a:extLst>
                <a:ext uri="{FF2B5EF4-FFF2-40B4-BE49-F238E27FC236}">
                  <a16:creationId xmlns:a16="http://schemas.microsoft.com/office/drawing/2014/main" id="{C5983D43-B11E-D24D-8FA7-166893C2824C}"/>
                </a:ext>
              </a:extLst>
            </p:cNvPr>
            <p:cNvCxnSpPr>
              <a:cxnSpLocks noChangeShapeType="1"/>
            </p:cNvCxnSpPr>
            <p:nvPr/>
          </p:nvCxnSpPr>
          <p:spPr bwMode="auto">
            <a:xfrm flipH="1">
              <a:off x="28797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0" name="AutoShape 13">
              <a:extLst>
                <a:ext uri="{FF2B5EF4-FFF2-40B4-BE49-F238E27FC236}">
                  <a16:creationId xmlns:a16="http://schemas.microsoft.com/office/drawing/2014/main" id="{A25C4C95-CA5B-0345-ADBF-3FFB4EEF7BC3}"/>
                </a:ext>
              </a:extLst>
            </p:cNvPr>
            <p:cNvCxnSpPr>
              <a:cxnSpLocks noChangeShapeType="1"/>
            </p:cNvCxnSpPr>
            <p:nvPr/>
          </p:nvCxnSpPr>
          <p:spPr bwMode="auto">
            <a:xfrm flipH="1">
              <a:off x="30321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1" name="AutoShape 13">
              <a:extLst>
                <a:ext uri="{FF2B5EF4-FFF2-40B4-BE49-F238E27FC236}">
                  <a16:creationId xmlns:a16="http://schemas.microsoft.com/office/drawing/2014/main" id="{CB6BC626-4527-4E44-8107-6AF3003CA390}"/>
                </a:ext>
              </a:extLst>
            </p:cNvPr>
            <p:cNvCxnSpPr>
              <a:cxnSpLocks noChangeShapeType="1"/>
            </p:cNvCxnSpPr>
            <p:nvPr/>
          </p:nvCxnSpPr>
          <p:spPr bwMode="auto">
            <a:xfrm flipH="1">
              <a:off x="3184526" y="4375150"/>
              <a:ext cx="15874" cy="1568450"/>
            </a:xfrm>
            <a:prstGeom prst="straightConnector1">
              <a:avLst/>
            </a:prstGeom>
            <a:solidFill>
              <a:srgbClr val="C198E0"/>
            </a:solidFill>
            <a:ln w="12700">
              <a:solidFill>
                <a:schemeClr val="tx1"/>
              </a:solidFill>
              <a:prstDash val="sysDash"/>
              <a:round/>
              <a:headEnd/>
              <a:tailEnd type="triangle" w="med" len="med"/>
            </a:ln>
          </p:spPr>
        </p:cxnSp>
      </p:grpSp>
      <p:grpSp>
        <p:nvGrpSpPr>
          <p:cNvPr id="63" name="Group 62">
            <a:extLst>
              <a:ext uri="{FF2B5EF4-FFF2-40B4-BE49-F238E27FC236}">
                <a16:creationId xmlns:a16="http://schemas.microsoft.com/office/drawing/2014/main" id="{8EB26238-3C4B-894D-8B5D-E45A463E1380}"/>
              </a:ext>
            </a:extLst>
          </p:cNvPr>
          <p:cNvGrpSpPr/>
          <p:nvPr/>
        </p:nvGrpSpPr>
        <p:grpSpPr>
          <a:xfrm>
            <a:off x="8684688" y="4375150"/>
            <a:ext cx="625474" cy="1568450"/>
            <a:chOff x="2574926" y="4375150"/>
            <a:chExt cx="625474" cy="1568450"/>
          </a:xfrm>
        </p:grpSpPr>
        <p:cxnSp>
          <p:nvCxnSpPr>
            <p:cNvPr id="64" name="AutoShape 13">
              <a:extLst>
                <a:ext uri="{FF2B5EF4-FFF2-40B4-BE49-F238E27FC236}">
                  <a16:creationId xmlns:a16="http://schemas.microsoft.com/office/drawing/2014/main" id="{7E0012ED-05C5-2A47-BD5D-884DCAB04841}"/>
                </a:ext>
              </a:extLst>
            </p:cNvPr>
            <p:cNvCxnSpPr>
              <a:cxnSpLocks noChangeShapeType="1"/>
            </p:cNvCxnSpPr>
            <p:nvPr/>
          </p:nvCxnSpPr>
          <p:spPr bwMode="auto">
            <a:xfrm flipH="1">
              <a:off x="25749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5" name="AutoShape 13">
              <a:extLst>
                <a:ext uri="{FF2B5EF4-FFF2-40B4-BE49-F238E27FC236}">
                  <a16:creationId xmlns:a16="http://schemas.microsoft.com/office/drawing/2014/main" id="{7ACE2BF4-98DD-4445-A505-5DD5DDC901D2}"/>
                </a:ext>
              </a:extLst>
            </p:cNvPr>
            <p:cNvCxnSpPr>
              <a:cxnSpLocks noChangeShapeType="1"/>
            </p:cNvCxnSpPr>
            <p:nvPr/>
          </p:nvCxnSpPr>
          <p:spPr bwMode="auto">
            <a:xfrm flipH="1">
              <a:off x="27273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6" name="AutoShape 13">
              <a:extLst>
                <a:ext uri="{FF2B5EF4-FFF2-40B4-BE49-F238E27FC236}">
                  <a16:creationId xmlns:a16="http://schemas.microsoft.com/office/drawing/2014/main" id="{1D54971E-4190-0944-A63D-40D9B139CD19}"/>
                </a:ext>
              </a:extLst>
            </p:cNvPr>
            <p:cNvCxnSpPr>
              <a:cxnSpLocks noChangeShapeType="1"/>
            </p:cNvCxnSpPr>
            <p:nvPr/>
          </p:nvCxnSpPr>
          <p:spPr bwMode="auto">
            <a:xfrm flipH="1">
              <a:off x="28797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7" name="AutoShape 13">
              <a:extLst>
                <a:ext uri="{FF2B5EF4-FFF2-40B4-BE49-F238E27FC236}">
                  <a16:creationId xmlns:a16="http://schemas.microsoft.com/office/drawing/2014/main" id="{7D0632A6-2AA3-4B42-8F6F-B42C171D329E}"/>
                </a:ext>
              </a:extLst>
            </p:cNvPr>
            <p:cNvCxnSpPr>
              <a:cxnSpLocks noChangeShapeType="1"/>
            </p:cNvCxnSpPr>
            <p:nvPr/>
          </p:nvCxnSpPr>
          <p:spPr bwMode="auto">
            <a:xfrm flipH="1">
              <a:off x="30321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8" name="AutoShape 13">
              <a:extLst>
                <a:ext uri="{FF2B5EF4-FFF2-40B4-BE49-F238E27FC236}">
                  <a16:creationId xmlns:a16="http://schemas.microsoft.com/office/drawing/2014/main" id="{FE37273A-D975-FF45-9F28-E67716BCB0E8}"/>
                </a:ext>
              </a:extLst>
            </p:cNvPr>
            <p:cNvCxnSpPr>
              <a:cxnSpLocks noChangeShapeType="1"/>
            </p:cNvCxnSpPr>
            <p:nvPr/>
          </p:nvCxnSpPr>
          <p:spPr bwMode="auto">
            <a:xfrm flipH="1">
              <a:off x="3184526" y="4375150"/>
              <a:ext cx="15874" cy="1568450"/>
            </a:xfrm>
            <a:prstGeom prst="straightConnector1">
              <a:avLst/>
            </a:prstGeom>
            <a:solidFill>
              <a:srgbClr val="C198E0"/>
            </a:solidFill>
            <a:ln w="12700">
              <a:solidFill>
                <a:schemeClr val="tx1"/>
              </a:solidFill>
              <a:prstDash val="sysDash"/>
              <a:round/>
              <a:headEnd/>
              <a:tailEnd type="triangle" w="med" len="med"/>
            </a:ln>
          </p:spPr>
        </p:cxnSp>
      </p:grpSp>
      <p:grpSp>
        <p:nvGrpSpPr>
          <p:cNvPr id="69" name="Group 68">
            <a:extLst>
              <a:ext uri="{FF2B5EF4-FFF2-40B4-BE49-F238E27FC236}">
                <a16:creationId xmlns:a16="http://schemas.microsoft.com/office/drawing/2014/main" id="{98218243-C70F-F546-BAF5-D7A8FA8C9897}"/>
              </a:ext>
            </a:extLst>
          </p:cNvPr>
          <p:cNvGrpSpPr/>
          <p:nvPr/>
        </p:nvGrpSpPr>
        <p:grpSpPr>
          <a:xfrm>
            <a:off x="5619222" y="4359276"/>
            <a:ext cx="625474" cy="1568450"/>
            <a:chOff x="2574926" y="4375150"/>
            <a:chExt cx="625474" cy="1568450"/>
          </a:xfrm>
        </p:grpSpPr>
        <p:cxnSp>
          <p:nvCxnSpPr>
            <p:cNvPr id="70" name="AutoShape 13">
              <a:extLst>
                <a:ext uri="{FF2B5EF4-FFF2-40B4-BE49-F238E27FC236}">
                  <a16:creationId xmlns:a16="http://schemas.microsoft.com/office/drawing/2014/main" id="{72F1275E-D887-7643-B156-F8093BB3E22A}"/>
                </a:ext>
              </a:extLst>
            </p:cNvPr>
            <p:cNvCxnSpPr>
              <a:cxnSpLocks noChangeShapeType="1"/>
            </p:cNvCxnSpPr>
            <p:nvPr/>
          </p:nvCxnSpPr>
          <p:spPr bwMode="auto">
            <a:xfrm flipH="1">
              <a:off x="25749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71" name="AutoShape 13">
              <a:extLst>
                <a:ext uri="{FF2B5EF4-FFF2-40B4-BE49-F238E27FC236}">
                  <a16:creationId xmlns:a16="http://schemas.microsoft.com/office/drawing/2014/main" id="{45BE6D7C-4402-4544-ACDE-8BB68194C782}"/>
                </a:ext>
              </a:extLst>
            </p:cNvPr>
            <p:cNvCxnSpPr>
              <a:cxnSpLocks noChangeShapeType="1"/>
            </p:cNvCxnSpPr>
            <p:nvPr/>
          </p:nvCxnSpPr>
          <p:spPr bwMode="auto">
            <a:xfrm flipH="1">
              <a:off x="27273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72" name="AutoShape 13">
              <a:extLst>
                <a:ext uri="{FF2B5EF4-FFF2-40B4-BE49-F238E27FC236}">
                  <a16:creationId xmlns:a16="http://schemas.microsoft.com/office/drawing/2014/main" id="{2D0997D4-B214-1841-9501-03CF0F6FB1CA}"/>
                </a:ext>
              </a:extLst>
            </p:cNvPr>
            <p:cNvCxnSpPr>
              <a:cxnSpLocks noChangeShapeType="1"/>
            </p:cNvCxnSpPr>
            <p:nvPr/>
          </p:nvCxnSpPr>
          <p:spPr bwMode="auto">
            <a:xfrm flipH="1">
              <a:off x="28797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73" name="AutoShape 13">
              <a:extLst>
                <a:ext uri="{FF2B5EF4-FFF2-40B4-BE49-F238E27FC236}">
                  <a16:creationId xmlns:a16="http://schemas.microsoft.com/office/drawing/2014/main" id="{864C8079-EE2F-B142-948C-8C00569775CD}"/>
                </a:ext>
              </a:extLst>
            </p:cNvPr>
            <p:cNvCxnSpPr>
              <a:cxnSpLocks noChangeShapeType="1"/>
            </p:cNvCxnSpPr>
            <p:nvPr/>
          </p:nvCxnSpPr>
          <p:spPr bwMode="auto">
            <a:xfrm flipH="1">
              <a:off x="30321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74" name="AutoShape 13">
              <a:extLst>
                <a:ext uri="{FF2B5EF4-FFF2-40B4-BE49-F238E27FC236}">
                  <a16:creationId xmlns:a16="http://schemas.microsoft.com/office/drawing/2014/main" id="{C0F1DC13-A220-1648-AA54-8B9F217AC16F}"/>
                </a:ext>
              </a:extLst>
            </p:cNvPr>
            <p:cNvCxnSpPr>
              <a:cxnSpLocks noChangeShapeType="1"/>
            </p:cNvCxnSpPr>
            <p:nvPr/>
          </p:nvCxnSpPr>
          <p:spPr bwMode="auto">
            <a:xfrm flipH="1">
              <a:off x="3184526" y="4375150"/>
              <a:ext cx="15874" cy="1568450"/>
            </a:xfrm>
            <a:prstGeom prst="straightConnector1">
              <a:avLst/>
            </a:prstGeom>
            <a:solidFill>
              <a:srgbClr val="C198E0"/>
            </a:solidFill>
            <a:ln w="12700">
              <a:solidFill>
                <a:schemeClr val="tx1"/>
              </a:solidFill>
              <a:prstDash val="sysDash"/>
              <a:round/>
              <a:headEnd/>
              <a:tailEnd type="triangle" w="med" len="med"/>
            </a:ln>
          </p:spPr>
        </p:cxnSp>
      </p:grpSp>
    </p:spTree>
    <p:extLst>
      <p:ext uri="{BB962C8B-B14F-4D97-AF65-F5344CB8AC3E}">
        <p14:creationId xmlns:p14="http://schemas.microsoft.com/office/powerpoint/2010/main" val="2678844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9EE-A8C6-8940-9779-CB788464E664}"/>
              </a:ext>
            </a:extLst>
          </p:cNvPr>
          <p:cNvSpPr>
            <a:spLocks noGrp="1"/>
          </p:cNvSpPr>
          <p:nvPr>
            <p:ph type="title"/>
          </p:nvPr>
        </p:nvSpPr>
        <p:spPr/>
        <p:txBody>
          <a:bodyPr/>
          <a:lstStyle/>
          <a:p>
            <a:r>
              <a:rPr lang="en-US" dirty="0"/>
              <a:t>MCTS Version 0</a:t>
            </a:r>
          </a:p>
        </p:txBody>
      </p:sp>
      <p:sp>
        <p:nvSpPr>
          <p:cNvPr id="3" name="Content Placeholder 2">
            <a:extLst>
              <a:ext uri="{FF2B5EF4-FFF2-40B4-BE49-F238E27FC236}">
                <a16:creationId xmlns:a16="http://schemas.microsoft.com/office/drawing/2014/main" id="{F34757C4-ED3F-A246-A0A3-16BA29474D96}"/>
              </a:ext>
            </a:extLst>
          </p:cNvPr>
          <p:cNvSpPr>
            <a:spLocks noGrp="1"/>
          </p:cNvSpPr>
          <p:nvPr>
            <p:ph idx="1"/>
          </p:nvPr>
        </p:nvSpPr>
        <p:spPr>
          <a:xfrm>
            <a:off x="406400" y="1397001"/>
            <a:ext cx="11379200" cy="1269999"/>
          </a:xfrm>
        </p:spPr>
        <p:txBody>
          <a:bodyPr/>
          <a:lstStyle/>
          <a:p>
            <a:r>
              <a:rPr lang="en-US" dirty="0"/>
              <a:t>Do </a:t>
            </a:r>
            <a:r>
              <a:rPr lang="en-US" i="1" dirty="0">
                <a:solidFill>
                  <a:srgbClr val="CE00BB"/>
                </a:solidFill>
              </a:rPr>
              <a:t>N</a:t>
            </a:r>
            <a:r>
              <a:rPr lang="en-US" dirty="0"/>
              <a:t> rollouts from each child of the root, record fraction of wins</a:t>
            </a:r>
          </a:p>
          <a:p>
            <a:r>
              <a:rPr lang="en-US" dirty="0"/>
              <a:t>Pick the move that gives the best outcome by this metric</a:t>
            </a:r>
          </a:p>
        </p:txBody>
      </p:sp>
      <p:sp>
        <p:nvSpPr>
          <p:cNvPr id="5" name="AutoShape 4">
            <a:extLst>
              <a:ext uri="{FF2B5EF4-FFF2-40B4-BE49-F238E27FC236}">
                <a16:creationId xmlns:a16="http://schemas.microsoft.com/office/drawing/2014/main" id="{ECC14A56-DF49-1B45-B20A-8E9EC1B5921D}"/>
              </a:ext>
            </a:extLst>
          </p:cNvPr>
          <p:cNvSpPr>
            <a:spLocks noChangeArrowheads="1"/>
          </p:cNvSpPr>
          <p:nvPr/>
        </p:nvSpPr>
        <p:spPr bwMode="auto">
          <a:xfrm>
            <a:off x="5693833" y="2819400"/>
            <a:ext cx="508000" cy="304800"/>
          </a:xfrm>
          <a:prstGeom prst="triangle">
            <a:avLst>
              <a:gd name="adj" fmla="val 50000"/>
            </a:avLst>
          </a:prstGeom>
          <a:solidFill>
            <a:srgbClr val="0000FF"/>
          </a:solidFill>
          <a:ln w="12700">
            <a:solidFill>
              <a:schemeClr val="tx1"/>
            </a:solidFill>
            <a:miter lim="800000"/>
            <a:headEnd/>
            <a:tailEnd/>
          </a:ln>
        </p:spPr>
        <p:txBody>
          <a:bodyPr wrap="none" anchor="ctr"/>
          <a:lstStyle/>
          <a:p>
            <a:endParaRPr lang="en-US"/>
          </a:p>
        </p:txBody>
      </p:sp>
      <p:sp>
        <p:nvSpPr>
          <p:cNvPr id="8" name="Rectangle 7">
            <a:extLst>
              <a:ext uri="{FF2B5EF4-FFF2-40B4-BE49-F238E27FC236}">
                <a16:creationId xmlns:a16="http://schemas.microsoft.com/office/drawing/2014/main" id="{2BDA34F2-E7F8-494F-9B5D-C1BB2B490F95}"/>
              </a:ext>
            </a:extLst>
          </p:cNvPr>
          <p:cNvSpPr>
            <a:spLocks noChangeArrowheads="1"/>
          </p:cNvSpPr>
          <p:nvPr/>
        </p:nvSpPr>
        <p:spPr bwMode="auto">
          <a:xfrm>
            <a:off x="2415118" y="5943600"/>
            <a:ext cx="937682" cy="304800"/>
          </a:xfrm>
          <a:prstGeom prst="rect">
            <a:avLst/>
          </a:prstGeom>
          <a:solidFill>
            <a:srgbClr val="C198E0"/>
          </a:solidFill>
          <a:ln w="9525">
            <a:solidFill>
              <a:schemeClr val="tx1"/>
            </a:solidFill>
            <a:miter lim="800000"/>
            <a:headEnd/>
            <a:tailEnd/>
          </a:ln>
        </p:spPr>
        <p:txBody>
          <a:bodyPr wrap="none" anchor="ctr"/>
          <a:lstStyle/>
          <a:p>
            <a:pPr algn="ctr"/>
            <a:r>
              <a:rPr lang="en-US" dirty="0"/>
              <a:t>57/100</a:t>
            </a:r>
          </a:p>
        </p:txBody>
      </p:sp>
      <p:sp>
        <p:nvSpPr>
          <p:cNvPr id="14" name="Rectangle 7">
            <a:extLst>
              <a:ext uri="{FF2B5EF4-FFF2-40B4-BE49-F238E27FC236}">
                <a16:creationId xmlns:a16="http://schemas.microsoft.com/office/drawing/2014/main" id="{266603C7-EF4E-8A4B-98ED-5CF213B13069}"/>
              </a:ext>
            </a:extLst>
          </p:cNvPr>
          <p:cNvSpPr>
            <a:spLocks noChangeArrowheads="1"/>
          </p:cNvSpPr>
          <p:nvPr/>
        </p:nvSpPr>
        <p:spPr bwMode="auto">
          <a:xfrm>
            <a:off x="8511118" y="5943600"/>
            <a:ext cx="937682" cy="304800"/>
          </a:xfrm>
          <a:prstGeom prst="rect">
            <a:avLst/>
          </a:prstGeom>
          <a:solidFill>
            <a:srgbClr val="C198E0"/>
          </a:solidFill>
          <a:ln w="9525">
            <a:solidFill>
              <a:schemeClr val="tx1"/>
            </a:solidFill>
            <a:miter lim="800000"/>
            <a:headEnd/>
            <a:tailEnd/>
          </a:ln>
        </p:spPr>
        <p:txBody>
          <a:bodyPr wrap="none" anchor="ctr"/>
          <a:lstStyle/>
          <a:p>
            <a:pPr algn="ctr"/>
            <a:r>
              <a:rPr lang="en-US" dirty="0"/>
              <a:t>59/100</a:t>
            </a:r>
          </a:p>
        </p:txBody>
      </p:sp>
      <p:grpSp>
        <p:nvGrpSpPr>
          <p:cNvPr id="18" name="Group 17">
            <a:extLst>
              <a:ext uri="{FF2B5EF4-FFF2-40B4-BE49-F238E27FC236}">
                <a16:creationId xmlns:a16="http://schemas.microsoft.com/office/drawing/2014/main" id="{86BE121A-4DE0-3F4B-82A2-75BFE79A8101}"/>
              </a:ext>
            </a:extLst>
          </p:cNvPr>
          <p:cNvGrpSpPr/>
          <p:nvPr/>
        </p:nvGrpSpPr>
        <p:grpSpPr>
          <a:xfrm>
            <a:off x="2645833" y="3124200"/>
            <a:ext cx="3302000" cy="1250950"/>
            <a:chOff x="2645833" y="2514600"/>
            <a:chExt cx="3302000" cy="1250950"/>
          </a:xfrm>
        </p:grpSpPr>
        <p:sp>
          <p:nvSpPr>
            <p:cNvPr id="19" name="AutoShape 6">
              <a:extLst>
                <a:ext uri="{FF2B5EF4-FFF2-40B4-BE49-F238E27FC236}">
                  <a16:creationId xmlns:a16="http://schemas.microsoft.com/office/drawing/2014/main" id="{EC43D9B3-4444-314F-BCDE-86C49ABFC1AF}"/>
                </a:ext>
              </a:extLst>
            </p:cNvPr>
            <p:cNvSpPr>
              <a:spLocks noChangeArrowheads="1"/>
            </p:cNvSpPr>
            <p:nvPr/>
          </p:nvSpPr>
          <p:spPr bwMode="auto">
            <a:xfrm flipV="1">
              <a:off x="2645833" y="3460750"/>
              <a:ext cx="508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a:p>
          </p:txBody>
        </p:sp>
        <p:cxnSp>
          <p:nvCxnSpPr>
            <p:cNvPr id="20" name="AutoShape 7">
              <a:extLst>
                <a:ext uri="{FF2B5EF4-FFF2-40B4-BE49-F238E27FC236}">
                  <a16:creationId xmlns:a16="http://schemas.microsoft.com/office/drawing/2014/main" id="{1444717D-2DB5-1D4F-811C-E262869DFE67}"/>
                </a:ext>
              </a:extLst>
            </p:cNvPr>
            <p:cNvCxnSpPr>
              <a:cxnSpLocks noChangeShapeType="1"/>
              <a:stCxn id="5" idx="3"/>
              <a:endCxn id="19" idx="3"/>
            </p:cNvCxnSpPr>
            <p:nvPr/>
          </p:nvCxnSpPr>
          <p:spPr bwMode="auto">
            <a:xfrm flipH="1">
              <a:off x="2897717" y="2514600"/>
              <a:ext cx="3050116" cy="946150"/>
            </a:xfrm>
            <a:prstGeom prst="straightConnector1">
              <a:avLst/>
            </a:prstGeom>
            <a:noFill/>
            <a:ln w="12700">
              <a:solidFill>
                <a:schemeClr val="tx1"/>
              </a:solidFill>
              <a:round/>
              <a:headEnd/>
              <a:tailEnd type="triangle" w="med" len="med"/>
            </a:ln>
          </p:spPr>
        </p:cxnSp>
      </p:grpSp>
      <p:cxnSp>
        <p:nvCxnSpPr>
          <p:cNvPr id="23" name="AutoShape 21">
            <a:extLst>
              <a:ext uri="{FF2B5EF4-FFF2-40B4-BE49-F238E27FC236}">
                <a16:creationId xmlns:a16="http://schemas.microsoft.com/office/drawing/2014/main" id="{E4CB9991-E097-6946-8393-D127E6631F3C}"/>
              </a:ext>
            </a:extLst>
          </p:cNvPr>
          <p:cNvCxnSpPr>
            <a:cxnSpLocks noChangeShapeType="1"/>
          </p:cNvCxnSpPr>
          <p:nvPr/>
        </p:nvCxnSpPr>
        <p:spPr bwMode="auto">
          <a:xfrm rot="5400000">
            <a:off x="5790143" y="3275543"/>
            <a:ext cx="304800" cy="2116"/>
          </a:xfrm>
          <a:prstGeom prst="straightConnector1">
            <a:avLst/>
          </a:prstGeom>
          <a:noFill/>
          <a:ln w="12700">
            <a:solidFill>
              <a:schemeClr val="tx1"/>
            </a:solidFill>
            <a:round/>
            <a:headEnd/>
            <a:tailEnd/>
          </a:ln>
        </p:spPr>
      </p:cxnSp>
      <p:cxnSp>
        <p:nvCxnSpPr>
          <p:cNvPr id="24" name="AutoShape 21">
            <a:extLst>
              <a:ext uri="{FF2B5EF4-FFF2-40B4-BE49-F238E27FC236}">
                <a16:creationId xmlns:a16="http://schemas.microsoft.com/office/drawing/2014/main" id="{79879AB3-931D-D841-9AFE-A91D634C0F82}"/>
              </a:ext>
            </a:extLst>
          </p:cNvPr>
          <p:cNvCxnSpPr>
            <a:cxnSpLocks noChangeShapeType="1"/>
            <a:stCxn id="5" idx="3"/>
          </p:cNvCxnSpPr>
          <p:nvPr/>
        </p:nvCxnSpPr>
        <p:spPr bwMode="auto">
          <a:xfrm rot="16200000" flipH="1">
            <a:off x="6212417" y="2859619"/>
            <a:ext cx="228600" cy="757767"/>
          </a:xfrm>
          <a:prstGeom prst="straightConnector1">
            <a:avLst/>
          </a:prstGeom>
          <a:noFill/>
          <a:ln w="12700">
            <a:solidFill>
              <a:schemeClr val="tx1"/>
            </a:solidFill>
            <a:round/>
            <a:headEnd/>
            <a:tailEnd/>
          </a:ln>
        </p:spPr>
      </p:cxnSp>
      <p:grpSp>
        <p:nvGrpSpPr>
          <p:cNvPr id="27" name="Group 26">
            <a:extLst>
              <a:ext uri="{FF2B5EF4-FFF2-40B4-BE49-F238E27FC236}">
                <a16:creationId xmlns:a16="http://schemas.microsoft.com/office/drawing/2014/main" id="{3107CD57-2C64-C842-8B84-22299FF0726A}"/>
              </a:ext>
            </a:extLst>
          </p:cNvPr>
          <p:cNvGrpSpPr/>
          <p:nvPr/>
        </p:nvGrpSpPr>
        <p:grpSpPr>
          <a:xfrm>
            <a:off x="5693833" y="3124203"/>
            <a:ext cx="508000" cy="1235075"/>
            <a:chOff x="5693833" y="2514603"/>
            <a:chExt cx="508000" cy="1235075"/>
          </a:xfrm>
        </p:grpSpPr>
        <p:sp>
          <p:nvSpPr>
            <p:cNvPr id="28" name="AutoShape 20">
              <a:extLst>
                <a:ext uri="{FF2B5EF4-FFF2-40B4-BE49-F238E27FC236}">
                  <a16:creationId xmlns:a16="http://schemas.microsoft.com/office/drawing/2014/main" id="{94104DEE-0AF9-CC47-AB62-53E045B996A0}"/>
                </a:ext>
              </a:extLst>
            </p:cNvPr>
            <p:cNvSpPr>
              <a:spLocks noChangeArrowheads="1"/>
            </p:cNvSpPr>
            <p:nvPr/>
          </p:nvSpPr>
          <p:spPr bwMode="auto">
            <a:xfrm flipV="1">
              <a:off x="5693833" y="3444878"/>
              <a:ext cx="508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a:p>
          </p:txBody>
        </p:sp>
        <p:cxnSp>
          <p:nvCxnSpPr>
            <p:cNvPr id="29" name="AutoShape 21">
              <a:extLst>
                <a:ext uri="{FF2B5EF4-FFF2-40B4-BE49-F238E27FC236}">
                  <a16:creationId xmlns:a16="http://schemas.microsoft.com/office/drawing/2014/main" id="{08CF7E5C-9FE8-A140-AEB2-07FA752422DC}"/>
                </a:ext>
              </a:extLst>
            </p:cNvPr>
            <p:cNvCxnSpPr>
              <a:cxnSpLocks noChangeShapeType="1"/>
              <a:stCxn id="5" idx="3"/>
              <a:endCxn id="28" idx="3"/>
            </p:cNvCxnSpPr>
            <p:nvPr/>
          </p:nvCxnSpPr>
          <p:spPr bwMode="auto">
            <a:xfrm flipH="1">
              <a:off x="5945717" y="2514603"/>
              <a:ext cx="2117" cy="930275"/>
            </a:xfrm>
            <a:prstGeom prst="straightConnector1">
              <a:avLst/>
            </a:prstGeom>
            <a:noFill/>
            <a:ln w="12700">
              <a:solidFill>
                <a:schemeClr val="tx1"/>
              </a:solidFill>
              <a:round/>
              <a:headEnd/>
              <a:tailEnd type="triangle" w="med" len="med"/>
            </a:ln>
          </p:spPr>
        </p:cxnSp>
      </p:grpSp>
      <p:grpSp>
        <p:nvGrpSpPr>
          <p:cNvPr id="35" name="Group 61">
            <a:extLst>
              <a:ext uri="{FF2B5EF4-FFF2-40B4-BE49-F238E27FC236}">
                <a16:creationId xmlns:a16="http://schemas.microsoft.com/office/drawing/2014/main" id="{1C373DD4-8893-6E4F-8929-9721BF2585EC}"/>
              </a:ext>
            </a:extLst>
          </p:cNvPr>
          <p:cNvGrpSpPr>
            <a:grpSpLocks/>
          </p:cNvGrpSpPr>
          <p:nvPr/>
        </p:nvGrpSpPr>
        <p:grpSpPr bwMode="auto">
          <a:xfrm>
            <a:off x="5947831" y="3124200"/>
            <a:ext cx="3301999" cy="1250950"/>
            <a:chOff x="4460875" y="2514600"/>
            <a:chExt cx="2476500" cy="1250950"/>
          </a:xfrm>
        </p:grpSpPr>
        <p:sp>
          <p:nvSpPr>
            <p:cNvPr id="36" name="AutoShape 26">
              <a:extLst>
                <a:ext uri="{FF2B5EF4-FFF2-40B4-BE49-F238E27FC236}">
                  <a16:creationId xmlns:a16="http://schemas.microsoft.com/office/drawing/2014/main" id="{243C0F3F-CD94-9841-8634-DF1C8F9BE456}"/>
                </a:ext>
              </a:extLst>
            </p:cNvPr>
            <p:cNvSpPr>
              <a:spLocks noChangeArrowheads="1"/>
            </p:cNvSpPr>
            <p:nvPr/>
          </p:nvSpPr>
          <p:spPr bwMode="auto">
            <a:xfrm flipV="1">
              <a:off x="6556375" y="3460750"/>
              <a:ext cx="381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a:p>
          </p:txBody>
        </p:sp>
        <p:cxnSp>
          <p:nvCxnSpPr>
            <p:cNvPr id="37" name="AutoShape 27">
              <a:extLst>
                <a:ext uri="{FF2B5EF4-FFF2-40B4-BE49-F238E27FC236}">
                  <a16:creationId xmlns:a16="http://schemas.microsoft.com/office/drawing/2014/main" id="{9E6CC2E3-55FB-4944-8759-451B1200C38D}"/>
                </a:ext>
              </a:extLst>
            </p:cNvPr>
            <p:cNvCxnSpPr>
              <a:cxnSpLocks noChangeShapeType="1"/>
              <a:stCxn id="5" idx="3"/>
              <a:endCxn id="3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sp>
        <p:nvSpPr>
          <p:cNvPr id="45" name="Rectangle 7">
            <a:extLst>
              <a:ext uri="{FF2B5EF4-FFF2-40B4-BE49-F238E27FC236}">
                <a16:creationId xmlns:a16="http://schemas.microsoft.com/office/drawing/2014/main" id="{62B5F90D-1AAA-2F42-8B87-64A830887FE6}"/>
              </a:ext>
            </a:extLst>
          </p:cNvPr>
          <p:cNvSpPr>
            <a:spLocks noChangeArrowheads="1"/>
          </p:cNvSpPr>
          <p:nvPr/>
        </p:nvSpPr>
        <p:spPr bwMode="auto">
          <a:xfrm>
            <a:off x="5463118" y="5943600"/>
            <a:ext cx="937682" cy="304800"/>
          </a:xfrm>
          <a:prstGeom prst="rect">
            <a:avLst/>
          </a:prstGeom>
          <a:solidFill>
            <a:srgbClr val="C198E0"/>
          </a:solidFill>
          <a:ln w="9525">
            <a:solidFill>
              <a:schemeClr val="tx1"/>
            </a:solidFill>
            <a:miter lim="800000"/>
            <a:headEnd/>
            <a:tailEnd/>
          </a:ln>
        </p:spPr>
        <p:txBody>
          <a:bodyPr wrap="none" anchor="ctr"/>
          <a:lstStyle/>
          <a:p>
            <a:pPr algn="ctr"/>
            <a:r>
              <a:rPr lang="en-US" dirty="0"/>
              <a:t>0/100</a:t>
            </a:r>
          </a:p>
        </p:txBody>
      </p:sp>
      <p:grpSp>
        <p:nvGrpSpPr>
          <p:cNvPr id="62" name="Group 61">
            <a:extLst>
              <a:ext uri="{FF2B5EF4-FFF2-40B4-BE49-F238E27FC236}">
                <a16:creationId xmlns:a16="http://schemas.microsoft.com/office/drawing/2014/main" id="{22BD256D-47A2-A449-B7AC-287CDDD2DF16}"/>
              </a:ext>
            </a:extLst>
          </p:cNvPr>
          <p:cNvGrpSpPr/>
          <p:nvPr/>
        </p:nvGrpSpPr>
        <p:grpSpPr>
          <a:xfrm>
            <a:off x="2574926" y="4375150"/>
            <a:ext cx="625474" cy="1568450"/>
            <a:chOff x="2574926" y="4375150"/>
            <a:chExt cx="625474" cy="1568450"/>
          </a:xfrm>
        </p:grpSpPr>
        <p:cxnSp>
          <p:nvCxnSpPr>
            <p:cNvPr id="7" name="AutoShape 13">
              <a:extLst>
                <a:ext uri="{FF2B5EF4-FFF2-40B4-BE49-F238E27FC236}">
                  <a16:creationId xmlns:a16="http://schemas.microsoft.com/office/drawing/2014/main" id="{CBE913FC-1ADC-6943-9F2C-6BD0CD7EDE91}"/>
                </a:ext>
              </a:extLst>
            </p:cNvPr>
            <p:cNvCxnSpPr>
              <a:cxnSpLocks noChangeShapeType="1"/>
            </p:cNvCxnSpPr>
            <p:nvPr/>
          </p:nvCxnSpPr>
          <p:spPr bwMode="auto">
            <a:xfrm flipH="1">
              <a:off x="25749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58" name="AutoShape 13">
              <a:extLst>
                <a:ext uri="{FF2B5EF4-FFF2-40B4-BE49-F238E27FC236}">
                  <a16:creationId xmlns:a16="http://schemas.microsoft.com/office/drawing/2014/main" id="{77A87D9D-92CC-444D-934D-49B267B11FDA}"/>
                </a:ext>
              </a:extLst>
            </p:cNvPr>
            <p:cNvCxnSpPr>
              <a:cxnSpLocks noChangeShapeType="1"/>
            </p:cNvCxnSpPr>
            <p:nvPr/>
          </p:nvCxnSpPr>
          <p:spPr bwMode="auto">
            <a:xfrm flipH="1">
              <a:off x="27273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59" name="AutoShape 13">
              <a:extLst>
                <a:ext uri="{FF2B5EF4-FFF2-40B4-BE49-F238E27FC236}">
                  <a16:creationId xmlns:a16="http://schemas.microsoft.com/office/drawing/2014/main" id="{C5983D43-B11E-D24D-8FA7-166893C2824C}"/>
                </a:ext>
              </a:extLst>
            </p:cNvPr>
            <p:cNvCxnSpPr>
              <a:cxnSpLocks noChangeShapeType="1"/>
            </p:cNvCxnSpPr>
            <p:nvPr/>
          </p:nvCxnSpPr>
          <p:spPr bwMode="auto">
            <a:xfrm flipH="1">
              <a:off x="28797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0" name="AutoShape 13">
              <a:extLst>
                <a:ext uri="{FF2B5EF4-FFF2-40B4-BE49-F238E27FC236}">
                  <a16:creationId xmlns:a16="http://schemas.microsoft.com/office/drawing/2014/main" id="{A25C4C95-CA5B-0345-ADBF-3FFB4EEF7BC3}"/>
                </a:ext>
              </a:extLst>
            </p:cNvPr>
            <p:cNvCxnSpPr>
              <a:cxnSpLocks noChangeShapeType="1"/>
            </p:cNvCxnSpPr>
            <p:nvPr/>
          </p:nvCxnSpPr>
          <p:spPr bwMode="auto">
            <a:xfrm flipH="1">
              <a:off x="30321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1" name="AutoShape 13">
              <a:extLst>
                <a:ext uri="{FF2B5EF4-FFF2-40B4-BE49-F238E27FC236}">
                  <a16:creationId xmlns:a16="http://schemas.microsoft.com/office/drawing/2014/main" id="{CB6BC626-4527-4E44-8107-6AF3003CA390}"/>
                </a:ext>
              </a:extLst>
            </p:cNvPr>
            <p:cNvCxnSpPr>
              <a:cxnSpLocks noChangeShapeType="1"/>
            </p:cNvCxnSpPr>
            <p:nvPr/>
          </p:nvCxnSpPr>
          <p:spPr bwMode="auto">
            <a:xfrm flipH="1">
              <a:off x="3184526" y="4375150"/>
              <a:ext cx="15874" cy="1568450"/>
            </a:xfrm>
            <a:prstGeom prst="straightConnector1">
              <a:avLst/>
            </a:prstGeom>
            <a:solidFill>
              <a:srgbClr val="C198E0"/>
            </a:solidFill>
            <a:ln w="12700">
              <a:solidFill>
                <a:schemeClr val="tx1"/>
              </a:solidFill>
              <a:prstDash val="sysDash"/>
              <a:round/>
              <a:headEnd/>
              <a:tailEnd type="triangle" w="med" len="med"/>
            </a:ln>
          </p:spPr>
        </p:cxnSp>
      </p:grpSp>
      <p:grpSp>
        <p:nvGrpSpPr>
          <p:cNvPr id="63" name="Group 62">
            <a:extLst>
              <a:ext uri="{FF2B5EF4-FFF2-40B4-BE49-F238E27FC236}">
                <a16:creationId xmlns:a16="http://schemas.microsoft.com/office/drawing/2014/main" id="{8EB26238-3C4B-894D-8B5D-E45A463E1380}"/>
              </a:ext>
            </a:extLst>
          </p:cNvPr>
          <p:cNvGrpSpPr/>
          <p:nvPr/>
        </p:nvGrpSpPr>
        <p:grpSpPr>
          <a:xfrm>
            <a:off x="8684688" y="4375150"/>
            <a:ext cx="625474" cy="1568450"/>
            <a:chOff x="2574926" y="4375150"/>
            <a:chExt cx="625474" cy="1568450"/>
          </a:xfrm>
        </p:grpSpPr>
        <p:cxnSp>
          <p:nvCxnSpPr>
            <p:cNvPr id="64" name="AutoShape 13">
              <a:extLst>
                <a:ext uri="{FF2B5EF4-FFF2-40B4-BE49-F238E27FC236}">
                  <a16:creationId xmlns:a16="http://schemas.microsoft.com/office/drawing/2014/main" id="{7E0012ED-05C5-2A47-BD5D-884DCAB04841}"/>
                </a:ext>
              </a:extLst>
            </p:cNvPr>
            <p:cNvCxnSpPr>
              <a:cxnSpLocks noChangeShapeType="1"/>
            </p:cNvCxnSpPr>
            <p:nvPr/>
          </p:nvCxnSpPr>
          <p:spPr bwMode="auto">
            <a:xfrm flipH="1">
              <a:off x="25749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5" name="AutoShape 13">
              <a:extLst>
                <a:ext uri="{FF2B5EF4-FFF2-40B4-BE49-F238E27FC236}">
                  <a16:creationId xmlns:a16="http://schemas.microsoft.com/office/drawing/2014/main" id="{7ACE2BF4-98DD-4445-A505-5DD5DDC901D2}"/>
                </a:ext>
              </a:extLst>
            </p:cNvPr>
            <p:cNvCxnSpPr>
              <a:cxnSpLocks noChangeShapeType="1"/>
            </p:cNvCxnSpPr>
            <p:nvPr/>
          </p:nvCxnSpPr>
          <p:spPr bwMode="auto">
            <a:xfrm flipH="1">
              <a:off x="27273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6" name="AutoShape 13">
              <a:extLst>
                <a:ext uri="{FF2B5EF4-FFF2-40B4-BE49-F238E27FC236}">
                  <a16:creationId xmlns:a16="http://schemas.microsoft.com/office/drawing/2014/main" id="{1D54971E-4190-0944-A63D-40D9B139CD19}"/>
                </a:ext>
              </a:extLst>
            </p:cNvPr>
            <p:cNvCxnSpPr>
              <a:cxnSpLocks noChangeShapeType="1"/>
            </p:cNvCxnSpPr>
            <p:nvPr/>
          </p:nvCxnSpPr>
          <p:spPr bwMode="auto">
            <a:xfrm flipH="1">
              <a:off x="28797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7" name="AutoShape 13">
              <a:extLst>
                <a:ext uri="{FF2B5EF4-FFF2-40B4-BE49-F238E27FC236}">
                  <a16:creationId xmlns:a16="http://schemas.microsoft.com/office/drawing/2014/main" id="{7D0632A6-2AA3-4B42-8F6F-B42C171D329E}"/>
                </a:ext>
              </a:extLst>
            </p:cNvPr>
            <p:cNvCxnSpPr>
              <a:cxnSpLocks noChangeShapeType="1"/>
            </p:cNvCxnSpPr>
            <p:nvPr/>
          </p:nvCxnSpPr>
          <p:spPr bwMode="auto">
            <a:xfrm flipH="1">
              <a:off x="30321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8" name="AutoShape 13">
              <a:extLst>
                <a:ext uri="{FF2B5EF4-FFF2-40B4-BE49-F238E27FC236}">
                  <a16:creationId xmlns:a16="http://schemas.microsoft.com/office/drawing/2014/main" id="{FE37273A-D975-FF45-9F28-E67716BCB0E8}"/>
                </a:ext>
              </a:extLst>
            </p:cNvPr>
            <p:cNvCxnSpPr>
              <a:cxnSpLocks noChangeShapeType="1"/>
            </p:cNvCxnSpPr>
            <p:nvPr/>
          </p:nvCxnSpPr>
          <p:spPr bwMode="auto">
            <a:xfrm flipH="1">
              <a:off x="3184526" y="4375150"/>
              <a:ext cx="15874" cy="1568450"/>
            </a:xfrm>
            <a:prstGeom prst="straightConnector1">
              <a:avLst/>
            </a:prstGeom>
            <a:solidFill>
              <a:srgbClr val="C198E0"/>
            </a:solidFill>
            <a:ln w="12700">
              <a:solidFill>
                <a:schemeClr val="tx1"/>
              </a:solidFill>
              <a:prstDash val="sysDash"/>
              <a:round/>
              <a:headEnd/>
              <a:tailEnd type="triangle" w="med" len="med"/>
            </a:ln>
          </p:spPr>
        </p:cxnSp>
      </p:grpSp>
      <p:grpSp>
        <p:nvGrpSpPr>
          <p:cNvPr id="69" name="Group 68">
            <a:extLst>
              <a:ext uri="{FF2B5EF4-FFF2-40B4-BE49-F238E27FC236}">
                <a16:creationId xmlns:a16="http://schemas.microsoft.com/office/drawing/2014/main" id="{98218243-C70F-F546-BAF5-D7A8FA8C9897}"/>
              </a:ext>
            </a:extLst>
          </p:cNvPr>
          <p:cNvGrpSpPr/>
          <p:nvPr/>
        </p:nvGrpSpPr>
        <p:grpSpPr>
          <a:xfrm>
            <a:off x="5619222" y="4359276"/>
            <a:ext cx="625474" cy="1568450"/>
            <a:chOff x="2574926" y="4375150"/>
            <a:chExt cx="625474" cy="1568450"/>
          </a:xfrm>
        </p:grpSpPr>
        <p:cxnSp>
          <p:nvCxnSpPr>
            <p:cNvPr id="70" name="AutoShape 13">
              <a:extLst>
                <a:ext uri="{FF2B5EF4-FFF2-40B4-BE49-F238E27FC236}">
                  <a16:creationId xmlns:a16="http://schemas.microsoft.com/office/drawing/2014/main" id="{72F1275E-D887-7643-B156-F8093BB3E22A}"/>
                </a:ext>
              </a:extLst>
            </p:cNvPr>
            <p:cNvCxnSpPr>
              <a:cxnSpLocks noChangeShapeType="1"/>
            </p:cNvCxnSpPr>
            <p:nvPr/>
          </p:nvCxnSpPr>
          <p:spPr bwMode="auto">
            <a:xfrm flipH="1">
              <a:off x="25749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71" name="AutoShape 13">
              <a:extLst>
                <a:ext uri="{FF2B5EF4-FFF2-40B4-BE49-F238E27FC236}">
                  <a16:creationId xmlns:a16="http://schemas.microsoft.com/office/drawing/2014/main" id="{45BE6D7C-4402-4544-ACDE-8BB68194C782}"/>
                </a:ext>
              </a:extLst>
            </p:cNvPr>
            <p:cNvCxnSpPr>
              <a:cxnSpLocks noChangeShapeType="1"/>
            </p:cNvCxnSpPr>
            <p:nvPr/>
          </p:nvCxnSpPr>
          <p:spPr bwMode="auto">
            <a:xfrm flipH="1">
              <a:off x="27273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72" name="AutoShape 13">
              <a:extLst>
                <a:ext uri="{FF2B5EF4-FFF2-40B4-BE49-F238E27FC236}">
                  <a16:creationId xmlns:a16="http://schemas.microsoft.com/office/drawing/2014/main" id="{2D0997D4-B214-1841-9501-03CF0F6FB1CA}"/>
                </a:ext>
              </a:extLst>
            </p:cNvPr>
            <p:cNvCxnSpPr>
              <a:cxnSpLocks noChangeShapeType="1"/>
            </p:cNvCxnSpPr>
            <p:nvPr/>
          </p:nvCxnSpPr>
          <p:spPr bwMode="auto">
            <a:xfrm flipH="1">
              <a:off x="28797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73" name="AutoShape 13">
              <a:extLst>
                <a:ext uri="{FF2B5EF4-FFF2-40B4-BE49-F238E27FC236}">
                  <a16:creationId xmlns:a16="http://schemas.microsoft.com/office/drawing/2014/main" id="{864C8079-EE2F-B142-948C-8C00569775CD}"/>
                </a:ext>
              </a:extLst>
            </p:cNvPr>
            <p:cNvCxnSpPr>
              <a:cxnSpLocks noChangeShapeType="1"/>
            </p:cNvCxnSpPr>
            <p:nvPr/>
          </p:nvCxnSpPr>
          <p:spPr bwMode="auto">
            <a:xfrm flipH="1">
              <a:off x="30321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74" name="AutoShape 13">
              <a:extLst>
                <a:ext uri="{FF2B5EF4-FFF2-40B4-BE49-F238E27FC236}">
                  <a16:creationId xmlns:a16="http://schemas.microsoft.com/office/drawing/2014/main" id="{C0F1DC13-A220-1648-AA54-8B9F217AC16F}"/>
                </a:ext>
              </a:extLst>
            </p:cNvPr>
            <p:cNvCxnSpPr>
              <a:cxnSpLocks noChangeShapeType="1"/>
            </p:cNvCxnSpPr>
            <p:nvPr/>
          </p:nvCxnSpPr>
          <p:spPr bwMode="auto">
            <a:xfrm flipH="1">
              <a:off x="3184526" y="4375150"/>
              <a:ext cx="15874" cy="1568450"/>
            </a:xfrm>
            <a:prstGeom prst="straightConnector1">
              <a:avLst/>
            </a:prstGeom>
            <a:solidFill>
              <a:srgbClr val="C198E0"/>
            </a:solidFill>
            <a:ln w="12700">
              <a:solidFill>
                <a:schemeClr val="tx1"/>
              </a:solidFill>
              <a:prstDash val="sysDash"/>
              <a:round/>
              <a:headEnd/>
              <a:tailEnd type="triangle" w="med" len="med"/>
            </a:ln>
          </p:spPr>
        </p:cxnSp>
      </p:grpSp>
    </p:spTree>
    <p:extLst>
      <p:ext uri="{BB962C8B-B14F-4D97-AF65-F5344CB8AC3E}">
        <p14:creationId xmlns:p14="http://schemas.microsoft.com/office/powerpoint/2010/main" val="2834581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9EE-A8C6-8940-9779-CB788464E664}"/>
              </a:ext>
            </a:extLst>
          </p:cNvPr>
          <p:cNvSpPr>
            <a:spLocks noGrp="1"/>
          </p:cNvSpPr>
          <p:nvPr>
            <p:ph type="title"/>
          </p:nvPr>
        </p:nvSpPr>
        <p:spPr/>
        <p:txBody>
          <a:bodyPr/>
          <a:lstStyle/>
          <a:p>
            <a:r>
              <a:rPr lang="en-US" dirty="0"/>
              <a:t>MCTS Version 0.9</a:t>
            </a:r>
          </a:p>
        </p:txBody>
      </p:sp>
      <p:sp>
        <p:nvSpPr>
          <p:cNvPr id="3" name="Content Placeholder 2">
            <a:extLst>
              <a:ext uri="{FF2B5EF4-FFF2-40B4-BE49-F238E27FC236}">
                <a16:creationId xmlns:a16="http://schemas.microsoft.com/office/drawing/2014/main" id="{F34757C4-ED3F-A246-A0A3-16BA29474D96}"/>
              </a:ext>
            </a:extLst>
          </p:cNvPr>
          <p:cNvSpPr>
            <a:spLocks noGrp="1"/>
          </p:cNvSpPr>
          <p:nvPr>
            <p:ph idx="1"/>
          </p:nvPr>
        </p:nvSpPr>
        <p:spPr>
          <a:xfrm>
            <a:off x="406400" y="1397001"/>
            <a:ext cx="11379200" cy="1269999"/>
          </a:xfrm>
        </p:spPr>
        <p:txBody>
          <a:bodyPr/>
          <a:lstStyle/>
          <a:p>
            <a:r>
              <a:rPr lang="en-US" dirty="0"/>
              <a:t>Allocate rollouts to more promising nodes</a:t>
            </a:r>
          </a:p>
        </p:txBody>
      </p:sp>
      <p:sp>
        <p:nvSpPr>
          <p:cNvPr id="5" name="AutoShape 4">
            <a:extLst>
              <a:ext uri="{FF2B5EF4-FFF2-40B4-BE49-F238E27FC236}">
                <a16:creationId xmlns:a16="http://schemas.microsoft.com/office/drawing/2014/main" id="{ECC14A56-DF49-1B45-B20A-8E9EC1B5921D}"/>
              </a:ext>
            </a:extLst>
          </p:cNvPr>
          <p:cNvSpPr>
            <a:spLocks noChangeArrowheads="1"/>
          </p:cNvSpPr>
          <p:nvPr/>
        </p:nvSpPr>
        <p:spPr bwMode="auto">
          <a:xfrm>
            <a:off x="5693833" y="2819400"/>
            <a:ext cx="508000" cy="304800"/>
          </a:xfrm>
          <a:prstGeom prst="triangle">
            <a:avLst>
              <a:gd name="adj" fmla="val 50000"/>
            </a:avLst>
          </a:prstGeom>
          <a:solidFill>
            <a:srgbClr val="0000FF"/>
          </a:solidFill>
          <a:ln w="12700">
            <a:solidFill>
              <a:schemeClr val="tx1"/>
            </a:solidFill>
            <a:miter lim="800000"/>
            <a:headEnd/>
            <a:tailEnd/>
          </a:ln>
        </p:spPr>
        <p:txBody>
          <a:bodyPr wrap="none" anchor="ctr"/>
          <a:lstStyle/>
          <a:p>
            <a:endParaRPr lang="en-US"/>
          </a:p>
        </p:txBody>
      </p:sp>
      <p:sp>
        <p:nvSpPr>
          <p:cNvPr id="8" name="Rectangle 7">
            <a:extLst>
              <a:ext uri="{FF2B5EF4-FFF2-40B4-BE49-F238E27FC236}">
                <a16:creationId xmlns:a16="http://schemas.microsoft.com/office/drawing/2014/main" id="{2BDA34F2-E7F8-494F-9B5D-C1BB2B490F95}"/>
              </a:ext>
            </a:extLst>
          </p:cNvPr>
          <p:cNvSpPr>
            <a:spLocks noChangeArrowheads="1"/>
          </p:cNvSpPr>
          <p:nvPr/>
        </p:nvSpPr>
        <p:spPr bwMode="auto">
          <a:xfrm>
            <a:off x="2415118" y="5943600"/>
            <a:ext cx="937682" cy="304800"/>
          </a:xfrm>
          <a:prstGeom prst="rect">
            <a:avLst/>
          </a:prstGeom>
          <a:solidFill>
            <a:srgbClr val="C198E0"/>
          </a:solidFill>
          <a:ln w="9525">
            <a:solidFill>
              <a:schemeClr val="tx1"/>
            </a:solidFill>
            <a:miter lim="800000"/>
            <a:headEnd/>
            <a:tailEnd/>
          </a:ln>
        </p:spPr>
        <p:txBody>
          <a:bodyPr wrap="none" anchor="ctr"/>
          <a:lstStyle/>
          <a:p>
            <a:pPr algn="ctr"/>
            <a:r>
              <a:rPr lang="en-US" dirty="0"/>
              <a:t>77/140</a:t>
            </a:r>
          </a:p>
        </p:txBody>
      </p:sp>
      <p:sp>
        <p:nvSpPr>
          <p:cNvPr id="14" name="Rectangle 7">
            <a:extLst>
              <a:ext uri="{FF2B5EF4-FFF2-40B4-BE49-F238E27FC236}">
                <a16:creationId xmlns:a16="http://schemas.microsoft.com/office/drawing/2014/main" id="{266603C7-EF4E-8A4B-98ED-5CF213B13069}"/>
              </a:ext>
            </a:extLst>
          </p:cNvPr>
          <p:cNvSpPr>
            <a:spLocks noChangeArrowheads="1"/>
          </p:cNvSpPr>
          <p:nvPr/>
        </p:nvSpPr>
        <p:spPr bwMode="auto">
          <a:xfrm>
            <a:off x="8511118" y="5943600"/>
            <a:ext cx="937682" cy="304800"/>
          </a:xfrm>
          <a:prstGeom prst="rect">
            <a:avLst/>
          </a:prstGeom>
          <a:solidFill>
            <a:srgbClr val="C198E0"/>
          </a:solidFill>
          <a:ln w="9525">
            <a:solidFill>
              <a:schemeClr val="tx1"/>
            </a:solidFill>
            <a:miter lim="800000"/>
            <a:headEnd/>
            <a:tailEnd/>
          </a:ln>
        </p:spPr>
        <p:txBody>
          <a:bodyPr wrap="none" anchor="ctr"/>
          <a:lstStyle/>
          <a:p>
            <a:pPr algn="ctr"/>
            <a:r>
              <a:rPr lang="en-US" dirty="0"/>
              <a:t>90/150</a:t>
            </a:r>
          </a:p>
        </p:txBody>
      </p:sp>
      <p:grpSp>
        <p:nvGrpSpPr>
          <p:cNvPr id="18" name="Group 17">
            <a:extLst>
              <a:ext uri="{FF2B5EF4-FFF2-40B4-BE49-F238E27FC236}">
                <a16:creationId xmlns:a16="http://schemas.microsoft.com/office/drawing/2014/main" id="{86BE121A-4DE0-3F4B-82A2-75BFE79A8101}"/>
              </a:ext>
            </a:extLst>
          </p:cNvPr>
          <p:cNvGrpSpPr/>
          <p:nvPr/>
        </p:nvGrpSpPr>
        <p:grpSpPr>
          <a:xfrm>
            <a:off x="2645833" y="3124200"/>
            <a:ext cx="3302000" cy="1250950"/>
            <a:chOff x="2645833" y="2514600"/>
            <a:chExt cx="3302000" cy="1250950"/>
          </a:xfrm>
        </p:grpSpPr>
        <p:sp>
          <p:nvSpPr>
            <p:cNvPr id="19" name="AutoShape 6">
              <a:extLst>
                <a:ext uri="{FF2B5EF4-FFF2-40B4-BE49-F238E27FC236}">
                  <a16:creationId xmlns:a16="http://schemas.microsoft.com/office/drawing/2014/main" id="{EC43D9B3-4444-314F-BCDE-86C49ABFC1AF}"/>
                </a:ext>
              </a:extLst>
            </p:cNvPr>
            <p:cNvSpPr>
              <a:spLocks noChangeArrowheads="1"/>
            </p:cNvSpPr>
            <p:nvPr/>
          </p:nvSpPr>
          <p:spPr bwMode="auto">
            <a:xfrm flipV="1">
              <a:off x="2645833" y="3460750"/>
              <a:ext cx="508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a:p>
          </p:txBody>
        </p:sp>
        <p:cxnSp>
          <p:nvCxnSpPr>
            <p:cNvPr id="20" name="AutoShape 7">
              <a:extLst>
                <a:ext uri="{FF2B5EF4-FFF2-40B4-BE49-F238E27FC236}">
                  <a16:creationId xmlns:a16="http://schemas.microsoft.com/office/drawing/2014/main" id="{1444717D-2DB5-1D4F-811C-E262869DFE67}"/>
                </a:ext>
              </a:extLst>
            </p:cNvPr>
            <p:cNvCxnSpPr>
              <a:cxnSpLocks noChangeShapeType="1"/>
              <a:stCxn id="5" idx="3"/>
              <a:endCxn id="19" idx="3"/>
            </p:cNvCxnSpPr>
            <p:nvPr/>
          </p:nvCxnSpPr>
          <p:spPr bwMode="auto">
            <a:xfrm flipH="1">
              <a:off x="2897717" y="2514600"/>
              <a:ext cx="3050116" cy="946150"/>
            </a:xfrm>
            <a:prstGeom prst="straightConnector1">
              <a:avLst/>
            </a:prstGeom>
            <a:noFill/>
            <a:ln w="12700">
              <a:solidFill>
                <a:schemeClr val="tx1"/>
              </a:solidFill>
              <a:round/>
              <a:headEnd/>
              <a:tailEnd type="triangle" w="med" len="med"/>
            </a:ln>
          </p:spPr>
        </p:cxnSp>
      </p:grpSp>
      <p:cxnSp>
        <p:nvCxnSpPr>
          <p:cNvPr id="23" name="AutoShape 21">
            <a:extLst>
              <a:ext uri="{FF2B5EF4-FFF2-40B4-BE49-F238E27FC236}">
                <a16:creationId xmlns:a16="http://schemas.microsoft.com/office/drawing/2014/main" id="{E4CB9991-E097-6946-8393-D127E6631F3C}"/>
              </a:ext>
            </a:extLst>
          </p:cNvPr>
          <p:cNvCxnSpPr>
            <a:cxnSpLocks noChangeShapeType="1"/>
          </p:cNvCxnSpPr>
          <p:nvPr/>
        </p:nvCxnSpPr>
        <p:spPr bwMode="auto">
          <a:xfrm rot="5400000">
            <a:off x="5790143" y="3275543"/>
            <a:ext cx="304800" cy="2116"/>
          </a:xfrm>
          <a:prstGeom prst="straightConnector1">
            <a:avLst/>
          </a:prstGeom>
          <a:noFill/>
          <a:ln w="12700">
            <a:solidFill>
              <a:schemeClr val="tx1"/>
            </a:solidFill>
            <a:round/>
            <a:headEnd/>
            <a:tailEnd/>
          </a:ln>
        </p:spPr>
      </p:cxnSp>
      <p:cxnSp>
        <p:nvCxnSpPr>
          <p:cNvPr id="24" name="AutoShape 21">
            <a:extLst>
              <a:ext uri="{FF2B5EF4-FFF2-40B4-BE49-F238E27FC236}">
                <a16:creationId xmlns:a16="http://schemas.microsoft.com/office/drawing/2014/main" id="{79879AB3-931D-D841-9AFE-A91D634C0F82}"/>
              </a:ext>
            </a:extLst>
          </p:cNvPr>
          <p:cNvCxnSpPr>
            <a:cxnSpLocks noChangeShapeType="1"/>
            <a:stCxn id="5" idx="3"/>
          </p:cNvCxnSpPr>
          <p:nvPr/>
        </p:nvCxnSpPr>
        <p:spPr bwMode="auto">
          <a:xfrm rot="16200000" flipH="1">
            <a:off x="6212417" y="2859619"/>
            <a:ext cx="228600" cy="757767"/>
          </a:xfrm>
          <a:prstGeom prst="straightConnector1">
            <a:avLst/>
          </a:prstGeom>
          <a:noFill/>
          <a:ln w="12700">
            <a:solidFill>
              <a:schemeClr val="tx1"/>
            </a:solidFill>
            <a:round/>
            <a:headEnd/>
            <a:tailEnd/>
          </a:ln>
        </p:spPr>
      </p:cxnSp>
      <p:grpSp>
        <p:nvGrpSpPr>
          <p:cNvPr id="27" name="Group 26">
            <a:extLst>
              <a:ext uri="{FF2B5EF4-FFF2-40B4-BE49-F238E27FC236}">
                <a16:creationId xmlns:a16="http://schemas.microsoft.com/office/drawing/2014/main" id="{3107CD57-2C64-C842-8B84-22299FF0726A}"/>
              </a:ext>
            </a:extLst>
          </p:cNvPr>
          <p:cNvGrpSpPr/>
          <p:nvPr/>
        </p:nvGrpSpPr>
        <p:grpSpPr>
          <a:xfrm>
            <a:off x="5693833" y="3124203"/>
            <a:ext cx="508000" cy="1235075"/>
            <a:chOff x="5693833" y="2514603"/>
            <a:chExt cx="508000" cy="1235075"/>
          </a:xfrm>
        </p:grpSpPr>
        <p:sp>
          <p:nvSpPr>
            <p:cNvPr id="28" name="AutoShape 20">
              <a:extLst>
                <a:ext uri="{FF2B5EF4-FFF2-40B4-BE49-F238E27FC236}">
                  <a16:creationId xmlns:a16="http://schemas.microsoft.com/office/drawing/2014/main" id="{94104DEE-0AF9-CC47-AB62-53E045B996A0}"/>
                </a:ext>
              </a:extLst>
            </p:cNvPr>
            <p:cNvSpPr>
              <a:spLocks noChangeArrowheads="1"/>
            </p:cNvSpPr>
            <p:nvPr/>
          </p:nvSpPr>
          <p:spPr bwMode="auto">
            <a:xfrm flipV="1">
              <a:off x="5693833" y="3444878"/>
              <a:ext cx="508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a:p>
          </p:txBody>
        </p:sp>
        <p:cxnSp>
          <p:nvCxnSpPr>
            <p:cNvPr id="29" name="AutoShape 21">
              <a:extLst>
                <a:ext uri="{FF2B5EF4-FFF2-40B4-BE49-F238E27FC236}">
                  <a16:creationId xmlns:a16="http://schemas.microsoft.com/office/drawing/2014/main" id="{08CF7E5C-9FE8-A140-AEB2-07FA752422DC}"/>
                </a:ext>
              </a:extLst>
            </p:cNvPr>
            <p:cNvCxnSpPr>
              <a:cxnSpLocks noChangeShapeType="1"/>
              <a:stCxn id="5" idx="3"/>
              <a:endCxn id="28" idx="3"/>
            </p:cNvCxnSpPr>
            <p:nvPr/>
          </p:nvCxnSpPr>
          <p:spPr bwMode="auto">
            <a:xfrm flipH="1">
              <a:off x="5945717" y="2514603"/>
              <a:ext cx="2117" cy="930275"/>
            </a:xfrm>
            <a:prstGeom prst="straightConnector1">
              <a:avLst/>
            </a:prstGeom>
            <a:noFill/>
            <a:ln w="12700">
              <a:solidFill>
                <a:schemeClr val="tx1"/>
              </a:solidFill>
              <a:round/>
              <a:headEnd/>
              <a:tailEnd type="triangle" w="med" len="med"/>
            </a:ln>
          </p:spPr>
        </p:cxnSp>
      </p:grpSp>
      <p:grpSp>
        <p:nvGrpSpPr>
          <p:cNvPr id="35" name="Group 61">
            <a:extLst>
              <a:ext uri="{FF2B5EF4-FFF2-40B4-BE49-F238E27FC236}">
                <a16:creationId xmlns:a16="http://schemas.microsoft.com/office/drawing/2014/main" id="{1C373DD4-8893-6E4F-8929-9721BF2585EC}"/>
              </a:ext>
            </a:extLst>
          </p:cNvPr>
          <p:cNvGrpSpPr>
            <a:grpSpLocks/>
          </p:cNvGrpSpPr>
          <p:nvPr/>
        </p:nvGrpSpPr>
        <p:grpSpPr bwMode="auto">
          <a:xfrm>
            <a:off x="5947831" y="3124200"/>
            <a:ext cx="3301999" cy="1250950"/>
            <a:chOff x="4460875" y="2514600"/>
            <a:chExt cx="2476500" cy="1250950"/>
          </a:xfrm>
        </p:grpSpPr>
        <p:sp>
          <p:nvSpPr>
            <p:cNvPr id="36" name="AutoShape 26">
              <a:extLst>
                <a:ext uri="{FF2B5EF4-FFF2-40B4-BE49-F238E27FC236}">
                  <a16:creationId xmlns:a16="http://schemas.microsoft.com/office/drawing/2014/main" id="{243C0F3F-CD94-9841-8634-DF1C8F9BE456}"/>
                </a:ext>
              </a:extLst>
            </p:cNvPr>
            <p:cNvSpPr>
              <a:spLocks noChangeArrowheads="1"/>
            </p:cNvSpPr>
            <p:nvPr/>
          </p:nvSpPr>
          <p:spPr bwMode="auto">
            <a:xfrm flipV="1">
              <a:off x="6556375" y="3460750"/>
              <a:ext cx="381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a:p>
          </p:txBody>
        </p:sp>
        <p:cxnSp>
          <p:nvCxnSpPr>
            <p:cNvPr id="37" name="AutoShape 27">
              <a:extLst>
                <a:ext uri="{FF2B5EF4-FFF2-40B4-BE49-F238E27FC236}">
                  <a16:creationId xmlns:a16="http://schemas.microsoft.com/office/drawing/2014/main" id="{9E6CC2E3-55FB-4944-8759-451B1200C38D}"/>
                </a:ext>
              </a:extLst>
            </p:cNvPr>
            <p:cNvCxnSpPr>
              <a:cxnSpLocks noChangeShapeType="1"/>
              <a:stCxn id="5" idx="3"/>
              <a:endCxn id="3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sp>
        <p:nvSpPr>
          <p:cNvPr id="45" name="Rectangle 7">
            <a:extLst>
              <a:ext uri="{FF2B5EF4-FFF2-40B4-BE49-F238E27FC236}">
                <a16:creationId xmlns:a16="http://schemas.microsoft.com/office/drawing/2014/main" id="{62B5F90D-1AAA-2F42-8B87-64A830887FE6}"/>
              </a:ext>
            </a:extLst>
          </p:cNvPr>
          <p:cNvSpPr>
            <a:spLocks noChangeArrowheads="1"/>
          </p:cNvSpPr>
          <p:nvPr/>
        </p:nvSpPr>
        <p:spPr bwMode="auto">
          <a:xfrm>
            <a:off x="5463118" y="5943600"/>
            <a:ext cx="937682" cy="304800"/>
          </a:xfrm>
          <a:prstGeom prst="rect">
            <a:avLst/>
          </a:prstGeom>
          <a:solidFill>
            <a:srgbClr val="C198E0"/>
          </a:solidFill>
          <a:ln w="9525">
            <a:solidFill>
              <a:schemeClr val="tx1"/>
            </a:solidFill>
            <a:miter lim="800000"/>
            <a:headEnd/>
            <a:tailEnd/>
          </a:ln>
        </p:spPr>
        <p:txBody>
          <a:bodyPr wrap="none" anchor="ctr"/>
          <a:lstStyle/>
          <a:p>
            <a:pPr algn="ctr"/>
            <a:r>
              <a:rPr lang="en-US" dirty="0"/>
              <a:t>0/10</a:t>
            </a:r>
          </a:p>
        </p:txBody>
      </p:sp>
      <p:grpSp>
        <p:nvGrpSpPr>
          <p:cNvPr id="62" name="Group 61">
            <a:extLst>
              <a:ext uri="{FF2B5EF4-FFF2-40B4-BE49-F238E27FC236}">
                <a16:creationId xmlns:a16="http://schemas.microsoft.com/office/drawing/2014/main" id="{22BD256D-47A2-A449-B7AC-287CDDD2DF16}"/>
              </a:ext>
            </a:extLst>
          </p:cNvPr>
          <p:cNvGrpSpPr/>
          <p:nvPr/>
        </p:nvGrpSpPr>
        <p:grpSpPr>
          <a:xfrm>
            <a:off x="2574926" y="4375150"/>
            <a:ext cx="625474" cy="1568450"/>
            <a:chOff x="2574926" y="4375150"/>
            <a:chExt cx="625474" cy="1568450"/>
          </a:xfrm>
        </p:grpSpPr>
        <p:cxnSp>
          <p:nvCxnSpPr>
            <p:cNvPr id="7" name="AutoShape 13">
              <a:extLst>
                <a:ext uri="{FF2B5EF4-FFF2-40B4-BE49-F238E27FC236}">
                  <a16:creationId xmlns:a16="http://schemas.microsoft.com/office/drawing/2014/main" id="{CBE913FC-1ADC-6943-9F2C-6BD0CD7EDE91}"/>
                </a:ext>
              </a:extLst>
            </p:cNvPr>
            <p:cNvCxnSpPr>
              <a:cxnSpLocks noChangeShapeType="1"/>
            </p:cNvCxnSpPr>
            <p:nvPr/>
          </p:nvCxnSpPr>
          <p:spPr bwMode="auto">
            <a:xfrm flipH="1">
              <a:off x="25749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58" name="AutoShape 13">
              <a:extLst>
                <a:ext uri="{FF2B5EF4-FFF2-40B4-BE49-F238E27FC236}">
                  <a16:creationId xmlns:a16="http://schemas.microsoft.com/office/drawing/2014/main" id="{77A87D9D-92CC-444D-934D-49B267B11FDA}"/>
                </a:ext>
              </a:extLst>
            </p:cNvPr>
            <p:cNvCxnSpPr>
              <a:cxnSpLocks noChangeShapeType="1"/>
            </p:cNvCxnSpPr>
            <p:nvPr/>
          </p:nvCxnSpPr>
          <p:spPr bwMode="auto">
            <a:xfrm flipH="1">
              <a:off x="27273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59" name="AutoShape 13">
              <a:extLst>
                <a:ext uri="{FF2B5EF4-FFF2-40B4-BE49-F238E27FC236}">
                  <a16:creationId xmlns:a16="http://schemas.microsoft.com/office/drawing/2014/main" id="{C5983D43-B11E-D24D-8FA7-166893C2824C}"/>
                </a:ext>
              </a:extLst>
            </p:cNvPr>
            <p:cNvCxnSpPr>
              <a:cxnSpLocks noChangeShapeType="1"/>
            </p:cNvCxnSpPr>
            <p:nvPr/>
          </p:nvCxnSpPr>
          <p:spPr bwMode="auto">
            <a:xfrm flipH="1">
              <a:off x="28797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0" name="AutoShape 13">
              <a:extLst>
                <a:ext uri="{FF2B5EF4-FFF2-40B4-BE49-F238E27FC236}">
                  <a16:creationId xmlns:a16="http://schemas.microsoft.com/office/drawing/2014/main" id="{A25C4C95-CA5B-0345-ADBF-3FFB4EEF7BC3}"/>
                </a:ext>
              </a:extLst>
            </p:cNvPr>
            <p:cNvCxnSpPr>
              <a:cxnSpLocks noChangeShapeType="1"/>
            </p:cNvCxnSpPr>
            <p:nvPr/>
          </p:nvCxnSpPr>
          <p:spPr bwMode="auto">
            <a:xfrm flipH="1">
              <a:off x="30321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1" name="AutoShape 13">
              <a:extLst>
                <a:ext uri="{FF2B5EF4-FFF2-40B4-BE49-F238E27FC236}">
                  <a16:creationId xmlns:a16="http://schemas.microsoft.com/office/drawing/2014/main" id="{CB6BC626-4527-4E44-8107-6AF3003CA390}"/>
                </a:ext>
              </a:extLst>
            </p:cNvPr>
            <p:cNvCxnSpPr>
              <a:cxnSpLocks noChangeShapeType="1"/>
            </p:cNvCxnSpPr>
            <p:nvPr/>
          </p:nvCxnSpPr>
          <p:spPr bwMode="auto">
            <a:xfrm flipH="1">
              <a:off x="3184526" y="4375150"/>
              <a:ext cx="15874" cy="1568450"/>
            </a:xfrm>
            <a:prstGeom prst="straightConnector1">
              <a:avLst/>
            </a:prstGeom>
            <a:solidFill>
              <a:srgbClr val="C198E0"/>
            </a:solidFill>
            <a:ln w="12700">
              <a:solidFill>
                <a:schemeClr val="tx1"/>
              </a:solidFill>
              <a:prstDash val="sysDash"/>
              <a:round/>
              <a:headEnd/>
              <a:tailEnd type="triangle" w="med" len="med"/>
            </a:ln>
          </p:spPr>
        </p:cxnSp>
      </p:grpSp>
      <p:grpSp>
        <p:nvGrpSpPr>
          <p:cNvPr id="63" name="Group 62">
            <a:extLst>
              <a:ext uri="{FF2B5EF4-FFF2-40B4-BE49-F238E27FC236}">
                <a16:creationId xmlns:a16="http://schemas.microsoft.com/office/drawing/2014/main" id="{8EB26238-3C4B-894D-8B5D-E45A463E1380}"/>
              </a:ext>
            </a:extLst>
          </p:cNvPr>
          <p:cNvGrpSpPr/>
          <p:nvPr/>
        </p:nvGrpSpPr>
        <p:grpSpPr>
          <a:xfrm>
            <a:off x="8684688" y="4375150"/>
            <a:ext cx="625474" cy="1568450"/>
            <a:chOff x="2574926" y="4375150"/>
            <a:chExt cx="625474" cy="1568450"/>
          </a:xfrm>
        </p:grpSpPr>
        <p:cxnSp>
          <p:nvCxnSpPr>
            <p:cNvPr id="64" name="AutoShape 13">
              <a:extLst>
                <a:ext uri="{FF2B5EF4-FFF2-40B4-BE49-F238E27FC236}">
                  <a16:creationId xmlns:a16="http://schemas.microsoft.com/office/drawing/2014/main" id="{7E0012ED-05C5-2A47-BD5D-884DCAB04841}"/>
                </a:ext>
              </a:extLst>
            </p:cNvPr>
            <p:cNvCxnSpPr>
              <a:cxnSpLocks noChangeShapeType="1"/>
            </p:cNvCxnSpPr>
            <p:nvPr/>
          </p:nvCxnSpPr>
          <p:spPr bwMode="auto">
            <a:xfrm flipH="1">
              <a:off x="25749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5" name="AutoShape 13">
              <a:extLst>
                <a:ext uri="{FF2B5EF4-FFF2-40B4-BE49-F238E27FC236}">
                  <a16:creationId xmlns:a16="http://schemas.microsoft.com/office/drawing/2014/main" id="{7ACE2BF4-98DD-4445-A505-5DD5DDC901D2}"/>
                </a:ext>
              </a:extLst>
            </p:cNvPr>
            <p:cNvCxnSpPr>
              <a:cxnSpLocks noChangeShapeType="1"/>
            </p:cNvCxnSpPr>
            <p:nvPr/>
          </p:nvCxnSpPr>
          <p:spPr bwMode="auto">
            <a:xfrm flipH="1">
              <a:off x="27273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6" name="AutoShape 13">
              <a:extLst>
                <a:ext uri="{FF2B5EF4-FFF2-40B4-BE49-F238E27FC236}">
                  <a16:creationId xmlns:a16="http://schemas.microsoft.com/office/drawing/2014/main" id="{1D54971E-4190-0944-A63D-40D9B139CD19}"/>
                </a:ext>
              </a:extLst>
            </p:cNvPr>
            <p:cNvCxnSpPr>
              <a:cxnSpLocks noChangeShapeType="1"/>
            </p:cNvCxnSpPr>
            <p:nvPr/>
          </p:nvCxnSpPr>
          <p:spPr bwMode="auto">
            <a:xfrm flipH="1">
              <a:off x="28797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7" name="AutoShape 13">
              <a:extLst>
                <a:ext uri="{FF2B5EF4-FFF2-40B4-BE49-F238E27FC236}">
                  <a16:creationId xmlns:a16="http://schemas.microsoft.com/office/drawing/2014/main" id="{7D0632A6-2AA3-4B42-8F6F-B42C171D329E}"/>
                </a:ext>
              </a:extLst>
            </p:cNvPr>
            <p:cNvCxnSpPr>
              <a:cxnSpLocks noChangeShapeType="1"/>
            </p:cNvCxnSpPr>
            <p:nvPr/>
          </p:nvCxnSpPr>
          <p:spPr bwMode="auto">
            <a:xfrm flipH="1">
              <a:off x="30321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8" name="AutoShape 13">
              <a:extLst>
                <a:ext uri="{FF2B5EF4-FFF2-40B4-BE49-F238E27FC236}">
                  <a16:creationId xmlns:a16="http://schemas.microsoft.com/office/drawing/2014/main" id="{FE37273A-D975-FF45-9F28-E67716BCB0E8}"/>
                </a:ext>
              </a:extLst>
            </p:cNvPr>
            <p:cNvCxnSpPr>
              <a:cxnSpLocks noChangeShapeType="1"/>
            </p:cNvCxnSpPr>
            <p:nvPr/>
          </p:nvCxnSpPr>
          <p:spPr bwMode="auto">
            <a:xfrm flipH="1">
              <a:off x="3184526" y="4375150"/>
              <a:ext cx="15874" cy="1568450"/>
            </a:xfrm>
            <a:prstGeom prst="straightConnector1">
              <a:avLst/>
            </a:prstGeom>
            <a:solidFill>
              <a:srgbClr val="C198E0"/>
            </a:solidFill>
            <a:ln w="12700">
              <a:solidFill>
                <a:schemeClr val="tx1"/>
              </a:solidFill>
              <a:prstDash val="sysDash"/>
              <a:round/>
              <a:headEnd/>
              <a:tailEnd type="triangle" w="med" len="med"/>
            </a:ln>
          </p:spPr>
        </p:cxnSp>
      </p:grpSp>
      <p:grpSp>
        <p:nvGrpSpPr>
          <p:cNvPr id="69" name="Group 68">
            <a:extLst>
              <a:ext uri="{FF2B5EF4-FFF2-40B4-BE49-F238E27FC236}">
                <a16:creationId xmlns:a16="http://schemas.microsoft.com/office/drawing/2014/main" id="{98218243-C70F-F546-BAF5-D7A8FA8C9897}"/>
              </a:ext>
            </a:extLst>
          </p:cNvPr>
          <p:cNvGrpSpPr/>
          <p:nvPr/>
        </p:nvGrpSpPr>
        <p:grpSpPr>
          <a:xfrm>
            <a:off x="5619222" y="4359276"/>
            <a:ext cx="625474" cy="1568450"/>
            <a:chOff x="2574926" y="4375150"/>
            <a:chExt cx="625474" cy="1568450"/>
          </a:xfrm>
        </p:grpSpPr>
        <p:cxnSp>
          <p:nvCxnSpPr>
            <p:cNvPr id="70" name="AutoShape 13">
              <a:extLst>
                <a:ext uri="{FF2B5EF4-FFF2-40B4-BE49-F238E27FC236}">
                  <a16:creationId xmlns:a16="http://schemas.microsoft.com/office/drawing/2014/main" id="{72F1275E-D887-7643-B156-F8093BB3E22A}"/>
                </a:ext>
              </a:extLst>
            </p:cNvPr>
            <p:cNvCxnSpPr>
              <a:cxnSpLocks noChangeShapeType="1"/>
            </p:cNvCxnSpPr>
            <p:nvPr/>
          </p:nvCxnSpPr>
          <p:spPr bwMode="auto">
            <a:xfrm flipH="1">
              <a:off x="25749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71" name="AutoShape 13">
              <a:extLst>
                <a:ext uri="{FF2B5EF4-FFF2-40B4-BE49-F238E27FC236}">
                  <a16:creationId xmlns:a16="http://schemas.microsoft.com/office/drawing/2014/main" id="{45BE6D7C-4402-4544-ACDE-8BB68194C782}"/>
                </a:ext>
              </a:extLst>
            </p:cNvPr>
            <p:cNvCxnSpPr>
              <a:cxnSpLocks noChangeShapeType="1"/>
            </p:cNvCxnSpPr>
            <p:nvPr/>
          </p:nvCxnSpPr>
          <p:spPr bwMode="auto">
            <a:xfrm flipH="1">
              <a:off x="27273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72" name="AutoShape 13">
              <a:extLst>
                <a:ext uri="{FF2B5EF4-FFF2-40B4-BE49-F238E27FC236}">
                  <a16:creationId xmlns:a16="http://schemas.microsoft.com/office/drawing/2014/main" id="{2D0997D4-B214-1841-9501-03CF0F6FB1CA}"/>
                </a:ext>
              </a:extLst>
            </p:cNvPr>
            <p:cNvCxnSpPr>
              <a:cxnSpLocks noChangeShapeType="1"/>
            </p:cNvCxnSpPr>
            <p:nvPr/>
          </p:nvCxnSpPr>
          <p:spPr bwMode="auto">
            <a:xfrm flipH="1">
              <a:off x="28797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73" name="AutoShape 13">
              <a:extLst>
                <a:ext uri="{FF2B5EF4-FFF2-40B4-BE49-F238E27FC236}">
                  <a16:creationId xmlns:a16="http://schemas.microsoft.com/office/drawing/2014/main" id="{864C8079-EE2F-B142-948C-8C00569775CD}"/>
                </a:ext>
              </a:extLst>
            </p:cNvPr>
            <p:cNvCxnSpPr>
              <a:cxnSpLocks noChangeShapeType="1"/>
            </p:cNvCxnSpPr>
            <p:nvPr/>
          </p:nvCxnSpPr>
          <p:spPr bwMode="auto">
            <a:xfrm flipH="1">
              <a:off x="30321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74" name="AutoShape 13">
              <a:extLst>
                <a:ext uri="{FF2B5EF4-FFF2-40B4-BE49-F238E27FC236}">
                  <a16:creationId xmlns:a16="http://schemas.microsoft.com/office/drawing/2014/main" id="{C0F1DC13-A220-1648-AA54-8B9F217AC16F}"/>
                </a:ext>
              </a:extLst>
            </p:cNvPr>
            <p:cNvCxnSpPr>
              <a:cxnSpLocks noChangeShapeType="1"/>
            </p:cNvCxnSpPr>
            <p:nvPr/>
          </p:nvCxnSpPr>
          <p:spPr bwMode="auto">
            <a:xfrm flipH="1">
              <a:off x="3184526" y="4375150"/>
              <a:ext cx="15874" cy="1568450"/>
            </a:xfrm>
            <a:prstGeom prst="straightConnector1">
              <a:avLst/>
            </a:prstGeom>
            <a:solidFill>
              <a:srgbClr val="C198E0"/>
            </a:solidFill>
            <a:ln w="12700">
              <a:solidFill>
                <a:schemeClr val="tx1"/>
              </a:solidFill>
              <a:prstDash val="sysDash"/>
              <a:round/>
              <a:headEnd/>
              <a:tailEnd type="triangle" w="med" len="med"/>
            </a:ln>
          </p:spPr>
        </p:cxnSp>
      </p:grpSp>
    </p:spTree>
    <p:extLst>
      <p:ext uri="{BB962C8B-B14F-4D97-AF65-F5344CB8AC3E}">
        <p14:creationId xmlns:p14="http://schemas.microsoft.com/office/powerpoint/2010/main" val="2661978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9EE-A8C6-8940-9779-CB788464E664}"/>
              </a:ext>
            </a:extLst>
          </p:cNvPr>
          <p:cNvSpPr>
            <a:spLocks noGrp="1"/>
          </p:cNvSpPr>
          <p:nvPr>
            <p:ph type="title"/>
          </p:nvPr>
        </p:nvSpPr>
        <p:spPr/>
        <p:txBody>
          <a:bodyPr/>
          <a:lstStyle/>
          <a:p>
            <a:r>
              <a:rPr lang="en-US" dirty="0"/>
              <a:t>MCTS Version 0.9</a:t>
            </a:r>
          </a:p>
        </p:txBody>
      </p:sp>
      <p:sp>
        <p:nvSpPr>
          <p:cNvPr id="3" name="Content Placeholder 2">
            <a:extLst>
              <a:ext uri="{FF2B5EF4-FFF2-40B4-BE49-F238E27FC236}">
                <a16:creationId xmlns:a16="http://schemas.microsoft.com/office/drawing/2014/main" id="{F34757C4-ED3F-A246-A0A3-16BA29474D96}"/>
              </a:ext>
            </a:extLst>
          </p:cNvPr>
          <p:cNvSpPr>
            <a:spLocks noGrp="1"/>
          </p:cNvSpPr>
          <p:nvPr>
            <p:ph idx="1"/>
          </p:nvPr>
        </p:nvSpPr>
        <p:spPr>
          <a:xfrm>
            <a:off x="406400" y="1397001"/>
            <a:ext cx="11379200" cy="1269999"/>
          </a:xfrm>
        </p:spPr>
        <p:txBody>
          <a:bodyPr/>
          <a:lstStyle/>
          <a:p>
            <a:r>
              <a:rPr lang="en-US" dirty="0"/>
              <a:t>Allocate rollouts to more promising nodes</a:t>
            </a:r>
          </a:p>
        </p:txBody>
      </p:sp>
      <p:sp>
        <p:nvSpPr>
          <p:cNvPr id="5" name="AutoShape 4">
            <a:extLst>
              <a:ext uri="{FF2B5EF4-FFF2-40B4-BE49-F238E27FC236}">
                <a16:creationId xmlns:a16="http://schemas.microsoft.com/office/drawing/2014/main" id="{ECC14A56-DF49-1B45-B20A-8E9EC1B5921D}"/>
              </a:ext>
            </a:extLst>
          </p:cNvPr>
          <p:cNvSpPr>
            <a:spLocks noChangeArrowheads="1"/>
          </p:cNvSpPr>
          <p:nvPr/>
        </p:nvSpPr>
        <p:spPr bwMode="auto">
          <a:xfrm>
            <a:off x="5693833" y="2819400"/>
            <a:ext cx="508000" cy="304800"/>
          </a:xfrm>
          <a:prstGeom prst="triangle">
            <a:avLst>
              <a:gd name="adj" fmla="val 50000"/>
            </a:avLst>
          </a:prstGeom>
          <a:solidFill>
            <a:srgbClr val="0000FF"/>
          </a:solidFill>
          <a:ln w="12700">
            <a:solidFill>
              <a:schemeClr val="tx1"/>
            </a:solidFill>
            <a:miter lim="800000"/>
            <a:headEnd/>
            <a:tailEnd/>
          </a:ln>
        </p:spPr>
        <p:txBody>
          <a:bodyPr wrap="none" anchor="ctr"/>
          <a:lstStyle/>
          <a:p>
            <a:endParaRPr lang="en-US"/>
          </a:p>
        </p:txBody>
      </p:sp>
      <p:sp>
        <p:nvSpPr>
          <p:cNvPr id="8" name="Rectangle 7">
            <a:extLst>
              <a:ext uri="{FF2B5EF4-FFF2-40B4-BE49-F238E27FC236}">
                <a16:creationId xmlns:a16="http://schemas.microsoft.com/office/drawing/2014/main" id="{2BDA34F2-E7F8-494F-9B5D-C1BB2B490F95}"/>
              </a:ext>
            </a:extLst>
          </p:cNvPr>
          <p:cNvSpPr>
            <a:spLocks noChangeArrowheads="1"/>
          </p:cNvSpPr>
          <p:nvPr/>
        </p:nvSpPr>
        <p:spPr bwMode="auto">
          <a:xfrm>
            <a:off x="2415118" y="5943600"/>
            <a:ext cx="937682" cy="304800"/>
          </a:xfrm>
          <a:prstGeom prst="rect">
            <a:avLst/>
          </a:prstGeom>
          <a:solidFill>
            <a:srgbClr val="C198E0"/>
          </a:solidFill>
          <a:ln w="9525">
            <a:solidFill>
              <a:schemeClr val="tx1"/>
            </a:solidFill>
            <a:miter lim="800000"/>
            <a:headEnd/>
            <a:tailEnd/>
          </a:ln>
        </p:spPr>
        <p:txBody>
          <a:bodyPr wrap="none" anchor="ctr"/>
          <a:lstStyle/>
          <a:p>
            <a:pPr algn="ctr"/>
            <a:r>
              <a:rPr lang="en-US" dirty="0"/>
              <a:t>61/100</a:t>
            </a:r>
          </a:p>
        </p:txBody>
      </p:sp>
      <p:sp>
        <p:nvSpPr>
          <p:cNvPr id="14" name="Rectangle 7">
            <a:extLst>
              <a:ext uri="{FF2B5EF4-FFF2-40B4-BE49-F238E27FC236}">
                <a16:creationId xmlns:a16="http://schemas.microsoft.com/office/drawing/2014/main" id="{266603C7-EF4E-8A4B-98ED-5CF213B13069}"/>
              </a:ext>
            </a:extLst>
          </p:cNvPr>
          <p:cNvSpPr>
            <a:spLocks noChangeArrowheads="1"/>
          </p:cNvSpPr>
          <p:nvPr/>
        </p:nvSpPr>
        <p:spPr bwMode="auto">
          <a:xfrm>
            <a:off x="8511118" y="5943600"/>
            <a:ext cx="937682" cy="304800"/>
          </a:xfrm>
          <a:prstGeom prst="rect">
            <a:avLst/>
          </a:prstGeom>
          <a:solidFill>
            <a:srgbClr val="C198E0"/>
          </a:solidFill>
          <a:ln w="9525">
            <a:solidFill>
              <a:schemeClr val="tx1"/>
            </a:solidFill>
            <a:miter lim="800000"/>
            <a:headEnd/>
            <a:tailEnd/>
          </a:ln>
        </p:spPr>
        <p:txBody>
          <a:bodyPr wrap="none" anchor="ctr"/>
          <a:lstStyle/>
          <a:p>
            <a:pPr algn="ctr"/>
            <a:r>
              <a:rPr lang="en-US" dirty="0"/>
              <a:t>48/100</a:t>
            </a:r>
          </a:p>
        </p:txBody>
      </p:sp>
      <p:grpSp>
        <p:nvGrpSpPr>
          <p:cNvPr id="18" name="Group 17">
            <a:extLst>
              <a:ext uri="{FF2B5EF4-FFF2-40B4-BE49-F238E27FC236}">
                <a16:creationId xmlns:a16="http://schemas.microsoft.com/office/drawing/2014/main" id="{86BE121A-4DE0-3F4B-82A2-75BFE79A8101}"/>
              </a:ext>
            </a:extLst>
          </p:cNvPr>
          <p:cNvGrpSpPr/>
          <p:nvPr/>
        </p:nvGrpSpPr>
        <p:grpSpPr>
          <a:xfrm>
            <a:off x="2645833" y="3124200"/>
            <a:ext cx="3302000" cy="1250950"/>
            <a:chOff x="2645833" y="2514600"/>
            <a:chExt cx="3302000" cy="1250950"/>
          </a:xfrm>
        </p:grpSpPr>
        <p:sp>
          <p:nvSpPr>
            <p:cNvPr id="19" name="AutoShape 6">
              <a:extLst>
                <a:ext uri="{FF2B5EF4-FFF2-40B4-BE49-F238E27FC236}">
                  <a16:creationId xmlns:a16="http://schemas.microsoft.com/office/drawing/2014/main" id="{EC43D9B3-4444-314F-BCDE-86C49ABFC1AF}"/>
                </a:ext>
              </a:extLst>
            </p:cNvPr>
            <p:cNvSpPr>
              <a:spLocks noChangeArrowheads="1"/>
            </p:cNvSpPr>
            <p:nvPr/>
          </p:nvSpPr>
          <p:spPr bwMode="auto">
            <a:xfrm flipV="1">
              <a:off x="2645833" y="3460750"/>
              <a:ext cx="508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a:p>
          </p:txBody>
        </p:sp>
        <p:cxnSp>
          <p:nvCxnSpPr>
            <p:cNvPr id="20" name="AutoShape 7">
              <a:extLst>
                <a:ext uri="{FF2B5EF4-FFF2-40B4-BE49-F238E27FC236}">
                  <a16:creationId xmlns:a16="http://schemas.microsoft.com/office/drawing/2014/main" id="{1444717D-2DB5-1D4F-811C-E262869DFE67}"/>
                </a:ext>
              </a:extLst>
            </p:cNvPr>
            <p:cNvCxnSpPr>
              <a:cxnSpLocks noChangeShapeType="1"/>
              <a:stCxn id="5" idx="3"/>
              <a:endCxn id="19" idx="3"/>
            </p:cNvCxnSpPr>
            <p:nvPr/>
          </p:nvCxnSpPr>
          <p:spPr bwMode="auto">
            <a:xfrm flipH="1">
              <a:off x="2897717" y="2514600"/>
              <a:ext cx="3050116" cy="946150"/>
            </a:xfrm>
            <a:prstGeom prst="straightConnector1">
              <a:avLst/>
            </a:prstGeom>
            <a:noFill/>
            <a:ln w="12700">
              <a:solidFill>
                <a:schemeClr val="tx1"/>
              </a:solidFill>
              <a:round/>
              <a:headEnd/>
              <a:tailEnd type="triangle" w="med" len="med"/>
            </a:ln>
          </p:spPr>
        </p:cxnSp>
      </p:grpSp>
      <p:cxnSp>
        <p:nvCxnSpPr>
          <p:cNvPr id="23" name="AutoShape 21">
            <a:extLst>
              <a:ext uri="{FF2B5EF4-FFF2-40B4-BE49-F238E27FC236}">
                <a16:creationId xmlns:a16="http://schemas.microsoft.com/office/drawing/2014/main" id="{E4CB9991-E097-6946-8393-D127E6631F3C}"/>
              </a:ext>
            </a:extLst>
          </p:cNvPr>
          <p:cNvCxnSpPr>
            <a:cxnSpLocks noChangeShapeType="1"/>
          </p:cNvCxnSpPr>
          <p:nvPr/>
        </p:nvCxnSpPr>
        <p:spPr bwMode="auto">
          <a:xfrm rot="5400000">
            <a:off x="5790143" y="3275543"/>
            <a:ext cx="304800" cy="2116"/>
          </a:xfrm>
          <a:prstGeom prst="straightConnector1">
            <a:avLst/>
          </a:prstGeom>
          <a:noFill/>
          <a:ln w="12700">
            <a:solidFill>
              <a:schemeClr val="tx1"/>
            </a:solidFill>
            <a:round/>
            <a:headEnd/>
            <a:tailEnd/>
          </a:ln>
        </p:spPr>
      </p:cxnSp>
      <p:cxnSp>
        <p:nvCxnSpPr>
          <p:cNvPr id="24" name="AutoShape 21">
            <a:extLst>
              <a:ext uri="{FF2B5EF4-FFF2-40B4-BE49-F238E27FC236}">
                <a16:creationId xmlns:a16="http://schemas.microsoft.com/office/drawing/2014/main" id="{79879AB3-931D-D841-9AFE-A91D634C0F82}"/>
              </a:ext>
            </a:extLst>
          </p:cNvPr>
          <p:cNvCxnSpPr>
            <a:cxnSpLocks noChangeShapeType="1"/>
            <a:stCxn id="5" idx="3"/>
          </p:cNvCxnSpPr>
          <p:nvPr/>
        </p:nvCxnSpPr>
        <p:spPr bwMode="auto">
          <a:xfrm rot="16200000" flipH="1">
            <a:off x="6212417" y="2859619"/>
            <a:ext cx="228600" cy="757767"/>
          </a:xfrm>
          <a:prstGeom prst="straightConnector1">
            <a:avLst/>
          </a:prstGeom>
          <a:noFill/>
          <a:ln w="12700">
            <a:solidFill>
              <a:schemeClr val="tx1"/>
            </a:solidFill>
            <a:round/>
            <a:headEnd/>
            <a:tailEnd/>
          </a:ln>
        </p:spPr>
      </p:cxnSp>
      <p:grpSp>
        <p:nvGrpSpPr>
          <p:cNvPr id="27" name="Group 26">
            <a:extLst>
              <a:ext uri="{FF2B5EF4-FFF2-40B4-BE49-F238E27FC236}">
                <a16:creationId xmlns:a16="http://schemas.microsoft.com/office/drawing/2014/main" id="{3107CD57-2C64-C842-8B84-22299FF0726A}"/>
              </a:ext>
            </a:extLst>
          </p:cNvPr>
          <p:cNvGrpSpPr/>
          <p:nvPr/>
        </p:nvGrpSpPr>
        <p:grpSpPr>
          <a:xfrm>
            <a:off x="5693833" y="3124203"/>
            <a:ext cx="508000" cy="1235075"/>
            <a:chOff x="5693833" y="2514603"/>
            <a:chExt cx="508000" cy="1235075"/>
          </a:xfrm>
        </p:grpSpPr>
        <p:sp>
          <p:nvSpPr>
            <p:cNvPr id="28" name="AutoShape 20">
              <a:extLst>
                <a:ext uri="{FF2B5EF4-FFF2-40B4-BE49-F238E27FC236}">
                  <a16:creationId xmlns:a16="http://schemas.microsoft.com/office/drawing/2014/main" id="{94104DEE-0AF9-CC47-AB62-53E045B996A0}"/>
                </a:ext>
              </a:extLst>
            </p:cNvPr>
            <p:cNvSpPr>
              <a:spLocks noChangeArrowheads="1"/>
            </p:cNvSpPr>
            <p:nvPr/>
          </p:nvSpPr>
          <p:spPr bwMode="auto">
            <a:xfrm flipV="1">
              <a:off x="5693833" y="3444878"/>
              <a:ext cx="508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a:p>
          </p:txBody>
        </p:sp>
        <p:cxnSp>
          <p:nvCxnSpPr>
            <p:cNvPr id="29" name="AutoShape 21">
              <a:extLst>
                <a:ext uri="{FF2B5EF4-FFF2-40B4-BE49-F238E27FC236}">
                  <a16:creationId xmlns:a16="http://schemas.microsoft.com/office/drawing/2014/main" id="{08CF7E5C-9FE8-A140-AEB2-07FA752422DC}"/>
                </a:ext>
              </a:extLst>
            </p:cNvPr>
            <p:cNvCxnSpPr>
              <a:cxnSpLocks noChangeShapeType="1"/>
              <a:stCxn id="5" idx="3"/>
              <a:endCxn id="28" idx="3"/>
            </p:cNvCxnSpPr>
            <p:nvPr/>
          </p:nvCxnSpPr>
          <p:spPr bwMode="auto">
            <a:xfrm flipH="1">
              <a:off x="5945717" y="2514603"/>
              <a:ext cx="2117" cy="930275"/>
            </a:xfrm>
            <a:prstGeom prst="straightConnector1">
              <a:avLst/>
            </a:prstGeom>
            <a:noFill/>
            <a:ln w="12700">
              <a:solidFill>
                <a:schemeClr val="tx1"/>
              </a:solidFill>
              <a:round/>
              <a:headEnd/>
              <a:tailEnd type="triangle" w="med" len="med"/>
            </a:ln>
          </p:spPr>
        </p:cxnSp>
      </p:grpSp>
      <p:grpSp>
        <p:nvGrpSpPr>
          <p:cNvPr id="35" name="Group 61">
            <a:extLst>
              <a:ext uri="{FF2B5EF4-FFF2-40B4-BE49-F238E27FC236}">
                <a16:creationId xmlns:a16="http://schemas.microsoft.com/office/drawing/2014/main" id="{1C373DD4-8893-6E4F-8929-9721BF2585EC}"/>
              </a:ext>
            </a:extLst>
          </p:cNvPr>
          <p:cNvGrpSpPr>
            <a:grpSpLocks/>
          </p:cNvGrpSpPr>
          <p:nvPr/>
        </p:nvGrpSpPr>
        <p:grpSpPr bwMode="auto">
          <a:xfrm>
            <a:off x="5947831" y="3124200"/>
            <a:ext cx="3301999" cy="1250950"/>
            <a:chOff x="4460875" y="2514600"/>
            <a:chExt cx="2476500" cy="1250950"/>
          </a:xfrm>
        </p:grpSpPr>
        <p:sp>
          <p:nvSpPr>
            <p:cNvPr id="36" name="AutoShape 26">
              <a:extLst>
                <a:ext uri="{FF2B5EF4-FFF2-40B4-BE49-F238E27FC236}">
                  <a16:creationId xmlns:a16="http://schemas.microsoft.com/office/drawing/2014/main" id="{243C0F3F-CD94-9841-8634-DF1C8F9BE456}"/>
                </a:ext>
              </a:extLst>
            </p:cNvPr>
            <p:cNvSpPr>
              <a:spLocks noChangeArrowheads="1"/>
            </p:cNvSpPr>
            <p:nvPr/>
          </p:nvSpPr>
          <p:spPr bwMode="auto">
            <a:xfrm flipV="1">
              <a:off x="6556375" y="3460750"/>
              <a:ext cx="381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a:p>
          </p:txBody>
        </p:sp>
        <p:cxnSp>
          <p:nvCxnSpPr>
            <p:cNvPr id="37" name="AutoShape 27">
              <a:extLst>
                <a:ext uri="{FF2B5EF4-FFF2-40B4-BE49-F238E27FC236}">
                  <a16:creationId xmlns:a16="http://schemas.microsoft.com/office/drawing/2014/main" id="{9E6CC2E3-55FB-4944-8759-451B1200C38D}"/>
                </a:ext>
              </a:extLst>
            </p:cNvPr>
            <p:cNvCxnSpPr>
              <a:cxnSpLocks noChangeShapeType="1"/>
              <a:stCxn id="5" idx="3"/>
              <a:endCxn id="3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sp>
        <p:nvSpPr>
          <p:cNvPr id="45" name="Rectangle 7">
            <a:extLst>
              <a:ext uri="{FF2B5EF4-FFF2-40B4-BE49-F238E27FC236}">
                <a16:creationId xmlns:a16="http://schemas.microsoft.com/office/drawing/2014/main" id="{62B5F90D-1AAA-2F42-8B87-64A830887FE6}"/>
              </a:ext>
            </a:extLst>
          </p:cNvPr>
          <p:cNvSpPr>
            <a:spLocks noChangeArrowheads="1"/>
          </p:cNvSpPr>
          <p:nvPr/>
        </p:nvSpPr>
        <p:spPr bwMode="auto">
          <a:xfrm>
            <a:off x="5463118" y="5943600"/>
            <a:ext cx="937682" cy="304800"/>
          </a:xfrm>
          <a:prstGeom prst="rect">
            <a:avLst/>
          </a:prstGeom>
          <a:solidFill>
            <a:srgbClr val="C198E0"/>
          </a:solidFill>
          <a:ln w="9525">
            <a:solidFill>
              <a:schemeClr val="tx1"/>
            </a:solidFill>
            <a:miter lim="800000"/>
            <a:headEnd/>
            <a:tailEnd/>
          </a:ln>
        </p:spPr>
        <p:txBody>
          <a:bodyPr wrap="none" anchor="ctr"/>
          <a:lstStyle/>
          <a:p>
            <a:pPr algn="ctr"/>
            <a:r>
              <a:rPr lang="en-US" dirty="0"/>
              <a:t>6/10</a:t>
            </a:r>
          </a:p>
        </p:txBody>
      </p:sp>
      <p:grpSp>
        <p:nvGrpSpPr>
          <p:cNvPr id="62" name="Group 61">
            <a:extLst>
              <a:ext uri="{FF2B5EF4-FFF2-40B4-BE49-F238E27FC236}">
                <a16:creationId xmlns:a16="http://schemas.microsoft.com/office/drawing/2014/main" id="{22BD256D-47A2-A449-B7AC-287CDDD2DF16}"/>
              </a:ext>
            </a:extLst>
          </p:cNvPr>
          <p:cNvGrpSpPr/>
          <p:nvPr/>
        </p:nvGrpSpPr>
        <p:grpSpPr>
          <a:xfrm>
            <a:off x="2574926" y="4375150"/>
            <a:ext cx="625474" cy="1568450"/>
            <a:chOff x="2574926" y="4375150"/>
            <a:chExt cx="625474" cy="1568450"/>
          </a:xfrm>
        </p:grpSpPr>
        <p:cxnSp>
          <p:nvCxnSpPr>
            <p:cNvPr id="7" name="AutoShape 13">
              <a:extLst>
                <a:ext uri="{FF2B5EF4-FFF2-40B4-BE49-F238E27FC236}">
                  <a16:creationId xmlns:a16="http://schemas.microsoft.com/office/drawing/2014/main" id="{CBE913FC-1ADC-6943-9F2C-6BD0CD7EDE91}"/>
                </a:ext>
              </a:extLst>
            </p:cNvPr>
            <p:cNvCxnSpPr>
              <a:cxnSpLocks noChangeShapeType="1"/>
            </p:cNvCxnSpPr>
            <p:nvPr/>
          </p:nvCxnSpPr>
          <p:spPr bwMode="auto">
            <a:xfrm flipH="1">
              <a:off x="25749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58" name="AutoShape 13">
              <a:extLst>
                <a:ext uri="{FF2B5EF4-FFF2-40B4-BE49-F238E27FC236}">
                  <a16:creationId xmlns:a16="http://schemas.microsoft.com/office/drawing/2014/main" id="{77A87D9D-92CC-444D-934D-49B267B11FDA}"/>
                </a:ext>
              </a:extLst>
            </p:cNvPr>
            <p:cNvCxnSpPr>
              <a:cxnSpLocks noChangeShapeType="1"/>
            </p:cNvCxnSpPr>
            <p:nvPr/>
          </p:nvCxnSpPr>
          <p:spPr bwMode="auto">
            <a:xfrm flipH="1">
              <a:off x="27273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59" name="AutoShape 13">
              <a:extLst>
                <a:ext uri="{FF2B5EF4-FFF2-40B4-BE49-F238E27FC236}">
                  <a16:creationId xmlns:a16="http://schemas.microsoft.com/office/drawing/2014/main" id="{C5983D43-B11E-D24D-8FA7-166893C2824C}"/>
                </a:ext>
              </a:extLst>
            </p:cNvPr>
            <p:cNvCxnSpPr>
              <a:cxnSpLocks noChangeShapeType="1"/>
            </p:cNvCxnSpPr>
            <p:nvPr/>
          </p:nvCxnSpPr>
          <p:spPr bwMode="auto">
            <a:xfrm flipH="1">
              <a:off x="28797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0" name="AutoShape 13">
              <a:extLst>
                <a:ext uri="{FF2B5EF4-FFF2-40B4-BE49-F238E27FC236}">
                  <a16:creationId xmlns:a16="http://schemas.microsoft.com/office/drawing/2014/main" id="{A25C4C95-CA5B-0345-ADBF-3FFB4EEF7BC3}"/>
                </a:ext>
              </a:extLst>
            </p:cNvPr>
            <p:cNvCxnSpPr>
              <a:cxnSpLocks noChangeShapeType="1"/>
            </p:cNvCxnSpPr>
            <p:nvPr/>
          </p:nvCxnSpPr>
          <p:spPr bwMode="auto">
            <a:xfrm flipH="1">
              <a:off x="30321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1" name="AutoShape 13">
              <a:extLst>
                <a:ext uri="{FF2B5EF4-FFF2-40B4-BE49-F238E27FC236}">
                  <a16:creationId xmlns:a16="http://schemas.microsoft.com/office/drawing/2014/main" id="{CB6BC626-4527-4E44-8107-6AF3003CA390}"/>
                </a:ext>
              </a:extLst>
            </p:cNvPr>
            <p:cNvCxnSpPr>
              <a:cxnSpLocks noChangeShapeType="1"/>
            </p:cNvCxnSpPr>
            <p:nvPr/>
          </p:nvCxnSpPr>
          <p:spPr bwMode="auto">
            <a:xfrm flipH="1">
              <a:off x="3184526" y="4375150"/>
              <a:ext cx="15874" cy="1568450"/>
            </a:xfrm>
            <a:prstGeom prst="straightConnector1">
              <a:avLst/>
            </a:prstGeom>
            <a:solidFill>
              <a:srgbClr val="C198E0"/>
            </a:solidFill>
            <a:ln w="12700">
              <a:solidFill>
                <a:schemeClr val="tx1"/>
              </a:solidFill>
              <a:prstDash val="sysDash"/>
              <a:round/>
              <a:headEnd/>
              <a:tailEnd type="triangle" w="med" len="med"/>
            </a:ln>
          </p:spPr>
        </p:cxnSp>
      </p:grpSp>
      <p:grpSp>
        <p:nvGrpSpPr>
          <p:cNvPr id="63" name="Group 62">
            <a:extLst>
              <a:ext uri="{FF2B5EF4-FFF2-40B4-BE49-F238E27FC236}">
                <a16:creationId xmlns:a16="http://schemas.microsoft.com/office/drawing/2014/main" id="{8EB26238-3C4B-894D-8B5D-E45A463E1380}"/>
              </a:ext>
            </a:extLst>
          </p:cNvPr>
          <p:cNvGrpSpPr/>
          <p:nvPr/>
        </p:nvGrpSpPr>
        <p:grpSpPr>
          <a:xfrm>
            <a:off x="8684688" y="4375150"/>
            <a:ext cx="625474" cy="1568450"/>
            <a:chOff x="2574926" y="4375150"/>
            <a:chExt cx="625474" cy="1568450"/>
          </a:xfrm>
        </p:grpSpPr>
        <p:cxnSp>
          <p:nvCxnSpPr>
            <p:cNvPr id="64" name="AutoShape 13">
              <a:extLst>
                <a:ext uri="{FF2B5EF4-FFF2-40B4-BE49-F238E27FC236}">
                  <a16:creationId xmlns:a16="http://schemas.microsoft.com/office/drawing/2014/main" id="{7E0012ED-05C5-2A47-BD5D-884DCAB04841}"/>
                </a:ext>
              </a:extLst>
            </p:cNvPr>
            <p:cNvCxnSpPr>
              <a:cxnSpLocks noChangeShapeType="1"/>
            </p:cNvCxnSpPr>
            <p:nvPr/>
          </p:nvCxnSpPr>
          <p:spPr bwMode="auto">
            <a:xfrm flipH="1">
              <a:off x="25749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5" name="AutoShape 13">
              <a:extLst>
                <a:ext uri="{FF2B5EF4-FFF2-40B4-BE49-F238E27FC236}">
                  <a16:creationId xmlns:a16="http://schemas.microsoft.com/office/drawing/2014/main" id="{7ACE2BF4-98DD-4445-A505-5DD5DDC901D2}"/>
                </a:ext>
              </a:extLst>
            </p:cNvPr>
            <p:cNvCxnSpPr>
              <a:cxnSpLocks noChangeShapeType="1"/>
            </p:cNvCxnSpPr>
            <p:nvPr/>
          </p:nvCxnSpPr>
          <p:spPr bwMode="auto">
            <a:xfrm flipH="1">
              <a:off x="27273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6" name="AutoShape 13">
              <a:extLst>
                <a:ext uri="{FF2B5EF4-FFF2-40B4-BE49-F238E27FC236}">
                  <a16:creationId xmlns:a16="http://schemas.microsoft.com/office/drawing/2014/main" id="{1D54971E-4190-0944-A63D-40D9B139CD19}"/>
                </a:ext>
              </a:extLst>
            </p:cNvPr>
            <p:cNvCxnSpPr>
              <a:cxnSpLocks noChangeShapeType="1"/>
            </p:cNvCxnSpPr>
            <p:nvPr/>
          </p:nvCxnSpPr>
          <p:spPr bwMode="auto">
            <a:xfrm flipH="1">
              <a:off x="28797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7" name="AutoShape 13">
              <a:extLst>
                <a:ext uri="{FF2B5EF4-FFF2-40B4-BE49-F238E27FC236}">
                  <a16:creationId xmlns:a16="http://schemas.microsoft.com/office/drawing/2014/main" id="{7D0632A6-2AA3-4B42-8F6F-B42C171D329E}"/>
                </a:ext>
              </a:extLst>
            </p:cNvPr>
            <p:cNvCxnSpPr>
              <a:cxnSpLocks noChangeShapeType="1"/>
            </p:cNvCxnSpPr>
            <p:nvPr/>
          </p:nvCxnSpPr>
          <p:spPr bwMode="auto">
            <a:xfrm flipH="1">
              <a:off x="30321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8" name="AutoShape 13">
              <a:extLst>
                <a:ext uri="{FF2B5EF4-FFF2-40B4-BE49-F238E27FC236}">
                  <a16:creationId xmlns:a16="http://schemas.microsoft.com/office/drawing/2014/main" id="{FE37273A-D975-FF45-9F28-E67716BCB0E8}"/>
                </a:ext>
              </a:extLst>
            </p:cNvPr>
            <p:cNvCxnSpPr>
              <a:cxnSpLocks noChangeShapeType="1"/>
            </p:cNvCxnSpPr>
            <p:nvPr/>
          </p:nvCxnSpPr>
          <p:spPr bwMode="auto">
            <a:xfrm flipH="1">
              <a:off x="3184526" y="4375150"/>
              <a:ext cx="15874" cy="1568450"/>
            </a:xfrm>
            <a:prstGeom prst="straightConnector1">
              <a:avLst/>
            </a:prstGeom>
            <a:solidFill>
              <a:srgbClr val="C198E0"/>
            </a:solidFill>
            <a:ln w="12700">
              <a:solidFill>
                <a:schemeClr val="tx1"/>
              </a:solidFill>
              <a:prstDash val="sysDash"/>
              <a:round/>
              <a:headEnd/>
              <a:tailEnd type="triangle" w="med" len="med"/>
            </a:ln>
          </p:spPr>
        </p:cxnSp>
      </p:grpSp>
      <p:grpSp>
        <p:nvGrpSpPr>
          <p:cNvPr id="69" name="Group 68">
            <a:extLst>
              <a:ext uri="{FF2B5EF4-FFF2-40B4-BE49-F238E27FC236}">
                <a16:creationId xmlns:a16="http://schemas.microsoft.com/office/drawing/2014/main" id="{98218243-C70F-F546-BAF5-D7A8FA8C9897}"/>
              </a:ext>
            </a:extLst>
          </p:cNvPr>
          <p:cNvGrpSpPr/>
          <p:nvPr/>
        </p:nvGrpSpPr>
        <p:grpSpPr>
          <a:xfrm>
            <a:off x="5619222" y="4359276"/>
            <a:ext cx="625474" cy="1568450"/>
            <a:chOff x="2574926" y="4375150"/>
            <a:chExt cx="625474" cy="1568450"/>
          </a:xfrm>
        </p:grpSpPr>
        <p:cxnSp>
          <p:nvCxnSpPr>
            <p:cNvPr id="70" name="AutoShape 13">
              <a:extLst>
                <a:ext uri="{FF2B5EF4-FFF2-40B4-BE49-F238E27FC236}">
                  <a16:creationId xmlns:a16="http://schemas.microsoft.com/office/drawing/2014/main" id="{72F1275E-D887-7643-B156-F8093BB3E22A}"/>
                </a:ext>
              </a:extLst>
            </p:cNvPr>
            <p:cNvCxnSpPr>
              <a:cxnSpLocks noChangeShapeType="1"/>
            </p:cNvCxnSpPr>
            <p:nvPr/>
          </p:nvCxnSpPr>
          <p:spPr bwMode="auto">
            <a:xfrm flipH="1">
              <a:off x="25749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71" name="AutoShape 13">
              <a:extLst>
                <a:ext uri="{FF2B5EF4-FFF2-40B4-BE49-F238E27FC236}">
                  <a16:creationId xmlns:a16="http://schemas.microsoft.com/office/drawing/2014/main" id="{45BE6D7C-4402-4544-ACDE-8BB68194C782}"/>
                </a:ext>
              </a:extLst>
            </p:cNvPr>
            <p:cNvCxnSpPr>
              <a:cxnSpLocks noChangeShapeType="1"/>
            </p:cNvCxnSpPr>
            <p:nvPr/>
          </p:nvCxnSpPr>
          <p:spPr bwMode="auto">
            <a:xfrm flipH="1">
              <a:off x="27273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72" name="AutoShape 13">
              <a:extLst>
                <a:ext uri="{FF2B5EF4-FFF2-40B4-BE49-F238E27FC236}">
                  <a16:creationId xmlns:a16="http://schemas.microsoft.com/office/drawing/2014/main" id="{2D0997D4-B214-1841-9501-03CF0F6FB1CA}"/>
                </a:ext>
              </a:extLst>
            </p:cNvPr>
            <p:cNvCxnSpPr>
              <a:cxnSpLocks noChangeShapeType="1"/>
            </p:cNvCxnSpPr>
            <p:nvPr/>
          </p:nvCxnSpPr>
          <p:spPr bwMode="auto">
            <a:xfrm flipH="1">
              <a:off x="28797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73" name="AutoShape 13">
              <a:extLst>
                <a:ext uri="{FF2B5EF4-FFF2-40B4-BE49-F238E27FC236}">
                  <a16:creationId xmlns:a16="http://schemas.microsoft.com/office/drawing/2014/main" id="{864C8079-EE2F-B142-948C-8C00569775CD}"/>
                </a:ext>
              </a:extLst>
            </p:cNvPr>
            <p:cNvCxnSpPr>
              <a:cxnSpLocks noChangeShapeType="1"/>
            </p:cNvCxnSpPr>
            <p:nvPr/>
          </p:nvCxnSpPr>
          <p:spPr bwMode="auto">
            <a:xfrm flipH="1">
              <a:off x="30321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74" name="AutoShape 13">
              <a:extLst>
                <a:ext uri="{FF2B5EF4-FFF2-40B4-BE49-F238E27FC236}">
                  <a16:creationId xmlns:a16="http://schemas.microsoft.com/office/drawing/2014/main" id="{C0F1DC13-A220-1648-AA54-8B9F217AC16F}"/>
                </a:ext>
              </a:extLst>
            </p:cNvPr>
            <p:cNvCxnSpPr>
              <a:cxnSpLocks noChangeShapeType="1"/>
            </p:cNvCxnSpPr>
            <p:nvPr/>
          </p:nvCxnSpPr>
          <p:spPr bwMode="auto">
            <a:xfrm flipH="1">
              <a:off x="3184526" y="4375150"/>
              <a:ext cx="15874" cy="1568450"/>
            </a:xfrm>
            <a:prstGeom prst="straightConnector1">
              <a:avLst/>
            </a:prstGeom>
            <a:solidFill>
              <a:srgbClr val="C198E0"/>
            </a:solidFill>
            <a:ln w="12700">
              <a:solidFill>
                <a:schemeClr val="tx1"/>
              </a:solidFill>
              <a:prstDash val="sysDash"/>
              <a:round/>
              <a:headEnd/>
              <a:tailEnd type="triangle" w="med" len="med"/>
            </a:ln>
          </p:spPr>
        </p:cxnSp>
      </p:grpSp>
    </p:spTree>
    <p:extLst>
      <p:ext uri="{BB962C8B-B14F-4D97-AF65-F5344CB8AC3E}">
        <p14:creationId xmlns:p14="http://schemas.microsoft.com/office/powerpoint/2010/main" val="2620715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59EE-A8C6-8940-9779-CB788464E664}"/>
              </a:ext>
            </a:extLst>
          </p:cNvPr>
          <p:cNvSpPr>
            <a:spLocks noGrp="1"/>
          </p:cNvSpPr>
          <p:nvPr>
            <p:ph type="title"/>
          </p:nvPr>
        </p:nvSpPr>
        <p:spPr/>
        <p:txBody>
          <a:bodyPr/>
          <a:lstStyle/>
          <a:p>
            <a:r>
              <a:rPr lang="en-US" dirty="0"/>
              <a:t>MCTS Version 1.0</a:t>
            </a:r>
          </a:p>
        </p:txBody>
      </p:sp>
      <p:sp>
        <p:nvSpPr>
          <p:cNvPr id="3" name="Content Placeholder 2">
            <a:extLst>
              <a:ext uri="{FF2B5EF4-FFF2-40B4-BE49-F238E27FC236}">
                <a16:creationId xmlns:a16="http://schemas.microsoft.com/office/drawing/2014/main" id="{F34757C4-ED3F-A246-A0A3-16BA29474D96}"/>
              </a:ext>
            </a:extLst>
          </p:cNvPr>
          <p:cNvSpPr>
            <a:spLocks noGrp="1"/>
          </p:cNvSpPr>
          <p:nvPr>
            <p:ph idx="1"/>
          </p:nvPr>
        </p:nvSpPr>
        <p:spPr>
          <a:xfrm>
            <a:off x="406400" y="1397001"/>
            <a:ext cx="11379200" cy="1269999"/>
          </a:xfrm>
        </p:spPr>
        <p:txBody>
          <a:bodyPr/>
          <a:lstStyle/>
          <a:p>
            <a:r>
              <a:rPr lang="en-US" dirty="0"/>
              <a:t>Allocate rollouts to more promising nodes</a:t>
            </a:r>
          </a:p>
          <a:p>
            <a:r>
              <a:rPr lang="en-US" dirty="0"/>
              <a:t>Allocate rollouts to more uncertain nodes</a:t>
            </a:r>
          </a:p>
        </p:txBody>
      </p:sp>
      <p:sp>
        <p:nvSpPr>
          <p:cNvPr id="5" name="AutoShape 4">
            <a:extLst>
              <a:ext uri="{FF2B5EF4-FFF2-40B4-BE49-F238E27FC236}">
                <a16:creationId xmlns:a16="http://schemas.microsoft.com/office/drawing/2014/main" id="{ECC14A56-DF49-1B45-B20A-8E9EC1B5921D}"/>
              </a:ext>
            </a:extLst>
          </p:cNvPr>
          <p:cNvSpPr>
            <a:spLocks noChangeArrowheads="1"/>
          </p:cNvSpPr>
          <p:nvPr/>
        </p:nvSpPr>
        <p:spPr bwMode="auto">
          <a:xfrm>
            <a:off x="5693833" y="2819400"/>
            <a:ext cx="508000" cy="304800"/>
          </a:xfrm>
          <a:prstGeom prst="triangle">
            <a:avLst>
              <a:gd name="adj" fmla="val 50000"/>
            </a:avLst>
          </a:prstGeom>
          <a:solidFill>
            <a:srgbClr val="0000FF"/>
          </a:solidFill>
          <a:ln w="12700">
            <a:solidFill>
              <a:schemeClr val="tx1"/>
            </a:solidFill>
            <a:miter lim="800000"/>
            <a:headEnd/>
            <a:tailEnd/>
          </a:ln>
        </p:spPr>
        <p:txBody>
          <a:bodyPr wrap="none" anchor="ctr"/>
          <a:lstStyle/>
          <a:p>
            <a:endParaRPr lang="en-US"/>
          </a:p>
        </p:txBody>
      </p:sp>
      <p:sp>
        <p:nvSpPr>
          <p:cNvPr id="8" name="Rectangle 7">
            <a:extLst>
              <a:ext uri="{FF2B5EF4-FFF2-40B4-BE49-F238E27FC236}">
                <a16:creationId xmlns:a16="http://schemas.microsoft.com/office/drawing/2014/main" id="{2BDA34F2-E7F8-494F-9B5D-C1BB2B490F95}"/>
              </a:ext>
            </a:extLst>
          </p:cNvPr>
          <p:cNvSpPr>
            <a:spLocks noChangeArrowheads="1"/>
          </p:cNvSpPr>
          <p:nvPr/>
        </p:nvSpPr>
        <p:spPr bwMode="auto">
          <a:xfrm>
            <a:off x="2415118" y="5943600"/>
            <a:ext cx="937682" cy="304800"/>
          </a:xfrm>
          <a:prstGeom prst="rect">
            <a:avLst/>
          </a:prstGeom>
          <a:solidFill>
            <a:srgbClr val="C198E0"/>
          </a:solidFill>
          <a:ln w="9525">
            <a:solidFill>
              <a:schemeClr val="tx1"/>
            </a:solidFill>
            <a:miter lim="800000"/>
            <a:headEnd/>
            <a:tailEnd/>
          </a:ln>
        </p:spPr>
        <p:txBody>
          <a:bodyPr wrap="none" anchor="ctr"/>
          <a:lstStyle/>
          <a:p>
            <a:pPr algn="ctr"/>
            <a:r>
              <a:rPr lang="en-US" dirty="0"/>
              <a:t>61/100</a:t>
            </a:r>
          </a:p>
        </p:txBody>
      </p:sp>
      <p:sp>
        <p:nvSpPr>
          <p:cNvPr id="14" name="Rectangle 7">
            <a:extLst>
              <a:ext uri="{FF2B5EF4-FFF2-40B4-BE49-F238E27FC236}">
                <a16:creationId xmlns:a16="http://schemas.microsoft.com/office/drawing/2014/main" id="{266603C7-EF4E-8A4B-98ED-5CF213B13069}"/>
              </a:ext>
            </a:extLst>
          </p:cNvPr>
          <p:cNvSpPr>
            <a:spLocks noChangeArrowheads="1"/>
          </p:cNvSpPr>
          <p:nvPr/>
        </p:nvSpPr>
        <p:spPr bwMode="auto">
          <a:xfrm>
            <a:off x="8511118" y="5943600"/>
            <a:ext cx="937682" cy="304800"/>
          </a:xfrm>
          <a:prstGeom prst="rect">
            <a:avLst/>
          </a:prstGeom>
          <a:solidFill>
            <a:srgbClr val="C198E0"/>
          </a:solidFill>
          <a:ln w="9525">
            <a:solidFill>
              <a:schemeClr val="tx1"/>
            </a:solidFill>
            <a:miter lim="800000"/>
            <a:headEnd/>
            <a:tailEnd/>
          </a:ln>
        </p:spPr>
        <p:txBody>
          <a:bodyPr wrap="none" anchor="ctr"/>
          <a:lstStyle/>
          <a:p>
            <a:pPr algn="ctr"/>
            <a:r>
              <a:rPr lang="en-US" dirty="0"/>
              <a:t>48/100</a:t>
            </a:r>
          </a:p>
        </p:txBody>
      </p:sp>
      <p:grpSp>
        <p:nvGrpSpPr>
          <p:cNvPr id="18" name="Group 17">
            <a:extLst>
              <a:ext uri="{FF2B5EF4-FFF2-40B4-BE49-F238E27FC236}">
                <a16:creationId xmlns:a16="http://schemas.microsoft.com/office/drawing/2014/main" id="{86BE121A-4DE0-3F4B-82A2-75BFE79A8101}"/>
              </a:ext>
            </a:extLst>
          </p:cNvPr>
          <p:cNvGrpSpPr/>
          <p:nvPr/>
        </p:nvGrpSpPr>
        <p:grpSpPr>
          <a:xfrm>
            <a:off x="2645833" y="3124200"/>
            <a:ext cx="3302000" cy="1250950"/>
            <a:chOff x="2645833" y="2514600"/>
            <a:chExt cx="3302000" cy="1250950"/>
          </a:xfrm>
        </p:grpSpPr>
        <p:sp>
          <p:nvSpPr>
            <p:cNvPr id="19" name="AutoShape 6">
              <a:extLst>
                <a:ext uri="{FF2B5EF4-FFF2-40B4-BE49-F238E27FC236}">
                  <a16:creationId xmlns:a16="http://schemas.microsoft.com/office/drawing/2014/main" id="{EC43D9B3-4444-314F-BCDE-86C49ABFC1AF}"/>
                </a:ext>
              </a:extLst>
            </p:cNvPr>
            <p:cNvSpPr>
              <a:spLocks noChangeArrowheads="1"/>
            </p:cNvSpPr>
            <p:nvPr/>
          </p:nvSpPr>
          <p:spPr bwMode="auto">
            <a:xfrm flipV="1">
              <a:off x="2645833" y="3460750"/>
              <a:ext cx="508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a:p>
          </p:txBody>
        </p:sp>
        <p:cxnSp>
          <p:nvCxnSpPr>
            <p:cNvPr id="20" name="AutoShape 7">
              <a:extLst>
                <a:ext uri="{FF2B5EF4-FFF2-40B4-BE49-F238E27FC236}">
                  <a16:creationId xmlns:a16="http://schemas.microsoft.com/office/drawing/2014/main" id="{1444717D-2DB5-1D4F-811C-E262869DFE67}"/>
                </a:ext>
              </a:extLst>
            </p:cNvPr>
            <p:cNvCxnSpPr>
              <a:cxnSpLocks noChangeShapeType="1"/>
              <a:stCxn id="5" idx="3"/>
              <a:endCxn id="19" idx="3"/>
            </p:cNvCxnSpPr>
            <p:nvPr/>
          </p:nvCxnSpPr>
          <p:spPr bwMode="auto">
            <a:xfrm flipH="1">
              <a:off x="2897717" y="2514600"/>
              <a:ext cx="3050116" cy="946150"/>
            </a:xfrm>
            <a:prstGeom prst="straightConnector1">
              <a:avLst/>
            </a:prstGeom>
            <a:noFill/>
            <a:ln w="12700">
              <a:solidFill>
                <a:schemeClr val="tx1"/>
              </a:solidFill>
              <a:round/>
              <a:headEnd/>
              <a:tailEnd type="triangle" w="med" len="med"/>
            </a:ln>
          </p:spPr>
        </p:cxnSp>
      </p:grpSp>
      <p:cxnSp>
        <p:nvCxnSpPr>
          <p:cNvPr id="23" name="AutoShape 21">
            <a:extLst>
              <a:ext uri="{FF2B5EF4-FFF2-40B4-BE49-F238E27FC236}">
                <a16:creationId xmlns:a16="http://schemas.microsoft.com/office/drawing/2014/main" id="{E4CB9991-E097-6946-8393-D127E6631F3C}"/>
              </a:ext>
            </a:extLst>
          </p:cNvPr>
          <p:cNvCxnSpPr>
            <a:cxnSpLocks noChangeShapeType="1"/>
          </p:cNvCxnSpPr>
          <p:nvPr/>
        </p:nvCxnSpPr>
        <p:spPr bwMode="auto">
          <a:xfrm rot="5400000">
            <a:off x="5790143" y="3275543"/>
            <a:ext cx="304800" cy="2116"/>
          </a:xfrm>
          <a:prstGeom prst="straightConnector1">
            <a:avLst/>
          </a:prstGeom>
          <a:noFill/>
          <a:ln w="12700">
            <a:solidFill>
              <a:schemeClr val="tx1"/>
            </a:solidFill>
            <a:round/>
            <a:headEnd/>
            <a:tailEnd/>
          </a:ln>
        </p:spPr>
      </p:cxnSp>
      <p:cxnSp>
        <p:nvCxnSpPr>
          <p:cNvPr id="24" name="AutoShape 21">
            <a:extLst>
              <a:ext uri="{FF2B5EF4-FFF2-40B4-BE49-F238E27FC236}">
                <a16:creationId xmlns:a16="http://schemas.microsoft.com/office/drawing/2014/main" id="{79879AB3-931D-D841-9AFE-A91D634C0F82}"/>
              </a:ext>
            </a:extLst>
          </p:cNvPr>
          <p:cNvCxnSpPr>
            <a:cxnSpLocks noChangeShapeType="1"/>
            <a:stCxn id="5" idx="3"/>
          </p:cNvCxnSpPr>
          <p:nvPr/>
        </p:nvCxnSpPr>
        <p:spPr bwMode="auto">
          <a:xfrm rot="16200000" flipH="1">
            <a:off x="6212417" y="2859619"/>
            <a:ext cx="228600" cy="757767"/>
          </a:xfrm>
          <a:prstGeom prst="straightConnector1">
            <a:avLst/>
          </a:prstGeom>
          <a:noFill/>
          <a:ln w="12700">
            <a:solidFill>
              <a:schemeClr val="tx1"/>
            </a:solidFill>
            <a:round/>
            <a:headEnd/>
            <a:tailEnd/>
          </a:ln>
        </p:spPr>
      </p:cxnSp>
      <p:grpSp>
        <p:nvGrpSpPr>
          <p:cNvPr id="27" name="Group 26">
            <a:extLst>
              <a:ext uri="{FF2B5EF4-FFF2-40B4-BE49-F238E27FC236}">
                <a16:creationId xmlns:a16="http://schemas.microsoft.com/office/drawing/2014/main" id="{3107CD57-2C64-C842-8B84-22299FF0726A}"/>
              </a:ext>
            </a:extLst>
          </p:cNvPr>
          <p:cNvGrpSpPr/>
          <p:nvPr/>
        </p:nvGrpSpPr>
        <p:grpSpPr>
          <a:xfrm>
            <a:off x="5693833" y="3124203"/>
            <a:ext cx="508000" cy="1235075"/>
            <a:chOff x="5693833" y="2514603"/>
            <a:chExt cx="508000" cy="1235075"/>
          </a:xfrm>
        </p:grpSpPr>
        <p:sp>
          <p:nvSpPr>
            <p:cNvPr id="28" name="AutoShape 20">
              <a:extLst>
                <a:ext uri="{FF2B5EF4-FFF2-40B4-BE49-F238E27FC236}">
                  <a16:creationId xmlns:a16="http://schemas.microsoft.com/office/drawing/2014/main" id="{94104DEE-0AF9-CC47-AB62-53E045B996A0}"/>
                </a:ext>
              </a:extLst>
            </p:cNvPr>
            <p:cNvSpPr>
              <a:spLocks noChangeArrowheads="1"/>
            </p:cNvSpPr>
            <p:nvPr/>
          </p:nvSpPr>
          <p:spPr bwMode="auto">
            <a:xfrm flipV="1">
              <a:off x="5693833" y="3444878"/>
              <a:ext cx="508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a:p>
          </p:txBody>
        </p:sp>
        <p:cxnSp>
          <p:nvCxnSpPr>
            <p:cNvPr id="29" name="AutoShape 21">
              <a:extLst>
                <a:ext uri="{FF2B5EF4-FFF2-40B4-BE49-F238E27FC236}">
                  <a16:creationId xmlns:a16="http://schemas.microsoft.com/office/drawing/2014/main" id="{08CF7E5C-9FE8-A140-AEB2-07FA752422DC}"/>
                </a:ext>
              </a:extLst>
            </p:cNvPr>
            <p:cNvCxnSpPr>
              <a:cxnSpLocks noChangeShapeType="1"/>
              <a:stCxn id="5" idx="3"/>
              <a:endCxn id="28" idx="3"/>
            </p:cNvCxnSpPr>
            <p:nvPr/>
          </p:nvCxnSpPr>
          <p:spPr bwMode="auto">
            <a:xfrm flipH="1">
              <a:off x="5945717" y="2514603"/>
              <a:ext cx="2117" cy="930275"/>
            </a:xfrm>
            <a:prstGeom prst="straightConnector1">
              <a:avLst/>
            </a:prstGeom>
            <a:noFill/>
            <a:ln w="12700">
              <a:solidFill>
                <a:schemeClr val="tx1"/>
              </a:solidFill>
              <a:round/>
              <a:headEnd/>
              <a:tailEnd type="triangle" w="med" len="med"/>
            </a:ln>
          </p:spPr>
        </p:cxnSp>
      </p:grpSp>
      <p:grpSp>
        <p:nvGrpSpPr>
          <p:cNvPr id="35" name="Group 61">
            <a:extLst>
              <a:ext uri="{FF2B5EF4-FFF2-40B4-BE49-F238E27FC236}">
                <a16:creationId xmlns:a16="http://schemas.microsoft.com/office/drawing/2014/main" id="{1C373DD4-8893-6E4F-8929-9721BF2585EC}"/>
              </a:ext>
            </a:extLst>
          </p:cNvPr>
          <p:cNvGrpSpPr>
            <a:grpSpLocks/>
          </p:cNvGrpSpPr>
          <p:nvPr/>
        </p:nvGrpSpPr>
        <p:grpSpPr bwMode="auto">
          <a:xfrm>
            <a:off x="5947831" y="3124200"/>
            <a:ext cx="3301999" cy="1250950"/>
            <a:chOff x="4460875" y="2514600"/>
            <a:chExt cx="2476500" cy="1250950"/>
          </a:xfrm>
        </p:grpSpPr>
        <p:sp>
          <p:nvSpPr>
            <p:cNvPr id="36" name="AutoShape 26">
              <a:extLst>
                <a:ext uri="{FF2B5EF4-FFF2-40B4-BE49-F238E27FC236}">
                  <a16:creationId xmlns:a16="http://schemas.microsoft.com/office/drawing/2014/main" id="{243C0F3F-CD94-9841-8634-DF1C8F9BE456}"/>
                </a:ext>
              </a:extLst>
            </p:cNvPr>
            <p:cNvSpPr>
              <a:spLocks noChangeArrowheads="1"/>
            </p:cNvSpPr>
            <p:nvPr/>
          </p:nvSpPr>
          <p:spPr bwMode="auto">
            <a:xfrm flipV="1">
              <a:off x="6556375" y="3460750"/>
              <a:ext cx="381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a:p>
          </p:txBody>
        </p:sp>
        <p:cxnSp>
          <p:nvCxnSpPr>
            <p:cNvPr id="37" name="AutoShape 27">
              <a:extLst>
                <a:ext uri="{FF2B5EF4-FFF2-40B4-BE49-F238E27FC236}">
                  <a16:creationId xmlns:a16="http://schemas.microsoft.com/office/drawing/2014/main" id="{9E6CC2E3-55FB-4944-8759-451B1200C38D}"/>
                </a:ext>
              </a:extLst>
            </p:cNvPr>
            <p:cNvCxnSpPr>
              <a:cxnSpLocks noChangeShapeType="1"/>
              <a:stCxn id="5" idx="3"/>
              <a:endCxn id="3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sp>
        <p:nvSpPr>
          <p:cNvPr id="45" name="Rectangle 7">
            <a:extLst>
              <a:ext uri="{FF2B5EF4-FFF2-40B4-BE49-F238E27FC236}">
                <a16:creationId xmlns:a16="http://schemas.microsoft.com/office/drawing/2014/main" id="{62B5F90D-1AAA-2F42-8B87-64A830887FE6}"/>
              </a:ext>
            </a:extLst>
          </p:cNvPr>
          <p:cNvSpPr>
            <a:spLocks noChangeArrowheads="1"/>
          </p:cNvSpPr>
          <p:nvPr/>
        </p:nvSpPr>
        <p:spPr bwMode="auto">
          <a:xfrm>
            <a:off x="5463118" y="5943600"/>
            <a:ext cx="937682" cy="304800"/>
          </a:xfrm>
          <a:prstGeom prst="rect">
            <a:avLst/>
          </a:prstGeom>
          <a:solidFill>
            <a:srgbClr val="C198E0"/>
          </a:solidFill>
          <a:ln w="9525">
            <a:solidFill>
              <a:schemeClr val="tx1"/>
            </a:solidFill>
            <a:miter lim="800000"/>
            <a:headEnd/>
            <a:tailEnd/>
          </a:ln>
        </p:spPr>
        <p:txBody>
          <a:bodyPr wrap="none" anchor="ctr"/>
          <a:lstStyle/>
          <a:p>
            <a:pPr algn="ctr"/>
            <a:r>
              <a:rPr lang="en-US" dirty="0"/>
              <a:t>6/10</a:t>
            </a:r>
          </a:p>
        </p:txBody>
      </p:sp>
      <p:grpSp>
        <p:nvGrpSpPr>
          <p:cNvPr id="62" name="Group 61">
            <a:extLst>
              <a:ext uri="{FF2B5EF4-FFF2-40B4-BE49-F238E27FC236}">
                <a16:creationId xmlns:a16="http://schemas.microsoft.com/office/drawing/2014/main" id="{22BD256D-47A2-A449-B7AC-287CDDD2DF16}"/>
              </a:ext>
            </a:extLst>
          </p:cNvPr>
          <p:cNvGrpSpPr/>
          <p:nvPr/>
        </p:nvGrpSpPr>
        <p:grpSpPr>
          <a:xfrm>
            <a:off x="2574926" y="4375150"/>
            <a:ext cx="625474" cy="1568450"/>
            <a:chOff x="2574926" y="4375150"/>
            <a:chExt cx="625474" cy="1568450"/>
          </a:xfrm>
        </p:grpSpPr>
        <p:cxnSp>
          <p:nvCxnSpPr>
            <p:cNvPr id="7" name="AutoShape 13">
              <a:extLst>
                <a:ext uri="{FF2B5EF4-FFF2-40B4-BE49-F238E27FC236}">
                  <a16:creationId xmlns:a16="http://schemas.microsoft.com/office/drawing/2014/main" id="{CBE913FC-1ADC-6943-9F2C-6BD0CD7EDE91}"/>
                </a:ext>
              </a:extLst>
            </p:cNvPr>
            <p:cNvCxnSpPr>
              <a:cxnSpLocks noChangeShapeType="1"/>
            </p:cNvCxnSpPr>
            <p:nvPr/>
          </p:nvCxnSpPr>
          <p:spPr bwMode="auto">
            <a:xfrm flipH="1">
              <a:off x="25749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58" name="AutoShape 13">
              <a:extLst>
                <a:ext uri="{FF2B5EF4-FFF2-40B4-BE49-F238E27FC236}">
                  <a16:creationId xmlns:a16="http://schemas.microsoft.com/office/drawing/2014/main" id="{77A87D9D-92CC-444D-934D-49B267B11FDA}"/>
                </a:ext>
              </a:extLst>
            </p:cNvPr>
            <p:cNvCxnSpPr>
              <a:cxnSpLocks noChangeShapeType="1"/>
            </p:cNvCxnSpPr>
            <p:nvPr/>
          </p:nvCxnSpPr>
          <p:spPr bwMode="auto">
            <a:xfrm flipH="1">
              <a:off x="27273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59" name="AutoShape 13">
              <a:extLst>
                <a:ext uri="{FF2B5EF4-FFF2-40B4-BE49-F238E27FC236}">
                  <a16:creationId xmlns:a16="http://schemas.microsoft.com/office/drawing/2014/main" id="{C5983D43-B11E-D24D-8FA7-166893C2824C}"/>
                </a:ext>
              </a:extLst>
            </p:cNvPr>
            <p:cNvCxnSpPr>
              <a:cxnSpLocks noChangeShapeType="1"/>
            </p:cNvCxnSpPr>
            <p:nvPr/>
          </p:nvCxnSpPr>
          <p:spPr bwMode="auto">
            <a:xfrm flipH="1">
              <a:off x="28797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0" name="AutoShape 13">
              <a:extLst>
                <a:ext uri="{FF2B5EF4-FFF2-40B4-BE49-F238E27FC236}">
                  <a16:creationId xmlns:a16="http://schemas.microsoft.com/office/drawing/2014/main" id="{A25C4C95-CA5B-0345-ADBF-3FFB4EEF7BC3}"/>
                </a:ext>
              </a:extLst>
            </p:cNvPr>
            <p:cNvCxnSpPr>
              <a:cxnSpLocks noChangeShapeType="1"/>
            </p:cNvCxnSpPr>
            <p:nvPr/>
          </p:nvCxnSpPr>
          <p:spPr bwMode="auto">
            <a:xfrm flipH="1">
              <a:off x="30321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1" name="AutoShape 13">
              <a:extLst>
                <a:ext uri="{FF2B5EF4-FFF2-40B4-BE49-F238E27FC236}">
                  <a16:creationId xmlns:a16="http://schemas.microsoft.com/office/drawing/2014/main" id="{CB6BC626-4527-4E44-8107-6AF3003CA390}"/>
                </a:ext>
              </a:extLst>
            </p:cNvPr>
            <p:cNvCxnSpPr>
              <a:cxnSpLocks noChangeShapeType="1"/>
            </p:cNvCxnSpPr>
            <p:nvPr/>
          </p:nvCxnSpPr>
          <p:spPr bwMode="auto">
            <a:xfrm flipH="1">
              <a:off x="3184526" y="4375150"/>
              <a:ext cx="15874" cy="1568450"/>
            </a:xfrm>
            <a:prstGeom prst="straightConnector1">
              <a:avLst/>
            </a:prstGeom>
            <a:solidFill>
              <a:srgbClr val="C198E0"/>
            </a:solidFill>
            <a:ln w="12700">
              <a:solidFill>
                <a:schemeClr val="tx1"/>
              </a:solidFill>
              <a:prstDash val="sysDash"/>
              <a:round/>
              <a:headEnd/>
              <a:tailEnd type="triangle" w="med" len="med"/>
            </a:ln>
          </p:spPr>
        </p:cxnSp>
      </p:grpSp>
      <p:grpSp>
        <p:nvGrpSpPr>
          <p:cNvPr id="63" name="Group 62">
            <a:extLst>
              <a:ext uri="{FF2B5EF4-FFF2-40B4-BE49-F238E27FC236}">
                <a16:creationId xmlns:a16="http://schemas.microsoft.com/office/drawing/2014/main" id="{8EB26238-3C4B-894D-8B5D-E45A463E1380}"/>
              </a:ext>
            </a:extLst>
          </p:cNvPr>
          <p:cNvGrpSpPr/>
          <p:nvPr/>
        </p:nvGrpSpPr>
        <p:grpSpPr>
          <a:xfrm>
            <a:off x="8684688" y="4375150"/>
            <a:ext cx="625474" cy="1568450"/>
            <a:chOff x="2574926" y="4375150"/>
            <a:chExt cx="625474" cy="1568450"/>
          </a:xfrm>
        </p:grpSpPr>
        <p:cxnSp>
          <p:nvCxnSpPr>
            <p:cNvPr id="64" name="AutoShape 13">
              <a:extLst>
                <a:ext uri="{FF2B5EF4-FFF2-40B4-BE49-F238E27FC236}">
                  <a16:creationId xmlns:a16="http://schemas.microsoft.com/office/drawing/2014/main" id="{7E0012ED-05C5-2A47-BD5D-884DCAB04841}"/>
                </a:ext>
              </a:extLst>
            </p:cNvPr>
            <p:cNvCxnSpPr>
              <a:cxnSpLocks noChangeShapeType="1"/>
            </p:cNvCxnSpPr>
            <p:nvPr/>
          </p:nvCxnSpPr>
          <p:spPr bwMode="auto">
            <a:xfrm flipH="1">
              <a:off x="25749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5" name="AutoShape 13">
              <a:extLst>
                <a:ext uri="{FF2B5EF4-FFF2-40B4-BE49-F238E27FC236}">
                  <a16:creationId xmlns:a16="http://schemas.microsoft.com/office/drawing/2014/main" id="{7ACE2BF4-98DD-4445-A505-5DD5DDC901D2}"/>
                </a:ext>
              </a:extLst>
            </p:cNvPr>
            <p:cNvCxnSpPr>
              <a:cxnSpLocks noChangeShapeType="1"/>
            </p:cNvCxnSpPr>
            <p:nvPr/>
          </p:nvCxnSpPr>
          <p:spPr bwMode="auto">
            <a:xfrm flipH="1">
              <a:off x="27273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6" name="AutoShape 13">
              <a:extLst>
                <a:ext uri="{FF2B5EF4-FFF2-40B4-BE49-F238E27FC236}">
                  <a16:creationId xmlns:a16="http://schemas.microsoft.com/office/drawing/2014/main" id="{1D54971E-4190-0944-A63D-40D9B139CD19}"/>
                </a:ext>
              </a:extLst>
            </p:cNvPr>
            <p:cNvCxnSpPr>
              <a:cxnSpLocks noChangeShapeType="1"/>
            </p:cNvCxnSpPr>
            <p:nvPr/>
          </p:nvCxnSpPr>
          <p:spPr bwMode="auto">
            <a:xfrm flipH="1">
              <a:off x="28797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7" name="AutoShape 13">
              <a:extLst>
                <a:ext uri="{FF2B5EF4-FFF2-40B4-BE49-F238E27FC236}">
                  <a16:creationId xmlns:a16="http://schemas.microsoft.com/office/drawing/2014/main" id="{7D0632A6-2AA3-4B42-8F6F-B42C171D329E}"/>
                </a:ext>
              </a:extLst>
            </p:cNvPr>
            <p:cNvCxnSpPr>
              <a:cxnSpLocks noChangeShapeType="1"/>
            </p:cNvCxnSpPr>
            <p:nvPr/>
          </p:nvCxnSpPr>
          <p:spPr bwMode="auto">
            <a:xfrm flipH="1">
              <a:off x="30321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68" name="AutoShape 13">
              <a:extLst>
                <a:ext uri="{FF2B5EF4-FFF2-40B4-BE49-F238E27FC236}">
                  <a16:creationId xmlns:a16="http://schemas.microsoft.com/office/drawing/2014/main" id="{FE37273A-D975-FF45-9F28-E67716BCB0E8}"/>
                </a:ext>
              </a:extLst>
            </p:cNvPr>
            <p:cNvCxnSpPr>
              <a:cxnSpLocks noChangeShapeType="1"/>
            </p:cNvCxnSpPr>
            <p:nvPr/>
          </p:nvCxnSpPr>
          <p:spPr bwMode="auto">
            <a:xfrm flipH="1">
              <a:off x="3184526" y="4375150"/>
              <a:ext cx="15874" cy="1568450"/>
            </a:xfrm>
            <a:prstGeom prst="straightConnector1">
              <a:avLst/>
            </a:prstGeom>
            <a:solidFill>
              <a:srgbClr val="C198E0"/>
            </a:solidFill>
            <a:ln w="12700">
              <a:solidFill>
                <a:schemeClr val="tx1"/>
              </a:solidFill>
              <a:prstDash val="sysDash"/>
              <a:round/>
              <a:headEnd/>
              <a:tailEnd type="triangle" w="med" len="med"/>
            </a:ln>
          </p:spPr>
        </p:cxnSp>
      </p:grpSp>
      <p:grpSp>
        <p:nvGrpSpPr>
          <p:cNvPr id="69" name="Group 68">
            <a:extLst>
              <a:ext uri="{FF2B5EF4-FFF2-40B4-BE49-F238E27FC236}">
                <a16:creationId xmlns:a16="http://schemas.microsoft.com/office/drawing/2014/main" id="{98218243-C70F-F546-BAF5-D7A8FA8C9897}"/>
              </a:ext>
            </a:extLst>
          </p:cNvPr>
          <p:cNvGrpSpPr/>
          <p:nvPr/>
        </p:nvGrpSpPr>
        <p:grpSpPr>
          <a:xfrm>
            <a:off x="5619222" y="4359276"/>
            <a:ext cx="625474" cy="1568450"/>
            <a:chOff x="2574926" y="4375150"/>
            <a:chExt cx="625474" cy="1568450"/>
          </a:xfrm>
        </p:grpSpPr>
        <p:cxnSp>
          <p:nvCxnSpPr>
            <p:cNvPr id="70" name="AutoShape 13">
              <a:extLst>
                <a:ext uri="{FF2B5EF4-FFF2-40B4-BE49-F238E27FC236}">
                  <a16:creationId xmlns:a16="http://schemas.microsoft.com/office/drawing/2014/main" id="{72F1275E-D887-7643-B156-F8093BB3E22A}"/>
                </a:ext>
              </a:extLst>
            </p:cNvPr>
            <p:cNvCxnSpPr>
              <a:cxnSpLocks noChangeShapeType="1"/>
            </p:cNvCxnSpPr>
            <p:nvPr/>
          </p:nvCxnSpPr>
          <p:spPr bwMode="auto">
            <a:xfrm flipH="1">
              <a:off x="25749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71" name="AutoShape 13">
              <a:extLst>
                <a:ext uri="{FF2B5EF4-FFF2-40B4-BE49-F238E27FC236}">
                  <a16:creationId xmlns:a16="http://schemas.microsoft.com/office/drawing/2014/main" id="{45BE6D7C-4402-4544-ACDE-8BB68194C782}"/>
                </a:ext>
              </a:extLst>
            </p:cNvPr>
            <p:cNvCxnSpPr>
              <a:cxnSpLocks noChangeShapeType="1"/>
            </p:cNvCxnSpPr>
            <p:nvPr/>
          </p:nvCxnSpPr>
          <p:spPr bwMode="auto">
            <a:xfrm flipH="1">
              <a:off x="27273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72" name="AutoShape 13">
              <a:extLst>
                <a:ext uri="{FF2B5EF4-FFF2-40B4-BE49-F238E27FC236}">
                  <a16:creationId xmlns:a16="http://schemas.microsoft.com/office/drawing/2014/main" id="{2D0997D4-B214-1841-9501-03CF0F6FB1CA}"/>
                </a:ext>
              </a:extLst>
            </p:cNvPr>
            <p:cNvCxnSpPr>
              <a:cxnSpLocks noChangeShapeType="1"/>
            </p:cNvCxnSpPr>
            <p:nvPr/>
          </p:nvCxnSpPr>
          <p:spPr bwMode="auto">
            <a:xfrm flipH="1">
              <a:off x="28797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73" name="AutoShape 13">
              <a:extLst>
                <a:ext uri="{FF2B5EF4-FFF2-40B4-BE49-F238E27FC236}">
                  <a16:creationId xmlns:a16="http://schemas.microsoft.com/office/drawing/2014/main" id="{864C8079-EE2F-B142-948C-8C00569775CD}"/>
                </a:ext>
              </a:extLst>
            </p:cNvPr>
            <p:cNvCxnSpPr>
              <a:cxnSpLocks noChangeShapeType="1"/>
            </p:cNvCxnSpPr>
            <p:nvPr/>
          </p:nvCxnSpPr>
          <p:spPr bwMode="auto">
            <a:xfrm flipH="1">
              <a:off x="3032126" y="4375150"/>
              <a:ext cx="15874" cy="1568450"/>
            </a:xfrm>
            <a:prstGeom prst="straightConnector1">
              <a:avLst/>
            </a:prstGeom>
            <a:solidFill>
              <a:srgbClr val="C198E0"/>
            </a:solidFill>
            <a:ln w="12700">
              <a:solidFill>
                <a:schemeClr val="tx1"/>
              </a:solidFill>
              <a:prstDash val="sysDash"/>
              <a:round/>
              <a:headEnd/>
              <a:tailEnd type="triangle" w="med" len="med"/>
            </a:ln>
          </p:spPr>
        </p:cxnSp>
        <p:cxnSp>
          <p:nvCxnSpPr>
            <p:cNvPr id="74" name="AutoShape 13">
              <a:extLst>
                <a:ext uri="{FF2B5EF4-FFF2-40B4-BE49-F238E27FC236}">
                  <a16:creationId xmlns:a16="http://schemas.microsoft.com/office/drawing/2014/main" id="{C0F1DC13-A220-1648-AA54-8B9F217AC16F}"/>
                </a:ext>
              </a:extLst>
            </p:cNvPr>
            <p:cNvCxnSpPr>
              <a:cxnSpLocks noChangeShapeType="1"/>
            </p:cNvCxnSpPr>
            <p:nvPr/>
          </p:nvCxnSpPr>
          <p:spPr bwMode="auto">
            <a:xfrm flipH="1">
              <a:off x="3184526" y="4375150"/>
              <a:ext cx="15874" cy="1568450"/>
            </a:xfrm>
            <a:prstGeom prst="straightConnector1">
              <a:avLst/>
            </a:prstGeom>
            <a:solidFill>
              <a:srgbClr val="C198E0"/>
            </a:solidFill>
            <a:ln w="12700">
              <a:solidFill>
                <a:schemeClr val="tx1"/>
              </a:solidFill>
              <a:prstDash val="sysDash"/>
              <a:round/>
              <a:headEnd/>
              <a:tailEnd type="triangle" w="med" len="med"/>
            </a:ln>
          </p:spPr>
        </p:cxnSp>
      </p:grpSp>
    </p:spTree>
    <p:extLst>
      <p:ext uri="{BB962C8B-B14F-4D97-AF65-F5344CB8AC3E}">
        <p14:creationId xmlns:p14="http://schemas.microsoft.com/office/powerpoint/2010/main" val="2653258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a:t>
            </a:r>
          </a:p>
        </p:txBody>
      </p:sp>
      <p:pic>
        <p:nvPicPr>
          <p:cNvPr id="6" name="Picture 5" descr="alpha-beta-sm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371600"/>
            <a:ext cx="6502400" cy="4826000"/>
          </a:xfrm>
          <a:prstGeom prst="rect">
            <a:avLst/>
          </a:prstGeom>
        </p:spPr>
      </p:pic>
    </p:spTree>
    <p:extLst>
      <p:ext uri="{BB962C8B-B14F-4D97-AF65-F5344CB8AC3E}">
        <p14:creationId xmlns:p14="http://schemas.microsoft.com/office/powerpoint/2010/main" val="4282536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0B876-0CEB-EF4F-B55E-DE9B53A0A5E9}"/>
              </a:ext>
            </a:extLst>
          </p:cNvPr>
          <p:cNvSpPr>
            <a:spLocks noGrp="1"/>
          </p:cNvSpPr>
          <p:nvPr>
            <p:ph type="title"/>
          </p:nvPr>
        </p:nvSpPr>
        <p:spPr/>
        <p:txBody>
          <a:bodyPr/>
          <a:lstStyle/>
          <a:p>
            <a:r>
              <a:rPr lang="en-US" dirty="0"/>
              <a:t>UCB heuristics</a:t>
            </a:r>
          </a:p>
        </p:txBody>
      </p:sp>
      <p:sp>
        <p:nvSpPr>
          <p:cNvPr id="3" name="Content Placeholder 2">
            <a:extLst>
              <a:ext uri="{FF2B5EF4-FFF2-40B4-BE49-F238E27FC236}">
                <a16:creationId xmlns:a16="http://schemas.microsoft.com/office/drawing/2014/main" id="{2A87886C-77C3-D947-B819-4C55E30F62B4}"/>
              </a:ext>
            </a:extLst>
          </p:cNvPr>
          <p:cNvSpPr>
            <a:spLocks noGrp="1"/>
          </p:cNvSpPr>
          <p:nvPr>
            <p:ph idx="1"/>
          </p:nvPr>
        </p:nvSpPr>
        <p:spPr/>
        <p:txBody>
          <a:bodyPr/>
          <a:lstStyle/>
          <a:p>
            <a:r>
              <a:rPr lang="en-US" dirty="0"/>
              <a:t>UCB1 formula combines “promising” and “uncertain”:</a:t>
            </a:r>
          </a:p>
          <a:p>
            <a:endParaRPr lang="en-US" dirty="0"/>
          </a:p>
          <a:p>
            <a:endParaRPr lang="en-US" dirty="0"/>
          </a:p>
          <a:p>
            <a:endParaRPr lang="en-US" dirty="0"/>
          </a:p>
          <a:p>
            <a:r>
              <a:rPr lang="en-US" i="1" dirty="0">
                <a:solidFill>
                  <a:schemeClr val="tx1"/>
                </a:solidFill>
                <a:latin typeface="Times New Roman" panose="02020603050405020304" pitchFamily="18" charset="0"/>
                <a:cs typeface="Times New Roman" panose="02020603050405020304" pitchFamily="18" charset="0"/>
              </a:rPr>
              <a:t>N</a:t>
            </a:r>
            <a:r>
              <a:rPr lang="en-US" dirty="0">
                <a:solidFill>
                  <a:schemeClr val="tx1"/>
                </a:solidFill>
                <a:latin typeface="Times New Roman" panose="02020603050405020304" pitchFamily="18" charset="0"/>
                <a:cs typeface="Times New Roman" panose="02020603050405020304" pitchFamily="18" charset="0"/>
              </a:rPr>
              <a:t>(</a:t>
            </a:r>
            <a:r>
              <a:rPr lang="en-US" i="1" dirty="0">
                <a:solidFill>
                  <a:schemeClr val="tx1"/>
                </a:solidFill>
                <a:latin typeface="Times New Roman" panose="02020603050405020304" pitchFamily="18" charset="0"/>
                <a:cs typeface="Times New Roman" panose="02020603050405020304" pitchFamily="18" charset="0"/>
              </a:rPr>
              <a:t>n</a:t>
            </a:r>
            <a:r>
              <a:rPr lang="en-US" dirty="0">
                <a:solidFill>
                  <a:schemeClr val="tx1"/>
                </a:solidFill>
                <a:latin typeface="Times New Roman" panose="02020603050405020304" pitchFamily="18" charset="0"/>
                <a:cs typeface="Times New Roman" panose="02020603050405020304" pitchFamily="18" charset="0"/>
              </a:rPr>
              <a:t>)</a:t>
            </a:r>
            <a:r>
              <a:rPr lang="en-US" dirty="0"/>
              <a:t> = number of rollouts from node </a:t>
            </a:r>
            <a:r>
              <a:rPr lang="en-US" i="1" dirty="0">
                <a:solidFill>
                  <a:schemeClr val="tx1"/>
                </a:solidFill>
                <a:latin typeface="Times New Roman" panose="02020603050405020304" pitchFamily="18" charset="0"/>
                <a:cs typeface="Times New Roman" panose="02020603050405020304" pitchFamily="18" charset="0"/>
              </a:rPr>
              <a:t>n</a:t>
            </a:r>
            <a:endParaRPr lang="en-US" dirty="0"/>
          </a:p>
          <a:p>
            <a:r>
              <a:rPr lang="en-US" i="1" dirty="0">
                <a:solidFill>
                  <a:schemeClr val="tx1"/>
                </a:solidFill>
                <a:latin typeface="Times New Roman" panose="02020603050405020304" pitchFamily="18" charset="0"/>
                <a:cs typeface="Times New Roman" panose="02020603050405020304" pitchFamily="18" charset="0"/>
              </a:rPr>
              <a:t>U</a:t>
            </a:r>
            <a:r>
              <a:rPr lang="en-US" dirty="0">
                <a:solidFill>
                  <a:schemeClr val="tx1"/>
                </a:solidFill>
                <a:latin typeface="Times New Roman" panose="02020603050405020304" pitchFamily="18" charset="0"/>
                <a:cs typeface="Times New Roman" panose="02020603050405020304" pitchFamily="18" charset="0"/>
              </a:rPr>
              <a:t>(</a:t>
            </a:r>
            <a:r>
              <a:rPr lang="en-US" i="1" dirty="0">
                <a:solidFill>
                  <a:schemeClr val="tx1"/>
                </a:solidFill>
                <a:latin typeface="Times New Roman" panose="02020603050405020304" pitchFamily="18" charset="0"/>
                <a:cs typeface="Times New Roman" panose="02020603050405020304" pitchFamily="18" charset="0"/>
              </a:rPr>
              <a:t>n</a:t>
            </a:r>
            <a:r>
              <a:rPr lang="en-US" dirty="0">
                <a:solidFill>
                  <a:schemeClr val="tx1"/>
                </a:solidFill>
                <a:latin typeface="Times New Roman" panose="02020603050405020304" pitchFamily="18" charset="0"/>
                <a:cs typeface="Times New Roman" panose="02020603050405020304" pitchFamily="18" charset="0"/>
              </a:rPr>
              <a:t>)</a:t>
            </a:r>
            <a:r>
              <a:rPr lang="en-US" dirty="0"/>
              <a:t> = total utility of rollouts (e.g., # wins) for </a:t>
            </a:r>
            <a:r>
              <a:rPr lang="en-US" dirty="0">
                <a:solidFill>
                  <a:srgbClr val="CE00BB"/>
                </a:solidFill>
              </a:rPr>
              <a:t>Player(Parent(</a:t>
            </a:r>
            <a:r>
              <a:rPr lang="en-US" i="1" dirty="0">
                <a:solidFill>
                  <a:srgbClr val="CE00BB"/>
                </a:solidFill>
              </a:rPr>
              <a:t>n</a:t>
            </a:r>
            <a:r>
              <a:rPr lang="en-US" dirty="0">
                <a:solidFill>
                  <a:srgbClr val="CE00BB"/>
                </a:solidFill>
              </a:rPr>
              <a:t>))</a:t>
            </a:r>
          </a:p>
          <a:p>
            <a:r>
              <a:rPr lang="en-US" dirty="0"/>
              <a:t>A provably not terrible heuristic for </a:t>
            </a:r>
            <a:r>
              <a:rPr lang="en-US" b="1" i="1" dirty="0"/>
              <a:t>bandit problems</a:t>
            </a:r>
          </a:p>
          <a:p>
            <a:pPr lvl="1"/>
            <a:r>
              <a:rPr lang="en-US" dirty="0"/>
              <a:t>(which are not the same as the problem we face here!)</a:t>
            </a:r>
          </a:p>
        </p:txBody>
      </p:sp>
      <p:pic>
        <p:nvPicPr>
          <p:cNvPr id="5" name="Picture 4">
            <a:extLst>
              <a:ext uri="{FF2B5EF4-FFF2-40B4-BE49-F238E27FC236}">
                <a16:creationId xmlns:a16="http://schemas.microsoft.com/office/drawing/2014/main" id="{376E3FCA-8EF7-7145-849C-FE5B4787586F}"/>
              </a:ext>
            </a:extLst>
          </p:cNvPr>
          <p:cNvPicPr>
            <a:picLocks noChangeAspect="1"/>
          </p:cNvPicPr>
          <p:nvPr/>
        </p:nvPicPr>
        <p:blipFill>
          <a:blip r:embed="rId2"/>
          <a:stretch>
            <a:fillRect/>
          </a:stretch>
        </p:blipFill>
        <p:spPr>
          <a:xfrm>
            <a:off x="1676400" y="1978371"/>
            <a:ext cx="7696200" cy="1488729"/>
          </a:xfrm>
          <a:prstGeom prst="rect">
            <a:avLst/>
          </a:prstGeom>
        </p:spPr>
      </p:pic>
    </p:spTree>
    <p:extLst>
      <p:ext uri="{BB962C8B-B14F-4D97-AF65-F5344CB8AC3E}">
        <p14:creationId xmlns:p14="http://schemas.microsoft.com/office/powerpoint/2010/main" val="225204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CC23-6D50-E84B-AAB8-EB588B54578D}"/>
              </a:ext>
            </a:extLst>
          </p:cNvPr>
          <p:cNvSpPr>
            <a:spLocks noGrp="1"/>
          </p:cNvSpPr>
          <p:nvPr>
            <p:ph type="title"/>
          </p:nvPr>
        </p:nvSpPr>
        <p:spPr/>
        <p:txBody>
          <a:bodyPr/>
          <a:lstStyle/>
          <a:p>
            <a:r>
              <a:rPr lang="en-US" dirty="0"/>
              <a:t>MCTS Version 2.0: UCT</a:t>
            </a:r>
          </a:p>
        </p:txBody>
      </p:sp>
      <p:sp>
        <p:nvSpPr>
          <p:cNvPr id="3" name="Content Placeholder 2">
            <a:extLst>
              <a:ext uri="{FF2B5EF4-FFF2-40B4-BE49-F238E27FC236}">
                <a16:creationId xmlns:a16="http://schemas.microsoft.com/office/drawing/2014/main" id="{993F42A9-AB64-5547-8C77-EC4C3726C18D}"/>
              </a:ext>
            </a:extLst>
          </p:cNvPr>
          <p:cNvSpPr>
            <a:spLocks noGrp="1"/>
          </p:cNvSpPr>
          <p:nvPr>
            <p:ph idx="1"/>
          </p:nvPr>
        </p:nvSpPr>
        <p:spPr/>
        <p:txBody>
          <a:bodyPr/>
          <a:lstStyle/>
          <a:p>
            <a:r>
              <a:rPr lang="en-US" dirty="0"/>
              <a:t>Repeat until out of time:</a:t>
            </a:r>
          </a:p>
          <a:p>
            <a:pPr lvl="1"/>
            <a:r>
              <a:rPr lang="en-US" dirty="0"/>
              <a:t>Given the current search tree, recursively apply UCB to choose a path down to a leaf (not fully expanded) node </a:t>
            </a:r>
            <a:r>
              <a:rPr lang="en-US" i="1" dirty="0">
                <a:solidFill>
                  <a:srgbClr val="CE00BB"/>
                </a:solidFill>
              </a:rPr>
              <a:t>n</a:t>
            </a:r>
          </a:p>
          <a:p>
            <a:pPr lvl="1"/>
            <a:r>
              <a:rPr lang="en-US" dirty="0"/>
              <a:t>Add a new child </a:t>
            </a:r>
            <a:r>
              <a:rPr lang="en-US" i="1" dirty="0">
                <a:solidFill>
                  <a:srgbClr val="CE00BB"/>
                </a:solidFill>
              </a:rPr>
              <a:t>c</a:t>
            </a:r>
            <a:r>
              <a:rPr lang="en-US" dirty="0"/>
              <a:t> to </a:t>
            </a:r>
            <a:r>
              <a:rPr lang="en-US" i="1" dirty="0">
                <a:solidFill>
                  <a:srgbClr val="CE00BB"/>
                </a:solidFill>
              </a:rPr>
              <a:t>n </a:t>
            </a:r>
            <a:r>
              <a:rPr lang="en-US" dirty="0"/>
              <a:t>and run a rollout from </a:t>
            </a:r>
            <a:r>
              <a:rPr lang="en-US" i="1" dirty="0">
                <a:solidFill>
                  <a:srgbClr val="CE00BB"/>
                </a:solidFill>
              </a:rPr>
              <a:t>c</a:t>
            </a:r>
            <a:endParaRPr lang="en-US" dirty="0"/>
          </a:p>
          <a:p>
            <a:pPr lvl="1"/>
            <a:r>
              <a:rPr lang="en-US" dirty="0"/>
              <a:t>Update the win counts from </a:t>
            </a:r>
            <a:r>
              <a:rPr lang="en-US" i="1" dirty="0">
                <a:solidFill>
                  <a:srgbClr val="CE00BB"/>
                </a:solidFill>
              </a:rPr>
              <a:t>c</a:t>
            </a:r>
            <a:r>
              <a:rPr lang="en-US" dirty="0"/>
              <a:t> back up to the root</a:t>
            </a:r>
          </a:p>
          <a:p>
            <a:r>
              <a:rPr lang="en-US" dirty="0"/>
              <a:t>Choose the action leading to the child with highest </a:t>
            </a:r>
            <a:r>
              <a:rPr lang="en-US" i="1" dirty="0">
                <a:solidFill>
                  <a:srgbClr val="CE00BB"/>
                </a:solidFill>
              </a:rPr>
              <a:t>N</a:t>
            </a:r>
            <a:endParaRPr lang="en-US" dirty="0"/>
          </a:p>
        </p:txBody>
      </p:sp>
      <p:sp>
        <p:nvSpPr>
          <p:cNvPr id="4" name="Slide Number Placeholder 3">
            <a:extLst>
              <a:ext uri="{FF2B5EF4-FFF2-40B4-BE49-F238E27FC236}">
                <a16:creationId xmlns:a16="http://schemas.microsoft.com/office/drawing/2014/main" id="{443E98E7-085A-0A40-8616-955066E937E4}"/>
              </a:ext>
            </a:extLst>
          </p:cNvPr>
          <p:cNvSpPr>
            <a:spLocks noGrp="1"/>
          </p:cNvSpPr>
          <p:nvPr>
            <p:ph type="sldNum" sz="quarter" idx="12"/>
          </p:nvPr>
        </p:nvSpPr>
        <p:spPr/>
        <p:txBody>
          <a:bodyPr/>
          <a:lstStyle/>
          <a:p>
            <a:pPr>
              <a:defRPr/>
            </a:pPr>
            <a:fld id="{8E81798C-0F99-461B-869F-8FC2E08F7ABC}" type="slidenum">
              <a:rPr lang="en-US" smtClean="0"/>
              <a:pPr>
                <a:defRPr/>
              </a:pPr>
              <a:t>31</a:t>
            </a:fld>
            <a:endParaRPr lang="en-US" dirty="0"/>
          </a:p>
        </p:txBody>
      </p:sp>
    </p:spTree>
    <p:extLst>
      <p:ext uri="{BB962C8B-B14F-4D97-AF65-F5344CB8AC3E}">
        <p14:creationId xmlns:p14="http://schemas.microsoft.com/office/powerpoint/2010/main" val="3821241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1391D-648F-0A42-A601-13036C104039}"/>
              </a:ext>
            </a:extLst>
          </p:cNvPr>
          <p:cNvSpPr>
            <a:spLocks noGrp="1"/>
          </p:cNvSpPr>
          <p:nvPr>
            <p:ph type="title"/>
          </p:nvPr>
        </p:nvSpPr>
        <p:spPr/>
        <p:txBody>
          <a:bodyPr/>
          <a:lstStyle/>
          <a:p>
            <a:r>
              <a:rPr lang="en-US" dirty="0"/>
              <a:t>UCT Example</a:t>
            </a:r>
          </a:p>
        </p:txBody>
      </p:sp>
      <p:sp>
        <p:nvSpPr>
          <p:cNvPr id="7" name="AutoShape 4">
            <a:extLst>
              <a:ext uri="{FF2B5EF4-FFF2-40B4-BE49-F238E27FC236}">
                <a16:creationId xmlns:a16="http://schemas.microsoft.com/office/drawing/2014/main" id="{5B6CE398-E2B8-BF4E-BA94-695423B36D91}"/>
              </a:ext>
            </a:extLst>
          </p:cNvPr>
          <p:cNvSpPr>
            <a:spLocks noChangeArrowheads="1"/>
          </p:cNvSpPr>
          <p:nvPr/>
        </p:nvSpPr>
        <p:spPr bwMode="auto">
          <a:xfrm>
            <a:off x="5693833" y="1447800"/>
            <a:ext cx="508000" cy="304800"/>
          </a:xfrm>
          <a:prstGeom prst="triangle">
            <a:avLst>
              <a:gd name="adj" fmla="val 50000"/>
            </a:avLst>
          </a:prstGeom>
          <a:solidFill>
            <a:srgbClr val="0000FF"/>
          </a:solidFill>
          <a:ln w="12700">
            <a:solidFill>
              <a:schemeClr val="tx1"/>
            </a:solidFill>
            <a:miter lim="800000"/>
            <a:headEnd/>
            <a:tailEnd/>
          </a:ln>
        </p:spPr>
        <p:txBody>
          <a:bodyPr wrap="none" anchor="ctr"/>
          <a:lstStyle/>
          <a:p>
            <a:endParaRPr lang="en-US"/>
          </a:p>
        </p:txBody>
      </p:sp>
      <p:sp>
        <p:nvSpPr>
          <p:cNvPr id="9" name="AutoShape 6">
            <a:extLst>
              <a:ext uri="{FF2B5EF4-FFF2-40B4-BE49-F238E27FC236}">
                <a16:creationId xmlns:a16="http://schemas.microsoft.com/office/drawing/2014/main" id="{CA61DF8D-B1E6-A947-A787-89FAD24D1303}"/>
              </a:ext>
            </a:extLst>
          </p:cNvPr>
          <p:cNvSpPr>
            <a:spLocks noChangeArrowheads="1"/>
          </p:cNvSpPr>
          <p:nvPr/>
        </p:nvSpPr>
        <p:spPr bwMode="auto">
          <a:xfrm flipV="1">
            <a:off x="2645833" y="2698750"/>
            <a:ext cx="508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a:p>
        </p:txBody>
      </p:sp>
      <p:cxnSp>
        <p:nvCxnSpPr>
          <p:cNvPr id="10" name="AutoShape 7">
            <a:extLst>
              <a:ext uri="{FF2B5EF4-FFF2-40B4-BE49-F238E27FC236}">
                <a16:creationId xmlns:a16="http://schemas.microsoft.com/office/drawing/2014/main" id="{9CC83BA9-4F3D-074B-AA29-16E86A297FEF}"/>
              </a:ext>
            </a:extLst>
          </p:cNvPr>
          <p:cNvCxnSpPr>
            <a:cxnSpLocks noChangeShapeType="1"/>
            <a:stCxn id="7" idx="3"/>
            <a:endCxn id="9" idx="3"/>
          </p:cNvCxnSpPr>
          <p:nvPr/>
        </p:nvCxnSpPr>
        <p:spPr bwMode="auto">
          <a:xfrm flipH="1">
            <a:off x="2897717" y="1752600"/>
            <a:ext cx="3050116" cy="946150"/>
          </a:xfrm>
          <a:prstGeom prst="straightConnector1">
            <a:avLst/>
          </a:prstGeom>
          <a:noFill/>
          <a:ln w="12700">
            <a:solidFill>
              <a:schemeClr val="tx1"/>
            </a:solidFill>
            <a:round/>
            <a:headEnd/>
            <a:tailEnd type="triangle" w="med" len="med"/>
          </a:ln>
        </p:spPr>
      </p:cxnSp>
      <p:cxnSp>
        <p:nvCxnSpPr>
          <p:cNvPr id="11" name="AutoShape 21">
            <a:extLst>
              <a:ext uri="{FF2B5EF4-FFF2-40B4-BE49-F238E27FC236}">
                <a16:creationId xmlns:a16="http://schemas.microsoft.com/office/drawing/2014/main" id="{1D979D07-129D-8649-B247-A1F6B4B07B24}"/>
              </a:ext>
            </a:extLst>
          </p:cNvPr>
          <p:cNvCxnSpPr>
            <a:cxnSpLocks noChangeShapeType="1"/>
          </p:cNvCxnSpPr>
          <p:nvPr/>
        </p:nvCxnSpPr>
        <p:spPr bwMode="auto">
          <a:xfrm rot="5400000">
            <a:off x="5790143" y="1903943"/>
            <a:ext cx="304800" cy="2116"/>
          </a:xfrm>
          <a:prstGeom prst="straightConnector1">
            <a:avLst/>
          </a:prstGeom>
          <a:noFill/>
          <a:ln w="12700">
            <a:solidFill>
              <a:schemeClr val="tx1"/>
            </a:solidFill>
            <a:round/>
            <a:headEnd/>
            <a:tailEnd/>
          </a:ln>
        </p:spPr>
      </p:cxnSp>
      <p:cxnSp>
        <p:nvCxnSpPr>
          <p:cNvPr id="12" name="AutoShape 21">
            <a:extLst>
              <a:ext uri="{FF2B5EF4-FFF2-40B4-BE49-F238E27FC236}">
                <a16:creationId xmlns:a16="http://schemas.microsoft.com/office/drawing/2014/main" id="{CCDBAA2C-1890-7B49-B4B9-C02B6A3D93A3}"/>
              </a:ext>
            </a:extLst>
          </p:cNvPr>
          <p:cNvCxnSpPr>
            <a:cxnSpLocks noChangeShapeType="1"/>
            <a:stCxn id="7" idx="3"/>
          </p:cNvCxnSpPr>
          <p:nvPr/>
        </p:nvCxnSpPr>
        <p:spPr bwMode="auto">
          <a:xfrm rot="16200000" flipH="1">
            <a:off x="6212417" y="1488019"/>
            <a:ext cx="228600" cy="757767"/>
          </a:xfrm>
          <a:prstGeom prst="straightConnector1">
            <a:avLst/>
          </a:prstGeom>
          <a:noFill/>
          <a:ln w="12700">
            <a:solidFill>
              <a:schemeClr val="tx1"/>
            </a:solidFill>
            <a:round/>
            <a:headEnd/>
            <a:tailEnd/>
          </a:ln>
        </p:spPr>
      </p:cxnSp>
      <p:sp>
        <p:nvSpPr>
          <p:cNvPr id="14" name="AutoShape 20">
            <a:extLst>
              <a:ext uri="{FF2B5EF4-FFF2-40B4-BE49-F238E27FC236}">
                <a16:creationId xmlns:a16="http://schemas.microsoft.com/office/drawing/2014/main" id="{EA2C9451-D651-4B41-9BD3-56B3A7546C5C}"/>
              </a:ext>
            </a:extLst>
          </p:cNvPr>
          <p:cNvSpPr>
            <a:spLocks noChangeArrowheads="1"/>
          </p:cNvSpPr>
          <p:nvPr/>
        </p:nvSpPr>
        <p:spPr bwMode="auto">
          <a:xfrm flipV="1">
            <a:off x="5693833" y="2682878"/>
            <a:ext cx="508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a:p>
        </p:txBody>
      </p:sp>
      <p:cxnSp>
        <p:nvCxnSpPr>
          <p:cNvPr id="15" name="AutoShape 21">
            <a:extLst>
              <a:ext uri="{FF2B5EF4-FFF2-40B4-BE49-F238E27FC236}">
                <a16:creationId xmlns:a16="http://schemas.microsoft.com/office/drawing/2014/main" id="{2FF9741F-B279-4E49-8471-E5784EBDE719}"/>
              </a:ext>
            </a:extLst>
          </p:cNvPr>
          <p:cNvCxnSpPr>
            <a:cxnSpLocks noChangeShapeType="1"/>
            <a:stCxn id="7" idx="3"/>
            <a:endCxn id="14" idx="3"/>
          </p:cNvCxnSpPr>
          <p:nvPr/>
        </p:nvCxnSpPr>
        <p:spPr bwMode="auto">
          <a:xfrm flipH="1">
            <a:off x="5945717" y="1752603"/>
            <a:ext cx="2117" cy="930275"/>
          </a:xfrm>
          <a:prstGeom prst="straightConnector1">
            <a:avLst/>
          </a:prstGeom>
          <a:noFill/>
          <a:ln w="12700">
            <a:solidFill>
              <a:schemeClr val="tx1"/>
            </a:solidFill>
            <a:round/>
            <a:headEnd/>
            <a:tailEnd type="triangle" w="med" len="med"/>
          </a:ln>
        </p:spPr>
      </p:cxnSp>
      <p:sp>
        <p:nvSpPr>
          <p:cNvPr id="17" name="AutoShape 26">
            <a:extLst>
              <a:ext uri="{FF2B5EF4-FFF2-40B4-BE49-F238E27FC236}">
                <a16:creationId xmlns:a16="http://schemas.microsoft.com/office/drawing/2014/main" id="{A07739F6-EE02-2346-A297-E995E27E5A20}"/>
              </a:ext>
            </a:extLst>
          </p:cNvPr>
          <p:cNvSpPr>
            <a:spLocks noChangeArrowheads="1"/>
          </p:cNvSpPr>
          <p:nvPr/>
        </p:nvSpPr>
        <p:spPr bwMode="auto">
          <a:xfrm flipV="1">
            <a:off x="8741830" y="2698750"/>
            <a:ext cx="508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a:p>
        </p:txBody>
      </p:sp>
      <p:cxnSp>
        <p:nvCxnSpPr>
          <p:cNvPr id="18" name="AutoShape 27">
            <a:extLst>
              <a:ext uri="{FF2B5EF4-FFF2-40B4-BE49-F238E27FC236}">
                <a16:creationId xmlns:a16="http://schemas.microsoft.com/office/drawing/2014/main" id="{D87A1238-1B8C-E142-9441-11D43751EC59}"/>
              </a:ext>
            </a:extLst>
          </p:cNvPr>
          <p:cNvCxnSpPr>
            <a:cxnSpLocks noChangeShapeType="1"/>
            <a:stCxn id="7" idx="3"/>
            <a:endCxn id="17" idx="3"/>
          </p:cNvCxnSpPr>
          <p:nvPr/>
        </p:nvCxnSpPr>
        <p:spPr bwMode="auto">
          <a:xfrm>
            <a:off x="5947831" y="1752600"/>
            <a:ext cx="3045883" cy="946150"/>
          </a:xfrm>
          <a:prstGeom prst="straightConnector1">
            <a:avLst/>
          </a:prstGeom>
          <a:noFill/>
          <a:ln w="12700">
            <a:solidFill>
              <a:schemeClr val="tx1"/>
            </a:solidFill>
            <a:round/>
            <a:headEnd/>
            <a:tailEnd type="triangle" w="med" len="med"/>
          </a:ln>
        </p:spPr>
      </p:cxnSp>
      <p:cxnSp>
        <p:nvCxnSpPr>
          <p:cNvPr id="26" name="AutoShape 7">
            <a:extLst>
              <a:ext uri="{FF2B5EF4-FFF2-40B4-BE49-F238E27FC236}">
                <a16:creationId xmlns:a16="http://schemas.microsoft.com/office/drawing/2014/main" id="{F3E6EBF1-00EC-994B-A11B-263DF455DEA2}"/>
              </a:ext>
            </a:extLst>
          </p:cNvPr>
          <p:cNvCxnSpPr>
            <a:cxnSpLocks noChangeShapeType="1"/>
          </p:cNvCxnSpPr>
          <p:nvPr/>
        </p:nvCxnSpPr>
        <p:spPr bwMode="auto">
          <a:xfrm flipH="1">
            <a:off x="2057400" y="3019425"/>
            <a:ext cx="840317" cy="930275"/>
          </a:xfrm>
          <a:prstGeom prst="straightConnector1">
            <a:avLst/>
          </a:prstGeom>
          <a:noFill/>
          <a:ln w="12700">
            <a:solidFill>
              <a:schemeClr val="tx1"/>
            </a:solidFill>
            <a:round/>
            <a:headEnd/>
            <a:tailEnd type="triangle" w="med" len="med"/>
          </a:ln>
        </p:spPr>
      </p:cxnSp>
      <p:cxnSp>
        <p:nvCxnSpPr>
          <p:cNvPr id="27" name="AutoShape 21">
            <a:extLst>
              <a:ext uri="{FF2B5EF4-FFF2-40B4-BE49-F238E27FC236}">
                <a16:creationId xmlns:a16="http://schemas.microsoft.com/office/drawing/2014/main" id="{AEBA8D34-0545-C445-97AC-21F4D6815BE8}"/>
              </a:ext>
            </a:extLst>
          </p:cNvPr>
          <p:cNvCxnSpPr>
            <a:cxnSpLocks noChangeShapeType="1"/>
          </p:cNvCxnSpPr>
          <p:nvPr/>
        </p:nvCxnSpPr>
        <p:spPr bwMode="auto">
          <a:xfrm flipH="1">
            <a:off x="2895601" y="3019428"/>
            <a:ext cx="2117" cy="930275"/>
          </a:xfrm>
          <a:prstGeom prst="straightConnector1">
            <a:avLst/>
          </a:prstGeom>
          <a:noFill/>
          <a:ln w="12700">
            <a:solidFill>
              <a:schemeClr val="tx1"/>
            </a:solidFill>
            <a:round/>
            <a:headEnd/>
            <a:tailEnd type="triangle" w="med" len="med"/>
          </a:ln>
        </p:spPr>
      </p:cxnSp>
      <p:cxnSp>
        <p:nvCxnSpPr>
          <p:cNvPr id="28" name="AutoShape 27">
            <a:extLst>
              <a:ext uri="{FF2B5EF4-FFF2-40B4-BE49-F238E27FC236}">
                <a16:creationId xmlns:a16="http://schemas.microsoft.com/office/drawing/2014/main" id="{552F0070-FF6F-A844-BFF1-9F35D674D525}"/>
              </a:ext>
            </a:extLst>
          </p:cNvPr>
          <p:cNvCxnSpPr>
            <a:cxnSpLocks noChangeShapeType="1"/>
          </p:cNvCxnSpPr>
          <p:nvPr/>
        </p:nvCxnSpPr>
        <p:spPr bwMode="auto">
          <a:xfrm>
            <a:off x="2897715" y="3019425"/>
            <a:ext cx="838203" cy="914403"/>
          </a:xfrm>
          <a:prstGeom prst="straightConnector1">
            <a:avLst/>
          </a:prstGeom>
          <a:noFill/>
          <a:ln w="12700">
            <a:solidFill>
              <a:schemeClr val="tx1"/>
            </a:solidFill>
            <a:round/>
            <a:headEnd/>
            <a:tailEnd type="triangle" w="med" len="med"/>
          </a:ln>
        </p:spPr>
      </p:cxnSp>
      <p:sp>
        <p:nvSpPr>
          <p:cNvPr id="32" name="AutoShape 4">
            <a:extLst>
              <a:ext uri="{FF2B5EF4-FFF2-40B4-BE49-F238E27FC236}">
                <a16:creationId xmlns:a16="http://schemas.microsoft.com/office/drawing/2014/main" id="{2593A784-1B0F-AB4C-82E2-2CC992BF88A9}"/>
              </a:ext>
            </a:extLst>
          </p:cNvPr>
          <p:cNvSpPr>
            <a:spLocks noChangeArrowheads="1"/>
          </p:cNvSpPr>
          <p:nvPr/>
        </p:nvSpPr>
        <p:spPr bwMode="auto">
          <a:xfrm>
            <a:off x="3479801" y="3943350"/>
            <a:ext cx="508000" cy="304800"/>
          </a:xfrm>
          <a:prstGeom prst="triangle">
            <a:avLst>
              <a:gd name="adj" fmla="val 50000"/>
            </a:avLst>
          </a:prstGeom>
          <a:solidFill>
            <a:srgbClr val="0000FF"/>
          </a:solidFill>
          <a:ln w="12700">
            <a:solidFill>
              <a:schemeClr val="tx1"/>
            </a:solidFill>
            <a:miter lim="800000"/>
            <a:headEnd/>
            <a:tailEnd/>
          </a:ln>
        </p:spPr>
        <p:txBody>
          <a:bodyPr wrap="none" anchor="ctr"/>
          <a:lstStyle/>
          <a:p>
            <a:endParaRPr lang="en-US"/>
          </a:p>
        </p:txBody>
      </p:sp>
      <p:sp>
        <p:nvSpPr>
          <p:cNvPr id="33" name="AutoShape 4">
            <a:extLst>
              <a:ext uri="{FF2B5EF4-FFF2-40B4-BE49-F238E27FC236}">
                <a16:creationId xmlns:a16="http://schemas.microsoft.com/office/drawing/2014/main" id="{EC06EE6A-8577-1547-9EFC-19607A544DF4}"/>
              </a:ext>
            </a:extLst>
          </p:cNvPr>
          <p:cNvSpPr>
            <a:spLocks noChangeArrowheads="1"/>
          </p:cNvSpPr>
          <p:nvPr/>
        </p:nvSpPr>
        <p:spPr bwMode="auto">
          <a:xfrm>
            <a:off x="2641600" y="3949700"/>
            <a:ext cx="508000" cy="304800"/>
          </a:xfrm>
          <a:prstGeom prst="triangle">
            <a:avLst>
              <a:gd name="adj" fmla="val 50000"/>
            </a:avLst>
          </a:prstGeom>
          <a:solidFill>
            <a:srgbClr val="0000FF"/>
          </a:solidFill>
          <a:ln w="12700">
            <a:solidFill>
              <a:schemeClr val="tx1"/>
            </a:solidFill>
            <a:miter lim="800000"/>
            <a:headEnd/>
            <a:tailEnd/>
          </a:ln>
        </p:spPr>
        <p:txBody>
          <a:bodyPr wrap="none" anchor="ctr"/>
          <a:lstStyle/>
          <a:p>
            <a:endParaRPr lang="en-US"/>
          </a:p>
        </p:txBody>
      </p:sp>
      <p:sp>
        <p:nvSpPr>
          <p:cNvPr id="34" name="AutoShape 4">
            <a:extLst>
              <a:ext uri="{FF2B5EF4-FFF2-40B4-BE49-F238E27FC236}">
                <a16:creationId xmlns:a16="http://schemas.microsoft.com/office/drawing/2014/main" id="{0173E258-0EDB-4242-871C-C9179DB19F55}"/>
              </a:ext>
            </a:extLst>
          </p:cNvPr>
          <p:cNvSpPr>
            <a:spLocks noChangeArrowheads="1"/>
          </p:cNvSpPr>
          <p:nvPr/>
        </p:nvSpPr>
        <p:spPr bwMode="auto">
          <a:xfrm>
            <a:off x="1803400" y="3965575"/>
            <a:ext cx="508000" cy="304800"/>
          </a:xfrm>
          <a:prstGeom prst="triangle">
            <a:avLst>
              <a:gd name="adj" fmla="val 50000"/>
            </a:avLst>
          </a:prstGeom>
          <a:solidFill>
            <a:srgbClr val="0000FF"/>
          </a:solidFill>
          <a:ln w="12700">
            <a:solidFill>
              <a:schemeClr val="tx1"/>
            </a:solidFill>
            <a:miter lim="800000"/>
            <a:headEnd/>
            <a:tailEnd/>
          </a:ln>
        </p:spPr>
        <p:txBody>
          <a:bodyPr wrap="none" anchor="ctr"/>
          <a:lstStyle/>
          <a:p>
            <a:endParaRPr lang="en-US"/>
          </a:p>
        </p:txBody>
      </p:sp>
      <p:sp>
        <p:nvSpPr>
          <p:cNvPr id="35" name="TextBox 34">
            <a:extLst>
              <a:ext uri="{FF2B5EF4-FFF2-40B4-BE49-F238E27FC236}">
                <a16:creationId xmlns:a16="http://schemas.microsoft.com/office/drawing/2014/main" id="{5E5DD1F0-CE5A-664B-A22B-7416FE030750}"/>
              </a:ext>
            </a:extLst>
          </p:cNvPr>
          <p:cNvSpPr txBox="1"/>
          <p:nvPr/>
        </p:nvSpPr>
        <p:spPr>
          <a:xfrm>
            <a:off x="1803400" y="4431323"/>
            <a:ext cx="505267" cy="369332"/>
          </a:xfrm>
          <a:prstGeom prst="rect">
            <a:avLst/>
          </a:prstGeom>
          <a:noFill/>
        </p:spPr>
        <p:txBody>
          <a:bodyPr wrap="none" rtlCol="0">
            <a:spAutoFit/>
          </a:bodyPr>
          <a:lstStyle/>
          <a:p>
            <a:r>
              <a:rPr lang="en-US" dirty="0">
                <a:solidFill>
                  <a:srgbClr val="1400FF"/>
                </a:solidFill>
              </a:rPr>
              <a:t>1/3</a:t>
            </a:r>
          </a:p>
        </p:txBody>
      </p:sp>
      <p:sp>
        <p:nvSpPr>
          <p:cNvPr id="36" name="TextBox 35">
            <a:extLst>
              <a:ext uri="{FF2B5EF4-FFF2-40B4-BE49-F238E27FC236}">
                <a16:creationId xmlns:a16="http://schemas.microsoft.com/office/drawing/2014/main" id="{C2FD5610-E2FE-334A-A2AC-151C8BD8BDD9}"/>
              </a:ext>
            </a:extLst>
          </p:cNvPr>
          <p:cNvSpPr txBox="1"/>
          <p:nvPr/>
        </p:nvSpPr>
        <p:spPr>
          <a:xfrm>
            <a:off x="2641600" y="4431268"/>
            <a:ext cx="505267" cy="369332"/>
          </a:xfrm>
          <a:prstGeom prst="rect">
            <a:avLst/>
          </a:prstGeom>
          <a:noFill/>
        </p:spPr>
        <p:txBody>
          <a:bodyPr wrap="none" rtlCol="0">
            <a:spAutoFit/>
          </a:bodyPr>
          <a:lstStyle/>
          <a:p>
            <a:r>
              <a:rPr lang="en-US" dirty="0">
                <a:solidFill>
                  <a:srgbClr val="1400FF"/>
                </a:solidFill>
              </a:rPr>
              <a:t>2/2</a:t>
            </a:r>
          </a:p>
        </p:txBody>
      </p:sp>
      <p:sp>
        <p:nvSpPr>
          <p:cNvPr id="37" name="TextBox 36">
            <a:extLst>
              <a:ext uri="{FF2B5EF4-FFF2-40B4-BE49-F238E27FC236}">
                <a16:creationId xmlns:a16="http://schemas.microsoft.com/office/drawing/2014/main" id="{D05D17FF-C328-4E44-BB21-8D60FFAD6142}"/>
              </a:ext>
            </a:extLst>
          </p:cNvPr>
          <p:cNvSpPr txBox="1"/>
          <p:nvPr/>
        </p:nvSpPr>
        <p:spPr>
          <a:xfrm>
            <a:off x="3479801" y="4431323"/>
            <a:ext cx="505267" cy="369332"/>
          </a:xfrm>
          <a:prstGeom prst="rect">
            <a:avLst/>
          </a:prstGeom>
          <a:noFill/>
        </p:spPr>
        <p:txBody>
          <a:bodyPr wrap="none" rtlCol="0">
            <a:spAutoFit/>
          </a:bodyPr>
          <a:lstStyle/>
          <a:p>
            <a:r>
              <a:rPr lang="en-US" dirty="0">
                <a:solidFill>
                  <a:srgbClr val="1400FF"/>
                </a:solidFill>
              </a:rPr>
              <a:t>1/1</a:t>
            </a:r>
          </a:p>
        </p:txBody>
      </p:sp>
      <p:sp>
        <p:nvSpPr>
          <p:cNvPr id="38" name="TextBox 37">
            <a:extLst>
              <a:ext uri="{FF2B5EF4-FFF2-40B4-BE49-F238E27FC236}">
                <a16:creationId xmlns:a16="http://schemas.microsoft.com/office/drawing/2014/main" id="{8AE41AE3-2CAC-544F-934F-61C59A81D51F}"/>
              </a:ext>
            </a:extLst>
          </p:cNvPr>
          <p:cNvSpPr txBox="1"/>
          <p:nvPr/>
        </p:nvSpPr>
        <p:spPr>
          <a:xfrm>
            <a:off x="2241534" y="2810986"/>
            <a:ext cx="505267" cy="369332"/>
          </a:xfrm>
          <a:prstGeom prst="rect">
            <a:avLst/>
          </a:prstGeom>
          <a:noFill/>
        </p:spPr>
        <p:txBody>
          <a:bodyPr wrap="none" rtlCol="0">
            <a:spAutoFit/>
          </a:bodyPr>
          <a:lstStyle/>
          <a:p>
            <a:r>
              <a:rPr lang="en-US" dirty="0">
                <a:solidFill>
                  <a:srgbClr val="1400FF"/>
                </a:solidFill>
              </a:rPr>
              <a:t>4/7</a:t>
            </a:r>
          </a:p>
        </p:txBody>
      </p:sp>
      <p:sp>
        <p:nvSpPr>
          <p:cNvPr id="39" name="TextBox 38">
            <a:extLst>
              <a:ext uri="{FF2B5EF4-FFF2-40B4-BE49-F238E27FC236}">
                <a16:creationId xmlns:a16="http://schemas.microsoft.com/office/drawing/2014/main" id="{C98601E2-AB22-5845-9EBF-4260AF84C526}"/>
              </a:ext>
            </a:extLst>
          </p:cNvPr>
          <p:cNvSpPr txBox="1"/>
          <p:nvPr/>
        </p:nvSpPr>
        <p:spPr>
          <a:xfrm>
            <a:off x="5290283" y="2810986"/>
            <a:ext cx="505267" cy="369332"/>
          </a:xfrm>
          <a:prstGeom prst="rect">
            <a:avLst/>
          </a:prstGeom>
          <a:noFill/>
        </p:spPr>
        <p:txBody>
          <a:bodyPr wrap="none" rtlCol="0">
            <a:spAutoFit/>
          </a:bodyPr>
          <a:lstStyle/>
          <a:p>
            <a:r>
              <a:rPr lang="en-US" dirty="0">
                <a:solidFill>
                  <a:srgbClr val="1400FF"/>
                </a:solidFill>
              </a:rPr>
              <a:t>0/1</a:t>
            </a:r>
          </a:p>
        </p:txBody>
      </p:sp>
      <p:sp>
        <p:nvSpPr>
          <p:cNvPr id="40" name="TextBox 39">
            <a:extLst>
              <a:ext uri="{FF2B5EF4-FFF2-40B4-BE49-F238E27FC236}">
                <a16:creationId xmlns:a16="http://schemas.microsoft.com/office/drawing/2014/main" id="{759B73B9-6E94-7549-9D96-2DEE0A415523}"/>
              </a:ext>
            </a:extLst>
          </p:cNvPr>
          <p:cNvSpPr txBox="1"/>
          <p:nvPr/>
        </p:nvSpPr>
        <p:spPr>
          <a:xfrm>
            <a:off x="8319382" y="2818884"/>
            <a:ext cx="505267" cy="369332"/>
          </a:xfrm>
          <a:prstGeom prst="rect">
            <a:avLst/>
          </a:prstGeom>
          <a:noFill/>
        </p:spPr>
        <p:txBody>
          <a:bodyPr wrap="none" rtlCol="0">
            <a:spAutoFit/>
          </a:bodyPr>
          <a:lstStyle/>
          <a:p>
            <a:r>
              <a:rPr lang="en-US" dirty="0">
                <a:solidFill>
                  <a:srgbClr val="1400FF"/>
                </a:solidFill>
              </a:rPr>
              <a:t>0/1</a:t>
            </a:r>
          </a:p>
        </p:txBody>
      </p:sp>
      <p:sp>
        <p:nvSpPr>
          <p:cNvPr id="42" name="TextBox 41">
            <a:extLst>
              <a:ext uri="{FF2B5EF4-FFF2-40B4-BE49-F238E27FC236}">
                <a16:creationId xmlns:a16="http://schemas.microsoft.com/office/drawing/2014/main" id="{D86AC473-7858-F140-8EB8-0F797CF6BBA0}"/>
              </a:ext>
            </a:extLst>
          </p:cNvPr>
          <p:cNvSpPr txBox="1"/>
          <p:nvPr/>
        </p:nvSpPr>
        <p:spPr>
          <a:xfrm>
            <a:off x="5105400" y="1370568"/>
            <a:ext cx="505267" cy="369332"/>
          </a:xfrm>
          <a:prstGeom prst="rect">
            <a:avLst/>
          </a:prstGeom>
          <a:noFill/>
        </p:spPr>
        <p:txBody>
          <a:bodyPr wrap="none" rtlCol="0">
            <a:spAutoFit/>
          </a:bodyPr>
          <a:lstStyle/>
          <a:p>
            <a:r>
              <a:rPr lang="en-US" dirty="0">
                <a:solidFill>
                  <a:srgbClr val="1400FF"/>
                </a:solidFill>
              </a:rPr>
              <a:t>4/9</a:t>
            </a:r>
          </a:p>
        </p:txBody>
      </p:sp>
      <p:cxnSp>
        <p:nvCxnSpPr>
          <p:cNvPr id="43" name="AutoShape 7">
            <a:extLst>
              <a:ext uri="{FF2B5EF4-FFF2-40B4-BE49-F238E27FC236}">
                <a16:creationId xmlns:a16="http://schemas.microsoft.com/office/drawing/2014/main" id="{1EF490FC-027A-9F40-804D-629A62B8ADE7}"/>
              </a:ext>
            </a:extLst>
          </p:cNvPr>
          <p:cNvCxnSpPr>
            <a:cxnSpLocks noChangeShapeType="1"/>
          </p:cNvCxnSpPr>
          <p:nvPr/>
        </p:nvCxnSpPr>
        <p:spPr bwMode="auto">
          <a:xfrm flipH="1">
            <a:off x="5101168" y="2987676"/>
            <a:ext cx="840317" cy="930275"/>
          </a:xfrm>
          <a:prstGeom prst="straightConnector1">
            <a:avLst/>
          </a:prstGeom>
          <a:noFill/>
          <a:ln w="12700">
            <a:solidFill>
              <a:schemeClr val="tx1"/>
            </a:solidFill>
            <a:round/>
            <a:headEnd/>
            <a:tailEnd type="triangle" w="med" len="med"/>
          </a:ln>
        </p:spPr>
      </p:cxnSp>
      <p:sp>
        <p:nvSpPr>
          <p:cNvPr id="44" name="AutoShape 4">
            <a:extLst>
              <a:ext uri="{FF2B5EF4-FFF2-40B4-BE49-F238E27FC236}">
                <a16:creationId xmlns:a16="http://schemas.microsoft.com/office/drawing/2014/main" id="{67F9F671-0C4B-DF40-AD81-46CF0B867226}"/>
              </a:ext>
            </a:extLst>
          </p:cNvPr>
          <p:cNvSpPr>
            <a:spLocks noChangeArrowheads="1"/>
          </p:cNvSpPr>
          <p:nvPr/>
        </p:nvSpPr>
        <p:spPr bwMode="auto">
          <a:xfrm>
            <a:off x="4847168" y="3933826"/>
            <a:ext cx="508000" cy="304800"/>
          </a:xfrm>
          <a:prstGeom prst="triangle">
            <a:avLst>
              <a:gd name="adj" fmla="val 50000"/>
            </a:avLst>
          </a:prstGeom>
          <a:solidFill>
            <a:srgbClr val="0000FF"/>
          </a:solidFill>
          <a:ln w="12700">
            <a:solidFill>
              <a:schemeClr val="tx1"/>
            </a:solidFill>
            <a:miter lim="800000"/>
            <a:headEnd/>
            <a:tailEnd/>
          </a:ln>
        </p:spPr>
        <p:txBody>
          <a:bodyPr wrap="none" anchor="ctr"/>
          <a:lstStyle/>
          <a:p>
            <a:endParaRPr lang="en-US"/>
          </a:p>
        </p:txBody>
      </p:sp>
      <p:sp>
        <p:nvSpPr>
          <p:cNvPr id="45" name="TextBox 44">
            <a:extLst>
              <a:ext uri="{FF2B5EF4-FFF2-40B4-BE49-F238E27FC236}">
                <a16:creationId xmlns:a16="http://schemas.microsoft.com/office/drawing/2014/main" id="{C8D6949B-5AD0-9B41-B167-32B975D68C4B}"/>
              </a:ext>
            </a:extLst>
          </p:cNvPr>
          <p:cNvSpPr txBox="1"/>
          <p:nvPr/>
        </p:nvSpPr>
        <p:spPr>
          <a:xfrm>
            <a:off x="4847168" y="4399574"/>
            <a:ext cx="505267" cy="369332"/>
          </a:xfrm>
          <a:prstGeom prst="rect">
            <a:avLst/>
          </a:prstGeom>
          <a:noFill/>
        </p:spPr>
        <p:txBody>
          <a:bodyPr wrap="none" rtlCol="0">
            <a:spAutoFit/>
          </a:bodyPr>
          <a:lstStyle/>
          <a:p>
            <a:r>
              <a:rPr lang="en-US" dirty="0">
                <a:solidFill>
                  <a:srgbClr val="1400FF"/>
                </a:solidFill>
              </a:rPr>
              <a:t>1/1</a:t>
            </a:r>
          </a:p>
        </p:txBody>
      </p:sp>
      <p:cxnSp>
        <p:nvCxnSpPr>
          <p:cNvPr id="48" name="Straight Connector 47">
            <a:extLst>
              <a:ext uri="{FF2B5EF4-FFF2-40B4-BE49-F238E27FC236}">
                <a16:creationId xmlns:a16="http://schemas.microsoft.com/office/drawing/2014/main" id="{CC216634-1773-7043-8909-F50B1F5C9EB2}"/>
              </a:ext>
            </a:extLst>
          </p:cNvPr>
          <p:cNvCxnSpPr/>
          <p:nvPr/>
        </p:nvCxnSpPr>
        <p:spPr>
          <a:xfrm>
            <a:off x="5389034" y="2987676"/>
            <a:ext cx="304799" cy="0"/>
          </a:xfrm>
          <a:prstGeom prst="line">
            <a:avLst/>
          </a:prstGeom>
          <a:ln w="57150">
            <a:solidFill>
              <a:srgbClr val="1400FF"/>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96B3068C-6955-074A-AFFA-676744789805}"/>
              </a:ext>
            </a:extLst>
          </p:cNvPr>
          <p:cNvSpPr txBox="1"/>
          <p:nvPr/>
        </p:nvSpPr>
        <p:spPr>
          <a:xfrm>
            <a:off x="4950251" y="2711450"/>
            <a:ext cx="505267" cy="369332"/>
          </a:xfrm>
          <a:prstGeom prst="rect">
            <a:avLst/>
          </a:prstGeom>
          <a:noFill/>
        </p:spPr>
        <p:txBody>
          <a:bodyPr wrap="none" rtlCol="0">
            <a:spAutoFit/>
          </a:bodyPr>
          <a:lstStyle/>
          <a:p>
            <a:r>
              <a:rPr lang="en-US" dirty="0">
                <a:solidFill>
                  <a:srgbClr val="1400FF"/>
                </a:solidFill>
              </a:rPr>
              <a:t>1/2</a:t>
            </a:r>
          </a:p>
        </p:txBody>
      </p:sp>
      <p:cxnSp>
        <p:nvCxnSpPr>
          <p:cNvPr id="50" name="Straight Connector 49">
            <a:extLst>
              <a:ext uri="{FF2B5EF4-FFF2-40B4-BE49-F238E27FC236}">
                <a16:creationId xmlns:a16="http://schemas.microsoft.com/office/drawing/2014/main" id="{0BF060D9-7390-5947-BD64-971070F96C72}"/>
              </a:ext>
            </a:extLst>
          </p:cNvPr>
          <p:cNvCxnSpPr/>
          <p:nvPr/>
        </p:nvCxnSpPr>
        <p:spPr>
          <a:xfrm>
            <a:off x="5200035" y="1556334"/>
            <a:ext cx="304799" cy="0"/>
          </a:xfrm>
          <a:prstGeom prst="line">
            <a:avLst/>
          </a:prstGeom>
          <a:ln w="57150">
            <a:solidFill>
              <a:srgbClr val="1400FF"/>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533DF24-542A-6C44-A82A-848CBDC80096}"/>
              </a:ext>
            </a:extLst>
          </p:cNvPr>
          <p:cNvSpPr txBox="1"/>
          <p:nvPr/>
        </p:nvSpPr>
        <p:spPr>
          <a:xfrm>
            <a:off x="4572000" y="1280108"/>
            <a:ext cx="633507" cy="369332"/>
          </a:xfrm>
          <a:prstGeom prst="rect">
            <a:avLst/>
          </a:prstGeom>
          <a:noFill/>
        </p:spPr>
        <p:txBody>
          <a:bodyPr wrap="none" rtlCol="0">
            <a:spAutoFit/>
          </a:bodyPr>
          <a:lstStyle/>
          <a:p>
            <a:r>
              <a:rPr lang="en-US" dirty="0">
                <a:solidFill>
                  <a:srgbClr val="1400FF"/>
                </a:solidFill>
              </a:rPr>
              <a:t>5/10</a:t>
            </a:r>
          </a:p>
        </p:txBody>
      </p:sp>
    </p:spTree>
    <p:extLst>
      <p:ext uri="{BB962C8B-B14F-4D97-AF65-F5344CB8AC3E}">
        <p14:creationId xmlns:p14="http://schemas.microsoft.com/office/powerpoint/2010/main" val="70694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9" grpId="0"/>
      <p:bldP spid="5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06C6D-3393-894E-86B0-7771E1BEA248}"/>
              </a:ext>
            </a:extLst>
          </p:cNvPr>
          <p:cNvSpPr>
            <a:spLocks noGrp="1"/>
          </p:cNvSpPr>
          <p:nvPr>
            <p:ph type="title"/>
          </p:nvPr>
        </p:nvSpPr>
        <p:spPr/>
        <p:txBody>
          <a:bodyPr/>
          <a:lstStyle/>
          <a:p>
            <a:r>
              <a:rPr lang="en-US" dirty="0"/>
              <a:t>Why is there no min or max?????</a:t>
            </a:r>
          </a:p>
        </p:txBody>
      </p:sp>
      <p:sp>
        <p:nvSpPr>
          <p:cNvPr id="3" name="Content Placeholder 2">
            <a:extLst>
              <a:ext uri="{FF2B5EF4-FFF2-40B4-BE49-F238E27FC236}">
                <a16:creationId xmlns:a16="http://schemas.microsoft.com/office/drawing/2014/main" id="{5CF456B9-3332-C842-B1FD-045277C6F86E}"/>
              </a:ext>
            </a:extLst>
          </p:cNvPr>
          <p:cNvSpPr>
            <a:spLocks noGrp="1"/>
          </p:cNvSpPr>
          <p:nvPr>
            <p:ph idx="1"/>
          </p:nvPr>
        </p:nvSpPr>
        <p:spPr/>
        <p:txBody>
          <a:bodyPr/>
          <a:lstStyle/>
          <a:p>
            <a:r>
              <a:rPr lang="en-US" dirty="0"/>
              <a:t>“Value” of a node, </a:t>
            </a:r>
            <a:r>
              <a:rPr lang="en-US" i="1" dirty="0">
                <a:solidFill>
                  <a:srgbClr val="CE00BB"/>
                </a:solidFill>
              </a:rPr>
              <a:t>U</a:t>
            </a:r>
            <a:r>
              <a:rPr lang="en-US" dirty="0">
                <a:solidFill>
                  <a:srgbClr val="CE00BB"/>
                </a:solidFill>
              </a:rPr>
              <a:t>(</a:t>
            </a:r>
            <a:r>
              <a:rPr lang="en-US" i="1" dirty="0">
                <a:solidFill>
                  <a:srgbClr val="CE00BB"/>
                </a:solidFill>
              </a:rPr>
              <a:t>n</a:t>
            </a:r>
            <a:r>
              <a:rPr lang="en-US" dirty="0">
                <a:solidFill>
                  <a:srgbClr val="CE00BB"/>
                </a:solidFill>
              </a:rPr>
              <a:t>)/</a:t>
            </a:r>
            <a:r>
              <a:rPr lang="en-US" i="1" dirty="0">
                <a:solidFill>
                  <a:srgbClr val="CE00BB"/>
                </a:solidFill>
              </a:rPr>
              <a:t>N</a:t>
            </a:r>
            <a:r>
              <a:rPr lang="en-US" dirty="0">
                <a:solidFill>
                  <a:srgbClr val="CE00BB"/>
                </a:solidFill>
              </a:rPr>
              <a:t>(</a:t>
            </a:r>
            <a:r>
              <a:rPr lang="en-US" i="1" dirty="0">
                <a:solidFill>
                  <a:srgbClr val="CE00BB"/>
                </a:solidFill>
              </a:rPr>
              <a:t>n</a:t>
            </a:r>
            <a:r>
              <a:rPr lang="en-US" dirty="0">
                <a:solidFill>
                  <a:srgbClr val="CE00BB"/>
                </a:solidFill>
              </a:rPr>
              <a:t>)</a:t>
            </a:r>
            <a:r>
              <a:rPr lang="en-US" dirty="0"/>
              <a:t>, is a weighted </a:t>
            </a:r>
            <a:r>
              <a:rPr lang="en-US" b="1" i="1" dirty="0"/>
              <a:t>sum</a:t>
            </a:r>
            <a:r>
              <a:rPr lang="en-US" dirty="0"/>
              <a:t> of child values!</a:t>
            </a:r>
          </a:p>
          <a:p>
            <a:r>
              <a:rPr lang="en-US" dirty="0"/>
              <a:t>Idea: as </a:t>
            </a:r>
            <a:r>
              <a:rPr lang="en-US" i="1" dirty="0">
                <a:solidFill>
                  <a:srgbClr val="CE00BB"/>
                </a:solidFill>
              </a:rPr>
              <a:t>N </a:t>
            </a:r>
            <a:r>
              <a:rPr lang="en-US" dirty="0">
                <a:solidFill>
                  <a:srgbClr val="CE00BB"/>
                </a:solidFill>
                <a:sym typeface="Symbol" pitchFamily="2" charset="2"/>
              </a:rPr>
              <a:t></a:t>
            </a:r>
            <a:r>
              <a:rPr lang="en-US" dirty="0">
                <a:solidFill>
                  <a:srgbClr val="CE00BB"/>
                </a:solidFill>
              </a:rPr>
              <a:t> </a:t>
            </a:r>
            <a:r>
              <a:rPr lang="en-US" dirty="0">
                <a:solidFill>
                  <a:srgbClr val="CE00BB"/>
                </a:solidFill>
                <a:sym typeface="Symbol" pitchFamily="2" charset="2"/>
              </a:rPr>
              <a:t></a:t>
            </a:r>
            <a:r>
              <a:rPr lang="en-US" dirty="0"/>
              <a:t> , the vast majority of rollouts are concentrated in the best child(ren), so weighted average </a:t>
            </a:r>
            <a:r>
              <a:rPr lang="en-US" dirty="0">
                <a:solidFill>
                  <a:srgbClr val="323399"/>
                </a:solidFill>
                <a:sym typeface="Symbol" pitchFamily="2" charset="2"/>
              </a:rPr>
              <a:t> max/min</a:t>
            </a:r>
            <a:endParaRPr lang="en-US" dirty="0">
              <a:solidFill>
                <a:srgbClr val="323399"/>
              </a:solidFill>
            </a:endParaRPr>
          </a:p>
          <a:p>
            <a:r>
              <a:rPr lang="en-US" dirty="0"/>
              <a:t>Theorem: as </a:t>
            </a:r>
            <a:r>
              <a:rPr lang="en-US" i="1" dirty="0">
                <a:solidFill>
                  <a:srgbClr val="CE00BB"/>
                </a:solidFill>
              </a:rPr>
              <a:t>N </a:t>
            </a:r>
            <a:r>
              <a:rPr lang="en-US" dirty="0">
                <a:solidFill>
                  <a:srgbClr val="CE00BB"/>
                </a:solidFill>
                <a:sym typeface="Symbol" pitchFamily="2" charset="2"/>
              </a:rPr>
              <a:t></a:t>
            </a:r>
            <a:r>
              <a:rPr lang="en-US" dirty="0">
                <a:solidFill>
                  <a:srgbClr val="CE00BB"/>
                </a:solidFill>
              </a:rPr>
              <a:t> </a:t>
            </a:r>
            <a:r>
              <a:rPr lang="en-US" dirty="0">
                <a:solidFill>
                  <a:srgbClr val="CE00BB"/>
                </a:solidFill>
                <a:sym typeface="Symbol" pitchFamily="2" charset="2"/>
              </a:rPr>
              <a:t></a:t>
            </a:r>
            <a:r>
              <a:rPr lang="en-US" dirty="0"/>
              <a:t> UCT selects the minimax move</a:t>
            </a:r>
          </a:p>
          <a:p>
            <a:pPr lvl="1"/>
            <a:r>
              <a:rPr lang="en-US" dirty="0"/>
              <a:t>(but </a:t>
            </a:r>
            <a:r>
              <a:rPr lang="en-US" i="1" dirty="0">
                <a:solidFill>
                  <a:srgbClr val="CE00BB"/>
                </a:solidFill>
              </a:rPr>
              <a:t>N </a:t>
            </a:r>
            <a:r>
              <a:rPr lang="en-US" dirty="0"/>
              <a:t>never approaches infinity!)</a:t>
            </a:r>
          </a:p>
        </p:txBody>
      </p:sp>
      <p:sp>
        <p:nvSpPr>
          <p:cNvPr id="4" name="Slide Number Placeholder 3">
            <a:extLst>
              <a:ext uri="{FF2B5EF4-FFF2-40B4-BE49-F238E27FC236}">
                <a16:creationId xmlns:a16="http://schemas.microsoft.com/office/drawing/2014/main" id="{46DE0126-99C7-A848-9DCD-3321FB58B063}"/>
              </a:ext>
            </a:extLst>
          </p:cNvPr>
          <p:cNvSpPr>
            <a:spLocks noGrp="1"/>
          </p:cNvSpPr>
          <p:nvPr>
            <p:ph type="sldNum" sz="quarter" idx="12"/>
          </p:nvPr>
        </p:nvSpPr>
        <p:spPr/>
        <p:txBody>
          <a:bodyPr/>
          <a:lstStyle/>
          <a:p>
            <a:pPr>
              <a:defRPr/>
            </a:pPr>
            <a:fld id="{8E81798C-0F99-461B-869F-8FC2E08F7ABC}" type="slidenum">
              <a:rPr lang="en-US" smtClean="0"/>
              <a:pPr>
                <a:defRPr/>
              </a:pPr>
              <a:t>33</a:t>
            </a:fld>
            <a:endParaRPr lang="en-US" dirty="0"/>
          </a:p>
        </p:txBody>
      </p:sp>
    </p:spTree>
    <p:extLst>
      <p:ext uri="{BB962C8B-B14F-4D97-AF65-F5344CB8AC3E}">
        <p14:creationId xmlns:p14="http://schemas.microsoft.com/office/powerpoint/2010/main" val="53121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fontScale="92500" lnSpcReduction="10000"/>
          </a:bodyPr>
          <a:lstStyle/>
          <a:p>
            <a:r>
              <a:rPr lang="en-US" sz="2800" dirty="0"/>
              <a:t>Games require decisions when optimality is impossible</a:t>
            </a:r>
          </a:p>
          <a:p>
            <a:pPr lvl="1"/>
            <a:r>
              <a:rPr lang="en-US" sz="2400" dirty="0"/>
              <a:t>Bounded-depth search and approximate evaluation functions</a:t>
            </a:r>
          </a:p>
          <a:p>
            <a:r>
              <a:rPr lang="en-US" sz="2800" dirty="0"/>
              <a:t>Games force efficient use of computation</a:t>
            </a:r>
          </a:p>
          <a:p>
            <a:pPr lvl="1"/>
            <a:r>
              <a:rPr lang="en-US" sz="2400" dirty="0"/>
              <a:t>Alpha-beta pruning, MCTS</a:t>
            </a:r>
          </a:p>
          <a:p>
            <a:r>
              <a:rPr lang="en-US" sz="2800" dirty="0"/>
              <a:t>Game playing has produced important research ideas</a:t>
            </a:r>
          </a:p>
          <a:p>
            <a:pPr lvl="1"/>
            <a:r>
              <a:rPr lang="en-US" sz="2400" dirty="0"/>
              <a:t>Reinforcement learning (checkers)</a:t>
            </a:r>
          </a:p>
          <a:p>
            <a:pPr lvl="1"/>
            <a:r>
              <a:rPr lang="en-US" sz="2400" dirty="0"/>
              <a:t>Iterative deepening (chess)</a:t>
            </a:r>
          </a:p>
          <a:p>
            <a:pPr lvl="1"/>
            <a:r>
              <a:rPr lang="en-US" sz="2400" dirty="0"/>
              <a:t>Rational metareasoning (Othello)</a:t>
            </a:r>
          </a:p>
          <a:p>
            <a:pPr lvl="1"/>
            <a:r>
              <a:rPr lang="en-US" sz="2400" dirty="0"/>
              <a:t>Monte Carlo tree search (chess, Go)</a:t>
            </a:r>
          </a:p>
          <a:p>
            <a:pPr lvl="1"/>
            <a:r>
              <a:rPr lang="en-US" sz="2400" dirty="0"/>
              <a:t>Solution methods for partial-information games in economics (poker)</a:t>
            </a:r>
          </a:p>
          <a:p>
            <a:r>
              <a:rPr lang="en-US" sz="2800" dirty="0"/>
              <a:t>Video games present much greater challenges – lots to do!</a:t>
            </a:r>
          </a:p>
          <a:p>
            <a:pPr lvl="1"/>
            <a:r>
              <a:rPr lang="en-US" sz="2400" i="1" dirty="0">
                <a:solidFill>
                  <a:srgbClr val="CE00BB"/>
                </a:solidFill>
              </a:rPr>
              <a:t>b</a:t>
            </a:r>
            <a:r>
              <a:rPr lang="en-US" sz="2400" dirty="0">
                <a:solidFill>
                  <a:srgbClr val="CE00BB"/>
                </a:solidFill>
              </a:rPr>
              <a:t> = 10</a:t>
            </a:r>
            <a:r>
              <a:rPr lang="en-US" sz="2400" baseline="30000" dirty="0">
                <a:solidFill>
                  <a:srgbClr val="CE00BB"/>
                </a:solidFill>
              </a:rPr>
              <a:t>500</a:t>
            </a:r>
            <a:r>
              <a:rPr lang="en-US" sz="2400" dirty="0"/>
              <a:t>, </a:t>
            </a:r>
            <a:r>
              <a:rPr lang="en-US" sz="2400" dirty="0">
                <a:solidFill>
                  <a:srgbClr val="CE00BB"/>
                </a:solidFill>
              </a:rPr>
              <a:t>|</a:t>
            </a:r>
            <a:r>
              <a:rPr lang="en-US" sz="2400" i="1" dirty="0">
                <a:solidFill>
                  <a:srgbClr val="CE00BB"/>
                </a:solidFill>
              </a:rPr>
              <a:t>S</a:t>
            </a:r>
            <a:r>
              <a:rPr lang="en-US" sz="2400" dirty="0">
                <a:solidFill>
                  <a:srgbClr val="CE00BB"/>
                </a:solidFill>
              </a:rPr>
              <a:t>| = 10</a:t>
            </a:r>
            <a:r>
              <a:rPr lang="en-US" sz="2400" baseline="30000" dirty="0">
                <a:solidFill>
                  <a:srgbClr val="CE00BB"/>
                </a:solidFill>
              </a:rPr>
              <a:t>4000</a:t>
            </a:r>
            <a:r>
              <a:rPr lang="en-US" sz="2400" dirty="0"/>
              <a:t>, </a:t>
            </a:r>
            <a:r>
              <a:rPr lang="en-US" sz="2400" i="1" dirty="0">
                <a:solidFill>
                  <a:srgbClr val="CE00BB"/>
                </a:solidFill>
              </a:rPr>
              <a:t>m</a:t>
            </a:r>
            <a:r>
              <a:rPr lang="en-US" sz="2400" dirty="0">
                <a:solidFill>
                  <a:srgbClr val="CE00BB"/>
                </a:solidFill>
              </a:rPr>
              <a:t> = 10,000</a:t>
            </a:r>
            <a:r>
              <a:rPr lang="en-US" sz="2400" dirty="0"/>
              <a:t>, partially observable, often &gt; 2 players</a:t>
            </a:r>
          </a:p>
        </p:txBody>
      </p:sp>
    </p:spTree>
    <p:extLst>
      <p:ext uri="{BB962C8B-B14F-4D97-AF65-F5344CB8AC3E}">
        <p14:creationId xmlns:p14="http://schemas.microsoft.com/office/powerpoint/2010/main" val="13547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sym typeface="Symbol" pitchFamily="18" charset="2"/>
              </a:rPr>
              <a:t>Alpha-Beta Pruning Properties</a:t>
            </a:r>
          </a:p>
        </p:txBody>
      </p:sp>
      <p:sp>
        <p:nvSpPr>
          <p:cNvPr id="32771" name="Rectangle 3"/>
          <p:cNvSpPr>
            <a:spLocks noGrp="1" noChangeArrowheads="1"/>
          </p:cNvSpPr>
          <p:nvPr>
            <p:ph idx="1"/>
          </p:nvPr>
        </p:nvSpPr>
        <p:spPr/>
        <p:txBody>
          <a:bodyPr/>
          <a:lstStyle/>
          <a:p>
            <a:pPr eaLnBrk="1" hangingPunct="1">
              <a:lnSpc>
                <a:spcPct val="90000"/>
              </a:lnSpc>
            </a:pPr>
            <a:r>
              <a:rPr lang="en-US" sz="2400" dirty="0"/>
              <a:t>Theorem: This pruning has </a:t>
            </a:r>
            <a:r>
              <a:rPr lang="en-US" sz="2400" b="1" i="1" dirty="0">
                <a:solidFill>
                  <a:srgbClr val="0000FF"/>
                </a:solidFill>
              </a:rPr>
              <a:t>no effect </a:t>
            </a:r>
            <a:r>
              <a:rPr lang="en-US" sz="2400" dirty="0"/>
              <a:t>on minimax value computed for the root!</a:t>
            </a:r>
          </a:p>
          <a:p>
            <a:pPr marL="457176" lvl="1" indent="0" eaLnBrk="1" hangingPunct="1">
              <a:lnSpc>
                <a:spcPct val="90000"/>
              </a:lnSpc>
              <a:buNone/>
            </a:pPr>
            <a:endParaRPr lang="en-US" sz="2000" dirty="0"/>
          </a:p>
          <a:p>
            <a:pPr eaLnBrk="1" hangingPunct="1">
              <a:lnSpc>
                <a:spcPct val="90000"/>
              </a:lnSpc>
            </a:pPr>
            <a:r>
              <a:rPr lang="en-US" sz="2400" dirty="0"/>
              <a:t>Good child ordering improves effectiveness of pruning</a:t>
            </a:r>
          </a:p>
          <a:p>
            <a:pPr lvl="1">
              <a:lnSpc>
                <a:spcPct val="90000"/>
              </a:lnSpc>
            </a:pPr>
            <a:r>
              <a:rPr lang="en-US" sz="2000" dirty="0"/>
              <a:t>Iterative deepening helps with this</a:t>
            </a:r>
          </a:p>
          <a:p>
            <a:pPr lvl="1" eaLnBrk="1" hangingPunct="1">
              <a:lnSpc>
                <a:spcPct val="90000"/>
              </a:lnSpc>
            </a:pPr>
            <a:endParaRPr lang="en-US" sz="2000" dirty="0"/>
          </a:p>
          <a:p>
            <a:pPr eaLnBrk="1" hangingPunct="1">
              <a:lnSpc>
                <a:spcPct val="90000"/>
              </a:lnSpc>
            </a:pPr>
            <a:r>
              <a:rPr lang="en-US" sz="2400" dirty="0"/>
              <a:t>With “perfect ordering”:</a:t>
            </a:r>
          </a:p>
          <a:p>
            <a:pPr lvl="1" eaLnBrk="1" hangingPunct="1">
              <a:lnSpc>
                <a:spcPct val="90000"/>
              </a:lnSpc>
            </a:pPr>
            <a:r>
              <a:rPr lang="en-US" sz="2000" dirty="0"/>
              <a:t>Time complexity drops to </a:t>
            </a:r>
            <a:r>
              <a:rPr lang="en-US" sz="2000" i="1" dirty="0">
                <a:solidFill>
                  <a:srgbClr val="9B01FF"/>
                </a:solidFill>
              </a:rPr>
              <a:t>O</a:t>
            </a:r>
            <a:r>
              <a:rPr lang="en-US" sz="2000" dirty="0">
                <a:solidFill>
                  <a:srgbClr val="9B01FF"/>
                </a:solidFill>
              </a:rPr>
              <a:t>(</a:t>
            </a:r>
            <a:r>
              <a:rPr lang="en-US" sz="2000" i="1" dirty="0" err="1">
                <a:solidFill>
                  <a:srgbClr val="9B01FF"/>
                </a:solidFill>
              </a:rPr>
              <a:t>b</a:t>
            </a:r>
            <a:r>
              <a:rPr lang="en-US" sz="2000" i="1" baseline="30000" dirty="0" err="1">
                <a:solidFill>
                  <a:srgbClr val="9B01FF"/>
                </a:solidFill>
              </a:rPr>
              <a:t>m</a:t>
            </a:r>
            <a:r>
              <a:rPr lang="en-US" sz="2000" baseline="30000" dirty="0">
                <a:solidFill>
                  <a:srgbClr val="9B01FF"/>
                </a:solidFill>
              </a:rPr>
              <a:t>/2</a:t>
            </a:r>
            <a:r>
              <a:rPr lang="en-US" sz="2000" dirty="0">
                <a:solidFill>
                  <a:srgbClr val="9B01FF"/>
                </a:solidFill>
              </a:rPr>
              <a:t>)</a:t>
            </a:r>
          </a:p>
          <a:p>
            <a:pPr lvl="1" eaLnBrk="1" hangingPunct="1">
              <a:lnSpc>
                <a:spcPct val="90000"/>
              </a:lnSpc>
            </a:pPr>
            <a:r>
              <a:rPr lang="en-US" sz="2000" dirty="0"/>
              <a:t>Doubles solvable depth!</a:t>
            </a:r>
          </a:p>
          <a:p>
            <a:pPr marL="457176" lvl="1" indent="0" eaLnBrk="1" hangingPunct="1">
              <a:lnSpc>
                <a:spcPct val="90000"/>
              </a:lnSpc>
              <a:buNone/>
            </a:pPr>
            <a:endParaRPr lang="en-US" sz="2000" dirty="0"/>
          </a:p>
          <a:p>
            <a:pPr eaLnBrk="1" hangingPunct="1">
              <a:lnSpc>
                <a:spcPct val="90000"/>
              </a:lnSpc>
            </a:pPr>
            <a:r>
              <a:rPr lang="en-US" sz="2400" dirty="0"/>
              <a:t>This is a simple example of </a:t>
            </a:r>
            <a:r>
              <a:rPr lang="en-US" sz="2400" dirty="0" err="1">
                <a:solidFill>
                  <a:srgbClr val="CC0000"/>
                </a:solidFill>
              </a:rPr>
              <a:t>metareasoning</a:t>
            </a:r>
            <a:r>
              <a:rPr lang="en-US" sz="2400" dirty="0">
                <a:solidFill>
                  <a:srgbClr val="CC0000"/>
                </a:solidFill>
              </a:rPr>
              <a:t> </a:t>
            </a:r>
            <a:r>
              <a:rPr lang="en-US" sz="2400" dirty="0"/>
              <a:t>(reasoning about reasoning)</a:t>
            </a:r>
          </a:p>
          <a:p>
            <a:pPr eaLnBrk="1" hangingPunct="1">
              <a:lnSpc>
                <a:spcPct val="90000"/>
              </a:lnSpc>
            </a:pPr>
            <a:endParaRPr lang="en-US" sz="2400" dirty="0"/>
          </a:p>
          <a:p>
            <a:pPr>
              <a:lnSpc>
                <a:spcPct val="90000"/>
              </a:lnSpc>
            </a:pPr>
            <a:r>
              <a:rPr lang="en-US" sz="2400" dirty="0"/>
              <a:t>For chess: only 35</a:t>
            </a:r>
            <a:r>
              <a:rPr lang="en-US" sz="2400" baseline="30000" dirty="0"/>
              <a:t>50</a:t>
            </a:r>
            <a:r>
              <a:rPr lang="en-US" sz="2400" dirty="0"/>
              <a:t> instead of 35</a:t>
            </a:r>
            <a:r>
              <a:rPr lang="en-US" sz="2400" baseline="30000" dirty="0"/>
              <a:t>100</a:t>
            </a:r>
            <a:r>
              <a:rPr lang="en-US" sz="2400" dirty="0"/>
              <a:t>!! </a:t>
            </a:r>
            <a:r>
              <a:rPr lang="en-US" sz="2400" dirty="0" err="1"/>
              <a:t>Yaaay</a:t>
            </a:r>
            <a:r>
              <a:rPr lang="en-US" sz="2400" dirty="0"/>
              <a:t>!!!!!</a:t>
            </a:r>
          </a:p>
          <a:p>
            <a:pPr eaLnBrk="1" hangingPunct="1">
              <a:lnSpc>
                <a:spcPct val="90000"/>
              </a:lnSpc>
            </a:pPr>
            <a:endParaRPr lang="en-US" sz="2400" dirty="0"/>
          </a:p>
        </p:txBody>
      </p:sp>
      <p:sp>
        <p:nvSpPr>
          <p:cNvPr id="6" name="AutoShape 5"/>
          <p:cNvSpPr>
            <a:spLocks noChangeArrowheads="1"/>
          </p:cNvSpPr>
          <p:nvPr/>
        </p:nvSpPr>
        <p:spPr bwMode="auto">
          <a:xfrm>
            <a:off x="9525000" y="1905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rot="10800000">
            <a:off x="8763000" y="2895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8" name="AutoShape 7"/>
          <p:cNvSpPr>
            <a:spLocks noChangeArrowheads="1"/>
          </p:cNvSpPr>
          <p:nvPr/>
        </p:nvSpPr>
        <p:spPr bwMode="auto">
          <a:xfrm rot="10800000">
            <a:off x="10287000" y="2895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9" name="Rectangle 8"/>
          <p:cNvSpPr>
            <a:spLocks noChangeArrowheads="1"/>
          </p:cNvSpPr>
          <p:nvPr/>
        </p:nvSpPr>
        <p:spPr bwMode="auto">
          <a:xfrm>
            <a:off x="8763000" y="41910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1" name="Rectangle 10"/>
          <p:cNvSpPr>
            <a:spLocks noChangeArrowheads="1"/>
          </p:cNvSpPr>
          <p:nvPr/>
        </p:nvSpPr>
        <p:spPr bwMode="auto">
          <a:xfrm>
            <a:off x="9906000" y="41910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2" name="Rectangle 11"/>
          <p:cNvSpPr>
            <a:spLocks noChangeArrowheads="1"/>
          </p:cNvSpPr>
          <p:nvPr/>
        </p:nvSpPr>
        <p:spPr bwMode="auto">
          <a:xfrm>
            <a:off x="10668000" y="41910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0</a:t>
            </a:r>
          </a:p>
        </p:txBody>
      </p:sp>
      <p:cxnSp>
        <p:nvCxnSpPr>
          <p:cNvPr id="13" name="AutoShape 12"/>
          <p:cNvCxnSpPr>
            <a:cxnSpLocks noChangeShapeType="1"/>
            <a:stCxn id="6" idx="3"/>
            <a:endCxn id="7" idx="3"/>
          </p:cNvCxnSpPr>
          <p:nvPr/>
        </p:nvCxnSpPr>
        <p:spPr bwMode="auto">
          <a:xfrm flipH="1">
            <a:off x="8953500" y="2209800"/>
            <a:ext cx="762000" cy="685800"/>
          </a:xfrm>
          <a:prstGeom prst="straightConnector1">
            <a:avLst/>
          </a:prstGeom>
          <a:noFill/>
          <a:ln w="9525">
            <a:solidFill>
              <a:schemeClr val="tx1"/>
            </a:solidFill>
            <a:round/>
            <a:headEnd/>
            <a:tailEnd type="triangle" w="med" len="med"/>
          </a:ln>
        </p:spPr>
      </p:cxnSp>
      <p:cxnSp>
        <p:nvCxnSpPr>
          <p:cNvPr id="14" name="AutoShape 13"/>
          <p:cNvCxnSpPr>
            <a:cxnSpLocks noChangeShapeType="1"/>
            <a:stCxn id="6" idx="3"/>
            <a:endCxn id="8" idx="3"/>
          </p:cNvCxnSpPr>
          <p:nvPr/>
        </p:nvCxnSpPr>
        <p:spPr bwMode="auto">
          <a:xfrm>
            <a:off x="9715500" y="2209800"/>
            <a:ext cx="762000" cy="685800"/>
          </a:xfrm>
          <a:prstGeom prst="straightConnector1">
            <a:avLst/>
          </a:prstGeom>
          <a:noFill/>
          <a:ln w="9525">
            <a:solidFill>
              <a:schemeClr val="tx1"/>
            </a:solidFill>
            <a:round/>
            <a:headEnd/>
            <a:tailEnd type="triangle" w="med" len="med"/>
          </a:ln>
        </p:spPr>
      </p:cxnSp>
      <p:cxnSp>
        <p:nvCxnSpPr>
          <p:cNvPr id="15" name="AutoShape 14"/>
          <p:cNvCxnSpPr>
            <a:cxnSpLocks noChangeShapeType="1"/>
            <a:stCxn id="7" idx="0"/>
            <a:endCxn id="9" idx="0"/>
          </p:cNvCxnSpPr>
          <p:nvPr/>
        </p:nvCxnSpPr>
        <p:spPr bwMode="auto">
          <a:xfrm>
            <a:off x="8953500" y="3200400"/>
            <a:ext cx="0" cy="990600"/>
          </a:xfrm>
          <a:prstGeom prst="straightConnector1">
            <a:avLst/>
          </a:prstGeom>
          <a:noFill/>
          <a:ln w="9525">
            <a:solidFill>
              <a:schemeClr val="tx1"/>
            </a:solidFill>
            <a:round/>
            <a:headEnd/>
            <a:tailEnd type="triangle" w="med" len="med"/>
          </a:ln>
        </p:spPr>
      </p:cxnSp>
      <p:cxnSp>
        <p:nvCxnSpPr>
          <p:cNvPr id="17" name="AutoShape 16"/>
          <p:cNvCxnSpPr>
            <a:cxnSpLocks noChangeShapeType="1"/>
            <a:stCxn id="8" idx="0"/>
            <a:endCxn id="11" idx="0"/>
          </p:cNvCxnSpPr>
          <p:nvPr/>
        </p:nvCxnSpPr>
        <p:spPr bwMode="auto">
          <a:xfrm flipH="1">
            <a:off x="10096500" y="3200400"/>
            <a:ext cx="381000" cy="990600"/>
          </a:xfrm>
          <a:prstGeom prst="straightConnector1">
            <a:avLst/>
          </a:prstGeom>
          <a:noFill/>
          <a:ln w="9525">
            <a:solidFill>
              <a:schemeClr val="tx1"/>
            </a:solidFill>
            <a:round/>
            <a:headEnd/>
            <a:tailEnd type="triangle" w="med" len="med"/>
          </a:ln>
        </p:spPr>
      </p:cxnSp>
      <p:cxnSp>
        <p:nvCxnSpPr>
          <p:cNvPr id="18" name="AutoShape 17"/>
          <p:cNvCxnSpPr>
            <a:cxnSpLocks noChangeShapeType="1"/>
            <a:stCxn id="8" idx="0"/>
            <a:endCxn id="12" idx="0"/>
          </p:cNvCxnSpPr>
          <p:nvPr/>
        </p:nvCxnSpPr>
        <p:spPr bwMode="auto">
          <a:xfrm>
            <a:off x="10477500" y="3200400"/>
            <a:ext cx="381000" cy="990600"/>
          </a:xfrm>
          <a:prstGeom prst="straightConnector1">
            <a:avLst/>
          </a:prstGeom>
          <a:noFill/>
          <a:ln w="9525">
            <a:solidFill>
              <a:schemeClr val="tx1"/>
            </a:solidFill>
            <a:round/>
            <a:headEnd/>
            <a:tailEnd type="triangle" w="med" len="med"/>
          </a:ln>
        </p:spPr>
      </p:cxnSp>
      <p:sp>
        <p:nvSpPr>
          <p:cNvPr id="19" name="Text Box 18"/>
          <p:cNvSpPr txBox="1">
            <a:spLocks noChangeArrowheads="1"/>
          </p:cNvSpPr>
          <p:nvPr/>
        </p:nvSpPr>
        <p:spPr bwMode="auto">
          <a:xfrm>
            <a:off x="9928225" y="1905000"/>
            <a:ext cx="663575" cy="366713"/>
          </a:xfrm>
          <a:prstGeom prst="rect">
            <a:avLst/>
          </a:prstGeom>
          <a:noFill/>
          <a:ln w="12700">
            <a:noFill/>
            <a:miter lim="800000"/>
            <a:headEnd/>
            <a:tailEnd/>
          </a:ln>
        </p:spPr>
        <p:txBody>
          <a:bodyPr anchor="ctr">
            <a:spAutoFit/>
          </a:bodyPr>
          <a:lstStyle/>
          <a:p>
            <a:pPr algn="ctr">
              <a:spcBef>
                <a:spcPct val="50000"/>
              </a:spcBef>
            </a:pPr>
            <a:r>
              <a:rPr lang="en-US" b="1"/>
              <a:t>max</a:t>
            </a:r>
          </a:p>
        </p:txBody>
      </p:sp>
      <p:sp>
        <p:nvSpPr>
          <p:cNvPr id="20" name="Text Box 19"/>
          <p:cNvSpPr txBox="1">
            <a:spLocks noChangeArrowheads="1"/>
          </p:cNvSpPr>
          <p:nvPr/>
        </p:nvSpPr>
        <p:spPr bwMode="auto">
          <a:xfrm>
            <a:off x="10744200" y="2819400"/>
            <a:ext cx="663575" cy="366713"/>
          </a:xfrm>
          <a:prstGeom prst="rect">
            <a:avLst/>
          </a:prstGeom>
          <a:noFill/>
          <a:ln w="12700">
            <a:noFill/>
            <a:miter lim="800000"/>
            <a:headEnd/>
            <a:tailEnd/>
          </a:ln>
        </p:spPr>
        <p:txBody>
          <a:bodyPr anchor="ctr">
            <a:spAutoFit/>
          </a:bodyPr>
          <a:lstStyle/>
          <a:p>
            <a:pPr algn="ctr">
              <a:spcBef>
                <a:spcPct val="50000"/>
              </a:spcBef>
            </a:pPr>
            <a:r>
              <a:rPr lang="en-US" b="1"/>
              <a:t>min</a:t>
            </a:r>
          </a:p>
        </p:txBody>
      </p:sp>
      <p:pic>
        <p:nvPicPr>
          <p:cNvPr id="21" name="Picture 20">
            <a:extLst>
              <a:ext uri="{FF2B5EF4-FFF2-40B4-BE49-F238E27FC236}">
                <a16:creationId xmlns:a16="http://schemas.microsoft.com/office/drawing/2014/main" id="{547C35C0-1A1B-D64B-B565-3784EA01F59B}"/>
              </a:ext>
            </a:extLst>
          </p:cNvPr>
          <p:cNvPicPr>
            <a:picLocks noChangeAspect="1"/>
          </p:cNvPicPr>
          <p:nvPr/>
        </p:nvPicPr>
        <p:blipFill>
          <a:blip r:embed="rId3"/>
          <a:stretch>
            <a:fillRect/>
          </a:stretch>
        </p:blipFill>
        <p:spPr>
          <a:xfrm>
            <a:off x="6858000" y="5186366"/>
            <a:ext cx="913223" cy="1219200"/>
          </a:xfrm>
          <a:prstGeom prst="rect">
            <a:avLst/>
          </a:prstGeom>
        </p:spPr>
      </p:pic>
    </p:spTree>
    <p:extLst>
      <p:ext uri="{BB962C8B-B14F-4D97-AF65-F5344CB8AC3E}">
        <p14:creationId xmlns:p14="http://schemas.microsoft.com/office/powerpoint/2010/main" val="289288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77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771">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771">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BB093-11FB-F94C-A13B-CE284B8894C3}"/>
              </a:ext>
            </a:extLst>
          </p:cNvPr>
          <p:cNvSpPr>
            <a:spLocks noGrp="1"/>
          </p:cNvSpPr>
          <p:nvPr>
            <p:ph type="title"/>
          </p:nvPr>
        </p:nvSpPr>
        <p:spPr/>
        <p:txBody>
          <a:bodyPr/>
          <a:lstStyle/>
          <a:p>
            <a:r>
              <a:rPr lang="en-US" dirty="0"/>
              <a:t>Alpha-Beta Best-Case Analysis</a:t>
            </a:r>
          </a:p>
        </p:txBody>
      </p:sp>
      <p:pic>
        <p:nvPicPr>
          <p:cNvPr id="6" name="Content Placeholder 5">
            <a:extLst>
              <a:ext uri="{FF2B5EF4-FFF2-40B4-BE49-F238E27FC236}">
                <a16:creationId xmlns:a16="http://schemas.microsoft.com/office/drawing/2014/main" id="{2166EDF0-4FAB-F647-98F8-C7D6259F17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1126344"/>
            <a:ext cx="9601200" cy="5160454"/>
          </a:xfrm>
        </p:spPr>
      </p:pic>
      <p:sp>
        <p:nvSpPr>
          <p:cNvPr id="8" name="TextBox 7">
            <a:extLst>
              <a:ext uri="{FF2B5EF4-FFF2-40B4-BE49-F238E27FC236}">
                <a16:creationId xmlns:a16="http://schemas.microsoft.com/office/drawing/2014/main" id="{CB506D77-0661-A44C-A489-0E8BFD732296}"/>
              </a:ext>
            </a:extLst>
          </p:cNvPr>
          <p:cNvSpPr txBox="1"/>
          <p:nvPr/>
        </p:nvSpPr>
        <p:spPr>
          <a:xfrm>
            <a:off x="838200" y="6331442"/>
            <a:ext cx="10134600" cy="369332"/>
          </a:xfrm>
          <a:prstGeom prst="rect">
            <a:avLst/>
          </a:prstGeom>
          <a:noFill/>
        </p:spPr>
        <p:txBody>
          <a:bodyPr wrap="square" rtlCol="0">
            <a:spAutoFit/>
          </a:bodyPr>
          <a:lstStyle/>
          <a:p>
            <a:r>
              <a:rPr lang="en-US" dirty="0">
                <a:hlinkClick r:id="rId4"/>
              </a:rPr>
              <a:t>http://www.cs.utsa.edu/~bylander/cs5233/a-b-analysis.pdf</a:t>
            </a:r>
            <a:r>
              <a:rPr lang="en-US" dirty="0"/>
              <a:t> </a:t>
            </a:r>
          </a:p>
        </p:txBody>
      </p:sp>
    </p:spTree>
    <p:extLst>
      <p:ext uri="{BB962C8B-B14F-4D97-AF65-F5344CB8AC3E}">
        <p14:creationId xmlns:p14="http://schemas.microsoft.com/office/powerpoint/2010/main" val="2202866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fontScale="92500" lnSpcReduction="10000"/>
          </a:bodyPr>
          <a:lstStyle/>
          <a:p>
            <a:r>
              <a:rPr lang="en-US" sz="2800" dirty="0"/>
              <a:t>Games are decision problems with </a:t>
            </a:r>
            <a:r>
              <a:rPr lang="en-US" dirty="0">
                <a:sym typeface="Symbol" pitchFamily="2" charset="2"/>
              </a:rPr>
              <a:t></a:t>
            </a:r>
            <a:r>
              <a:rPr lang="en-US" sz="2800" dirty="0"/>
              <a:t> 2 agents</a:t>
            </a:r>
          </a:p>
          <a:p>
            <a:pPr lvl="1"/>
            <a:r>
              <a:rPr lang="en-US" sz="2400" dirty="0"/>
              <a:t>Huge variety of issues and phenomena depending on details of interactions and payoffs</a:t>
            </a:r>
          </a:p>
          <a:p>
            <a:r>
              <a:rPr lang="en-US" sz="2800" dirty="0"/>
              <a:t>For zero-sum games, optimal decisions defined by minimax</a:t>
            </a:r>
          </a:p>
          <a:p>
            <a:pPr lvl="1"/>
            <a:r>
              <a:rPr lang="en-US" sz="2400" dirty="0"/>
              <a:t>Simple extension to n-player “rotating” max with vectors of utilities</a:t>
            </a:r>
          </a:p>
          <a:p>
            <a:pPr lvl="1"/>
            <a:r>
              <a:rPr lang="en-US" sz="2400" dirty="0"/>
              <a:t>Implementable as a depth-first traversal of the game tree</a:t>
            </a:r>
          </a:p>
          <a:p>
            <a:pPr lvl="1">
              <a:lnSpc>
                <a:spcPct val="90000"/>
              </a:lnSpc>
              <a:buClr>
                <a:srgbClr val="000000"/>
              </a:buClr>
            </a:pPr>
            <a:r>
              <a:rPr lang="en-US" sz="2400" dirty="0">
                <a:solidFill>
                  <a:srgbClr val="000000"/>
                </a:solidFill>
              </a:rPr>
              <a:t>Time complexity </a:t>
            </a:r>
            <a:r>
              <a:rPr lang="en-US" sz="2400" i="1" dirty="0">
                <a:solidFill>
                  <a:srgbClr val="9B01FF"/>
                </a:solidFill>
              </a:rPr>
              <a:t>O</a:t>
            </a:r>
            <a:r>
              <a:rPr lang="en-US" sz="2400" dirty="0">
                <a:solidFill>
                  <a:srgbClr val="9B01FF"/>
                </a:solidFill>
              </a:rPr>
              <a:t>(</a:t>
            </a:r>
            <a:r>
              <a:rPr lang="en-US" sz="2400" i="1" dirty="0">
                <a:solidFill>
                  <a:srgbClr val="9B01FF"/>
                </a:solidFill>
              </a:rPr>
              <a:t>b</a:t>
            </a:r>
            <a:r>
              <a:rPr lang="en-US" sz="2400" i="1" baseline="30000" dirty="0">
                <a:solidFill>
                  <a:srgbClr val="9B01FF"/>
                </a:solidFill>
              </a:rPr>
              <a:t>m</a:t>
            </a:r>
            <a:r>
              <a:rPr lang="en-US" sz="2400" dirty="0">
                <a:solidFill>
                  <a:srgbClr val="9B01FF"/>
                </a:solidFill>
              </a:rPr>
              <a:t>)</a:t>
            </a:r>
            <a:r>
              <a:rPr lang="en-US" sz="2400" dirty="0"/>
              <a:t>, </a:t>
            </a:r>
            <a:r>
              <a:rPr lang="en-US" sz="2400" dirty="0">
                <a:solidFill>
                  <a:srgbClr val="000000"/>
                </a:solidFill>
              </a:rPr>
              <a:t>space complexity </a:t>
            </a:r>
            <a:r>
              <a:rPr lang="en-US" sz="2400" i="1" dirty="0">
                <a:solidFill>
                  <a:srgbClr val="9B01FF"/>
                </a:solidFill>
              </a:rPr>
              <a:t>O</a:t>
            </a:r>
            <a:r>
              <a:rPr lang="en-US" sz="2400" dirty="0">
                <a:solidFill>
                  <a:srgbClr val="9B01FF"/>
                </a:solidFill>
              </a:rPr>
              <a:t>(</a:t>
            </a:r>
            <a:r>
              <a:rPr lang="en-US" sz="2400" i="1" dirty="0">
                <a:solidFill>
                  <a:srgbClr val="9B01FF"/>
                </a:solidFill>
              </a:rPr>
              <a:t>bm</a:t>
            </a:r>
            <a:r>
              <a:rPr lang="en-US" sz="2400" dirty="0">
                <a:solidFill>
                  <a:srgbClr val="9B01FF"/>
                </a:solidFill>
              </a:rPr>
              <a:t>)</a:t>
            </a:r>
          </a:p>
          <a:p>
            <a:pPr>
              <a:lnSpc>
                <a:spcPct val="90000"/>
              </a:lnSpc>
              <a:buClr>
                <a:srgbClr val="000000"/>
              </a:buClr>
            </a:pPr>
            <a:r>
              <a:rPr lang="en-US" sz="2800" dirty="0"/>
              <a:t>Alpha-beta pruning</a:t>
            </a:r>
          </a:p>
          <a:p>
            <a:pPr lvl="1">
              <a:lnSpc>
                <a:spcPct val="90000"/>
              </a:lnSpc>
              <a:buClr>
                <a:srgbClr val="000000"/>
              </a:buClr>
            </a:pPr>
            <a:r>
              <a:rPr lang="en-US" sz="2400" dirty="0"/>
              <a:t>Preserves optimal choice at the root</a:t>
            </a:r>
          </a:p>
          <a:p>
            <a:pPr lvl="1">
              <a:lnSpc>
                <a:spcPct val="90000"/>
              </a:lnSpc>
              <a:buClr>
                <a:srgbClr val="000000"/>
              </a:buClr>
            </a:pPr>
            <a:r>
              <a:rPr lang="en-US" sz="2400" dirty="0"/>
              <a:t>Alpha/beta values keep track of best obtainable values from any max/min nodes on path from root to current node</a:t>
            </a:r>
          </a:p>
          <a:p>
            <a:pPr lvl="1">
              <a:lnSpc>
                <a:spcPct val="90000"/>
              </a:lnSpc>
              <a:buClr>
                <a:srgbClr val="000000"/>
              </a:buClr>
            </a:pPr>
            <a:r>
              <a:rPr lang="en-US" sz="2400" dirty="0"/>
              <a:t>Time complexity drops to </a:t>
            </a:r>
            <a:r>
              <a:rPr lang="en-US" sz="2400" i="1" dirty="0">
                <a:solidFill>
                  <a:srgbClr val="9B01FF"/>
                </a:solidFill>
              </a:rPr>
              <a:t>O</a:t>
            </a:r>
            <a:r>
              <a:rPr lang="en-US" sz="2400" dirty="0">
                <a:solidFill>
                  <a:srgbClr val="9B01FF"/>
                </a:solidFill>
              </a:rPr>
              <a:t>(</a:t>
            </a:r>
            <a:r>
              <a:rPr lang="en-US" sz="2400" i="1" dirty="0">
                <a:solidFill>
                  <a:srgbClr val="9B01FF"/>
                </a:solidFill>
              </a:rPr>
              <a:t>b</a:t>
            </a:r>
            <a:r>
              <a:rPr lang="en-US" sz="2400" i="1" baseline="30000" dirty="0">
                <a:solidFill>
                  <a:srgbClr val="9B01FF"/>
                </a:solidFill>
              </a:rPr>
              <a:t>m</a:t>
            </a:r>
            <a:r>
              <a:rPr lang="en-US" sz="2400" baseline="30000" dirty="0">
                <a:solidFill>
                  <a:srgbClr val="9B01FF"/>
                </a:solidFill>
              </a:rPr>
              <a:t>/2</a:t>
            </a:r>
            <a:r>
              <a:rPr lang="en-US" sz="2400" dirty="0">
                <a:solidFill>
                  <a:srgbClr val="9B01FF"/>
                </a:solidFill>
              </a:rPr>
              <a:t>) </a:t>
            </a:r>
            <a:r>
              <a:rPr lang="en-US" sz="2400" dirty="0"/>
              <a:t>with ideal node ordering </a:t>
            </a:r>
          </a:p>
          <a:p>
            <a:r>
              <a:rPr lang="en-US" sz="2800" dirty="0"/>
              <a:t>Exact solution is impossible even for “small” games like chess</a:t>
            </a:r>
          </a:p>
        </p:txBody>
      </p:sp>
    </p:spTree>
    <p:extLst>
      <p:ext uri="{BB962C8B-B14F-4D97-AF65-F5344CB8AC3E}">
        <p14:creationId xmlns:p14="http://schemas.microsoft.com/office/powerpoint/2010/main" val="420221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62600" y="2133600"/>
            <a:ext cx="5943600" cy="2912215"/>
          </a:xfrm>
          <a:prstGeom prst="rect">
            <a:avLst/>
          </a:prstGeom>
          <a:noFill/>
          <a:extLst>
            <a:ext uri="{909E8E84-426E-40dd-AFC4-6F175D3DCCD1}">
              <a14:hiddenFill xmlns="" xmlns:a14="http://schemas.microsoft.com/office/drawing/2010/main">
                <a:solidFill>
                  <a:srgbClr val="FFFFFF"/>
                </a:solidFill>
              </a14:hiddenFill>
            </a:ext>
          </a:extLst>
        </p:spPr>
      </p:pic>
      <p:sp>
        <p:nvSpPr>
          <p:cNvPr id="3074" name="Rectangle 2"/>
          <p:cNvSpPr>
            <a:spLocks noGrp="1" noChangeArrowheads="1"/>
          </p:cNvSpPr>
          <p:nvPr>
            <p:ph type="title"/>
          </p:nvPr>
        </p:nvSpPr>
        <p:spPr/>
        <p:txBody>
          <a:bodyPr/>
          <a:lstStyle/>
          <a:p>
            <a:pPr eaLnBrk="1" hangingPunct="1"/>
            <a:r>
              <a:rPr lang="en-US" dirty="0"/>
              <a:t>Outline</a:t>
            </a:r>
          </a:p>
        </p:txBody>
      </p:sp>
      <p:sp>
        <p:nvSpPr>
          <p:cNvPr id="6147" name="Rectangle 3"/>
          <p:cNvSpPr>
            <a:spLocks noGrp="1" noChangeArrowheads="1"/>
          </p:cNvSpPr>
          <p:nvPr>
            <p:ph idx="1"/>
          </p:nvPr>
        </p:nvSpPr>
        <p:spPr>
          <a:xfrm>
            <a:off x="381000" y="1905000"/>
            <a:ext cx="4800600" cy="2912215"/>
          </a:xfrm>
        </p:spPr>
        <p:txBody>
          <a:bodyPr/>
          <a:lstStyle/>
          <a:p>
            <a:pPr lvl="6">
              <a:lnSpc>
                <a:spcPct val="150000"/>
              </a:lnSpc>
            </a:pPr>
            <a:endParaRPr lang="en-US" sz="500" dirty="0">
              <a:latin typeface="Calibri"/>
              <a:cs typeface="Calibri"/>
            </a:endParaRPr>
          </a:p>
          <a:p>
            <a:pPr>
              <a:lnSpc>
                <a:spcPct val="150000"/>
              </a:lnSpc>
            </a:pPr>
            <a:r>
              <a:rPr lang="en-US" sz="2400" dirty="0">
                <a:latin typeface="Calibri"/>
                <a:cs typeface="Calibri"/>
              </a:rPr>
              <a:t>Finite lookahead and evaluation</a:t>
            </a:r>
          </a:p>
          <a:p>
            <a:pPr>
              <a:lnSpc>
                <a:spcPct val="150000"/>
              </a:lnSpc>
            </a:pPr>
            <a:r>
              <a:rPr lang="en-US" sz="2400" dirty="0">
                <a:latin typeface="Calibri"/>
                <a:cs typeface="Calibri"/>
              </a:rPr>
              <a:t>Games with chance elements</a:t>
            </a:r>
          </a:p>
          <a:p>
            <a:pPr>
              <a:lnSpc>
                <a:spcPct val="150000"/>
              </a:lnSpc>
            </a:pPr>
            <a:r>
              <a:rPr lang="en-US" sz="2400" dirty="0">
                <a:latin typeface="Calibri"/>
                <a:cs typeface="Calibri"/>
              </a:rPr>
              <a:t>Monte Carlo tree search</a:t>
            </a:r>
          </a:p>
        </p:txBody>
      </p:sp>
    </p:spTree>
    <p:extLst>
      <p:ext uri="{BB962C8B-B14F-4D97-AF65-F5344CB8AC3E}">
        <p14:creationId xmlns:p14="http://schemas.microsoft.com/office/powerpoint/2010/main" val="1948208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a:sym typeface="Symbol" pitchFamily="18" charset="2"/>
              </a:rPr>
              <a:t>The story so far…</a:t>
            </a:r>
          </a:p>
        </p:txBody>
      </p:sp>
      <p:sp>
        <p:nvSpPr>
          <p:cNvPr id="32771" name="Rectangle 3"/>
          <p:cNvSpPr>
            <a:spLocks noGrp="1" noChangeArrowheads="1"/>
          </p:cNvSpPr>
          <p:nvPr>
            <p:ph idx="1"/>
          </p:nvPr>
        </p:nvSpPr>
        <p:spPr/>
        <p:txBody>
          <a:bodyPr/>
          <a:lstStyle/>
          <a:p>
            <a:pPr eaLnBrk="1" hangingPunct="1">
              <a:lnSpc>
                <a:spcPct val="90000"/>
              </a:lnSpc>
            </a:pPr>
            <a:r>
              <a:rPr lang="en-US" sz="2400" dirty="0">
                <a:latin typeface="+mn-lt"/>
              </a:rPr>
              <a:t>Focus on two-player, zero-sum, deterministic, observable, turn-taking games</a:t>
            </a:r>
          </a:p>
          <a:p>
            <a:pPr marL="457176" lvl="1" indent="0" eaLnBrk="1" hangingPunct="1">
              <a:lnSpc>
                <a:spcPct val="90000"/>
              </a:lnSpc>
              <a:buNone/>
            </a:pPr>
            <a:endParaRPr lang="en-US" sz="2000" dirty="0">
              <a:latin typeface="+mn-lt"/>
            </a:endParaRPr>
          </a:p>
          <a:p>
            <a:pPr eaLnBrk="1" hangingPunct="1">
              <a:lnSpc>
                <a:spcPct val="90000"/>
              </a:lnSpc>
            </a:pPr>
            <a:r>
              <a:rPr lang="en-US" sz="2400" dirty="0">
                <a:latin typeface="+mn-lt"/>
              </a:rPr>
              <a:t>Minimax defines rational behavior</a:t>
            </a:r>
          </a:p>
          <a:p>
            <a:pPr eaLnBrk="1" hangingPunct="1">
              <a:lnSpc>
                <a:spcPct val="90000"/>
              </a:lnSpc>
            </a:pPr>
            <a:endParaRPr lang="en-US" sz="2400" dirty="0">
              <a:latin typeface="+mn-lt"/>
            </a:endParaRPr>
          </a:p>
          <a:p>
            <a:pPr>
              <a:lnSpc>
                <a:spcPct val="90000"/>
              </a:lnSpc>
            </a:pPr>
            <a:r>
              <a:rPr lang="en-US" sz="2400" dirty="0">
                <a:latin typeface="+mn-lt"/>
              </a:rPr>
              <a:t>Recursive DFS implementation: space complexity </a:t>
            </a:r>
            <a:r>
              <a:rPr lang="en-US" sz="2400" i="1" dirty="0">
                <a:solidFill>
                  <a:srgbClr val="CE00BB"/>
                </a:solidFill>
                <a:latin typeface="+mn-lt"/>
              </a:rPr>
              <a:t>O</a:t>
            </a:r>
            <a:r>
              <a:rPr lang="en-US" sz="2400" dirty="0">
                <a:solidFill>
                  <a:srgbClr val="CE00BB"/>
                </a:solidFill>
                <a:latin typeface="+mn-lt"/>
              </a:rPr>
              <a:t>(</a:t>
            </a:r>
            <a:r>
              <a:rPr lang="en-US" sz="2400" i="1" dirty="0">
                <a:solidFill>
                  <a:srgbClr val="CE00BB"/>
                </a:solidFill>
                <a:latin typeface="+mn-lt"/>
              </a:rPr>
              <a:t>bm</a:t>
            </a:r>
            <a:r>
              <a:rPr lang="en-US" sz="2400" dirty="0">
                <a:solidFill>
                  <a:srgbClr val="CE00BB"/>
                </a:solidFill>
                <a:latin typeface="+mn-lt"/>
              </a:rPr>
              <a:t>)</a:t>
            </a:r>
            <a:r>
              <a:rPr lang="en-US" sz="2400" dirty="0">
                <a:latin typeface="+mn-lt"/>
              </a:rPr>
              <a:t>, time complexity </a:t>
            </a:r>
            <a:r>
              <a:rPr lang="en-US" sz="2400" i="1" dirty="0">
                <a:solidFill>
                  <a:srgbClr val="CE00BB"/>
                </a:solidFill>
                <a:latin typeface="+mn-lt"/>
              </a:rPr>
              <a:t>O</a:t>
            </a:r>
            <a:r>
              <a:rPr lang="en-US" sz="2400" dirty="0">
                <a:solidFill>
                  <a:srgbClr val="CE00BB"/>
                </a:solidFill>
                <a:latin typeface="+mn-lt"/>
              </a:rPr>
              <a:t>(</a:t>
            </a:r>
            <a:r>
              <a:rPr lang="en-US" sz="2400" i="1" dirty="0">
                <a:solidFill>
                  <a:srgbClr val="CE00BB"/>
                </a:solidFill>
                <a:latin typeface="+mn-lt"/>
              </a:rPr>
              <a:t>b</a:t>
            </a:r>
            <a:r>
              <a:rPr lang="en-US" sz="2400" i="1" baseline="30000" dirty="0">
                <a:solidFill>
                  <a:srgbClr val="CE00BB"/>
                </a:solidFill>
                <a:latin typeface="+mn-lt"/>
              </a:rPr>
              <a:t>m</a:t>
            </a:r>
            <a:r>
              <a:rPr lang="en-US" sz="2400" dirty="0">
                <a:solidFill>
                  <a:srgbClr val="CE00BB"/>
                </a:solidFill>
                <a:latin typeface="+mn-lt"/>
              </a:rPr>
              <a:t>)</a:t>
            </a:r>
            <a:endParaRPr lang="en-US" sz="2000" dirty="0">
              <a:solidFill>
                <a:srgbClr val="CE00BB"/>
              </a:solidFill>
              <a:latin typeface="+mn-lt"/>
            </a:endParaRPr>
          </a:p>
          <a:p>
            <a:pPr lvl="1">
              <a:lnSpc>
                <a:spcPct val="90000"/>
              </a:lnSpc>
            </a:pPr>
            <a:endParaRPr lang="en-US" sz="2000" dirty="0">
              <a:latin typeface="+mn-lt"/>
            </a:endParaRPr>
          </a:p>
          <a:p>
            <a:pPr>
              <a:lnSpc>
                <a:spcPct val="90000"/>
              </a:lnSpc>
            </a:pPr>
            <a:r>
              <a:rPr lang="en-US" sz="2400" dirty="0">
                <a:latin typeface="+mn-lt"/>
              </a:rPr>
              <a:t>Alpha-beta pruning with good node ordering reduces time complexity to </a:t>
            </a:r>
            <a:r>
              <a:rPr lang="en-US" sz="2400" i="1" dirty="0">
                <a:solidFill>
                  <a:srgbClr val="CE00BB"/>
                </a:solidFill>
                <a:latin typeface="+mn-lt"/>
              </a:rPr>
              <a:t>O</a:t>
            </a:r>
            <a:r>
              <a:rPr lang="en-US" sz="2400" dirty="0">
                <a:solidFill>
                  <a:srgbClr val="CE00BB"/>
                </a:solidFill>
                <a:latin typeface="+mn-lt"/>
              </a:rPr>
              <a:t>(</a:t>
            </a:r>
            <a:r>
              <a:rPr lang="en-US" sz="2400" i="1" dirty="0">
                <a:solidFill>
                  <a:srgbClr val="CE00BB"/>
                </a:solidFill>
                <a:latin typeface="+mn-lt"/>
              </a:rPr>
              <a:t>b</a:t>
            </a:r>
            <a:r>
              <a:rPr lang="en-US" sz="2400" i="1" baseline="30000" dirty="0">
                <a:solidFill>
                  <a:srgbClr val="CE00BB"/>
                </a:solidFill>
                <a:latin typeface="+mn-lt"/>
              </a:rPr>
              <a:t>m/2</a:t>
            </a:r>
            <a:r>
              <a:rPr lang="en-US" sz="2400" dirty="0">
                <a:solidFill>
                  <a:srgbClr val="CE00BB"/>
                </a:solidFill>
                <a:latin typeface="+mn-lt"/>
              </a:rPr>
              <a:t>)</a:t>
            </a:r>
            <a:endParaRPr lang="en-US" sz="2000" dirty="0">
              <a:solidFill>
                <a:srgbClr val="CE00BB"/>
              </a:solidFill>
              <a:latin typeface="+mn-lt"/>
            </a:endParaRPr>
          </a:p>
          <a:p>
            <a:pPr lvl="1">
              <a:lnSpc>
                <a:spcPct val="90000"/>
              </a:lnSpc>
            </a:pPr>
            <a:endParaRPr lang="en-US" sz="2000" dirty="0">
              <a:latin typeface="+mn-lt"/>
            </a:endParaRPr>
          </a:p>
          <a:p>
            <a:pPr eaLnBrk="1" hangingPunct="1">
              <a:lnSpc>
                <a:spcPct val="90000"/>
              </a:lnSpc>
            </a:pPr>
            <a:r>
              <a:rPr lang="en-US" sz="2400" dirty="0">
                <a:latin typeface="+mn-lt"/>
              </a:rPr>
              <a:t>Still nowhere close to solving chess, let alone Go or StarCraft</a:t>
            </a:r>
          </a:p>
          <a:p>
            <a:pPr eaLnBrk="1" hangingPunct="1">
              <a:lnSpc>
                <a:spcPct val="90000"/>
              </a:lnSpc>
            </a:pPr>
            <a:endParaRPr lang="en-US" sz="2400" dirty="0">
              <a:latin typeface="+mn-lt"/>
            </a:endParaRPr>
          </a:p>
        </p:txBody>
      </p:sp>
      <p:pic>
        <p:nvPicPr>
          <p:cNvPr id="21" name="Picture 20">
            <a:extLst>
              <a:ext uri="{FF2B5EF4-FFF2-40B4-BE49-F238E27FC236}">
                <a16:creationId xmlns:a16="http://schemas.microsoft.com/office/drawing/2014/main" id="{547C35C0-1A1B-D64B-B565-3784EA01F59B}"/>
              </a:ext>
            </a:extLst>
          </p:cNvPr>
          <p:cNvPicPr>
            <a:picLocks noChangeAspect="1"/>
          </p:cNvPicPr>
          <p:nvPr/>
        </p:nvPicPr>
        <p:blipFill>
          <a:blip r:embed="rId3"/>
          <a:stretch>
            <a:fillRect/>
          </a:stretch>
        </p:blipFill>
        <p:spPr>
          <a:xfrm>
            <a:off x="9296400" y="4241799"/>
            <a:ext cx="913223" cy="1219200"/>
          </a:xfrm>
          <a:prstGeom prst="rect">
            <a:avLst/>
          </a:prstGeom>
        </p:spPr>
      </p:pic>
    </p:spTree>
    <p:extLst>
      <p:ext uri="{BB962C8B-B14F-4D97-AF65-F5344CB8AC3E}">
        <p14:creationId xmlns:p14="http://schemas.microsoft.com/office/powerpoint/2010/main" val="80512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46667</TotalTime>
  <Words>2303</Words>
  <Application>Microsoft Macintosh PowerPoint</Application>
  <PresentationFormat>Widescreen</PresentationFormat>
  <Paragraphs>327</Paragraphs>
  <Slides>34</Slides>
  <Notes>15</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2" baseType="lpstr">
      <vt:lpstr>Arial</vt:lpstr>
      <vt:lpstr>Calibri</vt:lpstr>
      <vt:lpstr>Palatino</vt:lpstr>
      <vt:lpstr>Symbol</vt:lpstr>
      <vt:lpstr>Times New Roman</vt:lpstr>
      <vt:lpstr>Wingdings</vt:lpstr>
      <vt:lpstr>dan-berkeley-nlp-v1</vt:lpstr>
      <vt:lpstr>Photo Editor Photo</vt:lpstr>
      <vt:lpstr>CS 188: Artificial Intelligence </vt:lpstr>
      <vt:lpstr>Alpha-Beta Implementation</vt:lpstr>
      <vt:lpstr>Alpha-Beta Quiz</vt:lpstr>
      <vt:lpstr>Alpha-Beta Pruning Properties</vt:lpstr>
      <vt:lpstr>Alpha-Beta Best-Case Analysis</vt:lpstr>
      <vt:lpstr>Summary</vt:lpstr>
      <vt:lpstr>Outline</vt:lpstr>
      <vt:lpstr>The story so far…</vt:lpstr>
      <vt:lpstr>Resource Limits</vt:lpstr>
      <vt:lpstr>Resource Limits</vt:lpstr>
      <vt:lpstr>Depth Matters</vt:lpstr>
      <vt:lpstr>Pacman with Depth-2 Lookahead</vt:lpstr>
      <vt:lpstr>Pacman with Depth-10 Lookahead</vt:lpstr>
      <vt:lpstr>Evaluation Functions</vt:lpstr>
      <vt:lpstr>Evaluation for Pacman</vt:lpstr>
      <vt:lpstr>Games with uncertain outcomes </vt:lpstr>
      <vt:lpstr>Chance outcomes in trees</vt:lpstr>
      <vt:lpstr>Minimax</vt:lpstr>
      <vt:lpstr>Expectiminimax</vt:lpstr>
      <vt:lpstr>Example: Backgammon</vt:lpstr>
      <vt:lpstr>What Values to Use?</vt:lpstr>
      <vt:lpstr>PowerPoint Presentation</vt:lpstr>
      <vt:lpstr>Monte Carlo Tree Search</vt:lpstr>
      <vt:lpstr>Rollouts</vt:lpstr>
      <vt:lpstr>MCTS Version 0</vt:lpstr>
      <vt:lpstr>MCTS Version 0</vt:lpstr>
      <vt:lpstr>MCTS Version 0.9</vt:lpstr>
      <vt:lpstr>MCTS Version 0.9</vt:lpstr>
      <vt:lpstr>MCTS Version 1.0</vt:lpstr>
      <vt:lpstr>UCB heuristics</vt:lpstr>
      <vt:lpstr>MCTS Version 2.0: UCT</vt:lpstr>
      <vt:lpstr>UCT Example</vt:lpstr>
      <vt:lpstr>Why is there no min or max?????</vt:lpstr>
      <vt:lpstr>Summary</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Angela Liu</cp:lastModifiedBy>
  <cp:revision>2275</cp:revision>
  <cp:lastPrinted>2014-02-06T19:31:47Z</cp:lastPrinted>
  <dcterms:created xsi:type="dcterms:W3CDTF">2004-08-27T04:16:05Z</dcterms:created>
  <dcterms:modified xsi:type="dcterms:W3CDTF">2022-06-29T12:34:08Z</dcterms:modified>
</cp:coreProperties>
</file>