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7"/>
  </p:notesMasterIdLst>
  <p:handoutMasterIdLst>
    <p:handoutMasterId r:id="rId38"/>
  </p:handoutMasterIdLst>
  <p:sldIdLst>
    <p:sldId id="319" r:id="rId2"/>
    <p:sldId id="351" r:id="rId3"/>
    <p:sldId id="349" r:id="rId4"/>
    <p:sldId id="356" r:id="rId5"/>
    <p:sldId id="299" r:id="rId6"/>
    <p:sldId id="309" r:id="rId7"/>
    <p:sldId id="350" r:id="rId8"/>
    <p:sldId id="285" r:id="rId9"/>
    <p:sldId id="264" r:id="rId10"/>
    <p:sldId id="304" r:id="rId11"/>
    <p:sldId id="361" r:id="rId12"/>
    <p:sldId id="324" r:id="rId13"/>
    <p:sldId id="333" r:id="rId14"/>
    <p:sldId id="277" r:id="rId15"/>
    <p:sldId id="317" r:id="rId16"/>
    <p:sldId id="259" r:id="rId17"/>
    <p:sldId id="293" r:id="rId18"/>
    <p:sldId id="369" r:id="rId19"/>
    <p:sldId id="332" r:id="rId20"/>
    <p:sldId id="334" r:id="rId21"/>
    <p:sldId id="269" r:id="rId22"/>
    <p:sldId id="272" r:id="rId23"/>
    <p:sldId id="371" r:id="rId24"/>
    <p:sldId id="307" r:id="rId25"/>
    <p:sldId id="262" r:id="rId26"/>
    <p:sldId id="263" r:id="rId27"/>
    <p:sldId id="312" r:id="rId28"/>
    <p:sldId id="311" r:id="rId29"/>
    <p:sldId id="677" r:id="rId30"/>
    <p:sldId id="678" r:id="rId31"/>
    <p:sldId id="318" r:id="rId32"/>
    <p:sldId id="679" r:id="rId33"/>
    <p:sldId id="680" r:id="rId34"/>
    <p:sldId id="681" r:id="rId35"/>
    <p:sldId id="343" r:id="rId36"/>
  </p:sldIdLst>
  <p:sldSz cx="12192000" cy="6858000"/>
  <p:notesSz cx="7099300" cy="10234613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3333FF"/>
    <a:srgbClr val="DE68FF"/>
    <a:srgbClr val="CE4649"/>
    <a:srgbClr val="E57071"/>
    <a:srgbClr val="FF9786"/>
    <a:srgbClr val="D3000F"/>
    <a:srgbClr val="FFFF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86531" autoAdjust="0"/>
  </p:normalViewPr>
  <p:slideViewPr>
    <p:cSldViewPr>
      <p:cViewPr varScale="1">
        <p:scale>
          <a:sx n="110" d="100"/>
          <a:sy n="110" d="100"/>
        </p:scale>
        <p:origin x="1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0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n.wikipedia.org/wiki/Image:Thomasbayes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619201"/>
            <a:ext cx="12192000" cy="12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Instructors: Angela Liu and </a:t>
            </a:r>
            <a:r>
              <a:rPr lang="en-US" sz="2400" dirty="0" err="1">
                <a:latin typeface="Calibri"/>
                <a:cs typeface="Calibri"/>
              </a:rPr>
              <a:t>Yanlai</a:t>
            </a:r>
            <a:r>
              <a:rPr lang="en-US" sz="2400" dirty="0">
                <a:latin typeface="Calibri"/>
                <a:cs typeface="Calibri"/>
              </a:rPr>
              <a:t> Yang</a:t>
            </a:r>
          </a:p>
          <a:p>
            <a:pPr algn="ctr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ts val="600"/>
              </a:spcBef>
            </a:pPr>
            <a:r>
              <a:rPr lang="en-US" dirty="0">
                <a:latin typeface="Calibri"/>
                <a:cs typeface="Calibri"/>
              </a:rPr>
              <a:t>(Slides adapted from Stuart Russell and Dawn Song) 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5">
            <a:extLst>
              <a:ext uri="{FF2B5EF4-FFF2-40B4-BE49-F238E27FC236}">
                <a16:creationId xmlns:a16="http://schemas.microsoft.com/office/drawing/2014/main" id="{B10EB84C-CC7E-E441-A6B3-1F06E4063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821093"/>
              </p:ext>
            </p:extLst>
          </p:nvPr>
        </p:nvGraphicFramePr>
        <p:xfrm>
          <a:off x="460526" y="449580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rgbClr val="FF9786"/>
                </a:solidFill>
                <a:latin typeface="Calibri"/>
                <a:cs typeface="Calibri"/>
              </a:rPr>
              <a:t>(</a:t>
            </a:r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b</a:t>
            </a:r>
            <a:r>
              <a:rPr lang="en-US" sz="2000" dirty="0">
                <a:solidFill>
                  <a:srgbClr val="FF9786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17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(</a:t>
            </a:r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a</a:t>
            </a:r>
            <a:r>
              <a:rPr lang="en-US" sz="2000" dirty="0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13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</a:t>
            </a:r>
            <a:r>
              <a:rPr lang="en-US" sz="2000" dirty="0">
                <a:solidFill>
                  <a:srgbClr val="E57071"/>
                </a:solidFill>
                <a:latin typeface="Calibri"/>
                <a:cs typeface="Calibri"/>
              </a:rPr>
              <a:t>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618454" y="5714399"/>
            <a:ext cx="6559202" cy="762601"/>
          </a:xfrm>
          <a:prstGeom prst="wedgeRectCallout">
            <a:avLst>
              <a:gd name="adj1" fmla="val 5337"/>
              <a:gd name="adj2" fmla="val -92334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i="1" dirty="0">
                <a:solidFill>
                  <a:srgbClr val="BD00B0"/>
                </a:solidFill>
              </a:rPr>
              <a:t>= 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s,T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r,T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f,T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+</a:t>
            </a:r>
            <a:r>
              <a:rPr lang="en-US" i="1" dirty="0">
                <a:solidFill>
                  <a:srgbClr val="BD00B0"/>
                </a:solidFill>
              </a:rPr>
              <a:t> 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W=</a:t>
            </a:r>
            <a:r>
              <a:rPr lang="en-US" i="1" dirty="0" err="1">
                <a:solidFill>
                  <a:srgbClr val="BD00B0"/>
                </a:solidFill>
              </a:rPr>
              <a:t>m,T</a:t>
            </a:r>
            <a:r>
              <a:rPr lang="en-US" i="1" dirty="0">
                <a:solidFill>
                  <a:srgbClr val="BD00B0"/>
                </a:solidFill>
              </a:rPr>
              <a:t>=c</a:t>
            </a:r>
            <a:r>
              <a:rPr lang="en-US" dirty="0">
                <a:solidFill>
                  <a:srgbClr val="BD00B0"/>
                </a:solidFill>
              </a:rPr>
              <a:t>) </a:t>
            </a:r>
          </a:p>
          <a:p>
            <a:r>
              <a:rPr lang="en-US" dirty="0">
                <a:solidFill>
                  <a:srgbClr val="BD00B0"/>
                </a:solidFill>
              </a:rPr>
              <a:t>= 0.15 + 0.08 + 0.27 + 0.00= 0.50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0" y="40386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4400" y="2590800"/>
            <a:ext cx="3200400" cy="954107"/>
            <a:chOff x="9296400" y="1219200"/>
            <a:chExt cx="2729076" cy="954107"/>
          </a:xfrm>
        </p:grpSpPr>
        <p:sp>
          <p:nvSpPr>
            <p:cNvPr id="23" name="TextBox 22"/>
            <p:cNvSpPr txBox="1"/>
            <p:nvPr/>
          </p:nvSpPr>
          <p:spPr>
            <a:xfrm>
              <a:off x="9296400" y="1371600"/>
              <a:ext cx="1684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a | b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44200" y="1219200"/>
              <a:ext cx="12812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a, b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b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62400" y="4495800"/>
            <a:ext cx="4952999" cy="954107"/>
            <a:chOff x="9296400" y="1219200"/>
            <a:chExt cx="2908031" cy="954107"/>
          </a:xfrm>
        </p:grpSpPr>
        <p:sp>
          <p:nvSpPr>
            <p:cNvPr id="29" name="TextBox 28"/>
            <p:cNvSpPr txBox="1"/>
            <p:nvPr/>
          </p:nvSpPr>
          <p:spPr>
            <a:xfrm>
              <a:off x="9296400" y="1371600"/>
              <a:ext cx="2235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W=s | T=c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817524" y="1219200"/>
              <a:ext cx="13869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W=</a:t>
              </a:r>
              <a:r>
                <a:rPr lang="en-US" sz="2800" i="1" u="sng" dirty="0" err="1">
                  <a:solidFill>
                    <a:srgbClr val="BD00B0"/>
                  </a:solidFill>
                </a:rPr>
                <a:t>s,T</a:t>
              </a:r>
              <a:r>
                <a:rPr lang="en-US" sz="2800" i="1" u="sng" dirty="0">
                  <a:solidFill>
                    <a:srgbClr val="BD00B0"/>
                  </a:solidFill>
                </a:rPr>
                <a:t>=c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 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T=c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991600" y="4724400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=</a:t>
            </a:r>
            <a:r>
              <a:rPr lang="en-US" sz="2400" dirty="0">
                <a:solidFill>
                  <a:srgbClr val="BD00B0"/>
                </a:solidFill>
              </a:rPr>
              <a:t> 0.15/0.50 = 0.3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048" y="5290810"/>
            <a:ext cx="838200" cy="347990"/>
          </a:xfrm>
          <a:prstGeom prst="rect">
            <a:avLst/>
          </a:prstGeom>
          <a:solidFill>
            <a:srgbClr val="DE68FF">
              <a:alpha val="15000"/>
            </a:srgbClr>
          </a:solidFill>
          <a:ln w="38100" cmpd="sng">
            <a:solidFill>
              <a:srgbClr val="CC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35709" y="4873317"/>
            <a:ext cx="831360" cy="1908483"/>
          </a:xfrm>
          <a:prstGeom prst="rect">
            <a:avLst/>
          </a:prstGeom>
          <a:noFill/>
          <a:ln w="69850" cmpd="sng">
            <a:solidFill>
              <a:srgbClr val="CE464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32" grpId="0"/>
      <p:bldP spid="5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Conditional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10442200" cy="64182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Distributions for one set of variables given another set</a:t>
            </a: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DF0DA026-25AF-7042-A572-173ADD3B3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99245"/>
              </p:ext>
            </p:extLst>
          </p:nvPr>
        </p:nvGraphicFramePr>
        <p:xfrm>
          <a:off x="460526" y="213360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321CE8A-7A58-A841-9D8D-DE35A523553B}"/>
              </a:ext>
            </a:extLst>
          </p:cNvPr>
          <p:cNvSpPr/>
          <p:nvPr/>
        </p:nvSpPr>
        <p:spPr>
          <a:xfrm>
            <a:off x="6629400" y="1908295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CD7EF34-CE44-244C-9B67-D93F689A6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59559"/>
              </p:ext>
            </p:extLst>
          </p:nvPr>
        </p:nvGraphicFramePr>
        <p:xfrm>
          <a:off x="6922114" y="2895600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F6FA65B1-CF06-D54A-B5A0-684E9CFF8115}"/>
              </a:ext>
            </a:extLst>
          </p:cNvPr>
          <p:cNvSpPr/>
          <p:nvPr/>
        </p:nvSpPr>
        <p:spPr>
          <a:xfrm>
            <a:off x="5029200" y="1905000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T=h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BED6236B-E061-E249-8D8F-D2FB56F91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40343"/>
              </p:ext>
            </p:extLst>
          </p:nvPr>
        </p:nvGraphicFramePr>
        <p:xfrm>
          <a:off x="5321914" y="289230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390AB43-CFD8-1046-BEB6-DFAB83949691}"/>
              </a:ext>
            </a:extLst>
          </p:cNvPr>
          <p:cNvSpPr/>
          <p:nvPr/>
        </p:nvSpPr>
        <p:spPr>
          <a:xfrm>
            <a:off x="8805311" y="1911779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2651650C-D34A-A745-BA64-9AB7B4067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96926"/>
              </p:ext>
            </p:extLst>
          </p:nvPr>
        </p:nvGraphicFramePr>
        <p:xfrm>
          <a:off x="8397744" y="2699267"/>
          <a:ext cx="1854200" cy="177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198394469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235278692"/>
                    </a:ext>
                  </a:extLst>
                </a:gridCol>
              </a:tblGrid>
              <a:tr h="1777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633907"/>
                  </a:ext>
                </a:extLst>
              </a:tr>
            </a:tbl>
          </a:graphicData>
        </a:graphic>
      </p:graphicFrame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663341CE-D16D-BD43-8114-723F3B27F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25171"/>
              </p:ext>
            </p:extLst>
          </p:nvPr>
        </p:nvGraphicFramePr>
        <p:xfrm>
          <a:off x="9440120" y="2795786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A3DA8656-EC62-5940-847E-1C94BCCD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47485"/>
              </p:ext>
            </p:extLst>
          </p:nvPr>
        </p:nvGraphicFramePr>
        <p:xfrm>
          <a:off x="8523739" y="279894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756072A-E72B-B843-AFE3-6DD8A96EF450}"/>
              </a:ext>
            </a:extLst>
          </p:cNvPr>
          <p:cNvSpPr txBox="1"/>
          <p:nvPr/>
        </p:nvSpPr>
        <p:spPr>
          <a:xfrm>
            <a:off x="5421134" y="24500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A61527-466B-5D4C-A595-C78D32422E20}"/>
              </a:ext>
            </a:extLst>
          </p:cNvPr>
          <p:cNvSpPr txBox="1"/>
          <p:nvPr/>
        </p:nvSpPr>
        <p:spPr>
          <a:xfrm>
            <a:off x="6970037" y="245469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802-CE57-CC41-85F4-1CDFAD79D9AC}"/>
              </a:ext>
            </a:extLst>
          </p:cNvPr>
          <p:cNvSpPr txBox="1"/>
          <p:nvPr/>
        </p:nvSpPr>
        <p:spPr>
          <a:xfrm>
            <a:off x="8610600" y="232182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45D93F-70CC-994D-B129-77BFA4474CE4}"/>
              </a:ext>
            </a:extLst>
          </p:cNvPr>
          <p:cNvSpPr txBox="1"/>
          <p:nvPr/>
        </p:nvSpPr>
        <p:spPr>
          <a:xfrm>
            <a:off x="9441380" y="23264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6956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9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6"/>
            <a:ext cx="8470900" cy="1889954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Multiply each entry by </a:t>
            </a:r>
            <a:r>
              <a:rPr lang="en-US" sz="2000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sz="2000" dirty="0">
                <a:solidFill>
                  <a:srgbClr val="CC00CC"/>
                </a:solidFill>
              </a:rPr>
              <a:t> = 1/(sum over all entries)</a:t>
            </a:r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Normalizing a distribution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84DF45-D2CE-3943-83E6-8F8A8303C34D}"/>
              </a:ext>
            </a:extLst>
          </p:cNvPr>
          <p:cNvGrpSpPr/>
          <p:nvPr/>
        </p:nvGrpSpPr>
        <p:grpSpPr>
          <a:xfrm>
            <a:off x="5276241" y="5054894"/>
            <a:ext cx="1741350" cy="1137630"/>
            <a:chOff x="8977036" y="3866637"/>
            <a:chExt cx="1741350" cy="1137630"/>
          </a:xfrm>
        </p:grpSpPr>
        <p:sp>
          <p:nvSpPr>
            <p:cNvPr id="50" name="Line 45"/>
            <p:cNvSpPr>
              <a:spLocks noChangeShapeType="1"/>
            </p:cNvSpPr>
            <p:nvPr/>
          </p:nvSpPr>
          <p:spPr bwMode="auto">
            <a:xfrm>
              <a:off x="9251912" y="4422287"/>
              <a:ext cx="1167859" cy="907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692" name="TextBox 1051691"/>
            <p:cNvSpPr txBox="1"/>
            <p:nvPr/>
          </p:nvSpPr>
          <p:spPr>
            <a:xfrm>
              <a:off x="8977036" y="4604157"/>
              <a:ext cx="1741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sym typeface="Symbol"/>
                </a:rPr>
                <a:t></a:t>
              </a:r>
              <a:r>
                <a:rPr lang="en-US" dirty="0">
                  <a:solidFill>
                    <a:srgbClr val="CC00CC"/>
                  </a:solidFill>
                </a:rPr>
                <a:t> = 1/0.50 = 2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07188" y="3866637"/>
              <a:ext cx="1223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Normalize</a:t>
              </a:r>
            </a:p>
          </p:txBody>
        </p:sp>
      </p:grp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BE5517CB-1447-1641-BA3C-C4D77BD5B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3778"/>
              </p:ext>
            </p:extLst>
          </p:nvPr>
        </p:nvGraphicFramePr>
        <p:xfrm>
          <a:off x="609600" y="4053840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BCD2360-6102-4946-A004-3DF68106E469}"/>
              </a:ext>
            </a:extLst>
          </p:cNvPr>
          <p:cNvSpPr/>
          <p:nvPr/>
        </p:nvSpPr>
        <p:spPr>
          <a:xfrm>
            <a:off x="2884783" y="4431357"/>
            <a:ext cx="831360" cy="1908483"/>
          </a:xfrm>
          <a:prstGeom prst="rect">
            <a:avLst/>
          </a:prstGeom>
          <a:noFill/>
          <a:ln w="69850" cmpd="sng">
            <a:solidFill>
              <a:srgbClr val="CE464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A5D1D7-6FEC-C94A-877F-17470ED9BE74}"/>
              </a:ext>
            </a:extLst>
          </p:cNvPr>
          <p:cNvSpPr/>
          <p:nvPr/>
        </p:nvSpPr>
        <p:spPr>
          <a:xfrm>
            <a:off x="4152519" y="4246691"/>
            <a:ext cx="115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834B50D6-2B6C-6949-88FF-FC6C71E18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33520"/>
              </p:ext>
            </p:extLst>
          </p:nvPr>
        </p:nvGraphicFramePr>
        <p:xfrm>
          <a:off x="4445233" y="4815840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8FB856EA-F1E3-F540-8092-B4E1423F7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403427"/>
              </p:ext>
            </p:extLst>
          </p:nvPr>
        </p:nvGraphicFramePr>
        <p:xfrm>
          <a:off x="7144891" y="4819809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DB03D1AB-0FE5-EC4C-B98C-4977F2C755D9}"/>
              </a:ext>
            </a:extLst>
          </p:cNvPr>
          <p:cNvSpPr/>
          <p:nvPr/>
        </p:nvSpPr>
        <p:spPr>
          <a:xfrm>
            <a:off x="1727671" y="3550222"/>
            <a:ext cx="907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8A84F-9FD3-6E44-ACDA-E19054ACAAD4}"/>
              </a:ext>
            </a:extLst>
          </p:cNvPr>
          <p:cNvSpPr/>
          <p:nvPr/>
        </p:nvSpPr>
        <p:spPr>
          <a:xfrm>
            <a:off x="5900520" y="3906262"/>
            <a:ext cx="32875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T=c</a:t>
            </a:r>
            <a:r>
              <a:rPr lang="en-US" dirty="0">
                <a:solidFill>
                  <a:srgbClr val="BD00B0"/>
                </a:solidFill>
              </a:rPr>
              <a:t>) =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)/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T</a:t>
            </a:r>
            <a:r>
              <a:rPr lang="en-US" dirty="0">
                <a:solidFill>
                  <a:srgbClr val="BD00B0"/>
                </a:solidFill>
              </a:rPr>
              <a:t>=</a:t>
            </a:r>
            <a:r>
              <a:rPr lang="en-US" i="1" dirty="0">
                <a:solidFill>
                  <a:srgbClr val="BD00B0"/>
                </a:solidFill>
              </a:rPr>
              <a:t>c</a:t>
            </a:r>
            <a:r>
              <a:rPr lang="en-US" dirty="0">
                <a:solidFill>
                  <a:srgbClr val="BD00B0"/>
                </a:solidFill>
              </a:rPr>
              <a:t>)</a:t>
            </a:r>
          </a:p>
          <a:p>
            <a:r>
              <a:rPr lang="en-US" dirty="0">
                <a:solidFill>
                  <a:srgbClr val="BD00B0"/>
                </a:solidFill>
              </a:rPr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W,T=c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19" grpId="1" animBg="1"/>
      <p:bldP spid="20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7315200" y="2438400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610600" y="2209800"/>
            <a:ext cx="3200400" cy="954107"/>
            <a:chOff x="9296400" y="1219200"/>
            <a:chExt cx="2729076" cy="954107"/>
          </a:xfrm>
        </p:grpSpPr>
        <p:sp>
          <p:nvSpPr>
            <p:cNvPr id="9" name="TextBox 8"/>
            <p:cNvSpPr txBox="1"/>
            <p:nvPr/>
          </p:nvSpPr>
          <p:spPr>
            <a:xfrm>
              <a:off x="9296400" y="1371600"/>
              <a:ext cx="16840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a | b</a:t>
              </a:r>
              <a:r>
                <a:rPr lang="en-US" sz="28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44200" y="1219200"/>
              <a:ext cx="12812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u="sng" dirty="0">
                  <a:solidFill>
                    <a:srgbClr val="BD00B0"/>
                  </a:solidFill>
                </a:rPr>
                <a:t>P</a:t>
              </a:r>
              <a:r>
                <a:rPr lang="en-US" sz="2800" u="sng" dirty="0">
                  <a:solidFill>
                    <a:srgbClr val="BD00B0"/>
                  </a:solidFill>
                </a:rPr>
                <a:t>(</a:t>
              </a:r>
              <a:r>
                <a:rPr lang="en-US" sz="2800" i="1" u="sng" dirty="0">
                  <a:solidFill>
                    <a:srgbClr val="BD00B0"/>
                  </a:solidFill>
                </a:rPr>
                <a:t>a, b</a:t>
              </a:r>
              <a:r>
                <a:rPr lang="en-US" sz="28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dirty="0">
                  <a:solidFill>
                    <a:srgbClr val="BD00B0"/>
                  </a:solidFill>
                </a:rPr>
                <a:t>  </a:t>
              </a:r>
              <a:r>
                <a:rPr lang="en-US" sz="2800" i="1" dirty="0">
                  <a:solidFill>
                    <a:srgbClr val="BD00B0"/>
                  </a:solidFill>
                </a:rPr>
                <a:t>P</a:t>
              </a:r>
              <a:r>
                <a:rPr lang="en-US" sz="2800" dirty="0">
                  <a:solidFill>
                    <a:srgbClr val="BD00B0"/>
                  </a:solidFill>
                </a:rPr>
                <a:t>(</a:t>
              </a:r>
              <a:r>
                <a:rPr lang="en-US" sz="2800" i="1" dirty="0">
                  <a:solidFill>
                    <a:srgbClr val="BD00B0"/>
                  </a:solidFill>
                </a:rPr>
                <a:t>b</a:t>
              </a:r>
              <a:r>
                <a:rPr lang="en-US" sz="28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81200" y="2286000"/>
            <a:ext cx="4132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a | b</a:t>
            </a:r>
            <a:r>
              <a:rPr lang="en-US" sz="3200" dirty="0">
                <a:solidFill>
                  <a:srgbClr val="BD00B0"/>
                </a:solidFill>
              </a:rPr>
              <a:t>) </a:t>
            </a:r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b</a:t>
            </a:r>
            <a:r>
              <a:rPr lang="en-US" sz="3200" dirty="0">
                <a:solidFill>
                  <a:srgbClr val="BD00B0"/>
                </a:solidFill>
              </a:rPr>
              <a:t>) = </a:t>
            </a:r>
            <a:r>
              <a:rPr lang="en-US" sz="3200" i="1" dirty="0">
                <a:solidFill>
                  <a:srgbClr val="BD00B0"/>
                </a:solidFill>
              </a:rPr>
              <a:t>P</a:t>
            </a:r>
            <a:r>
              <a:rPr lang="en-US" sz="3200" dirty="0">
                <a:solidFill>
                  <a:srgbClr val="BD00B0"/>
                </a:solidFill>
              </a:rPr>
              <a:t>(</a:t>
            </a:r>
            <a:r>
              <a:rPr lang="en-US" sz="3200" i="1" dirty="0">
                <a:solidFill>
                  <a:srgbClr val="BD00B0"/>
                </a:solidFill>
              </a:rPr>
              <a:t>a, b</a:t>
            </a:r>
            <a:r>
              <a:rPr lang="en-US" sz="3200" dirty="0">
                <a:solidFill>
                  <a:srgbClr val="BD00B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92653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Product Rule: Example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1613730" y="2286000"/>
            <a:ext cx="7987470" cy="838201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W </a:t>
            </a:r>
            <a:r>
              <a:rPr lang="en-US" sz="3600" dirty="0">
                <a:solidFill>
                  <a:srgbClr val="BD00B0"/>
                </a:solidFill>
              </a:rPr>
              <a:t>|</a:t>
            </a:r>
            <a:r>
              <a:rPr lang="en-US" sz="3600" i="1" dirty="0">
                <a:solidFill>
                  <a:srgbClr val="BD00B0"/>
                </a:solidFill>
              </a:rPr>
              <a:t> T</a:t>
            </a:r>
            <a:r>
              <a:rPr lang="en-US" sz="3600" dirty="0">
                <a:solidFill>
                  <a:srgbClr val="BD00B0"/>
                </a:solidFill>
              </a:rPr>
              <a:t>) </a:t>
            </a: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T</a:t>
            </a:r>
            <a:r>
              <a:rPr lang="en-US" sz="3600" dirty="0">
                <a:solidFill>
                  <a:srgbClr val="BD00B0"/>
                </a:solidFill>
              </a:rPr>
              <a:t>) = </a:t>
            </a:r>
            <a:r>
              <a:rPr lang="en-US" sz="3600" i="1" dirty="0">
                <a:solidFill>
                  <a:srgbClr val="BD00B0"/>
                </a:solidFill>
              </a:rPr>
              <a:t>P</a:t>
            </a:r>
            <a:r>
              <a:rPr lang="en-US" sz="3600" dirty="0">
                <a:solidFill>
                  <a:srgbClr val="BD00B0"/>
                </a:solidFill>
              </a:rPr>
              <a:t>(</a:t>
            </a:r>
            <a:r>
              <a:rPr lang="en-US" sz="3600" i="1" dirty="0">
                <a:solidFill>
                  <a:srgbClr val="BD00B0"/>
                </a:solidFill>
              </a:rPr>
              <a:t>W, T</a:t>
            </a:r>
            <a:r>
              <a:rPr lang="en-US" sz="3600" dirty="0">
                <a:solidFill>
                  <a:srgbClr val="BD00B0"/>
                </a:solidFill>
              </a:rPr>
              <a:t>) </a:t>
            </a:r>
          </a:p>
          <a:p>
            <a:pPr marL="0" indent="0" eaLnBrk="1" hangingPunct="1">
              <a:buNone/>
            </a:pPr>
            <a:endParaRPr lang="en-US" sz="3600" dirty="0"/>
          </a:p>
          <a:p>
            <a:pPr marL="0" indent="0" eaLnBrk="1" hangingPunct="1">
              <a:buNone/>
            </a:pPr>
            <a:endParaRPr lang="en-US" sz="3600" dirty="0"/>
          </a:p>
        </p:txBody>
      </p:sp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Group 56">
            <a:extLst>
              <a:ext uri="{FF2B5EF4-FFF2-40B4-BE49-F238E27FC236}">
                <a16:creationId xmlns:a16="http://schemas.microsoft.com/office/drawing/2014/main" id="{2CD8347D-A2CD-F04A-AE7B-D00C0EF1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294025"/>
              </p:ext>
            </p:extLst>
          </p:nvPr>
        </p:nvGraphicFramePr>
        <p:xfrm>
          <a:off x="4057650" y="4219575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FA49820-990A-8048-AE83-710FE3B7D41D}"/>
              </a:ext>
            </a:extLst>
          </p:cNvPr>
          <p:cNvSpPr txBox="1"/>
          <p:nvPr/>
        </p:nvSpPr>
        <p:spPr>
          <a:xfrm>
            <a:off x="4455469" y="3683187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3C3629-020A-4B45-ABE7-59E805BB346A}"/>
              </a:ext>
            </a:extLst>
          </p:cNvPr>
          <p:cNvSpPr/>
          <p:nvPr/>
        </p:nvSpPr>
        <p:spPr>
          <a:xfrm>
            <a:off x="1647310" y="3125164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 |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  <p:graphicFrame>
        <p:nvGraphicFramePr>
          <p:cNvPr id="26" name="Table 8">
            <a:extLst>
              <a:ext uri="{FF2B5EF4-FFF2-40B4-BE49-F238E27FC236}">
                <a16:creationId xmlns:a16="http://schemas.microsoft.com/office/drawing/2014/main" id="{D6444DC6-A5F6-6C4B-801B-3EA6B2262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39057"/>
              </p:ext>
            </p:extLst>
          </p:nvPr>
        </p:nvGraphicFramePr>
        <p:xfrm>
          <a:off x="1239743" y="3912652"/>
          <a:ext cx="1854200" cy="1777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27100">
                  <a:extLst>
                    <a:ext uri="{9D8B030D-6E8A-4147-A177-3AD203B41FA5}">
                      <a16:colId xmlns:a16="http://schemas.microsoft.com/office/drawing/2014/main" val="198394469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235278692"/>
                    </a:ext>
                  </a:extLst>
                </a:gridCol>
              </a:tblGrid>
              <a:tr h="1777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633907"/>
                  </a:ext>
                </a:extLst>
              </a:tr>
            </a:tbl>
          </a:graphicData>
        </a:graphic>
      </p:graphicFrame>
      <p:graphicFrame>
        <p:nvGraphicFramePr>
          <p:cNvPr id="27" name="Table 6">
            <a:extLst>
              <a:ext uri="{FF2B5EF4-FFF2-40B4-BE49-F238E27FC236}">
                <a16:creationId xmlns:a16="http://schemas.microsoft.com/office/drawing/2014/main" id="{7AA65401-75E5-E14B-B31D-CBE0E657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889718"/>
              </p:ext>
            </p:extLst>
          </p:nvPr>
        </p:nvGraphicFramePr>
        <p:xfrm>
          <a:off x="2268091" y="403278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CA3ECF8E-6921-824D-9ABD-AF20D9F3B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144328"/>
              </p:ext>
            </p:extLst>
          </p:nvPr>
        </p:nvGraphicFramePr>
        <p:xfrm>
          <a:off x="1353691" y="4032785"/>
          <a:ext cx="703709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03709">
                  <a:extLst>
                    <a:ext uri="{9D8B030D-6E8A-4147-A177-3AD203B41FA5}">
                      <a16:colId xmlns:a16="http://schemas.microsoft.com/office/drawing/2014/main" val="1877824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05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22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56849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3DC4453-E0C1-624E-B5EA-F68FCAD1EFD2}"/>
              </a:ext>
            </a:extLst>
          </p:cNvPr>
          <p:cNvSpPr txBox="1"/>
          <p:nvPr/>
        </p:nvSpPr>
        <p:spPr>
          <a:xfrm>
            <a:off x="1452599" y="35352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864EF4-B651-414A-8C39-593D9D11A553}"/>
              </a:ext>
            </a:extLst>
          </p:cNvPr>
          <p:cNvSpPr txBox="1"/>
          <p:nvPr/>
        </p:nvSpPr>
        <p:spPr>
          <a:xfrm>
            <a:off x="2283379" y="353983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1EF5E36-CBF4-6F41-9E1B-682D22C9D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64135"/>
              </p:ext>
            </p:extLst>
          </p:nvPr>
        </p:nvGraphicFramePr>
        <p:xfrm>
          <a:off x="7391400" y="3658651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1270F65B-3FBA-7B44-969D-3A11F0423BC7}"/>
              </a:ext>
            </a:extLst>
          </p:cNvPr>
          <p:cNvSpPr/>
          <p:nvPr/>
        </p:nvSpPr>
        <p:spPr>
          <a:xfrm>
            <a:off x="8401815" y="3126215"/>
            <a:ext cx="971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BD00B0"/>
                </a:solidFill>
              </a:rPr>
              <a:t>P</a:t>
            </a:r>
            <a:r>
              <a:rPr lang="en-US" dirty="0">
                <a:solidFill>
                  <a:srgbClr val="BD00B0"/>
                </a:solidFill>
              </a:rPr>
              <a:t>(</a:t>
            </a:r>
            <a:r>
              <a:rPr lang="en-US" i="1" dirty="0">
                <a:solidFill>
                  <a:srgbClr val="BD00B0"/>
                </a:solidFill>
              </a:rPr>
              <a:t>W, T</a:t>
            </a:r>
            <a:r>
              <a:rPr lang="en-US" dirty="0">
                <a:solidFill>
                  <a:srgbClr val="BD00B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2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11342885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A joint distribution can be written as a product of conditional distributions by repeated application of the product rule:</a:t>
            </a: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3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i="1" dirty="0" err="1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  <a:latin typeface="Calibri"/>
                <a:cs typeface="Calibri"/>
              </a:rPr>
              <a:t>n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</a:t>
            </a:r>
            <a:r>
              <a:rPr lang="en-US" i="1" baseline="-43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i="1" baseline="-25000" dirty="0">
                <a:solidFill>
                  <a:srgbClr val="BD00B0"/>
                </a:solidFill>
                <a:latin typeface="Calibri"/>
                <a:cs typeface="Calibri"/>
              </a:rPr>
              <a:t>i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,…,</a:t>
            </a:r>
            <a:r>
              <a:rPr lang="en-US" i="1" dirty="0">
                <a:solidFill>
                  <a:srgbClr val="BD00B0"/>
                </a:solidFill>
                <a:latin typeface="Calibri"/>
                <a:cs typeface="Calibri"/>
              </a:rPr>
              <a:t> x</a:t>
            </a:r>
            <a:r>
              <a:rPr lang="en-US" i="1" baseline="-25000" dirty="0">
                <a:solidFill>
                  <a:srgbClr val="BD00B0"/>
                </a:solidFill>
                <a:latin typeface="Calibri"/>
                <a:cs typeface="Calibri"/>
              </a:rPr>
              <a:t>i</a:t>
            </a:r>
            <a:r>
              <a:rPr lang="en-US" baseline="-25000" dirty="0">
                <a:solidFill>
                  <a:srgbClr val="BD00B0"/>
                </a:solidFill>
                <a:latin typeface="Calibri"/>
                <a:cs typeface="Calibri"/>
              </a:rPr>
              <a:t>-1</a:t>
            </a:r>
            <a:r>
              <a:rPr lang="en-US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baseline="-25000" dirty="0">
              <a:solidFill>
                <a:srgbClr val="BD00B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baseline="-25000" dirty="0">
              <a:solidFill>
                <a:srgbClr val="BD00B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10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64627" y="1387328"/>
            <a:ext cx="7379173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a probability model</a:t>
            </a:r>
          </a:p>
          <a:p>
            <a:pPr lvl="1"/>
            <a:r>
              <a:rPr lang="en-US" sz="2000" dirty="0"/>
              <a:t>Typically for a </a:t>
            </a:r>
            <a:r>
              <a:rPr lang="en-US" sz="2000" b="1" i="1" dirty="0">
                <a:solidFill>
                  <a:srgbClr val="3333FF"/>
                </a:solidFill>
              </a:rPr>
              <a:t>query variable </a:t>
            </a:r>
            <a:r>
              <a:rPr lang="en-US" sz="2000" dirty="0"/>
              <a:t>given </a:t>
            </a:r>
            <a:r>
              <a:rPr lang="en-US" sz="2000" b="1" i="1" dirty="0">
                <a:solidFill>
                  <a:srgbClr val="3333FF"/>
                </a:solidFill>
              </a:rPr>
              <a:t>evidence</a:t>
            </a:r>
            <a:endParaRPr lang="en-US" sz="2400" dirty="0"/>
          </a:p>
          <a:p>
            <a:pPr lvl="1"/>
            <a:r>
              <a:rPr lang="en-US" sz="2000" dirty="0"/>
              <a:t>E.g., </a:t>
            </a:r>
            <a:r>
              <a:rPr lang="en-US" sz="2000" dirty="0">
                <a:solidFill>
                  <a:srgbClr val="CC00CC"/>
                </a:solidFill>
              </a:rPr>
              <a:t>P(airport on time | no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a.m.) = 0.95</a:t>
            </a:r>
          </a:p>
          <a:p>
            <a:pPr lvl="1" eaLnBrk="1" hangingPunct="1"/>
            <a:r>
              <a:rPr lang="en-US" sz="2000" dirty="0">
                <a:solidFill>
                  <a:srgbClr val="CC00CC"/>
                </a:solidFill>
              </a:rPr>
              <a:t>P(airport 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b="1" i="1" u="sng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14" y="1524000"/>
            <a:ext cx="4862985" cy="4499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cs typeface="Calibri" pitchFamily="34" charset="0"/>
              </a:rPr>
              <a:t>Probability model  </a:t>
            </a:r>
            <a:r>
              <a:rPr lang="en-US" sz="2000" dirty="0">
                <a:solidFill>
                  <a:srgbClr val="BD00B0"/>
                </a:solidFill>
              </a:rPr>
              <a:t>P(</a:t>
            </a:r>
            <a:r>
              <a:rPr lang="en-US" sz="2000" i="1" dirty="0">
                <a:solidFill>
                  <a:srgbClr val="BD00B0"/>
                </a:solidFill>
              </a:rPr>
              <a:t>X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, …, </a:t>
            </a:r>
            <a:r>
              <a:rPr lang="en-US" sz="2000" i="1" dirty="0" err="1">
                <a:solidFill>
                  <a:srgbClr val="BD00B0"/>
                </a:solidFill>
              </a:rPr>
              <a:t>X</a:t>
            </a:r>
            <a:r>
              <a:rPr lang="en-US" sz="2000" i="1" baseline="-25000" dirty="0" err="1">
                <a:solidFill>
                  <a:srgbClr val="BD00B0"/>
                </a:solidFill>
              </a:rPr>
              <a:t>n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r>
              <a:rPr lang="en-US" sz="2000" dirty="0">
                <a:cs typeface="Calibri" pitchFamily="34" charset="0"/>
              </a:rPr>
              <a:t>is given</a:t>
            </a:r>
            <a:endParaRPr lang="en-US" sz="2000" dirty="0">
              <a:solidFill>
                <a:srgbClr val="BD00B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/>
              <a:t>Partition the variables </a:t>
            </a:r>
            <a:r>
              <a:rPr lang="en-US" sz="2000" i="1" dirty="0">
                <a:solidFill>
                  <a:srgbClr val="BD00B0"/>
                </a:solidFill>
              </a:rPr>
              <a:t>X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, …, </a:t>
            </a:r>
            <a:r>
              <a:rPr lang="en-US" sz="2000" i="1" dirty="0" err="1">
                <a:solidFill>
                  <a:srgbClr val="BD00B0"/>
                </a:solidFill>
              </a:rPr>
              <a:t>X</a:t>
            </a:r>
            <a:r>
              <a:rPr lang="en-US" sz="2000" i="1" baseline="-25000" dirty="0" err="1">
                <a:solidFill>
                  <a:srgbClr val="BD00B0"/>
                </a:solidFill>
              </a:rPr>
              <a:t>n</a:t>
            </a:r>
            <a:r>
              <a:rPr lang="en-US" sz="2000" i="1" baseline="-25000" dirty="0">
                <a:solidFill>
                  <a:srgbClr val="BD00B0"/>
                </a:solidFill>
              </a:rPr>
              <a:t>  </a:t>
            </a:r>
            <a:r>
              <a:rPr lang="en-US" sz="2000" dirty="0"/>
              <a:t>into sets as follows: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Evidence variables: 	</a:t>
            </a:r>
            <a:r>
              <a:rPr lang="en-US" sz="1800" b="1" i="1" dirty="0">
                <a:solidFill>
                  <a:srgbClr val="BD00B0"/>
                </a:solidFill>
              </a:rPr>
              <a:t>E</a:t>
            </a:r>
            <a:r>
              <a:rPr lang="en-US" sz="1800" dirty="0">
                <a:solidFill>
                  <a:srgbClr val="BD00B0"/>
                </a:solidFill>
              </a:rPr>
              <a:t> = </a:t>
            </a:r>
            <a:r>
              <a:rPr lang="en-US" sz="1800" b="1" i="1" dirty="0">
                <a:solidFill>
                  <a:srgbClr val="BD00B0"/>
                </a:solidFill>
              </a:rPr>
              <a:t>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Query variables:	</a:t>
            </a:r>
            <a:r>
              <a:rPr lang="en-US" sz="1800" b="1" i="1" dirty="0">
                <a:solidFill>
                  <a:srgbClr val="BD00B0"/>
                </a:solidFill>
              </a:rPr>
              <a:t>Q</a:t>
            </a:r>
            <a:endParaRPr lang="en-US" sz="1800" b="1" dirty="0"/>
          </a:p>
          <a:p>
            <a:pPr lvl="1">
              <a:lnSpc>
                <a:spcPct val="80000"/>
              </a:lnSpc>
            </a:pPr>
            <a:r>
              <a:rPr lang="en-US" sz="1800" dirty="0"/>
              <a:t>Hidden variables:	</a:t>
            </a:r>
            <a:r>
              <a:rPr lang="en-US" sz="1800" b="1" i="1" dirty="0">
                <a:solidFill>
                  <a:srgbClr val="BD00B0"/>
                </a:solidFill>
              </a:rPr>
              <a:t>H</a:t>
            </a:r>
            <a:r>
              <a:rPr lang="en-US" sz="1800" dirty="0">
                <a:solidFill>
                  <a:srgbClr val="BD00B0"/>
                </a:solidFill>
              </a:rPr>
              <a:t> 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7180138" y="3642273"/>
            <a:ext cx="193922" cy="1143001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715000" y="1290548"/>
            <a:ext cx="399702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800" b="1" i="1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|</a:t>
            </a:r>
            <a:r>
              <a:rPr lang="en-US" sz="2800" i="1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800" b="1" i="1" dirty="0">
                <a:solidFill>
                  <a:srgbClr val="BD00B0"/>
                </a:solidFill>
              </a:rPr>
              <a:t>e</a:t>
            </a:r>
            <a:r>
              <a:rPr lang="en-US" sz="280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59401" y="308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95696" y="3081163"/>
            <a:ext cx="3972561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</a:t>
            </a:r>
            <a:r>
              <a:rPr lang="en-US" sz="2000" b="1" i="1" dirty="0">
                <a:solidFill>
                  <a:srgbClr val="CC00CC"/>
                </a:solidFill>
              </a:rPr>
              <a:t>H</a:t>
            </a:r>
            <a:r>
              <a:rPr lang="en-US" sz="2000" dirty="0"/>
              <a:t> from model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618168" y="307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" y="395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35" y="4615536"/>
            <a:ext cx="3114039" cy="2076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3758226"/>
            <a:ext cx="1803699" cy="392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</a:t>
            </a:r>
            <a:r>
              <a:rPr lang="en-US" sz="2000" b="1" i="1" kern="0" baseline="-25000" dirty="0">
                <a:solidFill>
                  <a:srgbClr val="BD00B0"/>
                </a:solidFill>
                <a:latin typeface="Calibri" pitchFamily="34" charset="0"/>
                <a:sym typeface="Symbol"/>
              </a:rPr>
              <a:t>h</a:t>
            </a:r>
            <a:r>
              <a:rPr lang="en-US" sz="2000" kern="0" dirty="0">
                <a:solidFill>
                  <a:srgbClr val="BD00B0"/>
                </a:solidFill>
                <a:latin typeface="Calibri" pitchFamily="34" charset="0"/>
                <a:sym typeface="Symbol"/>
              </a:rPr>
              <a:t>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 , 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h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sz="2400" kern="0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6411" y="3758226"/>
            <a:ext cx="1346844" cy="392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,</a:t>
            </a:r>
            <a:r>
              <a:rPr lang="en-US" sz="2400" b="1" i="1" dirty="0">
                <a:solidFill>
                  <a:srgbClr val="BD00B0"/>
                </a:solidFill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682145" y="4246204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solidFill>
                  <a:srgbClr val="BD00B0"/>
                </a:solidFill>
              </a:rPr>
              <a:t>X</a:t>
            </a:r>
            <a:r>
              <a:rPr lang="en-US" baseline="-25000" dirty="0">
                <a:solidFill>
                  <a:srgbClr val="BD00B0"/>
                </a:solidFill>
              </a:rPr>
              <a:t>1</a:t>
            </a:r>
            <a:r>
              <a:rPr lang="en-US" dirty="0">
                <a:solidFill>
                  <a:srgbClr val="BD00B0"/>
                </a:solidFill>
              </a:rPr>
              <a:t>, …, </a:t>
            </a:r>
            <a:r>
              <a:rPr lang="en-US" i="1" dirty="0" err="1">
                <a:solidFill>
                  <a:srgbClr val="BD00B0"/>
                </a:solidFill>
              </a:rPr>
              <a:t>X</a:t>
            </a:r>
            <a:r>
              <a:rPr lang="en-US" i="1" baseline="-25000" dirty="0" err="1">
                <a:solidFill>
                  <a:srgbClr val="BD00B0"/>
                </a:solidFill>
              </a:rPr>
              <a:t>n</a:t>
            </a:r>
            <a:r>
              <a:rPr lang="en-US" dirty="0">
                <a:solidFill>
                  <a:srgbClr val="BD00B0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23360" y="3758226"/>
            <a:ext cx="2581156" cy="392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|</a:t>
            </a:r>
            <a:r>
              <a:rPr lang="en-US" sz="2400" b="1" kern="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r>
              <a:rPr lang="en-US" sz="2400" b="1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 </a:t>
            </a:r>
            <a:r>
              <a:rPr lang="en-US" sz="24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=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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P(</a:t>
            </a:r>
            <a:r>
              <a:rPr lang="en-US" sz="2400" b="1" i="1" kern="0" dirty="0">
                <a:solidFill>
                  <a:srgbClr val="BD00B0"/>
                </a:solidFill>
                <a:latin typeface="Calibri"/>
                <a:cs typeface="Calibri"/>
              </a:rPr>
              <a:t>Q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 ,</a:t>
            </a:r>
            <a:r>
              <a:rPr lang="en-US" sz="2400" b="1" i="1" dirty="0">
                <a:solidFill>
                  <a:srgbClr val="BD00B0"/>
                </a:solidFill>
                <a:latin typeface="Calibri"/>
                <a:cs typeface="Calibri"/>
              </a:rPr>
              <a:t>e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2" animBg="1"/>
      <p:bldP spid="16" grpId="0"/>
      <p:bldP spid="17" grpId="0"/>
      <p:bldP spid="18" grpId="0"/>
      <p:bldP spid="21" grpId="0"/>
      <p:bldP spid="7" grpId="0"/>
      <p:bldP spid="9" grpId="0"/>
      <p:bldP spid="29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>
                <a:solidFill>
                  <a:srgbClr val="CC00CC"/>
                </a:solidFill>
              </a:rPr>
              <a:t>P(W | winter)</a:t>
            </a:r>
            <a:r>
              <a:rPr lang="en-US" sz="2400" dirty="0"/>
              <a:t>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</p:txBody>
      </p:sp>
      <p:graphicFrame>
        <p:nvGraphicFramePr>
          <p:cNvPr id="5" name="Group 155">
            <a:extLst>
              <a:ext uri="{FF2B5EF4-FFF2-40B4-BE49-F238E27FC236}">
                <a16:creationId xmlns:a16="http://schemas.microsoft.com/office/drawing/2014/main" id="{89A88F2C-4B96-B042-930C-03C02C9B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59218"/>
              </p:ext>
            </p:extLst>
          </p:nvPr>
        </p:nvGraphicFramePr>
        <p:xfrm>
          <a:off x="7010400" y="1139705"/>
          <a:ext cx="3733800" cy="5699760"/>
        </p:xfrm>
        <a:graphic>
          <a:graphicData uri="http://schemas.openxmlformats.org/drawingml/2006/table">
            <a:tbl>
              <a:tblPr/>
              <a:tblGrid>
                <a:gridCol w="120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020566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7459211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1355355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28683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688492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540969"/>
                  </a:ext>
                </a:extLst>
              </a:tr>
              <a:tr h="281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831728"/>
                  </a:ext>
                </a:extLst>
              </a:tr>
              <a:tr h="282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84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19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663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6" y="1421824"/>
            <a:ext cx="10958114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Worst-case time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(exponential in #hidden variables)</a:t>
            </a:r>
            <a:endParaRPr lang="en-US" dirty="0">
              <a:solidFill>
                <a:srgbClr val="CC00CC"/>
              </a:solidFill>
            </a:endParaRPr>
          </a:p>
          <a:p>
            <a:pPr lvl="6">
              <a:lnSpc>
                <a:spcPct val="80000"/>
              </a:lnSpc>
            </a:pP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dirty="0"/>
              <a:t>Space complexity </a:t>
            </a: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to store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i="1" dirty="0">
                <a:solidFill>
                  <a:srgbClr val="CC00CC"/>
                </a:solidFill>
              </a:rPr>
              <a:t>O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d</a:t>
            </a:r>
            <a:r>
              <a:rPr lang="en-US" i="1" baseline="30000" dirty="0" err="1">
                <a:solidFill>
                  <a:srgbClr val="CC00CC"/>
                </a:solidFill>
              </a:rPr>
              <a:t>n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data points to estimate the entries in the joint distribution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19200"/>
            <a:ext cx="11785600" cy="5562600"/>
          </a:xfrm>
        </p:spPr>
        <p:txBody>
          <a:bodyPr/>
          <a:lstStyle/>
          <a:p>
            <a:r>
              <a:rPr lang="en-US" dirty="0"/>
              <a:t>The real world is rife with uncertainty!</a:t>
            </a:r>
          </a:p>
          <a:p>
            <a:pPr lvl="1"/>
            <a:r>
              <a:rPr lang="en-US" dirty="0"/>
              <a:t>E.g., if I leave for SFO 2 hours before my flight, will I be there in time?</a:t>
            </a:r>
          </a:p>
          <a:p>
            <a:r>
              <a:rPr lang="en-US" dirty="0"/>
              <a:t>Sources of Uncertainty:</a:t>
            </a:r>
          </a:p>
          <a:p>
            <a:pPr lvl="1"/>
            <a:r>
              <a:rPr lang="en-US" dirty="0"/>
              <a:t>partial observability (road state, other drivers’ plans, etc.)</a:t>
            </a:r>
          </a:p>
          <a:p>
            <a:pPr lvl="1"/>
            <a:r>
              <a:rPr lang="en-US" dirty="0"/>
              <a:t>noisy sensors (radio traffic reports, Google maps)</a:t>
            </a:r>
          </a:p>
          <a:p>
            <a:pPr lvl="1"/>
            <a:r>
              <a:rPr lang="en-US" dirty="0"/>
              <a:t>immense complexity of modelling and predicting traffic, security line, etc.</a:t>
            </a:r>
          </a:p>
          <a:p>
            <a:pPr lvl="1"/>
            <a:r>
              <a:rPr lang="en-US" dirty="0"/>
              <a:t>lack of knowledge of world dynamics (will tire burst?)</a:t>
            </a:r>
          </a:p>
          <a:p>
            <a:r>
              <a:rPr lang="en-US" dirty="0"/>
              <a:t>Probabilistic assertions summarize effects of </a:t>
            </a:r>
            <a:r>
              <a:rPr lang="en-US" b="1" i="1" dirty="0">
                <a:solidFill>
                  <a:srgbClr val="FF0000"/>
                </a:solidFill>
              </a:rPr>
              <a:t>ignorance</a:t>
            </a:r>
            <a:r>
              <a:rPr lang="en-US" dirty="0"/>
              <a:t> and </a:t>
            </a:r>
            <a:r>
              <a:rPr lang="en-US" b="1" i="1" dirty="0">
                <a:solidFill>
                  <a:srgbClr val="FF0000"/>
                </a:solidFill>
              </a:rPr>
              <a:t>laziness</a:t>
            </a:r>
          </a:p>
          <a:p>
            <a:r>
              <a:rPr lang="en-US" dirty="0"/>
              <a:t>Combine probability theory + utility theory -&gt; decision theory</a:t>
            </a:r>
          </a:p>
          <a:p>
            <a:pPr lvl="1"/>
            <a:r>
              <a:rPr lang="en-US" b="1" i="1" dirty="0">
                <a:solidFill>
                  <a:srgbClr val="0000FF"/>
                </a:solidFill>
              </a:rPr>
              <a:t>Maximize expected utility 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a* = </a:t>
            </a:r>
            <a:r>
              <a:rPr lang="en-US" i="1" dirty="0" err="1">
                <a:solidFill>
                  <a:srgbClr val="CC00CC"/>
                </a:solidFill>
              </a:rPr>
              <a:t>argmax</a:t>
            </a:r>
            <a:r>
              <a:rPr lang="en-US" i="1" baseline="-25000" dirty="0" err="1">
                <a:solidFill>
                  <a:srgbClr val="CC00CC"/>
                </a:solidFill>
              </a:rPr>
              <a:t>a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|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U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s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dirty="0">
              <a:solidFill>
                <a:srgbClr val="CC00CC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6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Write the product rule both ways:</a:t>
            </a: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US" sz="2000" dirty="0"/>
              <a:t>	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 | 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= 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i="1" kern="1200" dirty="0">
                <a:solidFill>
                  <a:srgbClr val="BD00B0"/>
                </a:solidFill>
                <a:latin typeface="Arial" charset="0"/>
              </a:rPr>
              <a:t>a, b</a:t>
            </a:r>
            <a:r>
              <a:rPr lang="en-US" sz="2800" kern="1200" dirty="0">
                <a:solidFill>
                  <a:srgbClr val="BD00B0"/>
                </a:solidFill>
                <a:latin typeface="Arial" charset="0"/>
              </a:rPr>
              <a:t>) =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b | 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P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(</a:t>
            </a:r>
            <a:r>
              <a:rPr lang="en-US" sz="2800" b="1" i="1" kern="1200" dirty="0">
                <a:solidFill>
                  <a:srgbClr val="BD00B0"/>
                </a:solidFill>
                <a:latin typeface="Arial" charset="0"/>
              </a:rPr>
              <a:t>a</a:t>
            </a:r>
            <a:r>
              <a:rPr lang="en-US" sz="2800" b="1" kern="1200" dirty="0">
                <a:solidFill>
                  <a:srgbClr val="BD00B0"/>
                </a:solidFill>
                <a:latin typeface="Arial" charset="0"/>
              </a:rPr>
              <a:t>)  </a:t>
            </a:r>
            <a:endParaRPr lang="en-US" sz="2400" b="1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 left and right expressions,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/>
            <a:r>
              <a:rPr lang="en-US" sz="2000" dirty="0"/>
              <a:t>Let us build one conditional from its reverse</a:t>
            </a:r>
          </a:p>
          <a:p>
            <a:pPr lvl="1" eaLnBrk="1" hangingPunct="1"/>
            <a:r>
              <a:rPr lang="en-US" sz="2000" dirty="0"/>
              <a:t>Often one conditional is tricky but the other one is simple</a:t>
            </a:r>
          </a:p>
          <a:p>
            <a:pPr lvl="1"/>
            <a:r>
              <a:rPr lang="en-US" sz="2000" dirty="0"/>
              <a:t>Describes an “update” step from prior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</a:t>
            </a:r>
            <a:r>
              <a:rPr lang="en-US" sz="2000" dirty="0">
                <a:solidFill>
                  <a:srgbClr val="BD00B0"/>
                </a:solidFill>
              </a:rPr>
              <a:t>) </a:t>
            </a:r>
            <a:r>
              <a:rPr lang="en-US" sz="2000" dirty="0"/>
              <a:t>to posterior </a:t>
            </a:r>
            <a:r>
              <a:rPr lang="en-US" sz="2000" i="1" dirty="0">
                <a:solidFill>
                  <a:srgbClr val="BD00B0"/>
                </a:solidFill>
              </a:rPr>
              <a:t>P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</a:rPr>
              <a:t>a </a:t>
            </a:r>
            <a:r>
              <a:rPr lang="en-US" sz="2000" dirty="0">
                <a:solidFill>
                  <a:srgbClr val="BD00B0"/>
                </a:solidFill>
              </a:rPr>
              <a:t>|</a:t>
            </a:r>
            <a:r>
              <a:rPr lang="en-US" sz="2000" i="1" dirty="0">
                <a:solidFill>
                  <a:srgbClr val="BD00B0"/>
                </a:solidFill>
              </a:rPr>
              <a:t> b</a:t>
            </a:r>
            <a:r>
              <a:rPr lang="en-US" sz="2000" dirty="0">
                <a:solidFill>
                  <a:srgbClr val="BD00B0"/>
                </a:solidFill>
              </a:rPr>
              <a:t>)</a:t>
            </a:r>
          </a:p>
        </p:txBody>
      </p:sp>
      <p:pic>
        <p:nvPicPr>
          <p:cNvPr id="1017869" name="Picture 13" descr="Thomas Bayes">
            <a:hlinkClick r:id="rId2" tooltip="Thomas Baye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00201" y="3200400"/>
            <a:ext cx="3877325" cy="954107"/>
            <a:chOff x="9296400" y="1219200"/>
            <a:chExt cx="3306310" cy="954107"/>
          </a:xfrm>
        </p:grpSpPr>
        <p:sp>
          <p:nvSpPr>
            <p:cNvPr id="13" name="TextBox 12"/>
            <p:cNvSpPr txBox="1"/>
            <p:nvPr/>
          </p:nvSpPr>
          <p:spPr>
            <a:xfrm>
              <a:off x="9296400" y="1371600"/>
              <a:ext cx="1458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a | b</a:t>
              </a:r>
              <a:r>
                <a:rPr lang="en-US" sz="2800" b="1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44200" y="1219200"/>
              <a:ext cx="18585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b </a:t>
              </a:r>
              <a:r>
                <a:rPr lang="en-US" sz="2800" b="1" u="sng" dirty="0">
                  <a:solidFill>
                    <a:srgbClr val="BD00B0"/>
                  </a:solidFill>
                </a:rPr>
                <a:t>|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 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P</a:t>
              </a:r>
              <a:r>
                <a:rPr lang="en-US" sz="2800" b="1" u="sng" dirty="0">
                  <a:solidFill>
                    <a:srgbClr val="BD00B0"/>
                  </a:solidFill>
                </a:rPr>
                <a:t>(</a:t>
              </a:r>
              <a:r>
                <a:rPr lang="en-US" sz="2800" b="1" i="1" u="sng" dirty="0">
                  <a:solidFill>
                    <a:srgbClr val="BD00B0"/>
                  </a:solidFill>
                </a:rPr>
                <a:t>a</a:t>
              </a:r>
              <a:r>
                <a:rPr lang="en-US" sz="2800" b="1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rgbClr val="BD00B0"/>
                  </a:solidFill>
                </a:rPr>
                <a:t>       </a:t>
              </a:r>
              <a:r>
                <a:rPr lang="en-US" sz="2800" b="1" i="1" dirty="0">
                  <a:solidFill>
                    <a:srgbClr val="BD00B0"/>
                  </a:solidFill>
                </a:rPr>
                <a:t>P</a:t>
              </a:r>
              <a:r>
                <a:rPr lang="en-US" sz="2800" b="1" dirty="0">
                  <a:solidFill>
                    <a:srgbClr val="BD00B0"/>
                  </a:solidFill>
                </a:rPr>
                <a:t>(</a:t>
              </a:r>
              <a:r>
                <a:rPr lang="en-US" sz="2800" b="1" i="1" dirty="0">
                  <a:solidFill>
                    <a:srgbClr val="BD00B0"/>
                  </a:solidFill>
                </a:rPr>
                <a:t>b</a:t>
              </a:r>
              <a:r>
                <a:rPr lang="en-US" sz="2800" b="1" dirty="0">
                  <a:solidFill>
                    <a:srgbClr val="BD00B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11379200" cy="1748613"/>
          </a:xfrm>
        </p:spPr>
        <p:txBody>
          <a:bodyPr/>
          <a:lstStyle/>
          <a:p>
            <a:r>
              <a:rPr lang="en-US" sz="2400" dirty="0"/>
              <a:t>Example: We know that meningitis causes stiff neck 80% of the time. Prior probability of any patient having meningitis is 0.0001. Prior probability of any patient having stiff neck is 0.01.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6892925" y="3090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256463" y="3260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3048000"/>
            <a:ext cx="1919115" cy="113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baseline="-25000" dirty="0">
                <a:solidFill>
                  <a:srgbClr val="BD00B0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BD00B0"/>
                </a:solidFill>
                <a:latin typeface="Calibri"/>
                <a:cs typeface="Calibri"/>
              </a:rPr>
              <a:t>| 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0.8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m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0.0001</a:t>
            </a:r>
          </a:p>
          <a:p>
            <a:pPr marL="342882" lvl="0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P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(</a:t>
            </a:r>
            <a:r>
              <a:rPr lang="en-US" sz="2400" i="1" kern="0" dirty="0">
                <a:solidFill>
                  <a:srgbClr val="BD00B0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) = 0.01</a:t>
            </a:r>
            <a:endParaRPr lang="en-US" sz="2400" kern="0" baseline="-25000" dirty="0">
              <a:solidFill>
                <a:srgbClr val="BD00B0"/>
              </a:solidFill>
              <a:latin typeface="Calibri"/>
              <a:cs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31076" y="4424072"/>
            <a:ext cx="3013387" cy="707886"/>
            <a:chOff x="9296400" y="1219200"/>
            <a:chExt cx="2569605" cy="707886"/>
          </a:xfrm>
        </p:grpSpPr>
        <p:sp>
          <p:nvSpPr>
            <p:cNvPr id="18" name="TextBox 17"/>
            <p:cNvSpPr txBox="1"/>
            <p:nvPr/>
          </p:nvSpPr>
          <p:spPr>
            <a:xfrm>
              <a:off x="9296400" y="1371600"/>
              <a:ext cx="11189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m | s</a:t>
              </a:r>
              <a:r>
                <a:rPr lang="en-US" sz="2000" dirty="0">
                  <a:solidFill>
                    <a:srgbClr val="BD00B0"/>
                  </a:solidFill>
                </a:rPr>
                <a:t>) =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01025" y="1219200"/>
              <a:ext cx="1464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s </a:t>
              </a:r>
              <a:r>
                <a:rPr lang="en-US" sz="2000" u="sng" dirty="0">
                  <a:solidFill>
                    <a:srgbClr val="BD00B0"/>
                  </a:solidFill>
                </a:rPr>
                <a:t>| 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 </a:t>
              </a:r>
              <a:r>
                <a:rPr lang="en-US" sz="2000" i="1" u="sng" dirty="0">
                  <a:solidFill>
                    <a:srgbClr val="BD00B0"/>
                  </a:solidFill>
                </a:rPr>
                <a:t>P</a:t>
              </a:r>
              <a:r>
                <a:rPr lang="en-US" sz="2000" u="sng" dirty="0">
                  <a:solidFill>
                    <a:srgbClr val="BD00B0"/>
                  </a:solidFill>
                </a:rPr>
                <a:t>(</a:t>
              </a:r>
              <a:r>
                <a:rPr lang="en-US" sz="2000" i="1" u="sng" dirty="0">
                  <a:solidFill>
                    <a:srgbClr val="BD00B0"/>
                  </a:solidFill>
                </a:rPr>
                <a:t>m</a:t>
              </a:r>
              <a:r>
                <a:rPr lang="en-US" sz="2000" u="sng" dirty="0">
                  <a:solidFill>
                    <a:srgbClr val="BD00B0"/>
                  </a:solidFill>
                </a:rPr>
                <a:t>)</a:t>
              </a:r>
            </a:p>
            <a:p>
              <a:r>
                <a:rPr lang="en-US" sz="2000" dirty="0">
                  <a:solidFill>
                    <a:srgbClr val="BD00B0"/>
                  </a:solidFill>
                </a:rPr>
                <a:t>       </a:t>
              </a:r>
              <a:r>
                <a:rPr lang="en-US" sz="2000" i="1" dirty="0">
                  <a:solidFill>
                    <a:srgbClr val="BD00B0"/>
                  </a:solidFill>
                </a:rPr>
                <a:t>P</a:t>
              </a:r>
              <a:r>
                <a:rPr lang="en-US" sz="2000" dirty="0">
                  <a:solidFill>
                    <a:srgbClr val="BD00B0"/>
                  </a:solidFill>
                </a:rPr>
                <a:t>(</a:t>
              </a:r>
              <a:r>
                <a:rPr lang="en-US" sz="2000" i="1" dirty="0">
                  <a:solidFill>
                    <a:srgbClr val="BD00B0"/>
                  </a:solidFill>
                </a:rPr>
                <a:t>s</a:t>
              </a:r>
              <a:r>
                <a:rPr lang="en-US" sz="2000" dirty="0">
                  <a:solidFill>
                    <a:srgbClr val="BD00B0"/>
                  </a:solidFill>
                </a:rPr>
                <a:t>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16049" y="4417238"/>
            <a:ext cx="2223151" cy="707886"/>
            <a:chOff x="9774957" y="1219200"/>
            <a:chExt cx="2792426" cy="793278"/>
          </a:xfrm>
        </p:grpSpPr>
        <p:sp>
          <p:nvSpPr>
            <p:cNvPr id="24" name="TextBox 23"/>
            <p:cNvSpPr txBox="1"/>
            <p:nvPr/>
          </p:nvSpPr>
          <p:spPr>
            <a:xfrm>
              <a:off x="9774957" y="1422386"/>
              <a:ext cx="2851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BD00B0"/>
                  </a:solidFill>
                </a:rPr>
                <a:t>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34023" y="1219200"/>
              <a:ext cx="2533360" cy="79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i="1" u="sng" dirty="0">
                  <a:solidFill>
                    <a:srgbClr val="BD00B0"/>
                  </a:solidFill>
                </a:rPr>
                <a:t>  </a:t>
              </a:r>
              <a:r>
                <a:rPr lang="en-US" sz="2000" u="sng" dirty="0">
                  <a:solidFill>
                    <a:srgbClr val="BD00B0"/>
                  </a:solidFill>
                </a:rPr>
                <a:t>0.8 x 0.0001  </a:t>
              </a:r>
              <a:r>
                <a:rPr lang="en-US" sz="2000" u="sng" dirty="0">
                  <a:solidFill>
                    <a:schemeClr val="bg1"/>
                  </a:solidFill>
                </a:rPr>
                <a:t>.</a:t>
              </a:r>
            </a:p>
            <a:p>
              <a:pPr algn="ctr"/>
              <a:r>
                <a:rPr lang="en-US" sz="2000" dirty="0">
                  <a:solidFill>
                    <a:srgbClr val="BD00B0"/>
                  </a:solidFill>
                </a:rPr>
                <a:t>0.01</a:t>
              </a:r>
            </a:p>
          </p:txBody>
        </p:sp>
      </p:grpSp>
      <p:sp>
        <p:nvSpPr>
          <p:cNvPr id="20" name="Rectangle 3">
            <a:extLst>
              <a:ext uri="{FF2B5EF4-FFF2-40B4-BE49-F238E27FC236}">
                <a16:creationId xmlns:a16="http://schemas.microsoft.com/office/drawing/2014/main" id="{F8B9B1E9-9002-BF00-E2AD-4880044B2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5516513"/>
            <a:ext cx="11379200" cy="53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kern="0" dirty="0"/>
              <a:t>Note: posterior probability of meningitis still very small: 0.008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71397"/>
            <a:ext cx="3048000" cy="2686603"/>
          </a:xfrm>
          <a:prstGeom prst="rect">
            <a:avLst/>
          </a:prstGeom>
        </p:spPr>
      </p:pic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102870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Two variables X and Y are (absolutely) </a:t>
            </a:r>
            <a:r>
              <a:rPr lang="en-US" sz="2800" b="1" i="1" dirty="0">
                <a:solidFill>
                  <a:srgbClr val="FF0000"/>
                </a:solidFill>
                <a:latin typeface="Calibri"/>
                <a:cs typeface="Calibri"/>
              </a:rPr>
              <a:t>independent</a:t>
            </a:r>
            <a:r>
              <a:rPr lang="en-US" sz="2800" dirty="0">
                <a:latin typeface="Calibri"/>
                <a:cs typeface="Calibri"/>
              </a:rPr>
              <a:t> if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I.e., the joint distribution</a:t>
            </a:r>
            <a:r>
              <a:rPr lang="en-US" sz="2400" b="1" i="1" dirty="0">
                <a:solidFill>
                  <a:srgbClr val="0000FF"/>
                </a:solidFill>
                <a:latin typeface="Calibri"/>
                <a:cs typeface="Calibri"/>
              </a:rPr>
              <a:t> factors </a:t>
            </a:r>
            <a:r>
              <a:rPr lang="en-US" sz="2400" dirty="0">
                <a:latin typeface="Calibri"/>
                <a:cs typeface="Calibri"/>
              </a:rPr>
              <a:t>into a product of two simpler distributions</a:t>
            </a:r>
          </a:p>
          <a:p>
            <a:pPr lvl="5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Equivalently, via the product rule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|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dirty="0">
                <a:latin typeface="Calibri"/>
                <a:cs typeface="Calibri"/>
                <a:sym typeface="Symbol"/>
              </a:rPr>
              <a:t>,</a:t>
            </a:r>
            <a:endParaRPr lang="en-US" sz="28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i="1" dirty="0">
                <a:solidFill>
                  <a:srgbClr val="CC00CC"/>
                </a:solidFill>
                <a:sym typeface="Symbol"/>
              </a:rPr>
              <a:t>                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400" dirty="0">
                <a:latin typeface="Calibri"/>
                <a:cs typeface="Calibri"/>
                <a:sym typeface="Symbol"/>
              </a:rPr>
              <a:t>or    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y 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|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x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y</a:t>
            </a:r>
            <a:r>
              <a:rPr lang="en-US" dirty="0">
                <a:solidFill>
                  <a:srgbClr val="CC00CC"/>
                </a:solidFill>
                <a:ea typeface="+mn-ea"/>
                <a:cs typeface="+mn-cs"/>
                <a:sym typeface="Symbol"/>
              </a:rPr>
              <a:t>)</a:t>
            </a:r>
            <a:endParaRPr lang="en-US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		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Example: </a:t>
            </a:r>
            <a:r>
              <a:rPr lang="en-US" sz="2800" dirty="0"/>
              <a:t>two dice rolls </a:t>
            </a:r>
            <a:r>
              <a:rPr lang="en-US" sz="28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800" dirty="0"/>
              <a:t> and </a:t>
            </a:r>
            <a:r>
              <a:rPr lang="en-US" sz="28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   = 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=  1/6 x 1/6  =  1/36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|</a:t>
            </a:r>
            <a:r>
              <a:rPr lang="en-US" sz="2400" i="1" dirty="0">
                <a:solidFill>
                  <a:srgbClr val="CC00CC"/>
                </a:solidFill>
              </a:rPr>
              <a:t> Roll</a:t>
            </a:r>
            <a:r>
              <a:rPr lang="en-US" baseline="-25000" dirty="0">
                <a:solidFill>
                  <a:srgbClr val="CC00CC"/>
                </a:solidFill>
              </a:rPr>
              <a:t>1</a:t>
            </a:r>
            <a:r>
              <a:rPr lang="en-US" sz="2400" dirty="0">
                <a:solidFill>
                  <a:srgbClr val="CC00CC"/>
                </a:solidFill>
              </a:rPr>
              <a:t>=5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  = 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Roll</a:t>
            </a:r>
            <a:r>
              <a:rPr lang="en-US" baseline="-25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=3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solidFill>
                <a:srgbClr val="CC00CC"/>
              </a:solidFill>
              <a:latin typeface="Calibri"/>
              <a:cs typeface="Calibri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</p:spTree>
    <p:extLst>
      <p:ext uri="{BB962C8B-B14F-4D97-AF65-F5344CB8AC3E}">
        <p14:creationId xmlns:p14="http://schemas.microsoft.com/office/powerpoint/2010/main" val="9170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78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Independence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i="1" dirty="0">
                <a:solidFill>
                  <a:srgbClr val="CC00CC"/>
                </a:solidFill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 fair, independent coin flips:</a:t>
            </a:r>
          </a:p>
        </p:txBody>
      </p:sp>
      <p:graphicFrame>
        <p:nvGraphicFramePr>
          <p:cNvPr id="1043475" name="Group 19"/>
          <p:cNvGraphicFramePr>
            <a:graphicFrameLocks noGrp="1"/>
          </p:cNvGraphicFramePr>
          <p:nvPr/>
        </p:nvGraphicFramePr>
        <p:xfrm>
          <a:off x="699676" y="2892425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77" name="Group 21"/>
          <p:cNvGraphicFramePr>
            <a:graphicFrameLocks noGrp="1"/>
          </p:cNvGraphicFramePr>
          <p:nvPr/>
        </p:nvGraphicFramePr>
        <p:xfrm>
          <a:off x="24713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89" name="Group 33"/>
          <p:cNvGraphicFramePr>
            <a:graphicFrameLocks noGrp="1"/>
          </p:cNvGraphicFramePr>
          <p:nvPr/>
        </p:nvGraphicFramePr>
        <p:xfrm>
          <a:off x="57479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88" name="Picture 4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6" y="3170238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AutoShape 49"/>
          <p:cNvSpPr>
            <a:spLocks/>
          </p:cNvSpPr>
          <p:nvPr/>
        </p:nvSpPr>
        <p:spPr bwMode="auto">
          <a:xfrm rot="-5400000">
            <a:off x="3804826" y="590550"/>
            <a:ext cx="381000" cy="7124700"/>
          </a:xfrm>
          <a:prstGeom prst="leftBrace">
            <a:avLst>
              <a:gd name="adj1" fmla="val 1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0" name="Rectangle 52"/>
          <p:cNvSpPr>
            <a:spLocks noChangeArrowheads="1"/>
          </p:cNvSpPr>
          <p:nvPr/>
        </p:nvSpPr>
        <p:spPr bwMode="auto">
          <a:xfrm>
            <a:off x="2680876" y="5181600"/>
            <a:ext cx="28956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1" name="AutoShape 57"/>
          <p:cNvSpPr>
            <a:spLocks/>
          </p:cNvSpPr>
          <p:nvPr/>
        </p:nvSpPr>
        <p:spPr bwMode="auto">
          <a:xfrm>
            <a:off x="2299876" y="5105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4" name="Freeform 60"/>
          <p:cNvSpPr>
            <a:spLocks/>
          </p:cNvSpPr>
          <p:nvPr/>
        </p:nvSpPr>
        <p:spPr bwMode="auto">
          <a:xfrm>
            <a:off x="2604676" y="5791200"/>
            <a:ext cx="2971800" cy="457200"/>
          </a:xfrm>
          <a:custGeom>
            <a:avLst/>
            <a:gdLst>
              <a:gd name="T0" fmla="*/ 0 w 1872"/>
              <a:gd name="T1" fmla="*/ 2147483647 h 288"/>
              <a:gd name="T2" fmla="*/ 2147483647 w 1872"/>
              <a:gd name="T3" fmla="*/ 0 h 288"/>
              <a:gd name="T4" fmla="*/ 2147483647 w 1872"/>
              <a:gd name="T5" fmla="*/ 2147483647 h 288"/>
              <a:gd name="T6" fmla="*/ 2147483647 w 1872"/>
              <a:gd name="T7" fmla="*/ 0 h 288"/>
              <a:gd name="T8" fmla="*/ 2147483647 w 1872"/>
              <a:gd name="T9" fmla="*/ 2147483647 h 288"/>
              <a:gd name="T10" fmla="*/ 2147483647 w 1872"/>
              <a:gd name="T11" fmla="*/ 0 h 288"/>
              <a:gd name="T12" fmla="*/ 2147483647 w 1872"/>
              <a:gd name="T13" fmla="*/ 2147483647 h 288"/>
              <a:gd name="T14" fmla="*/ 2147483647 w 1872"/>
              <a:gd name="T15" fmla="*/ 2147483647 h 288"/>
              <a:gd name="T16" fmla="*/ 2147483647 w 1872"/>
              <a:gd name="T17" fmla="*/ 2147483647 h 288"/>
              <a:gd name="T18" fmla="*/ 2147483647 w 1872"/>
              <a:gd name="T19" fmla="*/ 2147483647 h 288"/>
              <a:gd name="T20" fmla="*/ 2147483647 w 1872"/>
              <a:gd name="T21" fmla="*/ 2147483647 h 288"/>
              <a:gd name="T22" fmla="*/ 2147483647 w 1872"/>
              <a:gd name="T23" fmla="*/ 2147483647 h 288"/>
              <a:gd name="T24" fmla="*/ 2147483647 w 1872"/>
              <a:gd name="T25" fmla="*/ 2147483647 h 288"/>
              <a:gd name="T26" fmla="*/ 0 w 1872"/>
              <a:gd name="T27" fmla="*/ 2147483647 h 288"/>
              <a:gd name="T28" fmla="*/ 0 w 1872"/>
              <a:gd name="T29" fmla="*/ 2147483647 h 2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2"/>
              <a:gd name="T46" fmla="*/ 0 h 288"/>
              <a:gd name="T47" fmla="*/ 1872 w 1872"/>
              <a:gd name="T48" fmla="*/ 288 h 2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2" h="288">
                <a:moveTo>
                  <a:pt x="0" y="115"/>
                </a:moveTo>
                <a:lnTo>
                  <a:pt x="197" y="0"/>
                </a:lnTo>
                <a:lnTo>
                  <a:pt x="493" y="58"/>
                </a:lnTo>
                <a:lnTo>
                  <a:pt x="837" y="0"/>
                </a:lnTo>
                <a:lnTo>
                  <a:pt x="1182" y="115"/>
                </a:lnTo>
                <a:lnTo>
                  <a:pt x="1576" y="0"/>
                </a:lnTo>
                <a:lnTo>
                  <a:pt x="1872" y="115"/>
                </a:lnTo>
                <a:lnTo>
                  <a:pt x="1872" y="230"/>
                </a:lnTo>
                <a:lnTo>
                  <a:pt x="1576" y="173"/>
                </a:lnTo>
                <a:lnTo>
                  <a:pt x="1182" y="288"/>
                </a:lnTo>
                <a:lnTo>
                  <a:pt x="841" y="136"/>
                </a:lnTo>
                <a:lnTo>
                  <a:pt x="502" y="201"/>
                </a:lnTo>
                <a:lnTo>
                  <a:pt x="197" y="173"/>
                </a:lnTo>
                <a:lnTo>
                  <a:pt x="0" y="230"/>
                </a:lnTo>
                <a:lnTo>
                  <a:pt x="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24" y="1150853"/>
            <a:ext cx="3229661" cy="30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9" y="4749346"/>
            <a:ext cx="4115264" cy="1860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5600" y="4572000"/>
            <a:ext cx="24491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1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,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sym typeface="Symbol"/>
              </a:rPr>
              <a:t>2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,.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..,X</a:t>
            </a:r>
            <a:r>
              <a:rPr lang="en-US" sz="3200" i="1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43600" y="2286000"/>
            <a:ext cx="10351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 err="1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i="1" kern="0" baseline="-25000" dirty="0" err="1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90600" y="2286000"/>
            <a:ext cx="10331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1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667000" y="2286000"/>
            <a:ext cx="103313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P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(</a:t>
            </a:r>
            <a:r>
              <a:rPr lang="en-US" sz="3200" i="1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X</a:t>
            </a:r>
            <a:r>
              <a:rPr lang="en-US" sz="3200" kern="0" baseline="-25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2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)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81" y="5410200"/>
            <a:ext cx="53331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2</a:t>
            </a:r>
            <a:r>
              <a:rPr lang="en-US" sz="3200" i="1" kern="0" baseline="3000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n</a:t>
            </a:r>
            <a:r>
              <a:rPr lang="en-US" sz="3200" kern="0" dirty="0">
                <a:solidFill>
                  <a:srgbClr val="CC00CC"/>
                </a:solidFill>
                <a:latin typeface="Calibri" pitchFamily="34" charset="0"/>
                <a:ea typeface="+mn-ea"/>
                <a:sym typeface="Symbo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5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00200"/>
            <a:ext cx="6324599" cy="41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8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524000"/>
            <a:ext cx="10439400" cy="49530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sz="2800" b="1" i="1" dirty="0">
                <a:solidFill>
                  <a:srgbClr val="3333FF"/>
                </a:solidFill>
                <a:latin typeface="Calibri"/>
                <a:cs typeface="Calibri"/>
              </a:rPr>
              <a:t>Conditional independence</a:t>
            </a:r>
            <a:r>
              <a:rPr lang="en-US" sz="2800" dirty="0">
                <a:latin typeface="Calibri"/>
                <a:cs typeface="Calibri"/>
              </a:rPr>
              <a:t> is our most basic and robust form of knowledge about uncertain environments.</a:t>
            </a:r>
          </a:p>
          <a:p>
            <a:pPr eaLnBrk="1" hangingPunct="1">
              <a:lnSpc>
                <a:spcPct val="125000"/>
              </a:lnSpc>
            </a:pPr>
            <a:endParaRPr lang="en-US" sz="2800" dirty="0">
              <a:latin typeface="Calibri"/>
              <a:cs typeface="Calibri"/>
            </a:endParaRPr>
          </a:p>
          <a:p>
            <a:pPr eaLnBrk="1" hangingPunct="1">
              <a:lnSpc>
                <a:spcPct val="125000"/>
              </a:lnSpc>
            </a:pP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X</a:t>
            </a:r>
            <a:r>
              <a:rPr lang="en-US" sz="2800" dirty="0">
                <a:latin typeface="Calibri"/>
                <a:cs typeface="Calibri"/>
              </a:rPr>
              <a:t> is conditionally independent of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Y</a:t>
            </a:r>
            <a:r>
              <a:rPr lang="en-US" sz="2800" dirty="0">
                <a:latin typeface="Calibri"/>
                <a:cs typeface="Calibri"/>
              </a:rPr>
              <a:t> given </a:t>
            </a:r>
            <a:r>
              <a:rPr lang="en-US" sz="2800" i="1" dirty="0">
                <a:solidFill>
                  <a:srgbClr val="CC00CC"/>
                </a:solidFill>
                <a:latin typeface="Calibri"/>
                <a:cs typeface="Calibri"/>
              </a:rPr>
              <a:t>Z </a:t>
            </a:r>
            <a:r>
              <a:rPr lang="en-US" sz="2800" dirty="0">
                <a:latin typeface="Calibri"/>
                <a:cs typeface="Calibri"/>
              </a:rPr>
              <a:t>if and only if: 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y,z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marL="0" indent="0">
              <a:lnSpc>
                <a:spcPct val="125000"/>
              </a:lnSpc>
              <a:buNone/>
            </a:pPr>
            <a:endParaRPr lang="en-US" sz="28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125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or, equivalently, if and only if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>
                <a:latin typeface="Calibri"/>
                <a:cs typeface="Calibri"/>
              </a:rPr>
              <a:t>               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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,</a:t>
            </a:r>
            <a:r>
              <a:rPr lang="en-US" sz="2800" i="1" dirty="0" err="1">
                <a:solidFill>
                  <a:srgbClr val="CC00CC"/>
                </a:solidFill>
                <a:sym typeface="Symbol"/>
              </a:rPr>
              <a:t>y,z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     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,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y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| </a:t>
            </a:r>
            <a:r>
              <a:rPr lang="en-US" sz="2800" i="1" dirty="0">
                <a:solidFill>
                  <a:srgbClr val="CC00CC"/>
                </a:solidFill>
                <a:sym typeface="Symbol"/>
              </a:rPr>
              <a:t>z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6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 Examples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Traffic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Umbrella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Raining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33800"/>
            <a:ext cx="5714999" cy="2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1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Conditional Independence Examples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Fire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Smoke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/>
                <a:cs typeface="Calibri"/>
              </a:rPr>
              <a:t>Alarm</a:t>
            </a: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1371600"/>
            <a:ext cx="3352797" cy="220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038600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0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065102" y="1685392"/>
            <a:ext cx="4646595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usually red</a:t>
            </a:r>
          </a:p>
          <a:p>
            <a:pPr lvl="1"/>
            <a:r>
              <a:rPr lang="en-US" sz="2000" dirty="0"/>
              <a:t>1 or 2 away: mostly orange</a:t>
            </a:r>
          </a:p>
          <a:p>
            <a:pPr lvl="1"/>
            <a:r>
              <a:rPr lang="en-US" sz="2000" dirty="0"/>
              <a:t>3 or 4 away: typically yellow</a:t>
            </a:r>
          </a:p>
          <a:p>
            <a:pPr lvl="1"/>
            <a:r>
              <a:rPr lang="en-US" sz="2000" dirty="0"/>
              <a:t>5+ away: often green</a:t>
            </a:r>
          </a:p>
          <a:p>
            <a:r>
              <a:rPr lang="en-US" sz="2400" dirty="0"/>
              <a:t>Click on squares until confident of location, then “</a:t>
            </a:r>
            <a:r>
              <a:rPr lang="en-US" sz="2400" b="1" i="1" dirty="0"/>
              <a:t>bust</a:t>
            </a:r>
            <a:r>
              <a:rPr lang="en-US" sz="2400" dirty="0"/>
              <a:t>”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17700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2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laws of (discrete)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66" y="1397001"/>
            <a:ext cx="10555817" cy="4729164"/>
          </a:xfrm>
        </p:spPr>
        <p:txBody>
          <a:bodyPr/>
          <a:lstStyle/>
          <a:p>
            <a:r>
              <a:rPr lang="en-US" dirty="0"/>
              <a:t>Begin with a set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dirty="0"/>
              <a:t> of possible worlds</a:t>
            </a:r>
          </a:p>
          <a:p>
            <a:pPr lvl="1"/>
            <a:r>
              <a:rPr lang="en-US" dirty="0"/>
              <a:t>E.g., 6 possible rolls of a die, </a:t>
            </a:r>
            <a:r>
              <a:rPr lang="en-US" dirty="0">
                <a:solidFill>
                  <a:srgbClr val="CC00CC"/>
                </a:solidFill>
              </a:rPr>
              <a:t>{1, 2, 3, 4, 5, 6}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probability model</a:t>
            </a:r>
            <a:r>
              <a:rPr lang="en-US" dirty="0"/>
              <a:t>  assigns a number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dirty="0"/>
              <a:t> to each world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endParaRPr lang="en-US" dirty="0"/>
          </a:p>
          <a:p>
            <a:pPr lvl="1"/>
            <a:r>
              <a:rPr lang="en-US" dirty="0"/>
              <a:t>E.g.,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(1)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(2)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(3)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(4)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(5)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(6)</a:t>
            </a:r>
            <a:r>
              <a:rPr lang="en-US" dirty="0">
                <a:sym typeface="Symbol"/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rgbClr val="CC00CC"/>
                </a:solidFill>
              </a:rPr>
              <a:t>1/6</a:t>
            </a:r>
            <a:r>
              <a:rPr lang="en-US" dirty="0"/>
              <a:t>. </a:t>
            </a:r>
          </a:p>
          <a:p>
            <a:r>
              <a:rPr lang="en-US" dirty="0"/>
              <a:t>These numbers must satisfy</a:t>
            </a:r>
          </a:p>
          <a:p>
            <a:pPr lvl="1"/>
            <a:r>
              <a:rPr lang="en-US" dirty="0">
                <a:solidFill>
                  <a:srgbClr val="CC00CC"/>
                </a:solidFill>
              </a:rPr>
              <a:t>0 </a:t>
            </a:r>
            <a:r>
              <a:rPr lang="en-US" dirty="0">
                <a:solidFill>
                  <a:srgbClr val="CC00CC"/>
                </a:solidFill>
                <a:sym typeface="Symbol"/>
              </a:rPr>
              <a:t>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 1</a:t>
            </a:r>
          </a:p>
          <a:p>
            <a:pPr lvl="1"/>
            <a:r>
              <a:rPr lang="en-US" dirty="0">
                <a:solidFill>
                  <a:srgbClr val="CC00CC"/>
                </a:solidFill>
                <a:sym typeface="Symbol"/>
              </a:rPr>
              <a:t>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600" baseline="-25000" dirty="0">
                <a:solidFill>
                  <a:srgbClr val="CC00CC"/>
                </a:solidFill>
                <a:sym typeface="Symbol"/>
              </a:rPr>
              <a:t></a:t>
            </a:r>
            <a:r>
              <a:rPr lang="en-US" sz="4000" i="1" baseline="-25000" dirty="0">
                <a:solidFill>
                  <a:srgbClr val="CC00CC"/>
                </a:solidFill>
                <a:sym typeface="Symbol"/>
              </a:rPr>
              <a:t></a:t>
            </a:r>
            <a:r>
              <a:rPr lang="en-US" sz="3600" baseline="-25000" dirty="0">
                <a:sym typeface="Symbol"/>
              </a:rPr>
              <a:t>  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32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3200" dirty="0">
                <a:solidFill>
                  <a:srgbClr val="CC00CC"/>
                </a:solidFill>
                <a:sym typeface="Symbol"/>
              </a:rPr>
              <a:t>) = 1</a:t>
            </a:r>
            <a:endParaRPr lang="en-US" sz="3200" baseline="-25000" dirty="0">
              <a:solidFill>
                <a:srgbClr val="CC00CC"/>
              </a:solidFill>
            </a:endParaRPr>
          </a:p>
          <a:p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5" name="Picture 4" descr="dic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41" y="1217896"/>
            <a:ext cx="1940591" cy="1640640"/>
          </a:xfrm>
          <a:prstGeom prst="rect">
            <a:avLst/>
          </a:prstGeom>
        </p:spPr>
      </p:pic>
      <p:pic>
        <p:nvPicPr>
          <p:cNvPr id="6" name="Picture 5" descr="dice2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89" y="3801963"/>
            <a:ext cx="2013640" cy="16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9372600" cy="5181600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dirty="0"/>
              <a:t>Variables and ranges: </a:t>
            </a:r>
          </a:p>
          <a:p>
            <a:pPr lvl="1">
              <a:lnSpc>
                <a:spcPct val="125000"/>
              </a:lnSpc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/>
              <a:t> (ghost location) in</a:t>
            </a:r>
            <a:r>
              <a:rPr lang="en-US" dirty="0">
                <a:solidFill>
                  <a:srgbClr val="CC00CC"/>
                </a:solidFill>
              </a:rPr>
              <a:t> {(1,1),…,(3,3)}</a:t>
            </a:r>
          </a:p>
          <a:p>
            <a:pPr lvl="1">
              <a:lnSpc>
                <a:spcPct val="125000"/>
              </a:lnSpc>
            </a:pP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sz="3200" i="1" baseline="-25000" dirty="0" err="1">
                <a:solidFill>
                  <a:srgbClr val="CC00CC"/>
                </a:solidFill>
              </a:rPr>
              <a:t>x,y</a:t>
            </a:r>
            <a:r>
              <a:rPr lang="en-US" sz="3200" i="1" baseline="-25000" dirty="0">
                <a:solidFill>
                  <a:srgbClr val="CC00CC"/>
                </a:solidFill>
              </a:rPr>
              <a:t> </a:t>
            </a:r>
            <a:r>
              <a:rPr lang="en-US" dirty="0"/>
              <a:t>(color measured at square </a:t>
            </a:r>
            <a:r>
              <a:rPr lang="en-US" dirty="0" err="1"/>
              <a:t>x,y</a:t>
            </a:r>
            <a:r>
              <a:rPr lang="en-US" dirty="0"/>
              <a:t>) in</a:t>
            </a:r>
            <a:r>
              <a:rPr lang="en-US" dirty="0">
                <a:solidFill>
                  <a:srgbClr val="CC00CC"/>
                </a:solidFill>
              </a:rPr>
              <a:t> {</a:t>
            </a:r>
            <a:r>
              <a:rPr lang="en-US" dirty="0" err="1">
                <a:solidFill>
                  <a:srgbClr val="CC00CC"/>
                </a:solidFill>
              </a:rPr>
              <a:t>red,orange,yellow,green</a:t>
            </a:r>
            <a:r>
              <a:rPr lang="en-US" dirty="0">
                <a:solidFill>
                  <a:srgbClr val="CC00CC"/>
                </a:solidFill>
              </a:rPr>
              <a:t>}</a:t>
            </a:r>
            <a:endParaRPr lang="en-US" i="1" baseline="-25000" dirty="0">
              <a:solidFill>
                <a:srgbClr val="CC00CC"/>
              </a:solidFill>
            </a:endParaRPr>
          </a:p>
          <a:p>
            <a:pPr>
              <a:lnSpc>
                <a:spcPct val="125000"/>
              </a:lnSpc>
            </a:pPr>
            <a:r>
              <a:rPr lang="en-US" dirty="0"/>
              <a:t>Ghostbuster physics:</a:t>
            </a:r>
          </a:p>
          <a:p>
            <a:pPr lvl="1" eaLnBrk="1" hangingPunct="1">
              <a:lnSpc>
                <a:spcPct val="125000"/>
              </a:lnSpc>
            </a:pPr>
            <a:r>
              <a:rPr lang="en-US" b="1" i="1" dirty="0">
                <a:solidFill>
                  <a:srgbClr val="FF0000"/>
                </a:solidFill>
              </a:rPr>
              <a:t>Uniform prior distribution </a:t>
            </a:r>
            <a:r>
              <a:rPr lang="en-US" dirty="0"/>
              <a:t>over ghost location: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</a:t>
            </a:r>
            <a:endParaRPr lang="en-US" dirty="0"/>
          </a:p>
          <a:p>
            <a:pPr lvl="1">
              <a:lnSpc>
                <a:spcPct val="125000"/>
              </a:lnSpc>
            </a:pPr>
            <a:r>
              <a:rPr lang="en-US" b="1" i="1" dirty="0">
                <a:solidFill>
                  <a:srgbClr val="FF0000"/>
                </a:solidFill>
              </a:rPr>
              <a:t>Sensor model</a:t>
            </a:r>
            <a:r>
              <a:rPr lang="en-US" dirty="0"/>
              <a:t>: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i="1" baseline="-25000" dirty="0" err="1">
                <a:solidFill>
                  <a:srgbClr val="CC00CC"/>
                </a:solidFill>
              </a:rPr>
              <a:t>x,y</a:t>
            </a:r>
            <a:r>
              <a:rPr lang="en-US" dirty="0">
                <a:solidFill>
                  <a:srgbClr val="CC00CC"/>
                </a:solidFill>
              </a:rPr>
              <a:t>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dirty="0"/>
              <a:t>(depends only on distance to G)</a:t>
            </a:r>
            <a:endParaRPr lang="en-US" dirty="0">
              <a:solidFill>
                <a:srgbClr val="CC00CC"/>
              </a:solidFill>
            </a:endParaRPr>
          </a:p>
          <a:p>
            <a:pPr lvl="2">
              <a:lnSpc>
                <a:spcPct val="125000"/>
              </a:lnSpc>
            </a:pPr>
            <a:r>
              <a:rPr lang="en-US" dirty="0"/>
              <a:t>E.g.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= (1,1) ) = 0.1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9067800" y="1371600"/>
            <a:ext cx="1981200" cy="1981200"/>
            <a:chOff x="2438400" y="4648200"/>
            <a:chExt cx="1981200" cy="1981200"/>
          </a:xfrm>
        </p:grpSpPr>
        <p:sp>
          <p:nvSpPr>
            <p:cNvPr id="10" name="Rectangle 9"/>
            <p:cNvSpPr/>
            <p:nvPr/>
          </p:nvSpPr>
          <p:spPr>
            <a:xfrm>
              <a:off x="24384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42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84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42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00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384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242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66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model, contd.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734800" cy="51054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>
                <a:solidFill>
                  <a:srgbClr val="CC00CC"/>
                </a:solidFill>
              </a:rPr>
              <a:t>P(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,</a:t>
            </a:r>
            <a:r>
              <a:rPr lang="en-US" i="1" dirty="0">
                <a:solidFill>
                  <a:srgbClr val="CC00CC"/>
                </a:solidFill>
              </a:rPr>
              <a:t> 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, …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3,3</a:t>
            </a:r>
            <a:r>
              <a:rPr lang="en-US" dirty="0">
                <a:solidFill>
                  <a:srgbClr val="CC00CC"/>
                </a:solidFill>
              </a:rPr>
              <a:t>)</a:t>
            </a:r>
            <a:r>
              <a:rPr lang="en-US" dirty="0"/>
              <a:t> has </a:t>
            </a:r>
            <a:r>
              <a:rPr lang="en-US" dirty="0">
                <a:solidFill>
                  <a:srgbClr val="CC00CC"/>
                </a:solidFill>
              </a:rPr>
              <a:t>9 x 4</a:t>
            </a:r>
            <a:r>
              <a:rPr lang="en-US" baseline="30000" dirty="0">
                <a:solidFill>
                  <a:srgbClr val="CC00CC"/>
                </a:solidFill>
              </a:rPr>
              <a:t>9</a:t>
            </a:r>
            <a:r>
              <a:rPr lang="en-US" dirty="0">
                <a:solidFill>
                  <a:srgbClr val="CC00CC"/>
                </a:solidFill>
              </a:rPr>
              <a:t> = 2,359,296 </a:t>
            </a:r>
            <a:r>
              <a:rPr lang="en-US" dirty="0"/>
              <a:t>entries!!!</a:t>
            </a:r>
            <a:endParaRPr lang="en-US" dirty="0">
              <a:solidFill>
                <a:srgbClr val="CC00CC"/>
              </a:solidFill>
            </a:endParaRPr>
          </a:p>
          <a:p>
            <a:pPr>
              <a:lnSpc>
                <a:spcPct val="125000"/>
              </a:lnSpc>
            </a:pPr>
            <a:r>
              <a:rPr lang="en-US" dirty="0"/>
              <a:t>Ghostbuster independence: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Are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dirty="0"/>
              <a:t> independent? </a:t>
            </a:r>
          </a:p>
          <a:p>
            <a:pPr lvl="2">
              <a:lnSpc>
                <a:spcPct val="125000"/>
              </a:lnSpc>
            </a:pPr>
            <a:r>
              <a:rPr lang="en-US" dirty="0"/>
              <a:t>E.g., does </a:t>
            </a:r>
            <a:r>
              <a:rPr lang="en-US" dirty="0">
                <a:solidFill>
                  <a:srgbClr val="CC00CC"/>
                </a:solidFill>
              </a:rPr>
              <a:t>P(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yellow) = P(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yellow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|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orange) </a:t>
            </a:r>
            <a:r>
              <a:rPr lang="en-US" dirty="0"/>
              <a:t>?</a:t>
            </a:r>
          </a:p>
          <a:p>
            <a:pPr>
              <a:lnSpc>
                <a:spcPct val="125000"/>
              </a:lnSpc>
            </a:pPr>
            <a:r>
              <a:rPr lang="en-US" dirty="0"/>
              <a:t>Ghostbuster physics again:</a:t>
            </a:r>
          </a:p>
          <a:p>
            <a:pPr lvl="1">
              <a:lnSpc>
                <a:spcPct val="125000"/>
              </a:lnSpc>
            </a:pP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 err="1">
                <a:solidFill>
                  <a:srgbClr val="CC00CC"/>
                </a:solidFill>
              </a:rPr>
              <a:t>C</a:t>
            </a:r>
            <a:r>
              <a:rPr lang="en-US" i="1" baseline="-25000" dirty="0" err="1">
                <a:solidFill>
                  <a:srgbClr val="CC00CC"/>
                </a:solidFill>
              </a:rPr>
              <a:t>x,y</a:t>
            </a:r>
            <a:r>
              <a:rPr lang="en-US" dirty="0">
                <a:solidFill>
                  <a:srgbClr val="CC00CC"/>
                </a:solidFill>
              </a:rPr>
              <a:t> |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) </a:t>
            </a:r>
            <a:r>
              <a:rPr lang="en-US" b="1" i="1" dirty="0">
                <a:solidFill>
                  <a:srgbClr val="FF0000"/>
                </a:solidFill>
              </a:rPr>
              <a:t>depends </a:t>
            </a:r>
            <a:r>
              <a:rPr lang="en-US" b="1" i="1" u="sng" dirty="0">
                <a:solidFill>
                  <a:srgbClr val="FF0000"/>
                </a:solidFill>
              </a:rPr>
              <a:t>only</a:t>
            </a:r>
            <a:r>
              <a:rPr lang="en-US" b="1" i="1" dirty="0">
                <a:solidFill>
                  <a:srgbClr val="FF0000"/>
                </a:solidFill>
              </a:rPr>
              <a:t> on distance to G</a:t>
            </a:r>
          </a:p>
          <a:p>
            <a:pPr lvl="2">
              <a:lnSpc>
                <a:spcPct val="125000"/>
              </a:lnSpc>
            </a:pPr>
            <a:r>
              <a:rPr lang="en-US" dirty="0"/>
              <a:t>So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u="sng" dirty="0">
                <a:solidFill>
                  <a:srgbClr val="CC00CC"/>
                </a:solidFill>
              </a:rPr>
              <a:t>G</a:t>
            </a:r>
            <a:r>
              <a:rPr lang="en-US" u="sng" dirty="0">
                <a:solidFill>
                  <a:srgbClr val="CC00CC"/>
                </a:solidFill>
              </a:rPr>
              <a:t> = (2,3) </a:t>
            </a:r>
            <a:r>
              <a:rPr lang="en-US" dirty="0">
                <a:solidFill>
                  <a:srgbClr val="CC00CC"/>
                </a:solidFill>
              </a:rPr>
              <a:t>) = </a:t>
            </a:r>
            <a:r>
              <a:rPr lang="en-US" i="1" dirty="0">
                <a:solidFill>
                  <a:srgbClr val="CC00CC"/>
                </a:solidFill>
              </a:rPr>
              <a:t>P</a:t>
            </a:r>
            <a:r>
              <a:rPr lang="en-US" dirty="0">
                <a:solidFill>
                  <a:srgbClr val="CC00CC"/>
                </a:solidFill>
              </a:rPr>
              <a:t>(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 yellow | </a:t>
            </a:r>
            <a:r>
              <a:rPr lang="en-US" i="1" u="sng" dirty="0">
                <a:solidFill>
                  <a:srgbClr val="CC00CC"/>
                </a:solidFill>
              </a:rPr>
              <a:t>G</a:t>
            </a:r>
            <a:r>
              <a:rPr lang="en-US" u="sng" dirty="0">
                <a:solidFill>
                  <a:srgbClr val="CC00CC"/>
                </a:solidFill>
              </a:rPr>
              <a:t> = (2,3)</a:t>
            </a:r>
            <a:r>
              <a:rPr lang="en-US" dirty="0">
                <a:solidFill>
                  <a:srgbClr val="CC00CC"/>
                </a:solidFill>
              </a:rPr>
              <a:t>,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i="1" baseline="-25000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=</a:t>
            </a:r>
            <a:r>
              <a:rPr lang="en-US" i="1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</a:rPr>
              <a:t>orange)</a:t>
            </a:r>
          </a:p>
          <a:p>
            <a:pPr lvl="2">
              <a:lnSpc>
                <a:spcPct val="125000"/>
              </a:lnSpc>
            </a:pPr>
            <a:r>
              <a:rPr lang="en-US" dirty="0"/>
              <a:t>I.e.,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1,1</a:t>
            </a:r>
            <a:r>
              <a:rPr lang="en-US" dirty="0"/>
              <a:t> is </a:t>
            </a:r>
            <a:r>
              <a:rPr lang="en-US" b="1" i="1" dirty="0">
                <a:solidFill>
                  <a:srgbClr val="3333FF"/>
                </a:solidFill>
              </a:rPr>
              <a:t>conditionally independent </a:t>
            </a:r>
            <a:r>
              <a:rPr lang="en-US" dirty="0"/>
              <a:t>of </a:t>
            </a:r>
            <a:r>
              <a:rPr lang="en-US" i="1" dirty="0">
                <a:solidFill>
                  <a:srgbClr val="CC00CC"/>
                </a:solidFill>
              </a:rPr>
              <a:t>C</a:t>
            </a:r>
            <a:r>
              <a:rPr lang="en-US" baseline="-25000" dirty="0">
                <a:solidFill>
                  <a:srgbClr val="CC00CC"/>
                </a:solidFill>
              </a:rPr>
              <a:t>1,2</a:t>
            </a:r>
            <a:r>
              <a:rPr lang="en-US" dirty="0"/>
              <a:t> </a:t>
            </a:r>
            <a:r>
              <a:rPr lang="en-US" b="1" i="1" dirty="0">
                <a:solidFill>
                  <a:srgbClr val="3333FF"/>
                </a:solidFill>
              </a:rPr>
              <a:t>given</a:t>
            </a:r>
            <a:r>
              <a:rPr lang="en-US" dirty="0"/>
              <a:t> </a:t>
            </a:r>
            <a:r>
              <a:rPr lang="en-US" i="1" dirty="0">
                <a:solidFill>
                  <a:srgbClr val="CC00CC"/>
                </a:solidFill>
              </a:rPr>
              <a:t>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058400" y="1295400"/>
            <a:ext cx="1981200" cy="1981200"/>
            <a:chOff x="2438400" y="4648200"/>
            <a:chExt cx="1981200" cy="1981200"/>
          </a:xfrm>
        </p:grpSpPr>
        <p:sp>
          <p:nvSpPr>
            <p:cNvPr id="10" name="Rectangle 9"/>
            <p:cNvSpPr/>
            <p:nvPr/>
          </p:nvSpPr>
          <p:spPr>
            <a:xfrm>
              <a:off x="24384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242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0" y="46482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84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42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10000" y="53340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384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242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6019800"/>
              <a:ext cx="609600" cy="609600"/>
            </a:xfrm>
            <a:prstGeom prst="rect">
              <a:avLst/>
            </a:prstGeom>
            <a:solidFill>
              <a:srgbClr val="000090"/>
            </a:solidFill>
            <a:ln w="571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0.11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0280B75-6A3F-F141-9AFA-05E114F56879}"/>
              </a:ext>
            </a:extLst>
          </p:cNvPr>
          <p:cNvSpPr/>
          <p:nvPr/>
        </p:nvSpPr>
        <p:spPr>
          <a:xfrm>
            <a:off x="10069830" y="2667000"/>
            <a:ext cx="609600" cy="609600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1C629-F83C-7C45-84F2-964C96544397}"/>
              </a:ext>
            </a:extLst>
          </p:cNvPr>
          <p:cNvSpPr/>
          <p:nvPr/>
        </p:nvSpPr>
        <p:spPr>
          <a:xfrm>
            <a:off x="10058400" y="1981200"/>
            <a:ext cx="609600" cy="609600"/>
          </a:xfrm>
          <a:prstGeom prst="rect">
            <a:avLst/>
          </a:prstGeom>
          <a:noFill/>
          <a:ln w="57150" cmpd="sng">
            <a:solidFill>
              <a:srgbClr val="FF98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1" name="Picture 73">
            <a:extLst>
              <a:ext uri="{FF2B5EF4-FFF2-40B4-BE49-F238E27FC236}">
                <a16:creationId xmlns:a16="http://schemas.microsoft.com/office/drawing/2014/main" id="{9967DC02-405F-5348-A537-9579A551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8010" y="1371600"/>
            <a:ext cx="56573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50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 model, contd.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12039600" cy="51816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2400" dirty="0"/>
              <a:t>Apply the chain rule to decompose the joint probability model:</a:t>
            </a:r>
            <a:endParaRPr lang="en-US" sz="2400" dirty="0">
              <a:solidFill>
                <a:srgbClr val="CC00CC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CC00CC"/>
                </a:solidFill>
              </a:rPr>
              <a:t>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i="1" baseline="-250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CC00CC"/>
                </a:solidFill>
              </a:rPr>
              <a:t>, …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) = 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) …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, …,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3,2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Now simplify using conditional independence:</a:t>
            </a:r>
            <a:r>
              <a:rPr lang="en-US" sz="2400" dirty="0">
                <a:solidFill>
                  <a:srgbClr val="CC00CC"/>
                </a:solidFill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CC00CC"/>
                </a:solidFill>
              </a:rPr>
              <a:t>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,</a:t>
            </a:r>
            <a:r>
              <a:rPr lang="en-US" sz="2400" i="1" dirty="0">
                <a:solidFill>
                  <a:srgbClr val="CC00CC"/>
                </a:solidFill>
              </a:rPr>
              <a:t> 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i="1" baseline="-25000" dirty="0">
                <a:solidFill>
                  <a:srgbClr val="CC00CC"/>
                </a:solidFill>
              </a:rPr>
              <a:t> </a:t>
            </a:r>
            <a:r>
              <a:rPr lang="en-US" sz="2400" dirty="0">
                <a:solidFill>
                  <a:srgbClr val="CC00CC"/>
                </a:solidFill>
              </a:rPr>
              <a:t>, …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) = P(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1,1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1,2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1,3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 … P(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baseline="-25000" dirty="0">
                <a:solidFill>
                  <a:srgbClr val="CC00CC"/>
                </a:solidFill>
              </a:rPr>
              <a:t>3,3</a:t>
            </a:r>
            <a:r>
              <a:rPr lang="en-US" sz="2400" dirty="0">
                <a:solidFill>
                  <a:srgbClr val="CC00CC"/>
                </a:solidFill>
              </a:rPr>
              <a:t> |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I.e., conditional independence properties of ghostbuster physics simplify the probability model from </a:t>
            </a:r>
            <a:r>
              <a:rPr lang="en-US" sz="2400" b="1" i="1" dirty="0">
                <a:solidFill>
                  <a:srgbClr val="FF0000"/>
                </a:solidFill>
              </a:rPr>
              <a:t>exponential</a:t>
            </a:r>
            <a:r>
              <a:rPr lang="en-US" sz="2400" dirty="0"/>
              <a:t> to </a:t>
            </a:r>
            <a:r>
              <a:rPr lang="en-US" sz="2400" b="1" i="1" dirty="0">
                <a:solidFill>
                  <a:srgbClr val="FF0000"/>
                </a:solidFill>
              </a:rPr>
              <a:t>quadratic</a:t>
            </a:r>
            <a:r>
              <a:rPr lang="en-US" sz="2400" dirty="0"/>
              <a:t> in the number of squares</a:t>
            </a:r>
          </a:p>
          <a:p>
            <a:pPr>
              <a:lnSpc>
                <a:spcPct val="125000"/>
              </a:lnSpc>
            </a:pPr>
            <a:r>
              <a:rPr lang="en-US" sz="2400" dirty="0"/>
              <a:t>This is called a </a:t>
            </a:r>
            <a:r>
              <a:rPr lang="en-US" sz="2400" b="1" i="1" dirty="0">
                <a:solidFill>
                  <a:srgbClr val="3333FF"/>
                </a:solidFill>
              </a:rPr>
              <a:t>Naïve Bayes</a:t>
            </a:r>
            <a:r>
              <a:rPr lang="en-US" sz="2400" b="1" i="1" dirty="0"/>
              <a:t> </a:t>
            </a:r>
            <a:r>
              <a:rPr lang="en-US" sz="2400" dirty="0"/>
              <a:t>model:</a:t>
            </a:r>
          </a:p>
          <a:p>
            <a:pPr lvl="1">
              <a:lnSpc>
                <a:spcPct val="125000"/>
              </a:lnSpc>
            </a:pPr>
            <a:r>
              <a:rPr lang="en-US" sz="2000" dirty="0"/>
              <a:t>One discrete query variable; all other variables are evidence variables</a:t>
            </a:r>
          </a:p>
          <a:p>
            <a:pPr lvl="1">
              <a:lnSpc>
                <a:spcPct val="125000"/>
              </a:lnSpc>
            </a:pPr>
            <a:r>
              <a:rPr lang="en-US" sz="2000" dirty="0"/>
              <a:t>Evidence variables are conditionally independent given the query variable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199FC-2AB7-C047-9A5E-170C91B8390D}"/>
              </a:ext>
            </a:extLst>
          </p:cNvPr>
          <p:cNvGrpSpPr>
            <a:grpSpLocks noChangeAspect="1"/>
          </p:cNvGrpSpPr>
          <p:nvPr/>
        </p:nvGrpSpPr>
        <p:grpSpPr>
          <a:xfrm>
            <a:off x="8738383" y="4114800"/>
            <a:ext cx="3301217" cy="1828800"/>
            <a:chOff x="3048000" y="1569011"/>
            <a:chExt cx="4645986" cy="2573771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351F3811-0055-2546-9A45-CA04CA392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1569011"/>
              <a:ext cx="117699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G</a:t>
              </a:r>
              <a:endParaRPr lang="en-US" sz="2000" baseline="-25000" dirty="0">
                <a:solidFill>
                  <a:srgbClr val="CC00CC"/>
                </a:solidFill>
                <a:latin typeface="Calibri"/>
                <a:cs typeface="Calibri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B0C464E5-5FE8-3743-97EF-D18118F31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1,1</a:t>
              </a:r>
            </a:p>
          </p:txBody>
        </p:sp>
        <p:cxnSp>
          <p:nvCxnSpPr>
            <p:cNvPr id="7" name="AutoShape 6">
              <a:extLst>
                <a:ext uri="{FF2B5EF4-FFF2-40B4-BE49-F238E27FC236}">
                  <a16:creationId xmlns:a16="http://schemas.microsoft.com/office/drawing/2014/main" id="{4D9E9FEE-F44C-794A-A6F3-388B295A4074}"/>
                </a:ext>
              </a:extLst>
            </p:cNvPr>
            <p:cNvCxnSpPr>
              <a:cxnSpLocks noChangeShapeType="1"/>
              <a:stCxn id="5" idx="3"/>
              <a:endCxn id="6" idx="7"/>
            </p:cNvCxnSpPr>
            <p:nvPr/>
          </p:nvCxnSpPr>
          <p:spPr bwMode="auto">
            <a:xfrm flipH="1">
              <a:off x="3698408" y="2219419"/>
              <a:ext cx="1426958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3C18FDF1-FB30-4C44-B4FF-3518AB98A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24" y="3380782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1,2</a:t>
              </a:r>
            </a:p>
          </p:txBody>
        </p:sp>
        <p:cxnSp>
          <p:nvCxnSpPr>
            <p:cNvPr id="9" name="AutoShape 6">
              <a:extLst>
                <a:ext uri="{FF2B5EF4-FFF2-40B4-BE49-F238E27FC236}">
                  <a16:creationId xmlns:a16="http://schemas.microsoft.com/office/drawing/2014/main" id="{6F2CF5D1-6B14-244A-891E-9B8147F69A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696689" y="2308453"/>
              <a:ext cx="637311" cy="112054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CBB368C7-CB20-004D-B76A-B873BE7CA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1986" y="3380677"/>
              <a:ext cx="762000" cy="762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i="1" dirty="0">
                  <a:solidFill>
                    <a:srgbClr val="CC00CC"/>
                  </a:solidFill>
                  <a:latin typeface="Calibri"/>
                  <a:cs typeface="Calibri"/>
                </a:rPr>
                <a:t>C</a:t>
              </a:r>
              <a:r>
                <a:rPr lang="en-US" sz="2000" baseline="-25000" dirty="0">
                  <a:solidFill>
                    <a:srgbClr val="CC00CC"/>
                  </a:solidFill>
                  <a:latin typeface="Calibri"/>
                  <a:cs typeface="Calibri"/>
                </a:rPr>
                <a:t>3,3</a:t>
              </a:r>
            </a:p>
          </p:txBody>
        </p:sp>
        <p:cxnSp>
          <p:nvCxnSpPr>
            <p:cNvPr id="11" name="AutoShape 6">
              <a:extLst>
                <a:ext uri="{FF2B5EF4-FFF2-40B4-BE49-F238E27FC236}">
                  <a16:creationId xmlns:a16="http://schemas.microsoft.com/office/drawing/2014/main" id="{E8FD3B68-B643-214A-BF32-8352387C9F4E}"/>
                </a:ext>
              </a:extLst>
            </p:cNvPr>
            <p:cNvCxnSpPr>
              <a:cxnSpLocks noChangeShapeType="1"/>
              <a:stCxn id="5" idx="5"/>
            </p:cNvCxnSpPr>
            <p:nvPr/>
          </p:nvCxnSpPr>
          <p:spPr bwMode="auto">
            <a:xfrm>
              <a:off x="5957624" y="2219419"/>
              <a:ext cx="1056886" cy="12728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90C9E8-4022-D74A-B8A3-5CBC5E906854}"/>
                </a:ext>
              </a:extLst>
            </p:cNvPr>
            <p:cNvSpPr/>
            <p:nvPr/>
          </p:nvSpPr>
          <p:spPr>
            <a:xfrm>
              <a:off x="540956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45C009-1A27-A046-9D76-FF6D57EB402C}"/>
                </a:ext>
              </a:extLst>
            </p:cNvPr>
            <p:cNvSpPr/>
            <p:nvPr/>
          </p:nvSpPr>
          <p:spPr>
            <a:xfrm>
              <a:off x="5693426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4DA894-E51A-424A-BCC0-7ACCC922344E}"/>
                </a:ext>
              </a:extLst>
            </p:cNvPr>
            <p:cNvSpPr/>
            <p:nvPr/>
          </p:nvSpPr>
          <p:spPr>
            <a:xfrm>
              <a:off x="5963617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6010E1-6035-9744-AC7E-75416F3162C8}"/>
                </a:ext>
              </a:extLst>
            </p:cNvPr>
            <p:cNvSpPr/>
            <p:nvPr/>
          </p:nvSpPr>
          <p:spPr>
            <a:xfrm>
              <a:off x="6244601" y="3672460"/>
              <a:ext cx="99210" cy="9921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CC00CC"/>
                </a:solidFill>
              </a:endParaRPr>
            </a:p>
          </p:txBody>
        </p:sp>
        <p:cxnSp>
          <p:nvCxnSpPr>
            <p:cNvPr id="16" name="AutoShape 6">
              <a:extLst>
                <a:ext uri="{FF2B5EF4-FFF2-40B4-BE49-F238E27FC236}">
                  <a16:creationId xmlns:a16="http://schemas.microsoft.com/office/drawing/2014/main" id="{1F23E8DF-39A9-9F4F-AF67-E6F4A0293214}"/>
                </a:ext>
              </a:extLst>
            </p:cNvPr>
            <p:cNvCxnSpPr>
              <a:cxnSpLocks noChangeShapeType="1"/>
              <a:stCxn id="5" idx="4"/>
            </p:cNvCxnSpPr>
            <p:nvPr/>
          </p:nvCxnSpPr>
          <p:spPr bwMode="auto">
            <a:xfrm flipH="1">
              <a:off x="5508777" y="2331011"/>
              <a:ext cx="32718" cy="27940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AutoShape 6">
              <a:extLst>
                <a:ext uri="{FF2B5EF4-FFF2-40B4-BE49-F238E27FC236}">
                  <a16:creationId xmlns:a16="http://schemas.microsoft.com/office/drawing/2014/main" id="{20B0A52F-F0E5-5A43-9A6D-E520F75CA4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16273" y="2308453"/>
              <a:ext cx="56929" cy="30195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6186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Summarize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4600"/>
            <a:ext cx="12192000" cy="5461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900" dirty="0"/>
              <a:t>Basic laws: </a:t>
            </a:r>
            <a:r>
              <a:rPr lang="en-US" sz="2900" dirty="0">
                <a:solidFill>
                  <a:srgbClr val="CC00CC"/>
                </a:solidFill>
              </a:rPr>
              <a:t>0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</a:t>
            </a:r>
            <a:r>
              <a:rPr lang="en-US" sz="2900" dirty="0">
                <a:solidFill>
                  <a:srgbClr val="CC00CC"/>
                </a:solidFill>
              </a:rPr>
              <a:t>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P()  1,   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 </a:t>
            </a:r>
            <a:r>
              <a:rPr lang="en-US" sz="2900" baseline="-25000" dirty="0">
                <a:sym typeface="Symbol"/>
              </a:rPr>
              <a:t> 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P() = 1,   P(A) = 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  A</a:t>
            </a:r>
            <a:r>
              <a:rPr lang="en-US" sz="2900" baseline="-25000" dirty="0">
                <a:sym typeface="Symbol"/>
              </a:rPr>
              <a:t> 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P()</a:t>
            </a:r>
            <a:endParaRPr lang="en-US" sz="2900" dirty="0">
              <a:sym typeface="Symbol"/>
            </a:endParaRPr>
          </a:p>
          <a:p>
            <a:pPr>
              <a:spcBef>
                <a:spcPts val="600"/>
              </a:spcBef>
            </a:pPr>
            <a:r>
              <a:rPr lang="en-US" sz="2900" dirty="0"/>
              <a:t>Random variable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X()</a:t>
            </a:r>
            <a:r>
              <a:rPr lang="en-US" sz="2900" dirty="0"/>
              <a:t> has a value in each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</a:t>
            </a:r>
            <a:endParaRPr lang="en-US" sz="2900" dirty="0">
              <a:sym typeface="Symbol"/>
            </a:endParaRPr>
          </a:p>
          <a:p>
            <a:pPr lvl="1">
              <a:spcBef>
                <a:spcPts val="600"/>
              </a:spcBef>
            </a:pPr>
            <a:r>
              <a:rPr lang="en-US" sz="2900" dirty="0"/>
              <a:t>Distribution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P(X) </a:t>
            </a:r>
            <a:r>
              <a:rPr lang="en-US" sz="2900" dirty="0"/>
              <a:t>gives probability for each possible value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x</a:t>
            </a:r>
            <a:endParaRPr lang="en-US" sz="2900" dirty="0">
              <a:sym typeface="Symbol"/>
            </a:endParaRPr>
          </a:p>
          <a:p>
            <a:pPr lvl="1">
              <a:spcBef>
                <a:spcPts val="600"/>
              </a:spcBef>
            </a:pPr>
            <a:r>
              <a:rPr lang="en-US" sz="2900" dirty="0"/>
              <a:t>Joint distribution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P(X,Y) </a:t>
            </a:r>
            <a:r>
              <a:rPr lang="en-US" sz="2900" dirty="0"/>
              <a:t>gives total probability for each combination </a:t>
            </a:r>
            <a:r>
              <a:rPr lang="en-US" sz="2900" dirty="0" err="1">
                <a:solidFill>
                  <a:srgbClr val="CC00CC"/>
                </a:solidFill>
                <a:sym typeface="Symbol"/>
              </a:rPr>
              <a:t>x,y</a:t>
            </a:r>
            <a:endParaRPr lang="en-US" sz="2900" dirty="0">
              <a:solidFill>
                <a:srgbClr val="CC00CC"/>
              </a:solidFill>
              <a:sym typeface="Symbol"/>
            </a:endParaRPr>
          </a:p>
          <a:p>
            <a:pPr>
              <a:spcBef>
                <a:spcPts val="600"/>
              </a:spcBef>
            </a:pPr>
            <a:r>
              <a:rPr lang="en-US" sz="2900" dirty="0"/>
              <a:t>Summing out/marginalization: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P(X=x) = 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y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 P(X=</a:t>
            </a:r>
            <a:r>
              <a:rPr lang="en-US" sz="2900" dirty="0" err="1">
                <a:solidFill>
                  <a:srgbClr val="CC00CC"/>
                </a:solidFill>
                <a:sym typeface="Symbol"/>
              </a:rPr>
              <a:t>x,Y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=y)</a:t>
            </a:r>
            <a:endParaRPr lang="en-US" sz="2900" dirty="0"/>
          </a:p>
          <a:p>
            <a:pPr>
              <a:spcBef>
                <a:spcPts val="600"/>
              </a:spcBef>
            </a:pPr>
            <a:r>
              <a:rPr lang="en-US" sz="2900" dirty="0"/>
              <a:t>Conditional probability: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P(X|Y) = P(X,Y)/P(Y)</a:t>
            </a:r>
            <a:endParaRPr lang="en-US" sz="2900" dirty="0"/>
          </a:p>
          <a:p>
            <a:pPr>
              <a:spcBef>
                <a:spcPts val="600"/>
              </a:spcBef>
            </a:pPr>
            <a:r>
              <a:rPr lang="en-US" sz="2900" dirty="0"/>
              <a:t>Chain rule: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n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)  =  </a:t>
            </a:r>
            <a:r>
              <a:rPr lang="en-US" sz="2900" dirty="0">
                <a:solidFill>
                  <a:srgbClr val="990099"/>
                </a:solidFill>
                <a:sym typeface="Symbol"/>
              </a:rPr>
              <a:t></a:t>
            </a:r>
            <a:r>
              <a:rPr lang="en-US" sz="29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 P(X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i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 | X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1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,..,X</a:t>
            </a:r>
            <a:r>
              <a:rPr lang="en-US" sz="2900" baseline="-25000" dirty="0">
                <a:solidFill>
                  <a:srgbClr val="CC00CC"/>
                </a:solidFill>
                <a:sym typeface="Symbol"/>
              </a:rPr>
              <a:t>i-1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900" dirty="0"/>
              <a:t>Bayes Rule: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P(X|Y) = P(Y|X)P(X)/P(Y)</a:t>
            </a:r>
            <a:endParaRPr lang="en-US" sz="2900" dirty="0"/>
          </a:p>
          <a:p>
            <a:pPr>
              <a:spcBef>
                <a:spcPts val="600"/>
              </a:spcBef>
            </a:pPr>
            <a:r>
              <a:rPr lang="en-US" sz="2900" dirty="0"/>
              <a:t>Independence: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P(X,Y) = P(X) P(Y)</a:t>
            </a:r>
            <a:r>
              <a:rPr lang="en-US" sz="29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sz="2900" dirty="0">
                <a:latin typeface="Calibri"/>
                <a:cs typeface="Calibri"/>
                <a:sym typeface="Symbol"/>
              </a:rPr>
              <a:t>or</a:t>
            </a:r>
            <a:r>
              <a:rPr lang="en-US" sz="2900" dirty="0">
                <a:solidFill>
                  <a:srgbClr val="CC00CC"/>
                </a:solidFill>
                <a:latin typeface="Calibri"/>
                <a:cs typeface="Calibri"/>
                <a:sym typeface="Symbol"/>
              </a:rPr>
              <a:t>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P(X|Y) = P(X) </a:t>
            </a:r>
            <a:r>
              <a:rPr lang="en-US" sz="2900" dirty="0">
                <a:latin typeface="Calibri"/>
                <a:cs typeface="Calibri"/>
                <a:sym typeface="Symbol"/>
              </a:rPr>
              <a:t>or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P(Y|X) = P(Y)</a:t>
            </a:r>
            <a:endParaRPr lang="en-US" sz="2900" dirty="0"/>
          </a:p>
          <a:p>
            <a:pPr>
              <a:spcBef>
                <a:spcPts val="600"/>
              </a:spcBef>
            </a:pPr>
            <a:r>
              <a:rPr lang="en-US" sz="2900" dirty="0"/>
              <a:t>Conditional Independence: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P(X|Y,Z) = P(X|Z) </a:t>
            </a:r>
            <a:r>
              <a:rPr lang="en-US" sz="2900" dirty="0">
                <a:latin typeface="Calibri"/>
                <a:cs typeface="Calibri"/>
                <a:sym typeface="Symbol"/>
              </a:rPr>
              <a:t>or </a:t>
            </a:r>
            <a:r>
              <a:rPr lang="en-US" sz="2900" dirty="0">
                <a:solidFill>
                  <a:srgbClr val="CC00CC"/>
                </a:solidFill>
                <a:sym typeface="Symbol"/>
              </a:rPr>
              <a:t>P(X,Y|Z) = P(X|Z) P(Y| Z)</a:t>
            </a:r>
            <a:endParaRPr lang="en-US" sz="2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8B9-5DCE-C749-A388-A65B9B24CF0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 nets!</a:t>
            </a:r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laws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000"/>
            <a:ext cx="12192000" cy="4927599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b="1" i="1" dirty="0">
                <a:solidFill>
                  <a:srgbClr val="FF0000"/>
                </a:solidFill>
              </a:rPr>
              <a:t>event</a:t>
            </a:r>
            <a:r>
              <a:rPr lang="en-US" dirty="0"/>
              <a:t> is any subset of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</a:t>
            </a:r>
          </a:p>
          <a:p>
            <a:pPr lvl="1"/>
            <a:r>
              <a:rPr lang="en-US" dirty="0"/>
              <a:t>E.g., “roll &lt; 4” is the set {1,2,3}</a:t>
            </a:r>
          </a:p>
          <a:p>
            <a:pPr lvl="1"/>
            <a:r>
              <a:rPr lang="en-US" dirty="0"/>
              <a:t>E.g., “roll is odd” is the set {1,3,5}</a:t>
            </a:r>
          </a:p>
          <a:p>
            <a:r>
              <a:rPr lang="en-US" dirty="0"/>
              <a:t>The probability of an event is the </a:t>
            </a:r>
            <a:r>
              <a:rPr lang="en-US" b="1" i="1" dirty="0">
                <a:solidFill>
                  <a:srgbClr val="0000FF"/>
                </a:solidFill>
              </a:rPr>
              <a:t>sum</a:t>
            </a:r>
            <a:r>
              <a:rPr lang="en-US" dirty="0"/>
              <a:t> of probabilities over its worlds</a:t>
            </a:r>
          </a:p>
          <a:p>
            <a:pPr lvl="1"/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sz="3200" baseline="-25000" dirty="0">
                <a:solidFill>
                  <a:srgbClr val="CC00CC"/>
                </a:solidFill>
                <a:sym typeface="Symbol"/>
              </a:rPr>
              <a:t> </a:t>
            </a:r>
            <a:r>
              <a:rPr lang="en-US" sz="3600" i="1" baseline="-25000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sz="3200" baseline="-25000" dirty="0">
                <a:sym typeface="Symbol"/>
              </a:rPr>
              <a:t> 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</a:t>
            </a:r>
            <a:endParaRPr lang="en-US" baseline="-25000" dirty="0">
              <a:solidFill>
                <a:srgbClr val="CC00CC"/>
              </a:solidFill>
            </a:endParaRPr>
          </a:p>
          <a:p>
            <a:pPr lvl="1"/>
            <a:r>
              <a:rPr lang="en-US" dirty="0"/>
              <a:t>E.g.,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roll &lt; 4</a:t>
            </a:r>
            <a:r>
              <a:rPr lang="en-US" dirty="0">
                <a:solidFill>
                  <a:srgbClr val="CC00CC"/>
                </a:solidFill>
                <a:sym typeface="Symbol"/>
              </a:rPr>
              <a:t>) =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(1) +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(2) + 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dirty="0">
                <a:solidFill>
                  <a:srgbClr val="CC00CC"/>
                </a:solidFill>
                <a:sym typeface="Symbol"/>
              </a:rPr>
              <a:t>(3) = 1/2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5" name="Picture 4" descr="dice3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56" y="1130300"/>
            <a:ext cx="2197644" cy="1841544"/>
          </a:xfrm>
          <a:prstGeom prst="rect">
            <a:avLst/>
          </a:prstGeom>
        </p:spPr>
      </p:pic>
      <p:pic>
        <p:nvPicPr>
          <p:cNvPr id="6" name="Picture 5" descr="dice4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133" y="1130300"/>
            <a:ext cx="2212240" cy="18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59123"/>
            <a:ext cx="9296400" cy="5527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 random variable (usually denoted by a capital letter) is some aspect of the world about which we (may) be uncertain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Formally a </a:t>
            </a:r>
            <a:r>
              <a:rPr lang="en-US" sz="2400" b="1" i="1" dirty="0">
                <a:solidFill>
                  <a:srgbClr val="0000FF"/>
                </a:solidFill>
              </a:rPr>
              <a:t>deterministic function </a:t>
            </a:r>
            <a:r>
              <a:rPr lang="en-US" sz="2400" dirty="0"/>
              <a:t>of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rgbClr val="3333FF"/>
                </a:solidFill>
              </a:rPr>
              <a:t>range</a:t>
            </a:r>
            <a:r>
              <a:rPr lang="en-US" sz="2400" dirty="0"/>
              <a:t> of a random variable is the set of possible values</a:t>
            </a:r>
            <a:endParaRPr lang="en-US" sz="12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Odd</a:t>
            </a:r>
            <a:r>
              <a:rPr lang="en-US" sz="2000" dirty="0"/>
              <a:t> = Is the dice roll an odd number?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 </a:t>
            </a:r>
            <a:r>
              <a:rPr lang="en-US" sz="2000" dirty="0">
                <a:solidFill>
                  <a:srgbClr val="CC00CC"/>
                </a:solidFill>
              </a:rPr>
              <a:t>{true, false}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</a:t>
            </a:r>
            <a:r>
              <a:rPr lang="en-US" sz="1800" i="1" dirty="0">
                <a:solidFill>
                  <a:srgbClr val="CC00CC"/>
                </a:solidFill>
              </a:rPr>
              <a:t> Odd</a:t>
            </a:r>
            <a:r>
              <a:rPr lang="en-US" sz="1800" dirty="0">
                <a:solidFill>
                  <a:srgbClr val="CC00CC"/>
                </a:solidFill>
              </a:rPr>
              <a:t>(1)=true</a:t>
            </a:r>
            <a:r>
              <a:rPr lang="en-US" sz="1800" dirty="0"/>
              <a:t>, </a:t>
            </a:r>
            <a:r>
              <a:rPr lang="en-US" sz="1800" i="1" dirty="0">
                <a:solidFill>
                  <a:srgbClr val="CC00CC"/>
                </a:solidFill>
              </a:rPr>
              <a:t>Odd</a:t>
            </a:r>
            <a:r>
              <a:rPr lang="en-US" sz="1800" dirty="0">
                <a:solidFill>
                  <a:srgbClr val="CC00CC"/>
                </a:solidFill>
              </a:rPr>
              <a:t>(6) = false</a:t>
            </a:r>
          </a:p>
          <a:p>
            <a:pPr lvl="2">
              <a:lnSpc>
                <a:spcPct val="90000"/>
              </a:lnSpc>
            </a:pPr>
            <a:r>
              <a:rPr lang="en-US" sz="1900" dirty="0"/>
              <a:t>often write the event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>
                <a:solidFill>
                  <a:srgbClr val="CC00CC"/>
                </a:solidFill>
              </a:rPr>
              <a:t>=true </a:t>
            </a:r>
            <a:r>
              <a:rPr lang="en-US" sz="1900" dirty="0"/>
              <a:t>as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/>
              <a:t>, 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r>
              <a:rPr lang="en-US" sz="1900" dirty="0">
                <a:solidFill>
                  <a:srgbClr val="CC00CC"/>
                </a:solidFill>
              </a:rPr>
              <a:t>=false </a:t>
            </a:r>
            <a:r>
              <a:rPr lang="en-US" sz="1900" dirty="0"/>
              <a:t>as </a:t>
            </a:r>
            <a:r>
              <a:rPr lang="en-US" sz="1900" dirty="0">
                <a:solidFill>
                  <a:srgbClr val="CC00CC"/>
                </a:solidFill>
                <a:sym typeface="Symbol"/>
              </a:rPr>
              <a:t></a:t>
            </a:r>
            <a:r>
              <a:rPr lang="en-US" sz="1900" i="1" dirty="0">
                <a:solidFill>
                  <a:srgbClr val="CC00CC"/>
                </a:solidFill>
              </a:rPr>
              <a:t>odd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T</a:t>
            </a:r>
            <a:r>
              <a:rPr lang="en-US" sz="2000" dirty="0"/>
              <a:t> = Is it hot or cold?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{hot, cold}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D</a:t>
            </a:r>
            <a:r>
              <a:rPr lang="en-US" sz="2000" dirty="0"/>
              <a:t> = How long will it take to get to the airport?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[0, </a:t>
            </a:r>
            <a:r>
              <a:rPr lang="en-US" sz="2000" dirty="0">
                <a:solidFill>
                  <a:srgbClr val="CC00CC"/>
                </a:solidFill>
                <a:sym typeface="Symbol" pitchFamily="18" charset="2"/>
              </a:rPr>
              <a:t>)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i="1" dirty="0" err="1">
                <a:solidFill>
                  <a:srgbClr val="CC00CC"/>
                </a:solidFill>
              </a:rPr>
              <a:t>L</a:t>
            </a:r>
            <a:r>
              <a:rPr lang="en-US" sz="2000" i="1" baseline="-25000" dirty="0" err="1">
                <a:solidFill>
                  <a:srgbClr val="CC00CC"/>
                </a:solidFill>
              </a:rPr>
              <a:t>Ghost</a:t>
            </a:r>
            <a:r>
              <a:rPr lang="en-US" sz="2000" dirty="0"/>
              <a:t> = Where is the ghost? </a:t>
            </a:r>
            <a:r>
              <a:rPr lang="en-US" sz="2000" dirty="0">
                <a:sym typeface="Symbol" pitchFamily="2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C00CC"/>
                </a:solidFill>
              </a:rPr>
              <a:t>{(0,0), (0,1), …}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rgbClr val="3333FF"/>
                </a:solidFill>
              </a:rPr>
              <a:t>probability distribution</a:t>
            </a:r>
            <a:r>
              <a:rPr lang="en-US" sz="2400" dirty="0"/>
              <a:t> of a random variable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400" dirty="0"/>
              <a:t>gives the probability for each value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 </a:t>
            </a:r>
            <a:r>
              <a:rPr lang="en-US" sz="2400" dirty="0"/>
              <a:t>in its range (probability of the event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=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/>
              <a:t>)</a:t>
            </a:r>
            <a:endParaRPr lang="en-US" sz="2400" dirty="0">
              <a:solidFill>
                <a:srgbClr val="CC00CC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=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 </a:t>
            </a:r>
            <a:r>
              <a:rPr lang="en-US" sz="2400" baseline="-25000" dirty="0">
                <a:solidFill>
                  <a:srgbClr val="CC00CC"/>
                </a:solidFill>
                <a:sym typeface="Symbol"/>
              </a:rPr>
              <a:t>{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: X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)=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}</a:t>
            </a:r>
            <a:r>
              <a:rPr lang="en-US" baseline="-25000" dirty="0">
                <a:sym typeface="Symbol"/>
              </a:rPr>
              <a:t>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dirty="0">
                <a:sym typeface="Symbol"/>
              </a:rPr>
              <a:t>for short (when unambiguous)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X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</a:t>
            </a:r>
            <a:r>
              <a:rPr lang="en-US" sz="2400" dirty="0">
                <a:sym typeface="Symbol"/>
              </a:rPr>
              <a:t>refers to the entire distribution (think of it as a vector or table)</a:t>
            </a:r>
            <a:endParaRPr lang="en-US" sz="2400" dirty="0">
              <a:solidFill>
                <a:srgbClr val="CC00CC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08" y="1332374"/>
            <a:ext cx="2892587" cy="2916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Associate a probability with each value; sums to 1</a:t>
            </a:r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016562"/>
              </p:ext>
            </p:extLst>
          </p:nvPr>
        </p:nvGraphicFramePr>
        <p:xfrm>
          <a:off x="862108" y="307887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89203"/>
              </p:ext>
            </p:extLst>
          </p:nvPr>
        </p:nvGraphicFramePr>
        <p:xfrm>
          <a:off x="5079330" y="2937733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2" y="4443734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26000"/>
            <a:ext cx="2819400" cy="1879599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4747848" y="1866454"/>
            <a:ext cx="23203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dirty="0"/>
              <a:t>Weather: </a:t>
            </a:r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259927" y="2542485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8108" y="2421382"/>
            <a:ext cx="90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B7106-1517-EE48-8678-E8998EC0BAC5}"/>
              </a:ext>
            </a:extLst>
          </p:cNvPr>
          <p:cNvSpPr txBox="1"/>
          <p:nvPr/>
        </p:nvSpPr>
        <p:spPr>
          <a:xfrm>
            <a:off x="9296400" y="23622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68B1AEA-69B2-A84F-83F9-ED5906ED116D}"/>
              </a:ext>
            </a:extLst>
          </p:cNvPr>
          <p:cNvSpPr txBox="1">
            <a:spLocks/>
          </p:cNvSpPr>
          <p:nvPr/>
        </p:nvSpPr>
        <p:spPr bwMode="auto">
          <a:xfrm>
            <a:off x="8229600" y="186645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b="1" i="1" dirty="0">
                <a:solidFill>
                  <a:srgbClr val="3333FF"/>
                </a:solidFill>
              </a:rPr>
              <a:t>Joint distribution</a:t>
            </a:r>
            <a:endParaRPr lang="en-US" sz="2400" b="1" i="1" dirty="0">
              <a:solidFill>
                <a:srgbClr val="3333FF"/>
              </a:solidFill>
            </a:endParaRPr>
          </a:p>
        </p:txBody>
      </p:sp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47E709D9-AD42-0D48-A448-2AD25A7AF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420436"/>
              </p:ext>
            </p:extLst>
          </p:nvPr>
        </p:nvGraphicFramePr>
        <p:xfrm>
          <a:off x="8153400" y="3200559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possible worlds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In many cases we </a:t>
            </a:r>
          </a:p>
          <a:p>
            <a:pPr lvl="1"/>
            <a:r>
              <a:rPr lang="en-US" dirty="0"/>
              <a:t>begin with random variables and their domains</a:t>
            </a:r>
          </a:p>
          <a:p>
            <a:pPr lvl="1"/>
            <a:r>
              <a:rPr lang="en-US" dirty="0"/>
              <a:t>construct possible worlds as assignments of values to all variables</a:t>
            </a:r>
          </a:p>
          <a:p>
            <a:r>
              <a:rPr lang="en-US" dirty="0"/>
              <a:t>E.g., two dice rolls </a:t>
            </a:r>
            <a:r>
              <a:rPr lang="en-US" i="1" dirty="0">
                <a:solidFill>
                  <a:srgbClr val="CC00CC"/>
                </a:solidFill>
              </a:rPr>
              <a:t>Roll</a:t>
            </a:r>
            <a:r>
              <a:rPr lang="en-US" sz="4000" baseline="-25000" dirty="0">
                <a:solidFill>
                  <a:srgbClr val="CC00CC"/>
                </a:solidFill>
              </a:rPr>
              <a:t>1</a:t>
            </a:r>
            <a:r>
              <a:rPr lang="en-US" dirty="0"/>
              <a:t> and </a:t>
            </a:r>
            <a:r>
              <a:rPr lang="en-US" i="1" dirty="0">
                <a:solidFill>
                  <a:srgbClr val="CC00CC"/>
                </a:solidFill>
              </a:rPr>
              <a:t>Roll</a:t>
            </a:r>
            <a:r>
              <a:rPr lang="en-US" sz="4000" baseline="-25000" dirty="0">
                <a:solidFill>
                  <a:srgbClr val="CC00CC"/>
                </a:solidFill>
              </a:rPr>
              <a:t>2</a:t>
            </a:r>
          </a:p>
          <a:p>
            <a:pPr lvl="1"/>
            <a:r>
              <a:rPr lang="en-US" dirty="0"/>
              <a:t>How many possible worlds?</a:t>
            </a:r>
          </a:p>
          <a:p>
            <a:pPr lvl="1"/>
            <a:r>
              <a:rPr lang="en-US" dirty="0"/>
              <a:t>What are their probabilities?</a:t>
            </a:r>
          </a:p>
          <a:p>
            <a:r>
              <a:rPr lang="en-US" dirty="0"/>
              <a:t>Size of distribution for </a:t>
            </a:r>
            <a:r>
              <a:rPr lang="en-US" i="1" dirty="0">
                <a:solidFill>
                  <a:srgbClr val="CC00CC"/>
                </a:solidFill>
              </a:rPr>
              <a:t>n</a:t>
            </a:r>
            <a:r>
              <a:rPr lang="en-US" dirty="0"/>
              <a:t> variables with range size </a:t>
            </a:r>
            <a:r>
              <a:rPr lang="en-US" i="1" dirty="0">
                <a:solidFill>
                  <a:srgbClr val="CC00CC"/>
                </a:solidFill>
              </a:rPr>
              <a:t>d</a:t>
            </a:r>
            <a:r>
              <a:rPr lang="en-US" dirty="0"/>
              <a:t>?</a:t>
            </a:r>
          </a:p>
          <a:p>
            <a:r>
              <a:rPr lang="en-US" dirty="0"/>
              <a:t>For all but the smallest distributions, cannot write out by hand!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88484" y="3554026"/>
            <a:ext cx="17371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i="1" dirty="0" err="1">
                <a:solidFill>
                  <a:srgbClr val="CC00CC"/>
                </a:solidFill>
              </a:rPr>
              <a:t>d</a:t>
            </a:r>
            <a:r>
              <a:rPr lang="en-US" sz="13800" i="1" baseline="30000" dirty="0" err="1">
                <a:solidFill>
                  <a:srgbClr val="CC00CC"/>
                </a:solidFill>
              </a:rPr>
              <a:t>n</a:t>
            </a:r>
            <a:endParaRPr lang="en-US" sz="13800" baseline="30000" dirty="0"/>
          </a:p>
        </p:txBody>
      </p:sp>
    </p:spTree>
    <p:extLst>
      <p:ext uri="{BB962C8B-B14F-4D97-AF65-F5344CB8AC3E}">
        <p14:creationId xmlns:p14="http://schemas.microsoft.com/office/powerpoint/2010/main" val="217928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Probabilities of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" y="1428868"/>
            <a:ext cx="7327606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Recall that the probability of an event is the sum of probabilities of its worlds:</a:t>
            </a:r>
          </a:p>
          <a:p>
            <a:pPr lvl="1">
              <a:lnSpc>
                <a:spcPct val="80000"/>
              </a:lnSpc>
            </a:pP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 = </a:t>
            </a:r>
            <a:r>
              <a:rPr lang="en-US" i="1" baseline="-25000" dirty="0">
                <a:solidFill>
                  <a:srgbClr val="CC00CC"/>
                </a:solidFill>
                <a:sym typeface="Symbol"/>
              </a:rPr>
              <a:t> </a:t>
            </a:r>
            <a:r>
              <a:rPr lang="en-US" baseline="-25000" dirty="0">
                <a:solidFill>
                  <a:srgbClr val="CC00CC"/>
                </a:solidFill>
                <a:sym typeface="Symbol"/>
              </a:rPr>
              <a:t> </a:t>
            </a:r>
            <a:r>
              <a:rPr lang="en-US" sz="3200" i="1" baseline="-25000" dirty="0">
                <a:solidFill>
                  <a:srgbClr val="CC00CC"/>
                </a:solidFill>
                <a:sym typeface="Symbol"/>
              </a:rPr>
              <a:t>A</a:t>
            </a:r>
            <a:r>
              <a:rPr lang="en-US" baseline="-25000" dirty="0">
                <a:sym typeface="Symbol"/>
              </a:rPr>
              <a:t>  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CC00CC"/>
                </a:solidFill>
                <a:sym typeface="Symbol"/>
              </a:rPr>
              <a:t></a:t>
            </a:r>
            <a:r>
              <a:rPr lang="en-US" sz="2400" dirty="0">
                <a:solidFill>
                  <a:srgbClr val="CC00CC"/>
                </a:solidFill>
                <a:sym typeface="Symbol"/>
              </a:rPr>
              <a:t>)</a:t>
            </a: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So, given a joint distribution over all variables, can compute any event probability!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not foggy?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1BC2A-1C00-4543-ACD9-7A578D7E1C4D}"/>
              </a:ext>
            </a:extLst>
          </p:cNvPr>
          <p:cNvSpPr txBox="1"/>
          <p:nvPr/>
        </p:nvSpPr>
        <p:spPr>
          <a:xfrm>
            <a:off x="9296400" y="2362200"/>
            <a:ext cx="114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T,W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00A01F-A43D-5B4B-95D0-5B4BD8B662A5}"/>
              </a:ext>
            </a:extLst>
          </p:cNvPr>
          <p:cNvSpPr txBox="1">
            <a:spLocks/>
          </p:cNvSpPr>
          <p:nvPr/>
        </p:nvSpPr>
        <p:spPr bwMode="auto">
          <a:xfrm>
            <a:off x="8229600" y="186645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000" b="1" i="1" dirty="0">
                <a:solidFill>
                  <a:srgbClr val="3333FF"/>
                </a:solidFill>
              </a:rPr>
              <a:t>Joint distribution</a:t>
            </a:r>
            <a:endParaRPr lang="en-US" sz="2400" b="1" i="1" dirty="0">
              <a:solidFill>
                <a:srgbClr val="3333FF"/>
              </a:solidFill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8B16075-3589-174B-A400-18ACD572C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859043"/>
              </p:ext>
            </p:extLst>
          </p:nvPr>
        </p:nvGraphicFramePr>
        <p:xfrm>
          <a:off x="8458200" y="3076971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b="1" i="1" dirty="0">
                <a:solidFill>
                  <a:srgbClr val="3333FF"/>
                </a:solidFill>
              </a:rPr>
              <a:t>Marginalization</a:t>
            </a:r>
            <a:r>
              <a:rPr lang="en-US" sz="2000" dirty="0"/>
              <a:t> (</a:t>
            </a:r>
            <a:r>
              <a:rPr lang="en-US" sz="2000" b="1" i="1" dirty="0">
                <a:solidFill>
                  <a:srgbClr val="3333FF"/>
                </a:solidFill>
              </a:rPr>
              <a:t>summing ou</a:t>
            </a:r>
            <a:r>
              <a:rPr lang="en-US" sz="2000" dirty="0"/>
              <a:t>t): Collapse a dimension by adding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412710"/>
            <a:ext cx="4927952" cy="591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82" indent="-342882">
              <a:lnSpc>
                <a:spcPct val="8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P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(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) = </a:t>
            </a:r>
            <a:r>
              <a:rPr lang="en-US" sz="4000" kern="0" dirty="0">
                <a:solidFill>
                  <a:srgbClr val="CC00CC"/>
                </a:solidFill>
                <a:latin typeface="Calibri" pitchFamily="34" charset="0"/>
                <a:sym typeface="Symbol"/>
              </a:rPr>
              <a:t></a:t>
            </a:r>
            <a:r>
              <a:rPr lang="en-US" sz="3600" i="1" kern="0" baseline="-50000" dirty="0">
                <a:solidFill>
                  <a:srgbClr val="BD00B0"/>
                </a:solidFill>
                <a:latin typeface="Calibri" pitchFamily="34" charset="0"/>
                <a:sym typeface="Symbol"/>
              </a:rPr>
              <a:t>y  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P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(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x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, 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Y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=</a:t>
            </a:r>
            <a:r>
              <a:rPr lang="en-US" sz="4000" i="1" kern="0" dirty="0">
                <a:solidFill>
                  <a:srgbClr val="BD00B0"/>
                </a:solidFill>
                <a:latin typeface="Calibri" pitchFamily="34" charset="0"/>
              </a:rPr>
              <a:t>y</a:t>
            </a:r>
            <a:r>
              <a:rPr lang="en-US" sz="4000" kern="0" dirty="0">
                <a:solidFill>
                  <a:srgbClr val="BD00B0"/>
                </a:solidFill>
                <a:latin typeface="Calibri" pitchFamily="34" charset="0"/>
              </a:rPr>
              <a:t>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2941954-2176-E640-8CFF-603EEE33E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621267"/>
              </p:ext>
            </p:extLst>
          </p:nvPr>
        </p:nvGraphicFramePr>
        <p:xfrm>
          <a:off x="5334000" y="3200559"/>
          <a:ext cx="3124200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69866302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97840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1044558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914603843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Temperature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772601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80456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00CC"/>
                          </a:solidFill>
                        </a:rPr>
                        <a:t>Weather</a:t>
                      </a:r>
                    </a:p>
                  </a:txBody>
                  <a:tcPr vert="vert27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1868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2667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86294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08853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FF8999-C488-4F43-8A47-67BB4F2DB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58965"/>
              </p:ext>
            </p:extLst>
          </p:nvPr>
        </p:nvGraphicFramePr>
        <p:xfrm>
          <a:off x="8534400" y="3952348"/>
          <a:ext cx="711200" cy="1584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720826974"/>
                    </a:ext>
                  </a:extLst>
                </a:gridCol>
              </a:tblGrid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31745"/>
                  </a:ext>
                </a:extLst>
              </a:tr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213526"/>
                  </a:ext>
                </a:extLst>
              </a:tr>
              <a:tr h="383553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80252"/>
                  </a:ext>
                </a:extLst>
              </a:tr>
              <a:tr h="332645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007686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7146EE8-A38B-DF45-9C1C-B0471FC8D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795653"/>
              </p:ext>
            </p:extLst>
          </p:nvPr>
        </p:nvGraphicFramePr>
        <p:xfrm>
          <a:off x="6847015" y="5562600"/>
          <a:ext cx="1611186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72985">
                  <a:extLst>
                    <a:ext uri="{9D8B030D-6E8A-4147-A177-3AD203B41FA5}">
                      <a16:colId xmlns:a16="http://schemas.microsoft.com/office/drawing/2014/main" val="3511073741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51888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02583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2C7B350-9DC8-EB43-BD79-00B7CA0C3FF4}"/>
              </a:ext>
            </a:extLst>
          </p:cNvPr>
          <p:cNvSpPr txBox="1"/>
          <p:nvPr/>
        </p:nvSpPr>
        <p:spPr>
          <a:xfrm>
            <a:off x="7252979" y="5939135"/>
            <a:ext cx="799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T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738C95-3A40-2744-A2B3-17EC024950DC}"/>
              </a:ext>
            </a:extLst>
          </p:cNvPr>
          <p:cNvSpPr txBox="1"/>
          <p:nvPr/>
        </p:nvSpPr>
        <p:spPr>
          <a:xfrm>
            <a:off x="9233523" y="4513995"/>
            <a:ext cx="90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BD00B0"/>
                </a:solidFill>
              </a:rPr>
              <a:t>P</a:t>
            </a:r>
            <a:r>
              <a:rPr lang="en-US" sz="2400" dirty="0">
                <a:solidFill>
                  <a:srgbClr val="BD00B0"/>
                </a:solidFill>
              </a:rPr>
              <a:t>(</a:t>
            </a:r>
            <a:r>
              <a:rPr lang="en-US" sz="2400" i="1" dirty="0">
                <a:solidFill>
                  <a:srgbClr val="BD00B0"/>
                </a:solidFill>
              </a:rPr>
              <a:t>W</a:t>
            </a:r>
            <a:r>
              <a:rPr lang="en-US" sz="2400" dirty="0">
                <a:solidFill>
                  <a:srgbClr val="BD00B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64719</TotalTime>
  <Words>2986</Words>
  <Application>Microsoft Macintosh PowerPoint</Application>
  <PresentationFormat>Widescreen</PresentationFormat>
  <Paragraphs>590</Paragraphs>
  <Slides>35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dan-berkeley-nlp-v1</vt:lpstr>
      <vt:lpstr>CS 188: Artificial Intelligence </vt:lpstr>
      <vt:lpstr>Uncertainty</vt:lpstr>
      <vt:lpstr>Basic laws of (discrete) probability</vt:lpstr>
      <vt:lpstr>Basic laws contd.</vt:lpstr>
      <vt:lpstr>Random Variables</vt:lpstr>
      <vt:lpstr>Probability Distributions</vt:lpstr>
      <vt:lpstr>Making possible worlds</vt:lpstr>
      <vt:lpstr>Probabilities of events</vt:lpstr>
      <vt:lpstr>Marginal Distributions</vt:lpstr>
      <vt:lpstr>Conditional Probabilities</vt:lpstr>
      <vt:lpstr>Conditional Distributions</vt:lpstr>
      <vt:lpstr>Normalizing a distribution</vt:lpstr>
      <vt:lpstr>The Product Rule</vt:lpstr>
      <vt:lpstr>The Product Rule: Example</vt:lpstr>
      <vt:lpstr>The Chain Rule</vt:lpstr>
      <vt:lpstr>Probabilistic Inference</vt:lpstr>
      <vt:lpstr>Inference by Enumeration</vt:lpstr>
      <vt:lpstr>Inference by Enumeration</vt:lpstr>
      <vt:lpstr>Inference by Enumeration</vt:lpstr>
      <vt:lpstr>Bayes Rule</vt:lpstr>
      <vt:lpstr>Bayes’ Rule</vt:lpstr>
      <vt:lpstr>Inference with Bayes’ Rule</vt:lpstr>
      <vt:lpstr>Independence</vt:lpstr>
      <vt:lpstr>Example: Independence</vt:lpstr>
      <vt:lpstr>Conditional Independence</vt:lpstr>
      <vt:lpstr>Conditional Independence</vt:lpstr>
      <vt:lpstr>Conditional Independence Examples</vt:lpstr>
      <vt:lpstr>Conditional Independence Examples</vt:lpstr>
      <vt:lpstr>Ghostbusters</vt:lpstr>
      <vt:lpstr>Video of Demo Ghostbusters with Probability</vt:lpstr>
      <vt:lpstr>Ghostbusters model</vt:lpstr>
      <vt:lpstr>Ghostbusters model, contd.</vt:lpstr>
      <vt:lpstr>Ghostbusters model, contd.</vt:lpstr>
      <vt:lpstr>To Summarize …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Yanlai Yang</cp:lastModifiedBy>
  <cp:revision>2750</cp:revision>
  <cp:lastPrinted>2014-02-27T08:03:23Z</cp:lastPrinted>
  <dcterms:created xsi:type="dcterms:W3CDTF">2004-08-27T04:16:05Z</dcterms:created>
  <dcterms:modified xsi:type="dcterms:W3CDTF">2022-07-04T05:13:44Z</dcterms:modified>
</cp:coreProperties>
</file>