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5.xml" ContentType="application/vnd.openxmlformats-officedocument.presentationml.notesSlide+xml"/>
  <Override PartName="/ppt/tags/tag100.xml" ContentType="application/vnd.openxmlformats-officedocument.presentationml.tags+xml"/>
  <Override PartName="/ppt/notesSlides/notesSlide46.xml" ContentType="application/vnd.openxmlformats-officedocument.presentationml.notesSlide+xml"/>
  <Override PartName="/ppt/tags/tag101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69" r:id="rId3"/>
    <p:sldId id="2037" r:id="rId4"/>
    <p:sldId id="301" r:id="rId5"/>
    <p:sldId id="300" r:id="rId6"/>
    <p:sldId id="2070" r:id="rId7"/>
    <p:sldId id="2077" r:id="rId8"/>
    <p:sldId id="392" r:id="rId9"/>
    <p:sldId id="488" r:id="rId10"/>
    <p:sldId id="427" r:id="rId11"/>
    <p:sldId id="394" r:id="rId12"/>
    <p:sldId id="393" r:id="rId13"/>
    <p:sldId id="2055" r:id="rId14"/>
    <p:sldId id="471" r:id="rId15"/>
    <p:sldId id="453" r:id="rId16"/>
    <p:sldId id="455" r:id="rId17"/>
    <p:sldId id="406" r:id="rId18"/>
    <p:sldId id="424" r:id="rId19"/>
    <p:sldId id="457" r:id="rId20"/>
    <p:sldId id="2086" r:id="rId21"/>
    <p:sldId id="543" r:id="rId22"/>
    <p:sldId id="1590" r:id="rId23"/>
    <p:sldId id="530" r:id="rId24"/>
    <p:sldId id="490" r:id="rId25"/>
    <p:sldId id="2072" r:id="rId26"/>
    <p:sldId id="1592" r:id="rId27"/>
    <p:sldId id="582" r:id="rId28"/>
    <p:sldId id="2079" r:id="rId29"/>
    <p:sldId id="694" r:id="rId30"/>
    <p:sldId id="741" r:id="rId31"/>
    <p:sldId id="742" r:id="rId32"/>
    <p:sldId id="748" r:id="rId33"/>
    <p:sldId id="743" r:id="rId34"/>
    <p:sldId id="716" r:id="rId35"/>
    <p:sldId id="723" r:id="rId36"/>
    <p:sldId id="747" r:id="rId37"/>
    <p:sldId id="648" r:id="rId38"/>
    <p:sldId id="649" r:id="rId39"/>
    <p:sldId id="1601" r:id="rId40"/>
    <p:sldId id="2081" r:id="rId41"/>
    <p:sldId id="859" r:id="rId42"/>
    <p:sldId id="825" r:id="rId43"/>
    <p:sldId id="917" r:id="rId44"/>
    <p:sldId id="2062" r:id="rId45"/>
    <p:sldId id="848" r:id="rId46"/>
    <p:sldId id="2063" r:id="rId47"/>
    <p:sldId id="2076" r:id="rId48"/>
    <p:sldId id="847" r:id="rId49"/>
    <p:sldId id="1680" r:id="rId50"/>
    <p:sldId id="1682" r:id="rId51"/>
    <p:sldId id="1683" r:id="rId52"/>
    <p:sldId id="2080" r:id="rId53"/>
    <p:sldId id="2082" r:id="rId54"/>
    <p:sldId id="842" r:id="rId55"/>
    <p:sldId id="2083" r:id="rId56"/>
    <p:sldId id="2085" r:id="rId57"/>
    <p:sldId id="1696" r:id="rId58"/>
    <p:sldId id="1697" r:id="rId59"/>
    <p:sldId id="1704" r:id="rId60"/>
    <p:sldId id="775" r:id="rId61"/>
    <p:sldId id="779" r:id="rId62"/>
    <p:sldId id="681" r:id="rId63"/>
    <p:sldId id="978" r:id="rId64"/>
    <p:sldId id="981" r:id="rId65"/>
    <p:sldId id="982" r:id="rId66"/>
    <p:sldId id="983" r:id="rId67"/>
    <p:sldId id="958" r:id="rId68"/>
    <p:sldId id="313" r:id="rId69"/>
    <p:sldId id="974" r:id="rId70"/>
    <p:sldId id="399" r:id="rId71"/>
    <p:sldId id="402" r:id="rId72"/>
    <p:sldId id="363" r:id="rId73"/>
    <p:sldId id="444" r:id="rId74"/>
    <p:sldId id="867" r:id="rId75"/>
    <p:sldId id="865" r:id="rId76"/>
    <p:sldId id="335" r:id="rId77"/>
    <p:sldId id="866" r:id="rId78"/>
    <p:sldId id="873" r:id="rId79"/>
    <p:sldId id="401" r:id="rId80"/>
    <p:sldId id="881" r:id="rId81"/>
    <p:sldId id="421" r:id="rId82"/>
    <p:sldId id="422" r:id="rId83"/>
    <p:sldId id="879" r:id="rId84"/>
    <p:sldId id="416" r:id="rId85"/>
    <p:sldId id="377" r:id="rId86"/>
    <p:sldId id="470" r:id="rId87"/>
    <p:sldId id="384" r:id="rId88"/>
    <p:sldId id="482" r:id="rId89"/>
    <p:sldId id="491" r:id="rId90"/>
    <p:sldId id="493" r:id="rId91"/>
    <p:sldId id="501" r:id="rId92"/>
    <p:sldId id="503" r:id="rId93"/>
    <p:sldId id="976" r:id="rId94"/>
    <p:sldId id="897" r:id="rId95"/>
    <p:sldId id="898" r:id="rId96"/>
    <p:sldId id="899" r:id="rId97"/>
    <p:sldId id="900" r:id="rId98"/>
    <p:sldId id="407" r:id="rId99"/>
    <p:sldId id="367" r:id="rId100"/>
    <p:sldId id="915" r:id="rId101"/>
    <p:sldId id="540" r:id="rId102"/>
  </p:sldIdLst>
  <p:sldSz cx="12192000" cy="6858000"/>
  <p:notesSz cx="7099300" cy="10234613"/>
  <p:custDataLst>
    <p:tags r:id="rId10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utation Rationality &amp; Utility" id="{0B5B3844-2675-F349-B866-A32E1E0D7F0C}">
          <p14:sldIdLst>
            <p14:sldId id="256"/>
            <p14:sldId id="269"/>
            <p14:sldId id="2037"/>
            <p14:sldId id="301"/>
            <p14:sldId id="300"/>
            <p14:sldId id="2070"/>
            <p14:sldId id="2077"/>
          </p14:sldIdLst>
        </p14:section>
        <p14:section name="Search" id="{00ED5187-BAC0-C54E-BB4F-D634DD815007}">
          <p14:sldIdLst>
            <p14:sldId id="392"/>
            <p14:sldId id="488"/>
            <p14:sldId id="427"/>
            <p14:sldId id="394"/>
            <p14:sldId id="393"/>
            <p14:sldId id="2055"/>
            <p14:sldId id="471"/>
            <p14:sldId id="453"/>
            <p14:sldId id="455"/>
            <p14:sldId id="406"/>
            <p14:sldId id="424"/>
            <p14:sldId id="457"/>
            <p14:sldId id="2086"/>
            <p14:sldId id="543"/>
            <p14:sldId id="1590"/>
            <p14:sldId id="530"/>
            <p14:sldId id="490"/>
            <p14:sldId id="2072"/>
            <p14:sldId id="1592"/>
            <p14:sldId id="582"/>
          </p14:sldIdLst>
        </p14:section>
        <p14:section name="Games" id="{CFDF8ECF-A6DD-C940-8745-D01FC1C33161}">
          <p14:sldIdLst>
            <p14:sldId id="2079"/>
            <p14:sldId id="694"/>
            <p14:sldId id="741"/>
            <p14:sldId id="742"/>
            <p14:sldId id="748"/>
            <p14:sldId id="743"/>
            <p14:sldId id="716"/>
            <p14:sldId id="723"/>
            <p14:sldId id="747"/>
            <p14:sldId id="648"/>
            <p14:sldId id="649"/>
            <p14:sldId id="1601"/>
          </p14:sldIdLst>
        </p14:section>
        <p14:section name="6. MDPs" id="{570AC552-BEE0-D349-AA16-7F686F568C2E}">
          <p14:sldIdLst>
            <p14:sldId id="2081"/>
            <p14:sldId id="859"/>
            <p14:sldId id="825"/>
            <p14:sldId id="917"/>
            <p14:sldId id="2062"/>
            <p14:sldId id="848"/>
            <p14:sldId id="2063"/>
            <p14:sldId id="2076"/>
            <p14:sldId id="847"/>
            <p14:sldId id="1680"/>
            <p14:sldId id="1682"/>
            <p14:sldId id="1683"/>
          </p14:sldIdLst>
        </p14:section>
        <p14:section name="8. RL" id="{55455DCD-ADFB-F747-B078-1360FCAEB705}">
          <p14:sldIdLst>
            <p14:sldId id="2080"/>
            <p14:sldId id="2082"/>
            <p14:sldId id="842"/>
            <p14:sldId id="2083"/>
            <p14:sldId id="2085"/>
            <p14:sldId id="1696"/>
            <p14:sldId id="1697"/>
            <p14:sldId id="1704"/>
            <p14:sldId id="775"/>
            <p14:sldId id="779"/>
          </p14:sldIdLst>
        </p14:section>
        <p14:section name="Probability" id="{2DB9D5D0-EF69-2545-844B-B105643B48D1}">
          <p14:sldIdLst>
            <p14:sldId id="681"/>
          </p14:sldIdLst>
        </p14:section>
        <p14:section name="Decision Nets" id="{65F03BAA-E17A-F54B-8F9A-5616C3D7D49F}">
          <p14:sldIdLst>
            <p14:sldId id="978"/>
            <p14:sldId id="981"/>
            <p14:sldId id="982"/>
            <p14:sldId id="983"/>
            <p14:sldId id="958"/>
          </p14:sldIdLst>
        </p14:section>
        <p14:section name="Bayes Nets" id="{86BED629-8DEE-3C4A-A167-70142E7FBB52}">
          <p14:sldIdLst>
            <p14:sldId id="313"/>
            <p14:sldId id="974"/>
            <p14:sldId id="399"/>
            <p14:sldId id="402"/>
            <p14:sldId id="363"/>
          </p14:sldIdLst>
        </p14:section>
        <p14:section name="BNs: Exact Inference" id="{3232F7D7-0730-3C49-A39F-6539AD4AD775}">
          <p14:sldIdLst>
            <p14:sldId id="444"/>
            <p14:sldId id="867"/>
            <p14:sldId id="865"/>
            <p14:sldId id="335"/>
            <p14:sldId id="866"/>
            <p14:sldId id="873"/>
          </p14:sldIdLst>
        </p14:section>
        <p14:section name="BN: Approximate Inference" id="{D653469A-80DA-2545-8CBE-BAC7910B4A6E}">
          <p14:sldIdLst>
            <p14:sldId id="401"/>
            <p14:sldId id="881"/>
            <p14:sldId id="421"/>
            <p14:sldId id="422"/>
            <p14:sldId id="879"/>
            <p14:sldId id="416"/>
          </p14:sldIdLst>
        </p14:section>
        <p14:section name="DBNs and HMMs: Exact Inference" id="{DBFD3422-5620-874D-946B-88C4FC3AE7D4}">
          <p14:sldIdLst>
            <p14:sldId id="377"/>
            <p14:sldId id="470"/>
            <p14:sldId id="384"/>
            <p14:sldId id="482"/>
            <p14:sldId id="491"/>
            <p14:sldId id="493"/>
            <p14:sldId id="501"/>
            <p14:sldId id="503"/>
            <p14:sldId id="976"/>
          </p14:sldIdLst>
        </p14:section>
        <p14:section name="DBNs/HMMs: Particle Filtering" id="{B8532D38-5BA4-7F46-8D42-000FC0A2DACF}">
          <p14:sldIdLst>
            <p14:sldId id="897"/>
            <p14:sldId id="898"/>
            <p14:sldId id="899"/>
            <p14:sldId id="900"/>
            <p14:sldId id="407"/>
            <p14:sldId id="367"/>
          </p14:sldIdLst>
        </p14:section>
        <p14:section name="Viterbi" id="{6C17A65F-5BD6-0F41-BA9D-BD736FBFEEC2}">
          <p14:sldIdLst>
            <p14:sldId id="915"/>
            <p14:sldId id="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E3C8"/>
    <a:srgbClr val="008000"/>
    <a:srgbClr val="CCECFF"/>
    <a:srgbClr val="3333FF"/>
    <a:srgbClr val="FFFF00"/>
    <a:srgbClr val="FF3300"/>
    <a:srgbClr val="CC00CC"/>
    <a:srgbClr val="FFCC00"/>
    <a:srgbClr val="FF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43" autoAdjust="0"/>
    <p:restoredTop sz="95807" autoAdjust="0"/>
  </p:normalViewPr>
  <p:slideViewPr>
    <p:cSldViewPr>
      <p:cViewPr>
        <p:scale>
          <a:sx n="114" d="100"/>
          <a:sy n="114" d="100"/>
        </p:scale>
        <p:origin x="496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FDBF11C-B684-4A8C-9DB2-46B18AF4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134953A-E847-4B81-A1EE-12E7BBF0F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4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9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42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3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26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29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99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2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7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6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6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6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2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6C518-FBD1-4593-88F8-1133D0309234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95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6F6B2-B4A7-4DD8-9C8A-489B85C4F060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46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42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4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13D75-3764-4B96-AB14-8A910A94CEF9}" type="slidenum">
              <a:rPr lang="en-US" smtClean="0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71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2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95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5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5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4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4953A-E847-4B81-A1EE-12E7BBF0FEF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63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269475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68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5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85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7015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0D98D4-78BC-410E-807E-3CF904F29929}" type="slidenum">
              <a:rPr lang="en-US" sz="1300"/>
              <a:pPr eaLnBrk="1" hangingPunct="1"/>
              <a:t>90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62429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intermediate step in</a:t>
            </a:r>
            <a:r>
              <a:rPr lang="en-US" baseline="0" dirty="0"/>
              <a:t> derivation!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99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Calibri"/>
                <a:cs typeface="Calibri"/>
              </a:rPr>
              <a:t>Basic idea: beliefs “reweighted” by likelihood of evidence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alibri"/>
                <a:cs typeface="Calibri"/>
              </a:rPr>
              <a:t>Unlike passage of time, we have to renormalize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4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213.png"/><Relationship Id="rId5" Type="http://schemas.openxmlformats.org/officeDocument/2006/relationships/tags" Target="../tags/tag110.xml"/><Relationship Id="rId10" Type="http://schemas.openxmlformats.org/officeDocument/2006/relationships/image" Target="../media/image212.png"/><Relationship Id="rId4" Type="http://schemas.openxmlformats.org/officeDocument/2006/relationships/tags" Target="../tags/tag109.xml"/><Relationship Id="rId9" Type="http://schemas.openxmlformats.org/officeDocument/2006/relationships/image" Target="../media/image21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1.xml"/><Relationship Id="rId7" Type="http://schemas.openxmlformats.org/officeDocument/2006/relationships/image" Target="../media/image3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5.xml"/><Relationship Id="rId7" Type="http://schemas.openxmlformats.org/officeDocument/2006/relationships/image" Target="../media/image4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6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5.xml"/><Relationship Id="rId7" Type="http://schemas.openxmlformats.org/officeDocument/2006/relationships/image" Target="../media/image6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38.xml"/><Relationship Id="rId7" Type="http://schemas.openxmlformats.org/officeDocument/2006/relationships/image" Target="../media/image7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42.xml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44.xml"/><Relationship Id="rId10" Type="http://schemas.openxmlformats.org/officeDocument/2006/relationships/image" Target="../media/image80.png"/><Relationship Id="rId4" Type="http://schemas.openxmlformats.org/officeDocument/2006/relationships/tags" Target="../tags/tag43.xml"/><Relationship Id="rId9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48.xml"/><Relationship Id="rId7" Type="http://schemas.openxmlformats.org/officeDocument/2006/relationships/image" Target="../media/image9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4.png"/><Relationship Id="rId5" Type="http://schemas.openxmlformats.org/officeDocument/2006/relationships/image" Target="../media/image103.emf"/><Relationship Id="rId4" Type="http://schemas.openxmlformats.org/officeDocument/2006/relationships/notesSlide" Target="../notesSlides/notesSlide4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tags" Target="../tags/tag55.xml"/><Relationship Id="rId21" Type="http://schemas.openxmlformats.org/officeDocument/2006/relationships/image" Target="../media/image116.png"/><Relationship Id="rId7" Type="http://schemas.openxmlformats.org/officeDocument/2006/relationships/tags" Target="../tags/tag59.xml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tags" Target="../tags/tag54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15" Type="http://schemas.openxmlformats.org/officeDocument/2006/relationships/image" Target="../media/image110.png"/><Relationship Id="rId23" Type="http://schemas.openxmlformats.org/officeDocument/2006/relationships/image" Target="../media/image118.emf"/><Relationship Id="rId10" Type="http://schemas.openxmlformats.org/officeDocument/2006/relationships/tags" Target="../tags/tag62.xml"/><Relationship Id="rId19" Type="http://schemas.openxmlformats.org/officeDocument/2006/relationships/image" Target="../media/image114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67.xml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8.png"/><Relationship Id="rId5" Type="http://schemas.openxmlformats.org/officeDocument/2006/relationships/tags" Target="../tags/tag69.xml"/><Relationship Id="rId10" Type="http://schemas.openxmlformats.org/officeDocument/2006/relationships/image" Target="../media/image127.png"/><Relationship Id="rId4" Type="http://schemas.openxmlformats.org/officeDocument/2006/relationships/tags" Target="../tags/tag68.xml"/><Relationship Id="rId9" Type="http://schemas.openxmlformats.org/officeDocument/2006/relationships/image" Target="../media/image12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72.xml"/><Relationship Id="rId7" Type="http://schemas.openxmlformats.org/officeDocument/2006/relationships/image" Target="../media/image13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28.png"/><Relationship Id="rId5" Type="http://schemas.openxmlformats.org/officeDocument/2006/relationships/image" Target="../media/image130.png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emf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138.png"/><Relationship Id="rId39" Type="http://schemas.openxmlformats.org/officeDocument/2006/relationships/image" Target="../media/image151.png"/><Relationship Id="rId21" Type="http://schemas.openxmlformats.org/officeDocument/2006/relationships/tags" Target="../tags/tag93.xml"/><Relationship Id="rId34" Type="http://schemas.openxmlformats.org/officeDocument/2006/relationships/image" Target="../media/image146.png"/><Relationship Id="rId42" Type="http://schemas.openxmlformats.org/officeDocument/2006/relationships/image" Target="../media/image154.png"/><Relationship Id="rId47" Type="http://schemas.openxmlformats.org/officeDocument/2006/relationships/image" Target="../media/image159.png"/><Relationship Id="rId50" Type="http://schemas.openxmlformats.org/officeDocument/2006/relationships/image" Target="../media/image162.png"/><Relationship Id="rId55" Type="http://schemas.openxmlformats.org/officeDocument/2006/relationships/image" Target="../media/image167.png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image" Target="../media/image141.png"/><Relationship Id="rId11" Type="http://schemas.openxmlformats.org/officeDocument/2006/relationships/tags" Target="../tags/tag83.xml"/><Relationship Id="rId24" Type="http://schemas.openxmlformats.org/officeDocument/2006/relationships/image" Target="../media/image136.png"/><Relationship Id="rId32" Type="http://schemas.openxmlformats.org/officeDocument/2006/relationships/image" Target="../media/image144.png"/><Relationship Id="rId37" Type="http://schemas.openxmlformats.org/officeDocument/2006/relationships/image" Target="../media/image149.png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3" Type="http://schemas.openxmlformats.org/officeDocument/2006/relationships/image" Target="../media/image165.png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143.png"/><Relationship Id="rId44" Type="http://schemas.openxmlformats.org/officeDocument/2006/relationships/image" Target="../media/image156.png"/><Relationship Id="rId52" Type="http://schemas.openxmlformats.org/officeDocument/2006/relationships/image" Target="../media/image164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Relationship Id="rId35" Type="http://schemas.openxmlformats.org/officeDocument/2006/relationships/image" Target="../media/image147.png"/><Relationship Id="rId43" Type="http://schemas.openxmlformats.org/officeDocument/2006/relationships/image" Target="../media/image155.png"/><Relationship Id="rId48" Type="http://schemas.openxmlformats.org/officeDocument/2006/relationships/image" Target="../media/image160.png"/><Relationship Id="rId8" Type="http://schemas.openxmlformats.org/officeDocument/2006/relationships/tags" Target="../tags/tag80.xml"/><Relationship Id="rId51" Type="http://schemas.openxmlformats.org/officeDocument/2006/relationships/image" Target="../media/image163.png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137.png"/><Relationship Id="rId33" Type="http://schemas.openxmlformats.org/officeDocument/2006/relationships/image" Target="../media/image145.png"/><Relationship Id="rId38" Type="http://schemas.openxmlformats.org/officeDocument/2006/relationships/image" Target="../media/image150.png"/><Relationship Id="rId46" Type="http://schemas.openxmlformats.org/officeDocument/2006/relationships/image" Target="../media/image158.png"/><Relationship Id="rId20" Type="http://schemas.openxmlformats.org/officeDocument/2006/relationships/tags" Target="../tags/tag92.xml"/><Relationship Id="rId41" Type="http://schemas.openxmlformats.org/officeDocument/2006/relationships/image" Target="../media/image153.png"/><Relationship Id="rId54" Type="http://schemas.openxmlformats.org/officeDocument/2006/relationships/image" Target="../media/image166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5" Type="http://schemas.openxmlformats.org/officeDocument/2006/relationships/tags" Target="../tags/tag8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49" Type="http://schemas.openxmlformats.org/officeDocument/2006/relationships/image" Target="../media/image16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80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notesSlide" Target="../notesSlides/notesSlide4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image" Target="../media/image186.emf"/><Relationship Id="rId5" Type="http://schemas.openxmlformats.org/officeDocument/2006/relationships/image" Target="../media/image185.emf"/><Relationship Id="rId4" Type="http://schemas.openxmlformats.org/officeDocument/2006/relationships/image" Target="../media/image18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9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image" Target="../media/image194.emf"/><Relationship Id="rId5" Type="http://schemas.openxmlformats.org/officeDocument/2006/relationships/image" Target="../media/image193.png"/><Relationship Id="rId10" Type="http://schemas.openxmlformats.org/officeDocument/2006/relationships/image" Target="../media/image198.emf"/><Relationship Id="rId4" Type="http://schemas.openxmlformats.org/officeDocument/2006/relationships/image" Target="../media/image192.png"/><Relationship Id="rId9" Type="http://schemas.openxmlformats.org/officeDocument/2006/relationships/image" Target="../media/image197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3" Type="http://schemas.openxmlformats.org/officeDocument/2006/relationships/image" Target="../media/image199.png"/><Relationship Id="rId7" Type="http://schemas.openxmlformats.org/officeDocument/2006/relationships/image" Target="../media/image20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emf"/><Relationship Id="rId5" Type="http://schemas.openxmlformats.org/officeDocument/2006/relationships/image" Target="../media/image201.emf"/><Relationship Id="rId10" Type="http://schemas.openxmlformats.org/officeDocument/2006/relationships/image" Target="../media/image206.emf"/><Relationship Id="rId4" Type="http://schemas.openxmlformats.org/officeDocument/2006/relationships/image" Target="../media/image200.emf"/><Relationship Id="rId9" Type="http://schemas.openxmlformats.org/officeDocument/2006/relationships/image" Target="../media/image205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5" Type="http://schemas.openxmlformats.org/officeDocument/2006/relationships/image" Target="../media/image193.png"/><Relationship Id="rId4" Type="http://schemas.openxmlformats.org/officeDocument/2006/relationships/image" Target="../media/image206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Review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2"/>
            <a:ext cx="5867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Palatino"/>
              <a:cs typeface="Palatino"/>
            </a:endParaRPr>
          </a:p>
        </p:txBody>
      </p:sp>
      <p:pic>
        <p:nvPicPr>
          <p:cNvPr id="26625" name="Picture 1" descr="C:\Temp\ketrina\Lecture1-Introdu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384" y="2466283"/>
            <a:ext cx="6022848" cy="2689917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E16CDEFE-FD59-A41F-52AD-650AFB30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Pieter </a:t>
            </a:r>
            <a:r>
              <a:rPr lang="en-US" dirty="0" err="1">
                <a:latin typeface="Calibri"/>
                <a:cs typeface="Calibri"/>
              </a:rPr>
              <a:t>Abbeel</a:t>
            </a:r>
            <a:r>
              <a:rPr lang="en-US" dirty="0">
                <a:latin typeface="Calibri"/>
                <a:cs typeface="Calibri"/>
              </a:rPr>
              <a:t>, Dan Klein, Anca Dragan,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344270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/>
              <a:t>World state:</a:t>
            </a:r>
          </a:p>
          <a:p>
            <a:pPr lvl="1"/>
            <a:r>
              <a:rPr lang="en-US" sz="2000" dirty="0"/>
              <a:t>Agent positions: 120</a:t>
            </a:r>
          </a:p>
          <a:p>
            <a:pPr lvl="1"/>
            <a:r>
              <a:rPr lang="en-US" sz="2000" dirty="0"/>
              <a:t>Food count: 30</a:t>
            </a:r>
          </a:p>
          <a:p>
            <a:pPr lvl="1"/>
            <a:r>
              <a:rPr lang="en-US" sz="2000" dirty="0"/>
              <a:t>Ghost positions: 12</a:t>
            </a:r>
          </a:p>
          <a:p>
            <a:pPr lvl="1"/>
            <a:r>
              <a:rPr lang="en-US" sz="2000" dirty="0"/>
              <a:t>Agent facing: NSEW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 many</a:t>
            </a:r>
          </a:p>
          <a:p>
            <a:pPr lvl="1"/>
            <a:r>
              <a:rPr lang="en-US" sz="2000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)x(12</a:t>
            </a:r>
            <a:r>
              <a:rPr lang="en-US" sz="2000" baseline="30000" dirty="0"/>
              <a:t>2</a:t>
            </a:r>
            <a:r>
              <a:rPr lang="en-US" sz="2000" dirty="0"/>
              <a:t>)x4</a:t>
            </a:r>
          </a:p>
          <a:p>
            <a:pPr lvl="1"/>
            <a:r>
              <a:rPr lang="en-US" sz="2000" dirty="0"/>
              <a:t>States for </a:t>
            </a:r>
            <a:r>
              <a:rPr lang="en-US" sz="2000" dirty="0" err="1"/>
              <a:t>pathing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</a:t>
            </a:r>
          </a:p>
          <a:p>
            <a:pPr lvl="1"/>
            <a:r>
              <a:rPr lang="en-US" sz="2000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5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39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Likely Explanation: Viterbi Algorithm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582400" cy="4953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State trellis: graph of states and transitions over time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Each arc represents some transition</a:t>
            </a:r>
          </a:p>
          <a:p>
            <a:r>
              <a:rPr lang="en-US" sz="2400" dirty="0">
                <a:latin typeface="Calibri"/>
                <a:cs typeface="Calibri"/>
              </a:rPr>
              <a:t>Each arc has weight</a:t>
            </a:r>
          </a:p>
          <a:p>
            <a:r>
              <a:rPr lang="en-US" sz="2400" dirty="0">
                <a:latin typeface="Calibri"/>
                <a:cs typeface="Calibri"/>
              </a:rPr>
              <a:t>Each path is a sequence of states</a:t>
            </a:r>
          </a:p>
          <a:p>
            <a:r>
              <a:rPr lang="en-US" sz="2400" dirty="0">
                <a:latin typeface="Calibri"/>
                <a:cs typeface="Calibri"/>
              </a:rPr>
              <a:t>The product of weights on a path is that sequence’s probability along with the evidence</a:t>
            </a:r>
          </a:p>
          <a:p>
            <a:r>
              <a:rPr lang="en-US" sz="2400" dirty="0">
                <a:latin typeface="Calibri"/>
                <a:cs typeface="Calibri"/>
              </a:rPr>
              <a:t>Forward algorithm computes sums of paths, </a:t>
            </a:r>
            <a:r>
              <a:rPr lang="en-US" sz="2400" dirty="0" err="1">
                <a:latin typeface="Calibri"/>
                <a:cs typeface="Calibri"/>
              </a:rPr>
              <a:t>Viterbi</a:t>
            </a:r>
            <a:r>
              <a:rPr lang="en-US" sz="2400" dirty="0">
                <a:latin typeface="Calibri"/>
                <a:cs typeface="Calibri"/>
              </a:rPr>
              <a:t> computes best paths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6764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6764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124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124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648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648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172200" y="19050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6172200" y="2590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cxnSp>
        <p:nvCxnSpPr>
          <p:cNvPr id="10252" name="AutoShape 14"/>
          <p:cNvCxnSpPr>
            <a:cxnSpLocks noChangeShapeType="1"/>
            <a:stCxn id="10244" idx="3"/>
            <a:endCxn id="10246" idx="1"/>
          </p:cNvCxnSpPr>
          <p:nvPr/>
        </p:nvCxnSpPr>
        <p:spPr bwMode="auto">
          <a:xfrm>
            <a:off x="2362200" y="20955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3" name="AutoShape 15"/>
          <p:cNvCxnSpPr>
            <a:cxnSpLocks noChangeShapeType="1"/>
            <a:stCxn id="10244" idx="3"/>
            <a:endCxn id="10247" idx="1"/>
          </p:cNvCxnSpPr>
          <p:nvPr/>
        </p:nvCxnSpPr>
        <p:spPr bwMode="auto">
          <a:xfrm>
            <a:off x="2362200" y="20955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4" name="AutoShape 16"/>
          <p:cNvCxnSpPr>
            <a:cxnSpLocks noChangeShapeType="1"/>
            <a:stCxn id="10245" idx="3"/>
            <a:endCxn id="10246" idx="1"/>
          </p:cNvCxnSpPr>
          <p:nvPr/>
        </p:nvCxnSpPr>
        <p:spPr bwMode="auto">
          <a:xfrm flipV="1">
            <a:off x="2362200" y="20955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5" name="AutoShape 17"/>
          <p:cNvCxnSpPr>
            <a:cxnSpLocks noChangeShapeType="1"/>
            <a:stCxn id="10245" idx="3"/>
            <a:endCxn id="10247" idx="1"/>
          </p:cNvCxnSpPr>
          <p:nvPr/>
        </p:nvCxnSpPr>
        <p:spPr bwMode="auto">
          <a:xfrm>
            <a:off x="2362200" y="27813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6" name="AutoShape 18"/>
          <p:cNvCxnSpPr>
            <a:cxnSpLocks noChangeShapeType="1"/>
            <a:stCxn id="10246" idx="3"/>
            <a:endCxn id="10248" idx="1"/>
          </p:cNvCxnSpPr>
          <p:nvPr/>
        </p:nvCxnSpPr>
        <p:spPr bwMode="auto">
          <a:xfrm>
            <a:off x="3810000" y="2095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19"/>
          <p:cNvCxnSpPr>
            <a:cxnSpLocks noChangeShapeType="1"/>
            <a:stCxn id="10246" idx="3"/>
            <a:endCxn id="10249" idx="1"/>
          </p:cNvCxnSpPr>
          <p:nvPr/>
        </p:nvCxnSpPr>
        <p:spPr bwMode="auto">
          <a:xfrm>
            <a:off x="3810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8" name="AutoShape 20"/>
          <p:cNvCxnSpPr>
            <a:cxnSpLocks noChangeShapeType="1"/>
            <a:stCxn id="10247" idx="3"/>
            <a:endCxn id="10248" idx="1"/>
          </p:cNvCxnSpPr>
          <p:nvPr/>
        </p:nvCxnSpPr>
        <p:spPr bwMode="auto">
          <a:xfrm flipV="1">
            <a:off x="3810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9" name="AutoShape 21"/>
          <p:cNvCxnSpPr>
            <a:cxnSpLocks noChangeShapeType="1"/>
            <a:stCxn id="10247" idx="3"/>
            <a:endCxn id="10249" idx="1"/>
          </p:cNvCxnSpPr>
          <p:nvPr/>
        </p:nvCxnSpPr>
        <p:spPr bwMode="auto">
          <a:xfrm>
            <a:off x="3810000" y="27813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2"/>
          <p:cNvCxnSpPr>
            <a:cxnSpLocks noChangeShapeType="1"/>
            <a:stCxn id="10248" idx="3"/>
            <a:endCxn id="10250" idx="1"/>
          </p:cNvCxnSpPr>
          <p:nvPr/>
        </p:nvCxnSpPr>
        <p:spPr bwMode="auto">
          <a:xfrm>
            <a:off x="5334000" y="2095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1" name="AutoShape 23"/>
          <p:cNvCxnSpPr>
            <a:cxnSpLocks noChangeShapeType="1"/>
            <a:stCxn id="10248" idx="3"/>
            <a:endCxn id="10251" idx="1"/>
          </p:cNvCxnSpPr>
          <p:nvPr/>
        </p:nvCxnSpPr>
        <p:spPr bwMode="auto">
          <a:xfrm>
            <a:off x="5334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4"/>
          <p:cNvCxnSpPr>
            <a:cxnSpLocks noChangeShapeType="1"/>
            <a:stCxn id="10249" idx="3"/>
            <a:endCxn id="10250" idx="1"/>
          </p:cNvCxnSpPr>
          <p:nvPr/>
        </p:nvCxnSpPr>
        <p:spPr bwMode="auto">
          <a:xfrm flipV="1">
            <a:off x="5334000" y="20955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5"/>
          <p:cNvCxnSpPr>
            <a:cxnSpLocks noChangeShapeType="1"/>
            <a:stCxn id="10249" idx="3"/>
            <a:endCxn id="10251" idx="1"/>
          </p:cNvCxnSpPr>
          <p:nvPr/>
        </p:nvCxnSpPr>
        <p:spPr bwMode="auto">
          <a:xfrm>
            <a:off x="5334000" y="27813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0264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057650"/>
            <a:ext cx="1411288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352801"/>
            <a:ext cx="3905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8663" y="3352801"/>
            <a:ext cx="4048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0152" y="3352801"/>
            <a:ext cx="493713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6951" y="3429000"/>
            <a:ext cx="3302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1" y="4419600"/>
            <a:ext cx="2654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14505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algorithm contd.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5410200"/>
            <a:ext cx="29083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Time complexity?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</a:t>
            </a:r>
            <a:r>
              <a:rPr lang="en-US" sz="2400" b="1" baseline="300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 T)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887" y="2743200"/>
            <a:ext cx="532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 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1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  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43887" y="3210580"/>
            <a:ext cx="570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=false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0.24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0.09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0.06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876800" y="5410200"/>
            <a:ext cx="29591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Space complexity?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 T)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28245" y="1600200"/>
            <a:ext cx="505555" cy="1066800"/>
            <a:chOff x="3228245" y="1600200"/>
            <a:chExt cx="505555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3228245" y="1600200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28245" y="2297668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12545" y="1625600"/>
            <a:ext cx="633945" cy="1005245"/>
            <a:chOff x="3190145" y="1600200"/>
            <a:chExt cx="633945" cy="1005245"/>
          </a:xfrm>
        </p:grpSpPr>
        <p:sp>
          <p:nvSpPr>
            <p:cNvPr id="76" name="TextBox 75"/>
            <p:cNvSpPr txBox="1"/>
            <p:nvPr/>
          </p:nvSpPr>
          <p:spPr>
            <a:xfrm>
              <a:off x="3228245" y="1600200"/>
              <a:ext cx="53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0.09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0.315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23845" y="1625600"/>
            <a:ext cx="646645" cy="1005245"/>
            <a:chOff x="3177445" y="1600200"/>
            <a:chExt cx="646645" cy="1005245"/>
          </a:xfrm>
        </p:grpSpPr>
        <p:sp>
          <p:nvSpPr>
            <p:cNvPr id="79" name="TextBox 78"/>
            <p:cNvSpPr txBox="1"/>
            <p:nvPr/>
          </p:nvSpPr>
          <p:spPr>
            <a:xfrm>
              <a:off x="3177445" y="1600200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0.076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0.022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47845" y="1625600"/>
            <a:ext cx="1046043" cy="1005245"/>
            <a:chOff x="3177445" y="1600200"/>
            <a:chExt cx="1046043" cy="1005245"/>
          </a:xfrm>
        </p:grpSpPr>
        <p:sp>
          <p:nvSpPr>
            <p:cNvPr id="82" name="TextBox 81"/>
            <p:cNvSpPr txBox="1"/>
            <p:nvPr/>
          </p:nvSpPr>
          <p:spPr>
            <a:xfrm>
              <a:off x="3177445" y="1600200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0.0136080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90145" y="2297668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0.0138495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547100" y="5410200"/>
            <a:ext cx="29591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Number of paths?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85" name="AutoShape 22"/>
          <p:cNvCxnSpPr>
            <a:cxnSpLocks noChangeShapeType="1"/>
          </p:cNvCxnSpPr>
          <p:nvPr/>
        </p:nvCxnSpPr>
        <p:spPr bwMode="auto">
          <a:xfrm>
            <a:off x="6781800" y="18034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6" name="AutoShape 25"/>
          <p:cNvCxnSpPr>
            <a:cxnSpLocks noChangeShapeType="1"/>
          </p:cNvCxnSpPr>
          <p:nvPr/>
        </p:nvCxnSpPr>
        <p:spPr bwMode="auto">
          <a:xfrm>
            <a:off x="67945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7" name="AutoShape 14"/>
          <p:cNvCxnSpPr>
            <a:cxnSpLocks noChangeShapeType="1"/>
          </p:cNvCxnSpPr>
          <p:nvPr/>
        </p:nvCxnSpPr>
        <p:spPr bwMode="auto">
          <a:xfrm>
            <a:off x="3810000" y="18034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8" name="AutoShape 17"/>
          <p:cNvCxnSpPr>
            <a:cxnSpLocks noChangeShapeType="1"/>
          </p:cNvCxnSpPr>
          <p:nvPr/>
        </p:nvCxnSpPr>
        <p:spPr bwMode="auto">
          <a:xfrm>
            <a:off x="3810000" y="24892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9" name="AutoShape 20"/>
          <p:cNvCxnSpPr>
            <a:cxnSpLocks noChangeShapeType="1"/>
          </p:cNvCxnSpPr>
          <p:nvPr/>
        </p:nvCxnSpPr>
        <p:spPr bwMode="auto">
          <a:xfrm flipV="1">
            <a:off x="5257800" y="1803400"/>
            <a:ext cx="838200" cy="68580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0" name="AutoShape 21"/>
          <p:cNvCxnSpPr>
            <a:cxnSpLocks noChangeShapeType="1"/>
          </p:cNvCxnSpPr>
          <p:nvPr/>
        </p:nvCxnSpPr>
        <p:spPr bwMode="auto">
          <a:xfrm>
            <a:off x="52578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1" name="AutoShape 25"/>
          <p:cNvCxnSpPr>
            <a:cxnSpLocks noChangeShapeType="1"/>
          </p:cNvCxnSpPr>
          <p:nvPr/>
        </p:nvCxnSpPr>
        <p:spPr bwMode="auto">
          <a:xfrm>
            <a:off x="68072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>
            <a:off x="3822700" y="2489200"/>
            <a:ext cx="7620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3" name="AutoShape 21"/>
          <p:cNvCxnSpPr>
            <a:cxnSpLocks noChangeShapeType="1"/>
          </p:cNvCxnSpPr>
          <p:nvPr/>
        </p:nvCxnSpPr>
        <p:spPr bwMode="auto">
          <a:xfrm>
            <a:off x="52705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11865E-C311-6051-7252-2A21B7F71608}"/>
              </a:ext>
            </a:extLst>
          </p:cNvPr>
          <p:cNvSpPr txBox="1"/>
          <p:nvPr/>
        </p:nvSpPr>
        <p:spPr>
          <a:xfrm>
            <a:off x="3824149" y="15180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8F381-D165-7DC9-98E9-4648EB41AB17}"/>
              </a:ext>
            </a:extLst>
          </p:cNvPr>
          <p:cNvSpPr txBox="1"/>
          <p:nvPr/>
        </p:nvSpPr>
        <p:spPr>
          <a:xfrm>
            <a:off x="3825190" y="25269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0.63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82DB6-25AA-7370-57BE-1F38CEE73388}"/>
              </a:ext>
            </a:extLst>
          </p:cNvPr>
          <p:cNvSpPr txBox="1"/>
          <p:nvPr/>
        </p:nvSpPr>
        <p:spPr>
          <a:xfrm>
            <a:off x="3793496" y="185639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7381D-8BBE-EF09-CDEB-332F2D6A385D}"/>
              </a:ext>
            </a:extLst>
          </p:cNvPr>
          <p:cNvSpPr txBox="1"/>
          <p:nvPr/>
        </p:nvSpPr>
        <p:spPr>
          <a:xfrm>
            <a:off x="3798623" y="21911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0.06</a:t>
            </a:r>
          </a:p>
        </p:txBody>
      </p:sp>
    </p:spTree>
    <p:extLst>
      <p:ext uri="{BB962C8B-B14F-4D97-AF65-F5344CB8AC3E}">
        <p14:creationId xmlns:p14="http://schemas.microsoft.com/office/powerpoint/2010/main" val="38723857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Tiny state space graph for a tiny search problem</a:t>
            </a:r>
          </a:p>
        </p:txBody>
      </p:sp>
    </p:spTree>
    <p:extLst>
      <p:ext uri="{BB962C8B-B14F-4D97-AF65-F5344CB8AC3E}">
        <p14:creationId xmlns:p14="http://schemas.microsoft.com/office/powerpoint/2010/main" val="99317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/>
              <a:t>A search tree:</a:t>
            </a:r>
          </a:p>
          <a:p>
            <a:pPr lvl="1" eaLnBrk="1" hangingPunct="1"/>
            <a:r>
              <a:rPr lang="en-US" sz="2000" dirty="0"/>
              <a:t>A “what if” tree of plans and their outcomes</a:t>
            </a:r>
          </a:p>
          <a:p>
            <a:pPr lvl="1" eaLnBrk="1" hangingPunct="1"/>
            <a:r>
              <a:rPr lang="en-US" sz="2000" dirty="0"/>
              <a:t>The start state is the root node</a:t>
            </a:r>
          </a:p>
          <a:p>
            <a:pPr lvl="1" eaLnBrk="1" hangingPunct="1"/>
            <a:r>
              <a:rPr lang="en-US" sz="2000" dirty="0"/>
              <a:t>Children correspond to successors</a:t>
            </a:r>
          </a:p>
          <a:p>
            <a:pPr lvl="1" eaLnBrk="1" hangingPunct="1"/>
            <a:r>
              <a:rPr lang="en-US" sz="2000" dirty="0"/>
              <a:t>Nodes show states, but correspond to PLANS that achieve those states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This is now / start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Possible futures</a:t>
            </a:r>
          </a:p>
        </p:txBody>
      </p:sp>
    </p:spTree>
    <p:extLst>
      <p:ext uri="{BB962C8B-B14F-4D97-AF65-F5344CB8AC3E}">
        <p14:creationId xmlns:p14="http://schemas.microsoft.com/office/powerpoint/2010/main" val="30092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7315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141" y="1371605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10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11353800" cy="5414963"/>
          </a:xfrm>
        </p:spPr>
        <p:txBody>
          <a:bodyPr/>
          <a:lstStyle/>
          <a:p>
            <a:pPr eaLnBrk="1" hangingPunct="1"/>
            <a:r>
              <a:rPr lang="en-US" sz="2800" dirty="0"/>
              <a:t>Many search algorithms are the						     same except for fringe strategies</a:t>
            </a:r>
            <a:endParaRPr lang="en-US" dirty="0"/>
          </a:p>
          <a:p>
            <a:pPr lvl="1"/>
            <a:r>
              <a:rPr lang="en-US" sz="2400" dirty="0"/>
              <a:t>Depth-First Search: expand the deepest node first</a:t>
            </a:r>
          </a:p>
          <a:p>
            <a:pPr lvl="1"/>
            <a:r>
              <a:rPr lang="en-US" sz="2400" dirty="0"/>
              <a:t>Breadth-First Search: expand the shallowest node first</a:t>
            </a:r>
          </a:p>
          <a:p>
            <a:pPr lvl="1"/>
            <a:r>
              <a:rPr lang="en-US" sz="2400" dirty="0"/>
              <a:t>Uniform Cost Search: expand the cheapest node first</a:t>
            </a:r>
          </a:p>
          <a:p>
            <a:pPr lvl="1"/>
            <a:r>
              <a:rPr lang="en-US" sz="2400" dirty="0"/>
              <a:t>Greedy Search: expand the node with lowest heuristic value first</a:t>
            </a:r>
          </a:p>
          <a:p>
            <a:pPr lvl="1"/>
            <a:r>
              <a:rPr lang="en-US" sz="2400" dirty="0"/>
              <a:t>A* Search: expand the node with lowest sum of path cost and heuristic value</a:t>
            </a:r>
          </a:p>
        </p:txBody>
      </p:sp>
    </p:spTree>
    <p:extLst>
      <p:ext uri="{BB962C8B-B14F-4D97-AF65-F5344CB8AC3E}">
        <p14:creationId xmlns:p14="http://schemas.microsoft.com/office/powerpoint/2010/main" val="424471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5105397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d is depth of shallowest solution</a:t>
            </a:r>
          </a:p>
          <a:p>
            <a:pPr marL="457176" lvl="1" indent="0">
              <a:buNone/>
            </a:pPr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3" y="2763842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9" rIns="91436" bIns="45719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1" y="2970215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9" rIns="91436" bIns="45719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6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11918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11918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5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6"/>
            <a:ext cx="12652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  <p:extLst>
      <p:ext uri="{BB962C8B-B14F-4D97-AF65-F5344CB8AC3E}">
        <p14:creationId xmlns:p14="http://schemas.microsoft.com/office/powerpoint/2010/main" val="528675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7"/>
            <a:ext cx="5461000" cy="4729164"/>
          </a:xfrm>
        </p:spPr>
        <p:txBody>
          <a:bodyPr/>
          <a:lstStyle/>
          <a:p>
            <a:r>
              <a:rPr lang="en-US" sz="2400" dirty="0"/>
              <a:t>What nodes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(more later)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5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2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5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5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3" y="2208215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5" y="2166935"/>
            <a:ext cx="111918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5" y="2578097"/>
            <a:ext cx="111918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4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3"/>
            <a:ext cx="12652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3" y="3179763"/>
            <a:ext cx="1460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589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9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9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3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0" y="2300291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5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  <p:extLst>
      <p:ext uri="{BB962C8B-B14F-4D97-AF65-F5344CB8AC3E}">
        <p14:creationId xmlns:p14="http://schemas.microsoft.com/office/powerpoint/2010/main" val="1547777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4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90" y="2208215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5186361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sz="2000" dirty="0"/>
              <a:t>Processes all nodes with cost less than cheapest solution!</a:t>
            </a:r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latin typeface="Times New Roman" pitchFamily="18" charset="0"/>
              </a:rPr>
              <a:t>C* </a:t>
            </a:r>
            <a:r>
              <a:rPr lang="en-US" sz="2000" dirty="0"/>
              <a:t>and arcs cost at least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/>
          </a:p>
          <a:p>
            <a:pPr lvl="1"/>
            <a:r>
              <a:rPr lang="en-US" sz="2000" dirty="0"/>
              <a:t>Takes time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3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3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9" rIns="91432" bIns="45719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4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9" rIns="91432" bIns="45719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3" y="2470148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3" y="2092324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29440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an\AppData\Local\Microsoft\Windows\Temporary Internet Files\Content.IE5\KK20J42Q\AboutTheBrain.png">
            <a:extLst>
              <a:ext uri="{FF2B5EF4-FFF2-40B4-BE49-F238E27FC236}">
                <a16:creationId xmlns:a16="http://schemas.microsoft.com/office/drawing/2014/main" id="{67AE3085-0ED8-5E4F-988C-165B214C8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11869"/>
          <a:stretch/>
        </p:blipFill>
        <p:spPr bwMode="auto">
          <a:xfrm>
            <a:off x="6705600" y="1524000"/>
            <a:ext cx="5462016" cy="46482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Course Topics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95400"/>
            <a:ext cx="8331200" cy="528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Part I: Search and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Basic Search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Adversarial Search</a:t>
            </a:r>
            <a:r>
              <a:rPr lang="zh-CN" altLang="en-US" sz="2400" dirty="0"/>
              <a:t> </a:t>
            </a:r>
            <a:r>
              <a:rPr lang="en-US" altLang="zh-CN" sz="2400" dirty="0"/>
              <a:t>(Games)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Uncertain Search (MDPs)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Part II: Reasoning with Uncertainty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Bayes Nets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Mar</a:t>
            </a:r>
            <a:r>
              <a:rPr lang="en-US" altLang="zh-CN" sz="2400" dirty="0"/>
              <a:t>kov Models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Decision theory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 III: Learning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Machine Learning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3044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Search Algorithms</a:t>
            </a:r>
            <a:endParaRPr dirty="0"/>
          </a:p>
        </p:txBody>
      </p:sp>
      <p:graphicFrame>
        <p:nvGraphicFramePr>
          <p:cNvPr id="471" name="Google Shape;471;p40"/>
          <p:cNvGraphicFramePr/>
          <p:nvPr>
            <p:extLst>
              <p:ext uri="{D42A27DB-BD31-4B8C-83A1-F6EECF244321}">
                <p14:modId xmlns:p14="http://schemas.microsoft.com/office/powerpoint/2010/main" val="2537566452"/>
              </p:ext>
            </p:extLst>
          </p:nvPr>
        </p:nvGraphicFramePr>
        <p:xfrm>
          <a:off x="406400" y="1401413"/>
          <a:ext cx="11379200" cy="34489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DFS</a:t>
                      </a:r>
                      <a:endParaRPr sz="2400" dirty="0">
                        <a:solidFill>
                          <a:srgbClr val="FFFF00"/>
                        </a:solidFill>
                      </a:endParaRPr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BFS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Iterative Deepen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UCS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Complete?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No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 *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 *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 * **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Optimal?</a:t>
                      </a:r>
                      <a:endParaRPr sz="24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No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 ***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 ***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Time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O(</a:t>
                      </a:r>
                      <a:r>
                        <a:rPr lang="en-US" sz="1900" dirty="0" err="1"/>
                        <a:t>b^m</a:t>
                      </a:r>
                      <a:r>
                        <a:rPr lang="en-US" sz="1900" dirty="0"/>
                        <a:t>)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O(</a:t>
                      </a:r>
                      <a:r>
                        <a:rPr lang="en-US" sz="1900" dirty="0" err="1"/>
                        <a:t>b^d</a:t>
                      </a:r>
                      <a:r>
                        <a:rPr lang="en-US" sz="1900" dirty="0"/>
                        <a:t>)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O(</a:t>
                      </a:r>
                      <a:r>
                        <a:rPr lang="en-US" sz="1900" dirty="0" err="1"/>
                        <a:t>b^d</a:t>
                      </a:r>
                      <a:r>
                        <a:rPr lang="en-US" sz="1900" dirty="0"/>
                        <a:t>)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O(b</a:t>
                      </a:r>
                      <a:r>
                        <a:rPr lang="en-US" sz="1800" i="1" baseline="30000" dirty="0">
                          <a:latin typeface="Times New Roman" pitchFamily="18" charset="0"/>
                        </a:rPr>
                        <a:t>1+C*/</a:t>
                      </a:r>
                      <a:r>
                        <a:rPr lang="en-US" sz="1800" i="1" baseline="30000" dirty="0">
                          <a:latin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1800" dirty="0"/>
                        <a:t>) 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Space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O(bm)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O(</a:t>
                      </a:r>
                      <a:r>
                        <a:rPr lang="en-US" sz="1900" dirty="0" err="1"/>
                        <a:t>b^d</a:t>
                      </a:r>
                      <a:r>
                        <a:rPr lang="en-US" sz="1900" dirty="0"/>
                        <a:t>)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O(bd)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O(b</a:t>
                      </a:r>
                      <a:r>
                        <a:rPr lang="en-US" sz="1800" i="1" baseline="30000" dirty="0">
                          <a:latin typeface="Times New Roman" pitchFamily="18" charset="0"/>
                        </a:rPr>
                        <a:t>1+C*/</a:t>
                      </a:r>
                      <a:r>
                        <a:rPr lang="en-US" sz="1800" i="1" baseline="30000" dirty="0">
                          <a:latin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lang="en-US" sz="1800" dirty="0"/>
                        <a:t>) </a:t>
                      </a:r>
                      <a:endParaRPr lang="en-US"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ontent Placeholder 37">
            <a:extLst>
              <a:ext uri="{FF2B5EF4-FFF2-40B4-BE49-F238E27FC236}">
                <a16:creationId xmlns:a16="http://schemas.microsoft.com/office/drawing/2014/main" id="{8442983D-B78D-848D-A95D-518C6B35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953000"/>
            <a:ext cx="8966200" cy="1600199"/>
          </a:xfrm>
        </p:spPr>
        <p:txBody>
          <a:bodyPr/>
          <a:lstStyle/>
          <a:p>
            <a:r>
              <a:rPr lang="en-US" sz="2000" dirty="0"/>
              <a:t>*: if b is finite, and state space either has a solution or is finite</a:t>
            </a:r>
          </a:p>
          <a:p>
            <a:r>
              <a:rPr lang="en-US" sz="2000" dirty="0"/>
              <a:t>**: if all costs are ≥ </a:t>
            </a:r>
            <a:r>
              <a:rPr lang="en-US" sz="2000" dirty="0">
                <a:sym typeface="Symbol" pitchFamily="18" charset="2"/>
              </a:rPr>
              <a:t> &gt; 0.</a:t>
            </a:r>
          </a:p>
          <a:p>
            <a:r>
              <a:rPr lang="en-US" sz="2000" dirty="0">
                <a:sym typeface="Symbol" pitchFamily="18" charset="2"/>
              </a:rPr>
              <a:t>***: if all costs are identical.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03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3498850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2"/>
            <a:ext cx="6858000" cy="210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/>
          <a:lstStyle/>
          <a:p>
            <a:pPr marL="342858" indent="-34285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A heuristic is:</a:t>
            </a:r>
          </a:p>
          <a:p>
            <a:pPr marL="800001" lvl="1" indent="-34285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</a:rPr>
              <a:t>A function that </a:t>
            </a:r>
            <a:r>
              <a:rPr lang="en-US" sz="2000" i="1" kern="0" dirty="0">
                <a:latin typeface="Calibri" pitchFamily="34" charset="0"/>
              </a:rPr>
              <a:t>estimates</a:t>
            </a:r>
            <a:r>
              <a:rPr lang="en-US" sz="2000" kern="0" dirty="0">
                <a:latin typeface="Calibri" pitchFamily="34" charset="0"/>
              </a:rPr>
              <a:t> how close a state is to a goal</a:t>
            </a:r>
          </a:p>
          <a:p>
            <a:pPr marL="800001" lvl="1" indent="-34285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</a:rPr>
              <a:t>Designed for a particular search problem</a:t>
            </a:r>
          </a:p>
          <a:p>
            <a:pPr marL="800001" lvl="1" indent="-34285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</a:rPr>
              <a:t>Examples: Manhattan distance, Euclidean distance for </a:t>
            </a:r>
            <a:r>
              <a:rPr lang="en-US" sz="2000" kern="0" dirty="0" err="1">
                <a:latin typeface="Calibri" pitchFamily="34" charset="0"/>
              </a:rPr>
              <a:t>pathing</a:t>
            </a:r>
            <a:endParaRPr lang="en-US" sz="2000" kern="0" dirty="0">
              <a:latin typeface="Calibri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4" y="4078287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8" y="4495802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5" y="1524001"/>
            <a:ext cx="3407831" cy="2300287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7"/>
            <a:ext cx="3476133" cy="2374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83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3" y="3833814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8" y="1219201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2" y="1322387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4" y="16684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8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7" y="14827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2" y="1281113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8" y="12525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8" y="3959224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8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9" y="43053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4" y="4165601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2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8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4" y="3889376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1"/>
            <a:ext cx="8153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Idea: never </a:t>
            </a:r>
            <a:r>
              <a:rPr lang="en-US" sz="2400" dirty="0">
                <a:solidFill>
                  <a:srgbClr val="FF0000"/>
                </a:solidFill>
              </a:rPr>
              <a:t>expand</a:t>
            </a:r>
            <a:r>
              <a:rPr lang="en-US" sz="2400" dirty="0"/>
              <a:t> a state twice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to implement: </a:t>
            </a:r>
          </a:p>
          <a:p>
            <a:pPr lvl="1" eaLnBrk="1" hangingPunct="1"/>
            <a:r>
              <a:rPr lang="en-US" sz="2000" dirty="0"/>
              <a:t>Tree search + set of expanded states (“closed set”)</a:t>
            </a:r>
          </a:p>
          <a:p>
            <a:pPr lvl="1" eaLnBrk="1" hangingPunct="1"/>
            <a:r>
              <a:rPr lang="en-US" sz="2000" dirty="0"/>
              <a:t>Expand the search tree node-by-node, but…</a:t>
            </a:r>
          </a:p>
          <a:p>
            <a:pPr lvl="1" eaLnBrk="1" hangingPunct="1"/>
            <a:r>
              <a:rPr lang="en-US" sz="2000" dirty="0"/>
              <a:t>Before expanding a node, check to make sure its state has never been expanded before</a:t>
            </a:r>
          </a:p>
          <a:p>
            <a:pPr lvl="1" eaLnBrk="1" hangingPunct="1"/>
            <a:r>
              <a:rPr lang="en-US" sz="2000" dirty="0"/>
              <a:t>If not new, skip it, if new add to closed set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Important: </a:t>
            </a:r>
            <a:r>
              <a:rPr lang="en-US" sz="2400" dirty="0">
                <a:solidFill>
                  <a:srgbClr val="FF0000"/>
                </a:solidFill>
              </a:rPr>
              <a:t>store the closed set as a set</a:t>
            </a:r>
            <a:r>
              <a:rPr lang="en-US" sz="2400" dirty="0"/>
              <a:t>, not a list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149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>
                <a:latin typeface="Calibri"/>
                <a:cs typeface="Calibri"/>
              </a:rPr>
              <a:t> orders by the sum: f(n) = g(n) + h(n)</a:t>
            </a:r>
            <a:endParaRPr lang="en-US" sz="2300" i="1" dirty="0"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2"/>
            <a:ext cx="6858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2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2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4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9" tIns="45719" rIns="91439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1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1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7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1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7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1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1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7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7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1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  <p:extLst>
      <p:ext uri="{BB962C8B-B14F-4D97-AF65-F5344CB8AC3E}">
        <p14:creationId xmlns:p14="http://schemas.microsoft.com/office/powerpoint/2010/main" val="15128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  <a:endParaRPr lang="en-US" sz="1600" dirty="0"/>
          </a:p>
          <a:p>
            <a:pPr eaLnBrk="1" hangingPunct="1"/>
            <a:r>
              <a:rPr lang="en-US" dirty="0"/>
              <a:t>A* tree search is optimal with an admissible heuristic</a:t>
            </a:r>
          </a:p>
          <a:p>
            <a:r>
              <a:rPr lang="en-US" dirty="0"/>
              <a:t>A* graph search is optimal with a consistent heuristic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2" y="3886364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3054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1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949577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6"/>
            <a:ext cx="2641751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2" y="3962399"/>
            <a:ext cx="2663825" cy="1196974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50092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65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Idea: Consistency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2" y="2281241"/>
            <a:ext cx="1124511" cy="4387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41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1" y="3886201"/>
            <a:ext cx="30168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1"/>
            <a:ext cx="53892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1"/>
            <a:ext cx="53892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1" y="2509838"/>
            <a:ext cx="301684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90" y="2604530"/>
            <a:ext cx="1258423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2" y="2281241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1"/>
            <a:ext cx="53892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2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C6A7-DC44-1647-A57C-1C916CFF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50EAC0-D316-8443-8846-C8FE764A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484" y="914400"/>
            <a:ext cx="3657600" cy="2746651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CE226BB-D8D3-934C-A50C-7214F4D8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01" y="1788289"/>
            <a:ext cx="3310340" cy="209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44428C-DAC5-E148-9C75-88AE87BC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522" y="4628821"/>
            <a:ext cx="2573322" cy="2229179"/>
          </a:xfrm>
          <a:prstGeom prst="rect">
            <a:avLst/>
          </a:prstGeom>
          <a:noFill/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1760C25C-17E3-0440-9633-4E6E0722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209" y="4628821"/>
            <a:ext cx="3009400" cy="168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874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6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Many possible formalizations, one is:</a:t>
            </a:r>
          </a:p>
          <a:p>
            <a:pPr lvl="1"/>
            <a:r>
              <a:rPr lang="en-US" sz="2400" dirty="0"/>
              <a:t>States: S (start at s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Players: P={1...N} (usually take turns)</a:t>
            </a:r>
          </a:p>
          <a:p>
            <a:pPr lvl="1"/>
            <a:r>
              <a:rPr lang="en-US" sz="2400" dirty="0"/>
              <a:t>Actions: A (may depend on player / state)</a:t>
            </a:r>
          </a:p>
          <a:p>
            <a:pPr lvl="1"/>
            <a:r>
              <a:rPr lang="en-US" sz="2400" dirty="0"/>
              <a:t>Transition Function: </a:t>
            </a:r>
            <a:r>
              <a:rPr lang="en-US" sz="2400" dirty="0" err="1"/>
              <a:t>SxA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 S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Test: S  {</a:t>
            </a:r>
            <a:r>
              <a:rPr lang="en-US" sz="2400" dirty="0" err="1">
                <a:sym typeface="Symbol" pitchFamily="18" charset="2"/>
              </a:rPr>
              <a:t>t,f</a:t>
            </a:r>
            <a:r>
              <a:rPr lang="en-US" sz="2400" dirty="0">
                <a:sym typeface="Symbol" pitchFamily="18" charset="2"/>
              </a:rPr>
              <a:t>}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Utilities: </a:t>
            </a:r>
            <a:r>
              <a:rPr lang="en-US" sz="2400" dirty="0" err="1">
                <a:sym typeface="Symbol" pitchFamily="18" charset="2"/>
              </a:rPr>
              <a:t>SxP</a:t>
            </a:r>
            <a:r>
              <a:rPr lang="en-US" sz="2400" dirty="0">
                <a:sym typeface="Symbol" pitchFamily="18" charset="2"/>
              </a:rPr>
              <a:t>  R</a:t>
            </a:r>
          </a:p>
          <a:p>
            <a:endParaRPr lang="en-US" sz="28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Solution for a player is a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policy</a:t>
            </a:r>
            <a:r>
              <a:rPr lang="en-US" sz="2800" dirty="0">
                <a:sym typeface="Symbol" pitchFamily="18" charset="2"/>
              </a:rPr>
              <a:t>: S 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0989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Rational Agent…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b="1" dirty="0"/>
              <a:t>Maximizes</a:t>
            </a:r>
            <a:r>
              <a:rPr lang="en-US" sz="2800" dirty="0"/>
              <a:t> expected </a:t>
            </a:r>
            <a:r>
              <a:rPr lang="en-US" sz="2800" u="sng" dirty="0"/>
              <a:t>utility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b="1" dirty="0"/>
              <a:t>Maximizes</a:t>
            </a:r>
            <a:r>
              <a:rPr lang="en-US" sz="2800" dirty="0"/>
              <a:t> sums of </a:t>
            </a:r>
            <a:r>
              <a:rPr lang="en-US" sz="2800" u="sng" dirty="0"/>
              <a:t>rewards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  <a:p>
            <a:pPr>
              <a:buFont typeface="Wingdings" charset="0"/>
              <a:buChar char="§"/>
              <a:defRPr/>
            </a:pPr>
            <a:r>
              <a:rPr lang="en-US" sz="2800" b="1" dirty="0"/>
              <a:t>Minimizes</a:t>
            </a:r>
            <a:r>
              <a:rPr lang="en-US" sz="2800" dirty="0"/>
              <a:t> expected </a:t>
            </a:r>
            <a:r>
              <a:rPr lang="en-US" sz="2800" i="1" u="sng" dirty="0"/>
              <a:t>loss</a:t>
            </a:r>
            <a:endParaRPr lang="en-US" sz="2800" u="sng" dirty="0"/>
          </a:p>
          <a:p>
            <a:pPr>
              <a:buFont typeface="Wingdings" charset="0"/>
              <a:buChar char="§"/>
              <a:defRPr/>
            </a:pPr>
            <a:r>
              <a:rPr lang="en-US" sz="2800" b="1" dirty="0"/>
              <a:t>Minimizes</a:t>
            </a:r>
            <a:r>
              <a:rPr lang="en-US" sz="2800" dirty="0"/>
              <a:t> sums of </a:t>
            </a:r>
            <a:r>
              <a:rPr lang="en-US" sz="2800" i="1" u="sng" dirty="0"/>
              <a:t>costs</a:t>
            </a:r>
          </a:p>
          <a:p>
            <a:pPr>
              <a:buFont typeface="Wingdings" charset="0"/>
              <a:buChar char="§"/>
              <a:defRPr/>
            </a:pPr>
            <a:endParaRPr lang="en-US" sz="2800" i="1" dirty="0"/>
          </a:p>
          <a:p>
            <a:pPr>
              <a:buFont typeface="Wingdings" charset="0"/>
              <a:buChar char="§"/>
              <a:defRPr/>
            </a:pPr>
            <a:r>
              <a:rPr lang="en-US" sz="2800" i="1" u="sng" dirty="0"/>
              <a:t>Loss</a:t>
            </a:r>
            <a:r>
              <a:rPr lang="en-US" sz="2800" dirty="0"/>
              <a:t> is just negative utility, and </a:t>
            </a:r>
            <a:r>
              <a:rPr lang="en-US" sz="2800" i="1" u="sng" dirty="0"/>
              <a:t>costs</a:t>
            </a:r>
            <a:r>
              <a:rPr lang="en-US" sz="2800" i="1" dirty="0"/>
              <a:t> </a:t>
            </a:r>
            <a:r>
              <a:rPr lang="en-US" sz="2800" dirty="0"/>
              <a:t>are just negative rewards</a:t>
            </a:r>
            <a:endParaRPr lang="en-US" sz="1000" dirty="0"/>
          </a:p>
          <a:p>
            <a:pPr marL="457176" lvl="1" indent="0">
              <a:buNone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4437D79-0895-F842-9AB0-1116CFFF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89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82200" y="33416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9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53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a 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34400" y="144780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Non-Terminal States: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3124200" y="2362200"/>
            <a:ext cx="6324600" cy="3560121"/>
            <a:chOff x="1828800" y="1447800"/>
            <a:chExt cx="8458200" cy="4761126"/>
          </a:xfrm>
        </p:grpSpPr>
        <p:sp>
          <p:nvSpPr>
            <p:cNvPr id="41" name="Rectangle 40"/>
            <p:cNvSpPr/>
            <p:nvPr/>
          </p:nvSpPr>
          <p:spPr>
            <a:xfrm>
              <a:off x="5257800" y="14478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5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 flipH="1">
              <a:off x="5867400" y="15128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655320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895600" y="23622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2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>
              <a:off x="3200400" y="24272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72"/>
            <p:cNvSpPr/>
            <p:nvPr/>
          </p:nvSpPr>
          <p:spPr>
            <a:xfrm>
              <a:off x="419100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43800" y="23622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 flipH="1">
              <a:off x="8458200" y="24272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75"/>
            <p:cNvSpPr/>
            <p:nvPr/>
          </p:nvSpPr>
          <p:spPr>
            <a:xfrm>
              <a:off x="883920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770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8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 flipH="1">
              <a:off x="70866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Oval 78"/>
            <p:cNvSpPr/>
            <p:nvPr/>
          </p:nvSpPr>
          <p:spPr>
            <a:xfrm>
              <a:off x="77724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7630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 flipH="1">
              <a:off x="99822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Rectangle 81"/>
            <p:cNvSpPr/>
            <p:nvPr/>
          </p:nvSpPr>
          <p:spPr>
            <a:xfrm>
              <a:off x="18288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>
              <a:off x="18288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Oval 83"/>
            <p:cNvSpPr/>
            <p:nvPr/>
          </p:nvSpPr>
          <p:spPr>
            <a:xfrm>
              <a:off x="31242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6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 cstate="print"/>
            <a:srcRect l="38135" t="16438" r="44067" b="58904"/>
            <a:stretch>
              <a:fillRect/>
            </a:stretch>
          </p:blipFill>
          <p:spPr bwMode="auto">
            <a:xfrm flipH="1">
              <a:off x="47244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Oval 86"/>
            <p:cNvSpPr/>
            <p:nvPr/>
          </p:nvSpPr>
          <p:spPr>
            <a:xfrm>
              <a:off x="54102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18288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41148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4770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345975" y="3733801"/>
              <a:ext cx="533399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60153" y="5715000"/>
              <a:ext cx="685798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44048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53498" y="5715000"/>
              <a:ext cx="838201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887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97338" y="5715000"/>
              <a:ext cx="838201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1401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81400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1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…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9220200" y="563433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Terminal States:</a:t>
            </a:r>
          </a:p>
        </p:txBody>
      </p:sp>
      <p:pic>
        <p:nvPicPr>
          <p:cNvPr id="112" name="Picture 1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610853" y="1981204"/>
            <a:ext cx="2717279" cy="457197"/>
          </a:xfrm>
          <a:prstGeom prst="rect">
            <a:avLst/>
          </a:prstGeom>
          <a:noFill/>
          <a:ln/>
          <a:effectLst/>
        </p:spPr>
      </p:pic>
      <p:pic>
        <p:nvPicPr>
          <p:cNvPr id="109" name="Picture 10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448801" y="6172200"/>
            <a:ext cx="1574284" cy="278891"/>
          </a:xfrm>
          <a:prstGeom prst="rect">
            <a:avLst/>
          </a:prstGeom>
          <a:noFill/>
          <a:ln/>
          <a:effectLst/>
        </p:spPr>
      </p:pic>
      <p:sp>
        <p:nvSpPr>
          <p:cNvPr id="110" name="Right Arrow 109"/>
          <p:cNvSpPr/>
          <p:nvPr/>
        </p:nvSpPr>
        <p:spPr>
          <a:xfrm rot="9900000">
            <a:off x="8860469" y="2647461"/>
            <a:ext cx="1066800" cy="304800"/>
          </a:xfrm>
          <a:prstGeom prst="rightArrow">
            <a:avLst/>
          </a:prstGeom>
          <a:solidFill>
            <a:srgbClr val="BEE39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 rot="14100089">
            <a:off x="8965176" y="4791553"/>
            <a:ext cx="1066800" cy="304800"/>
          </a:xfrm>
          <a:prstGeom prst="rightArrow">
            <a:avLst/>
          </a:prstGeom>
          <a:solidFill>
            <a:srgbClr val="BEE39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57200" y="138918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Value of a state: The best achievable outcome (utility) from that state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04800" y="1295400"/>
            <a:ext cx="2971800" cy="1752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1" grpId="0"/>
      <p:bldP spid="110" grpId="0" animBg="1"/>
      <p:bldP spid="111" grpId="0" animBg="1"/>
      <p:bldP spid="113" grpId="0"/>
      <p:bldP spid="1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1940" y="1117600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238500" y="3920042"/>
            <a:ext cx="5715000" cy="2603500"/>
          </a:xfrm>
        </p:spPr>
        <p:txBody>
          <a:bodyPr/>
          <a:lstStyle/>
          <a:p>
            <a:r>
              <a:rPr lang="en-US" sz="2400" dirty="0"/>
              <a:t>Zero-Sum Games</a:t>
            </a:r>
          </a:p>
          <a:p>
            <a:pPr lvl="1"/>
            <a:r>
              <a:rPr lang="en-US" sz="2000" dirty="0"/>
              <a:t>Agents have opposite utilities (values on outcomes)</a:t>
            </a:r>
          </a:p>
          <a:p>
            <a:pPr lvl="1"/>
            <a:r>
              <a:rPr lang="en-US" sz="2000" dirty="0"/>
              <a:t>Let us think of a single value that one maximizes and the other minimizes</a:t>
            </a:r>
          </a:p>
          <a:p>
            <a:pPr lvl="1"/>
            <a:r>
              <a:rPr lang="en-US" sz="2000" dirty="0"/>
              <a:t>Adversarial, pure competition</a:t>
            </a:r>
          </a:p>
        </p:txBody>
      </p:sp>
    </p:spTree>
    <p:extLst>
      <p:ext uri="{BB962C8B-B14F-4D97-AF65-F5344CB8AC3E}">
        <p14:creationId xmlns:p14="http://schemas.microsoft.com/office/powerpoint/2010/main" val="130257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Values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743200" y="3124201"/>
            <a:ext cx="6781800" cy="2138498"/>
            <a:chOff x="1676400" y="1447800"/>
            <a:chExt cx="8763000" cy="2763227"/>
          </a:xfrm>
        </p:grpSpPr>
        <p:sp>
          <p:nvSpPr>
            <p:cNvPr id="6" name="Rectangle 5"/>
            <p:cNvSpPr/>
            <p:nvPr/>
          </p:nvSpPr>
          <p:spPr>
            <a:xfrm>
              <a:off x="5105400" y="14478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 flipH="1">
              <a:off x="5410200" y="15240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12726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4600" y="15005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27432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>
              <a:off x="2774460" y="24227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1"/>
            <p:cNvSpPr/>
            <p:nvPr/>
          </p:nvSpPr>
          <p:spPr>
            <a:xfrm>
              <a:off x="37650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24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73914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 flipH="1">
              <a:off x="8001000" y="24384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84132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106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1676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>
              <a:off x="1707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2698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08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>
            <a:xfrm>
              <a:off x="3962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>
              <a:off x="3993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4984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253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324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 flipH="1">
              <a:off x="6934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Oval 67"/>
            <p:cNvSpPr/>
            <p:nvPr/>
          </p:nvSpPr>
          <p:spPr>
            <a:xfrm>
              <a:off x="7346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90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8610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6" cstate="print"/>
            <a:srcRect l="38135" t="16438" r="44067" b="58904"/>
            <a:stretch>
              <a:fillRect/>
            </a:stretch>
          </p:blipFill>
          <p:spPr bwMode="auto">
            <a:xfrm flipH="1">
              <a:off x="9220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Oval 71"/>
            <p:cNvSpPr/>
            <p:nvPr/>
          </p:nvSpPr>
          <p:spPr>
            <a:xfrm>
              <a:off x="9632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735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9207356" y="3733800"/>
              <a:ext cx="838199" cy="4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94816" y="3733800"/>
              <a:ext cx="838199" cy="4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-10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30220" y="3733800"/>
              <a:ext cx="838199" cy="4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-5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7164" y="3733800"/>
              <a:ext cx="838199" cy="4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85800" y="136713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States Under Agent’s Control: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81600" y="556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Terminal States:</a:t>
            </a:r>
          </a:p>
        </p:txBody>
      </p:sp>
      <p:pic>
        <p:nvPicPr>
          <p:cNvPr id="92" name="Picture 9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67085" y="1828800"/>
            <a:ext cx="2920953" cy="457112"/>
          </a:xfrm>
          <a:prstGeom prst="rect">
            <a:avLst/>
          </a:prstGeom>
          <a:noFill/>
          <a:ln/>
          <a:effectLst/>
        </p:spPr>
      </p:pic>
      <p:pic>
        <p:nvPicPr>
          <p:cNvPr id="85" name="Picture 8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512317" y="6019800"/>
            <a:ext cx="1574284" cy="278891"/>
          </a:xfrm>
          <a:prstGeom prst="rect">
            <a:avLst/>
          </a:prstGeom>
          <a:noFill/>
          <a:ln/>
          <a:effectLst/>
        </p:spPr>
      </p:pic>
      <p:sp>
        <p:nvSpPr>
          <p:cNvPr id="86" name="Right Arrow 85"/>
          <p:cNvSpPr/>
          <p:nvPr/>
        </p:nvSpPr>
        <p:spPr>
          <a:xfrm rot="1943663">
            <a:off x="4045804" y="2305479"/>
            <a:ext cx="1706429" cy="304800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7239000" y="137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States Under Opponent’s Control:</a:t>
            </a:r>
          </a:p>
        </p:txBody>
      </p:sp>
      <p:pic>
        <p:nvPicPr>
          <p:cNvPr id="93" name="Picture 9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899451" y="1828802"/>
            <a:ext cx="2919875" cy="456943"/>
          </a:xfrm>
          <a:prstGeom prst="rect">
            <a:avLst/>
          </a:prstGeom>
          <a:noFill/>
          <a:ln/>
          <a:effectLst/>
        </p:spPr>
      </p:pic>
      <p:sp>
        <p:nvSpPr>
          <p:cNvPr id="90" name="Right Arrow 89"/>
          <p:cNvSpPr/>
          <p:nvPr/>
        </p:nvSpPr>
        <p:spPr>
          <a:xfrm rot="8255959">
            <a:off x="8148387" y="2949051"/>
            <a:ext cx="1406807" cy="304800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6" grpId="0" animBg="1"/>
      <p:bldP spid="87" grpId="0"/>
      <p:bldP spid="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Adversarial Search (</a:t>
            </a:r>
            <a:r>
              <a:rPr lang="en-US" dirty="0" err="1"/>
              <a:t>Minimax</a:t>
            </a:r>
            <a:r>
              <a:rPr lang="en-US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1"/>
            <a:ext cx="5486400" cy="4525963"/>
          </a:xfrm>
        </p:spPr>
        <p:txBody>
          <a:bodyPr/>
          <a:lstStyle/>
          <a:p>
            <a:pPr marL="457176" lvl="1" indent="0" eaLnBrk="1" hangingPunct="1">
              <a:buNone/>
            </a:pPr>
            <a:endParaRPr lang="en-US" sz="2200" dirty="0"/>
          </a:p>
          <a:p>
            <a:pPr eaLnBrk="1" hangingPunct="1"/>
            <a:r>
              <a:rPr lang="en-US" sz="2200" dirty="0" err="1"/>
              <a:t>Minimax</a:t>
            </a:r>
            <a:r>
              <a:rPr lang="en-US" sz="2200" dirty="0"/>
              <a:t> search:</a:t>
            </a:r>
          </a:p>
          <a:p>
            <a:pPr lvl="1" eaLnBrk="1" hangingPunct="1"/>
            <a:r>
              <a:rPr lang="en-US" sz="2200" dirty="0"/>
              <a:t>A state-space search tree</a:t>
            </a:r>
          </a:p>
          <a:p>
            <a:pPr lvl="1" eaLnBrk="1" hangingPunct="1"/>
            <a:r>
              <a:rPr lang="en-US" sz="2200" dirty="0"/>
              <a:t>Players alternate turns</a:t>
            </a:r>
          </a:p>
          <a:p>
            <a:pPr lvl="1" eaLnBrk="1" hangingPunct="1"/>
            <a:r>
              <a:rPr lang="en-US" sz="2200" dirty="0"/>
              <a:t>Compute each node’s </a:t>
            </a:r>
            <a:r>
              <a:rPr lang="en-US" sz="2200" dirty="0" err="1">
                <a:solidFill>
                  <a:srgbClr val="CC0000"/>
                </a:solidFill>
              </a:rPr>
              <a:t>minimax</a:t>
            </a:r>
            <a:r>
              <a:rPr lang="en-US" sz="2200" dirty="0">
                <a:solidFill>
                  <a:srgbClr val="CC0000"/>
                </a:solidFill>
              </a:rPr>
              <a:t> value: </a:t>
            </a:r>
            <a:r>
              <a:rPr lang="en-US" sz="2200" dirty="0"/>
              <a:t>the best achievable utility against a rational (optimal) adversary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763000" y="2325687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10800000">
            <a:off x="8001000" y="3316287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10800000">
            <a:off x="9525000" y="3316287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620000" y="4611687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305800" y="4611687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144000" y="4611687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906000" y="4611687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6</a:t>
            </a:r>
          </a:p>
        </p:txBody>
      </p:sp>
      <p:cxnSp>
        <p:nvCxnSpPr>
          <p:cNvPr id="12299" name="AutoShape 11"/>
          <p:cNvCxnSpPr>
            <a:cxnSpLocks noChangeShapeType="1"/>
            <a:stCxn id="12292" idx="3"/>
            <a:endCxn id="12293" idx="3"/>
          </p:cNvCxnSpPr>
          <p:nvPr/>
        </p:nvCxnSpPr>
        <p:spPr bwMode="auto">
          <a:xfrm flipH="1">
            <a:off x="8191500" y="2630487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0" name="AutoShape 12"/>
          <p:cNvCxnSpPr>
            <a:cxnSpLocks noChangeShapeType="1"/>
            <a:stCxn id="12292" idx="3"/>
            <a:endCxn id="12294" idx="3"/>
          </p:cNvCxnSpPr>
          <p:nvPr/>
        </p:nvCxnSpPr>
        <p:spPr bwMode="auto">
          <a:xfrm>
            <a:off x="8953500" y="2630487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1" name="AutoShape 13"/>
          <p:cNvCxnSpPr>
            <a:cxnSpLocks noChangeShapeType="1"/>
            <a:stCxn id="12293" idx="0"/>
            <a:endCxn id="12295" idx="0"/>
          </p:cNvCxnSpPr>
          <p:nvPr/>
        </p:nvCxnSpPr>
        <p:spPr bwMode="auto">
          <a:xfrm flipH="1">
            <a:off x="7810500" y="3621087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2" name="AutoShape 14"/>
          <p:cNvCxnSpPr>
            <a:cxnSpLocks noChangeShapeType="1"/>
            <a:stCxn id="12293" idx="0"/>
            <a:endCxn id="12296" idx="0"/>
          </p:cNvCxnSpPr>
          <p:nvPr/>
        </p:nvCxnSpPr>
        <p:spPr bwMode="auto">
          <a:xfrm>
            <a:off x="8191500" y="3621087"/>
            <a:ext cx="304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3" name="AutoShape 15"/>
          <p:cNvCxnSpPr>
            <a:cxnSpLocks noChangeShapeType="1"/>
            <a:stCxn id="12294" idx="0"/>
            <a:endCxn id="12297" idx="0"/>
          </p:cNvCxnSpPr>
          <p:nvPr/>
        </p:nvCxnSpPr>
        <p:spPr bwMode="auto">
          <a:xfrm flipH="1">
            <a:off x="9334500" y="3621087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4" name="AutoShape 16"/>
          <p:cNvCxnSpPr>
            <a:cxnSpLocks noChangeShapeType="1"/>
            <a:stCxn id="12294" idx="0"/>
            <a:endCxn id="12298" idx="0"/>
          </p:cNvCxnSpPr>
          <p:nvPr/>
        </p:nvCxnSpPr>
        <p:spPr bwMode="auto">
          <a:xfrm>
            <a:off x="9715500" y="3621087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166226" y="2324379"/>
            <a:ext cx="663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max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9982202" y="3238779"/>
            <a:ext cx="663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min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040687" y="3255961"/>
            <a:ext cx="1835005" cy="381000"/>
            <a:chOff x="6059424" y="3215640"/>
            <a:chExt cx="1834794" cy="381000"/>
          </a:xfrm>
        </p:grpSpPr>
        <p:sp>
          <p:nvSpPr>
            <p:cNvPr id="12316" name="TextBox 19"/>
            <p:cNvSpPr txBox="1">
              <a:spLocks noChangeArrowheads="1"/>
            </p:cNvSpPr>
            <p:nvPr/>
          </p:nvSpPr>
          <p:spPr bwMode="auto">
            <a:xfrm>
              <a:off x="6059424" y="3227308"/>
              <a:ext cx="3016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2317" name="TextBox 20"/>
            <p:cNvSpPr txBox="1">
              <a:spLocks noChangeArrowheads="1"/>
            </p:cNvSpPr>
            <p:nvPr/>
          </p:nvSpPr>
          <p:spPr bwMode="auto">
            <a:xfrm>
              <a:off x="7592567" y="3215640"/>
              <a:ext cx="3016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799513" y="23495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467600" y="4383087"/>
            <a:ext cx="3048000" cy="1484363"/>
            <a:chOff x="5486400" y="4343400"/>
            <a:chExt cx="3048000" cy="1484593"/>
          </a:xfrm>
        </p:grpSpPr>
        <p:sp>
          <p:nvSpPr>
            <p:cNvPr id="23" name="Rounded Rectangle 22"/>
            <p:cNvSpPr/>
            <p:nvPr/>
          </p:nvSpPr>
          <p:spPr>
            <a:xfrm>
              <a:off x="5486400" y="4343400"/>
              <a:ext cx="3048000" cy="7621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2315" name="Text Box 17"/>
            <p:cNvSpPr txBox="1">
              <a:spLocks noChangeArrowheads="1"/>
            </p:cNvSpPr>
            <p:nvPr/>
          </p:nvSpPr>
          <p:spPr bwMode="auto">
            <a:xfrm>
              <a:off x="5486400" y="5181562"/>
              <a:ext cx="3048000" cy="646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Calibri" pitchFamily="34" charset="0"/>
                </a:rPr>
                <a:t>Terminal values: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part of the game 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467600" y="1447803"/>
            <a:ext cx="3124200" cy="2362199"/>
            <a:chOff x="5334000" y="2855914"/>
            <a:chExt cx="3124200" cy="2362199"/>
          </a:xfrm>
        </p:grpSpPr>
        <p:sp>
          <p:nvSpPr>
            <p:cNvPr id="29" name="Rounded Rectangle 28"/>
            <p:cNvSpPr/>
            <p:nvPr/>
          </p:nvSpPr>
          <p:spPr>
            <a:xfrm>
              <a:off x="5334000" y="3541713"/>
              <a:ext cx="3124200" cy="16764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2313" name="Text Box 17"/>
            <p:cNvSpPr txBox="1">
              <a:spLocks noChangeArrowheads="1"/>
            </p:cNvSpPr>
            <p:nvPr/>
          </p:nvSpPr>
          <p:spPr bwMode="auto">
            <a:xfrm>
              <a:off x="5334000" y="2855914"/>
              <a:ext cx="312420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Calibri" pitchFamily="34" charset="0"/>
                </a:rPr>
                <a:t>Minimax</a:t>
              </a:r>
              <a:r>
                <a:rPr lang="en-US" b="1" dirty="0">
                  <a:latin typeface="Calibri" pitchFamily="34" charset="0"/>
                </a:rPr>
                <a:t> values: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computed recursively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059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Pruning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47801"/>
            <a:ext cx="7816849" cy="51815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General configuration (MIN version, MAX is symmetric)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We’re computing the MIN-VALUE at some node </a:t>
            </a:r>
            <a:r>
              <a:rPr lang="en-US" sz="2000" i="1" dirty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We’re looping over </a:t>
            </a: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dirty="0" err="1">
                <a:sym typeface="Symbol" pitchFamily="18" charset="2"/>
              </a:rPr>
              <a:t>’s</a:t>
            </a:r>
            <a:r>
              <a:rPr lang="en-US" sz="2000" dirty="0">
                <a:sym typeface="Symbol" pitchFamily="18" charset="2"/>
              </a:rPr>
              <a:t> children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dirty="0" err="1">
                <a:sym typeface="Symbol" pitchFamily="18" charset="2"/>
              </a:rPr>
              <a:t>’s</a:t>
            </a:r>
            <a:r>
              <a:rPr lang="en-US" sz="2000" dirty="0">
                <a:sym typeface="Symbol" pitchFamily="18" charset="2"/>
              </a:rPr>
              <a:t> estimate of the </a:t>
            </a:r>
            <a:r>
              <a:rPr lang="en-US" sz="2000" dirty="0" err="1">
                <a:sym typeface="Symbol" pitchFamily="18" charset="2"/>
              </a:rPr>
              <a:t>childrens</a:t>
            </a:r>
            <a:r>
              <a:rPr lang="en-US" sz="2000" dirty="0">
                <a:sym typeface="Symbol" pitchFamily="18" charset="2"/>
              </a:rPr>
              <a:t>’ min is dropping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Who cares about </a:t>
            </a: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dirty="0" err="1">
                <a:sym typeface="Symbol" pitchFamily="18" charset="2"/>
              </a:rPr>
              <a:t>’s</a:t>
            </a:r>
            <a:r>
              <a:rPr lang="en-US" sz="2000" dirty="0">
                <a:sym typeface="Symbol" pitchFamily="18" charset="2"/>
              </a:rPr>
              <a:t> value?  MAX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Let </a:t>
            </a:r>
            <a:r>
              <a:rPr lang="en-US" sz="2000" i="1" dirty="0">
                <a:sym typeface="Symbol" pitchFamily="18" charset="2"/>
              </a:rPr>
              <a:t>a</a:t>
            </a:r>
            <a:r>
              <a:rPr lang="en-US" sz="2000" dirty="0"/>
              <a:t> be the best value that MAX can get at any choice point along the current path from the root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/>
              <a:t>If </a:t>
            </a:r>
            <a:r>
              <a:rPr lang="en-US" sz="2000" i="1" dirty="0"/>
              <a:t>n</a:t>
            </a:r>
            <a:r>
              <a:rPr lang="en-US" sz="2000" dirty="0"/>
              <a:t> becomes worse than </a:t>
            </a:r>
            <a:r>
              <a:rPr lang="en-US" sz="2000" i="1" dirty="0">
                <a:sym typeface="Symbol" pitchFamily="18" charset="2"/>
              </a:rPr>
              <a:t>a</a:t>
            </a:r>
            <a:r>
              <a:rPr lang="en-US" sz="2000" dirty="0"/>
              <a:t>, MAX will avoid it, so we can stop considering </a:t>
            </a:r>
            <a:r>
              <a:rPr lang="en-US" sz="2000" i="1" dirty="0"/>
              <a:t>n</a:t>
            </a:r>
            <a:r>
              <a:rPr lang="en-US" sz="2000" dirty="0"/>
              <a:t>’s other children (it’s already bad enough that it won’t be played)</a:t>
            </a:r>
          </a:p>
          <a:p>
            <a:pPr lvl="1" eaLnBrk="1" hangingPunct="1"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This pruning has </a:t>
            </a:r>
            <a:r>
              <a:rPr lang="en-US" sz="2400" dirty="0">
                <a:solidFill>
                  <a:srgbClr val="CC0000"/>
                </a:solidFill>
              </a:rPr>
              <a:t>no effect</a:t>
            </a:r>
            <a:r>
              <a:rPr lang="en-US" sz="2400" dirty="0"/>
              <a:t> on minimax value computed for the root, but values of intermediate nodes might be wrong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12149" y="1995766"/>
            <a:ext cx="6351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MAX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12150" y="2819678"/>
            <a:ext cx="58862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MIN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12149" y="4205566"/>
            <a:ext cx="6351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MAX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312150" y="4967567"/>
            <a:ext cx="58862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MIN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flipV="1">
            <a:off x="9829799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/>
          <a:lstStyle/>
          <a:p>
            <a:pPr algn="ctr"/>
            <a:r>
              <a:rPr lang="en-US" sz="1600" i="1" dirty="0">
                <a:latin typeface="Calibri" pitchFamily="34" charset="0"/>
                <a:sym typeface="Symbol" pitchFamily="18" charset="2"/>
              </a:rPr>
              <a:t>a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23561" name="AutoShape 9"/>
          <p:cNvCxnSpPr>
            <a:cxnSpLocks noChangeShapeType="1"/>
            <a:stCxn id="23564" idx="3"/>
            <a:endCxn id="23560" idx="3"/>
          </p:cNvCxnSpPr>
          <p:nvPr/>
        </p:nvCxnSpPr>
        <p:spPr bwMode="auto">
          <a:xfrm flipH="1">
            <a:off x="10018712" y="2362200"/>
            <a:ext cx="763587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0820399" y="4205288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Calibri" pitchFamily="34" charset="0"/>
            </a:endParaRPr>
          </a:p>
        </p:txBody>
      </p:sp>
      <p:cxnSp>
        <p:nvCxnSpPr>
          <p:cNvPr id="23563" name="AutoShape 11"/>
          <p:cNvCxnSpPr>
            <a:cxnSpLocks noChangeShapeType="1"/>
            <a:stCxn id="23560" idx="0"/>
          </p:cNvCxnSpPr>
          <p:nvPr/>
        </p:nvCxnSpPr>
        <p:spPr bwMode="auto">
          <a:xfrm>
            <a:off x="10020299" y="3200400"/>
            <a:ext cx="344488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0591799" y="2057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8686799" y="3276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flipV="1">
            <a:off x="11201399" y="5029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/>
          <a:lstStyle/>
          <a:p>
            <a:pPr algn="ctr"/>
            <a:r>
              <a:rPr lang="en-US" sz="1600" i="1" dirty="0">
                <a:latin typeface="Calibri" pitchFamily="34" charset="0"/>
              </a:rPr>
              <a:t>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3567" name="AutoShape 15"/>
          <p:cNvCxnSpPr>
            <a:cxnSpLocks noChangeShapeType="1"/>
            <a:stCxn id="23562" idx="3"/>
            <a:endCxn id="23566" idx="3"/>
          </p:cNvCxnSpPr>
          <p:nvPr/>
        </p:nvCxnSpPr>
        <p:spPr bwMode="auto">
          <a:xfrm rot="16200000" flipH="1">
            <a:off x="10941843" y="4579144"/>
            <a:ext cx="51911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8" name="AutoShape 16"/>
          <p:cNvCxnSpPr>
            <a:cxnSpLocks noChangeShapeType="1"/>
            <a:stCxn id="23560" idx="0"/>
          </p:cNvCxnSpPr>
          <p:nvPr/>
        </p:nvCxnSpPr>
        <p:spPr bwMode="auto">
          <a:xfrm flipH="1">
            <a:off x="9678987" y="3200400"/>
            <a:ext cx="34131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9" name="Freeform 17"/>
          <p:cNvSpPr>
            <a:spLocks/>
          </p:cNvSpPr>
          <p:nvPr/>
        </p:nvSpPr>
        <p:spPr bwMode="auto">
          <a:xfrm>
            <a:off x="10718800" y="2362200"/>
            <a:ext cx="444500" cy="1828800"/>
          </a:xfrm>
          <a:custGeom>
            <a:avLst/>
            <a:gdLst>
              <a:gd name="T0" fmla="*/ 2147483647 w 280"/>
              <a:gd name="T1" fmla="*/ 0 h 1152"/>
              <a:gd name="T2" fmla="*/ 2147483647 w 280"/>
              <a:gd name="T3" fmla="*/ 2147483647 h 1152"/>
              <a:gd name="T4" fmla="*/ 2147483647 w 280"/>
              <a:gd name="T5" fmla="*/ 2147483647 h 1152"/>
              <a:gd name="T6" fmla="*/ 2147483647 w 280"/>
              <a:gd name="T7" fmla="*/ 2147483647 h 1152"/>
              <a:gd name="T8" fmla="*/ 2147483647 w 280"/>
              <a:gd name="T9" fmla="*/ 2147483647 h 1152"/>
              <a:gd name="T10" fmla="*/ 2147483647 w 280"/>
              <a:gd name="T11" fmla="*/ 2147483647 h 1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152"/>
              <a:gd name="T20" fmla="*/ 280 w 280"/>
              <a:gd name="T21" fmla="*/ 1152 h 1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152">
                <a:moveTo>
                  <a:pt x="40" y="0"/>
                </a:moveTo>
                <a:cubicBezTo>
                  <a:pt x="20" y="112"/>
                  <a:pt x="0" y="224"/>
                  <a:pt x="40" y="288"/>
                </a:cubicBezTo>
                <a:cubicBezTo>
                  <a:pt x="80" y="352"/>
                  <a:pt x="280" y="304"/>
                  <a:pt x="280" y="384"/>
                </a:cubicBezTo>
                <a:cubicBezTo>
                  <a:pt x="280" y="464"/>
                  <a:pt x="48" y="688"/>
                  <a:pt x="40" y="768"/>
                </a:cubicBezTo>
                <a:cubicBezTo>
                  <a:pt x="32" y="848"/>
                  <a:pt x="208" y="800"/>
                  <a:pt x="232" y="864"/>
                </a:cubicBezTo>
                <a:cubicBezTo>
                  <a:pt x="256" y="928"/>
                  <a:pt x="220" y="1040"/>
                  <a:pt x="184" y="11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3570" name="AutoShape 18"/>
          <p:cNvCxnSpPr>
            <a:cxnSpLocks noChangeShapeType="1"/>
            <a:stCxn id="23562" idx="3"/>
          </p:cNvCxnSpPr>
          <p:nvPr/>
        </p:nvCxnSpPr>
        <p:spPr bwMode="auto">
          <a:xfrm flipH="1">
            <a:off x="10668000" y="4510088"/>
            <a:ext cx="342900" cy="519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1" name="AutoShape 19"/>
          <p:cNvCxnSpPr>
            <a:cxnSpLocks noChangeShapeType="1"/>
            <a:endCxn id="23564" idx="0"/>
          </p:cNvCxnSpPr>
          <p:nvPr/>
        </p:nvCxnSpPr>
        <p:spPr bwMode="auto">
          <a:xfrm flipH="1">
            <a:off x="10782300" y="1600200"/>
            <a:ext cx="4191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3" name="AutoShape 15"/>
          <p:cNvCxnSpPr>
            <a:cxnSpLocks noChangeShapeType="1"/>
            <a:stCxn id="23566" idx="0"/>
          </p:cNvCxnSpPr>
          <p:nvPr/>
        </p:nvCxnSpPr>
        <p:spPr bwMode="auto">
          <a:xfrm rot="16200000" flipH="1">
            <a:off x="11372850" y="5353051"/>
            <a:ext cx="228600" cy="190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4" name="AutoShape 18"/>
          <p:cNvCxnSpPr>
            <a:cxnSpLocks noChangeShapeType="1"/>
            <a:stCxn id="23566" idx="0"/>
          </p:cNvCxnSpPr>
          <p:nvPr/>
        </p:nvCxnSpPr>
        <p:spPr bwMode="auto">
          <a:xfrm rot="5400000">
            <a:off x="10980737" y="5441951"/>
            <a:ext cx="519113" cy="3032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5" name="AutoShape 15"/>
          <p:cNvCxnSpPr>
            <a:cxnSpLocks noChangeShapeType="1"/>
            <a:stCxn id="23566" idx="0"/>
          </p:cNvCxnSpPr>
          <p:nvPr/>
        </p:nvCxnSpPr>
        <p:spPr bwMode="auto">
          <a:xfrm rot="16200000" flipH="1">
            <a:off x="11182350" y="5543551"/>
            <a:ext cx="457200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41892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1242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1242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marL="342874" indent="-342874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def min-value(state,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):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+∞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for each successor of state:</a:t>
            </a:r>
          </a:p>
          <a:p>
            <a:pPr marL="1142914" lvl="2" indent="-228584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min(v, 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value(successor,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</a:p>
          <a:p>
            <a:pPr marL="1142914" lvl="2" indent="-228584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if v ≤ 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return v</a:t>
            </a:r>
          </a:p>
          <a:p>
            <a:pPr marL="1142914" lvl="2" indent="-228584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β </a:t>
            </a:r>
            <a:r>
              <a:rPr lang="en-US" kern="0" dirty="0">
                <a:latin typeface="Calibri" pitchFamily="34" charset="0"/>
              </a:rPr>
              <a:t>= min(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, v)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marL="342874" indent="-342874" defTabSz="914377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endParaRPr lang="en-US" sz="1100" kern="0" dirty="0">
              <a:solidFill>
                <a:srgbClr val="00B0F0"/>
              </a:solidFill>
              <a:latin typeface="Calibri" pitchFamily="34" charset="0"/>
            </a:endParaRPr>
          </a:p>
          <a:p>
            <a:pPr marL="342874" indent="-342874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def max-value(state,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lang="en-US" kern="0" dirty="0">
                <a:solidFill>
                  <a:srgbClr val="0066CC"/>
                </a:solidFill>
                <a:latin typeface="Calibri" pitchFamily="34" charset="0"/>
              </a:rPr>
              <a:t>):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initialize v =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for each successor of state:</a:t>
            </a:r>
          </a:p>
          <a:p>
            <a:pPr marL="1142914" lvl="2" indent="-228584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kern="0" dirty="0">
                <a:latin typeface="Calibri" pitchFamily="34" charset="0"/>
              </a:rPr>
              <a:t>v = max(v, 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value(successor,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lang="en-US" kern="0" dirty="0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en-US" kern="0" dirty="0">
                <a:latin typeface="Calibri" pitchFamily="34" charset="0"/>
              </a:rPr>
              <a:t>)</a:t>
            </a:r>
            <a:endParaRPr lang="en-US" kern="0" dirty="0">
              <a:solidFill>
                <a:srgbClr val="7030A0"/>
              </a:solidFill>
              <a:latin typeface="Calibri" pitchFamily="34" charset="0"/>
            </a:endParaRPr>
          </a:p>
          <a:p>
            <a:pPr marL="1142914" lvl="2" indent="-228584" defTabSz="914377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kern="0" dirty="0">
                <a:latin typeface="Calibri" pitchFamily="34" charset="0"/>
              </a:rPr>
              <a:t>if v ≥ </a:t>
            </a:r>
            <a:r>
              <a:rPr lang="el-GR" kern="0" dirty="0">
                <a:latin typeface="Calibri" pitchFamily="34" charset="0"/>
              </a:rPr>
              <a:t>β</a:t>
            </a:r>
            <a:r>
              <a:rPr lang="en-US" kern="0" dirty="0">
                <a:latin typeface="Calibri" pitchFamily="34" charset="0"/>
              </a:rPr>
              <a:t> return v</a:t>
            </a:r>
          </a:p>
          <a:p>
            <a:pPr marL="1142914" lvl="2" indent="-228584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 = max(</a:t>
            </a:r>
            <a:r>
              <a:rPr lang="el-GR" kern="0" dirty="0">
                <a:latin typeface="Calibri" pitchFamily="34" charset="0"/>
              </a:rPr>
              <a:t>α</a:t>
            </a:r>
            <a:r>
              <a:rPr lang="en-US" kern="0" dirty="0">
                <a:latin typeface="Calibri" pitchFamily="34" charset="0"/>
              </a:rPr>
              <a:t>, v)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66874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Depth-limited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1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Solution: Depth-limited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Instead, search only to a limited depth in the tree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Replace terminal utilities with an evaluation function 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ym typeface="Symbol" pitchFamily="18" charset="2"/>
              </a:rPr>
              <a:t>Depth limit can be adjusted based on computation time budget</a:t>
            </a:r>
            <a:endParaRPr lang="en-US" sz="2000" dirty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1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1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6" y="1917979"/>
            <a:ext cx="663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6" y="1460779"/>
            <a:ext cx="663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228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11506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Ideal function: returns the actual </a:t>
            </a:r>
            <a:r>
              <a:rPr lang="en-US" sz="2400" dirty="0" err="1"/>
              <a:t>minimax</a:t>
            </a:r>
            <a:r>
              <a:rPr lang="en-US" sz="2400" dirty="0"/>
              <a:t>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practice: typically weighted linear sum of features: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e.g.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>
                <a:solidFill>
                  <a:srgbClr val="CC0000"/>
                </a:solidFill>
              </a:rPr>
              <a:t>1</a:t>
            </a:r>
            <a:r>
              <a:rPr lang="en-US" sz="2400" dirty="0">
                <a:solidFill>
                  <a:srgbClr val="CC0000"/>
                </a:solidFill>
              </a:rPr>
              <a:t>(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CC0000"/>
                </a:solidFill>
              </a:rPr>
              <a:t>) = (num white queens – num black queens)</a:t>
            </a:r>
            <a:r>
              <a:rPr lang="en-US" sz="2400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1"/>
            <a:ext cx="21844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177" y="1828801"/>
            <a:ext cx="22574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486401"/>
            <a:ext cx="7416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967414" y="2349501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5380039" y="2743201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6469064" y="2743201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5089525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5699125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6156325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6805613" y="303212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5462588" y="2517775"/>
            <a:ext cx="588963" cy="2238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6051551" y="2517775"/>
            <a:ext cx="500063" cy="2238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5173663" y="290988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5464175" y="290988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6240465" y="290988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6553201" y="2909888"/>
            <a:ext cx="336551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6629400" y="3690938"/>
            <a:ext cx="609600" cy="2714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19463" idx="1"/>
          </p:cNvCxnSpPr>
          <p:nvPr/>
        </p:nvCxnSpPr>
        <p:spPr bwMode="auto">
          <a:xfrm flipV="1">
            <a:off x="4470400" y="2433639"/>
            <a:ext cx="1538288" cy="620712"/>
          </a:xfrm>
          <a:prstGeom prst="curvedConnector3">
            <a:avLst>
              <a:gd name="adj1" fmla="val 4860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7010402" y="3059114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6156325" y="3489325"/>
            <a:ext cx="168275" cy="1682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6238875" y="3200400"/>
            <a:ext cx="1588" cy="2873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6324601" y="320040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6842125" y="3505201"/>
            <a:ext cx="168275" cy="1682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943600" y="3690938"/>
            <a:ext cx="609600" cy="2714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5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Search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467600" cy="487680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endParaRPr lang="en-US" sz="2400" dirty="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400" dirty="0">
                <a:solidFill>
                  <a:srgbClr val="C00000"/>
                </a:solidFill>
              </a:rPr>
              <a:t>Chance nodes: </a:t>
            </a:r>
            <a:r>
              <a:rPr lang="en-US" sz="2400" dirty="0"/>
              <a:t>Uncertain outcomes controlled by chance, not an adversary!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Expectimax</a:t>
            </a:r>
            <a:r>
              <a:rPr lang="en-US" sz="2400" dirty="0">
                <a:solidFill>
                  <a:srgbClr val="C00000"/>
                </a:solidFill>
              </a:rPr>
              <a:t> search:</a:t>
            </a:r>
            <a:r>
              <a:rPr lang="en-US" sz="2400" dirty="0"/>
              <a:t> compute the average score under optimal play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400" dirty="0"/>
              <a:t>Pruning in </a:t>
            </a:r>
            <a:r>
              <a:rPr lang="en-US" sz="2400" dirty="0" err="1"/>
              <a:t>Expectimax</a:t>
            </a:r>
            <a:r>
              <a:rPr lang="en-US" sz="2400" dirty="0"/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126" name="AutoShape 4"/>
          <p:cNvSpPr>
            <a:spLocks noChangeArrowheads="1"/>
          </p:cNvSpPr>
          <p:nvPr/>
        </p:nvSpPr>
        <p:spPr bwMode="auto">
          <a:xfrm>
            <a:off x="9525000" y="1828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8382000" y="4114800"/>
            <a:ext cx="381000" cy="3048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10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9067800" y="4114800"/>
            <a:ext cx="381000" cy="3048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9906000" y="4114800"/>
            <a:ext cx="381000" cy="3048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10668000" y="4114800"/>
            <a:ext cx="381000" cy="3048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7</a:t>
            </a:r>
          </a:p>
        </p:txBody>
      </p:sp>
      <p:cxnSp>
        <p:nvCxnSpPr>
          <p:cNvPr id="5131" name="AutoShape 9"/>
          <p:cNvCxnSpPr>
            <a:cxnSpLocks noChangeShapeType="1"/>
            <a:stCxn id="5126" idx="3"/>
            <a:endCxn id="5137" idx="0"/>
          </p:cNvCxnSpPr>
          <p:nvPr/>
        </p:nvCxnSpPr>
        <p:spPr bwMode="auto">
          <a:xfrm flipH="1">
            <a:off x="8953500" y="213360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2" name="AutoShape 10"/>
          <p:cNvCxnSpPr>
            <a:cxnSpLocks noChangeShapeType="1"/>
            <a:stCxn id="5126" idx="3"/>
            <a:endCxn id="5138" idx="0"/>
          </p:cNvCxnSpPr>
          <p:nvPr/>
        </p:nvCxnSpPr>
        <p:spPr bwMode="auto">
          <a:xfrm>
            <a:off x="9715500" y="213360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3" name="AutoShape 11"/>
          <p:cNvCxnSpPr>
            <a:cxnSpLocks noChangeShapeType="1"/>
            <a:endCxn id="5127" idx="0"/>
          </p:cNvCxnSpPr>
          <p:nvPr/>
        </p:nvCxnSpPr>
        <p:spPr bwMode="auto">
          <a:xfrm flipH="1">
            <a:off x="8572500" y="31242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4" name="AutoShape 12"/>
          <p:cNvCxnSpPr>
            <a:cxnSpLocks noChangeShapeType="1"/>
            <a:endCxn id="5128" idx="0"/>
          </p:cNvCxnSpPr>
          <p:nvPr/>
        </p:nvCxnSpPr>
        <p:spPr bwMode="auto">
          <a:xfrm>
            <a:off x="8953500" y="3124200"/>
            <a:ext cx="304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5" name="AutoShape 13"/>
          <p:cNvCxnSpPr>
            <a:cxnSpLocks noChangeShapeType="1"/>
            <a:endCxn id="5129" idx="0"/>
          </p:cNvCxnSpPr>
          <p:nvPr/>
        </p:nvCxnSpPr>
        <p:spPr bwMode="auto">
          <a:xfrm flipH="1">
            <a:off x="10096500" y="31242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6" name="AutoShape 14"/>
          <p:cNvCxnSpPr>
            <a:cxnSpLocks noChangeShapeType="1"/>
            <a:endCxn id="5130" idx="0"/>
          </p:cNvCxnSpPr>
          <p:nvPr/>
        </p:nvCxnSpPr>
        <p:spPr bwMode="auto">
          <a:xfrm>
            <a:off x="10477500" y="31242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37" name="Oval 15"/>
          <p:cNvSpPr>
            <a:spLocks noChangeArrowheads="1"/>
          </p:cNvSpPr>
          <p:nvPr/>
        </p:nvSpPr>
        <p:spPr bwMode="auto">
          <a:xfrm>
            <a:off x="8763000" y="2743200"/>
            <a:ext cx="381000" cy="381000"/>
          </a:xfrm>
          <a:prstGeom prst="ellipse">
            <a:avLst/>
          </a:prstGeom>
          <a:solidFill>
            <a:srgbClr val="B5ED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8" name="Oval 16"/>
          <p:cNvSpPr>
            <a:spLocks noChangeArrowheads="1"/>
          </p:cNvSpPr>
          <p:nvPr/>
        </p:nvSpPr>
        <p:spPr bwMode="auto">
          <a:xfrm>
            <a:off x="10287000" y="2743200"/>
            <a:ext cx="381000" cy="381000"/>
          </a:xfrm>
          <a:prstGeom prst="ellipse">
            <a:avLst/>
          </a:prstGeom>
          <a:solidFill>
            <a:srgbClr val="B5ED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9" name="Text Box 17"/>
          <p:cNvSpPr txBox="1">
            <a:spLocks noChangeArrowheads="1"/>
          </p:cNvSpPr>
          <p:nvPr/>
        </p:nvSpPr>
        <p:spPr bwMode="auto">
          <a:xfrm>
            <a:off x="9928226" y="1765579"/>
            <a:ext cx="6635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max</a:t>
            </a:r>
          </a:p>
        </p:txBody>
      </p:sp>
      <p:sp>
        <p:nvSpPr>
          <p:cNvPr id="5140" name="Text Box 18"/>
          <p:cNvSpPr txBox="1">
            <a:spLocks noChangeArrowheads="1"/>
          </p:cNvSpPr>
          <p:nvPr/>
        </p:nvSpPr>
        <p:spPr bwMode="auto">
          <a:xfrm>
            <a:off x="10668000" y="2743479"/>
            <a:ext cx="1066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chance</a:t>
            </a:r>
          </a:p>
        </p:txBody>
      </p:sp>
      <p:sp>
        <p:nvSpPr>
          <p:cNvPr id="5141" name="Rectangle 8"/>
          <p:cNvSpPr>
            <a:spLocks noChangeArrowheads="1"/>
          </p:cNvSpPr>
          <p:nvPr/>
        </p:nvSpPr>
        <p:spPr bwMode="auto">
          <a:xfrm>
            <a:off x="8382000" y="4114800"/>
            <a:ext cx="3810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10</a:t>
            </a:r>
          </a:p>
        </p:txBody>
      </p:sp>
      <p:sp>
        <p:nvSpPr>
          <p:cNvPr id="5142" name="Rectangle 9"/>
          <p:cNvSpPr>
            <a:spLocks noChangeArrowheads="1"/>
          </p:cNvSpPr>
          <p:nvPr/>
        </p:nvSpPr>
        <p:spPr bwMode="auto">
          <a:xfrm>
            <a:off x="9067800" y="4114800"/>
            <a:ext cx="3810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10</a:t>
            </a:r>
          </a:p>
        </p:txBody>
      </p:sp>
      <p:sp>
        <p:nvSpPr>
          <p:cNvPr id="5143" name="Rectangle 10"/>
          <p:cNvSpPr>
            <a:spLocks noChangeArrowheads="1"/>
          </p:cNvSpPr>
          <p:nvPr/>
        </p:nvSpPr>
        <p:spPr bwMode="auto">
          <a:xfrm>
            <a:off x="9906000" y="4114800"/>
            <a:ext cx="3810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9</a:t>
            </a:r>
          </a:p>
        </p:txBody>
      </p:sp>
      <p:sp>
        <p:nvSpPr>
          <p:cNvPr id="5144" name="Rectangle 11"/>
          <p:cNvSpPr>
            <a:spLocks noChangeArrowheads="1"/>
          </p:cNvSpPr>
          <p:nvPr/>
        </p:nvSpPr>
        <p:spPr bwMode="auto">
          <a:xfrm>
            <a:off x="10668000" y="4114800"/>
            <a:ext cx="3810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410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Agent design</a:t>
            </a:r>
            <a:endParaRPr/>
          </a:p>
        </p:txBody>
      </p:sp>
      <p:sp>
        <p:nvSpPr>
          <p:cNvPr id="477" name="Google Shape;477;p41"/>
          <p:cNvSpPr txBox="1">
            <a:spLocks noGrp="1"/>
          </p:cNvSpPr>
          <p:nvPr>
            <p:ph type="body" idx="1"/>
          </p:nvPr>
        </p:nvSpPr>
        <p:spPr>
          <a:xfrm>
            <a:off x="406400" y="1397003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866" indent="-342866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/>
              <a:t>The environment type largely determines the agent design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Partially observable </a:t>
            </a:r>
            <a:r>
              <a:rPr lang="en-US" dirty="0"/>
              <a:t>=&gt; agent requires </a:t>
            </a:r>
            <a:r>
              <a:rPr lang="en-US" b="1" i="1" dirty="0">
                <a:solidFill>
                  <a:srgbClr val="FF0000"/>
                </a:solidFill>
              </a:rPr>
              <a:t>memory</a:t>
            </a:r>
            <a:r>
              <a:rPr lang="en-US" dirty="0"/>
              <a:t> (internal state)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Stochastic</a:t>
            </a:r>
            <a:r>
              <a:rPr lang="en-US" dirty="0"/>
              <a:t> =&gt; agent may have to prepare for </a:t>
            </a:r>
            <a:r>
              <a:rPr lang="en-US" b="1" i="1" dirty="0">
                <a:solidFill>
                  <a:srgbClr val="FF0000"/>
                </a:solidFill>
              </a:rPr>
              <a:t>contingencies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Multi-agent </a:t>
            </a:r>
            <a:r>
              <a:rPr lang="en-US" dirty="0"/>
              <a:t>=&gt; agent may need to behave </a:t>
            </a:r>
            <a:r>
              <a:rPr lang="en-US" b="1" i="1" dirty="0">
                <a:solidFill>
                  <a:srgbClr val="FF0000"/>
                </a:solidFill>
              </a:rPr>
              <a:t>randomly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dirty="0"/>
              <a:t>=&gt; agent has time to compute a rational decision</a:t>
            </a:r>
            <a:endParaRPr b="1" i="1" dirty="0">
              <a:solidFill>
                <a:srgbClr val="0000FF"/>
              </a:solidFill>
            </a:endParaRPr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Continuous time </a:t>
            </a:r>
            <a:r>
              <a:rPr lang="en-US" dirty="0"/>
              <a:t>=&gt; continuously operating </a:t>
            </a:r>
            <a:r>
              <a:rPr lang="en-US" b="1" i="1" dirty="0">
                <a:solidFill>
                  <a:srgbClr val="FF0000"/>
                </a:solidFill>
              </a:rPr>
              <a:t>controller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Unknown physics </a:t>
            </a:r>
            <a:r>
              <a:rPr lang="en-US" dirty="0"/>
              <a:t>=&gt; need for </a:t>
            </a:r>
            <a:r>
              <a:rPr lang="en-US" b="1" i="1" dirty="0">
                <a:solidFill>
                  <a:srgbClr val="FF0000"/>
                </a:solidFill>
              </a:rPr>
              <a:t>exploration</a:t>
            </a:r>
            <a:endParaRPr dirty="0"/>
          </a:p>
          <a:p>
            <a:pPr marL="742876" lvl="1" indent="-285724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b="1" i="1" dirty="0">
                <a:solidFill>
                  <a:srgbClr val="0000FF"/>
                </a:solidFill>
              </a:rPr>
              <a:t>Unknown perf. measure </a:t>
            </a:r>
            <a:r>
              <a:rPr lang="en-US" dirty="0"/>
              <a:t>=&gt;  observe/interact with </a:t>
            </a:r>
            <a:r>
              <a:rPr lang="en-US" b="1" i="1" dirty="0">
                <a:solidFill>
                  <a:srgbClr val="FF0000"/>
                </a:solidFill>
              </a:rPr>
              <a:t>human principal</a:t>
            </a:r>
            <a:endParaRPr dirty="0"/>
          </a:p>
          <a:p>
            <a:pPr marL="742876" lvl="1" indent="-107928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C6A7-DC44-1647-A57C-1C916CFF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50EAC0-D316-8443-8846-C8FE764A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484" y="914400"/>
            <a:ext cx="3657600" cy="2746651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CE226BB-D8D3-934C-A50C-7214F4D8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01" y="1788289"/>
            <a:ext cx="3310340" cy="209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44428C-DAC5-E148-9C75-88AE87BC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522" y="4628821"/>
            <a:ext cx="2573322" cy="2229179"/>
          </a:xfrm>
          <a:prstGeom prst="rect">
            <a:avLst/>
          </a:prstGeom>
          <a:noFill/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1760C25C-17E3-0440-9633-4E6E0722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209" y="4628821"/>
            <a:ext cx="3009400" cy="168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350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7"/>
            <a:ext cx="6553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But there are more efficient algorithms, too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2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7" y="1373301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50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1"/>
            <a:ext cx="509619" cy="2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3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1" y="3581400"/>
            <a:ext cx="815579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972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2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Optimal policy when R(s, a, s</a:t>
            </a:r>
            <a:r>
              <a:rPr lang="en-US" altLang="ja-JP" dirty="0">
                <a:latin typeface="Calibri" pitchFamily="34" charset="0"/>
              </a:rPr>
              <a:t>’) = -0.03 for all non-terminals 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1"/>
            <a:ext cx="5410200" cy="3162995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1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9404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marL="342874" indent="-342874" defTabSz="914377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342874" indent="-342874" defTabSz="914377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The value (utility) of a state s: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 pitchFamily="34" charset="0"/>
              </a:rPr>
              <a:t>V</a:t>
            </a:r>
            <a:r>
              <a:rPr lang="en-US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latin typeface="Calibri" pitchFamily="34" charset="0"/>
              </a:rPr>
              <a:t>(s) = expected utility starting in s and acting optimally</a:t>
            </a:r>
          </a:p>
          <a:p>
            <a:pPr marL="342874" indent="-342874" defTabSz="914377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342874" indent="-342874" defTabSz="914377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008000"/>
                </a:solidFill>
                <a:latin typeface="Calibri" pitchFamily="34" charset="0"/>
              </a:rPr>
              <a:t>The value (utility) of a q-state (</a:t>
            </a:r>
            <a:r>
              <a:rPr lang="en-US" sz="2800" kern="0" dirty="0" err="1">
                <a:solidFill>
                  <a:srgbClr val="008000"/>
                </a:solidFill>
                <a:latin typeface="Calibri" pitchFamily="34" charset="0"/>
              </a:rPr>
              <a:t>s,a</a:t>
            </a:r>
            <a:r>
              <a:rPr lang="en-US" sz="2800" kern="0" dirty="0">
                <a:solidFill>
                  <a:srgbClr val="008000"/>
                </a:solidFill>
                <a:latin typeface="Calibri" pitchFamily="34" charset="0"/>
              </a:rPr>
              <a:t>):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 pitchFamily="34" charset="0"/>
              </a:rPr>
              <a:t>Q</a:t>
            </a:r>
            <a:r>
              <a:rPr lang="en-US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latin typeface="Calibri" pitchFamily="34" charset="0"/>
              </a:rPr>
              <a:t>(</a:t>
            </a:r>
            <a:r>
              <a:rPr lang="en-US" sz="2800" kern="0" dirty="0" err="1">
                <a:latin typeface="Calibri" pitchFamily="34" charset="0"/>
              </a:rPr>
              <a:t>s,a</a:t>
            </a:r>
            <a:r>
              <a:rPr lang="en-US" sz="2800" kern="0" dirty="0"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solidFill>
                <a:srgbClr val="CC0000"/>
              </a:solidFill>
              <a:latin typeface="Calibri" pitchFamily="34" charset="0"/>
            </a:endParaRPr>
          </a:p>
          <a:p>
            <a:pPr marL="342874" indent="-342874" defTabSz="914377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The optimal policy:</a:t>
            </a:r>
          </a:p>
          <a:p>
            <a:pPr marL="742895" lvl="1" indent="-285730" defTabSz="91437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 pitchFamily="34" charset="0"/>
                <a:sym typeface="Symbol" pitchFamily="18" charset="2"/>
              </a:rPr>
              <a:t></a:t>
            </a:r>
            <a:r>
              <a:rPr lang="en-US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9" y="2209801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4" y="4468814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4" y="2498725"/>
            <a:ext cx="1403351" cy="80645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2" y="2498725"/>
            <a:ext cx="525463" cy="8064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3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6" y="3305175"/>
            <a:ext cx="292100" cy="287339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1" y="3592514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4" y="3592514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9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3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1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4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40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6" y="4745040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9"/>
            <a:ext cx="527051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7" y="4016375"/>
            <a:ext cx="2163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1" y="4008439"/>
            <a:ext cx="819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9" y="2076451"/>
            <a:ext cx="1052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9" y="3048001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val="3812313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9" y="2971801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8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1"/>
            <a:ext cx="3048000" cy="2673569"/>
            <a:chOff x="2400" y="1401"/>
            <a:chExt cx="1392" cy="1221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674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Q-value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lookahead)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lookahead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  <p:extLst>
      <p:ext uri="{BB962C8B-B14F-4D97-AF65-F5344CB8AC3E}">
        <p14:creationId xmlns:p14="http://schemas.microsoft.com/office/powerpoint/2010/main" val="7174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8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are also interpretable as time-limited values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1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99409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  <a:sym typeface="Symbol" pitchFamily="18" charset="2"/>
              </a:rPr>
              <a:t>Q-Value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Value iteration: find successive (depth-limited)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Start with V</a:t>
            </a:r>
            <a:r>
              <a:rPr lang="en-US" sz="2000" baseline="-25000" dirty="0">
                <a:latin typeface="Calibri"/>
                <a:cs typeface="Calibri"/>
              </a:rPr>
              <a:t>0</a:t>
            </a:r>
            <a:r>
              <a:rPr lang="en-US" sz="2000" dirty="0">
                <a:latin typeface="Calibri"/>
                <a:cs typeface="Calibri"/>
              </a:rPr>
              <a:t>(s) = 0, which we know is right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Given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, calculate the depth k+1 values for all states: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But Q-values are more useful, so compute them instead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Start with Q</a:t>
            </a:r>
            <a:r>
              <a:rPr lang="en-US" sz="2000" baseline="-25000" dirty="0">
                <a:latin typeface="Calibri"/>
                <a:cs typeface="Calibri"/>
              </a:rPr>
              <a:t>0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s,a</a:t>
            </a:r>
            <a:r>
              <a:rPr lang="en-US" sz="2000" dirty="0">
                <a:latin typeface="Calibri"/>
                <a:cs typeface="Calibri"/>
              </a:rPr>
              <a:t>) = 0, which we know is right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Given </a:t>
            </a:r>
            <a:r>
              <a:rPr lang="en-US" sz="2000" dirty="0" err="1">
                <a:latin typeface="Calibri"/>
                <a:cs typeface="Calibri"/>
              </a:rPr>
              <a:t>Q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, calculate the depth k+1 q-values for all q-states: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33805" y="2662235"/>
            <a:ext cx="7265452" cy="690791"/>
          </a:xfrm>
          <a:prstGeom prst="rect">
            <a:avLst/>
          </a:prstGeom>
          <a:noFill/>
          <a:ln/>
          <a:effectLst/>
        </p:spPr>
      </p:pic>
      <p:sp>
        <p:nvSpPr>
          <p:cNvPr id="20486" name="Line 17"/>
          <p:cNvSpPr>
            <a:spLocks noChangeShapeType="1"/>
          </p:cNvSpPr>
          <p:nvPr/>
        </p:nvSpPr>
        <p:spPr bwMode="auto">
          <a:xfrm flipH="1">
            <a:off x="6172202" y="3538539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63952" y="5026025"/>
            <a:ext cx="8165848" cy="76552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8239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74" lvl="1" indent="-342874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4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2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9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551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515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2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7" y="3316531"/>
            <a:ext cx="1502079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7" y="1371601"/>
            <a:ext cx="2590363" cy="2673569"/>
            <a:chOff x="2400" y="1401"/>
            <a:chExt cx="1183" cy="1221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s,</a:t>
              </a:r>
              <a:r>
                <a:rPr lang="en-US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dirty="0">
                  <a:latin typeface="Calibri"/>
                  <a:cs typeface="Calibri"/>
                </a:rPr>
                <a:t>),s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Environment types</a:t>
            </a:r>
            <a:endParaRPr/>
          </a:p>
        </p:txBody>
      </p:sp>
      <p:graphicFrame>
        <p:nvGraphicFramePr>
          <p:cNvPr id="471" name="Google Shape;471;p40"/>
          <p:cNvGraphicFramePr/>
          <p:nvPr/>
        </p:nvGraphicFramePr>
        <p:xfrm>
          <a:off x="406400" y="1401413"/>
          <a:ext cx="11379200" cy="48533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Crossword</a:t>
                      </a:r>
                      <a:endParaRPr sz="2400" dirty="0">
                        <a:solidFill>
                          <a:srgbClr val="FFFF00"/>
                        </a:solidFill>
                      </a:endParaRPr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Backgammon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Diagnosis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Taxi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Fully or partially observable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Fully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Fully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Partially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Partially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Single-agent or multiagent</a:t>
                      </a:r>
                      <a:endParaRPr sz="24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Single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Multi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Single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Multi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Deterministic or stochastic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Deterministic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Stochastic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Stochastic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Stochastic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0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Static or dynamic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Static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Static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Dynamic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Dynamic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Discrete or continuous</a:t>
                      </a:r>
                      <a:endParaRPr sz="25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Discrete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Discrete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Continuous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Continuous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4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Known physics?</a:t>
                      </a:r>
                      <a:endParaRPr sz="250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Yes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No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/>
                        <a:t>No</a:t>
                      </a:r>
                      <a:endParaRPr sz="1900" dirty="0"/>
                    </a:p>
                  </a:txBody>
                  <a:tcPr marL="121933" marR="121933" marT="60967" marB="60967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policy: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The policy often converges long before the values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57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1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9" y="4921251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182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C6A7-DC44-1647-A57C-1C916CFF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50EAC0-D316-8443-8846-C8FE764A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484" y="914400"/>
            <a:ext cx="3657600" cy="2746651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CE226BB-D8D3-934C-A50C-7214F4D8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01" y="1788289"/>
            <a:ext cx="3310340" cy="209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44428C-DAC5-E148-9C75-88AE87BC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522" y="4628821"/>
            <a:ext cx="2573322" cy="2229179"/>
          </a:xfrm>
          <a:prstGeom prst="rect">
            <a:avLst/>
          </a:prstGeom>
          <a:noFill/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1760C25C-17E3-0440-9633-4E6E0722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209" y="4628821"/>
            <a:ext cx="3009400" cy="168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795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483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Model-Based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Model-Based Idea: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Learn an approximate model based on experiences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Solve for values as if the learned model were correct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600" dirty="0"/>
              <a:t>Step 1: Learn empirical MDP model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Count outcomes s’ for each s, a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Normalize to give an estimate of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dirty="0"/>
              <a:t>Discover each </a:t>
            </a:r>
            <a:r>
              <a:rPr lang="en-US" sz="2200" b="1" dirty="0"/>
              <a:t>                      </a:t>
            </a:r>
            <a:r>
              <a:rPr lang="en-US" sz="2200" dirty="0"/>
              <a:t>when we experience (s, a, s’)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600" dirty="0"/>
              <a:t>Step 2: Solve the learned MDP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For example, use value iteration, as before</a:t>
            </a: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79438" y="3549893"/>
            <a:ext cx="1218367" cy="3048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908281" y="3904718"/>
            <a:ext cx="1204523" cy="304869"/>
          </a:xfrm>
          <a:prstGeom prst="rect">
            <a:avLst/>
          </a:prstGeom>
          <a:noFill/>
          <a:ln/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1" y="3505399"/>
            <a:ext cx="3144852" cy="1828403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7578" y="1447800"/>
            <a:ext cx="342064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1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dirty="0"/>
              <a:t>Model-free learning</a:t>
            </a:r>
          </a:p>
          <a:p>
            <a:pPr lvl="1"/>
            <a:r>
              <a:rPr lang="en-US" dirty="0"/>
              <a:t>Experience world through episodes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Update estimates each transition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Over time, updates will mimic Bellman updates</a:t>
            </a:r>
          </a:p>
          <a:p>
            <a:pPr lvl="2"/>
            <a:endParaRPr lang="en-US" sz="2000" dirty="0"/>
          </a:p>
          <a:p>
            <a:endParaRPr lang="en-US" sz="3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916" y="376428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982228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2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Temporal Difference Learning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224410" y="3749522"/>
            <a:ext cx="2590362" cy="2754586"/>
            <a:chOff x="2400" y="1401"/>
            <a:chExt cx="1183" cy="1258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FD4DD6-CA15-A949-89FF-473E4A0B4B8F}"/>
              </a:ext>
            </a:extLst>
          </p:cNvPr>
          <p:cNvGrpSpPr/>
          <p:nvPr/>
        </p:nvGrpSpPr>
        <p:grpSpPr>
          <a:xfrm>
            <a:off x="6853778" y="4047013"/>
            <a:ext cx="1857675" cy="2284987"/>
            <a:chOff x="9532815" y="1447800"/>
            <a:chExt cx="1575852" cy="1938338"/>
          </a:xfrm>
        </p:grpSpPr>
        <p:sp>
          <p:nvSpPr>
            <p:cNvPr id="39" name="AutoShape 7">
              <a:extLst>
                <a:ext uri="{FF2B5EF4-FFF2-40B4-BE49-F238E27FC236}">
                  <a16:creationId xmlns:a16="http://schemas.microsoft.com/office/drawing/2014/main" id="{B0B199EB-AF75-8545-9859-10628EFCE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51AB3874-2A45-3C45-9A0E-94F17DA4B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D6C85CE7-5C39-714C-BE1D-0AFF014EB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F757BF66-72A2-0042-B93A-0C0789C24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1E2188E5-3222-5045-B70B-167456CE5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" name="Text Box 19">
              <a:extLst>
                <a:ext uri="{FF2B5EF4-FFF2-40B4-BE49-F238E27FC236}">
                  <a16:creationId xmlns:a16="http://schemas.microsoft.com/office/drawing/2014/main" id="{10567482-D3A1-B74E-899A-261B66625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2815" y="1835640"/>
              <a:ext cx="762001" cy="31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45" name="Text Box 20">
              <a:extLst>
                <a:ext uri="{FF2B5EF4-FFF2-40B4-BE49-F238E27FC236}">
                  <a16:creationId xmlns:a16="http://schemas.microsoft.com/office/drawing/2014/main" id="{0882FF85-6AED-E943-9226-A1747E5C2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1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6" name="Text Box 21">
              <a:extLst>
                <a:ext uri="{FF2B5EF4-FFF2-40B4-BE49-F238E27FC236}">
                  <a16:creationId xmlns:a16="http://schemas.microsoft.com/office/drawing/2014/main" id="{0513610C-D1F5-A84A-9114-2BD54C444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1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47" name="AutoShape 23">
              <a:extLst>
                <a:ext uri="{FF2B5EF4-FFF2-40B4-BE49-F238E27FC236}">
                  <a16:creationId xmlns:a16="http://schemas.microsoft.com/office/drawing/2014/main" id="{AFAB32CD-1613-1446-AD01-9ED2EDE61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" name="Text Box 24">
              <a:extLst>
                <a:ext uri="{FF2B5EF4-FFF2-40B4-BE49-F238E27FC236}">
                  <a16:creationId xmlns:a16="http://schemas.microsoft.com/office/drawing/2014/main" id="{C191A620-74A6-F647-9A25-C056A50B7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1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9" name="Line 17">
              <a:extLst>
                <a:ext uri="{FF2B5EF4-FFF2-40B4-BE49-F238E27FC236}">
                  <a16:creationId xmlns:a16="http://schemas.microsoft.com/office/drawing/2014/main" id="{9374716B-B93C-8A44-BE96-6A3726590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0" name="Picture 49" descr="txp_fig">
            <a:extLst>
              <a:ext uri="{FF2B5EF4-FFF2-40B4-BE49-F238E27FC236}">
                <a16:creationId xmlns:a16="http://schemas.microsoft.com/office/drawing/2014/main" id="{23B2FEA1-93C6-BA45-98CE-6272ACC012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68405" y="1524000"/>
            <a:ext cx="4789797" cy="330611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xp_fig">
            <a:extLst>
              <a:ext uri="{FF2B5EF4-FFF2-40B4-BE49-F238E27FC236}">
                <a16:creationId xmlns:a16="http://schemas.microsoft.com/office/drawing/2014/main" id="{79573608-AB06-E841-9872-2E67A5CE00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765378" y="2282824"/>
            <a:ext cx="5181611" cy="300083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>
            <a:extLst>
              <a:ext uri="{FF2B5EF4-FFF2-40B4-BE49-F238E27FC236}">
                <a16:creationId xmlns:a16="http://schemas.microsoft.com/office/drawing/2014/main" id="{0979BF35-0A88-8143-AE4C-C5CB83DDE9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765228" y="3040062"/>
            <a:ext cx="5331136" cy="300029"/>
          </a:xfrm>
          <a:prstGeom prst="rect">
            <a:avLst/>
          </a:prstGeom>
          <a:noFill/>
          <a:ln/>
          <a:effectLst/>
        </p:spPr>
      </p:pic>
      <p:sp>
        <p:nvSpPr>
          <p:cNvPr id="53" name="TextBox 19">
            <a:extLst>
              <a:ext uri="{FF2B5EF4-FFF2-40B4-BE49-F238E27FC236}">
                <a16:creationId xmlns:a16="http://schemas.microsoft.com/office/drawing/2014/main" id="{AA62C789-D01F-4B4E-B11A-A3EDBFE6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098" y="1541968"/>
            <a:ext cx="1598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F9265030-DCBB-464B-8929-C945683A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616" y="2248895"/>
            <a:ext cx="1601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55" name="TextBox 22">
            <a:extLst>
              <a:ext uri="{FF2B5EF4-FFF2-40B4-BE49-F238E27FC236}">
                <a16:creationId xmlns:a16="http://schemas.microsoft.com/office/drawing/2014/main" id="{BDD38F07-511D-C846-97BC-B6A19D7B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410" y="3001370"/>
            <a:ext cx="1480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Same update:</a:t>
            </a:r>
          </a:p>
        </p:txBody>
      </p:sp>
    </p:spTree>
    <p:extLst>
      <p:ext uri="{BB962C8B-B14F-4D97-AF65-F5344CB8AC3E}">
        <p14:creationId xmlns:p14="http://schemas.microsoft.com/office/powerpoint/2010/main" val="1210398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1"/>
            <a:ext cx="8229600" cy="5562599"/>
          </a:xfrm>
        </p:spPr>
        <p:txBody>
          <a:bodyPr/>
          <a:lstStyle/>
          <a:p>
            <a:r>
              <a:rPr lang="en-US" sz="2800" dirty="0"/>
              <a:t>Learn Q(</a:t>
            </a:r>
            <a:r>
              <a:rPr lang="en-US" sz="2800" dirty="0" err="1"/>
              <a:t>s,a</a:t>
            </a:r>
            <a:r>
              <a:rPr lang="en-US" sz="2800" dirty="0"/>
              <a:t>) values as you go</a:t>
            </a:r>
          </a:p>
          <a:p>
            <a:pPr lvl="1"/>
            <a:r>
              <a:rPr lang="en-US" sz="2400" dirty="0"/>
              <a:t>Receive a sample (</a:t>
            </a:r>
            <a:r>
              <a:rPr lang="en-US" sz="2400" dirty="0" err="1"/>
              <a:t>s,a,s’,r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Consider your old estimate:</a:t>
            </a:r>
          </a:p>
          <a:p>
            <a:pPr lvl="1"/>
            <a:r>
              <a:rPr lang="en-US" sz="2400" dirty="0"/>
              <a:t>Consider your new sample estimate: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Incorporate the new estimate into a running average:</a:t>
            </a:r>
          </a:p>
        </p:txBody>
      </p:sp>
      <p:pic>
        <p:nvPicPr>
          <p:cNvPr id="215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0"/>
            <a:ext cx="825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044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2" y="4457744"/>
            <a:ext cx="569277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3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2" y="3280319"/>
            <a:ext cx="4525963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7" name="Object 2"/>
          <p:cNvGraphicFramePr>
            <a:graphicFrameLocks noChangeAspect="1"/>
          </p:cNvGraphicFramePr>
          <p:nvPr/>
        </p:nvGraphicFramePr>
        <p:xfrm>
          <a:off x="8305800" y="2743201"/>
          <a:ext cx="3505200" cy="297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762913" imgH="4046571" progId="MSPhotoEd.3">
                  <p:embed/>
                </p:oleObj>
              </mc:Choice>
              <mc:Fallback>
                <p:oleObj name="Photo Editor Photo" r:id="rId8" imgW="4762913" imgH="4046571" progId="MSPhotoEd.3">
                  <p:embed/>
                  <p:pic>
                    <p:nvPicPr>
                      <p:cNvPr id="194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43201"/>
                        <a:ext cx="3505200" cy="2978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7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525000" cy="5181600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sub-optimally!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400" dirty="0"/>
              <a:t>You have to explore enough</a:t>
            </a:r>
          </a:p>
          <a:p>
            <a:pPr lvl="1"/>
            <a:r>
              <a:rPr lang="en-US" sz="2400" dirty="0"/>
              <a:t>You have to eventually make the learning rate</a:t>
            </a:r>
          </a:p>
          <a:p>
            <a:pPr lvl="1">
              <a:buNone/>
            </a:pPr>
            <a:r>
              <a:rPr lang="en-US" sz="2400" dirty="0"/>
              <a:t>	small enough</a:t>
            </a:r>
          </a:p>
          <a:p>
            <a:pPr lvl="1"/>
            <a:r>
              <a:rPr lang="en-US" sz="2400" dirty="0"/>
              <a:t>… but not decrease it too quickly</a:t>
            </a:r>
          </a:p>
          <a:p>
            <a:pPr lvl="1"/>
            <a:r>
              <a:rPr lang="en-US" sz="24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3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6241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Simplest: random actions (</a:t>
            </a:r>
            <a:r>
              <a:rPr lang="en-US" dirty="0">
                <a:sym typeface="Symbol" pitchFamily="18" charset="2"/>
              </a:rPr>
              <a:t>-greedy)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(small) probability </a:t>
            </a:r>
            <a:r>
              <a:rPr lang="en-US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(large) probability 1-</a:t>
            </a:r>
            <a:r>
              <a:rPr lang="en-US" dirty="0">
                <a:sym typeface="Symbol" pitchFamily="18" charset="2"/>
              </a:rPr>
              <a:t>, act on current policy</a:t>
            </a:r>
          </a:p>
          <a:p>
            <a:pPr lvl="1">
              <a:lnSpc>
                <a:spcPct val="90000"/>
              </a:lnSpc>
            </a:pP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Another approach: exploration functions</a:t>
            </a:r>
          </a:p>
          <a:p>
            <a:pPr lvl="2"/>
            <a:r>
              <a:rPr lang="en-US" sz="2000" dirty="0"/>
              <a:t>Takes a value estimate u and a visit count n, and returns an optimistic utility, e.g. </a:t>
            </a:r>
          </a:p>
          <a:p>
            <a:pPr marL="914353" lvl="2" indent="0">
              <a:buNone/>
            </a:pPr>
            <a:endParaRPr lang="en-US" sz="1600" dirty="0">
              <a:sym typeface="Symbol" pitchFamily="18" charset="2"/>
            </a:endParaRPr>
          </a:p>
          <a:p>
            <a:pPr marL="914353" lvl="2" indent="0">
              <a:buNone/>
            </a:pPr>
            <a:r>
              <a:rPr lang="en-US" sz="2000" dirty="0">
                <a:sym typeface="Symbol" pitchFamily="18" charset="2"/>
              </a:rPr>
              <a:t>Regular Q-Update:</a:t>
            </a:r>
          </a:p>
          <a:p>
            <a:pPr marL="914353" lvl="2" indent="0">
              <a:buNone/>
            </a:pPr>
            <a:endParaRPr lang="en-US" sz="1800" dirty="0">
              <a:sym typeface="Symbol" pitchFamily="18" charset="2"/>
            </a:endParaRPr>
          </a:p>
          <a:p>
            <a:pPr marL="914353" lvl="2" indent="0">
              <a:buNone/>
            </a:pPr>
            <a:r>
              <a:rPr lang="en-US" sz="2000" dirty="0">
                <a:sym typeface="Symbol" pitchFamily="18" charset="2"/>
              </a:rPr>
              <a:t>Modified Q-Update:</a:t>
            </a:r>
            <a:endParaRPr lang="en-US" dirty="0">
              <a:sym typeface="Symbol" pitchFamily="18" charset="2"/>
            </a:endParaRPr>
          </a:p>
          <a:p>
            <a:pPr lvl="2">
              <a:lnSpc>
                <a:spcPct val="9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94086C6A-AFC6-B444-9DFE-5BFFE99823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038600" y="4953204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>
            <a:extLst>
              <a:ext uri="{FF2B5EF4-FFF2-40B4-BE49-F238E27FC236}">
                <a16:creationId xmlns:a16="http://schemas.microsoft.com/office/drawing/2014/main" id="{22AF4792-C1AE-3B4D-ADF7-BA59353DB2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642218" y="6260868"/>
            <a:ext cx="6339982" cy="444732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82C569B6-BEA4-3344-852A-68896BA9D12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638550" y="5562600"/>
            <a:ext cx="4771074" cy="44471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0203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520" y="4816046"/>
            <a:ext cx="5078559" cy="1382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6324600" cy="4756075"/>
          </a:xfrm>
        </p:spPr>
        <p:txBody>
          <a:bodyPr/>
          <a:lstStyle/>
          <a:p>
            <a:r>
              <a:rPr lang="en-US" sz="2400" dirty="0"/>
              <a:t>An agent must have preferences among:</a:t>
            </a:r>
          </a:p>
          <a:p>
            <a:pPr lvl="1"/>
            <a:r>
              <a:rPr lang="en-US" sz="2000" dirty="0"/>
              <a:t>Prizes: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sz="2000" dirty="0"/>
              <a:t>, etc.</a:t>
            </a:r>
          </a:p>
          <a:p>
            <a:pPr lvl="1"/>
            <a:r>
              <a:rPr lang="en-US" sz="2000" dirty="0"/>
              <a:t>Lotteries: situations with uncertain prizes</a:t>
            </a:r>
          </a:p>
          <a:p>
            <a:endParaRPr lang="en-US" sz="2400" dirty="0"/>
          </a:p>
          <a:p>
            <a:pPr marL="457176" lvl="1" indent="0">
              <a:buNone/>
            </a:pPr>
            <a:endParaRPr lang="en-US" sz="2000" dirty="0"/>
          </a:p>
          <a:p>
            <a:r>
              <a:rPr lang="en-US" sz="2400" dirty="0"/>
              <a:t>Notation:</a:t>
            </a:r>
          </a:p>
          <a:p>
            <a:pPr lvl="1"/>
            <a:r>
              <a:rPr lang="en-US" sz="2000" dirty="0"/>
              <a:t>Preference:</a:t>
            </a:r>
          </a:p>
          <a:p>
            <a:pPr lvl="1"/>
            <a:r>
              <a:rPr lang="en-US" sz="2000" dirty="0"/>
              <a:t>Indifference:</a:t>
            </a:r>
          </a:p>
          <a:p>
            <a:endParaRPr lang="en-US" sz="2400" dirty="0"/>
          </a:p>
          <a:p>
            <a:r>
              <a:rPr lang="en-US" sz="2400" dirty="0"/>
              <a:t>Maximum expected utility (MEU) principle:</a:t>
            </a:r>
          </a:p>
          <a:p>
            <a:pPr lvl="1"/>
            <a:r>
              <a:rPr lang="en-US" sz="2000" dirty="0"/>
              <a:t>Choose the action that maximizes expected utility</a:t>
            </a:r>
          </a:p>
          <a:p>
            <a:endParaRPr lang="en-US" sz="2400" dirty="0"/>
          </a:p>
        </p:txBody>
      </p:sp>
      <p:pic>
        <p:nvPicPr>
          <p:cNvPr id="2253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r="85012" b="-16667"/>
          <a:stretch>
            <a:fillRect/>
          </a:stretch>
        </p:blipFill>
        <p:spPr bwMode="auto">
          <a:xfrm>
            <a:off x="2743200" y="4545625"/>
            <a:ext cx="9144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 r="77951" b="13253"/>
          <a:stretch>
            <a:fillRect/>
          </a:stretch>
        </p:blipFill>
        <p:spPr bwMode="auto">
          <a:xfrm>
            <a:off x="2743200" y="41910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048001"/>
            <a:ext cx="299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9677400" y="2219980"/>
            <a:ext cx="457200" cy="4572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 flipH="1">
            <a:off x="9144000" y="2677180"/>
            <a:ext cx="7620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0" y="2677180"/>
            <a:ext cx="8382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39200" y="359158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                 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67800" y="275338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p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534400" y="2057400"/>
            <a:ext cx="2819400" cy="213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678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  A Lottery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  A Prize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81800" y="2057400"/>
            <a:ext cx="838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10400" y="220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57722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Feature-Based Value Functions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1854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marL="914353" lvl="2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 to new, similar situations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Solution: describe a state using a vector of features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Disadvantage: states may share features but be very different in value!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2684" y="2608717"/>
            <a:ext cx="3229316" cy="2011982"/>
          </a:xfrm>
          <a:prstGeom prst="rect">
            <a:avLst/>
          </a:prstGeom>
          <a:noFill/>
        </p:spPr>
      </p:pic>
      <p:pic>
        <p:nvPicPr>
          <p:cNvPr id="2" name="Picture 5" descr="txp_fig">
            <a:extLst>
              <a:ext uri="{FF2B5EF4-FFF2-40B4-BE49-F238E27FC236}">
                <a16:creationId xmlns:a16="http://schemas.microsoft.com/office/drawing/2014/main" id="{1DB3D10F-10C1-66D4-A410-B93AFD5E2D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41148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7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8744"/>
            <a:ext cx="12192000" cy="1143000"/>
          </a:xfrm>
        </p:spPr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if something unexpectedly bad happens, blame the features that were on: </a:t>
            </a:r>
            <a:r>
              <a:rPr lang="en-US" sz="2000" dirty="0" err="1"/>
              <a:t>disprefer</a:t>
            </a:r>
            <a:r>
              <a:rPr lang="en-US" sz="2000" dirty="0"/>
              <a:t> all states with that state’s features</a:t>
            </a:r>
          </a:p>
          <a:p>
            <a:pPr lvl="4"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798888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332288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200400"/>
            <a:ext cx="438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819400"/>
            <a:ext cx="2514617" cy="278893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7010400" y="37338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7010400" y="4267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Approximate Q’s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5A2AB3F-CDE4-6C4F-8FD0-F1A96FBB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367" y="2623344"/>
            <a:ext cx="2640866" cy="222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1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461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Basic laws: </a:t>
            </a:r>
            <a:r>
              <a:rPr lang="en-US" sz="2900" dirty="0">
                <a:solidFill>
                  <a:srgbClr val="CC00CC"/>
                </a:solidFill>
              </a:rPr>
              <a:t>0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</a:t>
            </a:r>
            <a:r>
              <a:rPr lang="en-US" sz="2900" dirty="0">
                <a:solidFill>
                  <a:srgbClr val="CC00CC"/>
                </a:solidFill>
              </a:rPr>
              <a:t>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P()  1,  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 </a:t>
            </a:r>
            <a:r>
              <a:rPr lang="en-US" sz="2900" baseline="-25000" dirty="0">
                <a:sym typeface="Symbol"/>
              </a:rPr>
              <a:t> 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P() = 1,   P(A) =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  A</a:t>
            </a:r>
            <a:r>
              <a:rPr lang="en-US" sz="2900" baseline="-25000" dirty="0">
                <a:sym typeface="Symbol"/>
              </a:rPr>
              <a:t> 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P()</a:t>
            </a:r>
            <a:endParaRPr lang="en-US" sz="2900" dirty="0">
              <a:sym typeface="Symbo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Summing out/marginalization: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P(X=x) =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P(X=</a:t>
            </a:r>
            <a:r>
              <a:rPr lang="en-US" sz="2900" dirty="0" err="1">
                <a:solidFill>
                  <a:srgbClr val="CC00CC"/>
                </a:solidFill>
                <a:sym typeface="Symbol"/>
              </a:rPr>
              <a:t>x,Y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=y)</a:t>
            </a:r>
            <a:endParaRPr lang="en-US" sz="2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Conditional probability: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P(X|Y) = P(X,Y)/P(Y)</a:t>
            </a:r>
            <a:endParaRPr lang="en-US" sz="2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Chain rule: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9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900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P(X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| 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i-1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Bayes Rule: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P(X|Y) = P(Y|X)P(X)/P(Y) = P(Y|X)P(X) / </a:t>
            </a:r>
            <a:r>
              <a:rPr lang="en-US" sz="2900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 P(X=x, Y)</a:t>
            </a:r>
            <a:endParaRPr lang="en-US" sz="2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Independence: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P(X,Y) = P(X) P(Y)</a:t>
            </a:r>
            <a:r>
              <a:rPr lang="en-US" sz="29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900" dirty="0">
                <a:latin typeface="Calibri"/>
                <a:cs typeface="Calibri"/>
                <a:sym typeface="Symbol"/>
              </a:rPr>
              <a:t>or</a:t>
            </a:r>
            <a:r>
              <a:rPr lang="en-US" sz="29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P(X|Y) = P(X) </a:t>
            </a:r>
            <a:r>
              <a:rPr lang="en-US" sz="2900" dirty="0">
                <a:latin typeface="Calibri"/>
                <a:cs typeface="Calibri"/>
                <a:sym typeface="Symbol"/>
              </a:rPr>
              <a:t>or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P(Y|X) = P(Y)</a:t>
            </a:r>
            <a:endParaRPr lang="en-US" sz="2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900" dirty="0"/>
              <a:t>Conditional Independence: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P(X|Y,Z) = P(X|Z) </a:t>
            </a:r>
            <a:r>
              <a:rPr lang="en-US" sz="2900" dirty="0">
                <a:latin typeface="Calibri"/>
                <a:cs typeface="Calibri"/>
                <a:sym typeface="Symbol"/>
              </a:rPr>
              <a:t>or </a:t>
            </a:r>
            <a:r>
              <a:rPr lang="en-US" sz="2900" dirty="0">
                <a:solidFill>
                  <a:srgbClr val="CC00CC"/>
                </a:solidFill>
                <a:sym typeface="Symbol"/>
              </a:rPr>
              <a:t>P(X,Y|Z) = P(X|Z) P(Y| Z)</a:t>
            </a:r>
            <a:endParaRPr lang="en-US" sz="2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D4AAC5-82A7-2111-C7AB-FD6D20EA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6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Decision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94488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MEU: choose the action which maximizes the expected utility given the evidence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cxnSp>
        <p:nvCxnSpPr>
          <p:cNvPr id="17411" name="AutoShape 4"/>
          <p:cNvCxnSpPr>
            <a:cxnSpLocks noChangeShapeType="1"/>
            <a:stCxn id="17412" idx="4"/>
            <a:endCxn id="17413" idx="0"/>
          </p:cNvCxnSpPr>
          <p:nvPr/>
        </p:nvCxnSpPr>
        <p:spPr bwMode="auto">
          <a:xfrm>
            <a:off x="8383588" y="4357688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7772400" y="3768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7772400" y="5521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848600" y="22860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0058400" y="30480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9005888" y="25527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9009063" y="33147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715000" y="4572000"/>
            <a:ext cx="6096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761038" y="52578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5715000" y="59436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5799" y="1905000"/>
            <a:ext cx="48466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Can directly operationalize this with decision networks</a:t>
            </a:r>
          </a:p>
          <a:p>
            <a:pPr lvl="3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Bayes nets with nodes for utility and actions</a:t>
            </a: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Lets us calculate the expected utility for each action</a:t>
            </a:r>
          </a:p>
          <a:p>
            <a:pPr lvl="4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New node types:</a:t>
            </a: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Chance nodes (just like BNs)</a:t>
            </a: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Actions (rectangles, cannot have parents, act as observed evidence)</a:t>
            </a: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Utility node (diamond, depends on action and chance nodes)</a:t>
            </a:r>
          </a:p>
        </p:txBody>
      </p:sp>
    </p:spTree>
    <p:extLst>
      <p:ext uri="{BB962C8B-B14F-4D97-AF65-F5344CB8AC3E}">
        <p14:creationId xmlns:p14="http://schemas.microsoft.com/office/powerpoint/2010/main" val="32326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4" grpId="0" animBg="1"/>
      <p:bldP spid="15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Decisions as Outcome Trees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3540390" y="4318009"/>
            <a:ext cx="1828800" cy="533400"/>
            <a:chOff x="4368" y="1728"/>
            <a:chExt cx="528" cy="336"/>
          </a:xfrm>
        </p:grpSpPr>
        <p:sp>
          <p:nvSpPr>
            <p:cNvPr id="23582" name="Freeform 6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83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U(t,s)</a:t>
              </a:r>
            </a:p>
          </p:txBody>
        </p:sp>
      </p:grpSp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4835790" y="2946409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 | {b}</a:t>
            </a:r>
          </a:p>
        </p:txBody>
      </p:sp>
      <p:sp>
        <p:nvSpPr>
          <p:cNvPr id="23558" name="Oval 3"/>
          <p:cNvSpPr>
            <a:spLocks noChangeArrowheads="1"/>
          </p:cNvSpPr>
          <p:nvPr/>
        </p:nvSpPr>
        <p:spPr bwMode="auto">
          <a:xfrm>
            <a:off x="9557015" y="2946409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 | {b}</a:t>
            </a:r>
          </a:p>
        </p:txBody>
      </p:sp>
      <p:cxnSp>
        <p:nvCxnSpPr>
          <p:cNvPr id="12" name="Straight Arrow Connector 11"/>
          <p:cNvCxnSpPr>
            <a:stCxn id="18" idx="3"/>
            <a:endCxn id="23557" idx="0"/>
          </p:cNvCxnSpPr>
          <p:nvPr/>
        </p:nvCxnSpPr>
        <p:spPr>
          <a:xfrm rot="5400000">
            <a:off x="6227234" y="1404153"/>
            <a:ext cx="762000" cy="2322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  <a:endCxn id="23558" idx="0"/>
          </p:cNvCxnSpPr>
          <p:nvPr/>
        </p:nvCxnSpPr>
        <p:spPr>
          <a:xfrm rot="16200000" flipH="1">
            <a:off x="8587847" y="1366052"/>
            <a:ext cx="762000" cy="2398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5"/>
          <p:cNvSpPr txBox="1">
            <a:spLocks noChangeArrowheads="1"/>
          </p:cNvSpPr>
          <p:nvPr/>
        </p:nvSpPr>
        <p:spPr bwMode="auto">
          <a:xfrm rot="-1071566">
            <a:off x="5937515" y="227013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take</a:t>
            </a: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 rot="1093261">
            <a:off x="8756915" y="2330459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leave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7197990" y="1727209"/>
            <a:ext cx="1143000" cy="4572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9" name="Straight Arrow Connector 18"/>
          <p:cNvCxnSpPr>
            <a:stCxn id="23557" idx="4"/>
          </p:cNvCxnSpPr>
          <p:nvPr/>
        </p:nvCxnSpPr>
        <p:spPr>
          <a:xfrm rot="5400000">
            <a:off x="4514321" y="3385353"/>
            <a:ext cx="796925" cy="10683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19"/>
          <p:cNvSpPr txBox="1">
            <a:spLocks noChangeArrowheads="1"/>
          </p:cNvSpPr>
          <p:nvPr/>
        </p:nvSpPr>
        <p:spPr bwMode="auto">
          <a:xfrm rot="-2151216">
            <a:off x="4284928" y="354807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sun</a:t>
            </a:r>
          </a:p>
        </p:txBody>
      </p:sp>
      <p:grpSp>
        <p:nvGrpSpPr>
          <p:cNvPr id="23566" name="Group 21"/>
          <p:cNvGrpSpPr>
            <a:grpSpLocks/>
          </p:cNvGrpSpPr>
          <p:nvPr/>
        </p:nvGrpSpPr>
        <p:grpSpPr bwMode="auto">
          <a:xfrm>
            <a:off x="5521590" y="4318009"/>
            <a:ext cx="1828800" cy="533400"/>
            <a:chOff x="4368" y="1728"/>
            <a:chExt cx="528" cy="336"/>
          </a:xfrm>
        </p:grpSpPr>
        <p:sp>
          <p:nvSpPr>
            <p:cNvPr id="23580" name="Freeform 22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81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U(t,r)</a:t>
              </a:r>
            </a:p>
          </p:txBody>
        </p:sp>
      </p:grpSp>
      <p:cxnSp>
        <p:nvCxnSpPr>
          <p:cNvPr id="25" name="Straight Arrow Connector 24"/>
          <p:cNvCxnSpPr>
            <a:stCxn id="23557" idx="4"/>
          </p:cNvCxnSpPr>
          <p:nvPr/>
        </p:nvCxnSpPr>
        <p:spPr>
          <a:xfrm rot="16200000" flipH="1">
            <a:off x="5543021" y="3425041"/>
            <a:ext cx="796925" cy="989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32"/>
          <p:cNvSpPr txBox="1">
            <a:spLocks noChangeArrowheads="1"/>
          </p:cNvSpPr>
          <p:nvPr/>
        </p:nvSpPr>
        <p:spPr bwMode="auto">
          <a:xfrm rot="2243371">
            <a:off x="5888303" y="3817947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rain</a:t>
            </a:r>
          </a:p>
        </p:txBody>
      </p:sp>
      <p:grpSp>
        <p:nvGrpSpPr>
          <p:cNvPr id="23569" name="Group 34"/>
          <p:cNvGrpSpPr>
            <a:grpSpLocks/>
          </p:cNvGrpSpPr>
          <p:nvPr/>
        </p:nvGrpSpPr>
        <p:grpSpPr bwMode="auto">
          <a:xfrm>
            <a:off x="8264790" y="4318009"/>
            <a:ext cx="1828800" cy="533400"/>
            <a:chOff x="4368" y="1728"/>
            <a:chExt cx="528" cy="336"/>
          </a:xfrm>
        </p:grpSpPr>
        <p:sp>
          <p:nvSpPr>
            <p:cNvPr id="23578" name="Freeform 35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79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U(l,s)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5400000">
            <a:off x="9238721" y="3385353"/>
            <a:ext cx="796925" cy="10683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71" name="Group 38"/>
          <p:cNvGrpSpPr>
            <a:grpSpLocks/>
          </p:cNvGrpSpPr>
          <p:nvPr/>
        </p:nvGrpSpPr>
        <p:grpSpPr bwMode="auto">
          <a:xfrm>
            <a:off x="10245990" y="4318009"/>
            <a:ext cx="1828800" cy="533400"/>
            <a:chOff x="4368" y="1728"/>
            <a:chExt cx="528" cy="336"/>
          </a:xfrm>
        </p:grpSpPr>
        <p:sp>
          <p:nvSpPr>
            <p:cNvPr id="23576" name="Freeform 3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577" name="Text Box 7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U(l,r)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rot="16200000" flipH="1">
            <a:off x="10267421" y="3425041"/>
            <a:ext cx="796925" cy="989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3" name="TextBox 42"/>
          <p:cNvSpPr txBox="1">
            <a:spLocks noChangeArrowheads="1"/>
          </p:cNvSpPr>
          <p:nvPr/>
        </p:nvSpPr>
        <p:spPr bwMode="auto">
          <a:xfrm rot="2243371">
            <a:off x="10612703" y="3817947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rain</a:t>
            </a:r>
          </a:p>
        </p:txBody>
      </p:sp>
      <p:sp>
        <p:nvSpPr>
          <p:cNvPr id="23574" name="TextBox 43"/>
          <p:cNvSpPr txBox="1">
            <a:spLocks noChangeArrowheads="1"/>
          </p:cNvSpPr>
          <p:nvPr/>
        </p:nvSpPr>
        <p:spPr bwMode="auto">
          <a:xfrm rot="-2151216">
            <a:off x="9009328" y="3530609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sun</a:t>
            </a:r>
          </a:p>
        </p:txBody>
      </p:sp>
      <p:sp>
        <p:nvSpPr>
          <p:cNvPr id="23575" name="TextBox 31"/>
          <p:cNvSpPr txBox="1">
            <a:spLocks noChangeArrowheads="1"/>
          </p:cNvSpPr>
          <p:nvPr/>
        </p:nvSpPr>
        <p:spPr bwMode="auto">
          <a:xfrm>
            <a:off x="7426590" y="1814522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alibri"/>
                <a:cs typeface="Calibri"/>
              </a:rPr>
              <a:t>{b}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752600"/>
            <a:ext cx="2420937" cy="3619500"/>
            <a:chOff x="9126537" y="1257300"/>
            <a:chExt cx="3124200" cy="4114800"/>
          </a:xfrm>
        </p:grpSpPr>
        <p:cxnSp>
          <p:nvCxnSpPr>
            <p:cNvPr id="31" name="AutoShape 3"/>
            <p:cNvCxnSpPr>
              <a:cxnSpLocks noChangeShapeType="1"/>
              <a:stCxn id="32" idx="4"/>
              <a:endCxn id="33" idx="0"/>
            </p:cNvCxnSpPr>
            <p:nvPr/>
          </p:nvCxnSpPr>
          <p:spPr bwMode="auto">
            <a:xfrm>
              <a:off x="9737725" y="3633788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9126537" y="30448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9126537" y="4797425"/>
              <a:ext cx="1222375" cy="574675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  <a:p>
              <a:pPr algn="ctr" rtl="1"/>
              <a:r>
                <a:rPr lang="en-US">
                  <a:latin typeface="Calibri"/>
                  <a:cs typeface="Calibri"/>
                </a:rPr>
                <a:t>=bad</a:t>
              </a: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9202737" y="12573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11412537" y="2324100"/>
              <a:ext cx="838200" cy="533400"/>
              <a:chOff x="4368" y="1728"/>
              <a:chExt cx="528" cy="336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39" name="AutoShape 10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10345737" y="1524000"/>
              <a:ext cx="1066800" cy="11112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1"/>
            <p:cNvCxnSpPr>
              <a:cxnSpLocks noChangeShapeType="1"/>
              <a:stCxn id="32" idx="6"/>
              <a:endCxn id="36" idx="1"/>
            </p:cNvCxnSpPr>
            <p:nvPr/>
          </p:nvCxnSpPr>
          <p:spPr bwMode="auto">
            <a:xfrm flipV="1">
              <a:off x="10363200" y="2590800"/>
              <a:ext cx="1035050" cy="7413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1272"/>
            <a:ext cx="1828800" cy="12605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876800"/>
            <a:ext cx="1210033" cy="9143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1133567" cy="685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876800"/>
            <a:ext cx="1066800" cy="782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76800"/>
            <a:ext cx="1219200" cy="766143"/>
          </a:xfrm>
          <a:prstGeom prst="rect">
            <a:avLst/>
          </a:prstGeom>
        </p:spPr>
      </p:pic>
      <p:sp>
        <p:nvSpPr>
          <p:cNvPr id="47" name="TextBox 16">
            <a:extLst>
              <a:ext uri="{FF2B5EF4-FFF2-40B4-BE49-F238E27FC236}">
                <a16:creationId xmlns:a16="http://schemas.microsoft.com/office/drawing/2014/main" id="{66B70541-E9D6-D149-ACF2-C7640D88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8583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EU(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take|F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=bad)</a:t>
            </a: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974AB2DA-B7B0-6043-ADF8-EBD5B33BE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731" y="2731435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EU(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leave|F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=bad)</a:t>
            </a: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101DBDD5-A068-244D-A1B1-A7946372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005" y="1742767"/>
            <a:ext cx="1622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MEU({F=bad})</a:t>
            </a:r>
          </a:p>
        </p:txBody>
      </p:sp>
    </p:spTree>
    <p:extLst>
      <p:ext uri="{BB962C8B-B14F-4D97-AF65-F5344CB8AC3E}">
        <p14:creationId xmlns:p14="http://schemas.microsoft.com/office/powerpoint/2010/main" val="10593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61" grpId="0"/>
      <p:bldP spid="23562" grpId="0"/>
      <p:bldP spid="18" grpId="0" animBg="1"/>
      <p:bldP spid="23565" grpId="0"/>
      <p:bldP spid="23568" grpId="0"/>
      <p:bldP spid="23573" grpId="0"/>
      <p:bldP spid="23574" grpId="0"/>
      <p:bldP spid="23575" grpId="0"/>
      <p:bldP spid="47" grpId="0"/>
      <p:bldP spid="48" grpId="0"/>
      <p:bldP spid="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Decisions as Outcome Trees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FB0F4-DB9E-7245-B502-CCCCEC10DDB5}"/>
              </a:ext>
            </a:extLst>
          </p:cNvPr>
          <p:cNvGrpSpPr/>
          <p:nvPr/>
        </p:nvGrpSpPr>
        <p:grpSpPr>
          <a:xfrm>
            <a:off x="6145642" y="2933217"/>
            <a:ext cx="6173890" cy="2857982"/>
            <a:chOff x="3540390" y="1727209"/>
            <a:chExt cx="8779141" cy="4063990"/>
          </a:xfrm>
        </p:grpSpPr>
        <p:grpSp>
          <p:nvGrpSpPr>
            <p:cNvPr id="23556" name="Group 5"/>
            <p:cNvGrpSpPr>
              <a:grpSpLocks/>
            </p:cNvGrpSpPr>
            <p:nvPr/>
          </p:nvGrpSpPr>
          <p:grpSpPr bwMode="auto">
            <a:xfrm>
              <a:off x="3540390" y="4318009"/>
              <a:ext cx="1828800" cy="533400"/>
              <a:chOff x="4368" y="1728"/>
              <a:chExt cx="528" cy="336"/>
            </a:xfrm>
          </p:grpSpPr>
          <p:sp>
            <p:nvSpPr>
              <p:cNvPr id="23582" name="Freeform 6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3583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U(t,s)</a:t>
                </a:r>
              </a:p>
            </p:txBody>
          </p:sp>
        </p:grpSp>
        <p:sp>
          <p:nvSpPr>
            <p:cNvPr id="23557" name="Oval 3"/>
            <p:cNvSpPr>
              <a:spLocks noChangeArrowheads="1"/>
            </p:cNvSpPr>
            <p:nvPr/>
          </p:nvSpPr>
          <p:spPr bwMode="auto">
            <a:xfrm>
              <a:off x="4835790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 | {b}</a:t>
              </a:r>
            </a:p>
          </p:txBody>
        </p:sp>
        <p:sp>
          <p:nvSpPr>
            <p:cNvPr id="23558" name="Oval 3"/>
            <p:cNvSpPr>
              <a:spLocks noChangeArrowheads="1"/>
            </p:cNvSpPr>
            <p:nvPr/>
          </p:nvSpPr>
          <p:spPr bwMode="auto">
            <a:xfrm>
              <a:off x="9557015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Calibri"/>
                  <a:cs typeface="Calibri"/>
                </a:rPr>
                <a:t>W | {b}</a:t>
              </a:r>
            </a:p>
          </p:txBody>
        </p:sp>
        <p:cxnSp>
          <p:nvCxnSpPr>
            <p:cNvPr id="12" name="Straight Arrow Connector 11"/>
            <p:cNvCxnSpPr>
              <a:stCxn id="18" idx="3"/>
              <a:endCxn id="23557" idx="0"/>
            </p:cNvCxnSpPr>
            <p:nvPr/>
          </p:nvCxnSpPr>
          <p:spPr>
            <a:xfrm rot="5400000">
              <a:off x="6227234" y="1404153"/>
              <a:ext cx="762000" cy="232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8" idx="3"/>
              <a:endCxn id="23558" idx="0"/>
            </p:cNvCxnSpPr>
            <p:nvPr/>
          </p:nvCxnSpPr>
          <p:spPr>
            <a:xfrm rot="16200000" flipH="1">
              <a:off x="8587847" y="1366052"/>
              <a:ext cx="762000" cy="23987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1" name="TextBox 15"/>
            <p:cNvSpPr txBox="1">
              <a:spLocks noChangeArrowheads="1"/>
            </p:cNvSpPr>
            <p:nvPr/>
          </p:nvSpPr>
          <p:spPr bwMode="auto">
            <a:xfrm rot="20528434">
              <a:off x="5937515" y="2263689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take</a:t>
              </a:r>
            </a:p>
          </p:txBody>
        </p:sp>
        <p:sp>
          <p:nvSpPr>
            <p:cNvPr id="23562" name="TextBox 16"/>
            <p:cNvSpPr txBox="1">
              <a:spLocks noChangeArrowheads="1"/>
            </p:cNvSpPr>
            <p:nvPr/>
          </p:nvSpPr>
          <p:spPr bwMode="auto">
            <a:xfrm rot="1093261">
              <a:off x="8756915" y="2324015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latin typeface="Calibri"/>
                  <a:cs typeface="Calibri"/>
                </a:rPr>
                <a:t>leave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197990" y="1727209"/>
              <a:ext cx="1143000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" name="Straight Arrow Connector 18"/>
            <p:cNvCxnSpPr>
              <a:stCxn id="23557" idx="4"/>
            </p:cNvCxnSpPr>
            <p:nvPr/>
          </p:nvCxnSpPr>
          <p:spPr>
            <a:xfrm rot="5400000">
              <a:off x="45143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19"/>
            <p:cNvSpPr txBox="1">
              <a:spLocks noChangeArrowheads="1"/>
            </p:cNvSpPr>
            <p:nvPr/>
          </p:nvSpPr>
          <p:spPr bwMode="auto">
            <a:xfrm rot="19448784">
              <a:off x="4284928" y="3541627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sun</a:t>
              </a:r>
            </a:p>
          </p:txBody>
        </p:sp>
        <p:grpSp>
          <p:nvGrpSpPr>
            <p:cNvPr id="23566" name="Group 21"/>
            <p:cNvGrpSpPr>
              <a:grpSpLocks/>
            </p:cNvGrpSpPr>
            <p:nvPr/>
          </p:nvGrpSpPr>
          <p:grpSpPr bwMode="auto">
            <a:xfrm>
              <a:off x="5521590" y="4318009"/>
              <a:ext cx="1828800" cy="533400"/>
              <a:chOff x="4368" y="1728"/>
              <a:chExt cx="528" cy="336"/>
            </a:xfrm>
          </p:grpSpPr>
          <p:sp>
            <p:nvSpPr>
              <p:cNvPr id="23580" name="Freeform 22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3581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U(t,r)</a:t>
                </a:r>
              </a:p>
            </p:txBody>
          </p:sp>
        </p:grpSp>
        <p:cxnSp>
          <p:nvCxnSpPr>
            <p:cNvPr id="25" name="Straight Arrow Connector 24"/>
            <p:cNvCxnSpPr>
              <a:stCxn id="23557" idx="4"/>
            </p:cNvCxnSpPr>
            <p:nvPr/>
          </p:nvCxnSpPr>
          <p:spPr>
            <a:xfrm rot="16200000" flipH="1">
              <a:off x="55430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TextBox 32"/>
            <p:cNvSpPr txBox="1">
              <a:spLocks noChangeArrowheads="1"/>
            </p:cNvSpPr>
            <p:nvPr/>
          </p:nvSpPr>
          <p:spPr bwMode="auto">
            <a:xfrm rot="2243371">
              <a:off x="5888303" y="3811503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rain</a:t>
              </a:r>
            </a:p>
          </p:txBody>
        </p:sp>
        <p:grpSp>
          <p:nvGrpSpPr>
            <p:cNvPr id="23569" name="Group 34"/>
            <p:cNvGrpSpPr>
              <a:grpSpLocks/>
            </p:cNvGrpSpPr>
            <p:nvPr/>
          </p:nvGrpSpPr>
          <p:grpSpPr bwMode="auto">
            <a:xfrm>
              <a:off x="8264790" y="4318009"/>
              <a:ext cx="1828800" cy="533400"/>
              <a:chOff x="4368" y="1728"/>
              <a:chExt cx="528" cy="336"/>
            </a:xfrm>
          </p:grpSpPr>
          <p:sp>
            <p:nvSpPr>
              <p:cNvPr id="23578" name="Freeform 3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3579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U(l,s)</a:t>
                </a: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rot="5400000">
              <a:off x="92387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1" name="Group 38"/>
            <p:cNvGrpSpPr>
              <a:grpSpLocks/>
            </p:cNvGrpSpPr>
            <p:nvPr/>
          </p:nvGrpSpPr>
          <p:grpSpPr bwMode="auto">
            <a:xfrm>
              <a:off x="10245990" y="4318009"/>
              <a:ext cx="1828800" cy="533400"/>
              <a:chOff x="4368" y="1728"/>
              <a:chExt cx="528" cy="336"/>
            </a:xfrm>
          </p:grpSpPr>
          <p:sp>
            <p:nvSpPr>
              <p:cNvPr id="23576" name="Freeform 39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3577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U(l,r)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rot="16200000" flipH="1">
              <a:off x="102674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TextBox 42"/>
            <p:cNvSpPr txBox="1">
              <a:spLocks noChangeArrowheads="1"/>
            </p:cNvSpPr>
            <p:nvPr/>
          </p:nvSpPr>
          <p:spPr bwMode="auto">
            <a:xfrm rot="2243371">
              <a:off x="10612703" y="3811503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3574" name="TextBox 43"/>
            <p:cNvSpPr txBox="1">
              <a:spLocks noChangeArrowheads="1"/>
            </p:cNvSpPr>
            <p:nvPr/>
          </p:nvSpPr>
          <p:spPr bwMode="auto">
            <a:xfrm rot="19448784">
              <a:off x="9009328" y="3524165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3575" name="TextBox 31"/>
            <p:cNvSpPr txBox="1">
              <a:spLocks noChangeArrowheads="1"/>
            </p:cNvSpPr>
            <p:nvPr/>
          </p:nvSpPr>
          <p:spPr bwMode="auto">
            <a:xfrm>
              <a:off x="7426590" y="1814521"/>
              <a:ext cx="6858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>
                  <a:latin typeface="Calibri"/>
                  <a:cs typeface="Calibri"/>
                </a:rPr>
                <a:t>{b}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4876800"/>
              <a:ext cx="1210033" cy="91439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876800"/>
              <a:ext cx="1133567" cy="6858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800" y="4876800"/>
              <a:ext cx="1066800" cy="7824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4876800"/>
              <a:ext cx="1219200" cy="766143"/>
            </a:xfrm>
            <a:prstGeom prst="rect">
              <a:avLst/>
            </a:prstGeom>
          </p:spPr>
        </p:pic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66B70541-E9D6-D149-ACF2-C7640D88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085832"/>
              <a:ext cx="17145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12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take|F</a:t>
              </a:r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=bad)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974AB2DA-B7B0-6043-ADF8-EBD5B33BE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0731" y="2731435"/>
              <a:ext cx="18288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12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leave|F</a:t>
              </a:r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=bad)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101DBDD5-A068-244D-A1B1-A7946372D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2004" y="1742767"/>
              <a:ext cx="1622428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MEU({F=bad})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417704-E0E9-7444-A514-F45C1EFDD60C}"/>
              </a:ext>
            </a:extLst>
          </p:cNvPr>
          <p:cNvGrpSpPr/>
          <p:nvPr/>
        </p:nvGrpSpPr>
        <p:grpSpPr>
          <a:xfrm>
            <a:off x="21159" y="2918707"/>
            <a:ext cx="6483475" cy="2857982"/>
            <a:chOff x="3540390" y="1727209"/>
            <a:chExt cx="9219364" cy="4063990"/>
          </a:xfrm>
        </p:grpSpPr>
        <p:grpSp>
          <p:nvGrpSpPr>
            <p:cNvPr id="51" name="Group 5">
              <a:extLst>
                <a:ext uri="{FF2B5EF4-FFF2-40B4-BE49-F238E27FC236}">
                  <a16:creationId xmlns:a16="http://schemas.microsoft.com/office/drawing/2014/main" id="{6C0B4157-38F1-5E4F-B803-ED91DDF6D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0390" y="4318009"/>
              <a:ext cx="1828800" cy="533400"/>
              <a:chOff x="4368" y="1728"/>
              <a:chExt cx="528" cy="336"/>
            </a:xfrm>
          </p:grpSpPr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DE84D633-25F8-0A45-8BDC-0C640C373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85" name="Text Box 7">
                <a:extLst>
                  <a:ext uri="{FF2B5EF4-FFF2-40B4-BE49-F238E27FC236}">
                    <a16:creationId xmlns:a16="http://schemas.microsoft.com/office/drawing/2014/main" id="{1BA45AF0-1FAA-5D4C-BF42-0AA6DC2FA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U(t,s)</a:t>
                </a:r>
              </a:p>
            </p:txBody>
          </p:sp>
        </p:grp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EE5B6EB3-395B-AA4A-8499-142B8191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790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 | {b}</a:t>
              </a:r>
            </a:p>
          </p:txBody>
        </p:sp>
        <p:sp>
          <p:nvSpPr>
            <p:cNvPr id="53" name="Oval 3">
              <a:extLst>
                <a:ext uri="{FF2B5EF4-FFF2-40B4-BE49-F238E27FC236}">
                  <a16:creationId xmlns:a16="http://schemas.microsoft.com/office/drawing/2014/main" id="{59ABE665-32FD-F14C-9CF3-6F898DC4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015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Calibri"/>
                  <a:cs typeface="Calibri"/>
                </a:rPr>
                <a:t>W | {b}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D4B8D6-E95E-1D43-8CCC-1452C8D0A944}"/>
                </a:ext>
              </a:extLst>
            </p:cNvPr>
            <p:cNvCxnSpPr>
              <a:stCxn id="58" idx="3"/>
              <a:endCxn id="52" idx="0"/>
            </p:cNvCxnSpPr>
            <p:nvPr/>
          </p:nvCxnSpPr>
          <p:spPr>
            <a:xfrm rot="5400000">
              <a:off x="6227234" y="1404153"/>
              <a:ext cx="762000" cy="232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E234AF2-6892-FA4D-9C2B-8F1E94A4BFC1}"/>
                </a:ext>
              </a:extLst>
            </p:cNvPr>
            <p:cNvCxnSpPr>
              <a:stCxn id="58" idx="3"/>
              <a:endCxn id="53" idx="0"/>
            </p:cNvCxnSpPr>
            <p:nvPr/>
          </p:nvCxnSpPr>
          <p:spPr>
            <a:xfrm rot="16200000" flipH="1">
              <a:off x="8587847" y="1366052"/>
              <a:ext cx="762000" cy="23987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D767F3E4-1198-4647-AC23-B4C8BB1BA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28434">
              <a:off x="5937515" y="2263689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latin typeface="Calibri"/>
                  <a:cs typeface="Calibri"/>
                </a:rPr>
                <a:t>take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77A71C79-F74F-554E-817C-901E4AF9A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3261">
              <a:off x="8756915" y="2324015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leave</a:t>
              </a:r>
            </a:p>
          </p:txBody>
        </p:sp>
        <p:sp>
          <p:nvSpPr>
            <p:cNvPr id="58" name="Isosceles Triangle 17">
              <a:extLst>
                <a:ext uri="{FF2B5EF4-FFF2-40B4-BE49-F238E27FC236}">
                  <a16:creationId xmlns:a16="http://schemas.microsoft.com/office/drawing/2014/main" id="{CBD2E199-7759-A747-84DB-BE469BBAFECB}"/>
                </a:ext>
              </a:extLst>
            </p:cNvPr>
            <p:cNvSpPr/>
            <p:nvPr/>
          </p:nvSpPr>
          <p:spPr>
            <a:xfrm>
              <a:off x="7197990" y="1727209"/>
              <a:ext cx="1143000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668A3A9-F1EF-4149-8F00-F82510494070}"/>
                </a:ext>
              </a:extLst>
            </p:cNvPr>
            <p:cNvCxnSpPr>
              <a:stCxn id="52" idx="4"/>
            </p:cNvCxnSpPr>
            <p:nvPr/>
          </p:nvCxnSpPr>
          <p:spPr>
            <a:xfrm rot="5400000">
              <a:off x="45143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19">
              <a:extLst>
                <a:ext uri="{FF2B5EF4-FFF2-40B4-BE49-F238E27FC236}">
                  <a16:creationId xmlns:a16="http://schemas.microsoft.com/office/drawing/2014/main" id="{AC54D79F-B285-FB45-93DE-44B2BE764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8784">
              <a:off x="4284928" y="3541627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sun</a:t>
              </a:r>
            </a:p>
          </p:txBody>
        </p:sp>
        <p:grpSp>
          <p:nvGrpSpPr>
            <p:cNvPr id="61" name="Group 21">
              <a:extLst>
                <a:ext uri="{FF2B5EF4-FFF2-40B4-BE49-F238E27FC236}">
                  <a16:creationId xmlns:a16="http://schemas.microsoft.com/office/drawing/2014/main" id="{C7FA9569-913C-4A40-A57A-12184F0DD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1590" y="4318009"/>
              <a:ext cx="1828800" cy="533400"/>
              <a:chOff x="4368" y="1728"/>
              <a:chExt cx="528" cy="336"/>
            </a:xfrm>
          </p:grpSpPr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842FABF9-FD55-8246-8995-5907EDE35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62B40760-79C2-5247-A91A-09E221ECD2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U(t,r)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75E24E-07E3-F346-839F-15D12779B89C}"/>
                </a:ext>
              </a:extLst>
            </p:cNvPr>
            <p:cNvCxnSpPr>
              <a:stCxn id="52" idx="4"/>
            </p:cNvCxnSpPr>
            <p:nvPr/>
          </p:nvCxnSpPr>
          <p:spPr>
            <a:xfrm rot="16200000" flipH="1">
              <a:off x="55430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32">
              <a:extLst>
                <a:ext uri="{FF2B5EF4-FFF2-40B4-BE49-F238E27FC236}">
                  <a16:creationId xmlns:a16="http://schemas.microsoft.com/office/drawing/2014/main" id="{417CF5D9-67E3-9448-BCB3-DE49271FE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43371">
              <a:off x="5888303" y="3811503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rain</a:t>
              </a:r>
            </a:p>
          </p:txBody>
        </p:sp>
        <p:grpSp>
          <p:nvGrpSpPr>
            <p:cNvPr id="64" name="Group 34">
              <a:extLst>
                <a:ext uri="{FF2B5EF4-FFF2-40B4-BE49-F238E27FC236}">
                  <a16:creationId xmlns:a16="http://schemas.microsoft.com/office/drawing/2014/main" id="{14CA7A51-251A-FF46-89D6-88E2DE86F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4790" y="4318009"/>
              <a:ext cx="1828800" cy="533400"/>
              <a:chOff x="4368" y="1728"/>
              <a:chExt cx="528" cy="336"/>
            </a:xfrm>
          </p:grpSpPr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5F26B217-CD4B-8D4F-8E1D-10A0D9978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81" name="Text Box 7">
                <a:extLst>
                  <a:ext uri="{FF2B5EF4-FFF2-40B4-BE49-F238E27FC236}">
                    <a16:creationId xmlns:a16="http://schemas.microsoft.com/office/drawing/2014/main" id="{D358A980-9EF9-EC45-BF9A-BD512F1D6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U(l,s)</a:t>
                </a: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0BE7696-B7F9-FD4E-BFB7-10BFE508EBF4}"/>
                </a:ext>
              </a:extLst>
            </p:cNvPr>
            <p:cNvCxnSpPr/>
            <p:nvPr/>
          </p:nvCxnSpPr>
          <p:spPr>
            <a:xfrm rot="5400000">
              <a:off x="92387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38">
              <a:extLst>
                <a:ext uri="{FF2B5EF4-FFF2-40B4-BE49-F238E27FC236}">
                  <a16:creationId xmlns:a16="http://schemas.microsoft.com/office/drawing/2014/main" id="{A00347F0-6170-D346-B6E7-6E028810C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5990" y="4318009"/>
              <a:ext cx="1828800" cy="533400"/>
              <a:chOff x="4368" y="1728"/>
              <a:chExt cx="528" cy="336"/>
            </a:xfrm>
          </p:grpSpPr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84171C41-2C91-8A4C-AB38-7AFB8A07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79" name="Text Box 7">
                <a:extLst>
                  <a:ext uri="{FF2B5EF4-FFF2-40B4-BE49-F238E27FC236}">
                    <a16:creationId xmlns:a16="http://schemas.microsoft.com/office/drawing/2014/main" id="{929C0156-1394-D34C-B1A6-15D56C2AA4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>
                    <a:latin typeface="Calibri"/>
                    <a:cs typeface="Calibri"/>
                  </a:rPr>
                  <a:t>U(l,r)</a:t>
                </a: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0D836D5-047C-D841-8AFF-1981C052DBD9}"/>
                </a:ext>
              </a:extLst>
            </p:cNvPr>
            <p:cNvCxnSpPr/>
            <p:nvPr/>
          </p:nvCxnSpPr>
          <p:spPr>
            <a:xfrm rot="16200000" flipH="1">
              <a:off x="102674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42">
              <a:extLst>
                <a:ext uri="{FF2B5EF4-FFF2-40B4-BE49-F238E27FC236}">
                  <a16:creationId xmlns:a16="http://schemas.microsoft.com/office/drawing/2014/main" id="{5320CEB2-64CA-E242-B251-122B9B871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43371">
              <a:off x="10612703" y="3811503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0DAA4AF1-7497-EA4E-93B5-8B312F45B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8784">
              <a:off x="9009328" y="3524165"/>
              <a:ext cx="9906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70" name="TextBox 31">
              <a:extLst>
                <a:ext uri="{FF2B5EF4-FFF2-40B4-BE49-F238E27FC236}">
                  <a16:creationId xmlns:a16="http://schemas.microsoft.com/office/drawing/2014/main" id="{19565A49-7FFA-E641-8F50-AC6144EC9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6590" y="1814521"/>
              <a:ext cx="68580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>
                  <a:latin typeface="Calibri"/>
                  <a:cs typeface="Calibri"/>
                </a:rPr>
                <a:t>{b}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964D0A0-C714-094E-8E2B-A19C75F07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4876800"/>
              <a:ext cx="1210033" cy="9143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C528598-B088-F947-8993-CC115A3F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876800"/>
              <a:ext cx="1133567" cy="6858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10A3C4E-820D-8A45-AA14-007BB2A3B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800" y="4876800"/>
              <a:ext cx="1066800" cy="78245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97BC0D7-4BD0-8540-8668-78F5B271F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4876800"/>
              <a:ext cx="1219200" cy="766143"/>
            </a:xfrm>
            <a:prstGeom prst="rect">
              <a:avLst/>
            </a:prstGeom>
          </p:spPr>
        </p:pic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CCF3EFC5-106E-6B4A-A834-818EF5E5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5999" y="2987684"/>
              <a:ext cx="1869110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12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take|F</a:t>
              </a:r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=good)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34919220-2CC8-E44E-8E5D-8B04BB90F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116" y="3059020"/>
              <a:ext cx="2019638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12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leave|F</a:t>
              </a:r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=good)</a:t>
              </a:r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E316C34A-FF92-804C-AAFB-DD336E903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2004" y="1742767"/>
              <a:ext cx="1622428" cy="3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MEU({F=good})</a:t>
              </a:r>
            </a:p>
          </p:txBody>
        </p:sp>
      </p:grpSp>
      <p:sp>
        <p:nvSpPr>
          <p:cNvPr id="86" name="Oval 3">
            <a:extLst>
              <a:ext uri="{FF2B5EF4-FFF2-40B4-BE49-F238E27FC236}">
                <a16:creationId xmlns:a16="http://schemas.microsoft.com/office/drawing/2014/main" id="{2510619A-30FE-594C-85D7-40542EB2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484" y="1870237"/>
            <a:ext cx="859630" cy="4041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BC37FA-B13F-DB46-8BDF-0F371491AF87}"/>
              </a:ext>
            </a:extLst>
          </p:cNvPr>
          <p:cNvCxnSpPr>
            <a:cxnSpLocks/>
            <a:stCxn id="86" idx="4"/>
            <a:endCxn id="58" idx="0"/>
          </p:cNvCxnSpPr>
          <p:nvPr/>
        </p:nvCxnSpPr>
        <p:spPr>
          <a:xfrm flipH="1">
            <a:off x="2995254" y="2274375"/>
            <a:ext cx="3229045" cy="644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5">
            <a:extLst>
              <a:ext uri="{FF2B5EF4-FFF2-40B4-BE49-F238E27FC236}">
                <a16:creationId xmlns:a16="http://schemas.microsoft.com/office/drawing/2014/main" id="{4805AB72-6EC2-4A4E-9024-CBC8CC4AC6E9}"/>
              </a:ext>
            </a:extLst>
          </p:cNvPr>
          <p:cNvSpPr txBox="1">
            <a:spLocks noChangeArrowheads="1"/>
          </p:cNvSpPr>
          <p:nvPr/>
        </p:nvSpPr>
        <p:spPr bwMode="auto">
          <a:xfrm rot="21016010">
            <a:off x="4230603" y="2262105"/>
            <a:ext cx="696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good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3709729-66B7-A54A-BC98-A1D56498B47F}"/>
              </a:ext>
            </a:extLst>
          </p:cNvPr>
          <p:cNvCxnSpPr>
            <a:cxnSpLocks/>
            <a:stCxn id="86" idx="4"/>
            <a:endCxn id="18" idx="0"/>
          </p:cNvCxnSpPr>
          <p:nvPr/>
        </p:nvCxnSpPr>
        <p:spPr>
          <a:xfrm>
            <a:off x="6224299" y="2274375"/>
            <a:ext cx="2895438" cy="65884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6">
            <a:extLst>
              <a:ext uri="{FF2B5EF4-FFF2-40B4-BE49-F238E27FC236}">
                <a16:creationId xmlns:a16="http://schemas.microsoft.com/office/drawing/2014/main" id="{D89C2BA1-DBDA-9D4B-A488-8D43490409CF}"/>
              </a:ext>
            </a:extLst>
          </p:cNvPr>
          <p:cNvSpPr txBox="1">
            <a:spLocks noChangeArrowheads="1"/>
          </p:cNvSpPr>
          <p:nvPr/>
        </p:nvSpPr>
        <p:spPr bwMode="auto">
          <a:xfrm rot="777307">
            <a:off x="7467639" y="2381493"/>
            <a:ext cx="696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bad</a:t>
            </a: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9E1F2183-E780-6741-A74E-1CEE90D5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227" y="1865002"/>
            <a:ext cx="1622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MEU(F)</a:t>
            </a:r>
          </a:p>
        </p:txBody>
      </p:sp>
    </p:spTree>
    <p:extLst>
      <p:ext uri="{BB962C8B-B14F-4D97-AF65-F5344CB8AC3E}">
        <p14:creationId xmlns:p14="http://schemas.microsoft.com/office/powerpoint/2010/main" val="1344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/>
      <p:bldP spid="93" grpId="0"/>
      <p:bldP spid="1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Decisions as Outcome Trees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FB0F4-DB9E-7245-B502-CCCCEC10DDB5}"/>
              </a:ext>
            </a:extLst>
          </p:cNvPr>
          <p:cNvGrpSpPr/>
          <p:nvPr/>
        </p:nvGrpSpPr>
        <p:grpSpPr>
          <a:xfrm>
            <a:off x="8352254" y="3459452"/>
            <a:ext cx="3967278" cy="2331747"/>
            <a:chOff x="3540390" y="1727209"/>
            <a:chExt cx="8779141" cy="4063990"/>
          </a:xfrm>
        </p:grpSpPr>
        <p:grpSp>
          <p:nvGrpSpPr>
            <p:cNvPr id="23556" name="Group 5"/>
            <p:cNvGrpSpPr>
              <a:grpSpLocks/>
            </p:cNvGrpSpPr>
            <p:nvPr/>
          </p:nvGrpSpPr>
          <p:grpSpPr bwMode="auto">
            <a:xfrm>
              <a:off x="3540390" y="4318009"/>
              <a:ext cx="1828800" cy="612775"/>
              <a:chOff x="4368" y="1728"/>
              <a:chExt cx="528" cy="386"/>
            </a:xfrm>
          </p:grpSpPr>
          <p:sp>
            <p:nvSpPr>
              <p:cNvPr id="23582" name="Freeform 6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23583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U(t,s)</a:t>
                </a:r>
              </a:p>
            </p:txBody>
          </p:sp>
        </p:grpSp>
        <p:sp>
          <p:nvSpPr>
            <p:cNvPr id="23557" name="Oval 3"/>
            <p:cNvSpPr>
              <a:spLocks noChangeArrowheads="1"/>
            </p:cNvSpPr>
            <p:nvPr/>
          </p:nvSpPr>
          <p:spPr bwMode="auto">
            <a:xfrm>
              <a:off x="4835790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>
                  <a:latin typeface="Calibri"/>
                  <a:cs typeface="Calibri"/>
                </a:rPr>
                <a:t>W | {b}</a:t>
              </a:r>
            </a:p>
          </p:txBody>
        </p:sp>
        <p:sp>
          <p:nvSpPr>
            <p:cNvPr id="23558" name="Oval 3"/>
            <p:cNvSpPr>
              <a:spLocks noChangeArrowheads="1"/>
            </p:cNvSpPr>
            <p:nvPr/>
          </p:nvSpPr>
          <p:spPr bwMode="auto">
            <a:xfrm>
              <a:off x="9557015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Calibri"/>
                  <a:cs typeface="Calibri"/>
                </a:rPr>
                <a:t>W | {b}</a:t>
              </a:r>
            </a:p>
          </p:txBody>
        </p:sp>
        <p:cxnSp>
          <p:nvCxnSpPr>
            <p:cNvPr id="12" name="Straight Arrow Connector 11"/>
            <p:cNvCxnSpPr>
              <a:stCxn id="18" idx="3"/>
              <a:endCxn id="23557" idx="0"/>
            </p:cNvCxnSpPr>
            <p:nvPr/>
          </p:nvCxnSpPr>
          <p:spPr>
            <a:xfrm rot="5400000">
              <a:off x="6227234" y="1404153"/>
              <a:ext cx="762000" cy="232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8" idx="3"/>
              <a:endCxn id="23558" idx="0"/>
            </p:cNvCxnSpPr>
            <p:nvPr/>
          </p:nvCxnSpPr>
          <p:spPr>
            <a:xfrm rot="16200000" flipH="1">
              <a:off x="8587847" y="1366052"/>
              <a:ext cx="762000" cy="23987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1" name="TextBox 15"/>
            <p:cNvSpPr txBox="1">
              <a:spLocks noChangeArrowheads="1"/>
            </p:cNvSpPr>
            <p:nvPr/>
          </p:nvSpPr>
          <p:spPr bwMode="auto">
            <a:xfrm rot="20528434">
              <a:off x="5937514" y="2286293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take</a:t>
              </a:r>
            </a:p>
          </p:txBody>
        </p:sp>
        <p:sp>
          <p:nvSpPr>
            <p:cNvPr id="23562" name="TextBox 16"/>
            <p:cNvSpPr txBox="1">
              <a:spLocks noChangeArrowheads="1"/>
            </p:cNvSpPr>
            <p:nvPr/>
          </p:nvSpPr>
          <p:spPr bwMode="auto">
            <a:xfrm rot="1093261">
              <a:off x="8756914" y="2346620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 dirty="0">
                  <a:latin typeface="Calibri"/>
                  <a:cs typeface="Calibri"/>
                </a:rPr>
                <a:t>leave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197990" y="1727209"/>
              <a:ext cx="1143000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" name="Straight Arrow Connector 18"/>
            <p:cNvCxnSpPr>
              <a:stCxn id="23557" idx="4"/>
            </p:cNvCxnSpPr>
            <p:nvPr/>
          </p:nvCxnSpPr>
          <p:spPr>
            <a:xfrm rot="5400000">
              <a:off x="45143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19"/>
            <p:cNvSpPr txBox="1">
              <a:spLocks noChangeArrowheads="1"/>
            </p:cNvSpPr>
            <p:nvPr/>
          </p:nvSpPr>
          <p:spPr bwMode="auto">
            <a:xfrm rot="19448784">
              <a:off x="4284927" y="3564231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sun</a:t>
              </a:r>
            </a:p>
          </p:txBody>
        </p:sp>
        <p:grpSp>
          <p:nvGrpSpPr>
            <p:cNvPr id="23566" name="Group 21"/>
            <p:cNvGrpSpPr>
              <a:grpSpLocks/>
            </p:cNvGrpSpPr>
            <p:nvPr/>
          </p:nvGrpSpPr>
          <p:grpSpPr bwMode="auto">
            <a:xfrm>
              <a:off x="5521590" y="4318009"/>
              <a:ext cx="1828800" cy="612775"/>
              <a:chOff x="4368" y="1728"/>
              <a:chExt cx="528" cy="386"/>
            </a:xfrm>
          </p:grpSpPr>
          <p:sp>
            <p:nvSpPr>
              <p:cNvPr id="23580" name="Freeform 22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23581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U(t,r)</a:t>
                </a:r>
              </a:p>
            </p:txBody>
          </p:sp>
        </p:grpSp>
        <p:cxnSp>
          <p:nvCxnSpPr>
            <p:cNvPr id="25" name="Straight Arrow Connector 24"/>
            <p:cNvCxnSpPr>
              <a:stCxn id="23557" idx="4"/>
            </p:cNvCxnSpPr>
            <p:nvPr/>
          </p:nvCxnSpPr>
          <p:spPr>
            <a:xfrm rot="16200000" flipH="1">
              <a:off x="55430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TextBox 32"/>
            <p:cNvSpPr txBox="1">
              <a:spLocks noChangeArrowheads="1"/>
            </p:cNvSpPr>
            <p:nvPr/>
          </p:nvSpPr>
          <p:spPr bwMode="auto">
            <a:xfrm rot="2243371">
              <a:off x="5888304" y="3834106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rain</a:t>
              </a:r>
            </a:p>
          </p:txBody>
        </p:sp>
        <p:grpSp>
          <p:nvGrpSpPr>
            <p:cNvPr id="23569" name="Group 34"/>
            <p:cNvGrpSpPr>
              <a:grpSpLocks/>
            </p:cNvGrpSpPr>
            <p:nvPr/>
          </p:nvGrpSpPr>
          <p:grpSpPr bwMode="auto">
            <a:xfrm>
              <a:off x="8264790" y="4318009"/>
              <a:ext cx="1828800" cy="533400"/>
              <a:chOff x="4368" y="1728"/>
              <a:chExt cx="528" cy="336"/>
            </a:xfrm>
          </p:grpSpPr>
          <p:sp>
            <p:nvSpPr>
              <p:cNvPr id="23578" name="Freeform 3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23579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U(l,s)</a:t>
                </a: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rot="5400000">
              <a:off x="92387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1" name="Group 38"/>
            <p:cNvGrpSpPr>
              <a:grpSpLocks/>
            </p:cNvGrpSpPr>
            <p:nvPr/>
          </p:nvGrpSpPr>
          <p:grpSpPr bwMode="auto">
            <a:xfrm>
              <a:off x="10245990" y="4318009"/>
              <a:ext cx="1828800" cy="533400"/>
              <a:chOff x="4368" y="1728"/>
              <a:chExt cx="528" cy="336"/>
            </a:xfrm>
          </p:grpSpPr>
          <p:sp>
            <p:nvSpPr>
              <p:cNvPr id="23576" name="Freeform 39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23577" name="Text Box 7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U(l,r)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rot="16200000" flipH="1">
              <a:off x="102674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TextBox 42"/>
            <p:cNvSpPr txBox="1">
              <a:spLocks noChangeArrowheads="1"/>
            </p:cNvSpPr>
            <p:nvPr/>
          </p:nvSpPr>
          <p:spPr bwMode="auto">
            <a:xfrm rot="2243371">
              <a:off x="10612704" y="3834106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3574" name="TextBox 43"/>
            <p:cNvSpPr txBox="1">
              <a:spLocks noChangeArrowheads="1"/>
            </p:cNvSpPr>
            <p:nvPr/>
          </p:nvSpPr>
          <p:spPr bwMode="auto">
            <a:xfrm rot="19448784">
              <a:off x="9009327" y="3546769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3575" name="TextBox 31"/>
            <p:cNvSpPr txBox="1">
              <a:spLocks noChangeArrowheads="1"/>
            </p:cNvSpPr>
            <p:nvPr/>
          </p:nvSpPr>
          <p:spPr bwMode="auto">
            <a:xfrm>
              <a:off x="7426590" y="1814521"/>
              <a:ext cx="685800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700">
                  <a:latin typeface="Calibri"/>
                  <a:cs typeface="Calibri"/>
                </a:rPr>
                <a:t>{b}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4876800"/>
              <a:ext cx="1210033" cy="91439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876800"/>
              <a:ext cx="1133567" cy="6858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800" y="4876800"/>
              <a:ext cx="1066800" cy="7824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4876800"/>
              <a:ext cx="1219200" cy="766143"/>
            </a:xfrm>
            <a:prstGeom prst="rect">
              <a:avLst/>
            </a:prstGeom>
          </p:spPr>
        </p:pic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66B70541-E9D6-D149-ACF2-C7640D88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1" y="3085832"/>
              <a:ext cx="17144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7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take|F</a:t>
              </a:r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=bad)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974AB2DA-B7B0-6043-ADF8-EBD5B33BE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0732" y="2731435"/>
              <a:ext cx="18287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7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leave|F</a:t>
              </a:r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=bad)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101DBDD5-A068-244D-A1B1-A7946372D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2004" y="1742768"/>
              <a:ext cx="3038388" cy="53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MEU({F=bad})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417704-E0E9-7444-A514-F45C1EFDD60C}"/>
              </a:ext>
            </a:extLst>
          </p:cNvPr>
          <p:cNvGrpSpPr/>
          <p:nvPr/>
        </p:nvGrpSpPr>
        <p:grpSpPr>
          <a:xfrm>
            <a:off x="4416725" y="3427860"/>
            <a:ext cx="4166214" cy="2351500"/>
            <a:chOff x="3540390" y="1692782"/>
            <a:chExt cx="9219364" cy="4098417"/>
          </a:xfrm>
        </p:grpSpPr>
        <p:grpSp>
          <p:nvGrpSpPr>
            <p:cNvPr id="51" name="Group 5">
              <a:extLst>
                <a:ext uri="{FF2B5EF4-FFF2-40B4-BE49-F238E27FC236}">
                  <a16:creationId xmlns:a16="http://schemas.microsoft.com/office/drawing/2014/main" id="{6C0B4157-38F1-5E4F-B803-ED91DDF6D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0390" y="4318009"/>
              <a:ext cx="1828800" cy="612775"/>
              <a:chOff x="4368" y="1728"/>
              <a:chExt cx="528" cy="386"/>
            </a:xfrm>
          </p:grpSpPr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DE84D633-25F8-0A45-8BDC-0C640C373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85" name="Text Box 7">
                <a:extLst>
                  <a:ext uri="{FF2B5EF4-FFF2-40B4-BE49-F238E27FC236}">
                    <a16:creationId xmlns:a16="http://schemas.microsoft.com/office/drawing/2014/main" id="{1BA45AF0-1FAA-5D4C-BF42-0AA6DC2FA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U(t,s)</a:t>
                </a:r>
              </a:p>
            </p:txBody>
          </p:sp>
        </p:grp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EE5B6EB3-395B-AA4A-8499-142B8191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790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>
                  <a:latin typeface="Calibri"/>
                  <a:cs typeface="Calibri"/>
                </a:rPr>
                <a:t>W | {b}</a:t>
              </a:r>
            </a:p>
          </p:txBody>
        </p:sp>
        <p:sp>
          <p:nvSpPr>
            <p:cNvPr id="53" name="Oval 3">
              <a:extLst>
                <a:ext uri="{FF2B5EF4-FFF2-40B4-BE49-F238E27FC236}">
                  <a16:creationId xmlns:a16="http://schemas.microsoft.com/office/drawing/2014/main" id="{59ABE665-32FD-F14C-9CF3-6F898DC4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015" y="2946409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Calibri"/>
                  <a:cs typeface="Calibri"/>
                </a:rPr>
                <a:t>W | {b}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D4B8D6-E95E-1D43-8CCC-1452C8D0A944}"/>
                </a:ext>
              </a:extLst>
            </p:cNvPr>
            <p:cNvCxnSpPr>
              <a:stCxn id="58" idx="3"/>
              <a:endCxn id="52" idx="0"/>
            </p:cNvCxnSpPr>
            <p:nvPr/>
          </p:nvCxnSpPr>
          <p:spPr>
            <a:xfrm rot="5400000">
              <a:off x="6227234" y="1404153"/>
              <a:ext cx="762000" cy="2322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E234AF2-6892-FA4D-9C2B-8F1E94A4BFC1}"/>
                </a:ext>
              </a:extLst>
            </p:cNvPr>
            <p:cNvCxnSpPr>
              <a:stCxn id="58" idx="3"/>
              <a:endCxn id="53" idx="0"/>
            </p:cNvCxnSpPr>
            <p:nvPr/>
          </p:nvCxnSpPr>
          <p:spPr>
            <a:xfrm rot="16200000" flipH="1">
              <a:off x="8587847" y="1366052"/>
              <a:ext cx="762000" cy="23987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D767F3E4-1198-4647-AC23-B4C8BB1BA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28434">
              <a:off x="5937514" y="2286293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 dirty="0">
                  <a:latin typeface="Calibri"/>
                  <a:cs typeface="Calibri"/>
                </a:rPr>
                <a:t>take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77A71C79-F74F-554E-817C-901E4AF9A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3261">
              <a:off x="8756914" y="2346620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leave</a:t>
              </a:r>
            </a:p>
          </p:txBody>
        </p:sp>
        <p:sp>
          <p:nvSpPr>
            <p:cNvPr id="58" name="Isosceles Triangle 17">
              <a:extLst>
                <a:ext uri="{FF2B5EF4-FFF2-40B4-BE49-F238E27FC236}">
                  <a16:creationId xmlns:a16="http://schemas.microsoft.com/office/drawing/2014/main" id="{CBD2E199-7759-A747-84DB-BE469BBAFECB}"/>
                </a:ext>
              </a:extLst>
            </p:cNvPr>
            <p:cNvSpPr/>
            <p:nvPr/>
          </p:nvSpPr>
          <p:spPr>
            <a:xfrm>
              <a:off x="7197990" y="1727209"/>
              <a:ext cx="1143000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668A3A9-F1EF-4149-8F00-F82510494070}"/>
                </a:ext>
              </a:extLst>
            </p:cNvPr>
            <p:cNvCxnSpPr>
              <a:stCxn id="52" idx="4"/>
            </p:cNvCxnSpPr>
            <p:nvPr/>
          </p:nvCxnSpPr>
          <p:spPr>
            <a:xfrm rot="5400000">
              <a:off x="45143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19">
              <a:extLst>
                <a:ext uri="{FF2B5EF4-FFF2-40B4-BE49-F238E27FC236}">
                  <a16:creationId xmlns:a16="http://schemas.microsoft.com/office/drawing/2014/main" id="{AC54D79F-B285-FB45-93DE-44B2BE764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8784">
              <a:off x="4284927" y="3564231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sun</a:t>
              </a:r>
            </a:p>
          </p:txBody>
        </p:sp>
        <p:grpSp>
          <p:nvGrpSpPr>
            <p:cNvPr id="61" name="Group 21">
              <a:extLst>
                <a:ext uri="{FF2B5EF4-FFF2-40B4-BE49-F238E27FC236}">
                  <a16:creationId xmlns:a16="http://schemas.microsoft.com/office/drawing/2014/main" id="{C7FA9569-913C-4A40-A57A-12184F0DD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1590" y="4318009"/>
              <a:ext cx="1828800" cy="612775"/>
              <a:chOff x="4368" y="1728"/>
              <a:chExt cx="528" cy="386"/>
            </a:xfrm>
          </p:grpSpPr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842FABF9-FD55-8246-8995-5907EDE35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62B40760-79C2-5247-A91A-09E221ECD2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U(t,r)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75E24E-07E3-F346-839F-15D12779B89C}"/>
                </a:ext>
              </a:extLst>
            </p:cNvPr>
            <p:cNvCxnSpPr>
              <a:stCxn id="52" idx="4"/>
            </p:cNvCxnSpPr>
            <p:nvPr/>
          </p:nvCxnSpPr>
          <p:spPr>
            <a:xfrm rot="16200000" flipH="1">
              <a:off x="55430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32">
              <a:extLst>
                <a:ext uri="{FF2B5EF4-FFF2-40B4-BE49-F238E27FC236}">
                  <a16:creationId xmlns:a16="http://schemas.microsoft.com/office/drawing/2014/main" id="{417CF5D9-67E3-9448-BCB3-DE49271FE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43371">
              <a:off x="5888304" y="3834106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rain</a:t>
              </a:r>
            </a:p>
          </p:txBody>
        </p:sp>
        <p:grpSp>
          <p:nvGrpSpPr>
            <p:cNvPr id="64" name="Group 34">
              <a:extLst>
                <a:ext uri="{FF2B5EF4-FFF2-40B4-BE49-F238E27FC236}">
                  <a16:creationId xmlns:a16="http://schemas.microsoft.com/office/drawing/2014/main" id="{14CA7A51-251A-FF46-89D6-88E2DE86F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4790" y="4318009"/>
              <a:ext cx="1828800" cy="533400"/>
              <a:chOff x="4368" y="1728"/>
              <a:chExt cx="528" cy="336"/>
            </a:xfrm>
          </p:grpSpPr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5F26B217-CD4B-8D4F-8E1D-10A0D9978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81" name="Text Box 7">
                <a:extLst>
                  <a:ext uri="{FF2B5EF4-FFF2-40B4-BE49-F238E27FC236}">
                    <a16:creationId xmlns:a16="http://schemas.microsoft.com/office/drawing/2014/main" id="{D358A980-9EF9-EC45-BF9A-BD512F1D6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U(l,s)</a:t>
                </a: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0BE7696-B7F9-FD4E-BFB7-10BFE508EBF4}"/>
                </a:ext>
              </a:extLst>
            </p:cNvPr>
            <p:cNvCxnSpPr/>
            <p:nvPr/>
          </p:nvCxnSpPr>
          <p:spPr>
            <a:xfrm rot="5400000">
              <a:off x="9238721" y="3385353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38">
              <a:extLst>
                <a:ext uri="{FF2B5EF4-FFF2-40B4-BE49-F238E27FC236}">
                  <a16:creationId xmlns:a16="http://schemas.microsoft.com/office/drawing/2014/main" id="{A00347F0-6170-D346-B6E7-6E028810C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5990" y="4318009"/>
              <a:ext cx="1828800" cy="533400"/>
              <a:chOff x="4368" y="1728"/>
              <a:chExt cx="528" cy="336"/>
            </a:xfrm>
          </p:grpSpPr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84171C41-2C91-8A4C-AB38-7AFB8A07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latin typeface="Calibri"/>
                  <a:cs typeface="Calibri"/>
                </a:endParaRPr>
              </a:p>
            </p:txBody>
          </p:sp>
          <p:sp>
            <p:nvSpPr>
              <p:cNvPr id="79" name="Text Box 7">
                <a:extLst>
                  <a:ext uri="{FF2B5EF4-FFF2-40B4-BE49-F238E27FC236}">
                    <a16:creationId xmlns:a16="http://schemas.microsoft.com/office/drawing/2014/main" id="{929C0156-1394-D34C-B1A6-15D56C2AA4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700">
                    <a:latin typeface="Calibri"/>
                    <a:cs typeface="Calibri"/>
                  </a:rPr>
                  <a:t>U(l,r)</a:t>
                </a: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0D836D5-047C-D841-8AFF-1981C052DBD9}"/>
                </a:ext>
              </a:extLst>
            </p:cNvPr>
            <p:cNvCxnSpPr/>
            <p:nvPr/>
          </p:nvCxnSpPr>
          <p:spPr>
            <a:xfrm rot="16200000" flipH="1">
              <a:off x="10267421" y="3425041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42">
              <a:extLst>
                <a:ext uri="{FF2B5EF4-FFF2-40B4-BE49-F238E27FC236}">
                  <a16:creationId xmlns:a16="http://schemas.microsoft.com/office/drawing/2014/main" id="{5320CEB2-64CA-E242-B251-122B9B871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43371">
              <a:off x="10612704" y="3834106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0DAA4AF1-7497-EA4E-93B5-8B312F45B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8784">
              <a:off x="9009327" y="3546769"/>
              <a:ext cx="99059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70" name="TextBox 31">
              <a:extLst>
                <a:ext uri="{FF2B5EF4-FFF2-40B4-BE49-F238E27FC236}">
                  <a16:creationId xmlns:a16="http://schemas.microsoft.com/office/drawing/2014/main" id="{19565A49-7FFA-E641-8F50-AC6144EC9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6590" y="1814521"/>
              <a:ext cx="685800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700" dirty="0">
                  <a:latin typeface="Calibri"/>
                  <a:cs typeface="Calibri"/>
                </a:rPr>
                <a:t>{b}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964D0A0-C714-094E-8E2B-A19C75F07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4876800"/>
              <a:ext cx="1210033" cy="9143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C528598-B088-F947-8993-CC115A3F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876800"/>
              <a:ext cx="1133567" cy="6858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10A3C4E-820D-8A45-AA14-007BB2A3B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800" y="4876800"/>
              <a:ext cx="1066800" cy="78245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97BC0D7-4BD0-8540-8668-78F5B271F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4876800"/>
              <a:ext cx="1219200" cy="766143"/>
            </a:xfrm>
            <a:prstGeom prst="rect">
              <a:avLst/>
            </a:prstGeom>
          </p:spPr>
        </p:pic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CCF3EFC5-106E-6B4A-A834-818EF5E5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5999" y="2987685"/>
              <a:ext cx="1869109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7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take|F</a:t>
              </a:r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=good)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34919220-2CC8-E44E-8E5D-8B04BB90F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116" y="3059019"/>
              <a:ext cx="2019638" cy="34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EU(</a:t>
              </a:r>
              <a:r>
                <a:rPr lang="en-US" sz="700" dirty="0" err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leave|F</a:t>
              </a:r>
              <a:r>
                <a:rPr lang="en-US" sz="7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=good)</a:t>
              </a:r>
            </a:p>
          </p:txBody>
        </p:sp>
        <p:sp>
          <p:nvSpPr>
            <p:cNvPr id="77" name="TextBox 16">
              <a:extLst>
                <a:ext uri="{FF2B5EF4-FFF2-40B4-BE49-F238E27FC236}">
                  <a16:creationId xmlns:a16="http://schemas.microsoft.com/office/drawing/2014/main" id="{E316C34A-FF92-804C-AAFB-DD336E903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2004" y="1692782"/>
              <a:ext cx="2970213" cy="53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MEU({F=good})</a:t>
              </a:r>
            </a:p>
          </p:txBody>
        </p:sp>
      </p:grpSp>
      <p:sp>
        <p:nvSpPr>
          <p:cNvPr id="86" name="Oval 3">
            <a:extLst>
              <a:ext uri="{FF2B5EF4-FFF2-40B4-BE49-F238E27FC236}">
                <a16:creationId xmlns:a16="http://schemas.microsoft.com/office/drawing/2014/main" id="{2510619A-30FE-594C-85D7-40542EB2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604" y="2592196"/>
            <a:ext cx="552389" cy="3297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700" dirty="0">
              <a:latin typeface="Calibri"/>
              <a:cs typeface="Calibri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BC37FA-B13F-DB46-8BDF-0F371491AF87}"/>
              </a:ext>
            </a:extLst>
          </p:cNvPr>
          <p:cNvCxnSpPr>
            <a:cxnSpLocks/>
            <a:stCxn id="86" idx="4"/>
            <a:endCxn id="58" idx="0"/>
          </p:cNvCxnSpPr>
          <p:nvPr/>
        </p:nvCxnSpPr>
        <p:spPr>
          <a:xfrm flipH="1">
            <a:off x="6327848" y="2921921"/>
            <a:ext cx="2074951" cy="5256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5">
            <a:extLst>
              <a:ext uri="{FF2B5EF4-FFF2-40B4-BE49-F238E27FC236}">
                <a16:creationId xmlns:a16="http://schemas.microsoft.com/office/drawing/2014/main" id="{4805AB72-6EC2-4A4E-9024-CBC8CC4AC6E9}"/>
              </a:ext>
            </a:extLst>
          </p:cNvPr>
          <p:cNvSpPr txBox="1">
            <a:spLocks noChangeArrowheads="1"/>
          </p:cNvSpPr>
          <p:nvPr/>
        </p:nvSpPr>
        <p:spPr bwMode="auto">
          <a:xfrm rot="21016010">
            <a:off x="7121670" y="2924880"/>
            <a:ext cx="4476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700" dirty="0">
                <a:latin typeface="Calibri"/>
                <a:cs typeface="Calibri"/>
              </a:rPr>
              <a:t>good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3709729-66B7-A54A-BC98-A1D56498B47F}"/>
              </a:ext>
            </a:extLst>
          </p:cNvPr>
          <p:cNvCxnSpPr>
            <a:cxnSpLocks/>
            <a:stCxn id="86" idx="4"/>
            <a:endCxn id="18" idx="0"/>
          </p:cNvCxnSpPr>
          <p:nvPr/>
        </p:nvCxnSpPr>
        <p:spPr>
          <a:xfrm>
            <a:off x="8402798" y="2921921"/>
            <a:ext cx="1860578" cy="537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6">
            <a:extLst>
              <a:ext uri="{FF2B5EF4-FFF2-40B4-BE49-F238E27FC236}">
                <a16:creationId xmlns:a16="http://schemas.microsoft.com/office/drawing/2014/main" id="{D89C2BA1-DBDA-9D4B-A488-8D43490409CF}"/>
              </a:ext>
            </a:extLst>
          </p:cNvPr>
          <p:cNvSpPr txBox="1">
            <a:spLocks noChangeArrowheads="1"/>
          </p:cNvSpPr>
          <p:nvPr/>
        </p:nvSpPr>
        <p:spPr bwMode="auto">
          <a:xfrm rot="777307">
            <a:off x="9201756" y="3022286"/>
            <a:ext cx="4476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700" dirty="0">
                <a:latin typeface="Calibri"/>
                <a:cs typeface="Calibri"/>
              </a:rPr>
              <a:t>bad</a:t>
            </a: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9E1F2183-E780-6741-A74E-1CEE90D5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560" y="2587925"/>
            <a:ext cx="1042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MEU(F)</a:t>
            </a:r>
          </a:p>
        </p:txBody>
      </p:sp>
      <p:grpSp>
        <p:nvGrpSpPr>
          <p:cNvPr id="89" name="Group 44">
            <a:extLst>
              <a:ext uri="{FF2B5EF4-FFF2-40B4-BE49-F238E27FC236}">
                <a16:creationId xmlns:a16="http://schemas.microsoft.com/office/drawing/2014/main" id="{703F9A12-3DEB-AD49-924F-28335996BCF6}"/>
              </a:ext>
            </a:extLst>
          </p:cNvPr>
          <p:cNvGrpSpPr>
            <a:grpSpLocks/>
          </p:cNvGrpSpPr>
          <p:nvPr/>
        </p:nvGrpSpPr>
        <p:grpSpPr bwMode="auto">
          <a:xfrm>
            <a:off x="37493" y="3667985"/>
            <a:ext cx="4267200" cy="1562100"/>
            <a:chOff x="228600" y="1676400"/>
            <a:chExt cx="8534400" cy="3124200"/>
          </a:xfrm>
        </p:grpSpPr>
        <p:grpSp>
          <p:nvGrpSpPr>
            <p:cNvPr id="90" name="Group 5">
              <a:extLst>
                <a:ext uri="{FF2B5EF4-FFF2-40B4-BE49-F238E27FC236}">
                  <a16:creationId xmlns:a16="http://schemas.microsoft.com/office/drawing/2014/main" id="{5B9B53AB-D5C2-AC45-B6AD-C56954C01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267200"/>
              <a:ext cx="1828800" cy="533400"/>
              <a:chOff x="4368" y="1728"/>
              <a:chExt cx="528" cy="336"/>
            </a:xfrm>
          </p:grpSpPr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29B0B4EA-119D-DC4D-ACDB-7B4E1C21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9" name="Text Box 7">
                <a:extLst>
                  <a:ext uri="{FF2B5EF4-FFF2-40B4-BE49-F238E27FC236}">
                    <a16:creationId xmlns:a16="http://schemas.microsoft.com/office/drawing/2014/main" id="{E86E26E4-AFC9-904D-A46A-B1E923787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00">
                    <a:latin typeface="Calibri" pitchFamily="34" charset="0"/>
                    <a:cs typeface="Calibri" pitchFamily="34" charset="0"/>
                  </a:rPr>
                  <a:t>U(t,s)</a:t>
                </a:r>
              </a:p>
            </p:txBody>
          </p:sp>
        </p:grpSp>
        <p:sp>
          <p:nvSpPr>
            <p:cNvPr id="91" name="Oval 3">
              <a:extLst>
                <a:ext uri="{FF2B5EF4-FFF2-40B4-BE49-F238E27FC236}">
                  <a16:creationId xmlns:a16="http://schemas.microsoft.com/office/drawing/2014/main" id="{965E11A2-2267-D64B-BF3B-5B1B068B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895600"/>
              <a:ext cx="1371600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Calibri" pitchFamily="34" charset="0"/>
                  <a:cs typeface="Calibri" pitchFamily="34" charset="0"/>
                </a:rPr>
                <a:t>Weather | {}</a:t>
              </a:r>
            </a:p>
          </p:txBody>
        </p:sp>
        <p:sp>
          <p:nvSpPr>
            <p:cNvPr id="94" name="Oval 3">
              <a:extLst>
                <a:ext uri="{FF2B5EF4-FFF2-40B4-BE49-F238E27FC236}">
                  <a16:creationId xmlns:a16="http://schemas.microsoft.com/office/drawing/2014/main" id="{D2E8D19A-0E95-6645-9521-9C4F45951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895600"/>
              <a:ext cx="1371599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  <a:cs typeface="Calibri" pitchFamily="34" charset="0"/>
                </a:rPr>
                <a:t>Weather | {}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A690831-A377-EE4C-AAB4-054D04A823D5}"/>
                </a:ext>
              </a:extLst>
            </p:cNvPr>
            <p:cNvCxnSpPr>
              <a:stCxn id="99" idx="3"/>
              <a:endCxn id="91" idx="0"/>
            </p:cNvCxnSpPr>
            <p:nvPr/>
          </p:nvCxnSpPr>
          <p:spPr>
            <a:xfrm rot="5400000">
              <a:off x="2914650" y="1352550"/>
              <a:ext cx="762000" cy="2324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DD4F06-1963-C348-B143-04FDD76AF13A}"/>
                </a:ext>
              </a:extLst>
            </p:cNvPr>
            <p:cNvCxnSpPr>
              <a:stCxn id="99" idx="3"/>
              <a:endCxn id="94" idx="0"/>
            </p:cNvCxnSpPr>
            <p:nvPr/>
          </p:nvCxnSpPr>
          <p:spPr>
            <a:xfrm rot="16200000" flipH="1">
              <a:off x="5276850" y="1314450"/>
              <a:ext cx="762000" cy="2400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15">
              <a:extLst>
                <a:ext uri="{FF2B5EF4-FFF2-40B4-BE49-F238E27FC236}">
                  <a16:creationId xmlns:a16="http://schemas.microsoft.com/office/drawing/2014/main" id="{166DD7B7-945C-9341-A2E5-9AD6DD8FB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28434">
              <a:off x="2625356" y="2194534"/>
              <a:ext cx="990600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>
                  <a:latin typeface="Calibri" pitchFamily="34" charset="0"/>
                  <a:cs typeface="Calibri" pitchFamily="34" charset="0"/>
                </a:rPr>
                <a:t>take</a:t>
              </a:r>
            </a:p>
          </p:txBody>
        </p:sp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4ED61534-4B3F-064C-88EE-E78F89C6B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3261">
              <a:off x="5444932" y="2253972"/>
              <a:ext cx="990600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 dirty="0">
                  <a:latin typeface="Calibri" pitchFamily="34" charset="0"/>
                  <a:cs typeface="Calibri" pitchFamily="34" charset="0"/>
                </a:rPr>
                <a:t>leave</a:t>
              </a:r>
            </a:p>
          </p:txBody>
        </p:sp>
        <p:sp>
          <p:nvSpPr>
            <p:cNvPr id="99" name="Isosceles Triangle 17">
              <a:extLst>
                <a:ext uri="{FF2B5EF4-FFF2-40B4-BE49-F238E27FC236}">
                  <a16:creationId xmlns:a16="http://schemas.microsoft.com/office/drawing/2014/main" id="{BE32F830-8F9C-6D4A-819F-C6BB6F19653B}"/>
                </a:ext>
              </a:extLst>
            </p:cNvPr>
            <p:cNvSpPr/>
            <p:nvPr/>
          </p:nvSpPr>
          <p:spPr>
            <a:xfrm>
              <a:off x="3886200" y="1676400"/>
              <a:ext cx="1143000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{}</a:t>
              </a:r>
            </a:p>
            <a:p>
              <a:pPr algn="ctr">
                <a:defRPr/>
              </a:pPr>
              <a:endPara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02ACCD5-28E3-5F46-936B-F0BEA05146DF}"/>
                </a:ext>
              </a:extLst>
            </p:cNvPr>
            <p:cNvCxnSpPr>
              <a:stCxn id="91" idx="4"/>
            </p:cNvCxnSpPr>
            <p:nvPr/>
          </p:nvCxnSpPr>
          <p:spPr>
            <a:xfrm rot="5400000">
              <a:off x="1201737" y="3335338"/>
              <a:ext cx="796925" cy="1066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9">
              <a:extLst>
                <a:ext uri="{FF2B5EF4-FFF2-40B4-BE49-F238E27FC236}">
                  <a16:creationId xmlns:a16="http://schemas.microsoft.com/office/drawing/2014/main" id="{99D1C439-26E6-574D-B890-51A132D15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8784">
              <a:off x="972872" y="3472750"/>
              <a:ext cx="990600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>
                  <a:latin typeface="Calibri" pitchFamily="34" charset="0"/>
                  <a:cs typeface="Calibri" pitchFamily="34" charset="0"/>
                </a:rPr>
                <a:t>sun</a:t>
              </a:r>
            </a:p>
          </p:txBody>
        </p:sp>
        <p:grpSp>
          <p:nvGrpSpPr>
            <p:cNvPr id="103" name="Group 21">
              <a:extLst>
                <a:ext uri="{FF2B5EF4-FFF2-40B4-BE49-F238E27FC236}">
                  <a16:creationId xmlns:a16="http://schemas.microsoft.com/office/drawing/2014/main" id="{C997E106-9ED5-5C46-ADBC-AD90CFF2D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4267200"/>
              <a:ext cx="1828800" cy="533400"/>
              <a:chOff x="4368" y="1728"/>
              <a:chExt cx="528" cy="336"/>
            </a:xfrm>
          </p:grpSpPr>
          <p:sp>
            <p:nvSpPr>
              <p:cNvPr id="116" name="Freeform 22">
                <a:extLst>
                  <a:ext uri="{FF2B5EF4-FFF2-40B4-BE49-F238E27FC236}">
                    <a16:creationId xmlns:a16="http://schemas.microsoft.com/office/drawing/2014/main" id="{9FCFC10A-B2D6-DF42-96AC-FC4DD8CD7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7" name="Text Box 7">
                <a:extLst>
                  <a:ext uri="{FF2B5EF4-FFF2-40B4-BE49-F238E27FC236}">
                    <a16:creationId xmlns:a16="http://schemas.microsoft.com/office/drawing/2014/main" id="{06A292C6-09B6-3146-AE88-96C0943CD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00">
                    <a:latin typeface="Calibri" pitchFamily="34" charset="0"/>
                    <a:cs typeface="Calibri" pitchFamily="34" charset="0"/>
                  </a:rPr>
                  <a:t>U(t,r)</a:t>
                </a:r>
              </a:p>
            </p:txBody>
          </p: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9EAEB1E-CA9B-2E43-8335-3AF33EEBA9EB}"/>
                </a:ext>
              </a:extLst>
            </p:cNvPr>
            <p:cNvCxnSpPr>
              <a:stCxn id="91" idx="4"/>
            </p:cNvCxnSpPr>
            <p:nvPr/>
          </p:nvCxnSpPr>
          <p:spPr>
            <a:xfrm rot="16200000" flipH="1">
              <a:off x="2230437" y="3373438"/>
              <a:ext cx="796925" cy="990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32">
              <a:extLst>
                <a:ext uri="{FF2B5EF4-FFF2-40B4-BE49-F238E27FC236}">
                  <a16:creationId xmlns:a16="http://schemas.microsoft.com/office/drawing/2014/main" id="{E02CDE34-48B4-BF43-9EA4-E661DE40C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43371">
              <a:off x="2576894" y="3741874"/>
              <a:ext cx="990600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 dirty="0">
                  <a:latin typeface="Calibri" pitchFamily="34" charset="0"/>
                  <a:cs typeface="Calibri" pitchFamily="34" charset="0"/>
                </a:rPr>
                <a:t>rain</a:t>
              </a:r>
            </a:p>
          </p:txBody>
        </p:sp>
        <p:grpSp>
          <p:nvGrpSpPr>
            <p:cNvPr id="106" name="Group 34">
              <a:extLst>
                <a:ext uri="{FF2B5EF4-FFF2-40B4-BE49-F238E27FC236}">
                  <a16:creationId xmlns:a16="http://schemas.microsoft.com/office/drawing/2014/main" id="{D57BD04F-E798-7D42-9E7D-438144CF7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4267200"/>
              <a:ext cx="1828800" cy="533400"/>
              <a:chOff x="4368" y="1728"/>
              <a:chExt cx="528" cy="336"/>
            </a:xfrm>
          </p:grpSpPr>
          <p:sp>
            <p:nvSpPr>
              <p:cNvPr id="114" name="Freeform 35">
                <a:extLst>
                  <a:ext uri="{FF2B5EF4-FFF2-40B4-BE49-F238E27FC236}">
                    <a16:creationId xmlns:a16="http://schemas.microsoft.com/office/drawing/2014/main" id="{47D8396A-ED13-3D45-A8A5-36CDEE119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5" name="Text Box 7">
                <a:extLst>
                  <a:ext uri="{FF2B5EF4-FFF2-40B4-BE49-F238E27FC236}">
                    <a16:creationId xmlns:a16="http://schemas.microsoft.com/office/drawing/2014/main" id="{C77ECED1-98A2-FA48-887C-54F5E277E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00">
                    <a:latin typeface="Calibri" pitchFamily="34" charset="0"/>
                    <a:cs typeface="Calibri" pitchFamily="34" charset="0"/>
                  </a:rPr>
                  <a:t>U(l,s)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87EEDB9-AA54-E440-A15A-7888FEAE460F}"/>
                </a:ext>
              </a:extLst>
            </p:cNvPr>
            <p:cNvCxnSpPr/>
            <p:nvPr/>
          </p:nvCxnSpPr>
          <p:spPr>
            <a:xfrm rot="5400000">
              <a:off x="5926931" y="3334544"/>
              <a:ext cx="796925" cy="106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38">
              <a:extLst>
                <a:ext uri="{FF2B5EF4-FFF2-40B4-BE49-F238E27FC236}">
                  <a16:creationId xmlns:a16="http://schemas.microsoft.com/office/drawing/2014/main" id="{B3756FFE-F197-B849-BFAA-67975FBAD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200" y="4267200"/>
              <a:ext cx="1828800" cy="533400"/>
              <a:chOff x="4368" y="1728"/>
              <a:chExt cx="528" cy="336"/>
            </a:xfrm>
          </p:grpSpPr>
          <p:sp>
            <p:nvSpPr>
              <p:cNvPr id="112" name="Freeform 39">
                <a:extLst>
                  <a:ext uri="{FF2B5EF4-FFF2-40B4-BE49-F238E27FC236}">
                    <a16:creationId xmlns:a16="http://schemas.microsoft.com/office/drawing/2014/main" id="{A659341B-1144-5842-9698-A679E909C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3" name="Text Box 7">
                <a:extLst>
                  <a:ext uri="{FF2B5EF4-FFF2-40B4-BE49-F238E27FC236}">
                    <a16:creationId xmlns:a16="http://schemas.microsoft.com/office/drawing/2014/main" id="{F042278D-6292-2646-ACE5-D39E7BF6E3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00">
                    <a:latin typeface="Calibri" pitchFamily="34" charset="0"/>
                    <a:cs typeface="Calibri" pitchFamily="34" charset="0"/>
                  </a:rPr>
                  <a:t>U(l,r)</a:t>
                </a:r>
              </a:p>
            </p:txBody>
          </p: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DC4B11E-C868-4048-9E20-3B17857912F8}"/>
                </a:ext>
              </a:extLst>
            </p:cNvPr>
            <p:cNvCxnSpPr/>
            <p:nvPr/>
          </p:nvCxnSpPr>
          <p:spPr>
            <a:xfrm rot="16200000" flipH="1">
              <a:off x="6955631" y="3374232"/>
              <a:ext cx="796925" cy="989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42">
              <a:extLst>
                <a:ext uri="{FF2B5EF4-FFF2-40B4-BE49-F238E27FC236}">
                  <a16:creationId xmlns:a16="http://schemas.microsoft.com/office/drawing/2014/main" id="{ADA5FE12-F00B-E54C-BD31-E7D30D42A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43371">
              <a:off x="7301294" y="3741874"/>
              <a:ext cx="990600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>
                  <a:latin typeface="Calibri" pitchFamily="34" charset="0"/>
                  <a:cs typeface="Calibri" pitchFamily="34" charset="0"/>
                </a:rPr>
                <a:t>rain</a:t>
              </a:r>
            </a:p>
          </p:txBody>
        </p:sp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3AF7A3ED-2D23-114B-B09A-72A7E39E6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8784">
              <a:off x="5697272" y="3454844"/>
              <a:ext cx="990600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>
                  <a:latin typeface="Calibri" pitchFamily="34" charset="0"/>
                  <a:cs typeface="Calibri" pitchFamily="34" charset="0"/>
                </a:rPr>
                <a:t>sun</a:t>
              </a: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593A4D5-0ED2-8745-8F84-5F6685295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93" y="5268185"/>
            <a:ext cx="605017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41A92B1-CBD7-3346-927B-63F72FD30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3" y="5268185"/>
            <a:ext cx="566784" cy="3429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BC39103-1A50-9446-8BB5-33612C7CC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93" y="5268185"/>
            <a:ext cx="533400" cy="39122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47204FD-583E-6647-A1D9-6900224CAD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93" y="5268185"/>
            <a:ext cx="609600" cy="383072"/>
          </a:xfrm>
          <a:prstGeom prst="rect">
            <a:avLst/>
          </a:prstGeom>
        </p:spPr>
      </p:pic>
      <p:sp>
        <p:nvSpPr>
          <p:cNvPr id="124" name="TextBox 16">
            <a:extLst>
              <a:ext uri="{FF2B5EF4-FFF2-40B4-BE49-F238E27FC236}">
                <a16:creationId xmlns:a16="http://schemas.microsoft.com/office/drawing/2014/main" id="{C1CF3782-8B04-D847-8063-6BDF68C6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93" y="4338063"/>
            <a:ext cx="8572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EU(take)</a:t>
            </a:r>
          </a:p>
        </p:txBody>
      </p:sp>
      <p:sp>
        <p:nvSpPr>
          <p:cNvPr id="125" name="TextBox 16">
            <a:extLst>
              <a:ext uri="{FF2B5EF4-FFF2-40B4-BE49-F238E27FC236}">
                <a16:creationId xmlns:a16="http://schemas.microsoft.com/office/drawing/2014/main" id="{AA8266D4-0312-0A49-A2C6-F61AB8304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846" y="4338063"/>
            <a:ext cx="6770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EU(leave)</a:t>
            </a:r>
          </a:p>
        </p:txBody>
      </p:sp>
      <p:sp>
        <p:nvSpPr>
          <p:cNvPr id="126" name="TextBox 16">
            <a:extLst>
              <a:ext uri="{FF2B5EF4-FFF2-40B4-BE49-F238E27FC236}">
                <a16:creationId xmlns:a16="http://schemas.microsoft.com/office/drawing/2014/main" id="{D7705D07-3FFB-FB47-A11C-4878428A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60" y="3597399"/>
            <a:ext cx="1208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MEU({})</a:t>
            </a:r>
          </a:p>
        </p:txBody>
      </p:sp>
      <p:pic>
        <p:nvPicPr>
          <p:cNvPr id="127" name="Picture 126" descr="txp_fig.png">
            <a:extLst>
              <a:ext uri="{FF2B5EF4-FFF2-40B4-BE49-F238E27FC236}">
                <a16:creationId xmlns:a16="http://schemas.microsoft.com/office/drawing/2014/main" id="{980491D6-6490-B448-AEAB-6EA713C605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725" y="5865283"/>
            <a:ext cx="6178550" cy="8388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TextBox 16">
            <a:extLst>
              <a:ext uri="{FF2B5EF4-FFF2-40B4-BE49-F238E27FC236}">
                <a16:creationId xmlns:a16="http://schemas.microsoft.com/office/drawing/2014/main" id="{3359529D-20F8-9A41-AAA3-6655647E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693" y="1412459"/>
            <a:ext cx="525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VPI(F) = VPI(F|{}) = MEU(F) – MEU({})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9A71F0CD-D17C-0E0F-629B-8F168403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29" y="1937956"/>
            <a:ext cx="757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It is rational to observe F when VPI(F) &gt; cost of observing F</a:t>
            </a:r>
          </a:p>
        </p:txBody>
      </p:sp>
    </p:spTree>
    <p:extLst>
      <p:ext uri="{BB962C8B-B14F-4D97-AF65-F5344CB8AC3E}">
        <p14:creationId xmlns:p14="http://schemas.microsoft.com/office/powerpoint/2010/main" val="24629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VPI Properties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Nonnegative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Non-additive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pitchFamily="34" charset="-128"/>
              </a:rPr>
              <a:t>(think of observing </a:t>
            </a:r>
            <a:r>
              <a:rPr lang="en-US" sz="2400" dirty="0" err="1">
                <a:latin typeface="Calibri"/>
                <a:ea typeface="ＭＳ Ｐゴシック" pitchFamily="34" charset="-128"/>
              </a:rPr>
              <a:t>E</a:t>
            </a:r>
            <a:r>
              <a:rPr lang="en-US" sz="2400" baseline="-25000" dirty="0" err="1">
                <a:latin typeface="Calibri"/>
                <a:ea typeface="ＭＳ Ｐゴシック" pitchFamily="34" charset="-128"/>
              </a:rPr>
              <a:t>j</a:t>
            </a:r>
            <a:r>
              <a:rPr lang="en-US" sz="2400" dirty="0">
                <a:ea typeface="ＭＳ Ｐゴシック" pitchFamily="34" charset="-128"/>
              </a:rPr>
              <a:t> twice)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Order-independent</a:t>
            </a: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05475"/>
            <a:ext cx="68722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953000"/>
            <a:ext cx="2438400" cy="1625600"/>
          </a:xfrm>
          <a:prstGeom prst="rect">
            <a:avLst/>
          </a:prstGeom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56088"/>
            <a:ext cx="63023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895600"/>
            <a:ext cx="2397201" cy="1703275"/>
          </a:xfrm>
          <a:prstGeom prst="rect">
            <a:avLst/>
          </a:prstGeom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3382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1600"/>
            <a:ext cx="4114800" cy="12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1"/>
            <a:ext cx="8041862" cy="4729164"/>
          </a:xfrm>
        </p:spPr>
        <p:txBody>
          <a:bodyPr/>
          <a:lstStyle/>
          <a:p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r>
              <a:rPr lang="en-US" altLang="zh-CN" sz="2400" dirty="0">
                <a:latin typeface="Calibri"/>
                <a:cs typeface="Calibri"/>
              </a:rPr>
              <a:t>Bayes nets topics: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Conditional Independences (D-Separation)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Exact Inference (Inference by enumeration, variable elimination)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Sampling (Prior, Rejection, Likelihood Weighting, Gibbs)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61" y="1510948"/>
            <a:ext cx="3704323" cy="16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C6A7-DC44-1647-A57C-1C916CFF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Types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50EAC0-D316-8443-8846-C8FE764A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484" y="914400"/>
            <a:ext cx="3657600" cy="2746651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CE226BB-D8D3-934C-A50C-7214F4D8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01" y="1788289"/>
            <a:ext cx="3310340" cy="209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44428C-DAC5-E148-9C75-88AE87BC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8522" y="4628821"/>
            <a:ext cx="2573322" cy="2229179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D060E-506F-454B-BCF8-C0F96126E77B}"/>
              </a:ext>
            </a:extLst>
          </p:cNvPr>
          <p:cNvSpPr txBox="1"/>
          <p:nvPr/>
        </p:nvSpPr>
        <p:spPr>
          <a:xfrm>
            <a:off x="2699283" y="122498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A8BB5-F1D4-B840-AC9A-E9ABA0B9A6AD}"/>
              </a:ext>
            </a:extLst>
          </p:cNvPr>
          <p:cNvSpPr txBox="1"/>
          <p:nvPr/>
        </p:nvSpPr>
        <p:spPr>
          <a:xfrm>
            <a:off x="6309301" y="1224983"/>
            <a:ext cx="386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Deterministic Games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E209A-0B95-E841-8015-22890B2867B0}"/>
              </a:ext>
            </a:extLst>
          </p:cNvPr>
          <p:cNvSpPr txBox="1"/>
          <p:nvPr/>
        </p:nvSpPr>
        <p:spPr>
          <a:xfrm>
            <a:off x="3227158" y="4114800"/>
            <a:ext cx="191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MDPs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760C25C-17E3-0440-9633-4E6E0722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209" y="4628821"/>
            <a:ext cx="3009400" cy="1688558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D67657-6BDF-9F48-BAC8-303AE2392B8C}"/>
              </a:ext>
            </a:extLst>
          </p:cNvPr>
          <p:cNvSpPr txBox="1"/>
          <p:nvPr/>
        </p:nvSpPr>
        <p:spPr>
          <a:xfrm>
            <a:off x="7565264" y="4114800"/>
            <a:ext cx="135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RL</a:t>
            </a:r>
          </a:p>
        </p:txBody>
      </p:sp>
    </p:spTree>
    <p:extLst>
      <p:ext uri="{BB962C8B-B14F-4D97-AF65-F5344CB8AC3E}">
        <p14:creationId xmlns:p14="http://schemas.microsoft.com/office/powerpoint/2010/main" val="7797001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8733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A condition / algorithm for answering independence queries</a:t>
            </a:r>
          </a:p>
          <a:p>
            <a:pPr>
              <a:buFont typeface="Wingdings" charset="0"/>
              <a:buChar char="§"/>
              <a:defRPr/>
            </a:pPr>
            <a:endParaRPr lang="en-US" sz="11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54384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77148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967348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44190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954484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954484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4177148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906AB99A-1CF8-8245-9D80-5E3CF99E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D-Separation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1DB566-D246-AA4D-A826-A21664454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5" y="3994017"/>
            <a:ext cx="3794125" cy="27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073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  <p:extLst>
      <p:ext uri="{BB962C8B-B14F-4D97-AF65-F5344CB8AC3E}">
        <p14:creationId xmlns:p14="http://schemas.microsoft.com/office/powerpoint/2010/main" val="3769349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447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00" y="1371600"/>
            <a:ext cx="5537543" cy="1740541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Operation 1: Join Factors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4525963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First basic operation: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joining factors</a:t>
            </a:r>
          </a:p>
          <a:p>
            <a:r>
              <a:rPr lang="en-US" sz="2000" dirty="0">
                <a:ea typeface="ＭＳ Ｐゴシック" pitchFamily="34" charset="-128"/>
              </a:rPr>
              <a:t>Combining factors:</a:t>
            </a:r>
          </a:p>
          <a:p>
            <a:pPr lvl="1"/>
            <a:r>
              <a:rPr lang="en-US" sz="1800" dirty="0">
                <a:solidFill>
                  <a:srgbClr val="CC0000"/>
                </a:solidFill>
                <a:ea typeface="ＭＳ Ｐゴシック" pitchFamily="34" charset="-128"/>
              </a:rPr>
              <a:t>Just like a database join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Get all factors over the joining variable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Build a new factor over the union of the variables involved</a:t>
            </a:r>
          </a:p>
          <a:p>
            <a:pPr lvl="4"/>
            <a:endParaRPr lang="en-US" sz="11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</a:rPr>
              <a:t>Example: Join on R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3"/>
            <a:endParaRPr lang="en-US" sz="12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Computation for each entry: </a:t>
            </a:r>
            <a:r>
              <a:rPr lang="en-US" sz="1800" dirty="0" err="1">
                <a:ea typeface="ＭＳ Ｐゴシック" pitchFamily="34" charset="-128"/>
              </a:rPr>
              <a:t>pointwise</a:t>
            </a:r>
            <a:r>
              <a:rPr lang="en-US" sz="1800" dirty="0">
                <a:ea typeface="ＭＳ Ｐゴシック" pitchFamily="34" charset="-128"/>
              </a:rPr>
              <a:t> products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7037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10400" y="4237037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170362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7187"/>
            <a:ext cx="128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59250"/>
            <a:ext cx="13446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24600"/>
            <a:ext cx="429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352800" y="4724400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334000" y="4724400"/>
          <a:ext cx="1295400" cy="113533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05800" y="4724400"/>
          <a:ext cx="1600200" cy="113533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85" name="Oval 15"/>
          <p:cNvSpPr>
            <a:spLocks noChangeArrowheads="1"/>
          </p:cNvSpPr>
          <p:nvPr/>
        </p:nvSpPr>
        <p:spPr bwMode="auto">
          <a:xfrm>
            <a:off x="2436813" y="53101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6" name="Oval 11"/>
          <p:cNvSpPr>
            <a:spLocks noChangeArrowheads="1"/>
          </p:cNvSpPr>
          <p:nvPr/>
        </p:nvSpPr>
        <p:spPr bwMode="auto">
          <a:xfrm>
            <a:off x="2438400" y="42433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0787" name="AutoShape 12"/>
          <p:cNvCxnSpPr>
            <a:cxnSpLocks noChangeShapeType="1"/>
          </p:cNvCxnSpPr>
          <p:nvPr/>
        </p:nvCxnSpPr>
        <p:spPr bwMode="auto">
          <a:xfrm rot="5400000">
            <a:off x="2437607" y="5042693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0287000" y="4852987"/>
            <a:ext cx="838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R,T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30785" grpId="0" animBg="1"/>
      <p:bldP spid="30786" grpId="0" animBg="1"/>
      <p:bldP spid="3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6361366" cy="449964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Operation 2: Eliminate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5613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marginalization</a:t>
            </a:r>
          </a:p>
          <a:p>
            <a:pPr lvl="6"/>
            <a:endParaRPr lang="en-US" sz="500" dirty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Take a factor and sum out a variable</a:t>
            </a:r>
          </a:p>
          <a:p>
            <a:pPr lvl="2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</a:p>
          <a:p>
            <a:pPr lvl="4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projection</a:t>
            </a:r>
            <a:r>
              <a:rPr lang="en-US" sz="2000" dirty="0">
                <a:ea typeface="ＭＳ Ｐゴシック" pitchFamily="34" charset="-128"/>
              </a:rPr>
              <a:t> operation</a:t>
            </a:r>
          </a:p>
          <a:p>
            <a:pPr lvl="4"/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3481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05300"/>
            <a:ext cx="1346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276600" y="52197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591050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18050"/>
            <a:ext cx="118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43000" y="48387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953000" y="51244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2445" y="5334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2" grpId="0"/>
      <p:bldP spid="1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Interleave joining and marginalizing</a:t>
            </a: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d</a:t>
            </a:r>
            <a:r>
              <a:rPr lang="en-US" sz="2400" baseline="30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 entries computed for a factor over k variables with domain sizes d</a:t>
            </a: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Ordering of elimination of hidden variables can affect size of factors generated</a:t>
            </a: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Worst case: running time exponential in the size of the Bayes’ net</a:t>
            </a: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2618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4595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6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6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9" rIns="91432" bIns="4571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3"/>
            <a:ext cx="11430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9" rIns="91432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  <p:extLst>
      <p:ext uri="{BB962C8B-B14F-4D97-AF65-F5344CB8AC3E}">
        <p14:creationId xmlns:p14="http://schemas.microsoft.com/office/powerpoint/2010/main" val="9382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in Bayes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 Q 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sz="1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 = 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53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 –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101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457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P( X | all other variables) can be computed efficiently using only the CPTs that involve X</a:t>
            </a:r>
          </a:p>
          <a:p>
            <a:pPr lvl="2"/>
            <a:endParaRPr lang="en-US" sz="1000" dirty="0">
              <a:ea typeface="ＭＳ Ｐゴシック" pitchFamily="34" charset="-128"/>
            </a:endParaRPr>
          </a:p>
          <a:p>
            <a:pPr lvl="2"/>
            <a:endParaRPr lang="en-US" sz="1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5112328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5112328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560540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560540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5112328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5112328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560540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560540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5112328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5112328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560540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564082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55328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6255328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6255328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7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Stationary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Markov property:  Past and future independent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Mini-Forward Algorithm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Question: What’</a:t>
            </a:r>
            <a:r>
              <a:rPr lang="en-US" altLang="ja-JP" sz="2800" dirty="0">
                <a:ea typeface="ＭＳ Ｐゴシック" pitchFamily="34" charset="-128"/>
              </a:rPr>
              <a:t>s P(X) at some time t?</a:t>
            </a:r>
          </a:p>
        </p:txBody>
      </p:sp>
      <p:pic>
        <p:nvPicPr>
          <p:cNvPr id="10265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26050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Line 29"/>
          <p:cNvSpPr>
            <a:spLocks noChangeShapeType="1"/>
          </p:cNvSpPr>
          <p:nvPr/>
        </p:nvSpPr>
        <p:spPr bwMode="auto">
          <a:xfrm flipH="1" flipV="1">
            <a:off x="4114800" y="62484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5105400" y="63246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rgbClr val="000000"/>
                </a:solidFill>
              </a:rPr>
              <a:t>Forward simulation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514600"/>
            <a:ext cx="4480838" cy="2743199"/>
          </a:xfrm>
          <a:prstGeom prst="rect">
            <a:avLst/>
          </a:prstGeom>
        </p:spPr>
      </p:pic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6388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4384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2071688" y="27813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5240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352800" y="25146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900488" y="27813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86088" y="27813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2672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814888" y="2781300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29200"/>
            <a:ext cx="1282700" cy="382741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1905000" cy="64303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91200"/>
            <a:ext cx="358330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animBg="1"/>
      <p:bldP spid="1026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67400" y="1600201"/>
            <a:ext cx="601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Stationary distribution: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The distribution we end up with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stationary distribution </a:t>
            </a:r>
            <a:r>
              <a:rPr lang="en-US" sz="2400" dirty="0">
                <a:solidFill>
                  <a:srgbClr val="CC0000"/>
                </a:solidFill>
              </a:rPr>
              <a:t>  </a:t>
            </a:r>
            <a:r>
              <a:rPr lang="en-US" sz="2400" baseline="-25000" dirty="0">
                <a:solidFill>
                  <a:srgbClr val="CC0000"/>
                </a:solidFill>
                <a:latin typeface="cmsy10" pitchFamily="34" charset="0"/>
                <a:ea typeface="ＭＳ Ｐゴシック" pitchFamily="34" charset="-128"/>
              </a:rPr>
              <a:t>        </a:t>
            </a:r>
            <a:r>
              <a:rPr lang="en-US" sz="2400" dirty="0">
                <a:ea typeface="ＭＳ Ｐゴシック" pitchFamily="34" charset="-128"/>
              </a:rPr>
              <a:t>of the chain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It satisfies</a:t>
            </a:r>
          </a:p>
          <a:p>
            <a:pPr lvl="3">
              <a:lnSpc>
                <a:spcPct val="9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2" y="4051096"/>
            <a:ext cx="10971607" cy="2806902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Stationary Distributions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1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For most chains: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Influence of the initial distribution gets less and less over time.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The distribution we end up in is independent of the initial distribution</a:t>
            </a:r>
          </a:p>
          <a:p>
            <a:pPr lvl="3">
              <a:lnSpc>
                <a:spcPct val="9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57600"/>
            <a:ext cx="5019304" cy="609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2476500"/>
            <a:ext cx="451669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353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Markov chains not so useful for most agents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Need observations to update your beliefs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outputs (effects) at each time step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59436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36868" name="AutoShape 5"/>
          <p:cNvCxnSpPr>
            <a:cxnSpLocks noChangeShapeType="1"/>
            <a:stCxn id="36867" idx="4"/>
            <a:endCxn id="36883" idx="0"/>
          </p:cNvCxnSpPr>
          <p:nvPr/>
        </p:nvCxnSpPr>
        <p:spPr bwMode="auto">
          <a:xfrm>
            <a:off x="6210300" y="4814888"/>
            <a:ext cx="0" cy="50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25908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36870" name="AutoShape 7"/>
          <p:cNvCxnSpPr>
            <a:cxnSpLocks noChangeShapeType="1"/>
            <a:stCxn id="36869" idx="4"/>
            <a:endCxn id="36880" idx="0"/>
          </p:cNvCxnSpPr>
          <p:nvPr/>
        </p:nvCxnSpPr>
        <p:spPr bwMode="auto">
          <a:xfrm>
            <a:off x="2857500" y="48148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1676400" y="5334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cxnSp>
        <p:nvCxnSpPr>
          <p:cNvPr id="36872" name="AutoShape 9"/>
          <p:cNvCxnSpPr>
            <a:cxnSpLocks noChangeShapeType="1"/>
            <a:stCxn id="36873" idx="6"/>
            <a:endCxn id="36869" idx="2"/>
          </p:cNvCxnSpPr>
          <p:nvPr/>
        </p:nvCxnSpPr>
        <p:spPr bwMode="auto">
          <a:xfrm>
            <a:off x="2224088" y="45339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3" name="Oval 10"/>
          <p:cNvSpPr>
            <a:spLocks noChangeArrowheads="1"/>
          </p:cNvSpPr>
          <p:nvPr/>
        </p:nvSpPr>
        <p:spPr bwMode="auto">
          <a:xfrm>
            <a:off x="16764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cxnSp>
        <p:nvCxnSpPr>
          <p:cNvPr id="36874" name="AutoShape 11"/>
          <p:cNvCxnSpPr>
            <a:cxnSpLocks noChangeShapeType="1"/>
            <a:stCxn id="36873" idx="4"/>
            <a:endCxn id="36871" idx="0"/>
          </p:cNvCxnSpPr>
          <p:nvPr/>
        </p:nvCxnSpPr>
        <p:spPr bwMode="auto">
          <a:xfrm>
            <a:off x="1943100" y="48148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5" name="Oval 12"/>
          <p:cNvSpPr>
            <a:spLocks noChangeArrowheads="1"/>
          </p:cNvSpPr>
          <p:nvPr/>
        </p:nvSpPr>
        <p:spPr bwMode="auto">
          <a:xfrm>
            <a:off x="3505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3</a:t>
            </a:r>
          </a:p>
        </p:txBody>
      </p:sp>
      <p:cxnSp>
        <p:nvCxnSpPr>
          <p:cNvPr id="36876" name="AutoShape 13"/>
          <p:cNvCxnSpPr>
            <a:cxnSpLocks noChangeShapeType="1"/>
            <a:stCxn id="36875" idx="6"/>
            <a:endCxn id="36878" idx="2"/>
          </p:cNvCxnSpPr>
          <p:nvPr/>
        </p:nvCxnSpPr>
        <p:spPr bwMode="auto">
          <a:xfrm>
            <a:off x="4052888" y="45339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4"/>
          <p:cNvCxnSpPr>
            <a:cxnSpLocks noChangeShapeType="1"/>
            <a:stCxn id="36869" idx="6"/>
            <a:endCxn id="36875" idx="2"/>
          </p:cNvCxnSpPr>
          <p:nvPr/>
        </p:nvCxnSpPr>
        <p:spPr bwMode="auto">
          <a:xfrm>
            <a:off x="3138488" y="45339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78" name="Oval 15"/>
          <p:cNvSpPr>
            <a:spLocks noChangeArrowheads="1"/>
          </p:cNvSpPr>
          <p:nvPr/>
        </p:nvSpPr>
        <p:spPr bwMode="auto">
          <a:xfrm>
            <a:off x="44196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4</a:t>
            </a:r>
          </a:p>
        </p:txBody>
      </p:sp>
      <p:cxnSp>
        <p:nvCxnSpPr>
          <p:cNvPr id="36879" name="AutoShape 16"/>
          <p:cNvCxnSpPr>
            <a:cxnSpLocks noChangeShapeType="1"/>
            <a:stCxn id="36878" idx="6"/>
            <a:endCxn id="36867" idx="2"/>
          </p:cNvCxnSpPr>
          <p:nvPr/>
        </p:nvCxnSpPr>
        <p:spPr bwMode="auto">
          <a:xfrm>
            <a:off x="4967288" y="4533900"/>
            <a:ext cx="962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80" name="Oval 17"/>
          <p:cNvSpPr>
            <a:spLocks noChangeArrowheads="1"/>
          </p:cNvSpPr>
          <p:nvPr/>
        </p:nvSpPr>
        <p:spPr bwMode="auto">
          <a:xfrm>
            <a:off x="2590800" y="5334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E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36881" name="Oval 18"/>
          <p:cNvSpPr>
            <a:spLocks noChangeArrowheads="1"/>
          </p:cNvSpPr>
          <p:nvPr/>
        </p:nvSpPr>
        <p:spPr bwMode="auto">
          <a:xfrm>
            <a:off x="3505200" y="5334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3</a:t>
            </a:r>
          </a:p>
        </p:txBody>
      </p:sp>
      <p:sp>
        <p:nvSpPr>
          <p:cNvPr id="36882" name="Oval 19"/>
          <p:cNvSpPr>
            <a:spLocks noChangeArrowheads="1"/>
          </p:cNvSpPr>
          <p:nvPr/>
        </p:nvSpPr>
        <p:spPr bwMode="auto">
          <a:xfrm>
            <a:off x="4419600" y="5334000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4</a:t>
            </a:r>
          </a:p>
        </p:txBody>
      </p:sp>
      <p:sp>
        <p:nvSpPr>
          <p:cNvPr id="36883" name="Oval 20"/>
          <p:cNvSpPr>
            <a:spLocks noChangeArrowheads="1"/>
          </p:cNvSpPr>
          <p:nvPr/>
        </p:nvSpPr>
        <p:spPr bwMode="auto">
          <a:xfrm>
            <a:off x="5943600" y="5334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36884" name="AutoShape 21"/>
          <p:cNvCxnSpPr>
            <a:cxnSpLocks noChangeShapeType="1"/>
            <a:stCxn id="36875" idx="4"/>
            <a:endCxn id="36881" idx="0"/>
          </p:cNvCxnSpPr>
          <p:nvPr/>
        </p:nvCxnSpPr>
        <p:spPr bwMode="auto">
          <a:xfrm>
            <a:off x="3771900" y="48148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22"/>
          <p:cNvCxnSpPr>
            <a:cxnSpLocks noChangeShapeType="1"/>
            <a:stCxn id="36878" idx="4"/>
            <a:endCxn id="36882" idx="0"/>
          </p:cNvCxnSpPr>
          <p:nvPr/>
        </p:nvCxnSpPr>
        <p:spPr bwMode="auto">
          <a:xfrm>
            <a:off x="4686300" y="48148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42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Conditional Independence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1"/>
            <a:ext cx="108966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HMMs have two important independence properties: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Markov hidden process: future depends on past via the present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Current observation independent of all else given current state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Evidence variables are not guaranteed to be independent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They tend to correlated by the hidden state</a:t>
            </a: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78486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41988" name="AutoShape 5"/>
          <p:cNvCxnSpPr>
            <a:cxnSpLocks noChangeShapeType="1"/>
            <a:stCxn id="41987" idx="4"/>
            <a:endCxn id="42003" idx="0"/>
          </p:cNvCxnSpPr>
          <p:nvPr/>
        </p:nvCxnSpPr>
        <p:spPr bwMode="auto">
          <a:xfrm>
            <a:off x="8115300" y="3748088"/>
            <a:ext cx="0" cy="50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44958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41990" name="AutoShape 7"/>
          <p:cNvCxnSpPr>
            <a:cxnSpLocks noChangeShapeType="1"/>
            <a:stCxn id="41989" idx="4"/>
            <a:endCxn id="42000" idx="0"/>
          </p:cNvCxnSpPr>
          <p:nvPr/>
        </p:nvCxnSpPr>
        <p:spPr bwMode="auto">
          <a:xfrm>
            <a:off x="4762500" y="37480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35814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cxnSp>
        <p:nvCxnSpPr>
          <p:cNvPr id="41992" name="AutoShape 9"/>
          <p:cNvCxnSpPr>
            <a:cxnSpLocks noChangeShapeType="1"/>
            <a:stCxn id="41993" idx="6"/>
            <a:endCxn id="41989" idx="2"/>
          </p:cNvCxnSpPr>
          <p:nvPr/>
        </p:nvCxnSpPr>
        <p:spPr bwMode="auto">
          <a:xfrm>
            <a:off x="4129088" y="34671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993" name="Oval 10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cxnSp>
        <p:nvCxnSpPr>
          <p:cNvPr id="41994" name="AutoShape 11"/>
          <p:cNvCxnSpPr>
            <a:cxnSpLocks noChangeShapeType="1"/>
            <a:stCxn id="41993" idx="4"/>
            <a:endCxn id="41991" idx="0"/>
          </p:cNvCxnSpPr>
          <p:nvPr/>
        </p:nvCxnSpPr>
        <p:spPr bwMode="auto">
          <a:xfrm>
            <a:off x="3848100" y="37480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995" name="Oval 12"/>
          <p:cNvSpPr>
            <a:spLocks noChangeArrowheads="1"/>
          </p:cNvSpPr>
          <p:nvPr/>
        </p:nvSpPr>
        <p:spPr bwMode="auto">
          <a:xfrm>
            <a:off x="54102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3</a:t>
            </a:r>
          </a:p>
        </p:txBody>
      </p:sp>
      <p:cxnSp>
        <p:nvCxnSpPr>
          <p:cNvPr id="41996" name="AutoShape 13"/>
          <p:cNvCxnSpPr>
            <a:cxnSpLocks noChangeShapeType="1"/>
            <a:stCxn id="41995" idx="6"/>
            <a:endCxn id="41998" idx="2"/>
          </p:cNvCxnSpPr>
          <p:nvPr/>
        </p:nvCxnSpPr>
        <p:spPr bwMode="auto">
          <a:xfrm>
            <a:off x="5957888" y="34671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AutoShape 14"/>
          <p:cNvCxnSpPr>
            <a:cxnSpLocks noChangeShapeType="1"/>
            <a:stCxn id="41989" idx="6"/>
            <a:endCxn id="41995" idx="2"/>
          </p:cNvCxnSpPr>
          <p:nvPr/>
        </p:nvCxnSpPr>
        <p:spPr bwMode="auto">
          <a:xfrm>
            <a:off x="5043488" y="34671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998" name="Oval 15"/>
          <p:cNvSpPr>
            <a:spLocks noChangeArrowheads="1"/>
          </p:cNvSpPr>
          <p:nvPr/>
        </p:nvSpPr>
        <p:spPr bwMode="auto">
          <a:xfrm>
            <a:off x="63246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4</a:t>
            </a:r>
          </a:p>
        </p:txBody>
      </p:sp>
      <p:cxnSp>
        <p:nvCxnSpPr>
          <p:cNvPr id="41999" name="AutoShape 16"/>
          <p:cNvCxnSpPr>
            <a:cxnSpLocks noChangeShapeType="1"/>
            <a:stCxn id="41998" idx="6"/>
            <a:endCxn id="41987" idx="2"/>
          </p:cNvCxnSpPr>
          <p:nvPr/>
        </p:nvCxnSpPr>
        <p:spPr bwMode="auto">
          <a:xfrm>
            <a:off x="6872288" y="3467100"/>
            <a:ext cx="962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0" name="Oval 17"/>
          <p:cNvSpPr>
            <a:spLocks noChangeArrowheads="1"/>
          </p:cNvSpPr>
          <p:nvPr/>
        </p:nvSpPr>
        <p:spPr bwMode="auto">
          <a:xfrm>
            <a:off x="44958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42001" name="Oval 18"/>
          <p:cNvSpPr>
            <a:spLocks noChangeArrowheads="1"/>
          </p:cNvSpPr>
          <p:nvPr/>
        </p:nvSpPr>
        <p:spPr bwMode="auto">
          <a:xfrm>
            <a:off x="5410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3</a:t>
            </a:r>
          </a:p>
        </p:txBody>
      </p:sp>
      <p:sp>
        <p:nvSpPr>
          <p:cNvPr id="42002" name="Oval 19"/>
          <p:cNvSpPr>
            <a:spLocks noChangeArrowheads="1"/>
          </p:cNvSpPr>
          <p:nvPr/>
        </p:nvSpPr>
        <p:spPr bwMode="auto">
          <a:xfrm>
            <a:off x="63246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E</a:t>
            </a:r>
            <a:r>
              <a:rPr lang="en-US" sz="2400" baseline="-25000">
                <a:latin typeface="Calibri"/>
                <a:cs typeface="Calibri"/>
              </a:rPr>
              <a:t>4</a:t>
            </a:r>
          </a:p>
        </p:txBody>
      </p:sp>
      <p:sp>
        <p:nvSpPr>
          <p:cNvPr id="42003" name="Oval 20"/>
          <p:cNvSpPr>
            <a:spLocks noChangeArrowheads="1"/>
          </p:cNvSpPr>
          <p:nvPr/>
        </p:nvSpPr>
        <p:spPr bwMode="auto">
          <a:xfrm>
            <a:off x="78486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cxnSp>
        <p:nvCxnSpPr>
          <p:cNvPr id="42004" name="AutoShape 21"/>
          <p:cNvCxnSpPr>
            <a:cxnSpLocks noChangeShapeType="1"/>
            <a:stCxn id="41995" idx="4"/>
            <a:endCxn id="42001" idx="0"/>
          </p:cNvCxnSpPr>
          <p:nvPr/>
        </p:nvCxnSpPr>
        <p:spPr bwMode="auto">
          <a:xfrm>
            <a:off x="5676900" y="37480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22"/>
          <p:cNvCxnSpPr>
            <a:cxnSpLocks noChangeShapeType="1"/>
            <a:stCxn id="41998" idx="4"/>
            <a:endCxn id="42002" idx="0"/>
          </p:cNvCxnSpPr>
          <p:nvPr/>
        </p:nvCxnSpPr>
        <p:spPr bwMode="auto">
          <a:xfrm>
            <a:off x="6591300" y="3748088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83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4" y="1273180"/>
            <a:ext cx="98298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States: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only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9"/>
            <a:ext cx="39624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9" rIns="91432" bIns="45719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5"/>
            <a:ext cx="1219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9" rIns="91432" bIns="45719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9C59A-1EF5-F34D-B1E3-5750B821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07" y="1752601"/>
            <a:ext cx="3531588" cy="14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Filtering / Monitoring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3999"/>
            <a:ext cx="8458200" cy="46021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Filtering, or monitoring, is the task of tracking the distribution </a:t>
            </a:r>
            <a:r>
              <a:rPr lang="en-US" sz="2400" dirty="0" err="1">
                <a:ea typeface="ＭＳ Ｐゴシック" pitchFamily="34" charset="-128"/>
              </a:rPr>
              <a:t>B</a:t>
            </a:r>
            <a:r>
              <a:rPr lang="en-US" sz="2400" baseline="-25000" dirty="0" err="1">
                <a:ea typeface="ＭＳ Ｐゴシック" pitchFamily="34" charset="-128"/>
              </a:rPr>
              <a:t>t</a:t>
            </a:r>
            <a:r>
              <a:rPr lang="en-US" sz="2400" dirty="0">
                <a:ea typeface="ＭＳ Ｐゴシック" pitchFamily="34" charset="-128"/>
              </a:rPr>
              <a:t>(X) = </a:t>
            </a:r>
            <a:r>
              <a:rPr lang="en-US" sz="2400" dirty="0" err="1">
                <a:ea typeface="ＭＳ Ｐゴシック" pitchFamily="34" charset="-128"/>
              </a:rPr>
              <a:t>P</a:t>
            </a:r>
            <a:r>
              <a:rPr lang="en-US" sz="2400" baseline="-25000" dirty="0" err="1">
                <a:ea typeface="ＭＳ Ｐゴシック" pitchFamily="34" charset="-128"/>
              </a:rPr>
              <a:t>t</a:t>
            </a:r>
            <a:r>
              <a:rPr lang="en-US" sz="2400" dirty="0">
                <a:ea typeface="ＭＳ Ｐゴシック" pitchFamily="34" charset="-128"/>
              </a:rPr>
              <a:t>(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t</a:t>
            </a:r>
            <a:r>
              <a:rPr lang="en-US" sz="2400" dirty="0">
                <a:ea typeface="ＭＳ Ｐゴシック" pitchFamily="34" charset="-128"/>
              </a:rPr>
              <a:t> | e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…, e</a:t>
            </a:r>
            <a:r>
              <a:rPr lang="en-US" sz="2400" baseline="-25000" dirty="0">
                <a:ea typeface="ＭＳ Ｐゴシック" pitchFamily="34" charset="-128"/>
              </a:rPr>
              <a:t>t</a:t>
            </a:r>
            <a:r>
              <a:rPr lang="en-US" sz="2400" dirty="0">
                <a:ea typeface="ＭＳ Ｐゴシック" pitchFamily="34" charset="-128"/>
              </a:rPr>
              <a:t>) (the belief state) over time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We start with B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(X) in an initial setting, usually uniform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As time passes, or we get observations, we update B(X)</a:t>
            </a:r>
            <a:endParaRPr lang="en-US" sz="20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4777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38">
            <a:extLst>
              <a:ext uri="{FF2B5EF4-FFF2-40B4-BE49-F238E27FC236}">
                <a16:creationId xmlns:a16="http://schemas.microsoft.com/office/drawing/2014/main" id="{2BE51017-98C4-2849-BD73-D9E962C4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0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20" name="AutoShape 39">
            <a:extLst>
              <a:ext uri="{FF2B5EF4-FFF2-40B4-BE49-F238E27FC236}">
                <a16:creationId xmlns:a16="http://schemas.microsoft.com/office/drawing/2014/main" id="{B419DF42-A860-5E40-A28C-0202D9A46415}"/>
              </a:ext>
            </a:extLst>
          </p:cNvPr>
          <p:cNvCxnSpPr>
            <a:cxnSpLocks noChangeShapeType="1"/>
            <a:stCxn id="21" idx="6"/>
            <a:endCxn id="19" idx="2"/>
          </p:cNvCxnSpPr>
          <p:nvPr/>
        </p:nvCxnSpPr>
        <p:spPr bwMode="auto">
          <a:xfrm>
            <a:off x="10606088" y="2400300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Oval 40">
            <a:extLst>
              <a:ext uri="{FF2B5EF4-FFF2-40B4-BE49-F238E27FC236}">
                <a16:creationId xmlns:a16="http://schemas.microsoft.com/office/drawing/2014/main" id="{1A69EC57-1E00-EC49-9320-3C2748EC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r>
              <a:rPr lang="en-US" sz="2400" baseline="-25000">
                <a:latin typeface="Calibri"/>
                <a:cs typeface="Calibri"/>
              </a:rPr>
              <a:t>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A13A9A-9DD6-F847-BEEE-E463B294E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95400"/>
            <a:ext cx="2316609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Passage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1"/>
            <a:ext cx="11404600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Assume we have current belief P(X | evidence to date)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Then, after one time step passes: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Basic idea: beliefs get </a:t>
            </a:r>
            <a:r>
              <a:rPr lang="ja-JP" altLang="en-US" sz="2400" dirty="0">
                <a:latin typeface="Calibri"/>
                <a:cs typeface="Calibri"/>
              </a:rPr>
              <a:t>“</a:t>
            </a:r>
            <a:r>
              <a:rPr lang="en-US" sz="2400" dirty="0">
                <a:latin typeface="Calibri"/>
                <a:cs typeface="Calibri"/>
              </a:rPr>
              <a:t>pushed</a:t>
            </a:r>
            <a:r>
              <a:rPr lang="ja-JP" altLang="en-US" sz="2400" dirty="0">
                <a:latin typeface="Calibri"/>
                <a:cs typeface="Calibri"/>
              </a:rPr>
              <a:t>”</a:t>
            </a:r>
            <a:r>
              <a:rPr lang="en-US" sz="2400" dirty="0">
                <a:latin typeface="Calibri"/>
                <a:cs typeface="Calibri"/>
              </a:rPr>
              <a:t> through the transitions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With the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B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notation, we have to be careful about what time step t the belief is about, and what evidence it includes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2452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16300"/>
            <a:ext cx="2870200" cy="68135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67201"/>
            <a:ext cx="3962400" cy="65090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5029200"/>
            <a:ext cx="3460750" cy="6607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848600" y="41910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cs typeface="Calibri"/>
              </a:rPr>
              <a:t>Or compactly: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876800"/>
            <a:ext cx="3657600" cy="610873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3422650"/>
            <a:ext cx="2010032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49069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Assume we have current belief P(X | previous evidence):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Then, after evidence comes in: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Or, compactly: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9144000" y="1143000"/>
            <a:ext cx="588962" cy="1766890"/>
            <a:chOff x="8173954" y="2209800"/>
            <a:chExt cx="284246" cy="852487"/>
          </a:xfrm>
        </p:grpSpPr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8173954" y="2778125"/>
              <a:ext cx="284246" cy="284162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  <a:endParaRPr lang="en-US" sz="1400" baseline="-25000" dirty="0">
                <a:latin typeface="Calibri"/>
                <a:cs typeface="Calibri"/>
              </a:endParaRPr>
            </a:p>
          </p:txBody>
        </p:sp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8173954" y="2209800"/>
              <a:ext cx="284246" cy="2841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23"/>
            <p:cNvCxnSpPr>
              <a:cxnSpLocks noChangeShapeType="1"/>
              <a:stCxn id="10" idx="4"/>
              <a:endCxn id="9" idx="0"/>
            </p:cNvCxnSpPr>
            <p:nvPr/>
          </p:nvCxnSpPr>
          <p:spPr bwMode="auto">
            <a:xfrm>
              <a:off x="8316077" y="2501574"/>
              <a:ext cx="0" cy="26893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219200"/>
            <a:ext cx="2209799" cy="202050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3625850" cy="36729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2529703" cy="34925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464050" cy="347726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81400"/>
            <a:ext cx="3733800" cy="394069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29200"/>
            <a:ext cx="4153243" cy="34925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43400"/>
            <a:ext cx="4800600" cy="34965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172200"/>
            <a:ext cx="5029200" cy="350293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772400" y="5410200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Basic idea: beliefs “reweighted” by likelihood of evidence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Unlike passage of time, we have to renormalize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Forward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Every time step, we start with current P(X | evidence)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We update for time: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We update for evidence: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Don’t forget to normalize at the end!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8991600" y="2338607"/>
            <a:ext cx="2133600" cy="785593"/>
            <a:chOff x="4800" y="1056"/>
            <a:chExt cx="912" cy="336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376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9" name="AutoShape 14"/>
            <p:cNvCxnSpPr>
              <a:cxnSpLocks noChangeShapeType="1"/>
              <a:stCxn id="10" idx="6"/>
              <a:endCxn id="8" idx="2"/>
            </p:cNvCxnSpPr>
            <p:nvPr/>
          </p:nvCxnSpPr>
          <p:spPr bwMode="auto">
            <a:xfrm>
              <a:off x="5145" y="1224"/>
              <a:ext cx="22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800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9525000" y="3657600"/>
            <a:ext cx="762000" cy="2285997"/>
            <a:chOff x="5256" y="2199"/>
            <a:chExt cx="336" cy="1008"/>
          </a:xfrm>
        </p:grpSpPr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5256" y="2199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  <a:endParaRPr lang="en-US" sz="1400" baseline="-25000" dirty="0">
                <a:latin typeface="Calibri"/>
                <a:cs typeface="Calibri"/>
              </a:endParaRPr>
            </a:p>
          </p:txBody>
        </p:sp>
        <p:cxnSp>
          <p:nvCxnSpPr>
            <p:cNvPr id="13" name="AutoShape 19"/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>
              <a:off x="5424" y="2544"/>
              <a:ext cx="0" cy="3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5256" y="2871"/>
              <a:ext cx="336" cy="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  <a:endParaRPr lang="en-US" sz="1400" baseline="-25000" dirty="0">
                <a:latin typeface="Calibri"/>
                <a:cs typeface="Calibri"/>
              </a:endParaRPr>
            </a:p>
          </p:txBody>
        </p:sp>
      </p:grpSp>
      <p:pic>
        <p:nvPicPr>
          <p:cNvPr id="16" name="Picture 15" descr="latex-image-1.pdf">
            <a:extLst>
              <a:ext uri="{FF2B5EF4-FFF2-40B4-BE49-F238E27FC236}">
                <a16:creationId xmlns:a16="http://schemas.microsoft.com/office/drawing/2014/main" id="{29867D4C-68EC-2747-B282-6EF903D45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56" y="3565395"/>
            <a:ext cx="5666611" cy="946407"/>
          </a:xfrm>
          <a:prstGeom prst="rect">
            <a:avLst/>
          </a:prstGeom>
        </p:spPr>
      </p:pic>
      <p:pic>
        <p:nvPicPr>
          <p:cNvPr id="17" name="Picture 16" descr="latex-image-1.pdf">
            <a:extLst>
              <a:ext uri="{FF2B5EF4-FFF2-40B4-BE49-F238E27FC236}">
                <a16:creationId xmlns:a16="http://schemas.microsoft.com/office/drawing/2014/main" id="{F462572B-C0D9-2545-96C0-560063898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56" y="5072989"/>
            <a:ext cx="7063552" cy="491989"/>
          </a:xfrm>
          <a:prstGeom prst="rect">
            <a:avLst/>
          </a:prstGeom>
        </p:spPr>
      </p:pic>
      <p:pic>
        <p:nvPicPr>
          <p:cNvPr id="18" name="Picture 17" descr="txp_fig">
            <a:extLst>
              <a:ext uri="{FF2B5EF4-FFF2-40B4-BE49-F238E27FC236}">
                <a16:creationId xmlns:a16="http://schemas.microsoft.com/office/drawing/2014/main" id="{4244F17A-BD2A-FE4E-BBB6-9F3968133C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56" y="1996064"/>
            <a:ext cx="4703735" cy="5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 in HMMs: </a:t>
            </a:r>
            <a:r>
              <a:rPr lang="en-US" dirty="0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Filtering: approximate solution</a:t>
            </a:r>
          </a:p>
          <a:p>
            <a:pPr marL="2171700" lvl="4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2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Sometimes |X| is too big to use exact inference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1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Solution: approximate inference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Track samples of X, not all values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/>
                <a:cs typeface="Calibri"/>
              </a:rPr>
              <a:t>Particle is just new name for sample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In memory: list of particles, not states</a:t>
            </a:r>
          </a:p>
        </p:txBody>
      </p:sp>
    </p:spTree>
    <p:extLst>
      <p:ext uri="{BB962C8B-B14F-4D97-AF65-F5344CB8AC3E}">
        <p14:creationId xmlns:p14="http://schemas.microsoft.com/office/powerpoint/2010/main" val="2790673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976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Our representation of P(X) is now a list of N particles (samples)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Generally, N &lt;&lt; |X|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Storing map from X to counts would defeat the point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P(x) approximated by number of particles with value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More particles, more accuracy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7" y="3810000"/>
            <a:ext cx="83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34867202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Elapse Time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6629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Each particle is moved by sampling its next position from the transition model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This is like prior sampling – samples’</a:t>
            </a:r>
            <a:r>
              <a:rPr lang="en-US" altLang="ja-JP" sz="2000" dirty="0">
                <a:latin typeface="Calibri"/>
                <a:cs typeface="Calibri"/>
              </a:rPr>
              <a:t> frequencies reflect the transition probabilities</a:t>
            </a:r>
            <a:endParaRPr lang="en-US" sz="1400" dirty="0">
              <a:latin typeface="Calibri"/>
              <a:cs typeface="Calibri"/>
            </a:endParaRPr>
          </a:p>
          <a:p>
            <a:pPr lvl="5" defTabSz="4572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74755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586038"/>
            <a:ext cx="2778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676400"/>
            <a:ext cx="901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30097923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marL="1371600" lvl="3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ja-JP" sz="6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latin typeface="Calibri"/>
                <a:cs typeface="Calibri"/>
              </a:rPr>
              <a:t>Similar to likelihood weighting, down-weight samples based on the evidence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7577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6" y="2891580"/>
            <a:ext cx="1822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6" y="3442590"/>
            <a:ext cx="2765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20" y="3657332"/>
            <a:ext cx="3635911" cy="1568450"/>
            <a:chOff x="6400800" y="4267200"/>
            <a:chExt cx="477374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75793" name="Oval 105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467690" y="4605391"/>
              <a:ext cx="3706857" cy="1262077"/>
              <a:chOff x="4752" y="2901"/>
              <a:chExt cx="2335" cy="795"/>
            </a:xfrm>
          </p:grpSpPr>
          <p:sp>
            <p:nvSpPr>
              <p:cNvPr id="75791" name="Oval 103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52" y="3695"/>
                <a:ext cx="2335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343400"/>
            <a:ext cx="121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447800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15116188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1"/>
          <p:cNvGrpSpPr>
            <a:grpSpLocks/>
          </p:cNvGrpSpPr>
          <p:nvPr/>
        </p:nvGrpSpPr>
        <p:grpSpPr bwMode="auto">
          <a:xfrm>
            <a:off x="9178925" y="1812925"/>
            <a:ext cx="1568450" cy="1566863"/>
            <a:chOff x="6388048" y="3217069"/>
            <a:chExt cx="1567707" cy="1566862"/>
          </a:xfrm>
        </p:grpSpPr>
        <p:grpSp>
          <p:nvGrpSpPr>
            <p:cNvPr id="76831" name="Group 48"/>
            <p:cNvGrpSpPr>
              <a:grpSpLocks/>
            </p:cNvGrpSpPr>
            <p:nvPr/>
          </p:nvGrpSpPr>
          <p:grpSpPr bwMode="auto">
            <a:xfrm rot="-5400000">
              <a:off x="6388471" y="3216646"/>
              <a:ext cx="1566862" cy="1567707"/>
              <a:chOff x="3984" y="1056"/>
              <a:chExt cx="1296" cy="1296"/>
            </a:xfrm>
          </p:grpSpPr>
          <p:sp>
            <p:nvSpPr>
              <p:cNvPr id="76842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3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4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5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6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7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8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9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0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32" name="Group 49"/>
            <p:cNvGrpSpPr>
              <a:grpSpLocks/>
            </p:cNvGrpSpPr>
            <p:nvPr/>
          </p:nvGrpSpPr>
          <p:grpSpPr bwMode="auto">
            <a:xfrm rot="-5400000">
              <a:off x="6871047" y="3637616"/>
              <a:ext cx="1273076" cy="664098"/>
              <a:chOff x="4227" y="3291"/>
              <a:chExt cx="1053" cy="549"/>
            </a:xfrm>
          </p:grpSpPr>
          <p:sp>
            <p:nvSpPr>
              <p:cNvPr id="76834" name="Oval 55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5" name="Oval 56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6" name="Oval 57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6837" name="Oval 58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8" name="Oval 59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9" name="Oval 60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0" name="Oval 61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1" name="Oval 62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33" name="Oval 52"/>
            <p:cNvSpPr>
              <a:spLocks noChangeArrowheads="1"/>
            </p:cNvSpPr>
            <p:nvPr/>
          </p:nvSpPr>
          <p:spPr bwMode="auto">
            <a:xfrm rot="-5400000">
              <a:off x="7665455" y="3853561"/>
              <a:ext cx="116100" cy="116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6294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Rather than tracking weighted samples, we resample (draw with replacement)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This is equivalent to renormalizing the distribution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600200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419600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stCxn id="76834" idx="3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stCxn id="76834" idx="3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51302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471399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975429" y="2471739"/>
            <a:ext cx="2587171" cy="1566863"/>
            <a:chOff x="2442028" y="2471739"/>
            <a:chExt cx="2587171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442028" y="2587802"/>
              <a:ext cx="2238828" cy="6383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>
            <a:grpSpLocks/>
          </p:cNvGrpSpPr>
          <p:nvPr/>
        </p:nvGrpSpPr>
        <p:grpSpPr bwMode="auto">
          <a:xfrm rot="-5400000">
            <a:off x="5967395" y="1852592"/>
            <a:ext cx="1566863" cy="2805163"/>
            <a:chOff x="6400800" y="2643215"/>
            <a:chExt cx="2057400" cy="3681385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7009474" y="3443291"/>
              <a:ext cx="840052" cy="38125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4" name="Group 25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69" name="Rectangle 2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0" name="Rectangle 2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1" name="Rectangle 2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2" name="Rectangle 2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3" name="Rectangle 3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4" name="Rectangle 3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5" name="Rectangle 3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6" name="Rectangle 3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77" name="Rectangle 3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255" name="Group 35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9261" name="Oval 36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2" name="Oval 37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3" name="Oval 38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4" name="Oval 39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5" name="Oval 40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6" name="Oval 41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7" name="Oval 42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68" name="Oval 43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56" name="Rectangle 44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7374038" y="2643215"/>
              <a:ext cx="779473" cy="3148047"/>
              <a:chOff x="4693" y="1665"/>
              <a:chExt cx="491" cy="1983"/>
            </a:xfrm>
          </p:grpSpPr>
          <p:sp>
            <p:nvSpPr>
              <p:cNvPr id="9259" name="Oval 46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260" name="AutoShape 47"/>
              <p:cNvCxnSpPr>
                <a:cxnSpLocks noChangeShapeType="1"/>
                <a:stCxn id="9281" idx="4"/>
                <a:endCxn id="9261" idx="0"/>
              </p:cNvCxnSpPr>
              <p:nvPr/>
            </p:nvCxnSpPr>
            <p:spPr bwMode="auto">
              <a:xfrm rot="5400000">
                <a:off x="3707" y="2651"/>
                <a:ext cx="1983" cy="11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</p:grpSp>
        <p:sp>
          <p:nvSpPr>
            <p:cNvPr id="9258" name="Oval 50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2161381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667000" y="1905001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Elapse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905001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905001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     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4191001"/>
            <a:ext cx="1371600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(New) Particles: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</p:spTree>
    <p:extLst>
      <p:ext uri="{BB962C8B-B14F-4D97-AF65-F5344CB8AC3E}">
        <p14:creationId xmlns:p14="http://schemas.microsoft.com/office/powerpoint/2010/main" val="41835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thrm{known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17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P(x_1)} = \mbox{known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52"/>
  <p:tag name="PICTUREFILESIZE" val="1116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B(X_t) = P(X_{t}|e_{1:t}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420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B(X_t) = P(X_{t}|e_{1:t}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420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x'} = \mbox{sample}(\textcolor{BrickRed}{P(X'|x)}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12"/>
  <p:tag name="PICTUREFILESIZE" val="1829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w(x)} = \textcolor{BrickRed}{P(e| 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39"/>
  <p:tag name="PICTUREFILESIZE" val="1103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B(X)} \propto \textcolor{BrickRed}{P(e| X) B'(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11"/>
  <p:tag name="PICTUREFILESIZE" val="185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{t-1} \rightarrow x_{t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5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4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2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9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X_N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2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') = \min_{s \in \mathrm{successors}(s')} V(s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92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\c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def\argmax{\mathop{\rm arg\,max}}&#10;\begin{document}&#10;\[&#10;P(x_{t} | x_{t-1}) P(e_t | x_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7"/>
  <p:tag name="PICTUREFILESIZE" val="102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Eval}(s) = w_1 f_1(s) + w_2 f_2(s) + \ldots + w_n f_n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42"/>
  <p:tag name="PICTUREFILESIZE" val="201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textcolor{BrickRed}{$A \sim B$} \qquad indifference between $A$ and $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417"/>
  <p:tag name="PICTUREFILESIZE" val="239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textcolor{BrickRed}{$A \succ B$} \qquad $A$ preferred over $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07"/>
  <p:tag name="PICTUREFILESIZE" val="189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V^\pi(s) + \alpha (\textcolor{OliveGreen}{sample} - V^\pi(s)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55"/>
  <p:tag name="PICTUREFILESIZE" val="266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64"/>
  <p:tag name="PICTUREFILESIZE" val="72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sample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379"/>
  <p:tag name="PICTUREFILESIZE" val="276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sample = R(s,a,s') + \gamma \max_{a'}Q(s',a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1"/>
  <p:tag name="PICTUREFILESIZE" val="335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L = [p,\textcolor{BrickRed}{A};\ (1-p),\textcolor{BrickRed}{B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205"/>
  <p:tag name="PICTUREFILESIZE" val="121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\mbox{VPI}(E'|e) = \left( \sum_{e'} \, P(e'|e) \mbox{MEU}(e,e') \right) - \mbox{MEU}(e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4"/>
  <p:tag name="PICTUREFILESIZE" val="523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$&#10;\mbox{VPI}(E_j,E_k|e) = \mbox{VPI}(E_j | e) + \mbox{VPI}(E_k | e, E_j)&#10;$}\\[10pt]&#10;\mat{$&#10;\phantom{\mbox{VPI}_{e}(E_j,E_k)} = \mbox{VPI}(E_k | e) + \mbox{VPI}(E_j | e, E_k)&#10;$}&#10;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9"/>
  <p:tag name="PICTUREFILESIZE" val="561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\mbox{VPI}(E_j,E_k | e) \neq \mbox{VPI}(E_j | e) + \mbox{VPI}(E_k | e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85"/>
  <p:tag name="PICTUREFILESIZE" val="269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\forall E',e : \mbox{VPI}(E'|e)\geq 0\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157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 | 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r,t : \quad P(r, t) = P(r) \cdot 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24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x_{s' \in \mathrm{children}(s)} V(s'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7"/>
  <p:tag name="PICTUREFILESIZE" val="90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sum $R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6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thrm{known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17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x_{s' \in \mathrm{successors}(s)} V(s'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984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6 -- adversarial search</Template>
  <TotalTime>57086</TotalTime>
  <Words>7412</Words>
  <Application>Microsoft Macintosh PowerPoint</Application>
  <PresentationFormat>Widescreen</PresentationFormat>
  <Paragraphs>1781</Paragraphs>
  <Slides>101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9" baseType="lpstr">
      <vt:lpstr>cmsy10</vt:lpstr>
      <vt:lpstr>Arial</vt:lpstr>
      <vt:lpstr>Calibri</vt:lpstr>
      <vt:lpstr>Palatino</vt:lpstr>
      <vt:lpstr>Times New Roman</vt:lpstr>
      <vt:lpstr>Wingdings</vt:lpstr>
      <vt:lpstr>dan-berkeley-nlp-v1</vt:lpstr>
      <vt:lpstr>Photo Editor Photo</vt:lpstr>
      <vt:lpstr>CS 188: Artificial Intelligence </vt:lpstr>
      <vt:lpstr>Course Topics</vt:lpstr>
      <vt:lpstr>A Rational Agent…</vt:lpstr>
      <vt:lpstr>Agent design</vt:lpstr>
      <vt:lpstr>Environment types</vt:lpstr>
      <vt:lpstr>Preferences</vt:lpstr>
      <vt:lpstr>Problem Types</vt:lpstr>
      <vt:lpstr>Search Problems</vt:lpstr>
      <vt:lpstr>What’s in a State Space?</vt:lpstr>
      <vt:lpstr>State Space Sizes?</vt:lpstr>
      <vt:lpstr>State Space Graphs</vt:lpstr>
      <vt:lpstr>Search Trees</vt:lpstr>
      <vt:lpstr>Tree Search</vt:lpstr>
      <vt:lpstr>The One Queue</vt:lpstr>
      <vt:lpstr>Search Algorithm Properties</vt:lpstr>
      <vt:lpstr>Depth-First Search (DFS) Properties</vt:lpstr>
      <vt:lpstr>Breadth-First Search (BFS) Properties</vt:lpstr>
      <vt:lpstr>Iterative Deepening</vt:lpstr>
      <vt:lpstr>Uniform Cost Search (UCS) Properties</vt:lpstr>
      <vt:lpstr>Search Algorithms</vt:lpstr>
      <vt:lpstr>Search Heuristics</vt:lpstr>
      <vt:lpstr>Greedy Search</vt:lpstr>
      <vt:lpstr>Graph Search</vt:lpstr>
      <vt:lpstr>Combining UCS and Greedy</vt:lpstr>
      <vt:lpstr>A*</vt:lpstr>
      <vt:lpstr>Admissible Heuristics</vt:lpstr>
      <vt:lpstr>Idea: Consistency</vt:lpstr>
      <vt:lpstr>Games</vt:lpstr>
      <vt:lpstr>Deterministic Games</vt:lpstr>
      <vt:lpstr>Single-Agent Trees</vt:lpstr>
      <vt:lpstr>Value of a State</vt:lpstr>
      <vt:lpstr>Zero-Sum Games</vt:lpstr>
      <vt:lpstr>Minimax Values</vt:lpstr>
      <vt:lpstr>Adversarial Search (Minimax)</vt:lpstr>
      <vt:lpstr>Alpha-Beta Pruning</vt:lpstr>
      <vt:lpstr>Alpha-Beta Implementation</vt:lpstr>
      <vt:lpstr>Depth-limited search</vt:lpstr>
      <vt:lpstr>Evaluation Functions</vt:lpstr>
      <vt:lpstr>Expectimax Search</vt:lpstr>
      <vt:lpstr>Markov Decision Processes</vt:lpstr>
      <vt:lpstr>Markov Decision Processes</vt:lpstr>
      <vt:lpstr>Policies</vt:lpstr>
      <vt:lpstr>Optimal Quantities</vt:lpstr>
      <vt:lpstr>The Bellman Equations</vt:lpstr>
      <vt:lpstr>Summary: MDP Algorithms</vt:lpstr>
      <vt:lpstr>Value Iteration</vt:lpstr>
      <vt:lpstr>Q-Value Iteration</vt:lpstr>
      <vt:lpstr>Computing Actions from Values</vt:lpstr>
      <vt:lpstr>Policy Evaluation</vt:lpstr>
      <vt:lpstr>Policy Iteration</vt:lpstr>
      <vt:lpstr>Policy Iteration</vt:lpstr>
      <vt:lpstr>Reinforcement Learning</vt:lpstr>
      <vt:lpstr>Reinforcement Learning</vt:lpstr>
      <vt:lpstr>Model-Based Learning</vt:lpstr>
      <vt:lpstr>Model-Free Learning</vt:lpstr>
      <vt:lpstr>Temporal Difference Learning</vt:lpstr>
      <vt:lpstr>Q-Learning</vt:lpstr>
      <vt:lpstr>Q-Learning Properties</vt:lpstr>
      <vt:lpstr>Exploration vs. Exploitation</vt:lpstr>
      <vt:lpstr>Feature-Based Value Functions</vt:lpstr>
      <vt:lpstr>Approximate Q-Learning</vt:lpstr>
      <vt:lpstr>Probability</vt:lpstr>
      <vt:lpstr>Decision Networks</vt:lpstr>
      <vt:lpstr>Decisions as Outcome Trees</vt:lpstr>
      <vt:lpstr>Decisions as Outcome Trees</vt:lpstr>
      <vt:lpstr>Decisions as Outcome Trees</vt:lpstr>
      <vt:lpstr>VPI Properties</vt:lpstr>
      <vt:lpstr>Bayes Nets: Big Picture</vt:lpstr>
      <vt:lpstr>Bayes Net Representation</vt:lpstr>
      <vt:lpstr>Topology Limits Distributions</vt:lpstr>
      <vt:lpstr>D-Separation</vt:lpstr>
      <vt:lpstr>Active / Inactive Paths</vt:lpstr>
      <vt:lpstr>Inference by Enumeration</vt:lpstr>
      <vt:lpstr>Variable Elimination</vt:lpstr>
      <vt:lpstr>Operation 1: Join Factors</vt:lpstr>
      <vt:lpstr>Operation 2: Eliminate</vt:lpstr>
      <vt:lpstr>Inference by Enumeration vs. Variable Elimination</vt:lpstr>
      <vt:lpstr>Variable Elimination</vt:lpstr>
      <vt:lpstr>Approximate Inference: Sampling</vt:lpstr>
      <vt:lpstr>Sampling in Bayes Nets</vt:lpstr>
      <vt:lpstr>Prior Sampling</vt:lpstr>
      <vt:lpstr>Rejection Sampling</vt:lpstr>
      <vt:lpstr>Likelihood Weighting</vt:lpstr>
      <vt:lpstr>Gibbs Sampling</vt:lpstr>
      <vt:lpstr>Markov Models</vt:lpstr>
      <vt:lpstr>Mini-Forward Algorithm</vt:lpstr>
      <vt:lpstr>Stationary Distributions</vt:lpstr>
      <vt:lpstr>Hidden Markov Models</vt:lpstr>
      <vt:lpstr>Conditional Independence</vt:lpstr>
      <vt:lpstr>Filtering / Monitoring</vt:lpstr>
      <vt:lpstr>Passage of Time</vt:lpstr>
      <vt:lpstr>Observation</vt:lpstr>
      <vt:lpstr>Forward Algorithm</vt:lpstr>
      <vt:lpstr>Approximate Inference in HMMs: Particle Filtering</vt:lpstr>
      <vt:lpstr>Representation: Particles</vt:lpstr>
      <vt:lpstr>Particle Filtering: Elapse Time</vt:lpstr>
      <vt:lpstr>Particle Filtering: Observe</vt:lpstr>
      <vt:lpstr>Particle Filtering: Resample</vt:lpstr>
      <vt:lpstr>Particle Filtering</vt:lpstr>
      <vt:lpstr>Most Likely Explanation: Viterbi Algorithm</vt:lpstr>
      <vt:lpstr>Viterbi algorithm contd.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3261</cp:revision>
  <cp:lastPrinted>2020-07-02T19:31:07Z</cp:lastPrinted>
  <dcterms:created xsi:type="dcterms:W3CDTF">2004-08-27T04:16:05Z</dcterms:created>
  <dcterms:modified xsi:type="dcterms:W3CDTF">2022-08-03T09:20:34Z</dcterms:modified>
</cp:coreProperties>
</file>