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5" name="Shape 1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Shipwreck of the Minotaur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Shape 1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Scream.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hape 1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8" name="Shape 1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Femme nue assise by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9" name="Shape 1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York by night, London by day.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7" name="Shape 1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York by night, London by day.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650239" y="-1"/>
            <a:ext cx="11704322" cy="130048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650239" y="1408853"/>
            <a:ext cx="11704322" cy="730391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4" name="Shape 144"/>
          <p:cNvSpPr/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Shape 160"/>
          <p:cNvSpPr/>
          <p:nvPr>
            <p:ph type="sldNum" sz="quarter" idx="2"/>
          </p:nvPr>
        </p:nvSpPr>
        <p:spPr>
          <a:xfrm>
            <a:off x="11658117" y="8886613"/>
            <a:ext cx="371324" cy="387012"/>
          </a:xfrm>
          <a:prstGeom prst="rect">
            <a:avLst/>
          </a:prstGeom>
        </p:spPr>
        <p:txBody>
          <a:bodyPr lIns="65011" tIns="65011" rIns="65011" bIns="65011"/>
          <a:lstStyle>
            <a:lvl1pPr algn="r" defTabSz="1298222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" name="Shape 168"/>
          <p:cNvSpPr/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xfrm>
            <a:off x="975359" y="1300479"/>
            <a:ext cx="1105408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7680" indent="-487680" defTabSz="1300480">
              <a:spcBef>
                <a:spcPts val="900"/>
              </a:spcBef>
              <a:buSzTx/>
              <a:buNone/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1000125" indent="-542925" defTabSz="1300480">
              <a:spcBef>
                <a:spcPts val="900"/>
              </a:spcBef>
              <a:buSzPct val="100000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397000" indent="-482600" defTabSz="1300480">
              <a:spcBef>
                <a:spcPts val="900"/>
              </a:spcBef>
              <a:buSzPct val="100000"/>
              <a:buChar char="–"/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1914525" indent="-542925" defTabSz="1300480">
              <a:spcBef>
                <a:spcPts val="900"/>
              </a:spcBef>
              <a:buSzPct val="100000"/>
              <a:buChar char="»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449285" indent="-620485" defTabSz="1300480">
              <a:spcBef>
                <a:spcPts val="900"/>
              </a:spcBef>
              <a:buSzPct val="100000"/>
              <a:buChar char="»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xfrm>
            <a:off x="650239" y="1512147"/>
            <a:ext cx="11704322" cy="1219201"/>
          </a:xfrm>
          <a:prstGeom prst="rect">
            <a:avLst/>
          </a:prstGeom>
        </p:spPr>
        <p:txBody>
          <a:bodyPr lIns="65024" tIns="65024" rIns="65024" bIns="65024"/>
          <a:lstStyle>
            <a:lvl1pPr defTabSz="1733973">
              <a:defRPr sz="8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xfrm>
            <a:off x="650239" y="2926081"/>
            <a:ext cx="11704322" cy="4827695"/>
          </a:xfrm>
          <a:prstGeom prst="rect">
            <a:avLst/>
          </a:prstGeom>
        </p:spPr>
        <p:txBody>
          <a:bodyPr lIns="65024" tIns="65024" rIns="65024" bIns="65024" anchor="t"/>
          <a:lstStyle>
            <a:lvl1pPr marL="645458" indent="-645458" defTabSz="1733973">
              <a:spcBef>
                <a:spcPts val="14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341119" indent="-609600" defTabSz="1733973">
              <a:spcBef>
                <a:spcPts val="14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2040555" indent="-577515" defTabSz="1733973">
              <a:spcBef>
                <a:spcPts val="14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880360" indent="-685800" defTabSz="1733973">
              <a:spcBef>
                <a:spcPts val="14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3611880" indent="-685800" defTabSz="1733973">
              <a:spcBef>
                <a:spcPts val="14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/>
          <p:nvPr>
            <p:ph type="sldNum" sz="quarter" idx="2"/>
          </p:nvPr>
        </p:nvSpPr>
        <p:spPr>
          <a:xfrm>
            <a:off x="11928591" y="7957566"/>
            <a:ext cx="425969" cy="472949"/>
          </a:xfrm>
          <a:prstGeom prst="rect">
            <a:avLst/>
          </a:prstGeom>
        </p:spPr>
        <p:txBody>
          <a:bodyPr lIns="65024" tIns="65024" rIns="65024" bIns="65024" anchor="ctr"/>
          <a:lstStyle>
            <a:lvl1pPr algn="r" defTabSz="1733973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MU Serif"/>
                <a:ea typeface="CMU Serif"/>
                <a:cs typeface="CMU Serif"/>
                <a:sym typeface="CMU Serif"/>
              </a:defRPr>
            </a:lvl1pPr>
            <a:lvl2pPr>
              <a:defRPr>
                <a:latin typeface="CMU Serif"/>
                <a:ea typeface="CMU Serif"/>
                <a:cs typeface="CMU Serif"/>
                <a:sym typeface="CMU Serif"/>
              </a:defRPr>
            </a:lvl2pPr>
            <a:lvl3pPr>
              <a:defRPr>
                <a:latin typeface="CMU Serif"/>
                <a:ea typeface="CMU Serif"/>
                <a:cs typeface="CMU Serif"/>
                <a:sym typeface="CMU Serif"/>
              </a:defRPr>
            </a:lvl3pPr>
            <a:lvl4pPr>
              <a:defRPr>
                <a:latin typeface="CMU Serif"/>
                <a:ea typeface="CMU Serif"/>
                <a:cs typeface="CMU Serif"/>
                <a:sym typeface="CMU Serif"/>
              </a:defRPr>
            </a:lvl4pPr>
            <a:lvl5pPr>
              <a:defRPr>
                <a:latin typeface="CMU Serif"/>
                <a:ea typeface="CMU Serif"/>
                <a:cs typeface="CMU Serif"/>
                <a:sym typeface="CMU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hape 196"/>
          <p:cNvSpPr/>
          <p:nvPr/>
        </p:nvSpPr>
        <p:spPr>
          <a:xfrm>
            <a:off x="11639473" y="9343389"/>
            <a:ext cx="1333654" cy="27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(Goodfellow 2016)</a:t>
            </a:r>
          </a:p>
        </p:txBody>
      </p:sp>
      <p:sp>
        <p:nvSpPr>
          <p:cNvPr id="197" name="Shape 1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66700"/>
            <a:ext cx="11099800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7.jpeg"/><Relationship Id="rId4" Type="http://schemas.openxmlformats.org/officeDocument/2006/relationships/image" Target="../media/image10.png"/><Relationship Id="rId5" Type="http://schemas.openxmlformats.org/officeDocument/2006/relationships/image" Target="../media/image8.jpeg"/><Relationship Id="rId6" Type="http://schemas.openxmlformats.org/officeDocument/2006/relationships/image" Target="../media/image11.png"/><Relationship Id="rId7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16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12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34.png"/><Relationship Id="rId4" Type="http://schemas.openxmlformats.org/officeDocument/2006/relationships/image" Target="../media/image12.jpe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3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2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46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58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83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84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85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 idx="4294967295"/>
          </p:nvPr>
        </p:nvSpPr>
        <p:spPr>
          <a:xfrm>
            <a:off x="975359" y="108373"/>
            <a:ext cx="1170432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Deep Learning for Graphics II</a:t>
            </a:r>
          </a:p>
        </p:txBody>
      </p:sp>
      <p:sp>
        <p:nvSpPr>
          <p:cNvPr id="207" name="Shape 207"/>
          <p:cNvSpPr/>
          <p:nvPr/>
        </p:nvSpPr>
        <p:spPr>
          <a:xfrm>
            <a:off x="7911253" y="1300479"/>
            <a:ext cx="4717856" cy="11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slides from Alexei Efros, Phillip Isola, Jun-Yan Zhu, Ian Goodfellow</a:t>
            </a:r>
          </a:p>
        </p:txBody>
      </p:sp>
      <p:sp>
        <p:nvSpPr>
          <p:cNvPr id="208" name="Shape 208"/>
          <p:cNvSpPr/>
          <p:nvPr/>
        </p:nvSpPr>
        <p:spPr>
          <a:xfrm>
            <a:off x="1532362" y="8561493"/>
            <a:ext cx="11472439" cy="110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r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CS194: Image Manipulation &amp; Computational Photography</a:t>
            </a:r>
          </a:p>
          <a:p>
            <a:pPr algn="r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Alexei Efros, UC Berkeley, Fall 2015</a:t>
            </a:r>
          </a:p>
        </p:txBody>
      </p:sp>
      <p:pic>
        <p:nvPicPr>
          <p:cNvPr id="209" name="Screen Shot 2015-06-16 at 1.58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605534"/>
            <a:ext cx="13004801" cy="4193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Julesz Conjecture</a:t>
            </a:r>
          </a:p>
        </p:txBody>
      </p:sp>
      <p:sp>
        <p:nvSpPr>
          <p:cNvPr id="940" name="Shape 9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Textures cannot be spontaneously discriminated if they have the same first-order and second-order statistics and differ only in their third-order or higher-order statistics.</a:t>
            </a:r>
            <a:r>
              <a:rPr i="0"/>
              <a:t> </a:t>
            </a:r>
            <a:endParaRPr i="0"/>
          </a:p>
          <a:p>
            <a:pPr/>
            <a:r>
              <a:t>					(later proved wrong)</a:t>
            </a:r>
          </a:p>
        </p:txBody>
      </p:sp>
      <p:sp>
        <p:nvSpPr>
          <p:cNvPr id="941" name="Shape 941"/>
          <p:cNvSpPr/>
          <p:nvPr/>
        </p:nvSpPr>
        <p:spPr>
          <a:xfrm>
            <a:off x="866986" y="7007013"/>
            <a:ext cx="10610203" cy="143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But it is worth noting that Julesz’s conclusions are largely based on ensemble of </a:t>
            </a:r>
          </a:p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artificial texture patterns.  It was infeasible to synthesize  natural textures  for</a:t>
            </a:r>
          </a:p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controlled experiments at that time</a:t>
            </a:r>
            <a:r>
              <a:rPr sz="34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</a:t>
            </a:r>
            <a:r>
              <a:rPr baseline="30583"/>
              <a:t>st</a:t>
            </a:r>
            <a:r>
              <a:t> Order Statistics</a:t>
            </a:r>
          </a:p>
        </p:txBody>
      </p:sp>
      <p:pic>
        <p:nvPicPr>
          <p:cNvPr id="944" name="image24.png" descr="julesz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924" y="2167466"/>
            <a:ext cx="11180517" cy="56692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Group 948"/>
          <p:cNvGrpSpPr/>
          <p:nvPr/>
        </p:nvGrpSpPr>
        <p:grpSpPr>
          <a:xfrm>
            <a:off x="2361635" y="2167466"/>
            <a:ext cx="8282008" cy="6452956"/>
            <a:chOff x="0" y="0"/>
            <a:chExt cx="8282007" cy="6452954"/>
          </a:xfrm>
        </p:grpSpPr>
        <p:sp>
          <p:nvSpPr>
            <p:cNvPr id="945" name="Shape 945"/>
            <p:cNvSpPr/>
            <p:nvPr/>
          </p:nvSpPr>
          <p:spPr>
            <a:xfrm>
              <a:off x="0" y="5764106"/>
              <a:ext cx="2045814" cy="688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38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5% white</a:t>
              </a:r>
            </a:p>
          </p:txBody>
        </p:sp>
        <p:sp>
          <p:nvSpPr>
            <p:cNvPr id="946" name="Shape 946"/>
            <p:cNvSpPr/>
            <p:nvPr/>
          </p:nvSpPr>
          <p:spPr>
            <a:xfrm>
              <a:off x="5983111" y="5764106"/>
              <a:ext cx="2298897" cy="688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38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20% white</a:t>
              </a:r>
            </a:p>
          </p:txBody>
        </p:sp>
        <p:sp>
          <p:nvSpPr>
            <p:cNvPr id="947" name="Shape 947"/>
            <p:cNvSpPr/>
            <p:nvPr/>
          </p:nvSpPr>
          <p:spPr>
            <a:xfrm flipH="1">
              <a:off x="4032391" y="0"/>
              <a:ext cx="1" cy="5743787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</a:t>
            </a:r>
            <a:r>
              <a:rPr baseline="30583"/>
              <a:t>nd</a:t>
            </a:r>
            <a:r>
              <a:t> Order Statistics</a:t>
            </a:r>
          </a:p>
        </p:txBody>
      </p:sp>
      <p:pic>
        <p:nvPicPr>
          <p:cNvPr id="951" name="image25.png" descr="julesz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2167466"/>
            <a:ext cx="11487574" cy="56647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4" name="Group 954"/>
          <p:cNvGrpSpPr/>
          <p:nvPr/>
        </p:nvGrpSpPr>
        <p:grpSpPr>
          <a:xfrm>
            <a:off x="4985173" y="2167466"/>
            <a:ext cx="2298896" cy="6452956"/>
            <a:chOff x="0" y="0"/>
            <a:chExt cx="2298895" cy="6452954"/>
          </a:xfrm>
        </p:grpSpPr>
        <p:sp>
          <p:nvSpPr>
            <p:cNvPr id="952" name="Shape 952"/>
            <p:cNvSpPr/>
            <p:nvPr/>
          </p:nvSpPr>
          <p:spPr>
            <a:xfrm>
              <a:off x="0" y="5764106"/>
              <a:ext cx="2298896" cy="688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38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10% white</a:t>
              </a:r>
            </a:p>
          </p:txBody>
        </p:sp>
        <p:sp>
          <p:nvSpPr>
            <p:cNvPr id="953" name="Shape 953"/>
            <p:cNvSpPr/>
            <p:nvPr/>
          </p:nvSpPr>
          <p:spPr>
            <a:xfrm flipH="1">
              <a:off x="1408853" y="0"/>
              <a:ext cx="1" cy="5743787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53388">
              <a:defRPr sz="4536"/>
            </a:lvl1pPr>
          </a:lstStyle>
          <a:p>
            <a:pPr/>
            <a:r>
              <a:t>How can we represent texture in natural images?</a:t>
            </a:r>
          </a:p>
        </p:txBody>
      </p:sp>
      <p:sp>
        <p:nvSpPr>
          <p:cNvPr id="957" name="Shape 957"/>
          <p:cNvSpPr/>
          <p:nvPr>
            <p:ph type="body" idx="1"/>
          </p:nvPr>
        </p:nvSpPr>
        <p:spPr>
          <a:xfrm>
            <a:off x="650239" y="1408853"/>
            <a:ext cx="11704322" cy="7303912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0">
              <a:buSzTx/>
              <a:buNone/>
            </a:pPr>
          </a:p>
          <a:p>
            <a:pPr/>
            <a:r>
              <a:rPr u="sng"/>
              <a:t>Idea 1</a:t>
            </a:r>
            <a:r>
              <a:t>: Record simple statistics (e.g., mean, std.) of absolute filter responses</a:t>
            </a:r>
          </a:p>
        </p:txBody>
      </p:sp>
      <p:pic>
        <p:nvPicPr>
          <p:cNvPr id="958" name="image170.png"/>
          <p:cNvPicPr>
            <a:picLocks noChangeAspect="1"/>
          </p:cNvPicPr>
          <p:nvPr/>
        </p:nvPicPr>
        <p:blipFill>
          <a:blip r:embed="rId2">
            <a:extLst/>
          </a:blip>
          <a:srcRect l="9641" t="22600" r="30397" b="64995"/>
          <a:stretch>
            <a:fillRect/>
          </a:stretch>
        </p:blipFill>
        <p:spPr>
          <a:xfrm>
            <a:off x="1941301" y="5746354"/>
            <a:ext cx="9091344" cy="117523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Can you match the texture to the response?</a:t>
            </a:r>
          </a:p>
        </p:txBody>
      </p:sp>
      <p:pic>
        <p:nvPicPr>
          <p:cNvPr id="961" name="image170.png"/>
          <p:cNvPicPr>
            <a:picLocks noChangeAspect="1"/>
          </p:cNvPicPr>
          <p:nvPr/>
        </p:nvPicPr>
        <p:blipFill>
          <a:blip r:embed="rId2">
            <a:extLst/>
          </a:blip>
          <a:srcRect l="9259" t="56296" r="29630" b="25926"/>
          <a:stretch>
            <a:fillRect/>
          </a:stretch>
        </p:blipFill>
        <p:spPr>
          <a:xfrm>
            <a:off x="541866" y="4118186"/>
            <a:ext cx="6719147" cy="1221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age170.png"/>
          <p:cNvPicPr>
            <a:picLocks noChangeAspect="1"/>
          </p:cNvPicPr>
          <p:nvPr/>
        </p:nvPicPr>
        <p:blipFill>
          <a:blip r:embed="rId2">
            <a:extLst/>
          </a:blip>
          <a:srcRect l="7407" t="14815" r="27779" b="58516"/>
          <a:stretch>
            <a:fillRect/>
          </a:stretch>
        </p:blipFill>
        <p:spPr>
          <a:xfrm>
            <a:off x="541866" y="1950719"/>
            <a:ext cx="6743984" cy="173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mage17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0107" y="4118186"/>
            <a:ext cx="2745458" cy="2059094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Shape 964"/>
          <p:cNvSpPr/>
          <p:nvPr/>
        </p:nvSpPr>
        <p:spPr>
          <a:xfrm>
            <a:off x="2059093" y="8882945"/>
            <a:ext cx="368469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Mean abs responses</a:t>
            </a:r>
          </a:p>
        </p:txBody>
      </p:sp>
      <p:pic>
        <p:nvPicPr>
          <p:cNvPr id="965" name="image172.png"/>
          <p:cNvPicPr>
            <a:picLocks noChangeAspect="1"/>
          </p:cNvPicPr>
          <p:nvPr/>
        </p:nvPicPr>
        <p:blipFill>
          <a:blip r:embed="rId4">
            <a:extLst/>
          </a:blip>
          <a:srcRect l="7407" t="56296" r="29629" b="25926"/>
          <a:stretch>
            <a:fillRect/>
          </a:stretch>
        </p:blipFill>
        <p:spPr>
          <a:xfrm>
            <a:off x="541866" y="5852160"/>
            <a:ext cx="6755273" cy="1192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age173.jpg" descr="C:\Documents and Settings\Derek Hoiem\My Documents\Classes\Spring10 - Computer Vision\figs6\T01_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20107" y="6502400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age174.png"/>
          <p:cNvPicPr>
            <a:picLocks noChangeAspect="1"/>
          </p:cNvPicPr>
          <p:nvPr/>
        </p:nvPicPr>
        <p:blipFill>
          <a:blip r:embed="rId6">
            <a:extLst/>
          </a:blip>
          <a:srcRect l="7407" t="59258" r="29630" b="19999"/>
          <a:stretch>
            <a:fillRect/>
          </a:stretch>
        </p:blipFill>
        <p:spPr>
          <a:xfrm>
            <a:off x="476391" y="7477759"/>
            <a:ext cx="6843325" cy="140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175.jpg" descr="C:\Documents and Settings\Derek Hoiem\My Documents\Classes\Spring10 - Computer Vision\figs6\T09_0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20107" y="1733973"/>
            <a:ext cx="2745458" cy="2059094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Shape 969"/>
          <p:cNvSpPr/>
          <p:nvPr/>
        </p:nvSpPr>
        <p:spPr>
          <a:xfrm>
            <a:off x="1733973" y="1517226"/>
            <a:ext cx="3684694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Filters</a:t>
            </a:r>
          </a:p>
        </p:txBody>
      </p:sp>
      <p:sp>
        <p:nvSpPr>
          <p:cNvPr id="970" name="Shape 970"/>
          <p:cNvSpPr/>
          <p:nvPr/>
        </p:nvSpPr>
        <p:spPr>
          <a:xfrm>
            <a:off x="8886613" y="1733973"/>
            <a:ext cx="34604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971" name="Shape 971"/>
          <p:cNvSpPr/>
          <p:nvPr/>
        </p:nvSpPr>
        <p:spPr>
          <a:xfrm>
            <a:off x="8886613" y="4009813"/>
            <a:ext cx="34604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972" name="Shape 972"/>
          <p:cNvSpPr/>
          <p:nvPr/>
        </p:nvSpPr>
        <p:spPr>
          <a:xfrm>
            <a:off x="8886613" y="6502400"/>
            <a:ext cx="362866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973" name="Shape 973"/>
          <p:cNvSpPr/>
          <p:nvPr/>
        </p:nvSpPr>
        <p:spPr>
          <a:xfrm>
            <a:off x="108373" y="4334933"/>
            <a:ext cx="31226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74" name="Shape 974"/>
          <p:cNvSpPr/>
          <p:nvPr/>
        </p:nvSpPr>
        <p:spPr>
          <a:xfrm>
            <a:off x="108373" y="6068906"/>
            <a:ext cx="312264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75" name="Shape 975"/>
          <p:cNvSpPr/>
          <p:nvPr/>
        </p:nvSpPr>
        <p:spPr>
          <a:xfrm>
            <a:off x="-1" y="8019626"/>
            <a:ext cx="31226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type="body" idx="1"/>
          </p:nvPr>
        </p:nvSpPr>
        <p:spPr>
          <a:xfrm>
            <a:off x="650239" y="1408853"/>
            <a:ext cx="11704322" cy="73039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/>
            <a:r>
              <a:t>Can be thought of as an single “orientation histogram”</a:t>
            </a:r>
          </a:p>
          <a:p>
            <a:pPr/>
          </a:p>
          <a:p>
            <a:pPr>
              <a:defRPr u="sng"/>
            </a:pPr>
            <a:r>
              <a:t>Idea 2</a:t>
            </a:r>
            <a:r>
              <a:rPr u="none"/>
              <a:t>:  Marginal histograms of filter responses </a:t>
            </a:r>
            <a:endParaRPr u="none"/>
          </a:p>
          <a:p>
            <a:pPr lvl="1" marL="845003" indent="-387803">
              <a:spcBef>
                <a:spcPts val="900"/>
              </a:spcBef>
              <a:defRPr sz="3800"/>
            </a:pPr>
            <a:r>
              <a:t>one histogram per filter</a:t>
            </a:r>
          </a:p>
        </p:txBody>
      </p:sp>
      <p:sp>
        <p:nvSpPr>
          <p:cNvPr id="978" name="Shape 9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53388">
              <a:defRPr sz="4536"/>
            </a:lvl1pPr>
          </a:lstStyle>
          <a:p>
            <a:pPr/>
            <a:r>
              <a:t>How can we represent texture in natural images?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Multi-scale filter decomposition</a:t>
            </a:r>
          </a:p>
        </p:txBody>
      </p:sp>
      <p:sp>
        <p:nvSpPr>
          <p:cNvPr id="981" name="Shape 981"/>
          <p:cNvSpPr/>
          <p:nvPr/>
        </p:nvSpPr>
        <p:spPr>
          <a:xfrm>
            <a:off x="627662" y="2167466"/>
            <a:ext cx="2298418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Filter bank</a:t>
            </a:r>
          </a:p>
        </p:txBody>
      </p:sp>
      <p:sp>
        <p:nvSpPr>
          <p:cNvPr id="982" name="Shape 982"/>
          <p:cNvSpPr/>
          <p:nvPr/>
        </p:nvSpPr>
        <p:spPr>
          <a:xfrm>
            <a:off x="541866" y="6610773"/>
            <a:ext cx="2217202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Input image</a:t>
            </a:r>
          </a:p>
        </p:txBody>
      </p:sp>
      <p:pic>
        <p:nvPicPr>
          <p:cNvPr id="983" name="image1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00" y="1517226"/>
            <a:ext cx="9320108" cy="7823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age1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898986"/>
            <a:ext cx="3576321" cy="295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age17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7152640"/>
            <a:ext cx="2817708" cy="2345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9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Filter response histograms</a:t>
            </a:r>
          </a:p>
        </p:txBody>
      </p:sp>
      <p:pic>
        <p:nvPicPr>
          <p:cNvPr id="988" name="image1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2275839"/>
            <a:ext cx="10891521" cy="7060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Heeger &amp; Bergen, SIGGRAPH‘95</a:t>
            </a:r>
          </a:p>
        </p:txBody>
      </p:sp>
      <p:sp>
        <p:nvSpPr>
          <p:cNvPr id="991" name="Shape 991"/>
          <p:cNvSpPr/>
          <p:nvPr>
            <p:ph type="body" idx="1"/>
          </p:nvPr>
        </p:nvSpPr>
        <p:spPr>
          <a:xfrm>
            <a:off x="975359" y="1408853"/>
            <a:ext cx="8453122" cy="758613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Start with a noise image as output </a:t>
            </a:r>
          </a:p>
          <a:p>
            <a:pPr>
              <a:lnSpc>
                <a:spcPct val="90000"/>
              </a:lnSpc>
            </a:pPr>
            <a:r>
              <a:t>Main loop:</a:t>
            </a:r>
          </a:p>
          <a:p>
            <a:pPr lvl="1" marL="857250" indent="-400050">
              <a:lnSpc>
                <a:spcPct val="90000"/>
              </a:lnSpc>
              <a:spcBef>
                <a:spcPts val="600"/>
              </a:spcBef>
              <a:defRPr sz="2800"/>
            </a:pPr>
            <a:r>
              <a:t>Match pixel histogram of output image to input</a:t>
            </a:r>
          </a:p>
          <a:p>
            <a:pPr lvl="1" marL="857250" indent="-400050">
              <a:lnSpc>
                <a:spcPct val="90000"/>
              </a:lnSpc>
              <a:spcBef>
                <a:spcPts val="600"/>
              </a:spcBef>
              <a:defRPr sz="2800"/>
            </a:pPr>
            <a:r>
              <a:t>Decompose input and output images using multi-scale filter bank (Steerable Pyramid)</a:t>
            </a:r>
          </a:p>
          <a:p>
            <a:pPr lvl="1" marL="857250" indent="-400050">
              <a:lnSpc>
                <a:spcPct val="90000"/>
              </a:lnSpc>
              <a:spcBef>
                <a:spcPts val="600"/>
              </a:spcBef>
              <a:defRPr sz="2800"/>
            </a:pPr>
            <a:r>
              <a:t>Match subband histograms of input and output pyramids</a:t>
            </a:r>
          </a:p>
          <a:p>
            <a:pPr lvl="1" marL="857250" indent="-400050">
              <a:lnSpc>
                <a:spcPct val="90000"/>
              </a:lnSpc>
              <a:spcBef>
                <a:spcPts val="600"/>
              </a:spcBef>
              <a:defRPr sz="2800"/>
            </a:pPr>
            <a:r>
              <a:t>Reconstruct input and output images (collapse the pyramids)</a:t>
            </a:r>
          </a:p>
        </p:txBody>
      </p:sp>
      <p:pic>
        <p:nvPicPr>
          <p:cNvPr id="992" name="image1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600" y="1300479"/>
            <a:ext cx="2959948" cy="7477761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/>
          <p:nvPr/>
        </p:nvSpPr>
        <p:spPr>
          <a:xfrm>
            <a:off x="216746" y="9159493"/>
            <a:ext cx="10680376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Heeger, Bergen, Pyramid-based texture analysis/synthesis, SIGGRAPH 1995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age1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340925"/>
            <a:ext cx="12137814" cy="9087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2052472" y="129008"/>
            <a:ext cx="88998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pPr/>
            <a:r>
              <a:t>Algorithms for producing texture</a:t>
            </a:r>
          </a:p>
        </p:txBody>
      </p:sp>
      <p:grpSp>
        <p:nvGrpSpPr>
          <p:cNvPr id="883" name="Group 883"/>
          <p:cNvGrpSpPr/>
          <p:nvPr/>
        </p:nvGrpSpPr>
        <p:grpSpPr>
          <a:xfrm>
            <a:off x="1595545" y="1455936"/>
            <a:ext cx="9813709" cy="3026529"/>
            <a:chOff x="0" y="108726"/>
            <a:chExt cx="9813708" cy="3026527"/>
          </a:xfrm>
        </p:grpSpPr>
        <p:grpSp>
          <p:nvGrpSpPr>
            <p:cNvPr id="881" name="Group 881"/>
            <p:cNvGrpSpPr/>
            <p:nvPr/>
          </p:nvGrpSpPr>
          <p:grpSpPr>
            <a:xfrm>
              <a:off x="0" y="396691"/>
              <a:ext cx="9705013" cy="2738564"/>
              <a:chOff x="0" y="0"/>
              <a:chExt cx="9705012" cy="2738563"/>
            </a:xfrm>
          </p:grpSpPr>
          <p:pic>
            <p:nvPicPr>
              <p:cNvPr id="212" name="ex2-part-large.png" descr="ex2-part-lar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083445" cy="2332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3" name="Shape 213"/>
              <p:cNvSpPr/>
              <p:nvPr/>
            </p:nvSpPr>
            <p:spPr>
              <a:xfrm flipH="1" rot="10800000">
                <a:off x="851043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4" name="Shape 214"/>
              <p:cNvSpPr/>
              <p:nvPr/>
            </p:nvSpPr>
            <p:spPr>
              <a:xfrm flipH="1" rot="10800000">
                <a:off x="991582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5" name="Shape 215"/>
              <p:cNvSpPr/>
              <p:nvPr/>
            </p:nvSpPr>
            <p:spPr>
              <a:xfrm flipH="1" rot="10800000">
                <a:off x="1132121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6" name="Shape 216"/>
              <p:cNvSpPr/>
              <p:nvPr/>
            </p:nvSpPr>
            <p:spPr>
              <a:xfrm flipH="1" rot="10800000">
                <a:off x="1132121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" name="Shape 217"/>
              <p:cNvSpPr/>
              <p:nvPr/>
            </p:nvSpPr>
            <p:spPr>
              <a:xfrm flipH="1" rot="10800000">
                <a:off x="851043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8" name="Shape 218"/>
              <p:cNvSpPr/>
              <p:nvPr/>
            </p:nvSpPr>
            <p:spPr>
              <a:xfrm flipH="1" rot="10800000">
                <a:off x="991582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9" name="Shape 219"/>
              <p:cNvSpPr/>
              <p:nvPr/>
            </p:nvSpPr>
            <p:spPr>
              <a:xfrm flipH="1" rot="10800000">
                <a:off x="1272660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0" name="Shape 220"/>
              <p:cNvSpPr/>
              <p:nvPr/>
            </p:nvSpPr>
            <p:spPr>
              <a:xfrm flipH="1" rot="10800000">
                <a:off x="1413199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1" name="Shape 221"/>
              <p:cNvSpPr/>
              <p:nvPr/>
            </p:nvSpPr>
            <p:spPr>
              <a:xfrm flipH="1" rot="10800000">
                <a:off x="1413199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2" name="Shape 222"/>
              <p:cNvSpPr/>
              <p:nvPr/>
            </p:nvSpPr>
            <p:spPr>
              <a:xfrm flipH="1" rot="10800000">
                <a:off x="1553738" y="1192631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3" name="Shape 223"/>
              <p:cNvSpPr/>
              <p:nvPr/>
            </p:nvSpPr>
            <p:spPr>
              <a:xfrm flipH="1" rot="10800000">
                <a:off x="1553738" y="1052092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4" name="Shape 224"/>
              <p:cNvSpPr/>
              <p:nvPr/>
            </p:nvSpPr>
            <p:spPr>
              <a:xfrm flipH="1" rot="10800000">
                <a:off x="1553738" y="1333170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5" name="Shape 225"/>
              <p:cNvSpPr/>
              <p:nvPr/>
            </p:nvSpPr>
            <p:spPr>
              <a:xfrm flipH="1" rot="10800000">
                <a:off x="1272660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6" name="Shape 226"/>
              <p:cNvSpPr/>
              <p:nvPr/>
            </p:nvSpPr>
            <p:spPr>
              <a:xfrm flipH="1" rot="10800000">
                <a:off x="1413199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" name="Shape 227"/>
              <p:cNvSpPr/>
              <p:nvPr/>
            </p:nvSpPr>
            <p:spPr>
              <a:xfrm flipH="1" rot="10800000">
                <a:off x="1694277" y="1192631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8" name="Shape 228"/>
              <p:cNvSpPr/>
              <p:nvPr/>
            </p:nvSpPr>
            <p:spPr>
              <a:xfrm flipH="1" rot="10800000">
                <a:off x="1694277" y="1333170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9" name="Shape 229"/>
              <p:cNvSpPr/>
              <p:nvPr/>
            </p:nvSpPr>
            <p:spPr>
              <a:xfrm flipH="1" rot="10800000">
                <a:off x="1834817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 flipH="1" rot="10800000">
                <a:off x="1834817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1" name="Shape 231"/>
              <p:cNvSpPr/>
              <p:nvPr/>
            </p:nvSpPr>
            <p:spPr>
              <a:xfrm flipH="1" rot="10800000">
                <a:off x="1975356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2" name="Shape 232"/>
              <p:cNvSpPr/>
              <p:nvPr/>
            </p:nvSpPr>
            <p:spPr>
              <a:xfrm flipH="1" rot="10800000">
                <a:off x="1975356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3" name="Shape 233"/>
              <p:cNvSpPr/>
              <p:nvPr/>
            </p:nvSpPr>
            <p:spPr>
              <a:xfrm flipH="1" rot="10800000">
                <a:off x="1975356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4" name="Shape 234"/>
              <p:cNvSpPr/>
              <p:nvPr/>
            </p:nvSpPr>
            <p:spPr>
              <a:xfrm flipH="1" rot="10800000">
                <a:off x="1694277" y="1052092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5" name="Shape 235"/>
              <p:cNvSpPr/>
              <p:nvPr/>
            </p:nvSpPr>
            <p:spPr>
              <a:xfrm flipH="1" rot="10800000">
                <a:off x="1834817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6" name="Shape 236"/>
              <p:cNvSpPr/>
              <p:nvPr/>
            </p:nvSpPr>
            <p:spPr>
              <a:xfrm flipH="1" rot="10800000">
                <a:off x="2115895" y="1192631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" name="Shape 237"/>
              <p:cNvSpPr/>
              <p:nvPr/>
            </p:nvSpPr>
            <p:spPr>
              <a:xfrm flipH="1" rot="10800000">
                <a:off x="2115895" y="1333170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8" name="Shape 238"/>
              <p:cNvSpPr/>
              <p:nvPr/>
            </p:nvSpPr>
            <p:spPr>
              <a:xfrm flipH="1" rot="10800000">
                <a:off x="2256435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9" name="Shape 239"/>
              <p:cNvSpPr/>
              <p:nvPr/>
            </p:nvSpPr>
            <p:spPr>
              <a:xfrm flipH="1" rot="10800000">
                <a:off x="2256435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0" name="Shape 240"/>
              <p:cNvSpPr/>
              <p:nvPr/>
            </p:nvSpPr>
            <p:spPr>
              <a:xfrm flipH="1" rot="10800000">
                <a:off x="2396974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1" name="Shape 241"/>
              <p:cNvSpPr/>
              <p:nvPr/>
            </p:nvSpPr>
            <p:spPr>
              <a:xfrm flipH="1" rot="10800000">
                <a:off x="2396974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2" name="Shape 242"/>
              <p:cNvSpPr/>
              <p:nvPr/>
            </p:nvSpPr>
            <p:spPr>
              <a:xfrm flipH="1" rot="10800000">
                <a:off x="2396974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3" name="Shape 243"/>
              <p:cNvSpPr/>
              <p:nvPr/>
            </p:nvSpPr>
            <p:spPr>
              <a:xfrm flipH="1" rot="10800000">
                <a:off x="2115895" y="1052092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4" name="Shape 244"/>
              <p:cNvSpPr/>
              <p:nvPr/>
            </p:nvSpPr>
            <p:spPr>
              <a:xfrm flipH="1" rot="10800000">
                <a:off x="2256435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5" name="Shape 245"/>
              <p:cNvSpPr/>
              <p:nvPr/>
            </p:nvSpPr>
            <p:spPr>
              <a:xfrm flipH="1" rot="10800000">
                <a:off x="2115895" y="1614249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6" name="Shape 246"/>
              <p:cNvSpPr/>
              <p:nvPr/>
            </p:nvSpPr>
            <p:spPr>
              <a:xfrm flipH="1" rot="10800000">
                <a:off x="2256435" y="1754788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" name="Shape 247"/>
              <p:cNvSpPr/>
              <p:nvPr/>
            </p:nvSpPr>
            <p:spPr>
              <a:xfrm flipH="1" rot="10800000">
                <a:off x="2256435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8" name="Shape 248"/>
              <p:cNvSpPr/>
              <p:nvPr/>
            </p:nvSpPr>
            <p:spPr>
              <a:xfrm flipH="1" rot="10800000">
                <a:off x="2396974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9" name="Shape 249"/>
              <p:cNvSpPr/>
              <p:nvPr/>
            </p:nvSpPr>
            <p:spPr>
              <a:xfrm flipH="1" rot="10800000">
                <a:off x="2396974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0" name="Shape 250"/>
              <p:cNvSpPr/>
              <p:nvPr/>
            </p:nvSpPr>
            <p:spPr>
              <a:xfrm flipH="1" rot="10800000">
                <a:off x="2396974" y="1754788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1" name="Shape 251"/>
              <p:cNvSpPr/>
              <p:nvPr/>
            </p:nvSpPr>
            <p:spPr>
              <a:xfrm flipH="1" rot="10800000">
                <a:off x="2115895" y="1473710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2" name="Shape 252"/>
              <p:cNvSpPr/>
              <p:nvPr/>
            </p:nvSpPr>
            <p:spPr>
              <a:xfrm flipH="1" rot="10800000">
                <a:off x="2256435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3" name="Shape 253"/>
              <p:cNvSpPr/>
              <p:nvPr/>
            </p:nvSpPr>
            <p:spPr>
              <a:xfrm flipH="1" rot="10800000">
                <a:off x="1834817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4" name="Shape 254"/>
              <p:cNvSpPr/>
              <p:nvPr/>
            </p:nvSpPr>
            <p:spPr>
              <a:xfrm flipH="1" rot="10800000">
                <a:off x="1975356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5" name="Shape 255"/>
              <p:cNvSpPr/>
              <p:nvPr/>
            </p:nvSpPr>
            <p:spPr>
              <a:xfrm flipH="1" rot="10800000">
                <a:off x="1975356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6" name="Shape 256"/>
              <p:cNvSpPr/>
              <p:nvPr/>
            </p:nvSpPr>
            <p:spPr>
              <a:xfrm flipH="1" rot="10800000">
                <a:off x="1694277" y="1473710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" name="Shape 257"/>
              <p:cNvSpPr/>
              <p:nvPr/>
            </p:nvSpPr>
            <p:spPr>
              <a:xfrm flipH="1" rot="10800000">
                <a:off x="1834817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8" name="Shape 258"/>
              <p:cNvSpPr/>
              <p:nvPr/>
            </p:nvSpPr>
            <p:spPr>
              <a:xfrm flipH="1" rot="10800000">
                <a:off x="851043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9" name="Shape 259"/>
              <p:cNvSpPr/>
              <p:nvPr/>
            </p:nvSpPr>
            <p:spPr>
              <a:xfrm flipH="1" rot="10800000">
                <a:off x="851043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0" name="Shape 260"/>
              <p:cNvSpPr/>
              <p:nvPr/>
            </p:nvSpPr>
            <p:spPr>
              <a:xfrm flipH="1" rot="10800000">
                <a:off x="991582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1" name="Shape 261"/>
              <p:cNvSpPr/>
              <p:nvPr/>
            </p:nvSpPr>
            <p:spPr>
              <a:xfrm flipH="1" rot="10800000">
                <a:off x="991582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2" name="Shape 262"/>
              <p:cNvSpPr/>
              <p:nvPr/>
            </p:nvSpPr>
            <p:spPr>
              <a:xfrm flipH="1" rot="10800000">
                <a:off x="1132121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3" name="Shape 263"/>
              <p:cNvSpPr/>
              <p:nvPr/>
            </p:nvSpPr>
            <p:spPr>
              <a:xfrm flipH="1" rot="10800000">
                <a:off x="1132121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4" name="Shape 264"/>
              <p:cNvSpPr/>
              <p:nvPr/>
            </p:nvSpPr>
            <p:spPr>
              <a:xfrm flipH="1" rot="10800000">
                <a:off x="1132121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5" name="Shape 265"/>
              <p:cNvSpPr/>
              <p:nvPr/>
            </p:nvSpPr>
            <p:spPr>
              <a:xfrm flipH="1" rot="10800000">
                <a:off x="851043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6" name="Shape 266"/>
              <p:cNvSpPr/>
              <p:nvPr/>
            </p:nvSpPr>
            <p:spPr>
              <a:xfrm flipH="1" rot="10800000">
                <a:off x="991582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" name="Shape 267"/>
              <p:cNvSpPr/>
              <p:nvPr/>
            </p:nvSpPr>
            <p:spPr>
              <a:xfrm flipH="1" rot="10800000">
                <a:off x="1272660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8" name="Shape 268"/>
              <p:cNvSpPr/>
              <p:nvPr/>
            </p:nvSpPr>
            <p:spPr>
              <a:xfrm flipH="1" rot="10800000">
                <a:off x="1272660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9" name="Shape 269"/>
              <p:cNvSpPr/>
              <p:nvPr/>
            </p:nvSpPr>
            <p:spPr>
              <a:xfrm flipH="1" rot="10800000">
                <a:off x="1413199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0" name="Shape 270"/>
              <p:cNvSpPr/>
              <p:nvPr/>
            </p:nvSpPr>
            <p:spPr>
              <a:xfrm flipH="1" rot="10800000">
                <a:off x="1413199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1" name="Shape 271"/>
              <p:cNvSpPr/>
              <p:nvPr/>
            </p:nvSpPr>
            <p:spPr>
              <a:xfrm flipH="1" rot="10800000">
                <a:off x="1553738" y="771013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2" name="Shape 272"/>
              <p:cNvSpPr/>
              <p:nvPr/>
            </p:nvSpPr>
            <p:spPr>
              <a:xfrm flipH="1" rot="10800000">
                <a:off x="1553738" y="630474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3" name="Shape 273"/>
              <p:cNvSpPr/>
              <p:nvPr/>
            </p:nvSpPr>
            <p:spPr>
              <a:xfrm flipH="1" rot="10800000">
                <a:off x="1553738" y="911553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4" name="Shape 274"/>
              <p:cNvSpPr/>
              <p:nvPr/>
            </p:nvSpPr>
            <p:spPr>
              <a:xfrm flipH="1" rot="10800000">
                <a:off x="1272660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5" name="Shape 275"/>
              <p:cNvSpPr/>
              <p:nvPr/>
            </p:nvSpPr>
            <p:spPr>
              <a:xfrm flipH="1" rot="10800000">
                <a:off x="1413199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" name="Shape 276"/>
              <p:cNvSpPr/>
              <p:nvPr/>
            </p:nvSpPr>
            <p:spPr>
              <a:xfrm flipH="1" rot="10800000">
                <a:off x="1694277" y="771013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7" name="Shape 277"/>
              <p:cNvSpPr/>
              <p:nvPr/>
            </p:nvSpPr>
            <p:spPr>
              <a:xfrm flipH="1" rot="10800000">
                <a:off x="1694277" y="911553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8" name="Shape 278"/>
              <p:cNvSpPr/>
              <p:nvPr/>
            </p:nvSpPr>
            <p:spPr>
              <a:xfrm flipH="1" rot="10800000">
                <a:off x="1834817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9" name="Shape 279"/>
              <p:cNvSpPr/>
              <p:nvPr/>
            </p:nvSpPr>
            <p:spPr>
              <a:xfrm flipH="1" rot="10800000">
                <a:off x="1834817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0" name="Shape 280"/>
              <p:cNvSpPr/>
              <p:nvPr/>
            </p:nvSpPr>
            <p:spPr>
              <a:xfrm flipH="1" rot="10800000">
                <a:off x="1975356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1" name="Shape 281"/>
              <p:cNvSpPr/>
              <p:nvPr/>
            </p:nvSpPr>
            <p:spPr>
              <a:xfrm flipH="1" rot="10800000">
                <a:off x="1975356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2" name="Shape 282"/>
              <p:cNvSpPr/>
              <p:nvPr/>
            </p:nvSpPr>
            <p:spPr>
              <a:xfrm flipH="1" rot="10800000">
                <a:off x="1975356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3" name="Shape 283"/>
              <p:cNvSpPr/>
              <p:nvPr/>
            </p:nvSpPr>
            <p:spPr>
              <a:xfrm flipH="1" rot="10800000">
                <a:off x="1694277" y="630474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4" name="Shape 284"/>
              <p:cNvSpPr/>
              <p:nvPr/>
            </p:nvSpPr>
            <p:spPr>
              <a:xfrm flipH="1" rot="10800000">
                <a:off x="1834817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5" name="Shape 285"/>
              <p:cNvSpPr/>
              <p:nvPr/>
            </p:nvSpPr>
            <p:spPr>
              <a:xfrm flipH="1" rot="10800000">
                <a:off x="2115895" y="771013"/>
                <a:ext cx="140541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" name="Shape 286"/>
              <p:cNvSpPr/>
              <p:nvPr/>
            </p:nvSpPr>
            <p:spPr>
              <a:xfrm flipH="1" rot="10800000">
                <a:off x="2115895" y="911553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7" name="Shape 287"/>
              <p:cNvSpPr/>
              <p:nvPr/>
            </p:nvSpPr>
            <p:spPr>
              <a:xfrm flipH="1" rot="10800000">
                <a:off x="2256435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8" name="Shape 288"/>
              <p:cNvSpPr/>
              <p:nvPr/>
            </p:nvSpPr>
            <p:spPr>
              <a:xfrm flipH="1" rot="10800000">
                <a:off x="2256435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9" name="Shape 289"/>
              <p:cNvSpPr/>
              <p:nvPr/>
            </p:nvSpPr>
            <p:spPr>
              <a:xfrm flipH="1" rot="10800000">
                <a:off x="2396974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0" name="Shape 290"/>
              <p:cNvSpPr/>
              <p:nvPr/>
            </p:nvSpPr>
            <p:spPr>
              <a:xfrm flipH="1" rot="10800000">
                <a:off x="2396974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 flipH="1" rot="10800000">
                <a:off x="2396974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2" name="Shape 292"/>
              <p:cNvSpPr/>
              <p:nvPr/>
            </p:nvSpPr>
            <p:spPr>
              <a:xfrm flipH="1" rot="10800000">
                <a:off x="2115895" y="630474"/>
                <a:ext cx="140541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 flipH="1" rot="10800000">
                <a:off x="2256435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4" name="Shape 294"/>
              <p:cNvSpPr/>
              <p:nvPr/>
            </p:nvSpPr>
            <p:spPr>
              <a:xfrm flipH="1" rot="10800000">
                <a:off x="2537513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5" name="Shape 295"/>
              <p:cNvSpPr/>
              <p:nvPr/>
            </p:nvSpPr>
            <p:spPr>
              <a:xfrm flipH="1" rot="10800000">
                <a:off x="2537513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" name="Shape 296"/>
              <p:cNvSpPr/>
              <p:nvPr/>
            </p:nvSpPr>
            <p:spPr>
              <a:xfrm flipH="1" rot="10800000">
                <a:off x="2678052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 flipH="1" rot="10800000">
                <a:off x="2678052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8" name="Shape 298"/>
              <p:cNvSpPr/>
              <p:nvPr/>
            </p:nvSpPr>
            <p:spPr>
              <a:xfrm flipH="1" rot="10800000">
                <a:off x="2818591" y="771013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9" name="Shape 299"/>
              <p:cNvSpPr/>
              <p:nvPr/>
            </p:nvSpPr>
            <p:spPr>
              <a:xfrm flipH="1" rot="10800000">
                <a:off x="2818591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0" name="Shape 300"/>
              <p:cNvSpPr/>
              <p:nvPr/>
            </p:nvSpPr>
            <p:spPr>
              <a:xfrm flipH="1" rot="10800000">
                <a:off x="2818591" y="911553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1" name="Shape 301"/>
              <p:cNvSpPr/>
              <p:nvPr/>
            </p:nvSpPr>
            <p:spPr>
              <a:xfrm flipH="1" rot="10800000">
                <a:off x="2537513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2" name="Shape 302"/>
              <p:cNvSpPr/>
              <p:nvPr/>
            </p:nvSpPr>
            <p:spPr>
              <a:xfrm flipH="1" rot="10800000">
                <a:off x="2678052" y="630474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3" name="Shape 303"/>
              <p:cNvSpPr/>
              <p:nvPr/>
            </p:nvSpPr>
            <p:spPr>
              <a:xfrm flipH="1" rot="10800000">
                <a:off x="2537513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4" name="Shape 304"/>
              <p:cNvSpPr/>
              <p:nvPr/>
            </p:nvSpPr>
            <p:spPr>
              <a:xfrm flipH="1" rot="10800000">
                <a:off x="2537513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 flipH="1" rot="10800000">
                <a:off x="2678052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6" name="Shape 306"/>
              <p:cNvSpPr/>
              <p:nvPr/>
            </p:nvSpPr>
            <p:spPr>
              <a:xfrm flipH="1" rot="10800000">
                <a:off x="2678052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 flipH="1" rot="10800000">
                <a:off x="2818591" y="1192631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 flipH="1" rot="10800000">
                <a:off x="2818591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9" name="Shape 309"/>
              <p:cNvSpPr/>
              <p:nvPr/>
            </p:nvSpPr>
            <p:spPr>
              <a:xfrm flipH="1" rot="10800000">
                <a:off x="2818591" y="1333170"/>
                <a:ext cx="140540" cy="140541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0" name="Shape 310"/>
              <p:cNvSpPr/>
              <p:nvPr/>
            </p:nvSpPr>
            <p:spPr>
              <a:xfrm flipH="1" rot="10800000">
                <a:off x="2537513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1" name="Shape 311"/>
              <p:cNvSpPr/>
              <p:nvPr/>
            </p:nvSpPr>
            <p:spPr>
              <a:xfrm flipH="1" rot="10800000">
                <a:off x="2678052" y="1052092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2" name="Shape 312"/>
              <p:cNvSpPr/>
              <p:nvPr/>
            </p:nvSpPr>
            <p:spPr>
              <a:xfrm flipH="1" rot="10800000">
                <a:off x="2537513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3" name="Shape 313"/>
              <p:cNvSpPr/>
              <p:nvPr/>
            </p:nvSpPr>
            <p:spPr>
              <a:xfrm flipH="1" rot="10800000">
                <a:off x="2537513" y="1754788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4" name="Shape 314"/>
              <p:cNvSpPr/>
              <p:nvPr/>
            </p:nvSpPr>
            <p:spPr>
              <a:xfrm flipH="1" rot="10800000">
                <a:off x="2678052" y="1754788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5" name="Shape 315"/>
              <p:cNvSpPr/>
              <p:nvPr/>
            </p:nvSpPr>
            <p:spPr>
              <a:xfrm flipH="1" rot="10800000">
                <a:off x="2678052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6" name="Shape 316"/>
              <p:cNvSpPr/>
              <p:nvPr/>
            </p:nvSpPr>
            <p:spPr>
              <a:xfrm flipH="1" rot="10800000">
                <a:off x="2818591" y="1614249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" name="Shape 317"/>
              <p:cNvSpPr/>
              <p:nvPr/>
            </p:nvSpPr>
            <p:spPr>
              <a:xfrm flipH="1" rot="10800000">
                <a:off x="2818591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8" name="Shape 318"/>
              <p:cNvSpPr/>
              <p:nvPr/>
            </p:nvSpPr>
            <p:spPr>
              <a:xfrm flipH="1" rot="10800000">
                <a:off x="2818591" y="1754788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Shape 319"/>
              <p:cNvSpPr/>
              <p:nvPr/>
            </p:nvSpPr>
            <p:spPr>
              <a:xfrm flipH="1" rot="10800000">
                <a:off x="2537513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0" name="Shape 320"/>
              <p:cNvSpPr/>
              <p:nvPr/>
            </p:nvSpPr>
            <p:spPr>
              <a:xfrm flipH="1" rot="10800000">
                <a:off x="2678052" y="1473710"/>
                <a:ext cx="140540" cy="140540"/>
              </a:xfrm>
              <a:prstGeom prst="rect">
                <a:avLst/>
              </a:prstGeom>
              <a:noFill/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1" name="Shape 321"/>
              <p:cNvSpPr/>
              <p:nvPr/>
            </p:nvSpPr>
            <p:spPr>
              <a:xfrm flipH="1" rot="10800000">
                <a:off x="1834817" y="1614249"/>
                <a:ext cx="140540" cy="140540"/>
              </a:xfrm>
              <a:prstGeom prst="rect">
                <a:avLst/>
              </a:prstGeom>
              <a:solidFill>
                <a:srgbClr val="11B119"/>
              </a:solidFill>
              <a:ln w="254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2" name="Shape 322"/>
              <p:cNvSpPr/>
              <p:nvPr/>
            </p:nvSpPr>
            <p:spPr>
              <a:xfrm flipH="1" rot="10800000">
                <a:off x="851043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3" name="Shape 323"/>
              <p:cNvSpPr/>
              <p:nvPr/>
            </p:nvSpPr>
            <p:spPr>
              <a:xfrm flipH="1" rot="10800000">
                <a:off x="851043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4" name="Shape 324"/>
              <p:cNvSpPr/>
              <p:nvPr/>
            </p:nvSpPr>
            <p:spPr>
              <a:xfrm flipH="1" rot="10800000">
                <a:off x="991582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5" name="Shape 325"/>
              <p:cNvSpPr/>
              <p:nvPr/>
            </p:nvSpPr>
            <p:spPr>
              <a:xfrm flipH="1" rot="10800000">
                <a:off x="991582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6" name="Shape 326"/>
              <p:cNvSpPr/>
              <p:nvPr/>
            </p:nvSpPr>
            <p:spPr>
              <a:xfrm flipH="1" rot="10800000">
                <a:off x="1132121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7" name="Shape 327"/>
              <p:cNvSpPr/>
              <p:nvPr/>
            </p:nvSpPr>
            <p:spPr>
              <a:xfrm flipH="1" rot="10800000">
                <a:off x="1132121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" name="Shape 328"/>
              <p:cNvSpPr/>
              <p:nvPr/>
            </p:nvSpPr>
            <p:spPr>
              <a:xfrm flipH="1" rot="10800000">
                <a:off x="1132121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9" name="Shape 329"/>
              <p:cNvSpPr/>
              <p:nvPr/>
            </p:nvSpPr>
            <p:spPr>
              <a:xfrm flipH="1" rot="10800000">
                <a:off x="851043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0" name="Shape 330"/>
              <p:cNvSpPr/>
              <p:nvPr/>
            </p:nvSpPr>
            <p:spPr>
              <a:xfrm flipH="1" rot="10800000">
                <a:off x="991582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1" name="Shape 331"/>
              <p:cNvSpPr/>
              <p:nvPr/>
            </p:nvSpPr>
            <p:spPr>
              <a:xfrm flipH="1" rot="10800000">
                <a:off x="1272660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 flipH="1" rot="10800000">
                <a:off x="1272660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3" name="Shape 333"/>
              <p:cNvSpPr/>
              <p:nvPr/>
            </p:nvSpPr>
            <p:spPr>
              <a:xfrm flipH="1" rot="10800000">
                <a:off x="1413199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4" name="Shape 334"/>
              <p:cNvSpPr/>
              <p:nvPr/>
            </p:nvSpPr>
            <p:spPr>
              <a:xfrm flipH="1" rot="10800000">
                <a:off x="1413199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5" name="Shape 335"/>
              <p:cNvSpPr/>
              <p:nvPr/>
            </p:nvSpPr>
            <p:spPr>
              <a:xfrm flipH="1" rot="10800000">
                <a:off x="1553738" y="2035867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6" name="Shape 336"/>
              <p:cNvSpPr/>
              <p:nvPr/>
            </p:nvSpPr>
            <p:spPr>
              <a:xfrm flipH="1" rot="10800000">
                <a:off x="1553738" y="1895327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7" name="Shape 337"/>
              <p:cNvSpPr/>
              <p:nvPr/>
            </p:nvSpPr>
            <p:spPr>
              <a:xfrm flipH="1" rot="10800000">
                <a:off x="1553738" y="2176406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8" name="Shape 338"/>
              <p:cNvSpPr/>
              <p:nvPr/>
            </p:nvSpPr>
            <p:spPr>
              <a:xfrm flipH="1" rot="10800000">
                <a:off x="1272660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9" name="Shape 339"/>
              <p:cNvSpPr/>
              <p:nvPr/>
            </p:nvSpPr>
            <p:spPr>
              <a:xfrm flipH="1" rot="10800000">
                <a:off x="1413199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0" name="Shape 340"/>
              <p:cNvSpPr/>
              <p:nvPr/>
            </p:nvSpPr>
            <p:spPr>
              <a:xfrm flipH="1" rot="10800000">
                <a:off x="1272660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1" name="Shape 341"/>
              <p:cNvSpPr/>
              <p:nvPr/>
            </p:nvSpPr>
            <p:spPr>
              <a:xfrm flipH="1" rot="10800000">
                <a:off x="1272660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2" name="Shape 342"/>
              <p:cNvSpPr/>
              <p:nvPr/>
            </p:nvSpPr>
            <p:spPr>
              <a:xfrm flipH="1" rot="10800000">
                <a:off x="1413199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3" name="Shape 343"/>
              <p:cNvSpPr/>
              <p:nvPr/>
            </p:nvSpPr>
            <p:spPr>
              <a:xfrm flipH="1" rot="10800000">
                <a:off x="1413199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4" name="Shape 344"/>
              <p:cNvSpPr/>
              <p:nvPr/>
            </p:nvSpPr>
            <p:spPr>
              <a:xfrm flipH="1" rot="10800000">
                <a:off x="1553738" y="2457484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5" name="Shape 345"/>
              <p:cNvSpPr/>
              <p:nvPr/>
            </p:nvSpPr>
            <p:spPr>
              <a:xfrm flipH="1" rot="10800000">
                <a:off x="1553738" y="2316945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6" name="Shape 346"/>
              <p:cNvSpPr/>
              <p:nvPr/>
            </p:nvSpPr>
            <p:spPr>
              <a:xfrm flipH="1" rot="10800000">
                <a:off x="1553738" y="2598023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7" name="Shape 347"/>
              <p:cNvSpPr/>
              <p:nvPr/>
            </p:nvSpPr>
            <p:spPr>
              <a:xfrm flipH="1" rot="10800000">
                <a:off x="1272660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8" name="Shape 348"/>
              <p:cNvSpPr/>
              <p:nvPr/>
            </p:nvSpPr>
            <p:spPr>
              <a:xfrm flipH="1" rot="10800000">
                <a:off x="1413199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" name="Shape 349"/>
              <p:cNvSpPr/>
              <p:nvPr/>
            </p:nvSpPr>
            <p:spPr>
              <a:xfrm flipH="1" rot="10800000">
                <a:off x="851043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0" name="Shape 350"/>
              <p:cNvSpPr/>
              <p:nvPr/>
            </p:nvSpPr>
            <p:spPr>
              <a:xfrm flipH="1" rot="10800000">
                <a:off x="851043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1" name="Shape 351"/>
              <p:cNvSpPr/>
              <p:nvPr/>
            </p:nvSpPr>
            <p:spPr>
              <a:xfrm flipH="1" rot="10800000">
                <a:off x="991582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2" name="Shape 352"/>
              <p:cNvSpPr/>
              <p:nvPr/>
            </p:nvSpPr>
            <p:spPr>
              <a:xfrm flipH="1" rot="10800000">
                <a:off x="991582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3" name="Shape 353"/>
              <p:cNvSpPr/>
              <p:nvPr/>
            </p:nvSpPr>
            <p:spPr>
              <a:xfrm flipH="1" rot="10800000">
                <a:off x="1132121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4" name="Shape 354"/>
              <p:cNvSpPr/>
              <p:nvPr/>
            </p:nvSpPr>
            <p:spPr>
              <a:xfrm flipH="1" rot="10800000">
                <a:off x="1132121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5" name="Shape 355"/>
              <p:cNvSpPr/>
              <p:nvPr/>
            </p:nvSpPr>
            <p:spPr>
              <a:xfrm flipH="1" rot="10800000">
                <a:off x="1132121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6" name="Shape 356"/>
              <p:cNvSpPr/>
              <p:nvPr/>
            </p:nvSpPr>
            <p:spPr>
              <a:xfrm flipH="1" rot="10800000">
                <a:off x="851043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7" name="Shape 357"/>
              <p:cNvSpPr/>
              <p:nvPr/>
            </p:nvSpPr>
            <p:spPr>
              <a:xfrm flipH="1" rot="10800000">
                <a:off x="991582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8" name="Shape 358"/>
              <p:cNvSpPr/>
              <p:nvPr/>
            </p:nvSpPr>
            <p:spPr>
              <a:xfrm flipH="1" rot="10800000">
                <a:off x="1694277" y="2035867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" name="Shape 359"/>
              <p:cNvSpPr/>
              <p:nvPr/>
            </p:nvSpPr>
            <p:spPr>
              <a:xfrm flipH="1" rot="10800000">
                <a:off x="1694277" y="2176406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0" name="Shape 360"/>
              <p:cNvSpPr/>
              <p:nvPr/>
            </p:nvSpPr>
            <p:spPr>
              <a:xfrm flipH="1" rot="10800000">
                <a:off x="1834817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1" name="Shape 361"/>
              <p:cNvSpPr/>
              <p:nvPr/>
            </p:nvSpPr>
            <p:spPr>
              <a:xfrm flipH="1" rot="10800000">
                <a:off x="1834817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2" name="Shape 362"/>
              <p:cNvSpPr/>
              <p:nvPr/>
            </p:nvSpPr>
            <p:spPr>
              <a:xfrm flipH="1" rot="10800000">
                <a:off x="1975356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3" name="Shape 363"/>
              <p:cNvSpPr/>
              <p:nvPr/>
            </p:nvSpPr>
            <p:spPr>
              <a:xfrm flipH="1" rot="10800000">
                <a:off x="1975356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4" name="Shape 364"/>
              <p:cNvSpPr/>
              <p:nvPr/>
            </p:nvSpPr>
            <p:spPr>
              <a:xfrm flipH="1" rot="10800000">
                <a:off x="1975356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5" name="Shape 365"/>
              <p:cNvSpPr/>
              <p:nvPr/>
            </p:nvSpPr>
            <p:spPr>
              <a:xfrm flipH="1" rot="10800000">
                <a:off x="1694277" y="1895327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6" name="Shape 366"/>
              <p:cNvSpPr/>
              <p:nvPr/>
            </p:nvSpPr>
            <p:spPr>
              <a:xfrm flipH="1" rot="10800000">
                <a:off x="1834817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7" name="Shape 367"/>
              <p:cNvSpPr/>
              <p:nvPr/>
            </p:nvSpPr>
            <p:spPr>
              <a:xfrm flipH="1" rot="10800000">
                <a:off x="2115895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8" name="Shape 368"/>
              <p:cNvSpPr/>
              <p:nvPr/>
            </p:nvSpPr>
            <p:spPr>
              <a:xfrm flipH="1" rot="10800000">
                <a:off x="2115895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" name="Shape 369"/>
              <p:cNvSpPr/>
              <p:nvPr/>
            </p:nvSpPr>
            <p:spPr>
              <a:xfrm flipH="1" rot="10800000">
                <a:off x="2256434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0" name="Shape 370"/>
              <p:cNvSpPr/>
              <p:nvPr/>
            </p:nvSpPr>
            <p:spPr>
              <a:xfrm flipH="1" rot="10800000">
                <a:off x="2256434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1" name="Shape 371"/>
              <p:cNvSpPr/>
              <p:nvPr/>
            </p:nvSpPr>
            <p:spPr>
              <a:xfrm flipH="1" rot="10800000">
                <a:off x="2396974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2" name="Shape 372"/>
              <p:cNvSpPr/>
              <p:nvPr/>
            </p:nvSpPr>
            <p:spPr>
              <a:xfrm flipH="1" rot="10800000">
                <a:off x="2396974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3" name="Shape 373"/>
              <p:cNvSpPr/>
              <p:nvPr/>
            </p:nvSpPr>
            <p:spPr>
              <a:xfrm flipH="1" rot="10800000">
                <a:off x="2396974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4" name="Shape 374"/>
              <p:cNvSpPr/>
              <p:nvPr/>
            </p:nvSpPr>
            <p:spPr>
              <a:xfrm flipH="1" rot="10800000">
                <a:off x="2115895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5" name="Shape 375"/>
              <p:cNvSpPr/>
              <p:nvPr/>
            </p:nvSpPr>
            <p:spPr>
              <a:xfrm flipH="1" rot="10800000">
                <a:off x="2256434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6" name="Shape 376"/>
              <p:cNvSpPr/>
              <p:nvPr/>
            </p:nvSpPr>
            <p:spPr>
              <a:xfrm flipH="1" rot="10800000">
                <a:off x="2115895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7" name="Shape 377"/>
              <p:cNvSpPr/>
              <p:nvPr/>
            </p:nvSpPr>
            <p:spPr>
              <a:xfrm flipH="1" rot="10800000">
                <a:off x="2115895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8" name="Shape 378"/>
              <p:cNvSpPr/>
              <p:nvPr/>
            </p:nvSpPr>
            <p:spPr>
              <a:xfrm flipH="1" rot="10800000">
                <a:off x="2256434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9" name="Shape 379"/>
              <p:cNvSpPr/>
              <p:nvPr/>
            </p:nvSpPr>
            <p:spPr>
              <a:xfrm flipH="1" rot="10800000">
                <a:off x="2256434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0" name="Shape 380"/>
              <p:cNvSpPr/>
              <p:nvPr/>
            </p:nvSpPr>
            <p:spPr>
              <a:xfrm flipH="1" rot="10800000">
                <a:off x="2396974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1" name="Shape 381"/>
              <p:cNvSpPr/>
              <p:nvPr/>
            </p:nvSpPr>
            <p:spPr>
              <a:xfrm flipH="1" rot="10800000">
                <a:off x="2396974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2" name="Shape 382"/>
              <p:cNvSpPr/>
              <p:nvPr/>
            </p:nvSpPr>
            <p:spPr>
              <a:xfrm flipH="1" rot="10800000">
                <a:off x="2396974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3" name="Shape 383"/>
              <p:cNvSpPr/>
              <p:nvPr/>
            </p:nvSpPr>
            <p:spPr>
              <a:xfrm flipH="1" rot="10800000">
                <a:off x="2115895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4" name="Shape 384"/>
              <p:cNvSpPr/>
              <p:nvPr/>
            </p:nvSpPr>
            <p:spPr>
              <a:xfrm flipH="1" rot="10800000">
                <a:off x="2256434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5" name="Shape 385"/>
              <p:cNvSpPr/>
              <p:nvPr/>
            </p:nvSpPr>
            <p:spPr>
              <a:xfrm flipH="1" rot="10800000">
                <a:off x="1694277" y="2457484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6" name="Shape 386"/>
              <p:cNvSpPr/>
              <p:nvPr/>
            </p:nvSpPr>
            <p:spPr>
              <a:xfrm flipH="1" rot="10800000">
                <a:off x="1694277" y="2598023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7" name="Shape 387"/>
              <p:cNvSpPr/>
              <p:nvPr/>
            </p:nvSpPr>
            <p:spPr>
              <a:xfrm flipH="1" rot="10800000">
                <a:off x="1834817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8" name="Shape 388"/>
              <p:cNvSpPr/>
              <p:nvPr/>
            </p:nvSpPr>
            <p:spPr>
              <a:xfrm flipH="1" rot="10800000">
                <a:off x="1834817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" name="Shape 389"/>
              <p:cNvSpPr/>
              <p:nvPr/>
            </p:nvSpPr>
            <p:spPr>
              <a:xfrm flipH="1" rot="10800000">
                <a:off x="1975356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0" name="Shape 390"/>
              <p:cNvSpPr/>
              <p:nvPr/>
            </p:nvSpPr>
            <p:spPr>
              <a:xfrm flipH="1" rot="10800000">
                <a:off x="1975356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1" name="Shape 391"/>
              <p:cNvSpPr/>
              <p:nvPr/>
            </p:nvSpPr>
            <p:spPr>
              <a:xfrm flipH="1" rot="10800000">
                <a:off x="1975356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2" name="Shape 392"/>
              <p:cNvSpPr/>
              <p:nvPr/>
            </p:nvSpPr>
            <p:spPr>
              <a:xfrm flipH="1" rot="10800000">
                <a:off x="1694277" y="2316945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3" name="Shape 393"/>
              <p:cNvSpPr/>
              <p:nvPr/>
            </p:nvSpPr>
            <p:spPr>
              <a:xfrm flipH="1" rot="10800000">
                <a:off x="1834817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4" name="Shape 394"/>
              <p:cNvSpPr/>
              <p:nvPr/>
            </p:nvSpPr>
            <p:spPr>
              <a:xfrm flipH="1" rot="10800000">
                <a:off x="851043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 flipH="1" rot="10800000">
                <a:off x="851043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6" name="Shape 396"/>
              <p:cNvSpPr/>
              <p:nvPr/>
            </p:nvSpPr>
            <p:spPr>
              <a:xfrm flipH="1" rot="10800000">
                <a:off x="991582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7" name="Shape 397"/>
              <p:cNvSpPr/>
              <p:nvPr/>
            </p:nvSpPr>
            <p:spPr>
              <a:xfrm flipH="1" rot="10800000">
                <a:off x="991582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 flipH="1" rot="10800000">
                <a:off x="1132121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" name="Shape 399"/>
              <p:cNvSpPr/>
              <p:nvPr/>
            </p:nvSpPr>
            <p:spPr>
              <a:xfrm flipH="1" rot="10800000">
                <a:off x="1132121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0" name="Shape 400"/>
              <p:cNvSpPr/>
              <p:nvPr/>
            </p:nvSpPr>
            <p:spPr>
              <a:xfrm flipH="1" rot="10800000">
                <a:off x="1132121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1" name="Shape 401"/>
              <p:cNvSpPr/>
              <p:nvPr/>
            </p:nvSpPr>
            <p:spPr>
              <a:xfrm flipH="1" rot="10800000">
                <a:off x="851043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2" name="Shape 402"/>
              <p:cNvSpPr/>
              <p:nvPr/>
            </p:nvSpPr>
            <p:spPr>
              <a:xfrm flipH="1" rot="10800000">
                <a:off x="991582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3" name="Shape 403"/>
              <p:cNvSpPr/>
              <p:nvPr/>
            </p:nvSpPr>
            <p:spPr>
              <a:xfrm flipH="1" rot="10800000">
                <a:off x="1272660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4" name="Shape 404"/>
              <p:cNvSpPr/>
              <p:nvPr/>
            </p:nvSpPr>
            <p:spPr>
              <a:xfrm flipH="1" rot="10800000">
                <a:off x="1272660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5" name="Shape 405"/>
              <p:cNvSpPr/>
              <p:nvPr/>
            </p:nvSpPr>
            <p:spPr>
              <a:xfrm flipH="1" rot="10800000">
                <a:off x="1413199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6" name="Shape 406"/>
              <p:cNvSpPr/>
              <p:nvPr/>
            </p:nvSpPr>
            <p:spPr>
              <a:xfrm flipH="1" rot="10800000">
                <a:off x="1413199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7" name="Shape 407"/>
              <p:cNvSpPr/>
              <p:nvPr/>
            </p:nvSpPr>
            <p:spPr>
              <a:xfrm flipH="1" rot="10800000">
                <a:off x="1553738" y="1192631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8" name="Shape 408"/>
              <p:cNvSpPr/>
              <p:nvPr/>
            </p:nvSpPr>
            <p:spPr>
              <a:xfrm flipH="1" rot="10800000">
                <a:off x="1553738" y="1052092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9" name="Shape 409"/>
              <p:cNvSpPr/>
              <p:nvPr/>
            </p:nvSpPr>
            <p:spPr>
              <a:xfrm flipH="1" rot="10800000">
                <a:off x="1553738" y="1333170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0" name="Shape 410"/>
              <p:cNvSpPr/>
              <p:nvPr/>
            </p:nvSpPr>
            <p:spPr>
              <a:xfrm flipH="1" rot="10800000">
                <a:off x="1272660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1" name="Shape 411"/>
              <p:cNvSpPr/>
              <p:nvPr/>
            </p:nvSpPr>
            <p:spPr>
              <a:xfrm flipH="1" rot="10800000">
                <a:off x="1413199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2" name="Shape 412"/>
              <p:cNvSpPr/>
              <p:nvPr/>
            </p:nvSpPr>
            <p:spPr>
              <a:xfrm flipH="1" rot="10800000">
                <a:off x="1272660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 flipH="1" rot="10800000">
                <a:off x="1272660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4" name="Shape 414"/>
              <p:cNvSpPr/>
              <p:nvPr/>
            </p:nvSpPr>
            <p:spPr>
              <a:xfrm flipH="1" rot="10800000">
                <a:off x="1413199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5" name="Shape 415"/>
              <p:cNvSpPr/>
              <p:nvPr/>
            </p:nvSpPr>
            <p:spPr>
              <a:xfrm flipH="1" rot="10800000">
                <a:off x="1413199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6" name="Shape 416"/>
              <p:cNvSpPr/>
              <p:nvPr/>
            </p:nvSpPr>
            <p:spPr>
              <a:xfrm flipH="1" rot="10800000">
                <a:off x="1553738" y="1614249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 flipH="1" rot="10800000">
                <a:off x="1553738" y="1473710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8" name="Shape 418"/>
              <p:cNvSpPr/>
              <p:nvPr/>
            </p:nvSpPr>
            <p:spPr>
              <a:xfrm flipH="1" rot="10800000">
                <a:off x="1553738" y="1754788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" name="Shape 419"/>
              <p:cNvSpPr/>
              <p:nvPr/>
            </p:nvSpPr>
            <p:spPr>
              <a:xfrm flipH="1" rot="10800000">
                <a:off x="1272660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0" name="Shape 420"/>
              <p:cNvSpPr/>
              <p:nvPr/>
            </p:nvSpPr>
            <p:spPr>
              <a:xfrm flipH="1" rot="10800000">
                <a:off x="1413199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1" name="Shape 421"/>
              <p:cNvSpPr/>
              <p:nvPr/>
            </p:nvSpPr>
            <p:spPr>
              <a:xfrm flipH="1" rot="10800000">
                <a:off x="851043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2" name="Shape 422"/>
              <p:cNvSpPr/>
              <p:nvPr/>
            </p:nvSpPr>
            <p:spPr>
              <a:xfrm flipH="1" rot="10800000">
                <a:off x="851043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3" name="Shape 423"/>
              <p:cNvSpPr/>
              <p:nvPr/>
            </p:nvSpPr>
            <p:spPr>
              <a:xfrm flipH="1" rot="10800000">
                <a:off x="991582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4" name="Shape 424"/>
              <p:cNvSpPr/>
              <p:nvPr/>
            </p:nvSpPr>
            <p:spPr>
              <a:xfrm flipH="1" rot="10800000">
                <a:off x="991582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5" name="Shape 425"/>
              <p:cNvSpPr/>
              <p:nvPr/>
            </p:nvSpPr>
            <p:spPr>
              <a:xfrm flipH="1" rot="10800000">
                <a:off x="1132121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6" name="Shape 426"/>
              <p:cNvSpPr/>
              <p:nvPr/>
            </p:nvSpPr>
            <p:spPr>
              <a:xfrm flipH="1" rot="10800000">
                <a:off x="1132121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7" name="Shape 427"/>
              <p:cNvSpPr/>
              <p:nvPr/>
            </p:nvSpPr>
            <p:spPr>
              <a:xfrm flipH="1" rot="10800000">
                <a:off x="1132121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8" name="Shape 428"/>
              <p:cNvSpPr/>
              <p:nvPr/>
            </p:nvSpPr>
            <p:spPr>
              <a:xfrm flipH="1" rot="10800000">
                <a:off x="851043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" name="Shape 429"/>
              <p:cNvSpPr/>
              <p:nvPr/>
            </p:nvSpPr>
            <p:spPr>
              <a:xfrm flipH="1" rot="10800000">
                <a:off x="991582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0" name="Shape 430"/>
              <p:cNvSpPr/>
              <p:nvPr/>
            </p:nvSpPr>
            <p:spPr>
              <a:xfrm flipH="1" rot="10800000">
                <a:off x="1694277" y="1192631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1" name="Shape 431"/>
              <p:cNvSpPr/>
              <p:nvPr/>
            </p:nvSpPr>
            <p:spPr>
              <a:xfrm flipH="1" rot="10800000">
                <a:off x="1694277" y="1333170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2" name="Shape 432"/>
              <p:cNvSpPr/>
              <p:nvPr/>
            </p:nvSpPr>
            <p:spPr>
              <a:xfrm flipH="1" rot="10800000">
                <a:off x="1834817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3" name="Shape 433"/>
              <p:cNvSpPr/>
              <p:nvPr/>
            </p:nvSpPr>
            <p:spPr>
              <a:xfrm flipH="1" rot="10800000">
                <a:off x="1834817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4" name="Shape 434"/>
              <p:cNvSpPr/>
              <p:nvPr/>
            </p:nvSpPr>
            <p:spPr>
              <a:xfrm flipH="1" rot="10800000">
                <a:off x="1975356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5" name="Shape 435"/>
              <p:cNvSpPr/>
              <p:nvPr/>
            </p:nvSpPr>
            <p:spPr>
              <a:xfrm flipH="1" rot="10800000">
                <a:off x="1975356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6" name="Shape 436"/>
              <p:cNvSpPr/>
              <p:nvPr/>
            </p:nvSpPr>
            <p:spPr>
              <a:xfrm flipH="1" rot="10800000">
                <a:off x="1975356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7" name="Shape 437"/>
              <p:cNvSpPr/>
              <p:nvPr/>
            </p:nvSpPr>
            <p:spPr>
              <a:xfrm flipH="1" rot="10800000">
                <a:off x="1694277" y="1052092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8" name="Shape 438"/>
              <p:cNvSpPr/>
              <p:nvPr/>
            </p:nvSpPr>
            <p:spPr>
              <a:xfrm flipH="1" rot="10800000">
                <a:off x="1834817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9" name="Shape 439"/>
              <p:cNvSpPr/>
              <p:nvPr/>
            </p:nvSpPr>
            <p:spPr>
              <a:xfrm flipH="1" rot="10800000">
                <a:off x="2115895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0" name="Shape 440"/>
              <p:cNvSpPr/>
              <p:nvPr/>
            </p:nvSpPr>
            <p:spPr>
              <a:xfrm flipH="1" rot="10800000">
                <a:off x="2115895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1" name="Shape 441"/>
              <p:cNvSpPr/>
              <p:nvPr/>
            </p:nvSpPr>
            <p:spPr>
              <a:xfrm flipH="1" rot="10800000">
                <a:off x="2256434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2" name="Shape 442"/>
              <p:cNvSpPr/>
              <p:nvPr/>
            </p:nvSpPr>
            <p:spPr>
              <a:xfrm flipH="1" rot="10800000">
                <a:off x="2256434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3" name="Shape 443"/>
              <p:cNvSpPr/>
              <p:nvPr/>
            </p:nvSpPr>
            <p:spPr>
              <a:xfrm flipH="1" rot="10800000">
                <a:off x="2396974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4" name="Shape 444"/>
              <p:cNvSpPr/>
              <p:nvPr/>
            </p:nvSpPr>
            <p:spPr>
              <a:xfrm flipH="1" rot="10800000">
                <a:off x="2396974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5" name="Shape 445"/>
              <p:cNvSpPr/>
              <p:nvPr/>
            </p:nvSpPr>
            <p:spPr>
              <a:xfrm flipH="1" rot="10800000">
                <a:off x="2396974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6" name="Shape 446"/>
              <p:cNvSpPr/>
              <p:nvPr/>
            </p:nvSpPr>
            <p:spPr>
              <a:xfrm flipH="1" rot="10800000">
                <a:off x="2115895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7" name="Shape 447"/>
              <p:cNvSpPr/>
              <p:nvPr/>
            </p:nvSpPr>
            <p:spPr>
              <a:xfrm flipH="1" rot="10800000">
                <a:off x="2256434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8" name="Shape 448"/>
              <p:cNvSpPr/>
              <p:nvPr/>
            </p:nvSpPr>
            <p:spPr>
              <a:xfrm flipH="1" rot="10800000">
                <a:off x="2115895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" name="Shape 449"/>
              <p:cNvSpPr/>
              <p:nvPr/>
            </p:nvSpPr>
            <p:spPr>
              <a:xfrm flipH="1" rot="10800000">
                <a:off x="2115895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0" name="Shape 450"/>
              <p:cNvSpPr/>
              <p:nvPr/>
            </p:nvSpPr>
            <p:spPr>
              <a:xfrm flipH="1" rot="10800000">
                <a:off x="2256434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1" name="Shape 451"/>
              <p:cNvSpPr/>
              <p:nvPr/>
            </p:nvSpPr>
            <p:spPr>
              <a:xfrm flipH="1" rot="10800000">
                <a:off x="2256434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2" name="Shape 452"/>
              <p:cNvSpPr/>
              <p:nvPr/>
            </p:nvSpPr>
            <p:spPr>
              <a:xfrm flipH="1" rot="10800000">
                <a:off x="2396974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3" name="Shape 453"/>
              <p:cNvSpPr/>
              <p:nvPr/>
            </p:nvSpPr>
            <p:spPr>
              <a:xfrm flipH="1" rot="10800000">
                <a:off x="2396974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4" name="Shape 454"/>
              <p:cNvSpPr/>
              <p:nvPr/>
            </p:nvSpPr>
            <p:spPr>
              <a:xfrm flipH="1" rot="10800000">
                <a:off x="2396974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5" name="Shape 455"/>
              <p:cNvSpPr/>
              <p:nvPr/>
            </p:nvSpPr>
            <p:spPr>
              <a:xfrm flipH="1" rot="10800000">
                <a:off x="2115895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6" name="Shape 456"/>
              <p:cNvSpPr/>
              <p:nvPr/>
            </p:nvSpPr>
            <p:spPr>
              <a:xfrm flipH="1" rot="10800000">
                <a:off x="2256434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7" name="Shape 457"/>
              <p:cNvSpPr/>
              <p:nvPr/>
            </p:nvSpPr>
            <p:spPr>
              <a:xfrm flipH="1" rot="10800000">
                <a:off x="1694277" y="1614249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8" name="Shape 458"/>
              <p:cNvSpPr/>
              <p:nvPr/>
            </p:nvSpPr>
            <p:spPr>
              <a:xfrm flipH="1" rot="10800000">
                <a:off x="1694277" y="1754788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" name="Shape 459"/>
              <p:cNvSpPr/>
              <p:nvPr/>
            </p:nvSpPr>
            <p:spPr>
              <a:xfrm flipH="1" rot="10800000">
                <a:off x="1834817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0" name="Shape 460"/>
              <p:cNvSpPr/>
              <p:nvPr/>
            </p:nvSpPr>
            <p:spPr>
              <a:xfrm flipH="1" rot="10800000">
                <a:off x="1834817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1" name="Shape 461"/>
              <p:cNvSpPr/>
              <p:nvPr/>
            </p:nvSpPr>
            <p:spPr>
              <a:xfrm flipH="1" rot="10800000">
                <a:off x="1975356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2" name="Shape 462"/>
              <p:cNvSpPr/>
              <p:nvPr/>
            </p:nvSpPr>
            <p:spPr>
              <a:xfrm flipH="1" rot="10800000">
                <a:off x="1975356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3" name="Shape 463"/>
              <p:cNvSpPr/>
              <p:nvPr/>
            </p:nvSpPr>
            <p:spPr>
              <a:xfrm flipH="1" rot="10800000">
                <a:off x="1975356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4" name="Shape 464"/>
              <p:cNvSpPr/>
              <p:nvPr/>
            </p:nvSpPr>
            <p:spPr>
              <a:xfrm flipH="1" rot="10800000">
                <a:off x="1694277" y="1473710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5" name="Shape 465"/>
              <p:cNvSpPr/>
              <p:nvPr/>
            </p:nvSpPr>
            <p:spPr>
              <a:xfrm flipH="1" rot="10800000">
                <a:off x="1834817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6" name="Shape 466"/>
              <p:cNvSpPr/>
              <p:nvPr/>
            </p:nvSpPr>
            <p:spPr>
              <a:xfrm flipH="1" rot="10800000">
                <a:off x="851043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7" name="Shape 467"/>
              <p:cNvSpPr/>
              <p:nvPr/>
            </p:nvSpPr>
            <p:spPr>
              <a:xfrm flipH="1" rot="10800000">
                <a:off x="851043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8" name="Shape 468"/>
              <p:cNvSpPr/>
              <p:nvPr/>
            </p:nvSpPr>
            <p:spPr>
              <a:xfrm flipH="1" rot="10800000">
                <a:off x="991582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9" name="Shape 469"/>
              <p:cNvSpPr/>
              <p:nvPr/>
            </p:nvSpPr>
            <p:spPr>
              <a:xfrm flipH="1" rot="10800000">
                <a:off x="991582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0" name="Shape 470"/>
              <p:cNvSpPr/>
              <p:nvPr/>
            </p:nvSpPr>
            <p:spPr>
              <a:xfrm flipH="1" rot="10800000">
                <a:off x="1132121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1" name="Shape 471"/>
              <p:cNvSpPr/>
              <p:nvPr/>
            </p:nvSpPr>
            <p:spPr>
              <a:xfrm flipH="1" rot="10800000">
                <a:off x="1132121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2" name="Shape 472"/>
              <p:cNvSpPr/>
              <p:nvPr/>
            </p:nvSpPr>
            <p:spPr>
              <a:xfrm flipH="1" rot="10800000">
                <a:off x="1132121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3" name="Shape 473"/>
              <p:cNvSpPr/>
              <p:nvPr/>
            </p:nvSpPr>
            <p:spPr>
              <a:xfrm flipH="1" rot="10800000">
                <a:off x="851043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4" name="Shape 474"/>
              <p:cNvSpPr/>
              <p:nvPr/>
            </p:nvSpPr>
            <p:spPr>
              <a:xfrm flipH="1" rot="10800000">
                <a:off x="991582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5" name="Shape 475"/>
              <p:cNvSpPr/>
              <p:nvPr/>
            </p:nvSpPr>
            <p:spPr>
              <a:xfrm flipH="1" rot="10800000">
                <a:off x="1272660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6" name="Shape 476"/>
              <p:cNvSpPr/>
              <p:nvPr/>
            </p:nvSpPr>
            <p:spPr>
              <a:xfrm flipH="1" rot="10800000">
                <a:off x="1272660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7" name="Shape 477"/>
              <p:cNvSpPr/>
              <p:nvPr/>
            </p:nvSpPr>
            <p:spPr>
              <a:xfrm flipH="1" rot="10800000">
                <a:off x="1413199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8" name="Shape 478"/>
              <p:cNvSpPr/>
              <p:nvPr/>
            </p:nvSpPr>
            <p:spPr>
              <a:xfrm flipH="1" rot="10800000">
                <a:off x="1413199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" name="Shape 479"/>
              <p:cNvSpPr/>
              <p:nvPr/>
            </p:nvSpPr>
            <p:spPr>
              <a:xfrm flipH="1" rot="10800000">
                <a:off x="1553738" y="771013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0" name="Shape 480"/>
              <p:cNvSpPr/>
              <p:nvPr/>
            </p:nvSpPr>
            <p:spPr>
              <a:xfrm flipH="1" rot="10800000">
                <a:off x="1553738" y="630474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1" name="Shape 481"/>
              <p:cNvSpPr/>
              <p:nvPr/>
            </p:nvSpPr>
            <p:spPr>
              <a:xfrm flipH="1" rot="10800000">
                <a:off x="1553738" y="911553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2" name="Shape 482"/>
              <p:cNvSpPr/>
              <p:nvPr/>
            </p:nvSpPr>
            <p:spPr>
              <a:xfrm flipH="1" rot="10800000">
                <a:off x="1272660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3" name="Shape 483"/>
              <p:cNvSpPr/>
              <p:nvPr/>
            </p:nvSpPr>
            <p:spPr>
              <a:xfrm flipH="1" rot="10800000">
                <a:off x="1413199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4" name="Shape 484"/>
              <p:cNvSpPr/>
              <p:nvPr/>
            </p:nvSpPr>
            <p:spPr>
              <a:xfrm flipH="1" rot="10800000">
                <a:off x="1694277" y="771013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5" name="Shape 485"/>
              <p:cNvSpPr/>
              <p:nvPr/>
            </p:nvSpPr>
            <p:spPr>
              <a:xfrm flipH="1" rot="10800000">
                <a:off x="1694277" y="911553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6" name="Shape 486"/>
              <p:cNvSpPr/>
              <p:nvPr/>
            </p:nvSpPr>
            <p:spPr>
              <a:xfrm flipH="1" rot="10800000">
                <a:off x="1834817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7" name="Shape 487"/>
              <p:cNvSpPr/>
              <p:nvPr/>
            </p:nvSpPr>
            <p:spPr>
              <a:xfrm flipH="1" rot="10800000">
                <a:off x="1834817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8" name="Shape 488"/>
              <p:cNvSpPr/>
              <p:nvPr/>
            </p:nvSpPr>
            <p:spPr>
              <a:xfrm flipH="1" rot="10800000">
                <a:off x="1975356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" name="Shape 489"/>
              <p:cNvSpPr/>
              <p:nvPr/>
            </p:nvSpPr>
            <p:spPr>
              <a:xfrm flipH="1" rot="10800000">
                <a:off x="1975356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0" name="Shape 490"/>
              <p:cNvSpPr/>
              <p:nvPr/>
            </p:nvSpPr>
            <p:spPr>
              <a:xfrm flipH="1" rot="10800000">
                <a:off x="1975356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1" name="Shape 491"/>
              <p:cNvSpPr/>
              <p:nvPr/>
            </p:nvSpPr>
            <p:spPr>
              <a:xfrm flipH="1" rot="10800000">
                <a:off x="1694277" y="630474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2" name="Shape 492"/>
              <p:cNvSpPr/>
              <p:nvPr/>
            </p:nvSpPr>
            <p:spPr>
              <a:xfrm flipH="1" rot="10800000">
                <a:off x="1834817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3" name="Shape 493"/>
              <p:cNvSpPr/>
              <p:nvPr/>
            </p:nvSpPr>
            <p:spPr>
              <a:xfrm flipH="1" rot="10800000">
                <a:off x="2115895" y="771013"/>
                <a:ext cx="140541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4" name="Shape 494"/>
              <p:cNvSpPr/>
              <p:nvPr/>
            </p:nvSpPr>
            <p:spPr>
              <a:xfrm flipH="1" rot="10800000">
                <a:off x="2115895" y="911553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5" name="Shape 495"/>
              <p:cNvSpPr/>
              <p:nvPr/>
            </p:nvSpPr>
            <p:spPr>
              <a:xfrm flipH="1" rot="10800000">
                <a:off x="2256435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6" name="Shape 496"/>
              <p:cNvSpPr/>
              <p:nvPr/>
            </p:nvSpPr>
            <p:spPr>
              <a:xfrm flipH="1" rot="10800000">
                <a:off x="2256435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 flipH="1" rot="10800000">
                <a:off x="2396974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8" name="Shape 498"/>
              <p:cNvSpPr/>
              <p:nvPr/>
            </p:nvSpPr>
            <p:spPr>
              <a:xfrm flipH="1" rot="10800000">
                <a:off x="2396974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9" name="Shape 499"/>
              <p:cNvSpPr/>
              <p:nvPr/>
            </p:nvSpPr>
            <p:spPr>
              <a:xfrm flipH="1" rot="10800000">
                <a:off x="2396974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0" name="Shape 500"/>
              <p:cNvSpPr/>
              <p:nvPr/>
            </p:nvSpPr>
            <p:spPr>
              <a:xfrm flipH="1" rot="10800000">
                <a:off x="2115895" y="630474"/>
                <a:ext cx="140541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1" name="Shape 501"/>
              <p:cNvSpPr/>
              <p:nvPr/>
            </p:nvSpPr>
            <p:spPr>
              <a:xfrm flipH="1" rot="10800000">
                <a:off x="2256435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2" name="Shape 502"/>
              <p:cNvSpPr/>
              <p:nvPr/>
            </p:nvSpPr>
            <p:spPr>
              <a:xfrm flipH="1" rot="10800000">
                <a:off x="2537513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3" name="Shape 503"/>
              <p:cNvSpPr/>
              <p:nvPr/>
            </p:nvSpPr>
            <p:spPr>
              <a:xfrm flipH="1" rot="10800000">
                <a:off x="2537513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4" name="Shape 504"/>
              <p:cNvSpPr/>
              <p:nvPr/>
            </p:nvSpPr>
            <p:spPr>
              <a:xfrm flipH="1" rot="10800000">
                <a:off x="2678052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5" name="Shape 505"/>
              <p:cNvSpPr/>
              <p:nvPr/>
            </p:nvSpPr>
            <p:spPr>
              <a:xfrm flipH="1" rot="10800000">
                <a:off x="2678052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6" name="Shape 506"/>
              <p:cNvSpPr/>
              <p:nvPr/>
            </p:nvSpPr>
            <p:spPr>
              <a:xfrm flipH="1" rot="10800000">
                <a:off x="2818591" y="77101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7" name="Shape 507"/>
              <p:cNvSpPr/>
              <p:nvPr/>
            </p:nvSpPr>
            <p:spPr>
              <a:xfrm flipH="1" rot="10800000">
                <a:off x="2818591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8" name="Shape 508"/>
              <p:cNvSpPr/>
              <p:nvPr/>
            </p:nvSpPr>
            <p:spPr>
              <a:xfrm flipH="1" rot="10800000">
                <a:off x="2818591" y="911553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9" name="Shape 509"/>
              <p:cNvSpPr/>
              <p:nvPr/>
            </p:nvSpPr>
            <p:spPr>
              <a:xfrm flipH="1" rot="10800000">
                <a:off x="2537513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0" name="Shape 510"/>
              <p:cNvSpPr/>
              <p:nvPr/>
            </p:nvSpPr>
            <p:spPr>
              <a:xfrm flipH="1" rot="10800000">
                <a:off x="2678052" y="630474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1" name="Shape 511"/>
              <p:cNvSpPr/>
              <p:nvPr/>
            </p:nvSpPr>
            <p:spPr>
              <a:xfrm flipH="1" rot="10800000">
                <a:off x="2537513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2" name="Shape 512"/>
              <p:cNvSpPr/>
              <p:nvPr/>
            </p:nvSpPr>
            <p:spPr>
              <a:xfrm flipH="1" rot="10800000">
                <a:off x="2537513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3" name="Shape 513"/>
              <p:cNvSpPr/>
              <p:nvPr/>
            </p:nvSpPr>
            <p:spPr>
              <a:xfrm flipH="1" rot="10800000">
                <a:off x="2678052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4" name="Shape 514"/>
              <p:cNvSpPr/>
              <p:nvPr/>
            </p:nvSpPr>
            <p:spPr>
              <a:xfrm flipH="1" rot="10800000">
                <a:off x="2678052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5" name="Shape 515"/>
              <p:cNvSpPr/>
              <p:nvPr/>
            </p:nvSpPr>
            <p:spPr>
              <a:xfrm flipH="1" rot="10800000">
                <a:off x="2818591" y="1192631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6" name="Shape 516"/>
              <p:cNvSpPr/>
              <p:nvPr/>
            </p:nvSpPr>
            <p:spPr>
              <a:xfrm flipH="1" rot="10800000">
                <a:off x="2818591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7" name="Shape 517"/>
              <p:cNvSpPr/>
              <p:nvPr/>
            </p:nvSpPr>
            <p:spPr>
              <a:xfrm flipH="1" rot="10800000">
                <a:off x="2818591" y="1333170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8" name="Shape 518"/>
              <p:cNvSpPr/>
              <p:nvPr/>
            </p:nvSpPr>
            <p:spPr>
              <a:xfrm flipH="1" rot="10800000">
                <a:off x="2537513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9" name="Shape 519"/>
              <p:cNvSpPr/>
              <p:nvPr/>
            </p:nvSpPr>
            <p:spPr>
              <a:xfrm flipH="1" rot="10800000">
                <a:off x="2678052" y="1052092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0" name="Shape 520"/>
              <p:cNvSpPr/>
              <p:nvPr/>
            </p:nvSpPr>
            <p:spPr>
              <a:xfrm flipH="1" rot="10800000">
                <a:off x="2537513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1" name="Shape 521"/>
              <p:cNvSpPr/>
              <p:nvPr/>
            </p:nvSpPr>
            <p:spPr>
              <a:xfrm flipH="1" rot="10800000">
                <a:off x="2537513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2" name="Shape 522"/>
              <p:cNvSpPr/>
              <p:nvPr/>
            </p:nvSpPr>
            <p:spPr>
              <a:xfrm flipH="1" rot="10800000">
                <a:off x="2678052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3" name="Shape 523"/>
              <p:cNvSpPr/>
              <p:nvPr/>
            </p:nvSpPr>
            <p:spPr>
              <a:xfrm flipH="1" rot="10800000">
                <a:off x="2678052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4" name="Shape 524"/>
              <p:cNvSpPr/>
              <p:nvPr/>
            </p:nvSpPr>
            <p:spPr>
              <a:xfrm flipH="1" rot="10800000">
                <a:off x="2818591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5" name="Shape 525"/>
              <p:cNvSpPr/>
              <p:nvPr/>
            </p:nvSpPr>
            <p:spPr>
              <a:xfrm flipH="1" rot="10800000">
                <a:off x="2818591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6" name="Shape 526"/>
              <p:cNvSpPr/>
              <p:nvPr/>
            </p:nvSpPr>
            <p:spPr>
              <a:xfrm flipH="1" rot="10800000">
                <a:off x="2818591" y="1754788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7" name="Shape 527"/>
              <p:cNvSpPr/>
              <p:nvPr/>
            </p:nvSpPr>
            <p:spPr>
              <a:xfrm flipH="1" rot="10800000">
                <a:off x="2537513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8" name="Shape 528"/>
              <p:cNvSpPr/>
              <p:nvPr/>
            </p:nvSpPr>
            <p:spPr>
              <a:xfrm flipH="1" rot="10800000">
                <a:off x="2678052" y="1473710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9" name="Shape 529"/>
              <p:cNvSpPr/>
              <p:nvPr/>
            </p:nvSpPr>
            <p:spPr>
              <a:xfrm flipH="1" rot="10800000">
                <a:off x="2537513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0" name="Shape 530"/>
              <p:cNvSpPr/>
              <p:nvPr/>
            </p:nvSpPr>
            <p:spPr>
              <a:xfrm flipH="1" rot="10800000">
                <a:off x="2537513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1" name="Shape 531"/>
              <p:cNvSpPr/>
              <p:nvPr/>
            </p:nvSpPr>
            <p:spPr>
              <a:xfrm flipH="1" rot="10800000">
                <a:off x="2678052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2" name="Shape 532"/>
              <p:cNvSpPr/>
              <p:nvPr/>
            </p:nvSpPr>
            <p:spPr>
              <a:xfrm flipH="1" rot="10800000">
                <a:off x="2678052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3" name="Shape 533"/>
              <p:cNvSpPr/>
              <p:nvPr/>
            </p:nvSpPr>
            <p:spPr>
              <a:xfrm flipH="1" rot="10800000">
                <a:off x="2818591" y="2035867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4" name="Shape 534"/>
              <p:cNvSpPr/>
              <p:nvPr/>
            </p:nvSpPr>
            <p:spPr>
              <a:xfrm flipH="1" rot="10800000">
                <a:off x="2818591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5" name="Shape 535"/>
              <p:cNvSpPr/>
              <p:nvPr/>
            </p:nvSpPr>
            <p:spPr>
              <a:xfrm flipH="1" rot="10800000">
                <a:off x="2818591" y="2176406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6" name="Shape 536"/>
              <p:cNvSpPr/>
              <p:nvPr/>
            </p:nvSpPr>
            <p:spPr>
              <a:xfrm flipH="1" rot="10800000">
                <a:off x="2537513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7" name="Shape 537"/>
              <p:cNvSpPr/>
              <p:nvPr/>
            </p:nvSpPr>
            <p:spPr>
              <a:xfrm flipH="1" rot="10800000">
                <a:off x="2678052" y="1895327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8" name="Shape 538"/>
              <p:cNvSpPr/>
              <p:nvPr/>
            </p:nvSpPr>
            <p:spPr>
              <a:xfrm flipH="1" rot="10800000">
                <a:off x="2537513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9" name="Shape 539"/>
              <p:cNvSpPr/>
              <p:nvPr/>
            </p:nvSpPr>
            <p:spPr>
              <a:xfrm flipH="1" rot="10800000">
                <a:off x="2537513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0" name="Shape 540"/>
              <p:cNvSpPr/>
              <p:nvPr/>
            </p:nvSpPr>
            <p:spPr>
              <a:xfrm flipH="1" rot="10800000">
                <a:off x="2678052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1" name="Shape 541"/>
              <p:cNvSpPr/>
              <p:nvPr/>
            </p:nvSpPr>
            <p:spPr>
              <a:xfrm flipH="1" rot="10800000">
                <a:off x="2678052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2" name="Shape 542"/>
              <p:cNvSpPr/>
              <p:nvPr/>
            </p:nvSpPr>
            <p:spPr>
              <a:xfrm flipH="1" rot="10800000">
                <a:off x="2818591" y="2457484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3" name="Shape 543"/>
              <p:cNvSpPr/>
              <p:nvPr/>
            </p:nvSpPr>
            <p:spPr>
              <a:xfrm flipH="1" rot="10800000">
                <a:off x="2818591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4" name="Shape 544"/>
              <p:cNvSpPr/>
              <p:nvPr/>
            </p:nvSpPr>
            <p:spPr>
              <a:xfrm flipH="1" rot="10800000">
                <a:off x="2818591" y="2598023"/>
                <a:ext cx="140540" cy="140541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5" name="Shape 545"/>
              <p:cNvSpPr/>
              <p:nvPr/>
            </p:nvSpPr>
            <p:spPr>
              <a:xfrm flipH="1" rot="10800000">
                <a:off x="2537513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6" name="Shape 546"/>
              <p:cNvSpPr/>
              <p:nvPr/>
            </p:nvSpPr>
            <p:spPr>
              <a:xfrm flipH="1" rot="10800000">
                <a:off x="2678052" y="2316945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7" name="Shape 547"/>
              <p:cNvSpPr/>
              <p:nvPr/>
            </p:nvSpPr>
            <p:spPr>
              <a:xfrm flipH="1" rot="10800000">
                <a:off x="1834817" y="1614249"/>
                <a:ext cx="140540" cy="140540"/>
              </a:xfrm>
              <a:prstGeom prst="rect">
                <a:avLst/>
              </a:prstGeom>
              <a:noFill/>
              <a:ln w="25400" cap="rnd">
                <a:solidFill>
                  <a:srgbClr val="11B119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456142" y="1473710"/>
                <a:ext cx="373648" cy="596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b="1" sz="2700">
                    <a:effectLst>
                      <a:outerShdw sx="100000" sy="100000" kx="0" ky="0" algn="b" rotWithShape="0" blurRad="38100" dist="38100" dir="2700000">
                        <a:srgbClr val="4D4D4D"/>
                      </a:outerShdw>
                    </a:effectLst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  <p:pic>
            <p:nvPicPr>
              <p:cNvPr id="549" name="ex2.png" descr="ex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706842" y="300597"/>
                <a:ext cx="2998171" cy="21549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0" name="Shape 550"/>
              <p:cNvSpPr/>
              <p:nvPr/>
            </p:nvSpPr>
            <p:spPr>
              <a:xfrm flipH="1" rot="10800000">
                <a:off x="7233864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1" name="Shape 551"/>
              <p:cNvSpPr/>
              <p:nvPr/>
            </p:nvSpPr>
            <p:spPr>
              <a:xfrm flipH="1" rot="10800000">
                <a:off x="7290080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2" name="Shape 552"/>
              <p:cNvSpPr/>
              <p:nvPr/>
            </p:nvSpPr>
            <p:spPr>
              <a:xfrm flipH="1" rot="10800000">
                <a:off x="7346296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3" name="Shape 553"/>
              <p:cNvSpPr/>
              <p:nvPr/>
            </p:nvSpPr>
            <p:spPr>
              <a:xfrm flipH="1" rot="10800000">
                <a:off x="7346296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4" name="Shape 554"/>
              <p:cNvSpPr/>
              <p:nvPr/>
            </p:nvSpPr>
            <p:spPr>
              <a:xfrm flipH="1" rot="10800000">
                <a:off x="7233864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5" name="Shape 555"/>
              <p:cNvSpPr/>
              <p:nvPr/>
            </p:nvSpPr>
            <p:spPr>
              <a:xfrm flipH="1" rot="10800000">
                <a:off x="7290080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6" name="Shape 556"/>
              <p:cNvSpPr/>
              <p:nvPr/>
            </p:nvSpPr>
            <p:spPr>
              <a:xfrm flipH="1" rot="10800000">
                <a:off x="7402511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7" name="Shape 557"/>
              <p:cNvSpPr/>
              <p:nvPr/>
            </p:nvSpPr>
            <p:spPr>
              <a:xfrm flipH="1" rot="10800000">
                <a:off x="7458727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8" name="Shape 558"/>
              <p:cNvSpPr/>
              <p:nvPr/>
            </p:nvSpPr>
            <p:spPr>
              <a:xfrm flipH="1" rot="10800000">
                <a:off x="7458727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9" name="Shape 559"/>
              <p:cNvSpPr/>
              <p:nvPr/>
            </p:nvSpPr>
            <p:spPr>
              <a:xfrm flipH="1" rot="10800000">
                <a:off x="7514942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0" name="Shape 560"/>
              <p:cNvSpPr/>
              <p:nvPr/>
            </p:nvSpPr>
            <p:spPr>
              <a:xfrm flipH="1" rot="10800000">
                <a:off x="7514942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1" name="Shape 561"/>
              <p:cNvSpPr/>
              <p:nvPr/>
            </p:nvSpPr>
            <p:spPr>
              <a:xfrm flipH="1" rot="10800000">
                <a:off x="7514942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2" name="Shape 562"/>
              <p:cNvSpPr/>
              <p:nvPr/>
            </p:nvSpPr>
            <p:spPr>
              <a:xfrm flipH="1" rot="10800000">
                <a:off x="7402511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3" name="Shape 563"/>
              <p:cNvSpPr/>
              <p:nvPr/>
            </p:nvSpPr>
            <p:spPr>
              <a:xfrm flipH="1" rot="10800000">
                <a:off x="7458727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4" name="Shape 564"/>
              <p:cNvSpPr/>
              <p:nvPr/>
            </p:nvSpPr>
            <p:spPr>
              <a:xfrm flipH="1" rot="10800000">
                <a:off x="7571159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5" name="Shape 565"/>
              <p:cNvSpPr/>
              <p:nvPr/>
            </p:nvSpPr>
            <p:spPr>
              <a:xfrm flipH="1" rot="10800000">
                <a:off x="7571159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6" name="Shape 566"/>
              <p:cNvSpPr/>
              <p:nvPr/>
            </p:nvSpPr>
            <p:spPr>
              <a:xfrm flipH="1" rot="10800000">
                <a:off x="7627374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7" name="Shape 567"/>
              <p:cNvSpPr/>
              <p:nvPr/>
            </p:nvSpPr>
            <p:spPr>
              <a:xfrm flipH="1" rot="10800000">
                <a:off x="7627374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8" name="Shape 568"/>
              <p:cNvSpPr/>
              <p:nvPr/>
            </p:nvSpPr>
            <p:spPr>
              <a:xfrm flipH="1" rot="10800000">
                <a:off x="7683590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9" name="Shape 569"/>
              <p:cNvSpPr/>
              <p:nvPr/>
            </p:nvSpPr>
            <p:spPr>
              <a:xfrm flipH="1" rot="10800000">
                <a:off x="7683590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0" name="Shape 570"/>
              <p:cNvSpPr/>
              <p:nvPr/>
            </p:nvSpPr>
            <p:spPr>
              <a:xfrm flipH="1" rot="10800000">
                <a:off x="7683590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1" name="Shape 571"/>
              <p:cNvSpPr/>
              <p:nvPr/>
            </p:nvSpPr>
            <p:spPr>
              <a:xfrm flipH="1" rot="10800000">
                <a:off x="7571159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2" name="Shape 572"/>
              <p:cNvSpPr/>
              <p:nvPr/>
            </p:nvSpPr>
            <p:spPr>
              <a:xfrm flipH="1" rot="10800000">
                <a:off x="7627374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3" name="Shape 573"/>
              <p:cNvSpPr/>
              <p:nvPr/>
            </p:nvSpPr>
            <p:spPr>
              <a:xfrm flipH="1" rot="10800000">
                <a:off x="7739805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4" name="Shape 574"/>
              <p:cNvSpPr/>
              <p:nvPr/>
            </p:nvSpPr>
            <p:spPr>
              <a:xfrm flipH="1" rot="10800000">
                <a:off x="7739805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5" name="Shape 575"/>
              <p:cNvSpPr/>
              <p:nvPr/>
            </p:nvSpPr>
            <p:spPr>
              <a:xfrm flipH="1" rot="10800000">
                <a:off x="7796021" y="166803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6" name="Shape 576"/>
              <p:cNvSpPr/>
              <p:nvPr/>
            </p:nvSpPr>
            <p:spPr>
              <a:xfrm flipH="1" rot="10800000">
                <a:off x="7796021" y="1611213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7" name="Shape 577"/>
              <p:cNvSpPr/>
              <p:nvPr/>
            </p:nvSpPr>
            <p:spPr>
              <a:xfrm flipH="1" rot="10800000">
                <a:off x="7852237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8" name="Shape 578"/>
              <p:cNvSpPr/>
              <p:nvPr/>
            </p:nvSpPr>
            <p:spPr>
              <a:xfrm flipH="1" rot="10800000">
                <a:off x="7852237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9" name="Shape 579"/>
              <p:cNvSpPr/>
              <p:nvPr/>
            </p:nvSpPr>
            <p:spPr>
              <a:xfrm flipH="1" rot="10800000">
                <a:off x="7852237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0" name="Shape 580"/>
              <p:cNvSpPr/>
              <p:nvPr/>
            </p:nvSpPr>
            <p:spPr>
              <a:xfrm flipH="1" rot="10800000">
                <a:off x="7739805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1" name="Shape 581"/>
              <p:cNvSpPr/>
              <p:nvPr/>
            </p:nvSpPr>
            <p:spPr>
              <a:xfrm flipH="1" rot="10800000">
                <a:off x="7796021" y="155439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2" name="Shape 582"/>
              <p:cNvSpPr/>
              <p:nvPr/>
            </p:nvSpPr>
            <p:spPr>
              <a:xfrm flipH="1" rot="10800000">
                <a:off x="7739805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3" name="Shape 583"/>
              <p:cNvSpPr/>
              <p:nvPr/>
            </p:nvSpPr>
            <p:spPr>
              <a:xfrm flipH="1" rot="10800000">
                <a:off x="7796021" y="183850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4" name="Shape 584"/>
              <p:cNvSpPr/>
              <p:nvPr/>
            </p:nvSpPr>
            <p:spPr>
              <a:xfrm flipH="1" rot="10800000">
                <a:off x="7796021" y="178168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5" name="Shape 585"/>
              <p:cNvSpPr/>
              <p:nvPr/>
            </p:nvSpPr>
            <p:spPr>
              <a:xfrm flipH="1" rot="10800000">
                <a:off x="7852237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6" name="Shape 586"/>
              <p:cNvSpPr/>
              <p:nvPr/>
            </p:nvSpPr>
            <p:spPr>
              <a:xfrm flipH="1" rot="10800000">
                <a:off x="7852237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7" name="Shape 587"/>
              <p:cNvSpPr/>
              <p:nvPr/>
            </p:nvSpPr>
            <p:spPr>
              <a:xfrm flipH="1" rot="10800000">
                <a:off x="7852237" y="183850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8" name="Shape 588"/>
              <p:cNvSpPr/>
              <p:nvPr/>
            </p:nvSpPr>
            <p:spPr>
              <a:xfrm flipH="1" rot="10800000">
                <a:off x="7739805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9" name="Shape 589"/>
              <p:cNvSpPr/>
              <p:nvPr/>
            </p:nvSpPr>
            <p:spPr>
              <a:xfrm flipH="1" rot="10800000">
                <a:off x="7796021" y="172485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0" name="Shape 590"/>
              <p:cNvSpPr/>
              <p:nvPr/>
            </p:nvSpPr>
            <p:spPr>
              <a:xfrm flipH="1" rot="10800000">
                <a:off x="7627374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1" name="Shape 591"/>
              <p:cNvSpPr/>
              <p:nvPr/>
            </p:nvSpPr>
            <p:spPr>
              <a:xfrm flipH="1" rot="10800000">
                <a:off x="7683590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2" name="Shape 592"/>
              <p:cNvSpPr/>
              <p:nvPr/>
            </p:nvSpPr>
            <p:spPr>
              <a:xfrm flipH="1" rot="10800000">
                <a:off x="7683590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3" name="Shape 593"/>
              <p:cNvSpPr/>
              <p:nvPr/>
            </p:nvSpPr>
            <p:spPr>
              <a:xfrm flipH="1" rot="10800000">
                <a:off x="7571159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4" name="Shape 594"/>
              <p:cNvSpPr/>
              <p:nvPr/>
            </p:nvSpPr>
            <p:spPr>
              <a:xfrm flipH="1" rot="10800000">
                <a:off x="7627374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5" name="Shape 595"/>
              <p:cNvSpPr/>
              <p:nvPr/>
            </p:nvSpPr>
            <p:spPr>
              <a:xfrm flipH="1" rot="10800000">
                <a:off x="7233864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6" name="Shape 596"/>
              <p:cNvSpPr/>
              <p:nvPr/>
            </p:nvSpPr>
            <p:spPr>
              <a:xfrm flipH="1" rot="10800000">
                <a:off x="7233864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" name="Shape 597"/>
              <p:cNvSpPr/>
              <p:nvPr/>
            </p:nvSpPr>
            <p:spPr>
              <a:xfrm flipH="1" rot="10800000">
                <a:off x="7290080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8" name="Shape 598"/>
              <p:cNvSpPr/>
              <p:nvPr/>
            </p:nvSpPr>
            <p:spPr>
              <a:xfrm flipH="1" rot="10800000">
                <a:off x="7290080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9" name="Shape 599"/>
              <p:cNvSpPr/>
              <p:nvPr/>
            </p:nvSpPr>
            <p:spPr>
              <a:xfrm flipH="1" rot="10800000">
                <a:off x="7346296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0" name="Shape 600"/>
              <p:cNvSpPr/>
              <p:nvPr/>
            </p:nvSpPr>
            <p:spPr>
              <a:xfrm flipH="1" rot="10800000">
                <a:off x="7346296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1" name="Shape 601"/>
              <p:cNvSpPr/>
              <p:nvPr/>
            </p:nvSpPr>
            <p:spPr>
              <a:xfrm flipH="1" rot="10800000">
                <a:off x="7346296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2" name="Shape 602"/>
              <p:cNvSpPr/>
              <p:nvPr/>
            </p:nvSpPr>
            <p:spPr>
              <a:xfrm flipH="1" rot="10800000">
                <a:off x="7233864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3" name="Shape 603"/>
              <p:cNvSpPr/>
              <p:nvPr/>
            </p:nvSpPr>
            <p:spPr>
              <a:xfrm flipH="1" rot="10800000">
                <a:off x="7290080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4" name="Shape 604"/>
              <p:cNvSpPr/>
              <p:nvPr/>
            </p:nvSpPr>
            <p:spPr>
              <a:xfrm flipH="1" rot="10800000">
                <a:off x="7402511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5" name="Shape 605"/>
              <p:cNvSpPr/>
              <p:nvPr/>
            </p:nvSpPr>
            <p:spPr>
              <a:xfrm flipH="1" rot="10800000">
                <a:off x="7402511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6" name="Shape 606"/>
              <p:cNvSpPr/>
              <p:nvPr/>
            </p:nvSpPr>
            <p:spPr>
              <a:xfrm flipH="1" rot="10800000">
                <a:off x="7458727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7" name="Shape 607"/>
              <p:cNvSpPr/>
              <p:nvPr/>
            </p:nvSpPr>
            <p:spPr>
              <a:xfrm flipH="1" rot="10800000">
                <a:off x="7458727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8" name="Shape 608"/>
              <p:cNvSpPr/>
              <p:nvPr/>
            </p:nvSpPr>
            <p:spPr>
              <a:xfrm flipH="1" rot="10800000">
                <a:off x="7514942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9" name="Shape 609"/>
              <p:cNvSpPr/>
              <p:nvPr/>
            </p:nvSpPr>
            <p:spPr>
              <a:xfrm flipH="1" rot="10800000">
                <a:off x="7514942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0" name="Shape 610"/>
              <p:cNvSpPr/>
              <p:nvPr/>
            </p:nvSpPr>
            <p:spPr>
              <a:xfrm flipH="1" rot="10800000">
                <a:off x="7514942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1" name="Shape 611"/>
              <p:cNvSpPr/>
              <p:nvPr/>
            </p:nvSpPr>
            <p:spPr>
              <a:xfrm flipH="1" rot="10800000">
                <a:off x="7402511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2" name="Shape 612"/>
              <p:cNvSpPr/>
              <p:nvPr/>
            </p:nvSpPr>
            <p:spPr>
              <a:xfrm flipH="1" rot="10800000">
                <a:off x="7458727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3" name="Shape 613"/>
              <p:cNvSpPr/>
              <p:nvPr/>
            </p:nvSpPr>
            <p:spPr>
              <a:xfrm flipH="1" rot="10800000">
                <a:off x="7571159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4" name="Shape 614"/>
              <p:cNvSpPr/>
              <p:nvPr/>
            </p:nvSpPr>
            <p:spPr>
              <a:xfrm flipH="1" rot="10800000">
                <a:off x="7571159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5" name="Shape 615"/>
              <p:cNvSpPr/>
              <p:nvPr/>
            </p:nvSpPr>
            <p:spPr>
              <a:xfrm flipH="1" rot="10800000">
                <a:off x="7627374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6" name="Shape 616"/>
              <p:cNvSpPr/>
              <p:nvPr/>
            </p:nvSpPr>
            <p:spPr>
              <a:xfrm flipH="1" rot="10800000">
                <a:off x="7627374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7" name="Shape 617"/>
              <p:cNvSpPr/>
              <p:nvPr/>
            </p:nvSpPr>
            <p:spPr>
              <a:xfrm flipH="1" rot="10800000">
                <a:off x="7683590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8" name="Shape 618"/>
              <p:cNvSpPr/>
              <p:nvPr/>
            </p:nvSpPr>
            <p:spPr>
              <a:xfrm flipH="1" rot="10800000">
                <a:off x="7683590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9" name="Shape 619"/>
              <p:cNvSpPr/>
              <p:nvPr/>
            </p:nvSpPr>
            <p:spPr>
              <a:xfrm flipH="1" rot="10800000">
                <a:off x="7683590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0" name="Shape 620"/>
              <p:cNvSpPr/>
              <p:nvPr/>
            </p:nvSpPr>
            <p:spPr>
              <a:xfrm flipH="1" rot="10800000">
                <a:off x="7571159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1" name="Shape 621"/>
              <p:cNvSpPr/>
              <p:nvPr/>
            </p:nvSpPr>
            <p:spPr>
              <a:xfrm flipH="1" rot="10800000">
                <a:off x="7627374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2" name="Shape 622"/>
              <p:cNvSpPr/>
              <p:nvPr/>
            </p:nvSpPr>
            <p:spPr>
              <a:xfrm flipH="1" rot="10800000">
                <a:off x="7739805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3" name="Shape 623"/>
              <p:cNvSpPr/>
              <p:nvPr/>
            </p:nvSpPr>
            <p:spPr>
              <a:xfrm flipH="1" rot="10800000">
                <a:off x="7739805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4" name="Shape 624"/>
              <p:cNvSpPr/>
              <p:nvPr/>
            </p:nvSpPr>
            <p:spPr>
              <a:xfrm flipH="1" rot="10800000">
                <a:off x="7796021" y="149756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5" name="Shape 625"/>
              <p:cNvSpPr/>
              <p:nvPr/>
            </p:nvSpPr>
            <p:spPr>
              <a:xfrm flipH="1" rot="10800000">
                <a:off x="7796021" y="1440745"/>
                <a:ext cx="56216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6" name="Shape 626"/>
              <p:cNvSpPr/>
              <p:nvPr/>
            </p:nvSpPr>
            <p:spPr>
              <a:xfrm flipH="1" rot="10800000">
                <a:off x="7852237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7" name="Shape 627"/>
              <p:cNvSpPr/>
              <p:nvPr/>
            </p:nvSpPr>
            <p:spPr>
              <a:xfrm flipH="1" rot="10800000">
                <a:off x="7852237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8" name="Shape 628"/>
              <p:cNvSpPr/>
              <p:nvPr/>
            </p:nvSpPr>
            <p:spPr>
              <a:xfrm flipH="1" rot="10800000">
                <a:off x="7852237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9" name="Shape 629"/>
              <p:cNvSpPr/>
              <p:nvPr/>
            </p:nvSpPr>
            <p:spPr>
              <a:xfrm flipH="1" rot="10800000">
                <a:off x="7739805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0" name="Shape 630"/>
              <p:cNvSpPr/>
              <p:nvPr/>
            </p:nvSpPr>
            <p:spPr>
              <a:xfrm flipH="1" rot="10800000">
                <a:off x="7796021" y="138392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1" name="Shape 631"/>
              <p:cNvSpPr/>
              <p:nvPr/>
            </p:nvSpPr>
            <p:spPr>
              <a:xfrm flipH="1" rot="10800000">
                <a:off x="7908452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2" name="Shape 632"/>
              <p:cNvSpPr/>
              <p:nvPr/>
            </p:nvSpPr>
            <p:spPr>
              <a:xfrm flipH="1" rot="10800000">
                <a:off x="7908452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3" name="Shape 633"/>
              <p:cNvSpPr/>
              <p:nvPr/>
            </p:nvSpPr>
            <p:spPr>
              <a:xfrm flipH="1" rot="10800000">
                <a:off x="7964668" y="149756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4" name="Shape 634"/>
              <p:cNvSpPr/>
              <p:nvPr/>
            </p:nvSpPr>
            <p:spPr>
              <a:xfrm flipH="1" rot="10800000">
                <a:off x="7964668" y="1440745"/>
                <a:ext cx="56217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5" name="Shape 635"/>
              <p:cNvSpPr/>
              <p:nvPr/>
            </p:nvSpPr>
            <p:spPr>
              <a:xfrm flipH="1" rot="10800000">
                <a:off x="8020884" y="1440745"/>
                <a:ext cx="56216" cy="56822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6" name="Shape 636"/>
              <p:cNvSpPr/>
              <p:nvPr/>
            </p:nvSpPr>
            <p:spPr>
              <a:xfrm flipH="1" rot="10800000">
                <a:off x="8020884" y="138392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7" name="Shape 637"/>
              <p:cNvSpPr/>
              <p:nvPr/>
            </p:nvSpPr>
            <p:spPr>
              <a:xfrm flipH="1" rot="10800000">
                <a:off x="8020884" y="149756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8" name="Shape 638"/>
              <p:cNvSpPr/>
              <p:nvPr/>
            </p:nvSpPr>
            <p:spPr>
              <a:xfrm flipH="1" rot="10800000">
                <a:off x="7908452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9" name="Shape 639"/>
              <p:cNvSpPr/>
              <p:nvPr/>
            </p:nvSpPr>
            <p:spPr>
              <a:xfrm flipH="1" rot="10800000">
                <a:off x="7964668" y="138392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0" name="Shape 640"/>
              <p:cNvSpPr/>
              <p:nvPr/>
            </p:nvSpPr>
            <p:spPr>
              <a:xfrm flipH="1" rot="10800000">
                <a:off x="7908452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1" name="Shape 641"/>
              <p:cNvSpPr/>
              <p:nvPr/>
            </p:nvSpPr>
            <p:spPr>
              <a:xfrm flipH="1" rot="10800000">
                <a:off x="7908452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2" name="Shape 642"/>
              <p:cNvSpPr/>
              <p:nvPr/>
            </p:nvSpPr>
            <p:spPr>
              <a:xfrm flipH="1" rot="10800000">
                <a:off x="7964668" y="166803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3" name="Shape 643"/>
              <p:cNvSpPr/>
              <p:nvPr/>
            </p:nvSpPr>
            <p:spPr>
              <a:xfrm flipH="1" rot="10800000">
                <a:off x="7964668" y="161121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4" name="Shape 644"/>
              <p:cNvSpPr/>
              <p:nvPr/>
            </p:nvSpPr>
            <p:spPr>
              <a:xfrm flipH="1" rot="10800000">
                <a:off x="8020884" y="1611213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5" name="Shape 645"/>
              <p:cNvSpPr/>
              <p:nvPr/>
            </p:nvSpPr>
            <p:spPr>
              <a:xfrm flipH="1" rot="10800000">
                <a:off x="8020884" y="155439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6" name="Shape 646"/>
              <p:cNvSpPr/>
              <p:nvPr/>
            </p:nvSpPr>
            <p:spPr>
              <a:xfrm flipH="1" rot="10800000">
                <a:off x="8020884" y="166803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7" name="Shape 647"/>
              <p:cNvSpPr/>
              <p:nvPr/>
            </p:nvSpPr>
            <p:spPr>
              <a:xfrm flipH="1" rot="10800000">
                <a:off x="7908452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8" name="Shape 648"/>
              <p:cNvSpPr/>
              <p:nvPr/>
            </p:nvSpPr>
            <p:spPr>
              <a:xfrm flipH="1" rot="10800000">
                <a:off x="7964668" y="155439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9" name="Shape 649"/>
              <p:cNvSpPr/>
              <p:nvPr/>
            </p:nvSpPr>
            <p:spPr>
              <a:xfrm flipH="1" rot="10800000">
                <a:off x="7908452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0" name="Shape 650"/>
              <p:cNvSpPr/>
              <p:nvPr/>
            </p:nvSpPr>
            <p:spPr>
              <a:xfrm flipH="1" rot="10800000">
                <a:off x="7908452" y="183850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1" name="Shape 651"/>
              <p:cNvSpPr/>
              <p:nvPr/>
            </p:nvSpPr>
            <p:spPr>
              <a:xfrm flipH="1" rot="10800000">
                <a:off x="7964668" y="183850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2" name="Shape 652"/>
              <p:cNvSpPr/>
              <p:nvPr/>
            </p:nvSpPr>
            <p:spPr>
              <a:xfrm flipH="1" rot="10800000">
                <a:off x="7964668" y="178168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3" name="Shape 653"/>
              <p:cNvSpPr/>
              <p:nvPr/>
            </p:nvSpPr>
            <p:spPr>
              <a:xfrm flipH="1" rot="10800000">
                <a:off x="8020884" y="178168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4" name="Shape 654"/>
              <p:cNvSpPr/>
              <p:nvPr/>
            </p:nvSpPr>
            <p:spPr>
              <a:xfrm flipH="1" rot="10800000">
                <a:off x="8020884" y="172485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5" name="Shape 655"/>
              <p:cNvSpPr/>
              <p:nvPr/>
            </p:nvSpPr>
            <p:spPr>
              <a:xfrm flipH="1" rot="10800000">
                <a:off x="8020884" y="183850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" name="Shape 656"/>
              <p:cNvSpPr/>
              <p:nvPr/>
            </p:nvSpPr>
            <p:spPr>
              <a:xfrm flipH="1" rot="10800000">
                <a:off x="7908452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7" name="Shape 657"/>
              <p:cNvSpPr/>
              <p:nvPr/>
            </p:nvSpPr>
            <p:spPr>
              <a:xfrm flipH="1" rot="10800000">
                <a:off x="7964668" y="172485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8" name="Shape 658"/>
              <p:cNvSpPr/>
              <p:nvPr/>
            </p:nvSpPr>
            <p:spPr>
              <a:xfrm flipH="1" rot="10800000">
                <a:off x="7627374" y="1781682"/>
                <a:ext cx="56217" cy="56823"/>
              </a:xfrm>
              <a:prstGeom prst="rect">
                <a:avLst/>
              </a:prstGeom>
              <a:solidFill>
                <a:srgbClr val="11B119"/>
              </a:solidFill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9" name="Shape 659"/>
              <p:cNvSpPr/>
              <p:nvPr/>
            </p:nvSpPr>
            <p:spPr>
              <a:xfrm flipH="1" rot="10800000">
                <a:off x="8440159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0" name="Shape 660"/>
              <p:cNvSpPr/>
              <p:nvPr/>
            </p:nvSpPr>
            <p:spPr>
              <a:xfrm flipH="1" rot="10800000">
                <a:off x="8496375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1" name="Shape 661"/>
              <p:cNvSpPr/>
              <p:nvPr/>
            </p:nvSpPr>
            <p:spPr>
              <a:xfrm flipH="1" rot="10800000">
                <a:off x="8552591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2" name="Shape 662"/>
              <p:cNvSpPr/>
              <p:nvPr/>
            </p:nvSpPr>
            <p:spPr>
              <a:xfrm flipH="1" rot="10800000">
                <a:off x="8552591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3" name="Shape 663"/>
              <p:cNvSpPr/>
              <p:nvPr/>
            </p:nvSpPr>
            <p:spPr>
              <a:xfrm flipH="1" rot="10800000">
                <a:off x="8440159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4" name="Shape 664"/>
              <p:cNvSpPr/>
              <p:nvPr/>
            </p:nvSpPr>
            <p:spPr>
              <a:xfrm flipH="1" rot="10800000">
                <a:off x="8496375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5" name="Shape 665"/>
              <p:cNvSpPr/>
              <p:nvPr/>
            </p:nvSpPr>
            <p:spPr>
              <a:xfrm flipH="1" rot="10800000">
                <a:off x="8608807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" name="Shape 666"/>
              <p:cNvSpPr/>
              <p:nvPr/>
            </p:nvSpPr>
            <p:spPr>
              <a:xfrm flipH="1" rot="10800000">
                <a:off x="8665022" y="88140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7" name="Shape 667"/>
              <p:cNvSpPr/>
              <p:nvPr/>
            </p:nvSpPr>
            <p:spPr>
              <a:xfrm flipH="1" rot="10800000">
                <a:off x="8665022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8" name="Shape 668"/>
              <p:cNvSpPr/>
              <p:nvPr/>
            </p:nvSpPr>
            <p:spPr>
              <a:xfrm flipH="1" rot="10800000">
                <a:off x="8721237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9" name="Shape 669"/>
              <p:cNvSpPr/>
              <p:nvPr/>
            </p:nvSpPr>
            <p:spPr>
              <a:xfrm flipH="1" rot="10800000">
                <a:off x="8721237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0" name="Shape 670"/>
              <p:cNvSpPr/>
              <p:nvPr/>
            </p:nvSpPr>
            <p:spPr>
              <a:xfrm flipH="1" rot="10800000">
                <a:off x="8721237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1" name="Shape 671"/>
              <p:cNvSpPr/>
              <p:nvPr/>
            </p:nvSpPr>
            <p:spPr>
              <a:xfrm flipH="1" rot="10800000">
                <a:off x="8608807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2" name="Shape 672"/>
              <p:cNvSpPr/>
              <p:nvPr/>
            </p:nvSpPr>
            <p:spPr>
              <a:xfrm flipH="1" rot="10800000">
                <a:off x="8665022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3" name="Shape 673"/>
              <p:cNvSpPr/>
              <p:nvPr/>
            </p:nvSpPr>
            <p:spPr>
              <a:xfrm flipH="1" rot="10800000">
                <a:off x="8777454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4" name="Shape 674"/>
              <p:cNvSpPr/>
              <p:nvPr/>
            </p:nvSpPr>
            <p:spPr>
              <a:xfrm flipH="1" rot="10800000">
                <a:off x="8777454" y="88140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5" name="Shape 675"/>
              <p:cNvSpPr/>
              <p:nvPr/>
            </p:nvSpPr>
            <p:spPr>
              <a:xfrm flipH="1" rot="10800000">
                <a:off x="8833669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" name="Shape 676"/>
              <p:cNvSpPr/>
              <p:nvPr/>
            </p:nvSpPr>
            <p:spPr>
              <a:xfrm flipH="1" rot="10800000">
                <a:off x="8833669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7" name="Shape 677"/>
              <p:cNvSpPr/>
              <p:nvPr/>
            </p:nvSpPr>
            <p:spPr>
              <a:xfrm flipH="1" rot="10800000">
                <a:off x="8889885" y="82458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8" name="Shape 678"/>
              <p:cNvSpPr/>
              <p:nvPr/>
            </p:nvSpPr>
            <p:spPr>
              <a:xfrm flipH="1" rot="10800000">
                <a:off x="8889885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9" name="Shape 679"/>
              <p:cNvSpPr/>
              <p:nvPr/>
            </p:nvSpPr>
            <p:spPr>
              <a:xfrm flipH="1" rot="10800000">
                <a:off x="8889885" y="88140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0" name="Shape 680"/>
              <p:cNvSpPr/>
              <p:nvPr/>
            </p:nvSpPr>
            <p:spPr>
              <a:xfrm flipH="1" rot="10800000">
                <a:off x="8777454" y="76776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1" name="Shape 681"/>
              <p:cNvSpPr/>
              <p:nvPr/>
            </p:nvSpPr>
            <p:spPr>
              <a:xfrm flipH="1" rot="10800000">
                <a:off x="8833669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2" name="Shape 682"/>
              <p:cNvSpPr/>
              <p:nvPr/>
            </p:nvSpPr>
            <p:spPr>
              <a:xfrm flipH="1" rot="10800000">
                <a:off x="8946100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3" name="Shape 683"/>
              <p:cNvSpPr/>
              <p:nvPr/>
            </p:nvSpPr>
            <p:spPr>
              <a:xfrm flipH="1" rot="10800000">
                <a:off x="8946100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4" name="Shape 684"/>
              <p:cNvSpPr/>
              <p:nvPr/>
            </p:nvSpPr>
            <p:spPr>
              <a:xfrm flipH="1" rot="10800000">
                <a:off x="9002316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5" name="Shape 685"/>
              <p:cNvSpPr/>
              <p:nvPr/>
            </p:nvSpPr>
            <p:spPr>
              <a:xfrm flipH="1" rot="10800000">
                <a:off x="9002316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" name="Shape 686"/>
              <p:cNvSpPr/>
              <p:nvPr/>
            </p:nvSpPr>
            <p:spPr>
              <a:xfrm flipH="1" rot="10800000">
                <a:off x="9058532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7" name="Shape 687"/>
              <p:cNvSpPr/>
              <p:nvPr/>
            </p:nvSpPr>
            <p:spPr>
              <a:xfrm flipH="1" rot="10800000">
                <a:off x="9058532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8" name="Shape 688"/>
              <p:cNvSpPr/>
              <p:nvPr/>
            </p:nvSpPr>
            <p:spPr>
              <a:xfrm flipH="1" rot="10800000">
                <a:off x="9058532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9" name="Shape 689"/>
              <p:cNvSpPr/>
              <p:nvPr/>
            </p:nvSpPr>
            <p:spPr>
              <a:xfrm flipH="1" rot="10800000">
                <a:off x="8946100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0" name="Shape 690"/>
              <p:cNvSpPr/>
              <p:nvPr/>
            </p:nvSpPr>
            <p:spPr>
              <a:xfrm flipH="1" rot="10800000">
                <a:off x="9002316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1" name="Shape 691"/>
              <p:cNvSpPr/>
              <p:nvPr/>
            </p:nvSpPr>
            <p:spPr>
              <a:xfrm flipH="1" rot="10800000">
                <a:off x="8946100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2" name="Shape 692"/>
              <p:cNvSpPr/>
              <p:nvPr/>
            </p:nvSpPr>
            <p:spPr>
              <a:xfrm flipH="1" rot="10800000">
                <a:off x="9002316" y="105187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3" name="Shape 693"/>
              <p:cNvSpPr/>
              <p:nvPr/>
            </p:nvSpPr>
            <p:spPr>
              <a:xfrm flipH="1" rot="10800000">
                <a:off x="9002316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4" name="Shape 694"/>
              <p:cNvSpPr/>
              <p:nvPr/>
            </p:nvSpPr>
            <p:spPr>
              <a:xfrm flipH="1" rot="10800000">
                <a:off x="9058532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5" name="Shape 695"/>
              <p:cNvSpPr/>
              <p:nvPr/>
            </p:nvSpPr>
            <p:spPr>
              <a:xfrm flipH="1" rot="10800000">
                <a:off x="9058532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" name="Shape 696"/>
              <p:cNvSpPr/>
              <p:nvPr/>
            </p:nvSpPr>
            <p:spPr>
              <a:xfrm flipH="1" rot="10800000">
                <a:off x="9058532" y="105187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7" name="Shape 697"/>
              <p:cNvSpPr/>
              <p:nvPr/>
            </p:nvSpPr>
            <p:spPr>
              <a:xfrm flipH="1" rot="10800000">
                <a:off x="8946100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8" name="Shape 698"/>
              <p:cNvSpPr/>
              <p:nvPr/>
            </p:nvSpPr>
            <p:spPr>
              <a:xfrm flipH="1" rot="10800000">
                <a:off x="9002316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9" name="Shape 699"/>
              <p:cNvSpPr/>
              <p:nvPr/>
            </p:nvSpPr>
            <p:spPr>
              <a:xfrm flipH="1" rot="10800000">
                <a:off x="8833669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0" name="Shape 700"/>
              <p:cNvSpPr/>
              <p:nvPr/>
            </p:nvSpPr>
            <p:spPr>
              <a:xfrm flipH="1" rot="10800000">
                <a:off x="8889885" y="995053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1" name="Shape 701"/>
              <p:cNvSpPr/>
              <p:nvPr/>
            </p:nvSpPr>
            <p:spPr>
              <a:xfrm flipH="1" rot="10800000">
                <a:off x="8889885" y="93823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2" name="Shape 702"/>
              <p:cNvSpPr/>
              <p:nvPr/>
            </p:nvSpPr>
            <p:spPr>
              <a:xfrm flipH="1" rot="10800000">
                <a:off x="8777454" y="93823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3" name="Shape 703"/>
              <p:cNvSpPr/>
              <p:nvPr/>
            </p:nvSpPr>
            <p:spPr>
              <a:xfrm flipH="1" rot="10800000">
                <a:off x="8833669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4" name="Shape 704"/>
              <p:cNvSpPr/>
              <p:nvPr/>
            </p:nvSpPr>
            <p:spPr>
              <a:xfrm flipH="1" rot="10800000">
                <a:off x="8440159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5" name="Shape 705"/>
              <p:cNvSpPr/>
              <p:nvPr/>
            </p:nvSpPr>
            <p:spPr>
              <a:xfrm flipH="1" rot="10800000">
                <a:off x="8440159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6" name="Shape 706"/>
              <p:cNvSpPr/>
              <p:nvPr/>
            </p:nvSpPr>
            <p:spPr>
              <a:xfrm flipH="1" rot="10800000">
                <a:off x="8496375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7" name="Shape 707"/>
              <p:cNvSpPr/>
              <p:nvPr/>
            </p:nvSpPr>
            <p:spPr>
              <a:xfrm flipH="1" rot="10800000">
                <a:off x="8496375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8" name="Shape 708"/>
              <p:cNvSpPr/>
              <p:nvPr/>
            </p:nvSpPr>
            <p:spPr>
              <a:xfrm flipH="1" rot="10800000">
                <a:off x="8552591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9" name="Shape 709"/>
              <p:cNvSpPr/>
              <p:nvPr/>
            </p:nvSpPr>
            <p:spPr>
              <a:xfrm flipH="1" rot="10800000">
                <a:off x="8552591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0" name="Shape 710"/>
              <p:cNvSpPr/>
              <p:nvPr/>
            </p:nvSpPr>
            <p:spPr>
              <a:xfrm flipH="1" rot="10800000">
                <a:off x="8552591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1" name="Shape 711"/>
              <p:cNvSpPr/>
              <p:nvPr/>
            </p:nvSpPr>
            <p:spPr>
              <a:xfrm flipH="1" rot="10800000">
                <a:off x="8440159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2" name="Shape 712"/>
              <p:cNvSpPr/>
              <p:nvPr/>
            </p:nvSpPr>
            <p:spPr>
              <a:xfrm flipH="1" rot="10800000">
                <a:off x="8496375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3" name="Shape 713"/>
              <p:cNvSpPr/>
              <p:nvPr/>
            </p:nvSpPr>
            <p:spPr>
              <a:xfrm flipH="1" rot="10800000">
                <a:off x="8608807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4" name="Shape 714"/>
              <p:cNvSpPr/>
              <p:nvPr/>
            </p:nvSpPr>
            <p:spPr>
              <a:xfrm flipH="1" rot="10800000">
                <a:off x="8608807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" name="Shape 715"/>
              <p:cNvSpPr/>
              <p:nvPr/>
            </p:nvSpPr>
            <p:spPr>
              <a:xfrm flipH="1" rot="10800000">
                <a:off x="8665022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6" name="Shape 716"/>
              <p:cNvSpPr/>
              <p:nvPr/>
            </p:nvSpPr>
            <p:spPr>
              <a:xfrm flipH="1" rot="10800000">
                <a:off x="8665022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7" name="Shape 717"/>
              <p:cNvSpPr/>
              <p:nvPr/>
            </p:nvSpPr>
            <p:spPr>
              <a:xfrm flipH="1" rot="10800000">
                <a:off x="8721237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8" name="Shape 718"/>
              <p:cNvSpPr/>
              <p:nvPr/>
            </p:nvSpPr>
            <p:spPr>
              <a:xfrm flipH="1" rot="10800000">
                <a:off x="8721237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9" name="Shape 719"/>
              <p:cNvSpPr/>
              <p:nvPr/>
            </p:nvSpPr>
            <p:spPr>
              <a:xfrm flipH="1" rot="10800000">
                <a:off x="8721237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0" name="Shape 720"/>
              <p:cNvSpPr/>
              <p:nvPr/>
            </p:nvSpPr>
            <p:spPr>
              <a:xfrm flipH="1" rot="10800000">
                <a:off x="8608807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1" name="Shape 721"/>
              <p:cNvSpPr/>
              <p:nvPr/>
            </p:nvSpPr>
            <p:spPr>
              <a:xfrm flipH="1" rot="10800000">
                <a:off x="8665022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2" name="Shape 722"/>
              <p:cNvSpPr/>
              <p:nvPr/>
            </p:nvSpPr>
            <p:spPr>
              <a:xfrm flipH="1" rot="10800000">
                <a:off x="8777454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3" name="Shape 723"/>
              <p:cNvSpPr/>
              <p:nvPr/>
            </p:nvSpPr>
            <p:spPr>
              <a:xfrm flipH="1" rot="10800000">
                <a:off x="8777454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4" name="Shape 724"/>
              <p:cNvSpPr/>
              <p:nvPr/>
            </p:nvSpPr>
            <p:spPr>
              <a:xfrm flipH="1" rot="10800000">
                <a:off x="8833669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" name="Shape 725"/>
              <p:cNvSpPr/>
              <p:nvPr/>
            </p:nvSpPr>
            <p:spPr>
              <a:xfrm flipH="1" rot="10800000">
                <a:off x="8833669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6" name="Shape 726"/>
              <p:cNvSpPr/>
              <p:nvPr/>
            </p:nvSpPr>
            <p:spPr>
              <a:xfrm flipH="1" rot="10800000">
                <a:off x="8889885" y="65411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7" name="Shape 727"/>
              <p:cNvSpPr/>
              <p:nvPr/>
            </p:nvSpPr>
            <p:spPr>
              <a:xfrm flipH="1" rot="10800000">
                <a:off x="8889885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8" name="Shape 728"/>
              <p:cNvSpPr/>
              <p:nvPr/>
            </p:nvSpPr>
            <p:spPr>
              <a:xfrm flipH="1" rot="10800000">
                <a:off x="8889885" y="71093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9" name="Shape 729"/>
              <p:cNvSpPr/>
              <p:nvPr/>
            </p:nvSpPr>
            <p:spPr>
              <a:xfrm flipH="1" rot="10800000">
                <a:off x="8777454" y="59729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0" name="Shape 730"/>
              <p:cNvSpPr/>
              <p:nvPr/>
            </p:nvSpPr>
            <p:spPr>
              <a:xfrm flipH="1" rot="10800000">
                <a:off x="8833669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1" name="Shape 731"/>
              <p:cNvSpPr/>
              <p:nvPr/>
            </p:nvSpPr>
            <p:spPr>
              <a:xfrm flipH="1" rot="10800000">
                <a:off x="8946100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2" name="Shape 732"/>
              <p:cNvSpPr/>
              <p:nvPr/>
            </p:nvSpPr>
            <p:spPr>
              <a:xfrm flipH="1" rot="10800000">
                <a:off x="8946100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3" name="Shape 733"/>
              <p:cNvSpPr/>
              <p:nvPr/>
            </p:nvSpPr>
            <p:spPr>
              <a:xfrm flipH="1" rot="10800000">
                <a:off x="9002316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4" name="Shape 734"/>
              <p:cNvSpPr/>
              <p:nvPr/>
            </p:nvSpPr>
            <p:spPr>
              <a:xfrm flipH="1" rot="10800000">
                <a:off x="9002316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5" name="Shape 735"/>
              <p:cNvSpPr/>
              <p:nvPr/>
            </p:nvSpPr>
            <p:spPr>
              <a:xfrm flipH="1" rot="10800000">
                <a:off x="9058532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6" name="Shape 736"/>
              <p:cNvSpPr/>
              <p:nvPr/>
            </p:nvSpPr>
            <p:spPr>
              <a:xfrm flipH="1" rot="10800000">
                <a:off x="9058532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7" name="Shape 737"/>
              <p:cNvSpPr/>
              <p:nvPr/>
            </p:nvSpPr>
            <p:spPr>
              <a:xfrm flipH="1" rot="10800000">
                <a:off x="9058532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8" name="Shape 738"/>
              <p:cNvSpPr/>
              <p:nvPr/>
            </p:nvSpPr>
            <p:spPr>
              <a:xfrm flipH="1" rot="10800000">
                <a:off x="8946100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9" name="Shape 739"/>
              <p:cNvSpPr/>
              <p:nvPr/>
            </p:nvSpPr>
            <p:spPr>
              <a:xfrm flipH="1" rot="10800000">
                <a:off x="9002316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0" name="Shape 740"/>
              <p:cNvSpPr/>
              <p:nvPr/>
            </p:nvSpPr>
            <p:spPr>
              <a:xfrm flipH="1" rot="10800000">
                <a:off x="9114747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1" name="Shape 741"/>
              <p:cNvSpPr/>
              <p:nvPr/>
            </p:nvSpPr>
            <p:spPr>
              <a:xfrm flipH="1" rot="10800000">
                <a:off x="9114747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2" name="Shape 742"/>
              <p:cNvSpPr/>
              <p:nvPr/>
            </p:nvSpPr>
            <p:spPr>
              <a:xfrm flipH="1" rot="10800000">
                <a:off x="9170963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3" name="Shape 743"/>
              <p:cNvSpPr/>
              <p:nvPr/>
            </p:nvSpPr>
            <p:spPr>
              <a:xfrm flipH="1" rot="10800000">
                <a:off x="9170963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4" name="Shape 744"/>
              <p:cNvSpPr/>
              <p:nvPr/>
            </p:nvSpPr>
            <p:spPr>
              <a:xfrm flipH="1" rot="10800000">
                <a:off x="9227178" y="65411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" name="Shape 745"/>
              <p:cNvSpPr/>
              <p:nvPr/>
            </p:nvSpPr>
            <p:spPr>
              <a:xfrm flipH="1" rot="10800000">
                <a:off x="9227178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6" name="Shape 746"/>
              <p:cNvSpPr/>
              <p:nvPr/>
            </p:nvSpPr>
            <p:spPr>
              <a:xfrm flipH="1" rot="10800000">
                <a:off x="9227178" y="71093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7" name="Shape 747"/>
              <p:cNvSpPr/>
              <p:nvPr/>
            </p:nvSpPr>
            <p:spPr>
              <a:xfrm flipH="1" rot="10800000">
                <a:off x="9114747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8" name="Shape 748"/>
              <p:cNvSpPr/>
              <p:nvPr/>
            </p:nvSpPr>
            <p:spPr>
              <a:xfrm flipH="1" rot="10800000">
                <a:off x="9170963" y="59729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9" name="Shape 749"/>
              <p:cNvSpPr/>
              <p:nvPr/>
            </p:nvSpPr>
            <p:spPr>
              <a:xfrm flipH="1" rot="10800000">
                <a:off x="9114747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0" name="Shape 750"/>
              <p:cNvSpPr/>
              <p:nvPr/>
            </p:nvSpPr>
            <p:spPr>
              <a:xfrm flipH="1" rot="10800000">
                <a:off x="9114747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1" name="Shape 751"/>
              <p:cNvSpPr/>
              <p:nvPr/>
            </p:nvSpPr>
            <p:spPr>
              <a:xfrm flipH="1" rot="10800000">
                <a:off x="9170963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2" name="Shape 752"/>
              <p:cNvSpPr/>
              <p:nvPr/>
            </p:nvSpPr>
            <p:spPr>
              <a:xfrm flipH="1" rot="10800000">
                <a:off x="9170963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3" name="Shape 753"/>
              <p:cNvSpPr/>
              <p:nvPr/>
            </p:nvSpPr>
            <p:spPr>
              <a:xfrm flipH="1" rot="10800000">
                <a:off x="9227178" y="82458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4" name="Shape 754"/>
              <p:cNvSpPr/>
              <p:nvPr/>
            </p:nvSpPr>
            <p:spPr>
              <a:xfrm flipH="1" rot="10800000">
                <a:off x="9227178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" name="Shape 755"/>
              <p:cNvSpPr/>
              <p:nvPr/>
            </p:nvSpPr>
            <p:spPr>
              <a:xfrm flipH="1" rot="10800000">
                <a:off x="9227178" y="88140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6" name="Shape 756"/>
              <p:cNvSpPr/>
              <p:nvPr/>
            </p:nvSpPr>
            <p:spPr>
              <a:xfrm flipH="1" rot="10800000">
                <a:off x="9114747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7" name="Shape 757"/>
              <p:cNvSpPr/>
              <p:nvPr/>
            </p:nvSpPr>
            <p:spPr>
              <a:xfrm flipH="1" rot="10800000">
                <a:off x="9170963" y="76776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8" name="Shape 758"/>
              <p:cNvSpPr/>
              <p:nvPr/>
            </p:nvSpPr>
            <p:spPr>
              <a:xfrm flipH="1" rot="10800000">
                <a:off x="9114747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9" name="Shape 759"/>
              <p:cNvSpPr/>
              <p:nvPr/>
            </p:nvSpPr>
            <p:spPr>
              <a:xfrm flipH="1" rot="10800000">
                <a:off x="9114747" y="105187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0" name="Shape 760"/>
              <p:cNvSpPr/>
              <p:nvPr/>
            </p:nvSpPr>
            <p:spPr>
              <a:xfrm flipH="1" rot="10800000">
                <a:off x="9170963" y="105187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1" name="Shape 761"/>
              <p:cNvSpPr/>
              <p:nvPr/>
            </p:nvSpPr>
            <p:spPr>
              <a:xfrm flipH="1" rot="10800000">
                <a:off x="9170963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2" name="Shape 762"/>
              <p:cNvSpPr/>
              <p:nvPr/>
            </p:nvSpPr>
            <p:spPr>
              <a:xfrm flipH="1" rot="10800000">
                <a:off x="9227178" y="995053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3" name="Shape 763"/>
              <p:cNvSpPr/>
              <p:nvPr/>
            </p:nvSpPr>
            <p:spPr>
              <a:xfrm flipH="1" rot="10800000">
                <a:off x="9227178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4" name="Shape 764"/>
              <p:cNvSpPr/>
              <p:nvPr/>
            </p:nvSpPr>
            <p:spPr>
              <a:xfrm flipH="1" rot="10800000">
                <a:off x="9227178" y="105187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5" name="Shape 765"/>
              <p:cNvSpPr/>
              <p:nvPr/>
            </p:nvSpPr>
            <p:spPr>
              <a:xfrm flipH="1" rot="10800000">
                <a:off x="9114747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6" name="Shape 766"/>
              <p:cNvSpPr/>
              <p:nvPr/>
            </p:nvSpPr>
            <p:spPr>
              <a:xfrm flipH="1" rot="10800000">
                <a:off x="9170963" y="93823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7" name="Shape 767"/>
              <p:cNvSpPr/>
              <p:nvPr/>
            </p:nvSpPr>
            <p:spPr>
              <a:xfrm flipH="1" rot="10800000">
                <a:off x="8833669" y="995053"/>
                <a:ext cx="56217" cy="56823"/>
              </a:xfrm>
              <a:prstGeom prst="rect">
                <a:avLst/>
              </a:prstGeom>
              <a:solidFill>
                <a:srgbClr val="11B119"/>
              </a:solidFill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8" name="Shape 768"/>
              <p:cNvSpPr/>
              <p:nvPr/>
            </p:nvSpPr>
            <p:spPr>
              <a:xfrm flipH="1" rot="10800000">
                <a:off x="6667803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9" name="Shape 769"/>
              <p:cNvSpPr/>
              <p:nvPr/>
            </p:nvSpPr>
            <p:spPr>
              <a:xfrm flipH="1" rot="10800000">
                <a:off x="6724019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0" name="Shape 770"/>
              <p:cNvSpPr/>
              <p:nvPr/>
            </p:nvSpPr>
            <p:spPr>
              <a:xfrm flipH="1" rot="10800000">
                <a:off x="6780235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1" name="Shape 771"/>
              <p:cNvSpPr/>
              <p:nvPr/>
            </p:nvSpPr>
            <p:spPr>
              <a:xfrm flipH="1" rot="10800000">
                <a:off x="6780235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2" name="Shape 772"/>
              <p:cNvSpPr/>
              <p:nvPr/>
            </p:nvSpPr>
            <p:spPr>
              <a:xfrm flipH="1" rot="10800000">
                <a:off x="6667803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3" name="Shape 773"/>
              <p:cNvSpPr/>
              <p:nvPr/>
            </p:nvSpPr>
            <p:spPr>
              <a:xfrm flipH="1" rot="10800000">
                <a:off x="6724019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4" name="Shape 774"/>
              <p:cNvSpPr/>
              <p:nvPr/>
            </p:nvSpPr>
            <p:spPr>
              <a:xfrm flipH="1" rot="10800000">
                <a:off x="6836450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5" name="Shape 775"/>
              <p:cNvSpPr/>
              <p:nvPr/>
            </p:nvSpPr>
            <p:spPr>
              <a:xfrm flipH="1" rot="10800000">
                <a:off x="6892666" y="47150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6" name="Shape 776"/>
              <p:cNvSpPr/>
              <p:nvPr/>
            </p:nvSpPr>
            <p:spPr>
              <a:xfrm flipH="1" rot="10800000">
                <a:off x="6892666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7" name="Shape 777"/>
              <p:cNvSpPr/>
              <p:nvPr/>
            </p:nvSpPr>
            <p:spPr>
              <a:xfrm flipH="1" rot="10800000">
                <a:off x="6948882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8" name="Shape 778"/>
              <p:cNvSpPr/>
              <p:nvPr/>
            </p:nvSpPr>
            <p:spPr>
              <a:xfrm flipH="1" rot="10800000">
                <a:off x="6948882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9" name="Shape 779"/>
              <p:cNvSpPr/>
              <p:nvPr/>
            </p:nvSpPr>
            <p:spPr>
              <a:xfrm flipH="1" rot="10800000">
                <a:off x="6948882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0" name="Shape 780"/>
              <p:cNvSpPr/>
              <p:nvPr/>
            </p:nvSpPr>
            <p:spPr>
              <a:xfrm flipH="1" rot="10800000">
                <a:off x="6836450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1" name="Shape 781"/>
              <p:cNvSpPr/>
              <p:nvPr/>
            </p:nvSpPr>
            <p:spPr>
              <a:xfrm flipH="1" rot="10800000">
                <a:off x="6892666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2" name="Shape 782"/>
              <p:cNvSpPr/>
              <p:nvPr/>
            </p:nvSpPr>
            <p:spPr>
              <a:xfrm flipH="1" rot="10800000">
                <a:off x="7005098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3" name="Shape 783"/>
              <p:cNvSpPr/>
              <p:nvPr/>
            </p:nvSpPr>
            <p:spPr>
              <a:xfrm flipH="1" rot="10800000">
                <a:off x="7005098" y="47150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4" name="Shape 784"/>
              <p:cNvSpPr/>
              <p:nvPr/>
            </p:nvSpPr>
            <p:spPr>
              <a:xfrm flipH="1" rot="10800000">
                <a:off x="7061313" y="47150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5" name="Shape 785"/>
              <p:cNvSpPr/>
              <p:nvPr/>
            </p:nvSpPr>
            <p:spPr>
              <a:xfrm flipH="1" rot="10800000">
                <a:off x="7061313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6" name="Shape 786"/>
              <p:cNvSpPr/>
              <p:nvPr/>
            </p:nvSpPr>
            <p:spPr>
              <a:xfrm flipH="1" rot="10800000">
                <a:off x="7117529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7" name="Shape 787"/>
              <p:cNvSpPr/>
              <p:nvPr/>
            </p:nvSpPr>
            <p:spPr>
              <a:xfrm flipH="1" rot="10800000">
                <a:off x="7117529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8" name="Shape 788"/>
              <p:cNvSpPr/>
              <p:nvPr/>
            </p:nvSpPr>
            <p:spPr>
              <a:xfrm flipH="1" rot="10800000">
                <a:off x="7117529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9" name="Shape 789"/>
              <p:cNvSpPr/>
              <p:nvPr/>
            </p:nvSpPr>
            <p:spPr>
              <a:xfrm flipH="1" rot="10800000">
                <a:off x="7005098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0" name="Shape 790"/>
              <p:cNvSpPr/>
              <p:nvPr/>
            </p:nvSpPr>
            <p:spPr>
              <a:xfrm flipH="1" rot="10800000">
                <a:off x="7061313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1" name="Shape 791"/>
              <p:cNvSpPr/>
              <p:nvPr/>
            </p:nvSpPr>
            <p:spPr>
              <a:xfrm flipH="1" rot="10800000">
                <a:off x="7173745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2" name="Shape 792"/>
              <p:cNvSpPr/>
              <p:nvPr/>
            </p:nvSpPr>
            <p:spPr>
              <a:xfrm flipH="1" rot="10800000">
                <a:off x="7173745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3" name="Shape 793"/>
              <p:cNvSpPr/>
              <p:nvPr/>
            </p:nvSpPr>
            <p:spPr>
              <a:xfrm flipH="1" rot="10800000">
                <a:off x="7229960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4" name="Shape 794"/>
              <p:cNvSpPr/>
              <p:nvPr/>
            </p:nvSpPr>
            <p:spPr>
              <a:xfrm flipH="1" rot="10800000">
                <a:off x="7229960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5" name="Shape 795"/>
              <p:cNvSpPr/>
              <p:nvPr/>
            </p:nvSpPr>
            <p:spPr>
              <a:xfrm flipH="1" rot="10800000">
                <a:off x="7286176" y="414678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6" name="Shape 796"/>
              <p:cNvSpPr/>
              <p:nvPr/>
            </p:nvSpPr>
            <p:spPr>
              <a:xfrm flipH="1" rot="10800000">
                <a:off x="7286176" y="357855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7" name="Shape 797"/>
              <p:cNvSpPr/>
              <p:nvPr/>
            </p:nvSpPr>
            <p:spPr>
              <a:xfrm flipH="1" rot="10800000">
                <a:off x="7286176" y="471501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8" name="Shape 798"/>
              <p:cNvSpPr/>
              <p:nvPr/>
            </p:nvSpPr>
            <p:spPr>
              <a:xfrm flipH="1" rot="10800000">
                <a:off x="7173745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9" name="Shape 799"/>
              <p:cNvSpPr/>
              <p:nvPr/>
            </p:nvSpPr>
            <p:spPr>
              <a:xfrm flipH="1" rot="10800000">
                <a:off x="7229960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0" name="Shape 800"/>
              <p:cNvSpPr/>
              <p:nvPr/>
            </p:nvSpPr>
            <p:spPr>
              <a:xfrm flipH="1" rot="10800000">
                <a:off x="7173745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1" name="Shape 801"/>
              <p:cNvSpPr/>
              <p:nvPr/>
            </p:nvSpPr>
            <p:spPr>
              <a:xfrm flipH="1" rot="10800000">
                <a:off x="7229960" y="64197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2" name="Shape 802"/>
              <p:cNvSpPr/>
              <p:nvPr/>
            </p:nvSpPr>
            <p:spPr>
              <a:xfrm flipH="1" rot="10800000">
                <a:off x="7229960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3" name="Shape 803"/>
              <p:cNvSpPr/>
              <p:nvPr/>
            </p:nvSpPr>
            <p:spPr>
              <a:xfrm flipH="1" rot="10800000">
                <a:off x="7286176" y="58514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4" name="Shape 804"/>
              <p:cNvSpPr/>
              <p:nvPr/>
            </p:nvSpPr>
            <p:spPr>
              <a:xfrm flipH="1" rot="10800000">
                <a:off x="7286176" y="52832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5" name="Shape 805"/>
              <p:cNvSpPr/>
              <p:nvPr/>
            </p:nvSpPr>
            <p:spPr>
              <a:xfrm flipH="1" rot="10800000">
                <a:off x="7286176" y="641970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6" name="Shape 806"/>
              <p:cNvSpPr/>
              <p:nvPr/>
            </p:nvSpPr>
            <p:spPr>
              <a:xfrm flipH="1" rot="10800000">
                <a:off x="7173745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7" name="Shape 807"/>
              <p:cNvSpPr/>
              <p:nvPr/>
            </p:nvSpPr>
            <p:spPr>
              <a:xfrm flipH="1" rot="10800000">
                <a:off x="7229960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8" name="Shape 808"/>
              <p:cNvSpPr/>
              <p:nvPr/>
            </p:nvSpPr>
            <p:spPr>
              <a:xfrm flipH="1" rot="10800000">
                <a:off x="7061313" y="585147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9" name="Shape 809"/>
              <p:cNvSpPr/>
              <p:nvPr/>
            </p:nvSpPr>
            <p:spPr>
              <a:xfrm flipH="1" rot="10800000">
                <a:off x="7117529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0" name="Shape 810"/>
              <p:cNvSpPr/>
              <p:nvPr/>
            </p:nvSpPr>
            <p:spPr>
              <a:xfrm flipH="1" rot="10800000">
                <a:off x="7117529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1" name="Shape 811"/>
              <p:cNvSpPr/>
              <p:nvPr/>
            </p:nvSpPr>
            <p:spPr>
              <a:xfrm flipH="1" rot="10800000">
                <a:off x="7005098" y="52832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2" name="Shape 812"/>
              <p:cNvSpPr/>
              <p:nvPr/>
            </p:nvSpPr>
            <p:spPr>
              <a:xfrm flipH="1" rot="10800000">
                <a:off x="7061313" y="528324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3" name="Shape 813"/>
              <p:cNvSpPr/>
              <p:nvPr/>
            </p:nvSpPr>
            <p:spPr>
              <a:xfrm flipH="1" rot="10800000">
                <a:off x="6667803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4" name="Shape 814"/>
              <p:cNvSpPr/>
              <p:nvPr/>
            </p:nvSpPr>
            <p:spPr>
              <a:xfrm flipH="1" rot="10800000">
                <a:off x="6667803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5" name="Shape 815"/>
              <p:cNvSpPr/>
              <p:nvPr/>
            </p:nvSpPr>
            <p:spPr>
              <a:xfrm flipH="1" rot="10800000">
                <a:off x="6724019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6" name="Shape 816"/>
              <p:cNvSpPr/>
              <p:nvPr/>
            </p:nvSpPr>
            <p:spPr>
              <a:xfrm flipH="1" rot="10800000">
                <a:off x="6724019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7" name="Shape 817"/>
              <p:cNvSpPr/>
              <p:nvPr/>
            </p:nvSpPr>
            <p:spPr>
              <a:xfrm flipH="1" rot="10800000">
                <a:off x="6780235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8" name="Shape 818"/>
              <p:cNvSpPr/>
              <p:nvPr/>
            </p:nvSpPr>
            <p:spPr>
              <a:xfrm flipH="1" rot="10800000">
                <a:off x="6780235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9" name="Shape 819"/>
              <p:cNvSpPr/>
              <p:nvPr/>
            </p:nvSpPr>
            <p:spPr>
              <a:xfrm flipH="1" rot="10800000">
                <a:off x="6780235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0" name="Shape 820"/>
              <p:cNvSpPr/>
              <p:nvPr/>
            </p:nvSpPr>
            <p:spPr>
              <a:xfrm flipH="1" rot="10800000">
                <a:off x="6667803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1" name="Shape 821"/>
              <p:cNvSpPr/>
              <p:nvPr/>
            </p:nvSpPr>
            <p:spPr>
              <a:xfrm flipH="1" rot="10800000">
                <a:off x="6724019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2" name="Shape 822"/>
              <p:cNvSpPr/>
              <p:nvPr/>
            </p:nvSpPr>
            <p:spPr>
              <a:xfrm flipH="1" rot="10800000">
                <a:off x="6836450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3" name="Shape 823"/>
              <p:cNvSpPr/>
              <p:nvPr/>
            </p:nvSpPr>
            <p:spPr>
              <a:xfrm flipH="1" rot="10800000">
                <a:off x="6836450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4" name="Shape 824"/>
              <p:cNvSpPr/>
              <p:nvPr/>
            </p:nvSpPr>
            <p:spPr>
              <a:xfrm flipH="1" rot="10800000">
                <a:off x="6892666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5" name="Shape 825"/>
              <p:cNvSpPr/>
              <p:nvPr/>
            </p:nvSpPr>
            <p:spPr>
              <a:xfrm flipH="1" rot="10800000">
                <a:off x="6892666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6" name="Shape 826"/>
              <p:cNvSpPr/>
              <p:nvPr/>
            </p:nvSpPr>
            <p:spPr>
              <a:xfrm flipH="1" rot="10800000">
                <a:off x="6948882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7" name="Shape 827"/>
              <p:cNvSpPr/>
              <p:nvPr/>
            </p:nvSpPr>
            <p:spPr>
              <a:xfrm flipH="1" rot="10800000">
                <a:off x="6948882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8" name="Shape 828"/>
              <p:cNvSpPr/>
              <p:nvPr/>
            </p:nvSpPr>
            <p:spPr>
              <a:xfrm flipH="1" rot="10800000">
                <a:off x="6948882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9" name="Shape 829"/>
              <p:cNvSpPr/>
              <p:nvPr/>
            </p:nvSpPr>
            <p:spPr>
              <a:xfrm flipH="1" rot="10800000">
                <a:off x="6836450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0" name="Shape 830"/>
              <p:cNvSpPr/>
              <p:nvPr/>
            </p:nvSpPr>
            <p:spPr>
              <a:xfrm flipH="1" rot="10800000">
                <a:off x="6892666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1" name="Shape 831"/>
              <p:cNvSpPr/>
              <p:nvPr/>
            </p:nvSpPr>
            <p:spPr>
              <a:xfrm flipH="1" rot="10800000">
                <a:off x="7005098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2" name="Shape 832"/>
              <p:cNvSpPr/>
              <p:nvPr/>
            </p:nvSpPr>
            <p:spPr>
              <a:xfrm flipH="1" rot="10800000">
                <a:off x="7005098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3" name="Shape 833"/>
              <p:cNvSpPr/>
              <p:nvPr/>
            </p:nvSpPr>
            <p:spPr>
              <a:xfrm flipH="1" rot="10800000">
                <a:off x="7061313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4" name="Shape 834"/>
              <p:cNvSpPr/>
              <p:nvPr/>
            </p:nvSpPr>
            <p:spPr>
              <a:xfrm flipH="1" rot="10800000">
                <a:off x="7061313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5" name="Shape 835"/>
              <p:cNvSpPr/>
              <p:nvPr/>
            </p:nvSpPr>
            <p:spPr>
              <a:xfrm flipH="1" rot="10800000">
                <a:off x="7117529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6" name="Shape 836"/>
              <p:cNvSpPr/>
              <p:nvPr/>
            </p:nvSpPr>
            <p:spPr>
              <a:xfrm flipH="1" rot="10800000">
                <a:off x="7117529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7" name="Shape 837"/>
              <p:cNvSpPr/>
              <p:nvPr/>
            </p:nvSpPr>
            <p:spPr>
              <a:xfrm flipH="1" rot="10800000">
                <a:off x="7117529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8" name="Shape 838"/>
              <p:cNvSpPr/>
              <p:nvPr/>
            </p:nvSpPr>
            <p:spPr>
              <a:xfrm flipH="1" rot="10800000">
                <a:off x="7005098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9" name="Shape 839"/>
              <p:cNvSpPr/>
              <p:nvPr/>
            </p:nvSpPr>
            <p:spPr>
              <a:xfrm flipH="1" rot="10800000">
                <a:off x="7061313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0" name="Shape 840"/>
              <p:cNvSpPr/>
              <p:nvPr/>
            </p:nvSpPr>
            <p:spPr>
              <a:xfrm flipH="1" rot="10800000">
                <a:off x="7173745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1" name="Shape 841"/>
              <p:cNvSpPr/>
              <p:nvPr/>
            </p:nvSpPr>
            <p:spPr>
              <a:xfrm flipH="1" rot="10800000">
                <a:off x="7173745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2" name="Shape 842"/>
              <p:cNvSpPr/>
              <p:nvPr/>
            </p:nvSpPr>
            <p:spPr>
              <a:xfrm flipH="1" rot="10800000">
                <a:off x="7229960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3" name="Shape 843"/>
              <p:cNvSpPr/>
              <p:nvPr/>
            </p:nvSpPr>
            <p:spPr>
              <a:xfrm flipH="1" rot="10800000">
                <a:off x="7229960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4" name="Shape 844"/>
              <p:cNvSpPr/>
              <p:nvPr/>
            </p:nvSpPr>
            <p:spPr>
              <a:xfrm flipH="1" rot="10800000">
                <a:off x="7286176" y="244209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5" name="Shape 845"/>
              <p:cNvSpPr/>
              <p:nvPr/>
            </p:nvSpPr>
            <p:spPr>
              <a:xfrm flipH="1" rot="10800000">
                <a:off x="7286176" y="187386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6" name="Shape 846"/>
              <p:cNvSpPr/>
              <p:nvPr/>
            </p:nvSpPr>
            <p:spPr>
              <a:xfrm flipH="1" rot="10800000">
                <a:off x="7286176" y="301032"/>
                <a:ext cx="56217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7" name="Shape 847"/>
              <p:cNvSpPr/>
              <p:nvPr/>
            </p:nvSpPr>
            <p:spPr>
              <a:xfrm flipH="1" rot="10800000">
                <a:off x="7173745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8" name="Shape 848"/>
              <p:cNvSpPr/>
              <p:nvPr/>
            </p:nvSpPr>
            <p:spPr>
              <a:xfrm flipH="1" rot="10800000">
                <a:off x="7229960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9" name="Shape 849"/>
              <p:cNvSpPr/>
              <p:nvPr/>
            </p:nvSpPr>
            <p:spPr>
              <a:xfrm flipH="1" rot="10800000">
                <a:off x="7342392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0" name="Shape 850"/>
              <p:cNvSpPr/>
              <p:nvPr/>
            </p:nvSpPr>
            <p:spPr>
              <a:xfrm flipH="1" rot="10800000">
                <a:off x="7342392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1" name="Shape 851"/>
              <p:cNvSpPr/>
              <p:nvPr/>
            </p:nvSpPr>
            <p:spPr>
              <a:xfrm flipH="1" rot="10800000">
                <a:off x="7398608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2" name="Shape 852"/>
              <p:cNvSpPr/>
              <p:nvPr/>
            </p:nvSpPr>
            <p:spPr>
              <a:xfrm flipH="1" rot="10800000">
                <a:off x="7398608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3" name="Shape 853"/>
              <p:cNvSpPr/>
              <p:nvPr/>
            </p:nvSpPr>
            <p:spPr>
              <a:xfrm flipH="1" rot="10800000">
                <a:off x="7454823" y="244209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4" name="Shape 854"/>
              <p:cNvSpPr/>
              <p:nvPr/>
            </p:nvSpPr>
            <p:spPr>
              <a:xfrm flipH="1" rot="10800000">
                <a:off x="7454823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5" name="Shape 855"/>
              <p:cNvSpPr/>
              <p:nvPr/>
            </p:nvSpPr>
            <p:spPr>
              <a:xfrm flipH="1" rot="10800000">
                <a:off x="7454823" y="301032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6" name="Shape 856"/>
              <p:cNvSpPr/>
              <p:nvPr/>
            </p:nvSpPr>
            <p:spPr>
              <a:xfrm flipH="1" rot="10800000">
                <a:off x="7342392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7" name="Shape 857"/>
              <p:cNvSpPr/>
              <p:nvPr/>
            </p:nvSpPr>
            <p:spPr>
              <a:xfrm flipH="1" rot="10800000">
                <a:off x="7398608" y="187386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8" name="Shape 858"/>
              <p:cNvSpPr/>
              <p:nvPr/>
            </p:nvSpPr>
            <p:spPr>
              <a:xfrm flipH="1" rot="10800000">
                <a:off x="7342392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9" name="Shape 859"/>
              <p:cNvSpPr/>
              <p:nvPr/>
            </p:nvSpPr>
            <p:spPr>
              <a:xfrm flipH="1" rot="10800000">
                <a:off x="7342392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0" name="Shape 860"/>
              <p:cNvSpPr/>
              <p:nvPr/>
            </p:nvSpPr>
            <p:spPr>
              <a:xfrm flipH="1" rot="10800000">
                <a:off x="7398608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1" name="Shape 861"/>
              <p:cNvSpPr/>
              <p:nvPr/>
            </p:nvSpPr>
            <p:spPr>
              <a:xfrm flipH="1" rot="10800000">
                <a:off x="7398608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2" name="Shape 862"/>
              <p:cNvSpPr/>
              <p:nvPr/>
            </p:nvSpPr>
            <p:spPr>
              <a:xfrm flipH="1" rot="10800000">
                <a:off x="7454823" y="414678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3" name="Shape 863"/>
              <p:cNvSpPr/>
              <p:nvPr/>
            </p:nvSpPr>
            <p:spPr>
              <a:xfrm flipH="1" rot="10800000">
                <a:off x="7454823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4" name="Shape 864"/>
              <p:cNvSpPr/>
              <p:nvPr/>
            </p:nvSpPr>
            <p:spPr>
              <a:xfrm flipH="1" rot="10800000">
                <a:off x="7454823" y="471501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5" name="Shape 865"/>
              <p:cNvSpPr/>
              <p:nvPr/>
            </p:nvSpPr>
            <p:spPr>
              <a:xfrm flipH="1" rot="10800000">
                <a:off x="7342392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6" name="Shape 866"/>
              <p:cNvSpPr/>
              <p:nvPr/>
            </p:nvSpPr>
            <p:spPr>
              <a:xfrm flipH="1" rot="10800000">
                <a:off x="7398608" y="357855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7" name="Shape 867"/>
              <p:cNvSpPr/>
              <p:nvPr/>
            </p:nvSpPr>
            <p:spPr>
              <a:xfrm flipH="1" rot="10800000">
                <a:off x="7342392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8" name="Shape 868"/>
              <p:cNvSpPr/>
              <p:nvPr/>
            </p:nvSpPr>
            <p:spPr>
              <a:xfrm flipH="1" rot="10800000">
                <a:off x="7342392" y="64197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9" name="Shape 869"/>
              <p:cNvSpPr/>
              <p:nvPr/>
            </p:nvSpPr>
            <p:spPr>
              <a:xfrm flipH="1" rot="10800000">
                <a:off x="7398608" y="64197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0" name="Shape 870"/>
              <p:cNvSpPr/>
              <p:nvPr/>
            </p:nvSpPr>
            <p:spPr>
              <a:xfrm flipH="1" rot="10800000">
                <a:off x="7398608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1" name="Shape 871"/>
              <p:cNvSpPr/>
              <p:nvPr/>
            </p:nvSpPr>
            <p:spPr>
              <a:xfrm flipH="1" rot="10800000">
                <a:off x="7454823" y="585147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2" name="Shape 872"/>
              <p:cNvSpPr/>
              <p:nvPr/>
            </p:nvSpPr>
            <p:spPr>
              <a:xfrm flipH="1" rot="10800000">
                <a:off x="7454823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3" name="Shape 873"/>
              <p:cNvSpPr/>
              <p:nvPr/>
            </p:nvSpPr>
            <p:spPr>
              <a:xfrm flipH="1" rot="10800000">
                <a:off x="7454823" y="641970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4" name="Shape 874"/>
              <p:cNvSpPr/>
              <p:nvPr/>
            </p:nvSpPr>
            <p:spPr>
              <a:xfrm flipH="1" rot="10800000">
                <a:off x="7342392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5" name="Shape 875"/>
              <p:cNvSpPr/>
              <p:nvPr/>
            </p:nvSpPr>
            <p:spPr>
              <a:xfrm flipH="1" rot="10800000">
                <a:off x="7398608" y="528324"/>
                <a:ext cx="56216" cy="56823"/>
              </a:xfrm>
              <a:prstGeom prst="rect">
                <a:avLst/>
              </a:prstGeom>
              <a:noFill/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6" name="Shape 876"/>
              <p:cNvSpPr/>
              <p:nvPr/>
            </p:nvSpPr>
            <p:spPr>
              <a:xfrm flipH="1" rot="10800000">
                <a:off x="7061313" y="585147"/>
                <a:ext cx="56217" cy="56823"/>
              </a:xfrm>
              <a:prstGeom prst="rect">
                <a:avLst/>
              </a:prstGeom>
              <a:solidFill>
                <a:srgbClr val="11B119"/>
              </a:solidFill>
              <a:ln w="12700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7" name="Shape 877"/>
              <p:cNvSpPr/>
              <p:nvPr/>
            </p:nvSpPr>
            <p:spPr>
              <a:xfrm flipH="1">
                <a:off x="4364522" y="1124313"/>
                <a:ext cx="1630475" cy="46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00" y="0"/>
                    </a:moveTo>
                    <a:lnTo>
                      <a:pt x="15200" y="5400"/>
                    </a:lnTo>
                    <a:lnTo>
                      <a:pt x="0" y="5400"/>
                    </a:lnTo>
                    <a:lnTo>
                      <a:pt x="0" y="16200"/>
                    </a:lnTo>
                    <a:lnTo>
                      <a:pt x="15200" y="16200"/>
                    </a:lnTo>
                    <a:lnTo>
                      <a:pt x="15200" y="21600"/>
                    </a:lnTo>
                    <a:lnTo>
                      <a:pt x="21600" y="10800"/>
                    </a:lnTo>
                    <a:lnTo>
                      <a:pt x="15200" y="0"/>
                    </a:lnTo>
                    <a:close/>
                  </a:path>
                </a:pathLst>
              </a:custGeom>
              <a:solidFill>
                <a:srgbClr val="11B119"/>
              </a:solidFill>
              <a:ln w="9525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8" name="Shape 878"/>
              <p:cNvSpPr/>
              <p:nvPr/>
            </p:nvSpPr>
            <p:spPr>
              <a:xfrm flipH="1">
                <a:off x="6055385" y="1241429"/>
                <a:ext cx="120776" cy="234233"/>
              </a:xfrm>
              <a:prstGeom prst="rect">
                <a:avLst/>
              </a:prstGeom>
              <a:solidFill>
                <a:srgbClr val="11B119"/>
              </a:solidFill>
              <a:ln w="9525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9" name="Shape 879"/>
              <p:cNvSpPr/>
              <p:nvPr/>
            </p:nvSpPr>
            <p:spPr>
              <a:xfrm flipH="1">
                <a:off x="6236548" y="1241429"/>
                <a:ext cx="60389" cy="234233"/>
              </a:xfrm>
              <a:prstGeom prst="rect">
                <a:avLst/>
              </a:prstGeom>
              <a:solidFill>
                <a:srgbClr val="11B119"/>
              </a:solidFill>
              <a:ln w="9525" cap="flat">
                <a:solidFill>
                  <a:srgbClr val="11B11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3844237" y="181831"/>
                <a:ext cx="2928300" cy="8075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defRPr b="1" sz="2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non-parametric</a:t>
                </a:r>
              </a:p>
              <a:p>
                <a:pPr defTabSz="914400">
                  <a:defRPr b="1" sz="2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sampling</a:t>
                </a:r>
              </a:p>
            </p:txBody>
          </p:sp>
        </p:grpSp>
        <p:sp>
          <p:nvSpPr>
            <p:cNvPr id="882" name="Shape 882"/>
            <p:cNvSpPr/>
            <p:nvPr/>
          </p:nvSpPr>
          <p:spPr>
            <a:xfrm>
              <a:off x="6895698" y="108726"/>
              <a:ext cx="2918011" cy="451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pPr/>
              <a:r>
                <a:t>[Efros &amp; Leung 1999]</a:t>
              </a:r>
            </a:p>
          </p:txBody>
        </p:sp>
      </p:grpSp>
      <p:grpSp>
        <p:nvGrpSpPr>
          <p:cNvPr id="903" name="Group 903"/>
          <p:cNvGrpSpPr/>
          <p:nvPr/>
        </p:nvGrpSpPr>
        <p:grpSpPr>
          <a:xfrm>
            <a:off x="1710752" y="5424696"/>
            <a:ext cx="10043410" cy="3824640"/>
            <a:chOff x="20233" y="381000"/>
            <a:chExt cx="10043408" cy="3824638"/>
          </a:xfrm>
        </p:grpSpPr>
        <p:sp>
          <p:nvSpPr>
            <p:cNvPr id="884" name="Shape 884"/>
            <p:cNvSpPr/>
            <p:nvPr/>
          </p:nvSpPr>
          <p:spPr>
            <a:xfrm>
              <a:off x="2183022" y="2153723"/>
              <a:ext cx="62294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85" name="Shape 885"/>
            <p:cNvSpPr/>
            <p:nvPr/>
          </p:nvSpPr>
          <p:spPr>
            <a:xfrm>
              <a:off x="2897827" y="706738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86" name="Shape 886"/>
            <p:cNvSpPr/>
            <p:nvPr/>
          </p:nvSpPr>
          <p:spPr>
            <a:xfrm>
              <a:off x="3288387" y="2153723"/>
              <a:ext cx="40498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87" name="Shape 887"/>
            <p:cNvSpPr/>
            <p:nvPr/>
          </p:nvSpPr>
          <p:spPr>
            <a:xfrm>
              <a:off x="3722709" y="698702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88" name="Shape 888"/>
            <p:cNvSpPr/>
            <p:nvPr/>
          </p:nvSpPr>
          <p:spPr>
            <a:xfrm>
              <a:off x="4082008" y="2145687"/>
              <a:ext cx="40498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89" name="Shape 889"/>
            <p:cNvSpPr/>
            <p:nvPr/>
          </p:nvSpPr>
          <p:spPr>
            <a:xfrm>
              <a:off x="4558011" y="690666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0" name="Shape 890"/>
            <p:cNvSpPr/>
            <p:nvPr/>
          </p:nvSpPr>
          <p:spPr>
            <a:xfrm>
              <a:off x="4938151" y="2137652"/>
              <a:ext cx="4049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1" name="Shape 891"/>
            <p:cNvSpPr/>
            <p:nvPr/>
          </p:nvSpPr>
          <p:spPr>
            <a:xfrm>
              <a:off x="5397791" y="690666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2" name="Shape 892"/>
            <p:cNvSpPr/>
            <p:nvPr/>
          </p:nvSpPr>
          <p:spPr>
            <a:xfrm>
              <a:off x="5777931" y="2137652"/>
              <a:ext cx="4049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3" name="Shape 893"/>
            <p:cNvSpPr/>
            <p:nvPr/>
          </p:nvSpPr>
          <p:spPr>
            <a:xfrm>
              <a:off x="6264354" y="690666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4" name="Shape 894"/>
            <p:cNvSpPr/>
            <p:nvPr/>
          </p:nvSpPr>
          <p:spPr>
            <a:xfrm>
              <a:off x="6665334" y="2137652"/>
              <a:ext cx="4049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5" name="Shape 895"/>
            <p:cNvSpPr/>
            <p:nvPr/>
          </p:nvSpPr>
          <p:spPr>
            <a:xfrm>
              <a:off x="7130917" y="690666"/>
              <a:ext cx="317460" cy="29097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6" name="Shape 896"/>
            <p:cNvSpPr/>
            <p:nvPr/>
          </p:nvSpPr>
          <p:spPr>
            <a:xfrm>
              <a:off x="7531896" y="2137652"/>
              <a:ext cx="40498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7" name="Shape 897"/>
            <p:cNvSpPr/>
            <p:nvPr/>
          </p:nvSpPr>
          <p:spPr>
            <a:xfrm>
              <a:off x="8277895" y="2067337"/>
              <a:ext cx="156702" cy="15670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898" name="Shape 898"/>
            <p:cNvSpPr/>
            <p:nvPr/>
          </p:nvSpPr>
          <p:spPr>
            <a:xfrm>
              <a:off x="7887335" y="381000"/>
              <a:ext cx="2176308" cy="1427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pPr/>
              <a:r>
                <a:t>Predicted color of next pixel</a:t>
              </a:r>
            </a:p>
          </p:txBody>
        </p:sp>
        <p:sp>
          <p:nvSpPr>
            <p:cNvPr id="899" name="Shape 899"/>
            <p:cNvSpPr/>
            <p:nvPr/>
          </p:nvSpPr>
          <p:spPr>
            <a:xfrm flipH="1">
              <a:off x="8558411" y="1476555"/>
              <a:ext cx="409500" cy="66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9" y="13428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900" name="Shape 900"/>
            <p:cNvSpPr/>
            <p:nvPr/>
          </p:nvSpPr>
          <p:spPr>
            <a:xfrm>
              <a:off x="7883176" y="2501825"/>
              <a:ext cx="2176308" cy="531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pPr/>
              <a:r>
                <a:t>“white”</a:t>
              </a:r>
            </a:p>
          </p:txBody>
        </p:sp>
        <p:sp>
          <p:nvSpPr>
            <p:cNvPr id="901" name="Shape 901"/>
            <p:cNvSpPr/>
            <p:nvPr/>
          </p:nvSpPr>
          <p:spPr>
            <a:xfrm>
              <a:off x="3281426" y="3767987"/>
              <a:ext cx="3542472" cy="437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pPr/>
              <a:r>
                <a:t>[van der Oord et al. 2016] </a:t>
              </a:r>
            </a:p>
          </p:txBody>
        </p:sp>
        <p:pic>
          <p:nvPicPr>
            <p:cNvPr id="902" name="Screen Shot 2016-10-17 at 9.44.32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233" y="1079996"/>
              <a:ext cx="2094160" cy="2115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image1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275448"/>
            <a:ext cx="12354562" cy="9044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image1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733" y="364374"/>
            <a:ext cx="11091367" cy="9389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/>
          <p:nvPr>
            <p:ph type="title"/>
          </p:nvPr>
        </p:nvSpPr>
        <p:spPr>
          <a:xfrm>
            <a:off x="975359" y="108373"/>
            <a:ext cx="10945708" cy="952783"/>
          </a:xfrm>
          <a:prstGeom prst="rect">
            <a:avLst/>
          </a:prstGeom>
        </p:spPr>
        <p:txBody>
          <a:bodyPr/>
          <a:lstStyle/>
          <a:p>
            <a:pPr/>
            <a:r>
              <a:t>Simoncelli &amp; Portilla ’98+</a:t>
            </a:r>
          </a:p>
        </p:txBody>
      </p:sp>
      <p:sp>
        <p:nvSpPr>
          <p:cNvPr id="1002" name="Shape 1002"/>
          <p:cNvSpPr/>
          <p:nvPr>
            <p:ph type="body" sz="half" idx="1"/>
          </p:nvPr>
        </p:nvSpPr>
        <p:spPr>
          <a:xfrm>
            <a:off x="541866" y="6068906"/>
            <a:ext cx="12462935" cy="3359574"/>
          </a:xfrm>
          <a:prstGeom prst="rect">
            <a:avLst/>
          </a:prstGeom>
        </p:spPr>
        <p:txBody>
          <a:bodyPr/>
          <a:lstStyle/>
          <a:p>
            <a:pPr marL="448665" indent="-448665" defTabSz="1196441">
              <a:spcBef>
                <a:spcPts val="700"/>
              </a:spcBef>
              <a:defRPr sz="3128"/>
            </a:pPr>
            <a:r>
              <a:t>Marginal statistics are not enough </a:t>
            </a:r>
          </a:p>
          <a:p>
            <a:pPr marL="448665" indent="-448665" defTabSz="1196441">
              <a:spcBef>
                <a:spcPts val="700"/>
              </a:spcBef>
              <a:defRPr sz="3128"/>
            </a:pPr>
            <a:r>
              <a:t> Neighboring filter responses are highly correlated </a:t>
            </a:r>
          </a:p>
          <a:p>
            <a:pPr lvl="1" marL="771144" indent="-350520" defTabSz="1196441">
              <a:spcBef>
                <a:spcPts val="500"/>
              </a:spcBef>
              <a:defRPr sz="2208"/>
            </a:pPr>
            <a:r>
              <a:t>an edge at low-res will cause an edge at high-res</a:t>
            </a:r>
            <a:endParaRPr sz="2576"/>
          </a:p>
          <a:p>
            <a:pPr marL="448665" indent="-448665" defTabSz="1196441">
              <a:spcBef>
                <a:spcPts val="700"/>
              </a:spcBef>
              <a:defRPr sz="3128"/>
            </a:pPr>
            <a:r>
              <a:t>Let’s match 2</a:t>
            </a:r>
            <a:r>
              <a:rPr baseline="30465"/>
              <a:t>nd</a:t>
            </a:r>
            <a:r>
              <a:t> order statistics too!</a:t>
            </a:r>
          </a:p>
          <a:p>
            <a:pPr marL="448665" indent="-448665" defTabSz="1196441">
              <a:spcBef>
                <a:spcPts val="800"/>
              </a:spcBef>
              <a:defRPr sz="3128"/>
            </a:pPr>
          </a:p>
          <a:p>
            <a:pPr marL="448665" indent="-448665" defTabSz="1196441">
              <a:spcBef>
                <a:spcPts val="500"/>
              </a:spcBef>
              <a:defRPr sz="2024"/>
            </a:pPr>
            <a:r>
              <a:t>J Portilla and E P Simoncelli. </a:t>
            </a:r>
            <a:r>
              <a:rPr i="1"/>
              <a:t>A Parametric Texture Model based on Joint Statistics of Complex Wavelet Coefficients.</a:t>
            </a:r>
            <a:r>
              <a:t> Int'l Journal of Computer Vision. 40(1):49-71, October, 2000.</a:t>
            </a:r>
          </a:p>
        </p:txBody>
      </p:sp>
      <p:pic>
        <p:nvPicPr>
          <p:cNvPr id="1003" name="image1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46" y="1273386"/>
            <a:ext cx="8778241" cy="4795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Simoncelli &amp; Portilla ’98+</a:t>
            </a:r>
          </a:p>
        </p:txBody>
      </p:sp>
      <p:sp>
        <p:nvSpPr>
          <p:cNvPr id="1006" name="Shape 1006"/>
          <p:cNvSpPr/>
          <p:nvPr>
            <p:ph type="body" sz="half" idx="1"/>
          </p:nvPr>
        </p:nvSpPr>
        <p:spPr>
          <a:xfrm>
            <a:off x="541866" y="5743786"/>
            <a:ext cx="11812695" cy="346794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Match joint histograms of pairs of filter responses at adjacent spatial locations, orientations, and scales.</a:t>
            </a:r>
          </a:p>
          <a:p>
            <a:pPr>
              <a:lnSpc>
                <a:spcPct val="90000"/>
              </a:lnSpc>
            </a:pPr>
            <a:r>
              <a:t>Optimize using repeated projections onto statistical constraint surfaces</a:t>
            </a:r>
          </a:p>
        </p:txBody>
      </p:sp>
      <p:pic>
        <p:nvPicPr>
          <p:cNvPr id="1007" name="image1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1300479"/>
            <a:ext cx="927721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image1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41866"/>
            <a:ext cx="6673992" cy="8669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image1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4311" y="758613"/>
            <a:ext cx="6202116" cy="8344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Choice of image features</a:t>
            </a:r>
          </a:p>
        </p:txBody>
      </p:sp>
      <p:grpSp>
        <p:nvGrpSpPr>
          <p:cNvPr id="1015" name="Group 1015"/>
          <p:cNvGrpSpPr/>
          <p:nvPr/>
        </p:nvGrpSpPr>
        <p:grpSpPr>
          <a:xfrm>
            <a:off x="1221412" y="2504946"/>
            <a:ext cx="10463121" cy="3621745"/>
            <a:chOff x="204283" y="734187"/>
            <a:chExt cx="10463120" cy="3621744"/>
          </a:xfrm>
        </p:grpSpPr>
        <p:sp>
          <p:nvSpPr>
            <p:cNvPr id="1013" name="Shape 1013"/>
            <p:cNvSpPr/>
            <p:nvPr/>
          </p:nvSpPr>
          <p:spPr>
            <a:xfrm>
              <a:off x="5770033" y="3634150"/>
              <a:ext cx="4897371" cy="721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1300480">
                <a:defRPr sz="3000"/>
              </a:lvl1pPr>
            </a:lstStyle>
            <a:p>
              <a:pPr/>
              <a:r>
                <a:t>[Heeger &amp; Bergen ’95]</a:t>
              </a:r>
            </a:p>
          </p:txBody>
        </p:sp>
        <p:pic>
          <p:nvPicPr>
            <p:cNvPr id="1014" name="image17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4283" y="734187"/>
              <a:ext cx="4343427" cy="3586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3376" y="2353733"/>
            <a:ext cx="6864561" cy="3062834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Shape 1017"/>
          <p:cNvSpPr/>
          <p:nvPr/>
        </p:nvSpPr>
        <p:spPr>
          <a:xfrm>
            <a:off x="11509573" y="3589866"/>
            <a:ext cx="788856" cy="848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18" name="Shape 1018"/>
          <p:cNvSpPr/>
          <p:nvPr/>
        </p:nvSpPr>
        <p:spPr>
          <a:xfrm>
            <a:off x="901700" y="6591300"/>
            <a:ext cx="11672424" cy="2297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>
              <a:defRPr sz="4200"/>
            </a:pPr>
            <a:r>
              <a:t>Why </a:t>
            </a:r>
            <a:r>
              <a:rPr i="1"/>
              <a:t>these</a:t>
            </a:r>
            <a:r>
              <a:t> features?</a:t>
            </a:r>
          </a:p>
          <a:p>
            <a:pPr algn="l">
              <a:defRPr sz="42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/>
          <p:nvPr/>
        </p:nvSpPr>
        <p:spPr>
          <a:xfrm>
            <a:off x="901700" y="5702300"/>
            <a:ext cx="11672424" cy="297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554990">
              <a:lnSpc>
                <a:spcPct val="150000"/>
              </a:lnSpc>
              <a:defRPr sz="3420"/>
            </a:pPr>
          </a:p>
          <a:p>
            <a:pPr algn="l" defTabSz="554990">
              <a:lnSpc>
                <a:spcPct val="150000"/>
              </a:lnSpc>
              <a:defRPr sz="3420"/>
            </a:pPr>
            <a:r>
              <a:t>Instead, extract features learned by a neural net!</a:t>
            </a:r>
          </a:p>
          <a:p>
            <a:pPr algn="l" defTabSz="554990">
              <a:lnSpc>
                <a:spcPct val="150000"/>
              </a:lnSpc>
              <a:defRPr sz="3420"/>
            </a:pPr>
            <a:r>
              <a:t>- Use a net that was trained to recognize objects or scenes.</a:t>
            </a:r>
          </a:p>
          <a:p>
            <a:pPr algn="l" defTabSz="554990">
              <a:lnSpc>
                <a:spcPct val="150000"/>
              </a:lnSpc>
              <a:defRPr sz="3420"/>
            </a:pPr>
            <a:r>
              <a:t>- State-of-the-art features for lots of tasks.</a:t>
            </a:r>
          </a:p>
        </p:txBody>
      </p:sp>
      <p:sp>
        <p:nvSpPr>
          <p:cNvPr id="1021" name="Shape 1021"/>
          <p:cNvSpPr/>
          <p:nvPr/>
        </p:nvSpPr>
        <p:spPr>
          <a:xfrm>
            <a:off x="11509573" y="3589866"/>
            <a:ext cx="788856" cy="848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22" name="Shape 1022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Choice of image features</a:t>
            </a:r>
          </a:p>
        </p:txBody>
      </p:sp>
      <p:grpSp>
        <p:nvGrpSpPr>
          <p:cNvPr id="1038" name="Group 1038"/>
          <p:cNvGrpSpPr/>
          <p:nvPr/>
        </p:nvGrpSpPr>
        <p:grpSpPr>
          <a:xfrm>
            <a:off x="1976966" y="2266551"/>
            <a:ext cx="9767425" cy="3237198"/>
            <a:chOff x="0" y="0"/>
            <a:chExt cx="9767423" cy="3237197"/>
          </a:xfrm>
        </p:grpSpPr>
        <p:pic>
          <p:nvPicPr>
            <p:cNvPr id="1023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18405" y="1495300"/>
              <a:ext cx="740038" cy="246565"/>
            </a:xfrm>
            <a:prstGeom prst="rect">
              <a:avLst/>
            </a:prstGeom>
            <a:effectLst/>
          </p:spPr>
        </p:pic>
        <p:sp>
          <p:nvSpPr>
            <p:cNvPr id="1025" name="Shape 1025"/>
            <p:cNvSpPr/>
            <p:nvPr/>
          </p:nvSpPr>
          <p:spPr>
            <a:xfrm>
              <a:off x="6811670" y="953550"/>
              <a:ext cx="2955754" cy="126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“clown fish”</a:t>
              </a:r>
            </a:p>
          </p:txBody>
        </p:sp>
        <p:pic>
          <p:nvPicPr>
            <p:cNvPr id="102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419" t="0" r="4416" b="0"/>
            <a:stretch>
              <a:fillRect/>
            </a:stretch>
          </p:blipFill>
          <p:spPr>
            <a:xfrm>
              <a:off x="0" y="397647"/>
              <a:ext cx="2416919" cy="245957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027" name="Shape 1027"/>
            <p:cNvSpPr/>
            <p:nvPr/>
          </p:nvSpPr>
          <p:spPr>
            <a:xfrm>
              <a:off x="3334681" y="17781"/>
              <a:ext cx="351245" cy="321941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pic>
          <p:nvPicPr>
            <p:cNvPr id="102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41405" y="1495300"/>
              <a:ext cx="498880" cy="246565"/>
            </a:xfrm>
            <a:prstGeom prst="rect">
              <a:avLst/>
            </a:prstGeom>
            <a:effectLst/>
          </p:spPr>
        </p:pic>
        <p:sp>
          <p:nvSpPr>
            <p:cNvPr id="1030" name="Shape 1030"/>
            <p:cNvSpPr/>
            <p:nvPr/>
          </p:nvSpPr>
          <p:spPr>
            <a:xfrm>
              <a:off x="4247349" y="8890"/>
              <a:ext cx="351244" cy="321941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pic>
          <p:nvPicPr>
            <p:cNvPr id="1031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19485" y="1486409"/>
              <a:ext cx="498880" cy="246565"/>
            </a:xfrm>
            <a:prstGeom prst="rect">
              <a:avLst/>
            </a:prstGeom>
            <a:effectLst/>
          </p:spPr>
        </p:pic>
        <p:sp>
          <p:nvSpPr>
            <p:cNvPr id="1033" name="Shape 1033"/>
            <p:cNvSpPr/>
            <p:nvPr/>
          </p:nvSpPr>
          <p:spPr>
            <a:xfrm>
              <a:off x="5171545" y="0"/>
              <a:ext cx="351244" cy="321941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pic>
          <p:nvPicPr>
            <p:cNvPr id="103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66740" y="1477518"/>
              <a:ext cx="498880" cy="246565"/>
            </a:xfrm>
            <a:prstGeom prst="rect">
              <a:avLst/>
            </a:prstGeom>
            <a:effectLst/>
          </p:spPr>
        </p:pic>
        <p:sp>
          <p:nvSpPr>
            <p:cNvPr id="1036" name="Shape 1036"/>
            <p:cNvSpPr/>
            <p:nvPr/>
          </p:nvSpPr>
          <p:spPr>
            <a:xfrm>
              <a:off x="6100695" y="0"/>
              <a:ext cx="351245" cy="321941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037" name="Shape 1037"/>
            <p:cNvSpPr/>
            <p:nvPr/>
          </p:nvSpPr>
          <p:spPr>
            <a:xfrm>
              <a:off x="6556916" y="1600975"/>
              <a:ext cx="4480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Screen Shot 2015-06-16 at 10.51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987" y="6856933"/>
            <a:ext cx="2434928" cy="2463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041" name="Screen Shot 2015-06-16 at 10.51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987" y="6729933"/>
            <a:ext cx="2434928" cy="2463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042" name="Screen Shot 2015-06-16 at 10.43.4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0711" y="5541759"/>
            <a:ext cx="782080" cy="8081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043" name="Screen Shot 2015-06-16 at 10.43.4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411" y="5452859"/>
            <a:ext cx="782080" cy="8081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44" name="Shape 1044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045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047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48" name="Shape 1048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49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 l="0" t="0" r="80693" b="0"/>
          <a:stretch>
            <a:fillRect/>
          </a:stretch>
        </p:blipFill>
        <p:spPr>
          <a:xfrm>
            <a:off x="4402335" y="5963575"/>
            <a:ext cx="1649325" cy="607867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Shape 1050"/>
          <p:cNvSpPr/>
          <p:nvPr/>
        </p:nvSpPr>
        <p:spPr>
          <a:xfrm>
            <a:off x="6766314" y="5759582"/>
            <a:ext cx="517870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convolution</a:t>
            </a:r>
          </a:p>
          <a:p>
            <a:pPr algn="l">
              <a:defRPr sz="3800"/>
            </a:pPr>
            <a:r>
              <a:t>(= matrix multiplication)</a:t>
            </a:r>
          </a:p>
        </p:txBody>
      </p:sp>
      <p:pic>
        <p:nvPicPr>
          <p:cNvPr id="1051" name="Screen Shot 2015-06-16 at 10.51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987" y="6641033"/>
            <a:ext cx="2434928" cy="2463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52" name="Shape 1052"/>
          <p:cNvSpPr/>
          <p:nvPr/>
        </p:nvSpPr>
        <p:spPr>
          <a:xfrm>
            <a:off x="2550450" y="5130799"/>
            <a:ext cx="1" cy="24656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53" name="Screen Shot 2015-06-16 at 10.43.4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411" y="5389359"/>
            <a:ext cx="782080" cy="8081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54" name="Shape 1054"/>
          <p:cNvSpPr/>
          <p:nvPr/>
        </p:nvSpPr>
        <p:spPr>
          <a:xfrm>
            <a:off x="2550450" y="6210299"/>
            <a:ext cx="1" cy="3685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057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05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60" name="Shape 1060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61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25589" t="0" r="51369" b="0"/>
          <a:stretch>
            <a:fillRect/>
          </a:stretch>
        </p:blipFill>
        <p:spPr>
          <a:xfrm>
            <a:off x="4188155" y="5963575"/>
            <a:ext cx="1968347" cy="607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4" name="Group 1064"/>
          <p:cNvGrpSpPr/>
          <p:nvPr/>
        </p:nvGrpSpPr>
        <p:grpSpPr>
          <a:xfrm>
            <a:off x="3858933" y="6419850"/>
            <a:ext cx="6123153" cy="2438401"/>
            <a:chOff x="0" y="-964480"/>
            <a:chExt cx="6123152" cy="2438400"/>
          </a:xfrm>
        </p:grpSpPr>
        <p:pic>
          <p:nvPicPr>
            <p:cNvPr id="106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32365" y="0"/>
              <a:ext cx="4349580" cy="60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3" name="Shape 1063"/>
            <p:cNvSpPr/>
            <p:nvPr/>
          </p:nvSpPr>
          <p:spPr>
            <a:xfrm>
              <a:off x="0" y="-964481"/>
              <a:ext cx="6123153" cy="243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50000"/>
                </a:lnSpc>
                <a:defRPr sz="3800"/>
              </a:pPr>
            </a:p>
            <a:p>
              <a:pPr algn="l">
                <a:lnSpc>
                  <a:spcPct val="150000"/>
                </a:lnSpc>
                <a:defRPr sz="3800"/>
              </a:pPr>
              <a:r>
                <a:t>where</a:t>
              </a:r>
            </a:p>
            <a:p>
              <a:pPr algn="l">
                <a:lnSpc>
                  <a:spcPct val="150000"/>
                </a:lnSpc>
                <a:defRPr sz="3800"/>
              </a:pPr>
              <a:r>
                <a:t>i.e. set negative values to 0.</a:t>
              </a:r>
            </a:p>
          </p:txBody>
        </p:sp>
      </p:grpSp>
      <p:sp>
        <p:nvSpPr>
          <p:cNvPr id="1065" name="Shape 1065"/>
          <p:cNvSpPr/>
          <p:nvPr/>
        </p:nvSpPr>
        <p:spPr>
          <a:xfrm>
            <a:off x="6766314" y="5746881"/>
            <a:ext cx="37893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convolution</a:t>
            </a:r>
          </a:p>
          <a:p>
            <a:pPr algn="l">
              <a:defRPr sz="3800"/>
            </a:pPr>
            <a:r>
              <a:t>then, nonlinearity</a:t>
            </a:r>
          </a:p>
        </p:txBody>
      </p:sp>
      <p:sp>
        <p:nvSpPr>
          <p:cNvPr id="1066" name="Shape 1066"/>
          <p:cNvSpPr/>
          <p:nvPr/>
        </p:nvSpPr>
        <p:spPr>
          <a:xfrm>
            <a:off x="4149134" y="1566566"/>
            <a:ext cx="14930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3100"/>
            </a:lvl1pPr>
          </a:lstStyle>
          <a:p>
            <a:pPr/>
            <a:r>
              <a:t>“conv1”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06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071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72" name="Shape 1072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7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55933" t="0" r="0" b="0"/>
          <a:stretch>
            <a:fillRect/>
          </a:stretch>
        </p:blipFill>
        <p:spPr>
          <a:xfrm>
            <a:off x="4191000" y="5963575"/>
            <a:ext cx="3764570" cy="60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4971" y="3761852"/>
            <a:ext cx="498881" cy="246564"/>
          </a:xfrm>
          <a:prstGeom prst="rect">
            <a:avLst/>
          </a:prstGeom>
        </p:spPr>
      </p:pic>
      <p:sp>
        <p:nvSpPr>
          <p:cNvPr id="1076" name="Shape 1076"/>
          <p:cNvSpPr/>
          <p:nvPr/>
        </p:nvSpPr>
        <p:spPr>
          <a:xfrm>
            <a:off x="5690915" y="2275442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77" name="Shape 1077"/>
          <p:cNvSpPr/>
          <p:nvPr/>
        </p:nvSpPr>
        <p:spPr>
          <a:xfrm>
            <a:off x="5063534" y="1566566"/>
            <a:ext cx="14930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3100"/>
            </a:lvl1pPr>
          </a:lstStyle>
          <a:p>
            <a:pPr/>
            <a:r>
              <a:t>“conv2”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>
            <p:ph type="body" sz="half" idx="1"/>
          </p:nvPr>
        </p:nvSpPr>
        <p:spPr>
          <a:xfrm>
            <a:off x="1676174" y="7328653"/>
            <a:ext cx="9652452" cy="2926081"/>
          </a:xfrm>
          <a:prstGeom prst="rect">
            <a:avLst/>
          </a:prstGeom>
        </p:spPr>
        <p:txBody>
          <a:bodyPr/>
          <a:lstStyle>
            <a:lvl1pPr marL="487680" indent="-487680" algn="ctr">
              <a:spcBef>
                <a:spcPts val="7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What we’d like: are they made of the same “stuff”? Are these textures similar?</a:t>
            </a:r>
          </a:p>
        </p:txBody>
      </p:sp>
      <p:pic>
        <p:nvPicPr>
          <p:cNvPr id="906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853" y="1994743"/>
            <a:ext cx="7037494" cy="4190437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Shape 907"/>
          <p:cNvSpPr/>
          <p:nvPr/>
        </p:nvSpPr>
        <p:spPr>
          <a:xfrm rot="16200000">
            <a:off x="8531013" y="3745031"/>
            <a:ext cx="534584" cy="96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190" y="0"/>
                </a:moveTo>
                <a:lnTo>
                  <a:pt x="5410" y="0"/>
                </a:lnTo>
                <a:lnTo>
                  <a:pt x="5410" y="16189"/>
                </a:lnTo>
                <a:lnTo>
                  <a:pt x="0" y="16189"/>
                </a:lnTo>
                <a:lnTo>
                  <a:pt x="10800" y="21600"/>
                </a:lnTo>
                <a:lnTo>
                  <a:pt x="21600" y="16189"/>
                </a:lnTo>
                <a:lnTo>
                  <a:pt x="16190" y="16189"/>
                </a:lnTo>
                <a:lnTo>
                  <a:pt x="16190" y="0"/>
                </a:lnTo>
              </a:path>
            </a:pathLst>
          </a:custGeom>
          <a:solidFill>
            <a:srgbClr val="66FF33"/>
          </a:solidFill>
          <a:ln w="3175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8" name="Shape 908"/>
          <p:cNvSpPr/>
          <p:nvPr/>
        </p:nvSpPr>
        <p:spPr>
          <a:xfrm>
            <a:off x="1591733" y="6150183"/>
            <a:ext cx="3824733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3200"/>
            </a:lvl1pPr>
          </a:lstStyle>
          <a:p>
            <a:pPr/>
            <a:r>
              <a:t>True (infinite) texture</a:t>
            </a:r>
          </a:p>
        </p:txBody>
      </p:sp>
      <p:sp>
        <p:nvSpPr>
          <p:cNvPr id="909" name="Shape 909"/>
          <p:cNvSpPr/>
          <p:nvPr/>
        </p:nvSpPr>
        <p:spPr>
          <a:xfrm>
            <a:off x="5997786" y="3837090"/>
            <a:ext cx="1939469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3800"/>
            </a:lvl1pPr>
          </a:lstStyle>
          <a:p>
            <a:pPr/>
            <a:r>
              <a:t>Analysis</a:t>
            </a:r>
          </a:p>
        </p:txBody>
      </p:sp>
      <p:sp>
        <p:nvSpPr>
          <p:cNvPr id="910" name="Shape 910"/>
          <p:cNvSpPr/>
          <p:nvPr/>
        </p:nvSpPr>
        <p:spPr>
          <a:xfrm>
            <a:off x="9428480" y="3620343"/>
            <a:ext cx="2167468" cy="117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3400"/>
            </a:lvl1pPr>
          </a:lstStyle>
          <a:p>
            <a:pPr/>
            <a:r>
              <a:t>“Same” or “different”</a:t>
            </a:r>
          </a:p>
        </p:txBody>
      </p:sp>
      <p:sp>
        <p:nvSpPr>
          <p:cNvPr id="911" name="Shape 911"/>
          <p:cNvSpPr/>
          <p:nvPr/>
        </p:nvSpPr>
        <p:spPr>
          <a:xfrm>
            <a:off x="-12396" y="209721"/>
            <a:ext cx="1302959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pPr/>
            <a:r>
              <a:t>Texture analysis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08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082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83" name="Shape 1083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8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971" y="3761852"/>
            <a:ext cx="498881" cy="246564"/>
          </a:xfrm>
          <a:prstGeom prst="rect">
            <a:avLst/>
          </a:prstGeom>
        </p:spPr>
      </p:pic>
      <p:sp>
        <p:nvSpPr>
          <p:cNvPr id="1086" name="Shape 1086"/>
          <p:cNvSpPr/>
          <p:nvPr/>
        </p:nvSpPr>
        <p:spPr>
          <a:xfrm>
            <a:off x="5690915" y="2275442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87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0971" y="3761852"/>
            <a:ext cx="498881" cy="246564"/>
          </a:xfrm>
          <a:prstGeom prst="rect">
            <a:avLst/>
          </a:prstGeom>
        </p:spPr>
      </p:pic>
      <p:sp>
        <p:nvSpPr>
          <p:cNvPr id="1089" name="Shape 1089"/>
          <p:cNvSpPr/>
          <p:nvPr/>
        </p:nvSpPr>
        <p:spPr>
          <a:xfrm>
            <a:off x="6706916" y="2275442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9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1000" y="5946528"/>
            <a:ext cx="5436974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Shape 1091"/>
          <p:cNvSpPr/>
          <p:nvPr/>
        </p:nvSpPr>
        <p:spPr>
          <a:xfrm>
            <a:off x="6054134" y="1566566"/>
            <a:ext cx="14930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3100"/>
            </a:lvl1pPr>
          </a:lstStyle>
          <a:p>
            <a:pPr/>
            <a:r>
              <a:t>“conv3”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09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096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97" name="Shape 1097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09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971" y="3761852"/>
            <a:ext cx="498881" cy="246564"/>
          </a:xfrm>
          <a:prstGeom prst="rect">
            <a:avLst/>
          </a:prstGeom>
        </p:spPr>
      </p:pic>
      <p:sp>
        <p:nvSpPr>
          <p:cNvPr id="1100" name="Shape 1100"/>
          <p:cNvSpPr/>
          <p:nvPr/>
        </p:nvSpPr>
        <p:spPr>
          <a:xfrm>
            <a:off x="5690915" y="2275442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0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0971" y="3761852"/>
            <a:ext cx="498881" cy="246564"/>
          </a:xfrm>
          <a:prstGeom prst="rect">
            <a:avLst/>
          </a:prstGeom>
        </p:spPr>
      </p:pic>
      <p:sp>
        <p:nvSpPr>
          <p:cNvPr id="1103" name="Shape 1103"/>
          <p:cNvSpPr/>
          <p:nvPr/>
        </p:nvSpPr>
        <p:spPr>
          <a:xfrm>
            <a:off x="6706916" y="2275442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0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1000" y="5943550"/>
            <a:ext cx="8501449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Shape 1105"/>
          <p:cNvSpPr/>
          <p:nvPr/>
        </p:nvSpPr>
        <p:spPr>
          <a:xfrm>
            <a:off x="7772637" y="3220101"/>
            <a:ext cx="3378492" cy="12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“clown fish”</a:t>
            </a:r>
          </a:p>
          <a:p>
            <a:pPr/>
            <a:r>
              <a:t>log probability</a:t>
            </a:r>
          </a:p>
        </p:txBody>
      </p:sp>
      <p:pic>
        <p:nvPicPr>
          <p:cNvPr id="110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6971" y="3761852"/>
            <a:ext cx="498881" cy="246564"/>
          </a:xfrm>
          <a:prstGeom prst="rect">
            <a:avLst/>
          </a:prstGeom>
        </p:spPr>
      </p:pic>
      <p:grpSp>
        <p:nvGrpSpPr>
          <p:cNvPr id="1110" name="Group 1110"/>
          <p:cNvGrpSpPr/>
          <p:nvPr/>
        </p:nvGrpSpPr>
        <p:grpSpPr>
          <a:xfrm>
            <a:off x="6561666" y="2101794"/>
            <a:ext cx="4799079" cy="3223740"/>
            <a:chOff x="0" y="0"/>
            <a:chExt cx="4799078" cy="3223738"/>
          </a:xfrm>
        </p:grpSpPr>
        <p:sp>
          <p:nvSpPr>
            <p:cNvPr id="1108" name="Shape 1108"/>
            <p:cNvSpPr/>
            <p:nvPr/>
          </p:nvSpPr>
          <p:spPr>
            <a:xfrm flipV="1">
              <a:off x="-1" y="0"/>
              <a:ext cx="4799080" cy="3223739"/>
            </a:xfrm>
            <a:prstGeom prst="line">
              <a:avLst/>
            </a:prstGeom>
            <a:noFill/>
            <a:ln w="508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09" name="Shape 1109"/>
            <p:cNvSpPr/>
            <p:nvPr/>
          </p:nvSpPr>
          <p:spPr>
            <a:xfrm flipH="1" flipV="1">
              <a:off x="0" y="0"/>
              <a:ext cx="4799079" cy="3223739"/>
            </a:xfrm>
            <a:prstGeom prst="line">
              <a:avLst/>
            </a:prstGeom>
            <a:noFill/>
            <a:ln w="508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  <p:pic>
        <p:nvPicPr>
          <p:cNvPr id="1113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372" y="3761852"/>
            <a:ext cx="740038" cy="246564"/>
          </a:xfrm>
          <a:prstGeom prst="rect">
            <a:avLst/>
          </a:prstGeom>
        </p:spPr>
      </p:pic>
      <p:pic>
        <p:nvPicPr>
          <p:cNvPr id="1115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341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116" name="Shape 1116"/>
          <p:cNvSpPr/>
          <p:nvPr/>
        </p:nvSpPr>
        <p:spPr>
          <a:xfrm>
            <a:off x="4676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17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971" y="3761852"/>
            <a:ext cx="498881" cy="246564"/>
          </a:xfrm>
          <a:prstGeom prst="rect">
            <a:avLst/>
          </a:prstGeom>
        </p:spPr>
      </p:pic>
      <p:sp>
        <p:nvSpPr>
          <p:cNvPr id="1119" name="Shape 1119"/>
          <p:cNvSpPr/>
          <p:nvPr/>
        </p:nvSpPr>
        <p:spPr>
          <a:xfrm>
            <a:off x="5690915" y="2275442"/>
            <a:ext cx="351245" cy="321941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20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55933" t="0" r="0" b="0"/>
          <a:stretch>
            <a:fillRect/>
          </a:stretch>
        </p:blipFill>
        <p:spPr>
          <a:xfrm>
            <a:off x="4191000" y="5963575"/>
            <a:ext cx="3764570" cy="607867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Shape 1121"/>
          <p:cNvSpPr/>
          <p:nvPr/>
        </p:nvSpPr>
        <p:spPr>
          <a:xfrm>
            <a:off x="6815255" y="2894533"/>
            <a:ext cx="4921772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100"/>
            </a:pPr>
            <a:r>
              <a:t>conv2 “feature activations”</a:t>
            </a:r>
          </a:p>
          <a:p>
            <a:pPr algn="l">
              <a:lnSpc>
                <a:spcPct val="150000"/>
              </a:lnSpc>
              <a:defRPr sz="31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/>
          <p:nvPr/>
        </p:nvSpPr>
        <p:spPr>
          <a:xfrm>
            <a:off x="6815255" y="3275533"/>
            <a:ext cx="5826100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100"/>
            </a:pPr>
          </a:p>
          <a:p>
            <a:pPr algn="l">
              <a:lnSpc>
                <a:spcPct val="150000"/>
              </a:lnSpc>
              <a:defRPr sz="3100"/>
            </a:pPr>
            <a:r>
              <a:t>e.g. (112 x 112) x 128 for conv2</a:t>
            </a:r>
          </a:p>
          <a:p>
            <a:pPr algn="l">
              <a:lnSpc>
                <a:spcPct val="150000"/>
              </a:lnSpc>
              <a:defRPr sz="3100"/>
            </a:pPr>
            <a:r>
              <a:t>of one popular model (VGG19)</a:t>
            </a:r>
          </a:p>
        </p:txBody>
      </p:sp>
      <p:sp>
        <p:nvSpPr>
          <p:cNvPr id="1124" name="Shape 1124"/>
          <p:cNvSpPr/>
          <p:nvPr/>
        </p:nvSpPr>
        <p:spPr>
          <a:xfrm>
            <a:off x="6815255" y="2894533"/>
            <a:ext cx="4921772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100"/>
            </a:pPr>
            <a:r>
              <a:t>conv2 “feature activations”</a:t>
            </a:r>
          </a:p>
          <a:p>
            <a:pPr algn="l">
              <a:lnSpc>
                <a:spcPct val="150000"/>
              </a:lnSpc>
              <a:defRPr sz="3100"/>
            </a:pPr>
          </a:p>
        </p:txBody>
      </p:sp>
      <p:sp>
        <p:nvSpPr>
          <p:cNvPr id="1125" name="Shape 1125"/>
          <p:cNvSpPr/>
          <p:nvPr/>
        </p:nvSpPr>
        <p:spPr>
          <a:xfrm>
            <a:off x="2036103" y="3050142"/>
            <a:ext cx="3213101" cy="32131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26" name="Shape 1126"/>
          <p:cNvSpPr/>
          <p:nvPr/>
        </p:nvSpPr>
        <p:spPr>
          <a:xfrm>
            <a:off x="2036103" y="3050142"/>
            <a:ext cx="3213101" cy="32131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27" name="Shape 1127"/>
          <p:cNvSpPr/>
          <p:nvPr/>
        </p:nvSpPr>
        <p:spPr>
          <a:xfrm flipV="1">
            <a:off x="2795190" y="2277612"/>
            <a:ext cx="3219372" cy="1950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28" name="Shape 1128"/>
          <p:cNvSpPr/>
          <p:nvPr/>
        </p:nvSpPr>
        <p:spPr>
          <a:xfrm flipH="1">
            <a:off x="2029770" y="2282996"/>
            <a:ext cx="776817" cy="76528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29" name="Shape 1129"/>
          <p:cNvSpPr/>
          <p:nvPr/>
        </p:nvSpPr>
        <p:spPr>
          <a:xfrm flipH="1">
            <a:off x="5242870" y="2282996"/>
            <a:ext cx="776817" cy="76528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30" name="Shape 1130"/>
          <p:cNvSpPr/>
          <p:nvPr/>
        </p:nvSpPr>
        <p:spPr>
          <a:xfrm>
            <a:off x="6040005" y="2260414"/>
            <a:ext cx="3323" cy="321789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31" name="Shape 1131"/>
          <p:cNvSpPr/>
          <p:nvPr/>
        </p:nvSpPr>
        <p:spPr>
          <a:xfrm flipH="1">
            <a:off x="5255570" y="5471410"/>
            <a:ext cx="797533" cy="78997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32" name="Shape 1132"/>
          <p:cNvSpPr/>
          <p:nvPr/>
        </p:nvSpPr>
        <p:spPr>
          <a:xfrm>
            <a:off x="3257157" y="6595533"/>
            <a:ext cx="13805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2300"/>
            </a:lvl1pPr>
          </a:lstStyle>
          <a:p>
            <a:pPr/>
            <a:r>
              <a:t>112 width</a:t>
            </a:r>
          </a:p>
        </p:txBody>
      </p:sp>
      <p:sp>
        <p:nvSpPr>
          <p:cNvPr id="1133" name="Shape 1133"/>
          <p:cNvSpPr/>
          <p:nvPr/>
        </p:nvSpPr>
        <p:spPr>
          <a:xfrm>
            <a:off x="958457" y="4004733"/>
            <a:ext cx="92604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/>
            </a:pPr>
            <a:r>
              <a:t>112</a:t>
            </a:r>
          </a:p>
          <a:p>
            <a:pPr>
              <a:defRPr sz="2300"/>
            </a:pPr>
            <a:r>
              <a:t>height</a:t>
            </a:r>
          </a:p>
        </p:txBody>
      </p:sp>
      <p:sp>
        <p:nvSpPr>
          <p:cNvPr id="1134" name="Shape 1134"/>
          <p:cNvSpPr/>
          <p:nvPr/>
        </p:nvSpPr>
        <p:spPr>
          <a:xfrm>
            <a:off x="495037" y="2350862"/>
            <a:ext cx="129964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/>
            </a:pPr>
            <a:r>
              <a:t>128 </a:t>
            </a:r>
          </a:p>
          <a:p>
            <a:pPr>
              <a:defRPr sz="2300"/>
            </a:pPr>
            <a:r>
              <a:t>channels</a:t>
            </a:r>
          </a:p>
        </p:txBody>
      </p:sp>
      <p:sp>
        <p:nvSpPr>
          <p:cNvPr id="1135" name="Shape 1135"/>
          <p:cNvSpPr/>
          <p:nvPr/>
        </p:nvSpPr>
        <p:spPr>
          <a:xfrm flipH="1">
            <a:off x="1508517" y="2239599"/>
            <a:ext cx="503237" cy="40935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36" name="Shape 1136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Extracting neural net features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/>
          <p:nvPr/>
        </p:nvSpPr>
        <p:spPr>
          <a:xfrm>
            <a:off x="2036103" y="3050142"/>
            <a:ext cx="3213101" cy="32131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39" name="Shape 1139"/>
          <p:cNvSpPr/>
          <p:nvPr/>
        </p:nvSpPr>
        <p:spPr>
          <a:xfrm>
            <a:off x="2036103" y="3050142"/>
            <a:ext cx="3213101" cy="32131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0" name="Shape 1140"/>
          <p:cNvSpPr/>
          <p:nvPr/>
        </p:nvSpPr>
        <p:spPr>
          <a:xfrm flipV="1">
            <a:off x="2795190" y="2277612"/>
            <a:ext cx="3219372" cy="1950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1" name="Shape 1141"/>
          <p:cNvSpPr/>
          <p:nvPr/>
        </p:nvSpPr>
        <p:spPr>
          <a:xfrm flipH="1">
            <a:off x="2029770" y="2282996"/>
            <a:ext cx="776817" cy="76528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2" name="Shape 1142"/>
          <p:cNvSpPr/>
          <p:nvPr/>
        </p:nvSpPr>
        <p:spPr>
          <a:xfrm flipH="1">
            <a:off x="5242870" y="2282996"/>
            <a:ext cx="776817" cy="76528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3" name="Shape 1143"/>
          <p:cNvSpPr/>
          <p:nvPr/>
        </p:nvSpPr>
        <p:spPr>
          <a:xfrm>
            <a:off x="6040005" y="2260414"/>
            <a:ext cx="3323" cy="321789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4" name="Shape 1144"/>
          <p:cNvSpPr/>
          <p:nvPr/>
        </p:nvSpPr>
        <p:spPr>
          <a:xfrm flipH="1">
            <a:off x="5255570" y="5471410"/>
            <a:ext cx="797533" cy="78997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5" name="Shape 1145"/>
          <p:cNvSpPr/>
          <p:nvPr/>
        </p:nvSpPr>
        <p:spPr>
          <a:xfrm flipV="1">
            <a:off x="2541190" y="2531612"/>
            <a:ext cx="3219372" cy="19501"/>
          </a:xfrm>
          <a:prstGeom prst="line">
            <a:avLst/>
          </a:prstGeom>
          <a:ln w="101600">
            <a:solidFill>
              <a:schemeClr val="accent5">
                <a:hueOff val="-444211"/>
                <a:satOff val="-14915"/>
                <a:lumOff val="22857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6" name="Shape 1146"/>
          <p:cNvSpPr/>
          <p:nvPr/>
        </p:nvSpPr>
        <p:spPr>
          <a:xfrm flipV="1">
            <a:off x="2287190" y="2785612"/>
            <a:ext cx="3219372" cy="19501"/>
          </a:xfrm>
          <a:prstGeom prst="line">
            <a:avLst/>
          </a:prstGeom>
          <a:ln w="101600">
            <a:solidFill>
              <a:schemeClr val="accent1">
                <a:satOff val="-3355"/>
                <a:lumOff val="2661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47" name="Shape 1147"/>
          <p:cNvSpPr/>
          <p:nvPr/>
        </p:nvSpPr>
        <p:spPr>
          <a:xfrm>
            <a:off x="6657139" y="2735490"/>
            <a:ext cx="50414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Gram (≈ covariance) matrix:</a:t>
            </a:r>
          </a:p>
        </p:txBody>
      </p:sp>
      <p:sp>
        <p:nvSpPr>
          <p:cNvPr id="1148" name="Shape 1148"/>
          <p:cNvSpPr/>
          <p:nvPr/>
        </p:nvSpPr>
        <p:spPr>
          <a:xfrm>
            <a:off x="495037" y="2477862"/>
            <a:ext cx="129964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/>
            </a:pPr>
            <a:r>
              <a:t>128 </a:t>
            </a:r>
          </a:p>
          <a:p>
            <a:pPr>
              <a:defRPr sz="2300"/>
            </a:pPr>
            <a:r>
              <a:t>channels</a:t>
            </a:r>
          </a:p>
        </p:txBody>
      </p:sp>
      <p:sp>
        <p:nvSpPr>
          <p:cNvPr id="1149" name="Shape 1149"/>
          <p:cNvSpPr/>
          <p:nvPr/>
        </p:nvSpPr>
        <p:spPr>
          <a:xfrm flipH="1">
            <a:off x="1508517" y="2239599"/>
            <a:ext cx="503237" cy="40935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50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18280" t="0" r="65089" b="0"/>
          <a:stretch>
            <a:fillRect/>
          </a:stretch>
        </p:blipFill>
        <p:spPr>
          <a:xfrm>
            <a:off x="5506791" y="938211"/>
            <a:ext cx="1577712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84801" b="0"/>
          <a:stretch>
            <a:fillRect/>
          </a:stretch>
        </p:blipFill>
        <p:spPr>
          <a:xfrm>
            <a:off x="3041677" y="938211"/>
            <a:ext cx="1441848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40578" t="0" r="0" b="0"/>
          <a:stretch>
            <a:fillRect/>
          </a:stretch>
        </p:blipFill>
        <p:spPr>
          <a:xfrm>
            <a:off x="6705137" y="3587770"/>
            <a:ext cx="5637213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Shape 1153"/>
          <p:cNvSpPr/>
          <p:nvPr/>
        </p:nvSpPr>
        <p:spPr>
          <a:xfrm flipH="1">
            <a:off x="2985024" y="1831743"/>
            <a:ext cx="474530" cy="723353"/>
          </a:xfrm>
          <a:prstGeom prst="line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54" name="Shape 1154"/>
          <p:cNvSpPr/>
          <p:nvPr/>
        </p:nvSpPr>
        <p:spPr>
          <a:xfrm flipH="1">
            <a:off x="5250783" y="1958016"/>
            <a:ext cx="710671" cy="775608"/>
          </a:xfrm>
          <a:prstGeom prst="line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55" name="Shape 1155"/>
          <p:cNvSpPr/>
          <p:nvPr>
            <p:ph type="title"/>
          </p:nvPr>
        </p:nvSpPr>
        <p:spPr>
          <a:xfrm>
            <a:off x="952500" y="46566"/>
            <a:ext cx="11099800" cy="1132434"/>
          </a:xfrm>
          <a:prstGeom prst="rect">
            <a:avLst/>
          </a:prstGeom>
        </p:spPr>
        <p:txBody>
          <a:bodyPr/>
          <a:lstStyle/>
          <a:p>
            <a:pPr/>
            <a:r>
              <a:t>Texture statistics</a:t>
            </a:r>
          </a:p>
        </p:txBody>
      </p:sp>
      <p:grpSp>
        <p:nvGrpSpPr>
          <p:cNvPr id="1165" name="Group 1165"/>
          <p:cNvGrpSpPr/>
          <p:nvPr/>
        </p:nvGrpSpPr>
        <p:grpSpPr>
          <a:xfrm>
            <a:off x="1142956" y="5714513"/>
            <a:ext cx="10680651" cy="3497652"/>
            <a:chOff x="381000" y="-253999"/>
            <a:chExt cx="10680649" cy="3497650"/>
          </a:xfrm>
        </p:grpSpPr>
        <p:pic>
          <p:nvPicPr>
            <p:cNvPr id="1156" name="image18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6580" r="7325" b="37020"/>
            <a:stretch>
              <a:fillRect/>
            </a:stretch>
          </p:blipFill>
          <p:spPr>
            <a:xfrm>
              <a:off x="381000" y="755976"/>
              <a:ext cx="2507155" cy="2487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7" name="Shape 1157"/>
            <p:cNvSpPr/>
            <p:nvPr/>
          </p:nvSpPr>
          <p:spPr>
            <a:xfrm>
              <a:off x="3372825" y="891550"/>
              <a:ext cx="351244" cy="2032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260093" y="882659"/>
              <a:ext cx="351244" cy="2032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59" name="Shape 1159"/>
            <p:cNvSpPr/>
            <p:nvPr/>
          </p:nvSpPr>
          <p:spPr>
            <a:xfrm flipH="1">
              <a:off x="2897094" y="1853576"/>
              <a:ext cx="4611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60" name="Shape 1160"/>
            <p:cNvSpPr/>
            <p:nvPr/>
          </p:nvSpPr>
          <p:spPr>
            <a:xfrm flipH="1">
              <a:off x="3760694" y="1853576"/>
              <a:ext cx="4611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pic>
          <p:nvPicPr>
            <p:cNvPr id="116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79211" y="996959"/>
              <a:ext cx="3073401" cy="10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69485" y="1532159"/>
              <a:ext cx="3429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3" name="Shape 1163"/>
            <p:cNvSpPr/>
            <p:nvPr/>
          </p:nvSpPr>
          <p:spPr>
            <a:xfrm flipH="1">
              <a:off x="4649694" y="1853576"/>
              <a:ext cx="4611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6461925" y="-254000"/>
              <a:ext cx="4599725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100"/>
              </a:pPr>
              <a:r>
                <a:t>Match target image stats</a:t>
              </a:r>
            </a:p>
            <a:p>
              <a:pPr>
                <a:defRPr sz="3100"/>
              </a:pPr>
              <a:r>
                <a:t>by minimizing:</a:t>
              </a:r>
            </a:p>
          </p:txBody>
        </p:sp>
      </p:grpSp>
      <p:sp>
        <p:nvSpPr>
          <p:cNvPr id="1166" name="Shape 1166"/>
          <p:cNvSpPr/>
          <p:nvPr/>
        </p:nvSpPr>
        <p:spPr>
          <a:xfrm>
            <a:off x="6662721" y="8241831"/>
            <a:ext cx="607579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2763" indent="-382763" algn="l">
              <a:buSzPct val="75000"/>
              <a:buChar char="•"/>
              <a:defRPr sz="3100"/>
            </a:pPr>
            <a:r>
              <a:t>Use all layers.</a:t>
            </a:r>
          </a:p>
          <a:p>
            <a:pPr marL="382763" indent="-382763" algn="l">
              <a:buSzPct val="75000"/>
              <a:buChar char="•"/>
              <a:defRPr sz="3100"/>
            </a:pPr>
            <a:r>
              <a:t>Minimize with gradient descent.</a:t>
            </a:r>
          </a:p>
        </p:txBody>
      </p:sp>
      <p:sp>
        <p:nvSpPr>
          <p:cNvPr id="1167" name="Shape 1167"/>
          <p:cNvSpPr/>
          <p:nvPr/>
        </p:nvSpPr>
        <p:spPr>
          <a:xfrm>
            <a:off x="9857014" y="4748515"/>
            <a:ext cx="241264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200"/>
            </a:lvl1pPr>
          </a:lstStyle>
          <a:p>
            <a:pPr/>
            <a:r>
              <a:t>[Gatys et al. 2016]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5" grpId="1"/>
      <p:bldP build="whole" bldLvl="1" animBg="1" rev="0" advAuto="0" spid="116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184"/>
          <a:stretch>
            <a:fillRect/>
          </a:stretch>
        </p:blipFill>
        <p:spPr>
          <a:xfrm rot="5400000">
            <a:off x="3335440" y="125186"/>
            <a:ext cx="8648143" cy="10249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82047" r="0" b="0"/>
          <a:stretch>
            <a:fillRect/>
          </a:stretch>
        </p:blipFill>
        <p:spPr>
          <a:xfrm rot="5400000">
            <a:off x="-2918580" y="4204077"/>
            <a:ext cx="8415253" cy="2188443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Shape 1171"/>
          <p:cNvSpPr/>
          <p:nvPr/>
        </p:nvSpPr>
        <p:spPr>
          <a:xfrm>
            <a:off x="2808716" y="137739"/>
            <a:ext cx="9722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High</a:t>
            </a:r>
          </a:p>
        </p:txBody>
      </p:sp>
      <p:sp>
        <p:nvSpPr>
          <p:cNvPr id="1172" name="Shape 1172"/>
          <p:cNvSpPr/>
          <p:nvPr/>
        </p:nvSpPr>
        <p:spPr>
          <a:xfrm>
            <a:off x="11285103" y="163139"/>
            <a:ext cx="85963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Low</a:t>
            </a:r>
          </a:p>
        </p:txBody>
      </p:sp>
      <p:sp>
        <p:nvSpPr>
          <p:cNvPr id="1173" name="Shape 1173"/>
          <p:cNvSpPr/>
          <p:nvPr/>
        </p:nvSpPr>
        <p:spPr>
          <a:xfrm>
            <a:off x="3947450" y="457199"/>
            <a:ext cx="71781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/>
          <p:nvPr/>
        </p:nvSpPr>
        <p:spPr>
          <a:xfrm>
            <a:off x="9851204" y="7805256"/>
            <a:ext cx="314393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900"/>
            </a:lvl1pPr>
          </a:lstStyle>
          <a:p>
            <a:pPr/>
            <a:r>
              <a:t>[Gatys et al. 2016]</a:t>
            </a:r>
          </a:p>
        </p:txBody>
      </p:sp>
      <p:pic>
        <p:nvPicPr>
          <p:cNvPr id="11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2796746"/>
            <a:ext cx="6528943" cy="489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94" y="2794000"/>
            <a:ext cx="6192254" cy="490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Shape 1178"/>
          <p:cNvSpPr/>
          <p:nvPr/>
        </p:nvSpPr>
        <p:spPr>
          <a:xfrm>
            <a:off x="952500" y="1846783"/>
            <a:ext cx="11099800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20624">
              <a:defRPr sz="3888"/>
            </a:lvl1pPr>
          </a:lstStyle>
          <a:p>
            <a:pPr/>
            <a:r>
              <a:t>Can we transfer the style of a painting to a photo?</a:t>
            </a:r>
          </a:p>
        </p:txBody>
      </p:sp>
      <p:sp>
        <p:nvSpPr>
          <p:cNvPr id="1179" name="Shape 1179"/>
          <p:cNvSpPr/>
          <p:nvPr/>
        </p:nvSpPr>
        <p:spPr>
          <a:xfrm>
            <a:off x="952500" y="17983"/>
            <a:ext cx="11099800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400"/>
            </a:lvl1pPr>
          </a:lstStyle>
          <a:p>
            <a:pPr/>
            <a:r>
              <a:t>Texture captures artistic style.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image180.png"/>
          <p:cNvPicPr>
            <a:picLocks noChangeAspect="1"/>
          </p:cNvPicPr>
          <p:nvPr/>
        </p:nvPicPr>
        <p:blipFill>
          <a:blip r:embed="rId2">
            <a:extLst/>
          </a:blip>
          <a:srcRect l="0" t="26580" r="7325" b="37020"/>
          <a:stretch>
            <a:fillRect/>
          </a:stretch>
        </p:blipFill>
        <p:spPr>
          <a:xfrm>
            <a:off x="1549356" y="1009490"/>
            <a:ext cx="2507155" cy="2487675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Shape 1182"/>
          <p:cNvSpPr/>
          <p:nvPr/>
        </p:nvSpPr>
        <p:spPr>
          <a:xfrm>
            <a:off x="4541181" y="1145063"/>
            <a:ext cx="351245" cy="2032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83" name="Shape 1183"/>
          <p:cNvSpPr/>
          <p:nvPr/>
        </p:nvSpPr>
        <p:spPr>
          <a:xfrm>
            <a:off x="5428449" y="1136172"/>
            <a:ext cx="351244" cy="2032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84" name="Shape 1184"/>
          <p:cNvSpPr/>
          <p:nvPr/>
        </p:nvSpPr>
        <p:spPr>
          <a:xfrm flipV="1">
            <a:off x="7658756" y="3831597"/>
            <a:ext cx="1" cy="363344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85" name="Shape 1185"/>
          <p:cNvSpPr/>
          <p:nvPr/>
        </p:nvSpPr>
        <p:spPr>
          <a:xfrm flipH="1">
            <a:off x="4929050" y="2107089"/>
            <a:ext cx="46110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8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7841" y="1785673"/>
            <a:ext cx="3429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Shape 1187"/>
          <p:cNvSpPr/>
          <p:nvPr/>
        </p:nvSpPr>
        <p:spPr>
          <a:xfrm flipH="1">
            <a:off x="5818050" y="2107089"/>
            <a:ext cx="461102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188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02771" y="1028276"/>
            <a:ext cx="3473050" cy="2749498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Shape 1189"/>
          <p:cNvSpPr/>
          <p:nvPr/>
        </p:nvSpPr>
        <p:spPr>
          <a:xfrm>
            <a:off x="1572438" y="-208206"/>
            <a:ext cx="11099801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3700"/>
            </a:lvl1pPr>
          </a:lstStyle>
          <a:p>
            <a:pPr/>
            <a:r>
              <a:t>Match the “style” of the painting.</a:t>
            </a:r>
          </a:p>
        </p:txBody>
      </p:sp>
      <p:sp>
        <p:nvSpPr>
          <p:cNvPr id="1190" name="Shape 1190"/>
          <p:cNvSpPr/>
          <p:nvPr/>
        </p:nvSpPr>
        <p:spPr>
          <a:xfrm flipH="1">
            <a:off x="4065450" y="2107089"/>
            <a:ext cx="46110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191" name="Shape 1191"/>
          <p:cNvSpPr/>
          <p:nvPr/>
        </p:nvSpPr>
        <p:spPr>
          <a:xfrm flipV="1">
            <a:off x="6585705" y="2408059"/>
            <a:ext cx="1" cy="178688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1200" name="Group 1200"/>
          <p:cNvGrpSpPr/>
          <p:nvPr/>
        </p:nvGrpSpPr>
        <p:grpSpPr>
          <a:xfrm>
            <a:off x="1140638" y="4933531"/>
            <a:ext cx="10097677" cy="4364933"/>
            <a:chOff x="0" y="0"/>
            <a:chExt cx="10097675" cy="4364931"/>
          </a:xfrm>
        </p:grpSpPr>
        <p:sp>
          <p:nvSpPr>
            <p:cNvPr id="1192" name="Shape 1192"/>
            <p:cNvSpPr/>
            <p:nvPr/>
          </p:nvSpPr>
          <p:spPr>
            <a:xfrm>
              <a:off x="0" y="1159285"/>
              <a:ext cx="6886311" cy="1132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l">
                <a:defRPr sz="3700"/>
              </a:lvl1pPr>
            </a:lstStyle>
            <a:p>
              <a:pPr/>
              <a:r>
                <a:t>And the “content” of the photo.</a:t>
              </a:r>
            </a:p>
          </p:txBody>
        </p:sp>
        <p:pic>
          <p:nvPicPr>
            <p:cNvPr id="1193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261" y="2582817"/>
              <a:ext cx="5257801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4" name="Shape 1194"/>
            <p:cNvSpPr/>
            <p:nvPr/>
          </p:nvSpPr>
          <p:spPr>
            <a:xfrm>
              <a:off x="6033675" y="2459931"/>
              <a:ext cx="1905001" cy="1905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195" name="Shape 1195"/>
            <p:cNvSpPr/>
            <p:nvPr/>
          </p:nvSpPr>
          <p:spPr>
            <a:xfrm>
              <a:off x="8192675" y="2459931"/>
              <a:ext cx="1905001" cy="1905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pic>
          <p:nvPicPr>
            <p:cNvPr id="119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101" t="0" r="43670" b="0"/>
            <a:stretch>
              <a:fillRect/>
            </a:stretch>
          </p:blipFill>
          <p:spPr>
            <a:xfrm>
              <a:off x="6269568" y="3090817"/>
              <a:ext cx="1431561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5680" t="0" r="6616" b="0"/>
            <a:stretch>
              <a:fillRect/>
            </a:stretch>
          </p:blipFill>
          <p:spPr>
            <a:xfrm>
              <a:off x="8345224" y="3090817"/>
              <a:ext cx="1456565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61315" y="0"/>
              <a:ext cx="2573867" cy="1930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9" name="Shape 1199"/>
            <p:cNvSpPr/>
            <p:nvPr/>
          </p:nvSpPr>
          <p:spPr>
            <a:xfrm flipV="1">
              <a:off x="7534117" y="1971465"/>
              <a:ext cx="1" cy="363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20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90029" y="4242990"/>
            <a:ext cx="30734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2" name="Shape 1202"/>
          <p:cNvSpPr/>
          <p:nvPr/>
        </p:nvSpPr>
        <p:spPr>
          <a:xfrm>
            <a:off x="1558006" y="3582364"/>
            <a:ext cx="248976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/>
            </a:lvl1pPr>
          </a:lstStyle>
          <a:p>
            <a:pPr/>
            <a:r>
              <a:t>Synthesized image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hape 1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0197" y="39812"/>
            <a:ext cx="11769559" cy="882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2105" y="-373327"/>
            <a:ext cx="13829997" cy="10149008"/>
          </a:xfrm>
          <a:prstGeom prst="rect">
            <a:avLst/>
          </a:prstGeom>
          <a:ln w="12700">
            <a:miter lim="400000"/>
          </a:ln>
        </p:spPr>
      </p:pic>
      <p:sp>
        <p:nvSpPr>
          <p:cNvPr id="1208" name="Shape 1208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image19.jpg" descr="texton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767" y="1157263"/>
            <a:ext cx="9814458" cy="6851075"/>
          </a:xfrm>
          <a:prstGeom prst="rect">
            <a:avLst/>
          </a:prstGeom>
          <a:ln w="12700">
            <a:miter lim="400000"/>
          </a:ln>
        </p:spPr>
      </p:pic>
      <p:sp>
        <p:nvSpPr>
          <p:cNvPr id="914" name="Shape 914"/>
          <p:cNvSpPr/>
          <p:nvPr/>
        </p:nvSpPr>
        <p:spPr>
          <a:xfrm>
            <a:off x="1288626" y="8094133"/>
            <a:ext cx="9376604" cy="917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7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Human vision is sensitive to the difference of some types of elements and</a:t>
            </a:r>
          </a:p>
          <a:p>
            <a:pPr algn="l" defTabSz="1300480">
              <a:defRPr sz="27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appears to be “numb” on other types of differences.</a:t>
            </a:r>
          </a:p>
        </p:txBody>
      </p:sp>
      <p:pic>
        <p:nvPicPr>
          <p:cNvPr id="915" name="image18.jpg" descr="https://upload.wikimedia.org/wikipedia/commons/c/c2/B%C3%A9la_Julez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9694" y="6564844"/>
            <a:ext cx="1341968" cy="1916920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Shape 916"/>
          <p:cNvSpPr/>
          <p:nvPr/>
        </p:nvSpPr>
        <p:spPr>
          <a:xfrm>
            <a:off x="11184384" y="8526489"/>
            <a:ext cx="139258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300480"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Béla Julesz</a:t>
            </a:r>
          </a:p>
        </p:txBody>
      </p:sp>
      <p:sp>
        <p:nvSpPr>
          <p:cNvPr id="917" name="Shape 917"/>
          <p:cNvSpPr/>
          <p:nvPr/>
        </p:nvSpPr>
        <p:spPr>
          <a:xfrm>
            <a:off x="-12396" y="209721"/>
            <a:ext cx="1302959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pPr/>
            <a:r>
              <a:t>How do humans analyze texture?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12105" y="-373327"/>
            <a:ext cx="13829997" cy="10149008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Shape 1211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1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4959"/>
            <a:ext cx="13004800" cy="9683682"/>
          </a:xfrm>
          <a:prstGeom prst="rect">
            <a:avLst/>
          </a:prstGeom>
          <a:ln w="12700">
            <a:miter lim="400000"/>
          </a:ln>
        </p:spPr>
      </p:pic>
      <p:sp>
        <p:nvSpPr>
          <p:cNvPr id="1213" name="Shape 1213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1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1" y="-8467"/>
            <a:ext cx="1297754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9" name="Shape 1219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24" name="Shape 1224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25" name="Screen Shot 2016-10-19 at 6.54.2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97" y="21616"/>
            <a:ext cx="13098597" cy="9800389"/>
          </a:xfrm>
          <a:prstGeom prst="rect">
            <a:avLst/>
          </a:prstGeom>
          <a:ln w="12700">
            <a:miter lim="400000"/>
          </a:ln>
        </p:spPr>
      </p:pic>
      <p:sp>
        <p:nvSpPr>
          <p:cNvPr id="1226" name="Shape 1226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1" name="Shape 1231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2" name="Shape 1232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3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38955"/>
            <a:ext cx="13004800" cy="7475690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Shape 1234"/>
          <p:cNvSpPr/>
          <p:nvPr/>
        </p:nvSpPr>
        <p:spPr>
          <a:xfrm>
            <a:off x="175438" y="215127"/>
            <a:ext cx="11099801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3700"/>
            </a:lvl1pPr>
          </a:lstStyle>
          <a:p>
            <a:pPr/>
            <a:r>
              <a:t>London during the day.</a:t>
            </a:r>
          </a:p>
        </p:txBody>
      </p:sp>
      <p:grpSp>
        <p:nvGrpSpPr>
          <p:cNvPr id="1237" name="Group 1237"/>
          <p:cNvGrpSpPr/>
          <p:nvPr/>
        </p:nvGrpSpPr>
        <p:grpSpPr>
          <a:xfrm>
            <a:off x="69188" y="4638800"/>
            <a:ext cx="6456484" cy="4980695"/>
            <a:chOff x="0" y="0"/>
            <a:chExt cx="6456483" cy="4980694"/>
          </a:xfrm>
        </p:grpSpPr>
        <p:pic>
          <p:nvPicPr>
            <p:cNvPr id="1235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93" t="1294" r="1150" b="1259"/>
            <a:stretch>
              <a:fillRect/>
            </a:stretch>
          </p:blipFill>
          <p:spPr>
            <a:xfrm>
              <a:off x="0" y="0"/>
              <a:ext cx="6456484" cy="403900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236" name="Shape 1236"/>
            <p:cNvSpPr/>
            <p:nvPr/>
          </p:nvSpPr>
          <p:spPr>
            <a:xfrm>
              <a:off x="4650" y="3848260"/>
              <a:ext cx="5927726" cy="1132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l">
                <a:defRPr sz="3700"/>
              </a:lvl1pPr>
            </a:lstStyle>
            <a:p>
              <a:pPr/>
              <a:r>
                <a:t>New York at night.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6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42" name="Shape 1242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43" name="Shape 1243"/>
          <p:cNvSpPr/>
          <p:nvPr/>
        </p:nvSpPr>
        <p:spPr>
          <a:xfrm>
            <a:off x="-228600" y="-330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4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38955"/>
            <a:ext cx="13004800" cy="747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1116" t="1164" r="519" b="1015"/>
          <a:stretch>
            <a:fillRect/>
          </a:stretch>
        </p:blipFill>
        <p:spPr>
          <a:xfrm>
            <a:off x="158055" y="1267340"/>
            <a:ext cx="12729791" cy="717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700"/>
            </a:pPr>
            <a:r>
              <a:t>Can we </a:t>
            </a:r>
            <a:r>
              <a:rPr i="1"/>
              <a:t>generate</a:t>
            </a:r>
            <a:r>
              <a:t> images using a neural net?</a:t>
            </a:r>
          </a:p>
        </p:txBody>
      </p:sp>
      <p:sp>
        <p:nvSpPr>
          <p:cNvPr id="1250" name="Shape 1250"/>
          <p:cNvSpPr/>
          <p:nvPr/>
        </p:nvSpPr>
        <p:spPr>
          <a:xfrm>
            <a:off x="8788637" y="3220101"/>
            <a:ext cx="2955754" cy="12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“clown fish”</a:t>
            </a:r>
          </a:p>
        </p:txBody>
      </p:sp>
      <p:pic>
        <p:nvPicPr>
          <p:cNvPr id="125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8419" t="0" r="4416" b="0"/>
          <a:stretch>
            <a:fillRect/>
          </a:stretch>
        </p:blipFill>
        <p:spPr>
          <a:xfrm>
            <a:off x="1976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252" name="Shape 1252"/>
          <p:cNvSpPr/>
          <p:nvPr/>
        </p:nvSpPr>
        <p:spPr>
          <a:xfrm>
            <a:off x="1707574" y="4832134"/>
            <a:ext cx="2955754" cy="12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/>
            </a:lvl1pPr>
          </a:lstStyle>
          <a:p>
            <a:pPr/>
            <a:r>
              <a:t>Input image</a:t>
            </a:r>
          </a:p>
        </p:txBody>
      </p:sp>
      <p:sp>
        <p:nvSpPr>
          <p:cNvPr id="1253" name="Shape 1253"/>
          <p:cNvSpPr/>
          <p:nvPr/>
        </p:nvSpPr>
        <p:spPr>
          <a:xfrm>
            <a:off x="5184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4" name="Shape 1254"/>
          <p:cNvSpPr/>
          <p:nvPr/>
        </p:nvSpPr>
        <p:spPr>
          <a:xfrm>
            <a:off x="6097315" y="2275442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5" name="Shape 1255"/>
          <p:cNvSpPr/>
          <p:nvPr/>
        </p:nvSpPr>
        <p:spPr>
          <a:xfrm>
            <a:off x="7021511" y="2266551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6" name="Shape 1256"/>
          <p:cNvSpPr/>
          <p:nvPr/>
        </p:nvSpPr>
        <p:spPr>
          <a:xfrm>
            <a:off x="7950661" y="2266551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7" name="Shape 1257"/>
          <p:cNvSpPr/>
          <p:nvPr/>
        </p:nvSpPr>
        <p:spPr>
          <a:xfrm>
            <a:off x="83179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8" name="Shape 1258"/>
          <p:cNvSpPr/>
          <p:nvPr/>
        </p:nvSpPr>
        <p:spPr>
          <a:xfrm>
            <a:off x="73908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9" name="Shape 1259"/>
          <p:cNvSpPr/>
          <p:nvPr/>
        </p:nvSpPr>
        <p:spPr>
          <a:xfrm>
            <a:off x="64510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60" name="Shape 1260"/>
          <p:cNvSpPr/>
          <p:nvPr/>
        </p:nvSpPr>
        <p:spPr>
          <a:xfrm>
            <a:off x="55366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26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3599" y="6743650"/>
            <a:ext cx="8501449" cy="60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roup 1268"/>
          <p:cNvGrpSpPr/>
          <p:nvPr/>
        </p:nvGrpSpPr>
        <p:grpSpPr>
          <a:xfrm>
            <a:off x="133693" y="2853330"/>
            <a:ext cx="5114471" cy="2588574"/>
            <a:chOff x="0" y="0"/>
            <a:chExt cx="5114469" cy="2588573"/>
          </a:xfrm>
        </p:grpSpPr>
        <p:pic>
          <p:nvPicPr>
            <p:cNvPr id="1263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677" t="30522" r="9128" b="10213"/>
            <a:stretch>
              <a:fillRect/>
            </a:stretch>
          </p:blipFill>
          <p:spPr>
            <a:xfrm>
              <a:off x="414991" y="20706"/>
              <a:ext cx="4575816" cy="2140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4" name="Shape 1264"/>
            <p:cNvSpPr/>
            <p:nvPr/>
          </p:nvSpPr>
          <p:spPr>
            <a:xfrm rot="16800000">
              <a:off x="1828931" y="290950"/>
              <a:ext cx="338203" cy="35767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5" name="Shape 1265"/>
            <p:cNvSpPr/>
            <p:nvPr/>
          </p:nvSpPr>
          <p:spPr>
            <a:xfrm flipH="1" rot="14580000">
              <a:off x="3885862" y="982721"/>
              <a:ext cx="538646" cy="1878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6" name="Shape 1266"/>
            <p:cNvSpPr/>
            <p:nvPr/>
          </p:nvSpPr>
          <p:spPr>
            <a:xfrm flipH="1">
              <a:off x="0" y="56425"/>
              <a:ext cx="538646" cy="1573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7" name="Shape 1267"/>
            <p:cNvSpPr/>
            <p:nvPr/>
          </p:nvSpPr>
          <p:spPr>
            <a:xfrm flipH="1">
              <a:off x="4514069" y="0"/>
              <a:ext cx="530800" cy="10822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69" name="Shape 1269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700"/>
            </a:pPr>
            <a:r>
              <a:t>Can we </a:t>
            </a:r>
            <a:r>
              <a:rPr i="1"/>
              <a:t>generate</a:t>
            </a:r>
            <a:r>
              <a:t> images using a neural net?</a:t>
            </a:r>
          </a:p>
        </p:txBody>
      </p:sp>
      <p:pic>
        <p:nvPicPr>
          <p:cNvPr id="1270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9088966" y="2664199"/>
            <a:ext cx="2416920" cy="24595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271" name="Shape 1271"/>
          <p:cNvSpPr/>
          <p:nvPr/>
        </p:nvSpPr>
        <p:spPr>
          <a:xfrm>
            <a:off x="5184648" y="2284333"/>
            <a:ext cx="351244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2" name="Shape 1272"/>
          <p:cNvSpPr/>
          <p:nvPr/>
        </p:nvSpPr>
        <p:spPr>
          <a:xfrm>
            <a:off x="6097315" y="2275442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3" name="Shape 1273"/>
          <p:cNvSpPr/>
          <p:nvPr/>
        </p:nvSpPr>
        <p:spPr>
          <a:xfrm>
            <a:off x="7021511" y="2266551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4" name="Shape 1274"/>
          <p:cNvSpPr/>
          <p:nvPr/>
        </p:nvSpPr>
        <p:spPr>
          <a:xfrm>
            <a:off x="7950661" y="2266551"/>
            <a:ext cx="351245" cy="32194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5" name="Shape 1275"/>
          <p:cNvSpPr/>
          <p:nvPr/>
        </p:nvSpPr>
        <p:spPr>
          <a:xfrm>
            <a:off x="83179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6" name="Shape 1276"/>
          <p:cNvSpPr/>
          <p:nvPr/>
        </p:nvSpPr>
        <p:spPr>
          <a:xfrm>
            <a:off x="73908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7" name="Shape 1277"/>
          <p:cNvSpPr/>
          <p:nvPr/>
        </p:nvSpPr>
        <p:spPr>
          <a:xfrm>
            <a:off x="64510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8" name="Shape 1278"/>
          <p:cNvSpPr/>
          <p:nvPr/>
        </p:nvSpPr>
        <p:spPr>
          <a:xfrm>
            <a:off x="5536683" y="3867527"/>
            <a:ext cx="4480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9" name="Shape 1279"/>
          <p:cNvSpPr/>
          <p:nvPr/>
        </p:nvSpPr>
        <p:spPr>
          <a:xfrm>
            <a:off x="1382091" y="5314949"/>
            <a:ext cx="265262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Gaussian noise</a:t>
            </a:r>
          </a:p>
        </p:txBody>
      </p:sp>
      <p:sp>
        <p:nvSpPr>
          <p:cNvPr id="1280" name="Shape 1280"/>
          <p:cNvSpPr/>
          <p:nvPr/>
        </p:nvSpPr>
        <p:spPr>
          <a:xfrm>
            <a:off x="8674657" y="5314949"/>
            <a:ext cx="324558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Synthesized image</a:t>
            </a:r>
          </a:p>
        </p:txBody>
      </p:sp>
      <p:sp>
        <p:nvSpPr>
          <p:cNvPr id="1285" name="Shape 1285"/>
          <p:cNvSpPr/>
          <p:nvPr/>
        </p:nvSpPr>
        <p:spPr>
          <a:xfrm>
            <a:off x="3505919" y="3460417"/>
            <a:ext cx="1561415" cy="41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1" fill="norm" stroke="1" extrusionOk="0">
                <a:moveTo>
                  <a:pt x="0" y="14547"/>
                </a:moveTo>
                <a:cubicBezTo>
                  <a:pt x="9416" y="-5389"/>
                  <a:pt x="16616" y="-4834"/>
                  <a:pt x="21600" y="16211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128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6537" y="8008804"/>
            <a:ext cx="2495108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0" t="0" r="84997" b="0"/>
          <a:stretch>
            <a:fillRect/>
          </a:stretch>
        </p:blipFill>
        <p:spPr>
          <a:xfrm>
            <a:off x="3337474" y="2624004"/>
            <a:ext cx="37434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0448" y="6726373"/>
            <a:ext cx="7529385" cy="60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Shape 1287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Generative adversarial nets (GANs)</a:t>
            </a:r>
          </a:p>
        </p:txBody>
      </p:sp>
      <p:pic>
        <p:nvPicPr>
          <p:cNvPr id="128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3737" y="2237465"/>
            <a:ext cx="1524001" cy="1524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1305" name="Group 1305"/>
          <p:cNvGrpSpPr/>
          <p:nvPr/>
        </p:nvGrpSpPr>
        <p:grpSpPr>
          <a:xfrm>
            <a:off x="2100920" y="1155161"/>
            <a:ext cx="6415196" cy="3046539"/>
            <a:chOff x="0" y="0"/>
            <a:chExt cx="6415194" cy="3046538"/>
          </a:xfrm>
        </p:grpSpPr>
        <p:grpSp>
          <p:nvGrpSpPr>
            <p:cNvPr id="1294" name="Group 1294"/>
            <p:cNvGrpSpPr/>
            <p:nvPr/>
          </p:nvGrpSpPr>
          <p:grpSpPr>
            <a:xfrm>
              <a:off x="0" y="1067033"/>
              <a:ext cx="3819817" cy="1933316"/>
              <a:chOff x="0" y="0"/>
              <a:chExt cx="3819816" cy="1933314"/>
            </a:xfrm>
          </p:grpSpPr>
          <p:pic>
            <p:nvPicPr>
              <p:cNvPr id="1289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1677" t="30522" r="9128" b="10213"/>
              <a:stretch>
                <a:fillRect/>
              </a:stretch>
            </p:blipFill>
            <p:spPr>
              <a:xfrm>
                <a:off x="309942" y="15465"/>
                <a:ext cx="3417516" cy="15984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0" name="Shape 1290"/>
              <p:cNvSpPr/>
              <p:nvPr/>
            </p:nvSpPr>
            <p:spPr>
              <a:xfrm rot="16800000">
                <a:off x="1365964" y="217300"/>
                <a:ext cx="252592" cy="267134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1" name="Shape 1291"/>
              <p:cNvSpPr/>
              <p:nvPr/>
            </p:nvSpPr>
            <p:spPr>
              <a:xfrm flipH="1" rot="14580000">
                <a:off x="2902213" y="733959"/>
                <a:ext cx="402296" cy="14032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2" name="Shape 1292"/>
              <p:cNvSpPr/>
              <p:nvPr/>
            </p:nvSpPr>
            <p:spPr>
              <a:xfrm flipH="1">
                <a:off x="0" y="42142"/>
                <a:ext cx="402296" cy="11749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3" name="Shape 1293"/>
              <p:cNvSpPr/>
              <p:nvPr/>
            </p:nvSpPr>
            <p:spPr>
              <a:xfrm flipH="1">
                <a:off x="3371399" y="0"/>
                <a:ext cx="396436" cy="80830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295" name="Shape 1295"/>
            <p:cNvSpPr/>
            <p:nvPr/>
          </p:nvSpPr>
          <p:spPr>
            <a:xfrm>
              <a:off x="3772379" y="642070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4454018" y="635429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514426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98" name="Shape 1298"/>
            <p:cNvSpPr/>
            <p:nvPr/>
          </p:nvSpPr>
          <p:spPr>
            <a:xfrm>
              <a:off x="583821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99" name="Shape 1299"/>
            <p:cNvSpPr/>
            <p:nvPr/>
          </p:nvSpPr>
          <p:spPr>
            <a:xfrm>
              <a:off x="54201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00" name="Shape 1300"/>
            <p:cNvSpPr/>
            <p:nvPr/>
          </p:nvSpPr>
          <p:spPr>
            <a:xfrm>
              <a:off x="4718236" y="1824502"/>
              <a:ext cx="33465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4035302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07" name="Shape 1307"/>
            <p:cNvSpPr/>
            <p:nvPr/>
          </p:nvSpPr>
          <p:spPr>
            <a:xfrm>
              <a:off x="2518596" y="1520446"/>
              <a:ext cx="1166166" cy="30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1" fill="norm" stroke="1" extrusionOk="0">
                  <a:moveTo>
                    <a:pt x="0" y="14547"/>
                  </a:moveTo>
                  <a:cubicBezTo>
                    <a:pt x="9416" y="-5389"/>
                    <a:pt x="16616" y="-4834"/>
                    <a:pt x="21600" y="1621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144608" y="0"/>
              <a:ext cx="3511749" cy="1132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>
                <a:defRPr sz="2800"/>
              </a:lvl1pPr>
            </a:lstStyle>
            <a:p>
              <a:pPr/>
              <a:r>
                <a:t>Generator net</a:t>
              </a: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60805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306" name="Shape 1306"/>
          <p:cNvSpPr/>
          <p:nvPr/>
        </p:nvSpPr>
        <p:spPr>
          <a:xfrm>
            <a:off x="10102844" y="9291608"/>
            <a:ext cx="28247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/>
            <a:r>
              <a:t>[Goodfellow et al. 2014]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8419" t="0" r="4416" b="0"/>
          <a:stretch>
            <a:fillRect/>
          </a:stretch>
        </p:blipFill>
        <p:spPr>
          <a:xfrm>
            <a:off x="2403737" y="7383288"/>
            <a:ext cx="1524001" cy="15508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10" name="Shape 1310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Generative adversarial nets (GANs)</a:t>
            </a:r>
          </a:p>
        </p:txBody>
      </p:sp>
      <p:pic>
        <p:nvPicPr>
          <p:cNvPr id="13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3737" y="5569894"/>
            <a:ext cx="1524001" cy="1524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312" name="Shape 1312"/>
          <p:cNvSpPr/>
          <p:nvPr/>
        </p:nvSpPr>
        <p:spPr>
          <a:xfrm>
            <a:off x="5619300" y="5988232"/>
            <a:ext cx="262332" cy="240446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3" name="Shape 1313"/>
          <p:cNvSpPr/>
          <p:nvPr/>
        </p:nvSpPr>
        <p:spPr>
          <a:xfrm>
            <a:off x="6300939" y="5981591"/>
            <a:ext cx="262332" cy="240446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4" name="Shape 1314"/>
          <p:cNvSpPr/>
          <p:nvPr/>
        </p:nvSpPr>
        <p:spPr>
          <a:xfrm>
            <a:off x="6991188" y="5974951"/>
            <a:ext cx="262333" cy="240446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5" name="Shape 1315"/>
          <p:cNvSpPr/>
          <p:nvPr/>
        </p:nvSpPr>
        <p:spPr>
          <a:xfrm>
            <a:off x="7267060" y="7170663"/>
            <a:ext cx="3346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6" name="Shape 1316"/>
          <p:cNvSpPr/>
          <p:nvPr/>
        </p:nvSpPr>
        <p:spPr>
          <a:xfrm>
            <a:off x="6565156" y="7170663"/>
            <a:ext cx="3346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7" name="Shape 1317"/>
          <p:cNvSpPr/>
          <p:nvPr/>
        </p:nvSpPr>
        <p:spPr>
          <a:xfrm>
            <a:off x="5882223" y="7170663"/>
            <a:ext cx="3346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8" name="Shape 1318"/>
          <p:cNvSpPr/>
          <p:nvPr/>
        </p:nvSpPr>
        <p:spPr>
          <a:xfrm>
            <a:off x="3946278" y="6357864"/>
            <a:ext cx="1610543" cy="794957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9" name="Shape 1319"/>
          <p:cNvSpPr/>
          <p:nvPr/>
        </p:nvSpPr>
        <p:spPr>
          <a:xfrm flipV="1">
            <a:off x="3958978" y="7234147"/>
            <a:ext cx="1610543" cy="794958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0" name="Shape 1320"/>
          <p:cNvSpPr/>
          <p:nvPr/>
        </p:nvSpPr>
        <p:spPr>
          <a:xfrm>
            <a:off x="7685138" y="5974951"/>
            <a:ext cx="262332" cy="240446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1" name="Shape 1321"/>
          <p:cNvSpPr/>
          <p:nvPr/>
        </p:nvSpPr>
        <p:spPr>
          <a:xfrm>
            <a:off x="7962156" y="7170663"/>
            <a:ext cx="3346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2" name="Shape 1322"/>
          <p:cNvSpPr/>
          <p:nvPr/>
        </p:nvSpPr>
        <p:spPr>
          <a:xfrm>
            <a:off x="1889929" y="4203162"/>
            <a:ext cx="3511749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Discriminator net</a:t>
            </a:r>
          </a:p>
        </p:txBody>
      </p:sp>
      <p:pic>
        <p:nvPicPr>
          <p:cNvPr id="132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3810" y="5240622"/>
            <a:ext cx="1132434" cy="1132434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Shape 1324"/>
          <p:cNvSpPr/>
          <p:nvPr/>
        </p:nvSpPr>
        <p:spPr>
          <a:xfrm>
            <a:off x="3946278" y="6357864"/>
            <a:ext cx="1610543" cy="79495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5" name="Shape 1325"/>
          <p:cNvSpPr/>
          <p:nvPr/>
        </p:nvSpPr>
        <p:spPr>
          <a:xfrm>
            <a:off x="8419804" y="6610968"/>
            <a:ext cx="1132434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“fake”</a:t>
            </a:r>
          </a:p>
        </p:txBody>
      </p:sp>
      <p:grpSp>
        <p:nvGrpSpPr>
          <p:cNvPr id="1342" name="Group 1342"/>
          <p:cNvGrpSpPr/>
          <p:nvPr/>
        </p:nvGrpSpPr>
        <p:grpSpPr>
          <a:xfrm>
            <a:off x="2100920" y="1155161"/>
            <a:ext cx="6415196" cy="3046539"/>
            <a:chOff x="0" y="0"/>
            <a:chExt cx="6415194" cy="3046538"/>
          </a:xfrm>
        </p:grpSpPr>
        <p:grpSp>
          <p:nvGrpSpPr>
            <p:cNvPr id="1331" name="Group 1331"/>
            <p:cNvGrpSpPr/>
            <p:nvPr/>
          </p:nvGrpSpPr>
          <p:grpSpPr>
            <a:xfrm>
              <a:off x="0" y="1067033"/>
              <a:ext cx="3819817" cy="1933316"/>
              <a:chOff x="0" y="0"/>
              <a:chExt cx="3819816" cy="1933314"/>
            </a:xfrm>
          </p:grpSpPr>
          <p:pic>
            <p:nvPicPr>
              <p:cNvPr id="1326" name="pasted-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1677" t="30522" r="9128" b="10213"/>
              <a:stretch>
                <a:fillRect/>
              </a:stretch>
            </p:blipFill>
            <p:spPr>
              <a:xfrm>
                <a:off x="309942" y="15465"/>
                <a:ext cx="3417516" cy="15984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27" name="Shape 1327"/>
              <p:cNvSpPr/>
              <p:nvPr/>
            </p:nvSpPr>
            <p:spPr>
              <a:xfrm rot="16800000">
                <a:off x="1365964" y="217300"/>
                <a:ext cx="252592" cy="267134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28" name="Shape 1328"/>
              <p:cNvSpPr/>
              <p:nvPr/>
            </p:nvSpPr>
            <p:spPr>
              <a:xfrm flipH="1" rot="14580000">
                <a:off x="2902213" y="733959"/>
                <a:ext cx="402296" cy="14032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29" name="Shape 1329"/>
              <p:cNvSpPr/>
              <p:nvPr/>
            </p:nvSpPr>
            <p:spPr>
              <a:xfrm flipH="1">
                <a:off x="0" y="42142"/>
                <a:ext cx="402296" cy="11749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30" name="Shape 1330"/>
              <p:cNvSpPr/>
              <p:nvPr/>
            </p:nvSpPr>
            <p:spPr>
              <a:xfrm flipH="1">
                <a:off x="3371399" y="0"/>
                <a:ext cx="396436" cy="80830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332" name="Shape 1332"/>
            <p:cNvSpPr/>
            <p:nvPr/>
          </p:nvSpPr>
          <p:spPr>
            <a:xfrm>
              <a:off x="3772379" y="642070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3" name="Shape 1333"/>
            <p:cNvSpPr/>
            <p:nvPr/>
          </p:nvSpPr>
          <p:spPr>
            <a:xfrm>
              <a:off x="4454018" y="635429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514426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5" name="Shape 1335"/>
            <p:cNvSpPr/>
            <p:nvPr/>
          </p:nvSpPr>
          <p:spPr>
            <a:xfrm>
              <a:off x="583821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54201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4718236" y="1824502"/>
              <a:ext cx="33465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4035302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518596" y="1520446"/>
              <a:ext cx="1166166" cy="30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1" fill="norm" stroke="1" extrusionOk="0">
                  <a:moveTo>
                    <a:pt x="0" y="14547"/>
                  </a:moveTo>
                  <a:cubicBezTo>
                    <a:pt x="9416" y="-5389"/>
                    <a:pt x="16616" y="-4834"/>
                    <a:pt x="21600" y="1621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340" name="Shape 1340"/>
            <p:cNvSpPr/>
            <p:nvPr/>
          </p:nvSpPr>
          <p:spPr>
            <a:xfrm>
              <a:off x="144608" y="0"/>
              <a:ext cx="3511749" cy="1132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>
                <a:defRPr sz="2800"/>
              </a:lvl1pPr>
            </a:lstStyle>
            <a:p>
              <a:pPr/>
              <a:r>
                <a:t>Generator net</a:t>
              </a: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60805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345" name="Group 1345"/>
          <p:cNvGrpSpPr/>
          <p:nvPr/>
        </p:nvGrpSpPr>
        <p:grpSpPr>
          <a:xfrm>
            <a:off x="5667326" y="4500746"/>
            <a:ext cx="4394201" cy="4751731"/>
            <a:chOff x="-2412391" y="1666342"/>
            <a:chExt cx="4394200" cy="4751730"/>
          </a:xfrm>
        </p:grpSpPr>
        <p:pic>
          <p:nvPicPr>
            <p:cNvPr id="134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265242" y="1666342"/>
              <a:ext cx="1765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412392" y="5948173"/>
              <a:ext cx="43942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6" name="Shape 1346"/>
          <p:cNvSpPr/>
          <p:nvPr/>
        </p:nvSpPr>
        <p:spPr>
          <a:xfrm>
            <a:off x="10102844" y="9291608"/>
            <a:ext cx="28247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/>
            <a:r>
              <a:t>[Goodfellow et al. 2014]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1" grpId="3"/>
      <p:bldP build="whole" bldLvl="1" animBg="1" rev="0" advAuto="0" spid="1325" grpId="4"/>
      <p:bldP build="whole" bldLvl="1" animBg="1" rev="0" advAuto="0" spid="1345" grpId="5"/>
      <p:bldP build="whole" bldLvl="1" animBg="1" rev="0" advAuto="0" spid="1323" grpId="1"/>
      <p:bldP build="whole" bldLvl="1" animBg="1" rev="0" advAuto="0" spid="1324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Shape 1349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Generative adversarial nets (GANs)</a:t>
            </a:r>
          </a:p>
        </p:txBody>
      </p:sp>
      <p:pic>
        <p:nvPicPr>
          <p:cNvPr id="13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4458" y="2625305"/>
            <a:ext cx="4855884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Shape 1351"/>
          <p:cNvSpPr/>
          <p:nvPr/>
        </p:nvSpPr>
        <p:spPr>
          <a:xfrm>
            <a:off x="1344250" y="1723966"/>
            <a:ext cx="103163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700"/>
            </a:pPr>
            <a:r>
              <a:t>1. Given </a:t>
            </a:r>
            <a:r>
              <a:rPr i="1"/>
              <a:t>D</a:t>
            </a:r>
            <a:r>
              <a:t>, minimize the probability of detection.</a:t>
            </a:r>
          </a:p>
        </p:txBody>
      </p:sp>
      <p:grpSp>
        <p:nvGrpSpPr>
          <p:cNvPr id="1354" name="Group 1354"/>
          <p:cNvGrpSpPr/>
          <p:nvPr/>
        </p:nvGrpSpPr>
        <p:grpSpPr>
          <a:xfrm>
            <a:off x="1344250" y="3419642"/>
            <a:ext cx="9628052" cy="1592794"/>
            <a:chOff x="0" y="0"/>
            <a:chExt cx="9628051" cy="1592793"/>
          </a:xfrm>
        </p:grpSpPr>
        <p:sp>
          <p:nvSpPr>
            <p:cNvPr id="1352" name="Shape 1352"/>
            <p:cNvSpPr/>
            <p:nvPr/>
          </p:nvSpPr>
          <p:spPr>
            <a:xfrm>
              <a:off x="0" y="0"/>
              <a:ext cx="8767039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700"/>
              </a:pPr>
              <a:r>
                <a:t>2. Given </a:t>
              </a:r>
              <a:r>
                <a:rPr i="1"/>
                <a:t>G</a:t>
              </a:r>
              <a:r>
                <a:t>, maximize classifier accuracy.</a:t>
              </a:r>
            </a:p>
          </p:txBody>
        </p:sp>
        <p:pic>
          <p:nvPicPr>
            <p:cNvPr id="135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8247" y="957793"/>
              <a:ext cx="8939805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5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252" y="5669524"/>
            <a:ext cx="11990296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Shape 1356"/>
          <p:cNvSpPr/>
          <p:nvPr/>
        </p:nvSpPr>
        <p:spPr>
          <a:xfrm>
            <a:off x="302850" y="7132276"/>
            <a:ext cx="12714774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6847" indent="-456847" algn="l">
              <a:lnSpc>
                <a:spcPct val="150000"/>
              </a:lnSpc>
              <a:buSzPct val="75000"/>
              <a:buChar char="•"/>
              <a:defRPr sz="3700"/>
            </a:pPr>
            <a:r>
              <a:t>Training: iterate between training D and G with backprop.</a:t>
            </a:r>
          </a:p>
          <a:p>
            <a:pPr marL="456847" indent="-456847" algn="l">
              <a:lnSpc>
                <a:spcPct val="150000"/>
              </a:lnSpc>
              <a:buSzPct val="75000"/>
              <a:buChar char="•"/>
              <a:defRPr sz="3700"/>
            </a:pPr>
            <a:r>
              <a:t>Global optimum when G reproduces data distribution.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4" grpId="1"/>
      <p:bldP build="whole" bldLvl="1" animBg="1" rev="0" advAuto="0" spid="1355" grpId="2"/>
      <p:bldP build="whole" bldLvl="1" animBg="1" rev="0" advAuto="0" spid="1356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Search Experiment I</a:t>
            </a:r>
          </a:p>
        </p:txBody>
      </p:sp>
      <p:pic>
        <p:nvPicPr>
          <p:cNvPr id="920" name="image20.jpg" descr="texton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0959" y="1733973"/>
            <a:ext cx="7152641" cy="4935503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hape 921"/>
          <p:cNvSpPr/>
          <p:nvPr/>
        </p:nvSpPr>
        <p:spPr>
          <a:xfrm>
            <a:off x="758612" y="7261013"/>
            <a:ext cx="11702354" cy="9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The subject is told to detect a target element in a number of background elements.</a:t>
            </a:r>
          </a:p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 this example, the detection time is independent of the number of background elements.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/>
          <p:nvPr>
            <p:ph type="title"/>
          </p:nvPr>
        </p:nvSpPr>
        <p:spPr>
          <a:xfrm>
            <a:off x="952500" y="-114300"/>
            <a:ext cx="11099800" cy="1132434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pPr/>
            <a:r>
              <a:t>State-of-the-art: synthesizing images of bedrooms</a:t>
            </a:r>
          </a:p>
        </p:txBody>
      </p:sp>
      <p:pic>
        <p:nvPicPr>
          <p:cNvPr id="135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76" y="892589"/>
            <a:ext cx="10186201" cy="8148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Shape 1360"/>
          <p:cNvSpPr/>
          <p:nvPr/>
        </p:nvSpPr>
        <p:spPr>
          <a:xfrm>
            <a:off x="711339" y="9178017"/>
            <a:ext cx="3936722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DCGAN [Radford et al. 2015]</a:t>
            </a:r>
          </a:p>
        </p:txBody>
      </p:sp>
      <p:sp>
        <p:nvSpPr>
          <p:cNvPr id="1361" name="Shape 1361"/>
          <p:cNvSpPr/>
          <p:nvPr/>
        </p:nvSpPr>
        <p:spPr>
          <a:xfrm>
            <a:off x="8459520" y="9218657"/>
            <a:ext cx="423916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Slide adapted from Ian Goodfellow 2015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15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Shape 1363"/>
          <p:cNvSpPr/>
          <p:nvPr/>
        </p:nvSpPr>
        <p:spPr>
          <a:xfrm>
            <a:off x="370465" y="9178017"/>
            <a:ext cx="2840470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[Salimans et al. 2016]</a:t>
            </a:r>
          </a:p>
        </p:txBody>
      </p:sp>
      <p:pic>
        <p:nvPicPr>
          <p:cNvPr id="136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2058" y="139700"/>
            <a:ext cx="8360684" cy="8360683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Shape 1365"/>
          <p:cNvSpPr/>
          <p:nvPr/>
        </p:nvSpPr>
        <p:spPr>
          <a:xfrm>
            <a:off x="3657815" y="8610600"/>
            <a:ext cx="56891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Training Data (CIFAR dataset)</a:t>
            </a:r>
          </a:p>
        </p:txBody>
      </p:sp>
      <p:sp>
        <p:nvSpPr>
          <p:cNvPr id="1366" name="Shape 1366"/>
          <p:cNvSpPr/>
          <p:nvPr/>
        </p:nvSpPr>
        <p:spPr>
          <a:xfrm>
            <a:off x="8459520" y="9218657"/>
            <a:ext cx="423916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Slide adapted from Ian Goodfellow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/>
          <p:nvPr/>
        </p:nvSpPr>
        <p:spPr>
          <a:xfrm>
            <a:off x="370465" y="9178017"/>
            <a:ext cx="2840470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[Salimans et al. 2016]</a:t>
            </a:r>
          </a:p>
        </p:txBody>
      </p:sp>
      <p:sp>
        <p:nvSpPr>
          <p:cNvPr id="1369" name="Shape 1369"/>
          <p:cNvSpPr/>
          <p:nvPr/>
        </p:nvSpPr>
        <p:spPr>
          <a:xfrm>
            <a:off x="5630310" y="8610600"/>
            <a:ext cx="174418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Samples</a:t>
            </a:r>
          </a:p>
        </p:txBody>
      </p:sp>
      <p:pic>
        <p:nvPicPr>
          <p:cNvPr id="137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100" y="141741"/>
            <a:ext cx="8356600" cy="835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1" name="Shape 1371"/>
          <p:cNvSpPr/>
          <p:nvPr/>
        </p:nvSpPr>
        <p:spPr>
          <a:xfrm>
            <a:off x="8459520" y="9218657"/>
            <a:ext cx="423916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Slide adapted from Ian Goodfellow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/>
          <p:nvPr/>
        </p:nvSpPr>
        <p:spPr>
          <a:xfrm>
            <a:off x="370465" y="9178017"/>
            <a:ext cx="2840470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pPr/>
            <a:r>
              <a:t>[Salimans et al. 2016]</a:t>
            </a:r>
          </a:p>
        </p:txBody>
      </p:sp>
      <p:pic>
        <p:nvPicPr>
          <p:cNvPr id="137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9450" y="5032963"/>
            <a:ext cx="3078436" cy="307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0602" y="4921327"/>
            <a:ext cx="2587930" cy="2628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34785" y="1276350"/>
            <a:ext cx="3347765" cy="334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3587" y="5639015"/>
            <a:ext cx="2566098" cy="2628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3550" y="1411014"/>
            <a:ext cx="3078436" cy="307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9750" y="1162050"/>
            <a:ext cx="4240718" cy="4173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8498" y="5548298"/>
            <a:ext cx="2832600" cy="2810119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Shape 1381"/>
          <p:cNvSpPr/>
          <p:nvPr/>
        </p:nvSpPr>
        <p:spPr>
          <a:xfrm>
            <a:off x="1939455" y="54701"/>
            <a:ext cx="912589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In high-res?  Some relatively good results:</a:t>
            </a:r>
          </a:p>
        </p:txBody>
      </p:sp>
      <p:sp>
        <p:nvSpPr>
          <p:cNvPr id="1382" name="Shape 1382"/>
          <p:cNvSpPr/>
          <p:nvPr/>
        </p:nvSpPr>
        <p:spPr>
          <a:xfrm>
            <a:off x="8459520" y="9218657"/>
            <a:ext cx="423916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Slide adapted from Ian Goodfellow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Inpainting with GANs</a:t>
            </a:r>
          </a:p>
        </p:txBody>
      </p:sp>
      <p:pic>
        <p:nvPicPr>
          <p:cNvPr id="1385" name="teaser_input.jpg" descr="teaser_inpu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119" y="2210364"/>
            <a:ext cx="5945471" cy="4461746"/>
          </a:xfrm>
          <a:prstGeom prst="rect">
            <a:avLst/>
          </a:prstGeom>
          <a:ln w="12700">
            <a:miter lim="400000"/>
          </a:ln>
        </p:spPr>
      </p:pic>
      <p:sp>
        <p:nvSpPr>
          <p:cNvPr id="1386" name="Shape 1386"/>
          <p:cNvSpPr/>
          <p:nvPr/>
        </p:nvSpPr>
        <p:spPr>
          <a:xfrm>
            <a:off x="5888566" y="1404694"/>
            <a:ext cx="11099801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[Hays &amp; Efros ’07]</a:t>
            </a:r>
          </a:p>
        </p:txBody>
      </p:sp>
      <p:pic>
        <p:nvPicPr>
          <p:cNvPr id="1387" name="0007_landscape_00084_132090349_27e120a56c_1_11254121@N00.jpg" descr="0007_landscape_00084_132090349_27e120a56c_1_11254121@N0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1466" y="2209157"/>
            <a:ext cx="5952215" cy="4464161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Shape 1390"/>
          <p:cNvSpPr/>
          <p:nvPr/>
        </p:nvSpPr>
        <p:spPr>
          <a:xfrm>
            <a:off x="4619517" y="5138328"/>
            <a:ext cx="2723834" cy="336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85" fill="norm" stroke="1" extrusionOk="0">
                <a:moveTo>
                  <a:pt x="21600" y="11929"/>
                </a:moveTo>
                <a:cubicBezTo>
                  <a:pt x="12280" y="-5315"/>
                  <a:pt x="5080" y="-3863"/>
                  <a:pt x="0" y="16285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389" name="Shape 1389"/>
          <p:cNvSpPr/>
          <p:nvPr/>
        </p:nvSpPr>
        <p:spPr>
          <a:xfrm>
            <a:off x="-1807634" y="1188794"/>
            <a:ext cx="11099801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Recall: nonparametric approach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Shape 1392"/>
          <p:cNvSpPr/>
          <p:nvPr/>
        </p:nvSpPr>
        <p:spPr>
          <a:xfrm>
            <a:off x="952500" y="62727"/>
            <a:ext cx="11099800" cy="113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700"/>
            </a:lvl1pPr>
          </a:lstStyle>
          <a:p>
            <a:pPr/>
            <a:r>
              <a:t>Inpainting with GANs</a:t>
            </a:r>
          </a:p>
        </p:txBody>
      </p:sp>
      <p:grpSp>
        <p:nvGrpSpPr>
          <p:cNvPr id="1409" name="Group 1409"/>
          <p:cNvGrpSpPr/>
          <p:nvPr/>
        </p:nvGrpSpPr>
        <p:grpSpPr>
          <a:xfrm>
            <a:off x="729320" y="2662228"/>
            <a:ext cx="6415196" cy="3046539"/>
            <a:chOff x="0" y="0"/>
            <a:chExt cx="6415194" cy="3046538"/>
          </a:xfrm>
        </p:grpSpPr>
        <p:grpSp>
          <p:nvGrpSpPr>
            <p:cNvPr id="1398" name="Group 1398"/>
            <p:cNvGrpSpPr/>
            <p:nvPr/>
          </p:nvGrpSpPr>
          <p:grpSpPr>
            <a:xfrm>
              <a:off x="0" y="1067033"/>
              <a:ext cx="3819817" cy="1933316"/>
              <a:chOff x="0" y="0"/>
              <a:chExt cx="3819816" cy="1933314"/>
            </a:xfrm>
          </p:grpSpPr>
          <p:pic>
            <p:nvPicPr>
              <p:cNvPr id="1393" name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677" t="30522" r="9128" b="10213"/>
              <a:stretch>
                <a:fillRect/>
              </a:stretch>
            </p:blipFill>
            <p:spPr>
              <a:xfrm>
                <a:off x="309942" y="15465"/>
                <a:ext cx="3417516" cy="15984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4" name="Shape 1394"/>
              <p:cNvSpPr/>
              <p:nvPr/>
            </p:nvSpPr>
            <p:spPr>
              <a:xfrm rot="16800000">
                <a:off x="1365964" y="217300"/>
                <a:ext cx="252592" cy="267134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95" name="Shape 1395"/>
              <p:cNvSpPr/>
              <p:nvPr/>
            </p:nvSpPr>
            <p:spPr>
              <a:xfrm flipH="1" rot="14580000">
                <a:off x="2902213" y="733959"/>
                <a:ext cx="402296" cy="14032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96" name="Shape 1396"/>
              <p:cNvSpPr/>
              <p:nvPr/>
            </p:nvSpPr>
            <p:spPr>
              <a:xfrm flipH="1">
                <a:off x="0" y="42142"/>
                <a:ext cx="402296" cy="11749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97" name="Shape 1397"/>
              <p:cNvSpPr/>
              <p:nvPr/>
            </p:nvSpPr>
            <p:spPr>
              <a:xfrm flipH="1">
                <a:off x="3371399" y="0"/>
                <a:ext cx="396436" cy="80830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399" name="Shape 1399"/>
            <p:cNvSpPr/>
            <p:nvPr/>
          </p:nvSpPr>
          <p:spPr>
            <a:xfrm>
              <a:off x="3772379" y="642070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0" name="Shape 1400"/>
            <p:cNvSpPr/>
            <p:nvPr/>
          </p:nvSpPr>
          <p:spPr>
            <a:xfrm>
              <a:off x="4454018" y="635429"/>
              <a:ext cx="262333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514426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2" name="Shape 1402"/>
            <p:cNvSpPr/>
            <p:nvPr/>
          </p:nvSpPr>
          <p:spPr>
            <a:xfrm>
              <a:off x="5838218" y="628789"/>
              <a:ext cx="262332" cy="24044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3" name="Shape 1403"/>
            <p:cNvSpPr/>
            <p:nvPr/>
          </p:nvSpPr>
          <p:spPr>
            <a:xfrm>
              <a:off x="54201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4718236" y="1824502"/>
              <a:ext cx="33465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5" name="Shape 1405"/>
            <p:cNvSpPr/>
            <p:nvPr/>
          </p:nvSpPr>
          <p:spPr>
            <a:xfrm>
              <a:off x="4035302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15" name="Shape 1415"/>
            <p:cNvSpPr/>
            <p:nvPr/>
          </p:nvSpPr>
          <p:spPr>
            <a:xfrm>
              <a:off x="2518596" y="1520446"/>
              <a:ext cx="1166166" cy="30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1" fill="norm" stroke="1" extrusionOk="0">
                  <a:moveTo>
                    <a:pt x="0" y="14547"/>
                  </a:moveTo>
                  <a:cubicBezTo>
                    <a:pt x="9416" y="-5389"/>
                    <a:pt x="16616" y="-4834"/>
                    <a:pt x="21600" y="1621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407" name="Shape 1407"/>
            <p:cNvSpPr/>
            <p:nvPr/>
          </p:nvSpPr>
          <p:spPr>
            <a:xfrm>
              <a:off x="144608" y="0"/>
              <a:ext cx="3511749" cy="1132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>
                <a:defRPr sz="2800"/>
              </a:lvl1pPr>
            </a:lstStyle>
            <a:p>
              <a:pPr/>
              <a:r>
                <a:t>Generator net</a:t>
              </a:r>
            </a:p>
          </p:txBody>
        </p:sp>
        <p:sp>
          <p:nvSpPr>
            <p:cNvPr id="1408" name="Shape 1408"/>
            <p:cNvSpPr/>
            <p:nvPr/>
          </p:nvSpPr>
          <p:spPr>
            <a:xfrm>
              <a:off x="6080539" y="1824502"/>
              <a:ext cx="3346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4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233" y="5659966"/>
            <a:ext cx="3451720" cy="3430737"/>
          </a:xfrm>
          <a:prstGeom prst="rect">
            <a:avLst/>
          </a:prstGeom>
          <a:ln w="12700">
            <a:miter lim="400000"/>
          </a:ln>
        </p:spPr>
      </p:pic>
      <p:sp>
        <p:nvSpPr>
          <p:cNvPr id="1411" name="Shape 1411"/>
          <p:cNvSpPr/>
          <p:nvPr/>
        </p:nvSpPr>
        <p:spPr>
          <a:xfrm flipV="1">
            <a:off x="3773031" y="4560697"/>
            <a:ext cx="667038" cy="28322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12" name="Shape 1412"/>
          <p:cNvSpPr/>
          <p:nvPr/>
        </p:nvSpPr>
        <p:spPr>
          <a:xfrm>
            <a:off x="9054725" y="7464056"/>
            <a:ext cx="330783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[Pathak et al. 2016]</a:t>
            </a:r>
          </a:p>
        </p:txBody>
      </p:sp>
      <p:pic>
        <p:nvPicPr>
          <p:cNvPr id="141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0684" y="2038283"/>
            <a:ext cx="5090650" cy="5090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4" name="Shape 1414"/>
          <p:cNvSpPr/>
          <p:nvPr/>
        </p:nvSpPr>
        <p:spPr>
          <a:xfrm>
            <a:off x="8695266" y="3462866"/>
            <a:ext cx="2239448" cy="2203292"/>
          </a:xfrm>
          <a:prstGeom prst="rect">
            <a:avLst/>
          </a:prstGeom>
          <a:ln w="762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slow" advClick="1" p14:dur="15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36600"/>
            <a:ext cx="13004800" cy="828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 p14:dur="15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0410" y="5671229"/>
            <a:ext cx="1575554" cy="199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age9.png"/>
          <p:cNvPicPr>
            <a:picLocks noChangeAspect="1"/>
          </p:cNvPicPr>
          <p:nvPr/>
        </p:nvPicPr>
        <p:blipFill>
          <a:blip r:embed="rId3">
            <a:extLst/>
          </a:blip>
          <a:srcRect l="0" t="0" r="87300" b="0"/>
          <a:stretch>
            <a:fillRect/>
          </a:stretch>
        </p:blipFill>
        <p:spPr>
          <a:xfrm>
            <a:off x="1056106" y="2599323"/>
            <a:ext cx="1561242" cy="1665849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sp>
        <p:nvSpPr>
          <p:cNvPr id="1421" name="Shape 1421"/>
          <p:cNvSpPr/>
          <p:nvPr/>
        </p:nvSpPr>
        <p:spPr>
          <a:xfrm>
            <a:off x="810092" y="4265171"/>
            <a:ext cx="2500830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algn="l" defTabSz="1733973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original photo </a:t>
            </a:r>
          </a:p>
        </p:txBody>
      </p:sp>
      <p:pic>
        <p:nvPicPr>
          <p:cNvPr id="1422" name="image10.png"/>
          <p:cNvPicPr>
            <a:picLocks noChangeAspect="1"/>
          </p:cNvPicPr>
          <p:nvPr/>
        </p:nvPicPr>
        <p:blipFill>
          <a:blip r:embed="rId4">
            <a:extLst/>
          </a:blip>
          <a:srcRect l="0" t="0" r="87449" b="0"/>
          <a:stretch>
            <a:fillRect/>
          </a:stretch>
        </p:blipFill>
        <p:spPr>
          <a:xfrm>
            <a:off x="1056807" y="5749886"/>
            <a:ext cx="1561243" cy="1665849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sp>
        <p:nvSpPr>
          <p:cNvPr id="1423" name="Shape 1423"/>
          <p:cNvSpPr/>
          <p:nvPr/>
        </p:nvSpPr>
        <p:spPr>
          <a:xfrm>
            <a:off x="498103" y="7436463"/>
            <a:ext cx="4202629" cy="107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/>
          <a:p>
            <a:pPr algn="l" defTabSz="1733973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projection on manifold</a:t>
            </a:r>
          </a:p>
          <a:p>
            <a:pPr algn="l" defTabSz="1733973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(estimate noise vector, </a:t>
            </a:r>
            <a:r>
              <a:rPr i="1"/>
              <a:t>z</a:t>
            </a:r>
            <a:r>
              <a:t>)</a:t>
            </a:r>
          </a:p>
        </p:txBody>
      </p:sp>
      <p:sp>
        <p:nvSpPr>
          <p:cNvPr id="1424" name="Shape 1424"/>
          <p:cNvSpPr/>
          <p:nvPr/>
        </p:nvSpPr>
        <p:spPr>
          <a:xfrm>
            <a:off x="1995466" y="4949972"/>
            <a:ext cx="444521" cy="595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536"/>
                </a:moveTo>
                <a:lnTo>
                  <a:pt x="5400" y="135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36"/>
                </a:lnTo>
                <a:lnTo>
                  <a:pt x="21600" y="135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594DA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  <p:txBody>
          <a:bodyPr lIns="40639" tIns="40639" rIns="40639" bIns="40639" anchor="ctr"/>
          <a:lstStyle/>
          <a:p>
            <a:pPr defTabSz="1733973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5" name="Shape 1425"/>
          <p:cNvSpPr/>
          <p:nvPr/>
        </p:nvSpPr>
        <p:spPr>
          <a:xfrm rot="16200000">
            <a:off x="2887438" y="6303833"/>
            <a:ext cx="474305" cy="557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419"/>
                </a:moveTo>
                <a:lnTo>
                  <a:pt x="5400" y="12419"/>
                </a:lnTo>
                <a:lnTo>
                  <a:pt x="5400" y="0"/>
                </a:lnTo>
                <a:lnTo>
                  <a:pt x="16200" y="0"/>
                </a:lnTo>
                <a:lnTo>
                  <a:pt x="16200" y="12419"/>
                </a:lnTo>
                <a:lnTo>
                  <a:pt x="21600" y="1241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594DA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  <p:txBody>
          <a:bodyPr lIns="40639" tIns="40639" rIns="40639" bIns="40639" anchor="ctr"/>
          <a:lstStyle/>
          <a:p>
            <a:pPr defTabSz="1733973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6" name="Shape 1426"/>
          <p:cNvSpPr/>
          <p:nvPr/>
        </p:nvSpPr>
        <p:spPr>
          <a:xfrm rot="10800000">
            <a:off x="8718953" y="4949972"/>
            <a:ext cx="444520" cy="595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536"/>
                </a:moveTo>
                <a:lnTo>
                  <a:pt x="5400" y="135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36"/>
                </a:lnTo>
                <a:lnTo>
                  <a:pt x="21600" y="135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594DA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  <p:txBody>
          <a:bodyPr lIns="40639" tIns="40639" rIns="40639" bIns="40639" anchor="ctr"/>
          <a:lstStyle/>
          <a:p>
            <a:pPr defTabSz="1733973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7" name="Shape 1427"/>
          <p:cNvSpPr/>
          <p:nvPr/>
        </p:nvSpPr>
        <p:spPr>
          <a:xfrm>
            <a:off x="569355" y="5054296"/>
            <a:ext cx="1287583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algn="l" defTabSz="1733973">
              <a:defRPr b="1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1428" name="Shape 1428"/>
          <p:cNvSpPr/>
          <p:nvPr/>
        </p:nvSpPr>
        <p:spPr>
          <a:xfrm>
            <a:off x="9269438" y="5105096"/>
            <a:ext cx="2200792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defTabSz="1733973">
              <a:defRPr b="1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Edit Transfer</a:t>
            </a:r>
          </a:p>
        </p:txBody>
      </p:sp>
      <p:sp>
        <p:nvSpPr>
          <p:cNvPr id="1429" name="Shape 1429"/>
          <p:cNvSpPr/>
          <p:nvPr/>
        </p:nvSpPr>
        <p:spPr>
          <a:xfrm>
            <a:off x="6599927" y="7436463"/>
            <a:ext cx="5216887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/>
          <a:p>
            <a:pPr defTabSz="1733973"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transition between the original </a:t>
            </a:r>
          </a:p>
          <a:p>
            <a:pPr defTabSz="1733973"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and edited projection</a:t>
            </a:r>
          </a:p>
        </p:txBody>
      </p:sp>
      <p:sp>
        <p:nvSpPr>
          <p:cNvPr id="1430" name="Shape 1430"/>
          <p:cNvSpPr/>
          <p:nvPr/>
        </p:nvSpPr>
        <p:spPr>
          <a:xfrm>
            <a:off x="5934526" y="4292713"/>
            <a:ext cx="6572171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defTabSz="1733973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different degree of image manipulation</a:t>
            </a:r>
          </a:p>
        </p:txBody>
      </p:sp>
      <p:pic>
        <p:nvPicPr>
          <p:cNvPr id="1431" name="image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8128" y="5749886"/>
            <a:ext cx="6244968" cy="1665849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32" name="image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8128" y="2599323"/>
            <a:ext cx="6244968" cy="1665849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33" name="image1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56127" y="5382241"/>
            <a:ext cx="536947" cy="569488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Shape 1434"/>
          <p:cNvSpPr/>
          <p:nvPr/>
        </p:nvSpPr>
        <p:spPr>
          <a:xfrm>
            <a:off x="3589506" y="4870499"/>
            <a:ext cx="1822868" cy="60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algn="l" defTabSz="1733973">
              <a:defRPr b="1" sz="3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Editing UI</a:t>
            </a:r>
          </a:p>
        </p:txBody>
      </p:sp>
      <p:sp>
        <p:nvSpPr>
          <p:cNvPr id="1435" name="Shape 1435"/>
          <p:cNvSpPr/>
          <p:nvPr>
            <p:ph type="title"/>
          </p:nvPr>
        </p:nvSpPr>
        <p:spPr>
          <a:xfrm>
            <a:off x="650240" y="242147"/>
            <a:ext cx="11704321" cy="1219201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Interactive image editing with GANs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15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/>
          <p:nvPr>
            <p:ph type="title"/>
          </p:nvPr>
        </p:nvSpPr>
        <p:spPr>
          <a:xfrm>
            <a:off x="606775" y="47048"/>
            <a:ext cx="11704321" cy="1219201"/>
          </a:xfrm>
          <a:prstGeom prst="rect">
            <a:avLst/>
          </a:prstGeom>
        </p:spPr>
        <p:txBody>
          <a:bodyPr/>
          <a:lstStyle>
            <a:lvl1pPr>
              <a:defRPr sz="37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Constraining the GAN synthesis</a:t>
            </a:r>
          </a:p>
        </p:txBody>
      </p:sp>
      <p:pic>
        <p:nvPicPr>
          <p:cNvPr id="1438" name="image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2608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39" name="image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2291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40" name="image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1974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41" name="image3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81656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42" name="image3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41339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43" name="image4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01022" y="6374512"/>
            <a:ext cx="1273924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pic>
        <p:nvPicPr>
          <p:cNvPr id="1444" name="image4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260704" y="6374512"/>
            <a:ext cx="1273923" cy="123521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grpSp>
        <p:nvGrpSpPr>
          <p:cNvPr id="1447" name="Group 1447"/>
          <p:cNvGrpSpPr/>
          <p:nvPr/>
        </p:nvGrpSpPr>
        <p:grpSpPr>
          <a:xfrm>
            <a:off x="7181656" y="5024122"/>
            <a:ext cx="1273924" cy="1235210"/>
            <a:chOff x="0" y="0"/>
            <a:chExt cx="1273922" cy="1235208"/>
          </a:xfrm>
        </p:grpSpPr>
        <p:sp>
          <p:nvSpPr>
            <p:cNvPr id="1445" name="Shape 1445"/>
            <p:cNvSpPr/>
            <p:nvPr/>
          </p:nvSpPr>
          <p:spPr>
            <a:xfrm>
              <a:off x="-1" y="-1"/>
              <a:ext cx="1273924" cy="12352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  <p:txBody>
            <a:bodyPr wrap="square" lIns="40639" tIns="40639" rIns="40639" bIns="40639" numCol="1" anchor="ctr">
              <a:noAutofit/>
            </a:bodyPr>
            <a:lstStyle/>
            <a:p>
              <a:pPr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46" name="image4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4560" y="385978"/>
              <a:ext cx="1023474" cy="53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0" name="Group 1450"/>
          <p:cNvGrpSpPr/>
          <p:nvPr/>
        </p:nvGrpSpPr>
        <p:grpSpPr>
          <a:xfrm>
            <a:off x="5821974" y="5024122"/>
            <a:ext cx="1273924" cy="1235210"/>
            <a:chOff x="0" y="0"/>
            <a:chExt cx="1273922" cy="1235208"/>
          </a:xfrm>
        </p:grpSpPr>
        <p:sp>
          <p:nvSpPr>
            <p:cNvPr id="1448" name="Shape 1448"/>
            <p:cNvSpPr/>
            <p:nvPr/>
          </p:nvSpPr>
          <p:spPr>
            <a:xfrm>
              <a:off x="-1" y="-1"/>
              <a:ext cx="1273924" cy="12352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  <p:txBody>
            <a:bodyPr wrap="square" lIns="40639" tIns="40639" rIns="40639" bIns="40639" numCol="1" anchor="ctr">
              <a:noAutofit/>
            </a:bodyPr>
            <a:lstStyle/>
            <a:p>
              <a:pPr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49" name="image4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9658" t="0" r="0" b="0"/>
            <a:stretch>
              <a:fillRect/>
            </a:stretch>
          </p:blipFill>
          <p:spPr>
            <a:xfrm>
              <a:off x="408112" y="385978"/>
              <a:ext cx="719922" cy="53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3" name="Group 1453"/>
          <p:cNvGrpSpPr/>
          <p:nvPr/>
        </p:nvGrpSpPr>
        <p:grpSpPr>
          <a:xfrm>
            <a:off x="4462291" y="5024122"/>
            <a:ext cx="1273924" cy="1235210"/>
            <a:chOff x="0" y="0"/>
            <a:chExt cx="1273922" cy="1235208"/>
          </a:xfrm>
        </p:grpSpPr>
        <p:sp>
          <p:nvSpPr>
            <p:cNvPr id="1451" name="Shape 1451"/>
            <p:cNvSpPr/>
            <p:nvPr/>
          </p:nvSpPr>
          <p:spPr>
            <a:xfrm>
              <a:off x="-1" y="-1"/>
              <a:ext cx="1273924" cy="12352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  <p:txBody>
            <a:bodyPr wrap="square" lIns="40639" tIns="40639" rIns="40639" bIns="40639" numCol="1" anchor="ctr">
              <a:noAutofit/>
            </a:bodyPr>
            <a:lstStyle/>
            <a:p>
              <a:pPr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52" name="image4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0440" t="0" r="0" b="0"/>
            <a:stretch>
              <a:fillRect/>
            </a:stretch>
          </p:blipFill>
          <p:spPr>
            <a:xfrm>
              <a:off x="620796" y="385978"/>
              <a:ext cx="507238" cy="53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6" name="Group 1456"/>
          <p:cNvGrpSpPr/>
          <p:nvPr/>
        </p:nvGrpSpPr>
        <p:grpSpPr>
          <a:xfrm>
            <a:off x="3102608" y="5024122"/>
            <a:ext cx="1273924" cy="1235210"/>
            <a:chOff x="0" y="0"/>
            <a:chExt cx="1273922" cy="1235208"/>
          </a:xfrm>
        </p:grpSpPr>
        <p:sp>
          <p:nvSpPr>
            <p:cNvPr id="1454" name="Shape 1454"/>
            <p:cNvSpPr/>
            <p:nvPr/>
          </p:nvSpPr>
          <p:spPr>
            <a:xfrm>
              <a:off x="-1" y="-1"/>
              <a:ext cx="1273924" cy="12352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  <p:txBody>
            <a:bodyPr wrap="square" lIns="40639" tIns="40639" rIns="40639" bIns="40639" numCol="1" anchor="ctr">
              <a:noAutofit/>
            </a:bodyPr>
            <a:lstStyle/>
            <a:p>
              <a:pPr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55" name="image4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72257" t="0" r="0" b="0"/>
            <a:stretch>
              <a:fillRect/>
            </a:stretch>
          </p:blipFill>
          <p:spPr>
            <a:xfrm>
              <a:off x="844095" y="385978"/>
              <a:ext cx="283939" cy="53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61" name="Group 1461"/>
          <p:cNvGrpSpPr/>
          <p:nvPr/>
        </p:nvGrpSpPr>
        <p:grpSpPr>
          <a:xfrm>
            <a:off x="11260704" y="5024122"/>
            <a:ext cx="1273923" cy="1235210"/>
            <a:chOff x="0" y="0"/>
            <a:chExt cx="1273922" cy="1235208"/>
          </a:xfrm>
        </p:grpSpPr>
        <p:grpSp>
          <p:nvGrpSpPr>
            <p:cNvPr id="1459" name="Group 1459"/>
            <p:cNvGrpSpPr/>
            <p:nvPr/>
          </p:nvGrpSpPr>
          <p:grpSpPr>
            <a:xfrm>
              <a:off x="-1" y="-1"/>
              <a:ext cx="1273924" cy="1235210"/>
              <a:chOff x="0" y="0"/>
              <a:chExt cx="1273922" cy="1235208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-1" y="-1"/>
                <a:ext cx="1273924" cy="12352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0639" tIns="40639" rIns="40639" bIns="40639" numCol="1" anchor="ctr">
                <a:noAutofit/>
              </a:bodyPr>
              <a:lstStyle/>
              <a:p>
                <a:pPr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458" name="image4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4560" y="385978"/>
                <a:ext cx="1023474" cy="535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60" name="image44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1928" y="941869"/>
              <a:ext cx="989500" cy="205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66" name="Group 1466"/>
          <p:cNvGrpSpPr/>
          <p:nvPr/>
        </p:nvGrpSpPr>
        <p:grpSpPr>
          <a:xfrm>
            <a:off x="9901022" y="5024122"/>
            <a:ext cx="1273924" cy="1235210"/>
            <a:chOff x="0" y="0"/>
            <a:chExt cx="1273922" cy="1235208"/>
          </a:xfrm>
        </p:grpSpPr>
        <p:grpSp>
          <p:nvGrpSpPr>
            <p:cNvPr id="1464" name="Group 1464"/>
            <p:cNvGrpSpPr/>
            <p:nvPr/>
          </p:nvGrpSpPr>
          <p:grpSpPr>
            <a:xfrm>
              <a:off x="-1" y="0"/>
              <a:ext cx="1273924" cy="1235209"/>
              <a:chOff x="0" y="0"/>
              <a:chExt cx="1273922" cy="1235208"/>
            </a:xfrm>
          </p:grpSpPr>
          <p:sp>
            <p:nvSpPr>
              <p:cNvPr id="1462" name="Shape 1462"/>
              <p:cNvSpPr/>
              <p:nvPr/>
            </p:nvSpPr>
            <p:spPr>
              <a:xfrm>
                <a:off x="-1" y="-1"/>
                <a:ext cx="1273924" cy="12352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0639" tIns="40639" rIns="40639" bIns="40639" numCol="1" anchor="ctr">
                <a:noAutofit/>
              </a:bodyPr>
              <a:lstStyle/>
              <a:p>
                <a:pPr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463" name="image4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4560" y="385978"/>
                <a:ext cx="1023474" cy="535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65" name="image4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43218" b="0"/>
            <a:stretch>
              <a:fillRect/>
            </a:stretch>
          </p:blipFill>
          <p:spPr>
            <a:xfrm>
              <a:off x="151928" y="941869"/>
              <a:ext cx="561861" cy="205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1" name="Group 1471"/>
          <p:cNvGrpSpPr/>
          <p:nvPr/>
        </p:nvGrpSpPr>
        <p:grpSpPr>
          <a:xfrm>
            <a:off x="8541339" y="5024122"/>
            <a:ext cx="1273924" cy="1235210"/>
            <a:chOff x="0" y="0"/>
            <a:chExt cx="1273922" cy="1235208"/>
          </a:xfrm>
        </p:grpSpPr>
        <p:grpSp>
          <p:nvGrpSpPr>
            <p:cNvPr id="1469" name="Group 1469"/>
            <p:cNvGrpSpPr/>
            <p:nvPr/>
          </p:nvGrpSpPr>
          <p:grpSpPr>
            <a:xfrm>
              <a:off x="-1" y="-1"/>
              <a:ext cx="1273924" cy="1235210"/>
              <a:chOff x="0" y="0"/>
              <a:chExt cx="1273922" cy="1235208"/>
            </a:xfrm>
          </p:grpSpPr>
          <p:sp>
            <p:nvSpPr>
              <p:cNvPr id="1467" name="Shape 1467"/>
              <p:cNvSpPr/>
              <p:nvPr/>
            </p:nvSpPr>
            <p:spPr>
              <a:xfrm>
                <a:off x="-1" y="-1"/>
                <a:ext cx="1273924" cy="12352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0639" tIns="40639" rIns="40639" bIns="40639" numCol="1" anchor="ctr">
                <a:noAutofit/>
              </a:bodyPr>
              <a:lstStyle/>
              <a:p>
                <a:pPr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468" name="image4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4560" y="385978"/>
                <a:ext cx="1023474" cy="535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70" name="image4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51652" b="0"/>
            <a:stretch>
              <a:fillRect/>
            </a:stretch>
          </p:blipFill>
          <p:spPr>
            <a:xfrm>
              <a:off x="151928" y="941868"/>
              <a:ext cx="478397" cy="205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2" name="Shape 1472"/>
          <p:cNvSpPr/>
          <p:nvPr/>
        </p:nvSpPr>
        <p:spPr>
          <a:xfrm>
            <a:off x="327990" y="3196095"/>
            <a:ext cx="2604712" cy="83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>
            <a:spAutoFit/>
          </a:bodyPr>
          <a:lstStyle>
            <a:lvl1pPr defTabSz="1733973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Objective:</a:t>
            </a:r>
          </a:p>
        </p:txBody>
      </p:sp>
      <p:grpSp>
        <p:nvGrpSpPr>
          <p:cNvPr id="1484" name="Group 1484"/>
          <p:cNvGrpSpPr/>
          <p:nvPr/>
        </p:nvGrpSpPr>
        <p:grpSpPr>
          <a:xfrm>
            <a:off x="-1" y="5024122"/>
            <a:ext cx="3016850" cy="3286293"/>
            <a:chOff x="0" y="0"/>
            <a:chExt cx="3016848" cy="3286291"/>
          </a:xfrm>
        </p:grpSpPr>
        <p:grpSp>
          <p:nvGrpSpPr>
            <p:cNvPr id="1475" name="Group 1475"/>
            <p:cNvGrpSpPr/>
            <p:nvPr/>
          </p:nvGrpSpPr>
          <p:grpSpPr>
            <a:xfrm>
              <a:off x="0" y="1686181"/>
              <a:ext cx="1848981" cy="601981"/>
              <a:chOff x="0" y="0"/>
              <a:chExt cx="1848980" cy="601980"/>
            </a:xfrm>
          </p:grpSpPr>
          <p:sp>
            <p:nvSpPr>
              <p:cNvPr id="1473" name="Shape 1473"/>
              <p:cNvSpPr/>
              <p:nvPr/>
            </p:nvSpPr>
            <p:spPr>
              <a:xfrm>
                <a:off x="-1" y="-1"/>
                <a:ext cx="1848982" cy="547159"/>
              </a:xfrm>
              <a:prstGeom prst="rect">
                <a:avLst/>
              </a:prstGeom>
              <a:blipFill rotWithShape="1">
                <a:blip r:embed="rId11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0639" tIns="40639" rIns="40639" bIns="40639" numCol="1" anchor="t">
                <a:noAutofit/>
              </a:bodyPr>
              <a:lstStyle/>
              <a:p>
                <a: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74" name="Shape 1474"/>
              <p:cNvSpPr/>
              <p:nvPr/>
            </p:nvSpPr>
            <p:spPr>
              <a:xfrm>
                <a:off x="-1" y="-1"/>
                <a:ext cx="1848982" cy="601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639" tIns="40639" rIns="40639" bIns="40639" numCol="1" anchor="t">
                <a:spAutoFit/>
              </a:bodyPr>
              <a:lstStyle>
                <a:lvl1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pic>
          <p:nvPicPr>
            <p:cNvPr id="1476" name="image45.png" descr="http://www.eecs.berkeley.edu/%7Ejunyanz/projects/dcgan/web/gui_gen/shoes_64/images/row0017_image00000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42926" y="1342155"/>
              <a:ext cx="1273923" cy="123521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</p:pic>
        <p:grpSp>
          <p:nvGrpSpPr>
            <p:cNvPr id="1479" name="Group 1479"/>
            <p:cNvGrpSpPr/>
            <p:nvPr/>
          </p:nvGrpSpPr>
          <p:grpSpPr>
            <a:xfrm>
              <a:off x="36749" y="92589"/>
              <a:ext cx="1737228" cy="1050031"/>
              <a:chOff x="0" y="0"/>
              <a:chExt cx="1737226" cy="1050030"/>
            </a:xfrm>
          </p:grpSpPr>
          <p:sp>
            <p:nvSpPr>
              <p:cNvPr id="1477" name="Shape 1477"/>
              <p:cNvSpPr/>
              <p:nvPr/>
            </p:nvSpPr>
            <p:spPr>
              <a:xfrm>
                <a:off x="-1" y="-1"/>
                <a:ext cx="1737228" cy="1050032"/>
              </a:xfrm>
              <a:prstGeom prst="rect">
                <a:avLst/>
              </a:prstGeom>
              <a:blipFill rotWithShape="1">
                <a:blip r:embed="rId1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0639" tIns="40639" rIns="40639" bIns="40639" numCol="1" anchor="t">
                <a:noAutofit/>
              </a:bodyPr>
              <a:lstStyle/>
              <a:p>
                <a: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-1" y="-1"/>
                <a:ext cx="1737228" cy="601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639" tIns="40639" rIns="40639" bIns="40639" numCol="1" anchor="t">
                <a:spAutoFit/>
              </a:bodyPr>
              <a:lstStyle>
                <a:lvl1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sp>
          <p:nvSpPr>
            <p:cNvPr id="1480" name="Shape 1480"/>
            <p:cNvSpPr/>
            <p:nvPr/>
          </p:nvSpPr>
          <p:spPr>
            <a:xfrm>
              <a:off x="1742926" y="0"/>
              <a:ext cx="1273923" cy="123520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  <p:txBody>
            <a:bodyPr wrap="square" lIns="40639" tIns="40639" rIns="40639" bIns="40639" numCol="1" anchor="ctr">
              <a:noAutofit/>
            </a:bodyPr>
            <a:lstStyle/>
            <a:p>
              <a:pPr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483" name="Group 1483"/>
            <p:cNvGrpSpPr/>
            <p:nvPr/>
          </p:nvGrpSpPr>
          <p:grpSpPr>
            <a:xfrm>
              <a:off x="1795953" y="2684311"/>
              <a:ext cx="1167868" cy="601981"/>
              <a:chOff x="0" y="0"/>
              <a:chExt cx="1167866" cy="601980"/>
            </a:xfrm>
          </p:grpSpPr>
          <p:sp>
            <p:nvSpPr>
              <p:cNvPr id="1481" name="Shape 1481"/>
              <p:cNvSpPr/>
              <p:nvPr/>
            </p:nvSpPr>
            <p:spPr>
              <a:xfrm>
                <a:off x="-1" y="-1"/>
                <a:ext cx="1167868" cy="547160"/>
              </a:xfrm>
              <a:prstGeom prst="rect">
                <a:avLst/>
              </a:prstGeom>
              <a:blipFill rotWithShape="1">
                <a:blip r:embed="rId1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0639" tIns="40639" rIns="40639" bIns="40639" numCol="1" anchor="t">
                <a:noAutofit/>
              </a:bodyPr>
              <a:lstStyle/>
              <a:p>
                <a: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82" name="Shape 1482"/>
              <p:cNvSpPr/>
              <p:nvPr/>
            </p:nvSpPr>
            <p:spPr>
              <a:xfrm>
                <a:off x="-1" y="-1"/>
                <a:ext cx="1167868" cy="601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639" tIns="40639" rIns="40639" bIns="40639" numCol="1" anchor="t">
                <a:spAutoFit/>
              </a:bodyPr>
              <a:lstStyle>
                <a:lvl1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</p:grpSp>
      <p:pic>
        <p:nvPicPr>
          <p:cNvPr id="1485" name="image4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977798" y="2863468"/>
            <a:ext cx="8184647" cy="1912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8" name="Group 1488"/>
          <p:cNvGrpSpPr/>
          <p:nvPr/>
        </p:nvGrpSpPr>
        <p:grpSpPr>
          <a:xfrm>
            <a:off x="7818618" y="2636551"/>
            <a:ext cx="4306108" cy="714990"/>
            <a:chOff x="0" y="0"/>
            <a:chExt cx="4306107" cy="714989"/>
          </a:xfrm>
        </p:grpSpPr>
        <p:sp>
          <p:nvSpPr>
            <p:cNvPr id="1486" name="Shape 1486"/>
            <p:cNvSpPr/>
            <p:nvPr/>
          </p:nvSpPr>
          <p:spPr>
            <a:xfrm flipV="1">
              <a:off x="-1" y="427313"/>
              <a:ext cx="375380" cy="28767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0639" tIns="40639" rIns="40639" bIns="40639" numCol="1" anchor="t">
              <a:noAutofit/>
            </a:bodyPr>
            <a:lstStyle/>
            <a:p>
              <a:pPr algn="l"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87" name="Shape 1487"/>
            <p:cNvSpPr/>
            <p:nvPr/>
          </p:nvSpPr>
          <p:spPr>
            <a:xfrm>
              <a:off x="577782" y="0"/>
              <a:ext cx="3728326" cy="62738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0639" tIns="40639" rIns="40639" bIns="40639" numCol="1" anchor="t">
              <a:spAutoFit/>
            </a:bodyPr>
            <a:lstStyle>
              <a:lvl1pPr algn="l"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user guidance image</a:t>
              </a:r>
            </a:p>
          </p:txBody>
        </p:sp>
      </p:grpSp>
      <p:grpSp>
        <p:nvGrpSpPr>
          <p:cNvPr id="1493" name="Group 1493"/>
          <p:cNvGrpSpPr/>
          <p:nvPr/>
        </p:nvGrpSpPr>
        <p:grpSpPr>
          <a:xfrm>
            <a:off x="1722238" y="2636551"/>
            <a:ext cx="4588141" cy="714989"/>
            <a:chOff x="0" y="0"/>
            <a:chExt cx="4588139" cy="714988"/>
          </a:xfrm>
        </p:grpSpPr>
        <p:grpSp>
          <p:nvGrpSpPr>
            <p:cNvPr id="1491" name="Group 1491"/>
            <p:cNvGrpSpPr/>
            <p:nvPr/>
          </p:nvGrpSpPr>
          <p:grpSpPr>
            <a:xfrm>
              <a:off x="0" y="-1"/>
              <a:ext cx="3867971" cy="601982"/>
              <a:chOff x="0" y="0"/>
              <a:chExt cx="3867970" cy="601980"/>
            </a:xfrm>
          </p:grpSpPr>
          <p:sp>
            <p:nvSpPr>
              <p:cNvPr id="1489" name="Shape 1489"/>
              <p:cNvSpPr/>
              <p:nvPr/>
            </p:nvSpPr>
            <p:spPr>
              <a:xfrm>
                <a:off x="0" y="-1"/>
                <a:ext cx="3867971" cy="511025"/>
              </a:xfrm>
              <a:prstGeom prst="rect">
                <a:avLst/>
              </a:prstGeom>
              <a:blipFill rotWithShape="1">
                <a:blip r:embed="rId16"/>
                <a:srcRect l="0" t="0" r="0" b="0"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0639" tIns="40639" rIns="40639" bIns="40639" numCol="1" anchor="t">
                <a:noAutofit/>
              </a:bodyPr>
              <a:lstStyle/>
              <a:p>
                <a: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90" name="Shape 1490"/>
              <p:cNvSpPr/>
              <p:nvPr/>
            </p:nvSpPr>
            <p:spPr>
              <a:xfrm>
                <a:off x="0" y="-1"/>
                <a:ext cx="3867971" cy="601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639" tIns="40639" rIns="40639" bIns="40639" numCol="1" anchor="t">
                <a:spAutoFit/>
              </a:bodyPr>
              <a:lstStyle>
                <a:lvl1pPr algn="l" defTabSz="1733973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sp>
          <p:nvSpPr>
            <p:cNvPr id="1492" name="Shape 1492"/>
            <p:cNvSpPr/>
            <p:nvPr/>
          </p:nvSpPr>
          <p:spPr>
            <a:xfrm flipH="1" flipV="1">
              <a:off x="4099735" y="427313"/>
              <a:ext cx="488405" cy="2876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0639" tIns="40639" rIns="40639" bIns="40639" numCol="1" anchor="t">
              <a:noAutofit/>
            </a:bodyPr>
            <a:lstStyle/>
            <a:p>
              <a:pPr algn="l" defTabSz="1733973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494" name="Shape 1494"/>
          <p:cNvSpPr/>
          <p:nvPr/>
        </p:nvSpPr>
        <p:spPr>
          <a:xfrm>
            <a:off x="598884" y="5656569"/>
            <a:ext cx="590927" cy="517667"/>
          </a:xfrm>
          <a:prstGeom prst="ellipse">
            <a:avLst/>
          </a:prstGeom>
          <a:ln w="50800">
            <a:solidFill>
              <a:srgbClr val="FF0000"/>
            </a:solidFill>
          </a:ln>
        </p:spPr>
        <p:txBody>
          <a:bodyPr lIns="40639" tIns="40639" rIns="40639" bIns="40639" anchor="ctr"/>
          <a:lstStyle/>
          <a:p>
            <a:pPr defTabSz="1733973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5" name="Shape 1495"/>
          <p:cNvSpPr/>
          <p:nvPr/>
        </p:nvSpPr>
        <p:spPr>
          <a:xfrm>
            <a:off x="7526514" y="3335020"/>
            <a:ext cx="590927" cy="517667"/>
          </a:xfrm>
          <a:prstGeom prst="ellipse">
            <a:avLst/>
          </a:prstGeom>
          <a:ln w="50800">
            <a:solidFill>
              <a:srgbClr val="FF0000"/>
            </a:solidFill>
          </a:ln>
        </p:spPr>
        <p:txBody>
          <a:bodyPr lIns="40639" tIns="40639" rIns="40639" bIns="40639" anchor="ctr"/>
          <a:lstStyle/>
          <a:p>
            <a:pPr defTabSz="1733973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6" name="Shape 1496"/>
          <p:cNvSpPr/>
          <p:nvPr/>
        </p:nvSpPr>
        <p:spPr>
          <a:xfrm>
            <a:off x="5396891" y="8385452"/>
            <a:ext cx="11099801" cy="113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2700"/>
            </a:lvl1pPr>
          </a:lstStyle>
          <a:p>
            <a:pPr/>
            <a:r>
              <a:t>[Zhu et al. 2016]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6" grpId="6"/>
      <p:bldP build="whole" bldLvl="1" animBg="1" rev="0" advAuto="0" spid="1439" grpId="7"/>
      <p:bldP build="whole" bldLvl="1" animBg="1" rev="0" advAuto="0" spid="1488" grpId="1"/>
      <p:bldP build="whole" bldLvl="1" animBg="1" rev="0" advAuto="0" spid="1493" grpId="4"/>
      <p:bldP build="whole" bldLvl="1" animBg="1" rev="0" advAuto="0" spid="1494" grpId="2"/>
      <p:bldP build="whole" bldLvl="1" animBg="1" rev="0" advAuto="0" spid="1443" grpId="14"/>
      <p:bldP build="whole" bldLvl="1" animBg="1" rev="0" advAuto="0" spid="1450" grpId="11"/>
      <p:bldP build="whole" bldLvl="1" animBg="1" rev="0" advAuto="0" spid="1447" grpId="10"/>
      <p:bldP build="whole" bldLvl="1" animBg="1" rev="0" advAuto="0" spid="1453" grpId="12"/>
      <p:bldP build="whole" bldLvl="1" animBg="1" rev="0" advAuto="0" spid="1471" grpId="18"/>
      <p:bldP build="whole" bldLvl="1" animBg="1" rev="0" advAuto="0" spid="1442" grpId="13"/>
      <p:bldP build="whole" bldLvl="1" animBg="1" rev="0" advAuto="0" spid="1461" grpId="16"/>
      <p:bldP build="whole" bldLvl="1" animBg="1" rev="0" advAuto="0" spid="1438" grpId="5"/>
      <p:bldP build="whole" bldLvl="1" animBg="1" rev="0" advAuto="0" spid="1444" grpId="15"/>
      <p:bldP build="whole" bldLvl="1" animBg="1" rev="0" advAuto="0" spid="1466" grpId="17"/>
      <p:bldP build="whole" bldLvl="1" animBg="1" rev="0" advAuto="0" spid="1440" grpId="8"/>
      <p:bldP build="whole" bldLvl="1" animBg="1" rev="0" advAuto="0" spid="1441" grpId="9"/>
      <p:bldP build="whole" bldLvl="1" animBg="1" rev="0" advAuto="0" spid="1495" grpId="3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media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83640" y="1137563"/>
            <a:ext cx="10412134" cy="8457754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sp>
        <p:nvSpPr>
          <p:cNvPr id="1499" name="Shape 1499"/>
          <p:cNvSpPr/>
          <p:nvPr/>
        </p:nvSpPr>
        <p:spPr>
          <a:xfrm>
            <a:off x="650239" y="-59267"/>
            <a:ext cx="117043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4" tIns="65024" rIns="65024" bIns="65024" anchor="ctr">
            <a:normAutofit fontScale="100000" lnSpcReduction="0"/>
          </a:bodyPr>
          <a:lstStyle>
            <a:lvl1pPr defTabSz="1733973">
              <a:defRPr sz="3800"/>
            </a:lvl1pPr>
          </a:lstStyle>
          <a:p>
            <a:pPr/>
            <a:r>
              <a:t>Image Manipulation Demo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665" fill="hold"/>
                                        <p:tgtEl>
                                          <p:spTgt spid="1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49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Search Experiment  II</a:t>
            </a:r>
          </a:p>
        </p:txBody>
      </p:sp>
      <p:pic>
        <p:nvPicPr>
          <p:cNvPr id="924" name="image21.jpg" descr="texton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2586" y="1733973"/>
            <a:ext cx="7477761" cy="5100322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Shape 925"/>
          <p:cNvSpPr/>
          <p:nvPr/>
        </p:nvSpPr>
        <p:spPr>
          <a:xfrm>
            <a:off x="758613" y="7152640"/>
            <a:ext cx="11717980" cy="9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 this example, the detection time is proportional to the number of background elements,</a:t>
            </a:r>
          </a:p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And thus suggests that the subject is doing element-by-element scrutiny.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media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05964" y="981959"/>
            <a:ext cx="10597271" cy="8608141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sp>
        <p:nvSpPr>
          <p:cNvPr id="1502" name="Shape 1502"/>
          <p:cNvSpPr/>
          <p:nvPr/>
        </p:nvSpPr>
        <p:spPr>
          <a:xfrm>
            <a:off x="650239" y="-59267"/>
            <a:ext cx="117043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4" tIns="65024" rIns="65024" bIns="65024" anchor="ctr">
            <a:normAutofit fontScale="100000" lnSpcReduction="0"/>
          </a:bodyPr>
          <a:lstStyle>
            <a:lvl1pPr defTabSz="1733973">
              <a:defRPr sz="3800"/>
            </a:lvl1pPr>
          </a:lstStyle>
          <a:p>
            <a:pPr/>
            <a:r>
              <a:t>Image Manipulation Demo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9332" fill="hold"/>
                                        <p:tgtEl>
                                          <p:spTgt spid="1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9999">
                <p:cTn id="11" fill="hold" display="0">
                  <p:stCondLst>
                    <p:cond delay="indefinite"/>
                  </p:stCondLst>
                </p:cTn>
                <p:tgtEl>
                  <p:spTgt spid="1501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media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51178" y="1086414"/>
            <a:ext cx="10502444" cy="8531112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38100" dist="25400" dir="2700000">
              <a:srgbClr val="000000">
                <a:alpha val="40000"/>
              </a:srgbClr>
            </a:outerShdw>
          </a:effectLst>
        </p:spPr>
      </p:pic>
      <p:sp>
        <p:nvSpPr>
          <p:cNvPr id="1505" name="Shape 1505"/>
          <p:cNvSpPr/>
          <p:nvPr>
            <p:ph type="title"/>
          </p:nvPr>
        </p:nvSpPr>
        <p:spPr>
          <a:xfrm>
            <a:off x="650239" y="-59267"/>
            <a:ext cx="11704322" cy="1219201"/>
          </a:xfrm>
          <a:prstGeom prst="rect">
            <a:avLst/>
          </a:prstGeom>
        </p:spPr>
        <p:txBody>
          <a:bodyPr/>
          <a:lstStyle/>
          <a:p>
            <a:pPr lvl="2" indent="0" defTabSz="1733973">
              <a:defRPr sz="3800"/>
            </a:pPr>
            <a:r>
              <a:t>Interactive image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0000" fill="hold"/>
                                        <p:tgtEl>
                                          <p:spTgt spid="1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0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media7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6497" y="1403152"/>
            <a:ext cx="11831806" cy="7887871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Shape 1508"/>
          <p:cNvSpPr/>
          <p:nvPr>
            <p:ph type="title"/>
          </p:nvPr>
        </p:nvSpPr>
        <p:spPr>
          <a:xfrm>
            <a:off x="650239" y="-59267"/>
            <a:ext cx="11704322" cy="1219201"/>
          </a:xfrm>
          <a:prstGeom prst="rect">
            <a:avLst/>
          </a:prstGeom>
        </p:spPr>
        <p:txBody>
          <a:bodyPr/>
          <a:lstStyle/>
          <a:p>
            <a:pPr lvl="2" indent="0" defTabSz="1733973">
              <a:defRPr sz="3800"/>
            </a:pPr>
            <a:r>
              <a:t>Morphing between images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8666" fill="hold"/>
                                        <p:tgtEl>
                                          <p:spTgt spid="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07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/>
          <p:nvPr/>
        </p:nvSpPr>
        <p:spPr>
          <a:xfrm>
            <a:off x="428636" y="2801576"/>
            <a:ext cx="11823983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6847" indent="-456847" algn="l">
              <a:lnSpc>
                <a:spcPct val="200000"/>
              </a:lnSpc>
              <a:buSzPct val="75000"/>
              <a:buChar char="•"/>
              <a:defRPr sz="3000"/>
            </a:pPr>
            <a:r>
              <a:t>Texture can be represented parametrically via filter statistics.</a:t>
            </a:r>
          </a:p>
          <a:p>
            <a:pPr marL="456847" indent="-456847" algn="l">
              <a:lnSpc>
                <a:spcPct val="200000"/>
              </a:lnSpc>
              <a:buSzPct val="75000"/>
              <a:buChar char="•"/>
              <a:defRPr sz="3000"/>
            </a:pPr>
            <a:r>
              <a:t>Neural net feature activations are good representations of texture.</a:t>
            </a:r>
          </a:p>
          <a:p>
            <a:pPr marL="456847" indent="-456847" algn="l">
              <a:lnSpc>
                <a:spcPct val="200000"/>
              </a:lnSpc>
              <a:buSzPct val="75000"/>
              <a:buChar char="•"/>
              <a:defRPr sz="3000"/>
            </a:pPr>
            <a:r>
              <a:t>Can generate images using GANs</a:t>
            </a:r>
          </a:p>
        </p:txBody>
      </p:sp>
      <p:sp>
        <p:nvSpPr>
          <p:cNvPr id="1511" name="Shape 1511"/>
          <p:cNvSpPr/>
          <p:nvPr/>
        </p:nvSpPr>
        <p:spPr>
          <a:xfrm>
            <a:off x="433712" y="6934200"/>
            <a:ext cx="49206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200000"/>
              </a:lnSpc>
              <a:defRPr sz="3000"/>
            </a:lvl1pPr>
          </a:lstStyle>
          <a:p>
            <a:pPr/>
            <a:r>
              <a:t>Next week: Alyosha is back!</a:t>
            </a:r>
          </a:p>
        </p:txBody>
      </p:sp>
      <p:sp>
        <p:nvSpPr>
          <p:cNvPr id="1512" name="Shape 1512"/>
          <p:cNvSpPr/>
          <p:nvPr/>
        </p:nvSpPr>
        <p:spPr>
          <a:xfrm>
            <a:off x="1342212" y="123495"/>
            <a:ext cx="103203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200000"/>
              </a:lnSpc>
            </a:lvl1pPr>
          </a:lstStyle>
          <a:p>
            <a:pPr/>
            <a:r>
              <a:t>Synthesizing images and textures with neural nets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Heuristic</a:t>
            </a:r>
          </a:p>
        </p:txBody>
      </p:sp>
      <p:sp>
        <p:nvSpPr>
          <p:cNvPr id="928" name="Shape 928"/>
          <p:cNvSpPr/>
          <p:nvPr/>
        </p:nvSpPr>
        <p:spPr>
          <a:xfrm>
            <a:off x="650239" y="1842346"/>
            <a:ext cx="6028765" cy="62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Julesz then conjectured the following:</a:t>
            </a:r>
          </a:p>
        </p:txBody>
      </p:sp>
      <p:sp>
        <p:nvSpPr>
          <p:cNvPr id="929" name="Shape 929"/>
          <p:cNvSpPr/>
          <p:nvPr/>
        </p:nvSpPr>
        <p:spPr>
          <a:xfrm>
            <a:off x="1083733" y="3251200"/>
            <a:ext cx="10106606" cy="350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Human vision operates in two distinct modes: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1. Preattentive vision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     </a:t>
            </a:r>
            <a:r>
              <a:rPr sz="2800"/>
              <a:t>parallel,  instantaneous </a:t>
            </a:r>
            <a:r>
              <a:rPr i="1" sz="2400"/>
              <a:t>(~100--200ms</a:t>
            </a:r>
            <a:r>
              <a:rPr i="1" sz="2800"/>
              <a:t>),</a:t>
            </a:r>
            <a:r>
              <a:rPr sz="2800"/>
              <a:t>  without scrutiny,</a:t>
            </a:r>
            <a:endParaRPr sz="2800"/>
          </a:p>
          <a:p>
            <a:pPr algn="l" defTabSz="1300480"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       independent of the number of patterns, covering a large visual field.</a:t>
            </a:r>
            <a:endParaRPr sz="3400"/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      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2. Attentive vision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    </a:t>
            </a:r>
            <a:r>
              <a:rPr sz="2800"/>
              <a:t>serial search by focal attention in 50ms steps limited to small aperture.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</a:t>
            </a:r>
          </a:p>
        </p:txBody>
      </p:sp>
      <p:pic>
        <p:nvPicPr>
          <p:cNvPr id="932" name="image22.jpg" descr="texton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46" y="2384213"/>
            <a:ext cx="9211735" cy="4337193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Shape 933"/>
          <p:cNvSpPr/>
          <p:nvPr/>
        </p:nvSpPr>
        <p:spPr>
          <a:xfrm>
            <a:off x="1625599" y="7261013"/>
            <a:ext cx="10319567" cy="62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Pre-attentive vision is sensitive to size/width, orientation changes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</a:t>
            </a:r>
          </a:p>
        </p:txBody>
      </p:sp>
      <p:pic>
        <p:nvPicPr>
          <p:cNvPr id="936" name="image23.jpg" descr="texton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2059093"/>
            <a:ext cx="6285654" cy="5910863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Shape 937"/>
          <p:cNvSpPr/>
          <p:nvPr/>
        </p:nvSpPr>
        <p:spPr>
          <a:xfrm>
            <a:off x="8236373" y="3467946"/>
            <a:ext cx="4177169" cy="409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Sensitive to number 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of terminators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Left:      fore-back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Right:   back-fore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See previous examples </a:t>
            </a:r>
          </a:p>
          <a:p>
            <a:pPr algn="l"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For cross and terminators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