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2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3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ink/ink2.xml" ContentType="application/inkml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4" r:id="rId3"/>
    <p:sldMasterId id="2147483686" r:id="rId4"/>
    <p:sldMasterId id="2147483699" r:id="rId5"/>
    <p:sldMasterId id="2147483725" r:id="rId6"/>
    <p:sldMasterId id="2147483804" r:id="rId7"/>
    <p:sldMasterId id="2147483830" r:id="rId8"/>
    <p:sldMasterId id="2147483994" r:id="rId9"/>
    <p:sldMasterId id="2147484000" r:id="rId10"/>
    <p:sldMasterId id="2147484026" r:id="rId11"/>
    <p:sldMasterId id="2147484040" r:id="rId12"/>
    <p:sldMasterId id="2147484145" r:id="rId13"/>
    <p:sldMasterId id="2147484158" r:id="rId14"/>
    <p:sldMasterId id="2147484174" r:id="rId15"/>
    <p:sldMasterId id="2147484186" r:id="rId16"/>
  </p:sldMasterIdLst>
  <p:notesMasterIdLst>
    <p:notesMasterId r:id="rId103"/>
  </p:notesMasterIdLst>
  <p:sldIdLst>
    <p:sldId id="741" r:id="rId17"/>
    <p:sldId id="720" r:id="rId18"/>
    <p:sldId id="721" r:id="rId19"/>
    <p:sldId id="722" r:id="rId20"/>
    <p:sldId id="723" r:id="rId21"/>
    <p:sldId id="724" r:id="rId22"/>
    <p:sldId id="562" r:id="rId23"/>
    <p:sldId id="451" r:id="rId24"/>
    <p:sldId id="452" r:id="rId25"/>
    <p:sldId id="453" r:id="rId26"/>
    <p:sldId id="454" r:id="rId27"/>
    <p:sldId id="455" r:id="rId28"/>
    <p:sldId id="456" r:id="rId29"/>
    <p:sldId id="457" r:id="rId30"/>
    <p:sldId id="458" r:id="rId31"/>
    <p:sldId id="459" r:id="rId32"/>
    <p:sldId id="460" r:id="rId33"/>
    <p:sldId id="461" r:id="rId34"/>
    <p:sldId id="462" r:id="rId35"/>
    <p:sldId id="463" r:id="rId36"/>
    <p:sldId id="464" r:id="rId37"/>
    <p:sldId id="465" r:id="rId38"/>
    <p:sldId id="466" r:id="rId39"/>
    <p:sldId id="467" r:id="rId40"/>
    <p:sldId id="468" r:id="rId41"/>
    <p:sldId id="469" r:id="rId42"/>
    <p:sldId id="470" r:id="rId43"/>
    <p:sldId id="472" r:id="rId44"/>
    <p:sldId id="476" r:id="rId45"/>
    <p:sldId id="837" r:id="rId46"/>
    <p:sldId id="603" r:id="rId47"/>
    <p:sldId id="604" r:id="rId48"/>
    <p:sldId id="605" r:id="rId49"/>
    <p:sldId id="606" r:id="rId50"/>
    <p:sldId id="607" r:id="rId51"/>
    <p:sldId id="608" r:id="rId52"/>
    <p:sldId id="609" r:id="rId53"/>
    <p:sldId id="838" r:id="rId54"/>
    <p:sldId id="839" r:id="rId55"/>
    <p:sldId id="654" r:id="rId56"/>
    <p:sldId id="842" r:id="rId57"/>
    <p:sldId id="841" r:id="rId58"/>
    <p:sldId id="616" r:id="rId59"/>
    <p:sldId id="617" r:id="rId60"/>
    <p:sldId id="618" r:id="rId61"/>
    <p:sldId id="619" r:id="rId62"/>
    <p:sldId id="620" r:id="rId63"/>
    <p:sldId id="621" r:id="rId64"/>
    <p:sldId id="622" r:id="rId65"/>
    <p:sldId id="623" r:id="rId66"/>
    <p:sldId id="624" r:id="rId67"/>
    <p:sldId id="625" r:id="rId68"/>
    <p:sldId id="626" r:id="rId69"/>
    <p:sldId id="627" r:id="rId70"/>
    <p:sldId id="628" r:id="rId71"/>
    <p:sldId id="629" r:id="rId72"/>
    <p:sldId id="630" r:id="rId73"/>
    <p:sldId id="638" r:id="rId74"/>
    <p:sldId id="655" r:id="rId75"/>
    <p:sldId id="656" r:id="rId76"/>
    <p:sldId id="647" r:id="rId77"/>
    <p:sldId id="648" r:id="rId78"/>
    <p:sldId id="657" r:id="rId79"/>
    <p:sldId id="825" r:id="rId80"/>
    <p:sldId id="826" r:id="rId81"/>
    <p:sldId id="852" r:id="rId82"/>
    <p:sldId id="827" r:id="rId83"/>
    <p:sldId id="828" r:id="rId84"/>
    <p:sldId id="829" r:id="rId85"/>
    <p:sldId id="830" r:id="rId86"/>
    <p:sldId id="831" r:id="rId87"/>
    <p:sldId id="832" r:id="rId88"/>
    <p:sldId id="833" r:id="rId89"/>
    <p:sldId id="834" r:id="rId90"/>
    <p:sldId id="843" r:id="rId91"/>
    <p:sldId id="853" r:id="rId92"/>
    <p:sldId id="844" r:id="rId93"/>
    <p:sldId id="846" r:id="rId94"/>
    <p:sldId id="847" r:id="rId95"/>
    <p:sldId id="854" r:id="rId96"/>
    <p:sldId id="855" r:id="rId97"/>
    <p:sldId id="856" r:id="rId98"/>
    <p:sldId id="860" r:id="rId99"/>
    <p:sldId id="857" r:id="rId100"/>
    <p:sldId id="858" r:id="rId101"/>
    <p:sldId id="859" r:id="rId102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6755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351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0263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7016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3773" algn="l" defTabSz="456755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0529" algn="l" defTabSz="456755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197284" algn="l" defTabSz="456755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4037" algn="l" defTabSz="456755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2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uthor" initials="A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0C0C0"/>
    <a:srgbClr val="292929"/>
    <a:srgbClr val="DDDDDD"/>
    <a:srgbClr val="CC9900"/>
    <a:srgbClr val="009900"/>
    <a:srgbClr val="3333CC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7846" autoAdjust="0"/>
  </p:normalViewPr>
  <p:slideViewPr>
    <p:cSldViewPr>
      <p:cViewPr varScale="1">
        <p:scale>
          <a:sx n="67" d="100"/>
          <a:sy n="67" d="100"/>
        </p:scale>
        <p:origin x="799" y="27"/>
      </p:cViewPr>
      <p:guideLst>
        <p:guide orient="horz" pos="172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64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slide" Target="slides/slide68.xml"/><Relationship Id="rId89" Type="http://schemas.openxmlformats.org/officeDocument/2006/relationships/slide" Target="slides/slide73.xml"/><Relationship Id="rId16" Type="http://schemas.openxmlformats.org/officeDocument/2006/relationships/slideMaster" Target="slideMasters/slideMaster16.xml"/><Relationship Id="rId107" Type="http://schemas.openxmlformats.org/officeDocument/2006/relationships/theme" Target="theme/theme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102" Type="http://schemas.openxmlformats.org/officeDocument/2006/relationships/slide" Target="slides/slide8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4.xml"/><Relationship Id="rId95" Type="http://schemas.openxmlformats.org/officeDocument/2006/relationships/slide" Target="slides/slide79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59" Type="http://schemas.openxmlformats.org/officeDocument/2006/relationships/slide" Target="slides/slide43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91" Type="http://schemas.openxmlformats.org/officeDocument/2006/relationships/slide" Target="slides/slide75.xml"/><Relationship Id="rId96" Type="http://schemas.openxmlformats.org/officeDocument/2006/relationships/slide" Target="slides/slide8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94" Type="http://schemas.openxmlformats.org/officeDocument/2006/relationships/slide" Target="slides/slide78.xml"/><Relationship Id="rId99" Type="http://schemas.openxmlformats.org/officeDocument/2006/relationships/slide" Target="slides/slide83.xml"/><Relationship Id="rId101" Type="http://schemas.openxmlformats.org/officeDocument/2006/relationships/slide" Target="slides/slide8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97" Type="http://schemas.openxmlformats.org/officeDocument/2006/relationships/slide" Target="slides/slide81.xml"/><Relationship Id="rId104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92" Type="http://schemas.openxmlformats.org/officeDocument/2006/relationships/slide" Target="slides/slide7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openxmlformats.org/officeDocument/2006/relationships/slide" Target="slides/slide71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56" Type="http://schemas.openxmlformats.org/officeDocument/2006/relationships/slide" Target="slides/slide40.xml"/><Relationship Id="rId77" Type="http://schemas.openxmlformats.org/officeDocument/2006/relationships/slide" Target="slides/slide61.xml"/><Relationship Id="rId100" Type="http://schemas.openxmlformats.org/officeDocument/2006/relationships/slide" Target="slides/slide84.xml"/><Relationship Id="rId10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93" Type="http://schemas.openxmlformats.org/officeDocument/2006/relationships/slide" Target="slides/slide77.xml"/><Relationship Id="rId98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9.xml"/><Relationship Id="rId46" Type="http://schemas.openxmlformats.org/officeDocument/2006/relationships/slide" Target="slides/slide30.xml"/><Relationship Id="rId67" Type="http://schemas.openxmlformats.org/officeDocument/2006/relationships/slide" Target="slides/slide5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10-20T01:11:06.6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9419 10358 0,'0'13'125,"0"0"-109,0 14-1,0-14-15,0 14 0,-13-14 16,13 40 0,0-27-16,0 1 15,-13-1-15,13 27 16,0-40-16,-27 14 15,27-14-15,0 13 16,-13 14-16,13-13 16,0 25-16,-13-25 15,13 39-15,0-13 16,0-27-16,0 27 16,0 0-16,0 0 15,0-13-15,0 13 16,0 0-16,-14 0 15,14-14-15,0 1 16,0 0-16,0-1 16,0 1-16,0 0 15,0-14 1,0 1-16,0 26 0,0 0 16,0-27-1,14 40-15,-14-26 16,39-1-16,-39 1 15,14 13-15,-1-26 16,-13 25-16,0-25 16,26-1-16,-26 27 15,0-26-15,0-14 16,0 13-16,0-12 16,0 12-16,0-13 15,0 1-15,0-1 16,0 26-1,0-25-15,0-1 16,13-13 234,1 0-234,-1 0-16,13 0 15,1 0-15,39 0 16,0 0-16,13 0 16,41 13-16,-54 0 15,66 14-15,0-1 16,1-12-16,-41 12 15,14-13-15,-13 14 16,-14-27-16,40 13 16,-53-13-16,27 0 15,-27 0-15,26 0 16,-39 0-16,14 0 16,-15 0-16,1 0 15,14 0-15,-41 0 16,27 0-16,-40 0 15,14 0-15,-14 0 16,0 0-16,0 0 16,0 0-16,1 0 78,-1 0-63,-13-27 392,13 1-407,-13 13 15,0-14-15,0 1 16,13-27-16,-13 0 16,27-13-16,-14-13 15,-13 12-15,13-52 16,14 13-16,-1 14 15,-26 26-15,13-67 16,1 67-16,-14-53 16,0 40-16,26 13 15,-26-67-15,0 67 16,0-53-16,0 53 16,-13 0-16,0-13 15,13 12 1,-14 41-16,14-27 15,-13-13-15,13 26 16,-26 1-16,26-1 16,0 13-16,-13 1 15,13 13-15,0-1 16,-14 1-16,14 0 16,0 0-1,0 0 1,-26 13 312,13 0-328,-14-14 16,-26 14-16,-13-26 15,13 26-15,0-13 16,-39-1-16,26 14 15,-14-26-15,14 13 16,0 13-16,-13-13 16,12-14-16,14 27 15,-13 0-15,0 0 16,-53 0 0,40 0-1,-14 0-15,27 0 16,0 0-16,-27 0 15,27 0-15,-27 0 16,41 0-16,-1 0 16,39 0-16,-25 0 15,12 0-15,-12 0 16,25 0-16,-12 0 16,13 0-16,-14 0 15,1 0-15,13 0 16,13 13-16,-14-13 15,1 0 17,13 14-32,-13-14 15,13 13-15,-13-13 16,-1 13-16,1 0 219,13 0-204,-13 1-15,0-1 16,-1 0-16,-12-13 16,26 13-1,-13-13-15,13 14 16,-13-14 187,13 13-187</inkml:trace>
  <inkml:trace contextRef="#ctx0" brushRef="#br0" timeOffset="2535.2136">7871 10914 0,'0'39'94,"0"1"-79,0 13-15,0-27 16,0 14-16,0 0 15,0-14-15,0 14 16,0-14-16,0 1 16,0-1-16,0 14 15,0-14-15,0-12 16,0-1-16,0 0 16,0 14-16,0-14 15,0 0-15,0 13 16,0-12-16,0-1 15,0 0-15,0 14 16,0-14 0,13-13 156,-13-13-172,14-14 15,12-26-15,-13 27 16,14-27-16,-27 26 15,26-25-15,-13 38 16,1-12-16,-14-14 16,13 27-16,0 0 15,-13-1 1,13 14 62,1 14-62,-1-14-16,-13 13 15,13 0-15,-13 0 16,13 1-16,-13-1 16,14 0-16,-14 14 15,13 12-15,-13-26 16,0 14-16,0-14 15,0 0-15,0 14 16,13-1 0,-13-13-1,0 1 1,0-1-16,0 0 16,0 0-1,0 27-15,0-27 16,0 1-16,0-1 15,0-40 110,0 14-109,0-13-16</inkml:trace>
  <inkml:trace contextRef="#ctx0" brushRef="#br0" timeOffset="3848.4493">8466 11231 0,'14'0'93,"-1"-13"-77,0 13-16,27 0 16,-14-13-16,-12-1 15,12 1-15,-13 13 16,0-13-16,14 13 15,-27-13-15,13 13 16,0 0 15,1 0 1,-1 0-32,0 0 31,-26 0 78</inkml:trace>
  <inkml:trace contextRef="#ctx0" brushRef="#br0" timeOffset="4559.4562">8493 11337 0,'0'13'63,"40"-13"-48,-27 0 1,13 0-16,1 0 0,-14 0 16,13 0-16,-12 0 15,-1 0-15,13 0 16,-12 0-16,-1 0 15</inkml:trace>
  <inkml:trace contextRef="#ctx0" brushRef="#br0" timeOffset="5751.7024">9300 10953 0,'13'0'0,"0"0"15,1 0-15,12 0 16,-13 14-16,27-14 16,-14 0-16,1 0 15,-1 0-15,27 0 16,0 0-16,40 0 16,-27 26-16,66-26 15,-13 0-15,-13 13 16,79 40-16,-79-40 15,53 14-15,-93-14 16,66 14-16,-39-27 16,-14 0-16,-13 0 15,-26 0 1,39 0-16,-52 0 0,26 0 16,0 13-1,-14 13-15,1-26 16,-13 13-16,-1-13 15,14 0-15,-1 0 16,-25 14-16,12-14 16,-13 0-16,14 0 15,-14 0 1,0 0 0,0-14-1,1 1-15,-1 13 16,-40 0 109,-25-13-125</inkml:trace>
  <inkml:trace contextRef="#ctx0" brushRef="#br0" timeOffset="6882.1599">9326 11694 0,'14'0'16,"-1"0"0,0 0-1,0 0-15,14 0 16,12 0 0,41 27-16,-14-14 15,93 13 1,-27-12-16,27 12 0,-27 0 15,53 14-15,-52-13 16,25-1-16,-65-26 16,13 0-16,39 0 15,-65 0-15,-14 0 16,0 0-16,26 0 16,-12-13-16,-14 13 15,-13-13-15,-13 13 16,-1-14-16,14 14 15,-26 0-15,-1 0 16,1 0-16,-14 0 16,0 0-1,0 0 17,0 0-17,1 0-15,-28 0 141,-12-13-141,-27-13 15</inkml:trace>
  <inkml:trace contextRef="#ctx0" brushRef="#br0" timeOffset="8380.6593">10160 10265 0,'0'40'78,"0"13"-78,0-13 16,0 39-16,0-39 15,0 52-15,-13-12 16,-14 52-16,14-92 15,13 52-15,-13-12 16,-14 12-16,27-39 16,-13 13-16,13 14 15,-27 12-15,14 1 16,-13-14-16,26-13 16,-13 1-16,13-14 15,0 13-15,0-27 16,0 27-16,0-39 15,0 26-15,0-27 16,0 27-16,0-26 16,0 39-16,0-26 15,0-1-15,0 1 16,0 52 0,0-65-1,0 13-15,0-14 16,0 1-16,0-1 15,0-13-15,0 40 16,0-40-16,0 1 16,0-1-1,13-13 79,0 0-78,0-27 46,-13 1-46,0-27-16</inkml:trace>
  <inkml:trace contextRef="#ctx0" brushRef="#br0" timeOffset="9566.5638">10901 10292 0,'13'0'16,"0"13"-1,-13 27-15,13-14 16,-13 1-16,0 26 16,0 0-16,0 13 15,0 0-15,0 13 16,-13 40-16,-13-13 16,26-13-16,-53 105 15,39-132 1,-12 93-16,13-27 0,13-13 15,-27-13 1,27-13-16,-13-14 16,13-13-16,0 27 15,0-40-15,0 13 16,0-13-16,0-13 16,0-1-16,0-12 15,0-14-15,0 13 16,0-12-16,0-1 15,-13 0-15,13 0 16,0 1-16,0 12 16,0-13-16,0 0 15,0 1 1,0-1 0,0 13-16,0-12 0,0-1 15,0 0-15,13-13 78,-13 13-46</inkml:trace>
  <inkml:trace contextRef="#ctx0" brushRef="#br0" timeOffset="13141.9757">9578 10570 0,'0'13'109,"13"0"-93,0 0-16,-13 27 15,13-27-15,-13 1 16,0-1-16,14 0 15,-14 0-15,13 0 16,-13 1 0,13-1-1,0 0 1,1 0 15,-1 1 0,0-1-15,-13 0 0,13-13-1,0 0 63,1 0-62,-1-13 0,-13-27-16,13 27 15,0 0-15,-13-14 16,0 14-16,14 0 16,-1 0-16,-13-1 15,0 1-15,0 0 16,13 13 46,-13 13-46,0 27 0,0-14-16,0 27 15,0-26-15,0-1 16,0-13-16,0 0 15,13-13 32,1-13-31,-1 0-16,0 0 16,0-14-16,-13 14 15,13-13-15,-13-1 16,14 14-16,-14 0 15,13 0-15,-13-1 16</inkml:trace>
  <inkml:trace contextRef="#ctx0" brushRef="#br0" timeOffset="14030.2586">9975 10768 0,'0'13'78,"0"1"-78,0-1 16,0 0 0,0 0-1,0 0-15,0 1 16,0-1-1,0 0-15,0 0 16,0 1 0,0-28 77,0 1-77</inkml:trace>
  <inkml:trace contextRef="#ctx0" brushRef="#br0" timeOffset="15329.9293">10477 10570 0,'0'13'63,"0"13"-63,0 14 15,0-13-15,0-1 16,0 0-16,0 14 15,0-13-15,0-14 16,0 13-16,0-13 16,0 1-16,0-1 15,14 0-15,-1-13 110,0-13-95,-13-14-15,13-12 16,14-1 0,-27 0-16,0 27 0,26-26 15,-26 25-15,13 1 16,-13 0-1,14 13 17,-14 26-17,0 27-15,0-26 16,0 26-16,0-27 16,0 0-16,13-26 62,0 0-62,13-13 16,-12-40-16,25 40 15,-25-13-15,-1-14 16,0 14-16,0 12 16,1 1-16,-41 26 109</inkml:trace>
  <inkml:trace contextRef="#ctx0" brushRef="#br0" timeOffset="16328.8422">10689 10834 0,'13'0'93,"0"0"-77,1 0-16,-1 0 16,-13 13 62,0 1-63,-13-1 1,-1 0 0,1 0-1,0-13 16,13 14 1,0-1-1,0 0-15,0 0-1,13-13 1,0 0-1,1 0 1,-1 0-16,0 0 16,0 0-1,1-13 17,-1 13-1,-13-13 47</inkml:trace>
  <inkml:trace contextRef="#ctx0" brushRef="#br0" timeOffset="18366.7382">10967 12117 0,'13'0'47,"0"14"-31,-13-1-16,13 13 16,-13-12-1,14 12-15,-1 14 16,-13-27-16,13 13 15,0-12-15,-13-1 16,14 0-16,-14 0 47,13-13 94,0-13-126,-13-27-15,0 14 16,13 13-16,0-14 15,14-12-15,-27 25 16,0 1-16,13-13 16,0 26-16,-13-14 15,14 14-15,-1 0 63,-13 27-63,0-14 15,0 40 1,13-40-16,-13 14 0,0-14 16,0 0-16,13 0 15,-13 1 17,14-14-17,-1 0 1,0 0-1,0 0 1,0 0-16,1-14 16,-14-12-1,13 13-15,0 0 16,-13-1-16,13-12 16,1 13-16,-14-27 15,0 27 1,13 13-16</inkml:trace>
  <inkml:trace contextRef="#ctx0" brushRef="#br0" timeOffset="20680.8589">11469 12356 0,'0'-14'141,"0"1"-63,-13 13-31,0 0-31,0 0-1,13 13 1,0 1 0,0-1-1,0 0 1,13-13 62,0 0-47,0-13-15,1 13-16,-14-13 15,0-1 1,13 14-16,-13 14 109,0-1-93,0 0-16,0 0 16,0 0-16,0 14 15,0-14-15,0 0 16,0 14 0,0-14-16,0 0 0,0 1 15,0-1 16,-13-26 141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10-20T01:16:18.5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10464 8824 0,'0'-14'687,"-13"1"-671,0 13 0,-14 0-16,14-13 15,0 13-15,-1 0 16,1 0 0,0 0 15,0 0-31,13 13 15,0 0-15,0 14 16,0-1-16,26 14 16,-26-27-16,27 14 15,-14-14-15,13 13 16,-12-13-16,-1-13 16,0 0-16,14 0 15,-14 0 1,0 0-1,0-13 1,0-13-16,1 13 16,-14-14-16,26-13 15,-26 27 1,0-13-16,0-1 16,0 14-16,0 0 15,0 0-15,0 26 172,0 0-172,0 0 16,0 14-1,0-14-15,0 0 0,0 0 16,0 14-16,0-14 16,0 0-1,0 27-15,0 0 16,0-27-1,-13 0-15,13 0 16,-13 14-16,13-14 16,-14 0-16,-12 14 15,13-14-15,-14 13 16,27-12-16,-26-1 16,13 27-16,-1-27 15,-12-13 1,13 0-16,-14 0 15,-12 13-15,25-13 16,-25 0-16,25 0 16,-12 0-16,-1 0 15,14 0-15,0 0 16,0 0-16,0-13 16,-1 0-16,1 13 15,13-14-15,-13 14 16,13-13-1,13 13 110</inkml:trace>
  <inkml:trace contextRef="#ctx0" brushRef="#br0" timeOffset="1318.7442">10821 8757 0,'0'27'94,"13"-14"-79,1 0-15,-1 1 16,0-1 0,0 26-16,1-25 15,-1-1-15,-13 0 16,13 0-16,0-13 15,-13 14 1,14-1 15,-1 0 1,0-13-17,-13 13 1,0 0 15,13-13-31</inkml:trace>
  <inkml:trace contextRef="#ctx0" brushRef="#br0" timeOffset="2454.0292">11059 8731 0,'-13'13'62,"0"0"-46,0-13-16,-1 40 16,1-40-16,0 13 15,0 1-15,0 12 16,-1-13-16,1 0 15,0 1-15,0-14 16,13 13-16,-14 0 16,14 0-1,0 1-15,-13-14 16,13 13 0,0 0 15,-13-13-31,13 13 62,-13-13-30,-1 13-32,1-13 31,13 14-16,-13-14 17,13 13-1,-13-13-15,0 0-16,13 13 15,0 0 1,-14-13-1,14 14 32</inkml:trace>
  <inkml:trace contextRef="#ctx0" brushRef="#br0" timeOffset="5166.2942">11390 8466 0,'13'-13'125,"1"0"-125,-1 0 15,13 13 1,14-14-16,-27 14 15,0-13-15,1 13 16,-1 0-16,0 0 16,0 0-1,0 13 1,-13 1-16,14-1 16,-14 13-16,0-12 15,0 12-15,0-13 16,0 0-16,0 1 15,0-1-15,-14 0 16,1 0-16,0 1 16,-27-1-16,27-13 15,0 13-15,-14 0 16,14-13 0,0 0-1,0 0 1,13 14 46,0-1-46,13-13 0,13 13-16,-12 0 15,-1-13-15,0 0 16,0 0-16,1 0 15,-1 0-15,0 0 16,0 0-16</inkml:trace>
  <inkml:trace contextRef="#ctx0" brushRef="#br0" timeOffset="6150.8628">11853 8850 0,'13'0'47,"14"0"-31,-14 0-16,27 0 15,-14 0-15,-13 0 16,14 0-16,13 0 15,-27 0-15,0 0 16,0 0-16,0 0 16,1 0 31</inkml:trace>
  <inkml:trace contextRef="#ctx0" brushRef="#br0" timeOffset="6806.9455">11959 8731 0,'0'13'47,"0"0"-31,0 1 0,13-1-16,-13 0 15,13 14-15,-13-14 16,0 13-16,0-13 15,0 14-15,14-14 16,-14 0-16,0 14 16,0-14-16,13 13 15,-13-12-15,0-1 16,0 0-16,0-39 125</inkml:trace>
  <inkml:trace contextRef="#ctx0" brushRef="#br0" timeOffset="8915.1772">12276 8744 0,'14'0'109,"-14"-13"-93,13 13 0,0 0 15,-26 0 156,13 13-187,0 14 16,-13 26-16,13-27 16,0 27-16,13-27 15,-13 27-15,0-26 16,13-14-16,-13 0 16,13-13-16,1 0 15,-1 0 1,13 0-1,-13 0-15,1-13 16,12-14-16,-13-12 16,14 12-16,-27-12 15,13-1-15,14 0 16,-27-13-16,0 27 16,0 13-16,0-1 15,0 1-15,0-13 16,0 13-16,0-1 15,0 1 1,-14 13 15,1 0-15,0 0-16,0 0 16,-1 0-16,-12 0 15,13 0-15,-1 0 16,1 0-1,26 0 142,1 0-95,-1 0-46,0 0-16,14 0 31,-14 0-31,0 0 16,0 0 15,1 0-15,-14 13-1,13-13-15,-13 14 16,13-14-1,-13 13-15,0 13 16,0 1-16,13 12 16,-13-12-16,0 26 15,0-40-15,0 27 16,0-27-16,0 0 16,0 0-16,0 1 15,0-1 1,-13 0-16,13 0 15,-13 14 1,0-14-16,-1 0 16,14 0-1,-13-13-15,0 14 16,0-1 0,-1 0-1,-12 0-15,13 1 16,-1-1-16,-25 13 15,26-13-15,-1-13 16,1 0 0,0 0-1,0 0-15,-14 0 16,14 0-16,0 0 16,-14 0-16,14 0 15,0 0-15,0 0 16,-14 27-16,14-27 15,-14 0-15,14 13 16,0-13-16,0 0 16,0 0 93,26-26-93</inkml:trace>
  <inkml:trace contextRef="#ctx0" brushRef="#br0" timeOffset="10184.934">12832 8691 0,'13'13'63,"-13"14"-63,27 13 15,-27-14-15,13 14 16,-13-1-16,13-25 16,-13 12-16,0-13 15,0 1 1,13-14 31,1 0-32,12 0-15,1-27 16,-14 14-16,26 0 16,-25-27-16,-1 27 15,0-14-15,0 14 16,1 0-16,-14 0 16,0 26 93,0 0-109,-14 14 16,1-14-16,13 40 15,-13-40-15,0 27 16,-1-27-16,1 13 15,0-13-15,-13 14 16,12-14-16,14 0 16,-13 27-1,0-40-15,13 13 0,-13 1 16,-1-1 0,1 13-1,0-26 1,0 0-1,-1 0 1,-12 0-16,13 0 16,-14 0-16,14 0 15,-13 0-15,12 0 16,1 0-16,0 0 16,0 0-1,-1 0-15,1 0 16,13-13 46</inkml:trace>
  <inkml:trace contextRef="#ctx0" brushRef="#br0" timeOffset="11480.1356">13348 8361 0,'13'0'63,"0"0"-48,1 0 1,-1 0-16,0-14 0,14 14 15,-14 0-15,0 0 16,0 0-16,0 0 16,1 0-1,-1 14 1,-13-1 0,13 0-16,-13 13 15,0-12-15,0 12 16,0-13-16,0 1 15,0-1 1,0 0-16,0 0 16,13-13 46,1 0-46,-1 0-16,0 0 15,0 0-15,1 0 16,-1 0 0,0-13-1,0 13 1,0 0 15,1 0-15,-1 0 46,-13-13 95,-13 13-126</inkml:trace>
  <inkml:trace contextRef="#ctx0" brushRef="#br0" timeOffset="37390.5461">9419 8268 0,'0'13'62,"0"27"-62,0 0 16,0 39-16,0-13 15,0 0-15,0-13 16,0 13-16,0-13 16,0 13-16,0-39 15,0 26-15,0-40 16,0 13-16,0 1 15,0 12-15,0-12 16,0-1-16,0 27 16,0-26-16,0-1 15,0-13-15,0 27 16,0-27-16,0 1 16,0-1-1,0 0 1,0 0-16</inkml:trace>
  <inkml:trace contextRef="#ctx0" brushRef="#br0" timeOffset="41512.2756">14195 8215 0,'0'13'47,"-27"40"-47,27-13 16,0 39-16,0 27 16,13 0-16,14 79 15,-14-53-15,66 40 16,-39-66-16,26 79 15,-39-52-15,-14-67 16,-13 13 0,13-66-16,-13 1 15,0-41 188,0 14-203,0 0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E14B8E-27FF-364D-A34F-061392839420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17C7B-105E-184D-8516-7B28D9AB7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9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55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510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263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016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773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529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284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037" algn="l" defTabSz="456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DEDD74-D315-47F9-B0A9-FC9A4E5154F9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250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Shape 6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Shape 6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30802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Shape 7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Shape 7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02249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08755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6182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Shape 3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Shape 3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Shape 4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Shape 4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Shape 4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Shape 4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Shape 4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Shape 4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Shape 4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Shape 4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Shape 4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Shape 5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Shape 5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Shape 5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Shape 6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Shape 6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Shape 7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Shape 7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Shape 7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Shape 7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Shape 7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Shape 7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054407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Shape 8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Shape 8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686921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Shape 8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Shape 8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8641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Shape 8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2" name="Shape 8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523318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Shape 8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Shape 8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163330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Shape 8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Shape 8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389295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Shape 8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9" name="Shape 8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594225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Shape 8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Shape 8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586909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Shape 8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Shape 8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496403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Shape 8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Shape 8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134485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Shape 9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Shape 9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813122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Shape 9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Shape 9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973152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Shape 10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Shape 10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2732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Shape 9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Shape 9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9988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5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755" indent="0" algn="ctr">
              <a:buNone/>
              <a:defRPr/>
            </a:lvl2pPr>
            <a:lvl3pPr marL="913510" indent="0" algn="ctr">
              <a:buNone/>
              <a:defRPr/>
            </a:lvl3pPr>
            <a:lvl4pPr marL="1370263" indent="0" algn="ctr">
              <a:buNone/>
              <a:defRPr/>
            </a:lvl4pPr>
            <a:lvl5pPr marL="1827016" indent="0" algn="ctr">
              <a:buNone/>
              <a:defRPr/>
            </a:lvl5pPr>
            <a:lvl6pPr marL="2283773" indent="0" algn="ctr">
              <a:buNone/>
              <a:defRPr/>
            </a:lvl6pPr>
            <a:lvl7pPr marL="2740529" indent="0" algn="ctr">
              <a:buNone/>
              <a:defRPr/>
            </a:lvl7pPr>
            <a:lvl8pPr marL="3197284" indent="0" algn="ctr">
              <a:buNone/>
              <a:defRPr/>
            </a:lvl8pPr>
            <a:lvl9pPr marL="365403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D305C8-88CC-7441-92B3-E09C3EB902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480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DF3403-872E-1E44-B44A-6F0006D06B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6496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2" y="206302"/>
            <a:ext cx="8229600" cy="85653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151401"/>
            <a:ext cx="4039200" cy="47957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9998" indent="0">
              <a:buNone/>
              <a:defRPr sz="1600" b="1"/>
            </a:lvl2pPr>
            <a:lvl3pPr marL="739996" indent="0">
              <a:buNone/>
              <a:defRPr sz="1500" b="1"/>
            </a:lvl3pPr>
            <a:lvl4pPr marL="1109995" indent="0">
              <a:buNone/>
              <a:defRPr sz="1300" b="1"/>
            </a:lvl4pPr>
            <a:lvl5pPr marL="1479989" indent="0">
              <a:buNone/>
              <a:defRPr sz="1300" b="1"/>
            </a:lvl5pPr>
            <a:lvl6pPr marL="1849989" indent="0">
              <a:buNone/>
              <a:defRPr sz="1300" b="1"/>
            </a:lvl6pPr>
            <a:lvl7pPr marL="2219984" indent="0">
              <a:buNone/>
              <a:defRPr sz="1300" b="1"/>
            </a:lvl7pPr>
            <a:lvl8pPr marL="2589985" indent="0">
              <a:buNone/>
              <a:defRPr sz="1300" b="1"/>
            </a:lvl8pPr>
            <a:lvl9pPr marL="2959980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1630974"/>
            <a:ext cx="4039200" cy="2963831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151401"/>
            <a:ext cx="4042080" cy="47957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9998" indent="0">
              <a:buNone/>
              <a:defRPr sz="1600" b="1"/>
            </a:lvl2pPr>
            <a:lvl3pPr marL="739996" indent="0">
              <a:buNone/>
              <a:defRPr sz="1500" b="1"/>
            </a:lvl3pPr>
            <a:lvl4pPr marL="1109995" indent="0">
              <a:buNone/>
              <a:defRPr sz="1300" b="1"/>
            </a:lvl4pPr>
            <a:lvl5pPr marL="1479989" indent="0">
              <a:buNone/>
              <a:defRPr sz="1300" b="1"/>
            </a:lvl5pPr>
            <a:lvl6pPr marL="1849989" indent="0">
              <a:buNone/>
              <a:defRPr sz="1300" b="1"/>
            </a:lvl6pPr>
            <a:lvl7pPr marL="2219984" indent="0">
              <a:buNone/>
              <a:defRPr sz="1300" b="1"/>
            </a:lvl7pPr>
            <a:lvl8pPr marL="2589985" indent="0">
              <a:buNone/>
              <a:defRPr sz="1300" b="1"/>
            </a:lvl8pPr>
            <a:lvl9pPr marL="2959980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1630974"/>
            <a:ext cx="4042080" cy="2963831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927E0-D30C-4CF5-8913-497CB1179862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94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36E6-3E3B-43D1-8D4B-EEB63643E42B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60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E1A5-76F3-4EB5-BE40-7A54DE5DAF74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73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05228"/>
            <a:ext cx="3008160" cy="870571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5" y="205226"/>
            <a:ext cx="5112000" cy="4389581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075795"/>
            <a:ext cx="3008160" cy="3519009"/>
          </a:xfrm>
        </p:spPr>
        <p:txBody>
          <a:bodyPr/>
          <a:lstStyle>
            <a:lvl1pPr marL="0" indent="0">
              <a:buNone/>
              <a:defRPr sz="1100"/>
            </a:lvl1pPr>
            <a:lvl2pPr marL="369998" indent="0">
              <a:buNone/>
              <a:defRPr sz="1000"/>
            </a:lvl2pPr>
            <a:lvl3pPr marL="739996" indent="0">
              <a:buNone/>
              <a:defRPr sz="800"/>
            </a:lvl3pPr>
            <a:lvl4pPr marL="1109995" indent="0">
              <a:buNone/>
              <a:defRPr sz="700"/>
            </a:lvl4pPr>
            <a:lvl5pPr marL="1479989" indent="0">
              <a:buNone/>
              <a:defRPr sz="700"/>
            </a:lvl5pPr>
            <a:lvl6pPr marL="1849989" indent="0">
              <a:buNone/>
              <a:defRPr sz="700"/>
            </a:lvl6pPr>
            <a:lvl7pPr marL="2219984" indent="0">
              <a:buNone/>
              <a:defRPr sz="700"/>
            </a:lvl7pPr>
            <a:lvl8pPr marL="2589985" indent="0">
              <a:buNone/>
              <a:defRPr sz="700"/>
            </a:lvl8pPr>
            <a:lvl9pPr marL="295998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1D2D6-F7A1-4F76-B402-DB9A414A7E86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73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5" y="3600026"/>
            <a:ext cx="5486400" cy="42556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5" y="459050"/>
            <a:ext cx="5486400" cy="3086964"/>
          </a:xfrm>
        </p:spPr>
        <p:txBody>
          <a:bodyPr/>
          <a:lstStyle>
            <a:lvl1pPr marL="0" indent="0">
              <a:buNone/>
              <a:defRPr sz="2600"/>
            </a:lvl1pPr>
            <a:lvl2pPr marL="369998" indent="0">
              <a:buNone/>
              <a:defRPr sz="2300"/>
            </a:lvl2pPr>
            <a:lvl3pPr marL="739996" indent="0">
              <a:buNone/>
              <a:defRPr sz="1900"/>
            </a:lvl3pPr>
            <a:lvl4pPr marL="1109995" indent="0">
              <a:buNone/>
              <a:defRPr sz="1600"/>
            </a:lvl4pPr>
            <a:lvl5pPr marL="1479989" indent="0">
              <a:buNone/>
              <a:defRPr sz="1600"/>
            </a:lvl5pPr>
            <a:lvl6pPr marL="1849989" indent="0">
              <a:buNone/>
              <a:defRPr sz="1600"/>
            </a:lvl6pPr>
            <a:lvl7pPr marL="2219984" indent="0">
              <a:buNone/>
              <a:defRPr sz="1600"/>
            </a:lvl7pPr>
            <a:lvl8pPr marL="2589985" indent="0">
              <a:buNone/>
              <a:defRPr sz="1600"/>
            </a:lvl8pPr>
            <a:lvl9pPr marL="295998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5" y="4025594"/>
            <a:ext cx="5486400" cy="603783"/>
          </a:xfrm>
        </p:spPr>
        <p:txBody>
          <a:bodyPr/>
          <a:lstStyle>
            <a:lvl1pPr marL="0" indent="0">
              <a:buNone/>
              <a:defRPr sz="1100"/>
            </a:lvl1pPr>
            <a:lvl2pPr marL="369998" indent="0">
              <a:buNone/>
              <a:defRPr sz="1000"/>
            </a:lvl2pPr>
            <a:lvl3pPr marL="739996" indent="0">
              <a:buNone/>
              <a:defRPr sz="800"/>
            </a:lvl3pPr>
            <a:lvl4pPr marL="1109995" indent="0">
              <a:buNone/>
              <a:defRPr sz="700"/>
            </a:lvl4pPr>
            <a:lvl5pPr marL="1479989" indent="0">
              <a:buNone/>
              <a:defRPr sz="700"/>
            </a:lvl5pPr>
            <a:lvl6pPr marL="1849989" indent="0">
              <a:buNone/>
              <a:defRPr sz="700"/>
            </a:lvl6pPr>
            <a:lvl7pPr marL="2219984" indent="0">
              <a:buNone/>
              <a:defRPr sz="700"/>
            </a:lvl7pPr>
            <a:lvl8pPr marL="2589985" indent="0">
              <a:buNone/>
              <a:defRPr sz="700"/>
            </a:lvl8pPr>
            <a:lvl9pPr marL="295998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75A74-7D56-4EAA-A47D-C19AA9C4BAEB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04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9472F-8DAC-43AB-82E7-E7AA3C5089C1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39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760" y="205222"/>
            <a:ext cx="2056320" cy="439282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0" y="205222"/>
            <a:ext cx="6035040" cy="439282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4141-98D6-4FC9-9DF8-8F9C16F63999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26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667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49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2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353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CE8C72-D59B-9D42-B1D1-B646ABC70D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47261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62624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25427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1360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1614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07633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82578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5" indent="0">
              <a:buNone/>
              <a:defRPr sz="2800"/>
            </a:lvl2pPr>
            <a:lvl3pPr marL="913510" indent="0">
              <a:buNone/>
              <a:defRPr sz="2400"/>
            </a:lvl3pPr>
            <a:lvl4pPr marL="1370263" indent="0">
              <a:buNone/>
              <a:defRPr sz="2000"/>
            </a:lvl4pPr>
            <a:lvl5pPr marL="1827016" indent="0">
              <a:buNone/>
              <a:defRPr sz="2000"/>
            </a:lvl5pPr>
            <a:lvl6pPr marL="2283773" indent="0">
              <a:buNone/>
              <a:defRPr sz="2000"/>
            </a:lvl6pPr>
            <a:lvl7pPr marL="2740529" indent="0">
              <a:buNone/>
              <a:defRPr sz="2000"/>
            </a:lvl7pPr>
            <a:lvl8pPr marL="3197284" indent="0">
              <a:buNone/>
              <a:defRPr sz="2000"/>
            </a:lvl8pPr>
            <a:lvl9pPr marL="3654037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19612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96284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0557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16" y="2914654"/>
            <a:ext cx="6400801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05796" indent="0" algn="ctr">
              <a:buNone/>
              <a:defRPr/>
            </a:lvl2pPr>
            <a:lvl3pPr marL="811598" indent="0" algn="ctr">
              <a:buNone/>
              <a:defRPr/>
            </a:lvl3pPr>
            <a:lvl4pPr marL="1217403" indent="0" algn="ctr">
              <a:buNone/>
              <a:defRPr/>
            </a:lvl4pPr>
            <a:lvl5pPr marL="1623201" indent="0" algn="ctr">
              <a:buNone/>
              <a:defRPr/>
            </a:lvl5pPr>
            <a:lvl6pPr marL="2028999" indent="0" algn="ctr">
              <a:buNone/>
              <a:defRPr/>
            </a:lvl6pPr>
            <a:lvl7pPr marL="2434804" indent="0" algn="ctr">
              <a:buNone/>
              <a:defRPr/>
            </a:lvl7pPr>
            <a:lvl8pPr marL="2840602" indent="0" algn="ctr">
              <a:buNone/>
              <a:defRPr/>
            </a:lvl8pPr>
            <a:lvl9pPr marL="32464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DD790-EA10-4509-A2CA-D3A5E6DED27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29207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9DB71-DE1E-4C70-A877-A2CC987F9AD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235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61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3948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27EB22E9-A294-9A4F-AE79-090C23984A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3529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93"/>
            <a:ext cx="7772400" cy="1021556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51"/>
            <a:ext cx="7772400" cy="1125140"/>
          </a:xfrm>
        </p:spPr>
        <p:txBody>
          <a:bodyPr anchor="b"/>
          <a:lstStyle>
            <a:lvl1pPr marL="0" indent="0">
              <a:buNone/>
              <a:defRPr sz="1800"/>
            </a:lvl1pPr>
            <a:lvl2pPr marL="405796" indent="0">
              <a:buNone/>
              <a:defRPr sz="1600"/>
            </a:lvl2pPr>
            <a:lvl3pPr marL="811598" indent="0">
              <a:buNone/>
              <a:defRPr sz="1400"/>
            </a:lvl3pPr>
            <a:lvl4pPr marL="1217403" indent="0">
              <a:buNone/>
              <a:defRPr sz="1300"/>
            </a:lvl4pPr>
            <a:lvl5pPr marL="1623201" indent="0">
              <a:buNone/>
              <a:defRPr sz="1300"/>
            </a:lvl5pPr>
            <a:lvl6pPr marL="2028999" indent="0">
              <a:buNone/>
              <a:defRPr sz="1300"/>
            </a:lvl6pPr>
            <a:lvl7pPr marL="2434804" indent="0">
              <a:buNone/>
              <a:defRPr sz="1300"/>
            </a:lvl7pPr>
            <a:lvl8pPr marL="2840602" indent="0">
              <a:buNone/>
              <a:defRPr sz="1300"/>
            </a:lvl8pPr>
            <a:lvl9pPr marL="3246400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998B3-FD82-4F3A-BF1E-B9B8CA255BD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50831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200173"/>
            <a:ext cx="4038600" cy="3394473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4" y="1200173"/>
            <a:ext cx="4038600" cy="3394473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3B1E3-A42C-4F22-8E6F-0124CFD70A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1550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7" y="1151344"/>
            <a:ext cx="4040189" cy="47982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5796" indent="0">
              <a:buNone/>
              <a:defRPr sz="1800" b="1"/>
            </a:lvl2pPr>
            <a:lvl3pPr marL="811598" indent="0">
              <a:buNone/>
              <a:defRPr sz="1600" b="1"/>
            </a:lvl3pPr>
            <a:lvl4pPr marL="1217403" indent="0">
              <a:buNone/>
              <a:defRPr sz="1400" b="1"/>
            </a:lvl4pPr>
            <a:lvl5pPr marL="1623201" indent="0">
              <a:buNone/>
              <a:defRPr sz="1400" b="1"/>
            </a:lvl5pPr>
            <a:lvl6pPr marL="2028999" indent="0">
              <a:buNone/>
              <a:defRPr sz="1400" b="1"/>
            </a:lvl6pPr>
            <a:lvl7pPr marL="2434804" indent="0">
              <a:buNone/>
              <a:defRPr sz="1400" b="1"/>
            </a:lvl7pPr>
            <a:lvl8pPr marL="2840602" indent="0">
              <a:buNone/>
              <a:defRPr sz="1400" b="1"/>
            </a:lvl8pPr>
            <a:lvl9pPr marL="324640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17" y="1631182"/>
            <a:ext cx="4040189" cy="296346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44"/>
            <a:ext cx="4041775" cy="47982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5796" indent="0">
              <a:buNone/>
              <a:defRPr sz="1800" b="1"/>
            </a:lvl2pPr>
            <a:lvl3pPr marL="811598" indent="0">
              <a:buNone/>
              <a:defRPr sz="1600" b="1"/>
            </a:lvl3pPr>
            <a:lvl4pPr marL="1217403" indent="0">
              <a:buNone/>
              <a:defRPr sz="1400" b="1"/>
            </a:lvl4pPr>
            <a:lvl5pPr marL="1623201" indent="0">
              <a:buNone/>
              <a:defRPr sz="1400" b="1"/>
            </a:lvl5pPr>
            <a:lvl6pPr marL="2028999" indent="0">
              <a:buNone/>
              <a:defRPr sz="1400" b="1"/>
            </a:lvl6pPr>
            <a:lvl7pPr marL="2434804" indent="0">
              <a:buNone/>
              <a:defRPr sz="1400" b="1"/>
            </a:lvl7pPr>
            <a:lvl8pPr marL="2840602" indent="0">
              <a:buNone/>
              <a:defRPr sz="1400" b="1"/>
            </a:lvl8pPr>
            <a:lvl9pPr marL="324640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82"/>
            <a:ext cx="4041775" cy="296346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5FB4F-C5D0-4C28-B01C-0E46FA51E01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91356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4722C-5785-47FB-B018-69783C008CA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44614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31E3C-2177-417B-99D5-CEDCF610B64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23705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92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806"/>
            <a:ext cx="5111750" cy="4389835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9"/>
            <a:ext cx="3008313" cy="3518298"/>
          </a:xfrm>
        </p:spPr>
        <p:txBody>
          <a:bodyPr/>
          <a:lstStyle>
            <a:lvl1pPr marL="0" indent="0">
              <a:buNone/>
              <a:defRPr sz="1300"/>
            </a:lvl1pPr>
            <a:lvl2pPr marL="405796" indent="0">
              <a:buNone/>
              <a:defRPr sz="1100"/>
            </a:lvl2pPr>
            <a:lvl3pPr marL="811598" indent="0">
              <a:buNone/>
              <a:defRPr sz="900"/>
            </a:lvl3pPr>
            <a:lvl4pPr marL="1217403" indent="0">
              <a:buNone/>
              <a:defRPr sz="800"/>
            </a:lvl4pPr>
            <a:lvl5pPr marL="1623201" indent="0">
              <a:buNone/>
              <a:defRPr sz="800"/>
            </a:lvl5pPr>
            <a:lvl6pPr marL="2028999" indent="0">
              <a:buNone/>
              <a:defRPr sz="800"/>
            </a:lvl6pPr>
            <a:lvl7pPr marL="2434804" indent="0">
              <a:buNone/>
              <a:defRPr sz="800"/>
            </a:lvl7pPr>
            <a:lvl8pPr marL="2840602" indent="0">
              <a:buNone/>
              <a:defRPr sz="800"/>
            </a:lvl8pPr>
            <a:lvl9pPr marL="32464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6E871-D665-48B6-810B-F4843F8FF60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1769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64"/>
            <a:ext cx="5486400" cy="42505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3"/>
            <a:ext cx="5486400" cy="3086100"/>
          </a:xfrm>
        </p:spPr>
        <p:txBody>
          <a:bodyPr/>
          <a:lstStyle>
            <a:lvl1pPr marL="0" indent="0">
              <a:buNone/>
              <a:defRPr sz="2900"/>
            </a:lvl1pPr>
            <a:lvl2pPr marL="405796" indent="0">
              <a:buNone/>
              <a:defRPr sz="2500"/>
            </a:lvl2pPr>
            <a:lvl3pPr marL="811598" indent="0">
              <a:buNone/>
              <a:defRPr sz="2100"/>
            </a:lvl3pPr>
            <a:lvl4pPr marL="1217403" indent="0">
              <a:buNone/>
              <a:defRPr sz="1800"/>
            </a:lvl4pPr>
            <a:lvl5pPr marL="1623201" indent="0">
              <a:buNone/>
              <a:defRPr sz="1800"/>
            </a:lvl5pPr>
            <a:lvl6pPr marL="2028999" indent="0">
              <a:buNone/>
              <a:defRPr sz="1800"/>
            </a:lvl6pPr>
            <a:lvl7pPr marL="2434804" indent="0">
              <a:buNone/>
              <a:defRPr sz="1800"/>
            </a:lvl7pPr>
            <a:lvl8pPr marL="2840602" indent="0">
              <a:buNone/>
              <a:defRPr sz="1800"/>
            </a:lvl8pPr>
            <a:lvl9pPr marL="3246400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5"/>
            <a:ext cx="5486400" cy="603648"/>
          </a:xfrm>
        </p:spPr>
        <p:txBody>
          <a:bodyPr/>
          <a:lstStyle>
            <a:lvl1pPr marL="0" indent="0">
              <a:buNone/>
              <a:defRPr sz="1300"/>
            </a:lvl1pPr>
            <a:lvl2pPr marL="405796" indent="0">
              <a:buNone/>
              <a:defRPr sz="1100"/>
            </a:lvl2pPr>
            <a:lvl3pPr marL="811598" indent="0">
              <a:buNone/>
              <a:defRPr sz="900"/>
            </a:lvl3pPr>
            <a:lvl4pPr marL="1217403" indent="0">
              <a:buNone/>
              <a:defRPr sz="800"/>
            </a:lvl4pPr>
            <a:lvl5pPr marL="1623201" indent="0">
              <a:buNone/>
              <a:defRPr sz="800"/>
            </a:lvl5pPr>
            <a:lvl6pPr marL="2028999" indent="0">
              <a:buNone/>
              <a:defRPr sz="800"/>
            </a:lvl6pPr>
            <a:lvl7pPr marL="2434804" indent="0">
              <a:buNone/>
              <a:defRPr sz="800"/>
            </a:lvl7pPr>
            <a:lvl8pPr marL="2840602" indent="0">
              <a:buNone/>
              <a:defRPr sz="800"/>
            </a:lvl8pPr>
            <a:lvl9pPr marL="32464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4FEB8-6949-40C8-BDD1-9D37EB110AC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53098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D9524-00B6-461F-9A3D-4AEAAE5DD08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93826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97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05997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300CD-0166-4CCD-9E64-408CEF015FC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17770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37990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249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4CFE4B-17F2-49B1-A8CD-48A7230178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43A558-56C3-499B-89A2-59E5853E6B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672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4CFE4B-17F2-49B1-A8CD-48A7230178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43A558-56C3-499B-89A2-59E5853E6B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870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2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4CFE4B-17F2-49B1-A8CD-48A7230178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43A558-56C3-499B-89A2-59E5853E6B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23726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4CFE4B-17F2-49B1-A8CD-48A7230178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43A558-56C3-499B-89A2-59E5853E6B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60021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4CFE4B-17F2-49B1-A8CD-48A7230178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43A558-56C3-499B-89A2-59E5853E6B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82278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4CFE4B-17F2-49B1-A8CD-48A7230178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43A558-56C3-499B-89A2-59E5853E6B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34850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4CFE4B-17F2-49B1-A8CD-48A7230178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43A558-56C3-499B-89A2-59E5853E6B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09874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07633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4CFE4B-17F2-49B1-A8CD-48A7230178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43A558-56C3-499B-89A2-59E5853E6B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00291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5" indent="0">
              <a:buNone/>
              <a:defRPr sz="2800"/>
            </a:lvl2pPr>
            <a:lvl3pPr marL="913510" indent="0">
              <a:buNone/>
              <a:defRPr sz="2400"/>
            </a:lvl3pPr>
            <a:lvl4pPr marL="1370263" indent="0">
              <a:buNone/>
              <a:defRPr sz="2000"/>
            </a:lvl4pPr>
            <a:lvl5pPr marL="1827016" indent="0">
              <a:buNone/>
              <a:defRPr sz="2000"/>
            </a:lvl5pPr>
            <a:lvl6pPr marL="2283773" indent="0">
              <a:buNone/>
              <a:defRPr sz="2000"/>
            </a:lvl6pPr>
            <a:lvl7pPr marL="2740529" indent="0">
              <a:buNone/>
              <a:defRPr sz="2000"/>
            </a:lvl7pPr>
            <a:lvl8pPr marL="3197284" indent="0">
              <a:buNone/>
              <a:defRPr sz="2000"/>
            </a:lvl8pPr>
            <a:lvl9pPr marL="3654037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4CFE4B-17F2-49B1-A8CD-48A7230178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43A558-56C3-499B-89A2-59E5853E6B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4212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4CFE4B-17F2-49B1-A8CD-48A7230178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43A558-56C3-499B-89A2-59E5853E6B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526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432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4CFE4B-17F2-49B1-A8CD-48A7230178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43A558-56C3-499B-89A2-59E5853E6B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50619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540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16" y="2914654"/>
            <a:ext cx="6400801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05796" indent="0" algn="ctr">
              <a:buNone/>
              <a:defRPr/>
            </a:lvl2pPr>
            <a:lvl3pPr marL="811598" indent="0" algn="ctr">
              <a:buNone/>
              <a:defRPr/>
            </a:lvl3pPr>
            <a:lvl4pPr marL="1217403" indent="0" algn="ctr">
              <a:buNone/>
              <a:defRPr/>
            </a:lvl4pPr>
            <a:lvl5pPr marL="1623201" indent="0" algn="ctr">
              <a:buNone/>
              <a:defRPr/>
            </a:lvl5pPr>
            <a:lvl6pPr marL="2028999" indent="0" algn="ctr">
              <a:buNone/>
              <a:defRPr/>
            </a:lvl6pPr>
            <a:lvl7pPr marL="2434804" indent="0" algn="ctr">
              <a:buNone/>
              <a:defRPr/>
            </a:lvl7pPr>
            <a:lvl8pPr marL="2840602" indent="0" algn="ctr">
              <a:buNone/>
              <a:defRPr/>
            </a:lvl8pPr>
            <a:lvl9pPr marL="32464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EDD790-EA10-4509-A2CA-D3A5E6DED27C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63335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E9DB71-DE1E-4C70-A877-A2CC987F9AD4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24921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93"/>
            <a:ext cx="7772400" cy="1021556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51"/>
            <a:ext cx="7772400" cy="1125140"/>
          </a:xfrm>
        </p:spPr>
        <p:txBody>
          <a:bodyPr anchor="b"/>
          <a:lstStyle>
            <a:lvl1pPr marL="0" indent="0">
              <a:buNone/>
              <a:defRPr sz="1800"/>
            </a:lvl1pPr>
            <a:lvl2pPr marL="405796" indent="0">
              <a:buNone/>
              <a:defRPr sz="1600"/>
            </a:lvl2pPr>
            <a:lvl3pPr marL="811598" indent="0">
              <a:buNone/>
              <a:defRPr sz="1400"/>
            </a:lvl3pPr>
            <a:lvl4pPr marL="1217403" indent="0">
              <a:buNone/>
              <a:defRPr sz="1300"/>
            </a:lvl4pPr>
            <a:lvl5pPr marL="1623201" indent="0">
              <a:buNone/>
              <a:defRPr sz="1300"/>
            </a:lvl5pPr>
            <a:lvl6pPr marL="2028999" indent="0">
              <a:buNone/>
              <a:defRPr sz="1300"/>
            </a:lvl6pPr>
            <a:lvl7pPr marL="2434804" indent="0">
              <a:buNone/>
              <a:defRPr sz="1300"/>
            </a:lvl7pPr>
            <a:lvl8pPr marL="2840602" indent="0">
              <a:buNone/>
              <a:defRPr sz="1300"/>
            </a:lvl8pPr>
            <a:lvl9pPr marL="3246400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2998B3-FD82-4F3A-BF1E-B9B8CA255BDE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22712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200168"/>
            <a:ext cx="4038600" cy="3394473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4" y="1200168"/>
            <a:ext cx="4038600" cy="3394473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C3B1E3-A42C-4F22-8E6F-0124CFD70AFF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6012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7" y="1151339"/>
            <a:ext cx="4040189" cy="47982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5796" indent="0">
              <a:buNone/>
              <a:defRPr sz="1800" b="1"/>
            </a:lvl2pPr>
            <a:lvl3pPr marL="811598" indent="0">
              <a:buNone/>
              <a:defRPr sz="1600" b="1"/>
            </a:lvl3pPr>
            <a:lvl4pPr marL="1217403" indent="0">
              <a:buNone/>
              <a:defRPr sz="1400" b="1"/>
            </a:lvl4pPr>
            <a:lvl5pPr marL="1623201" indent="0">
              <a:buNone/>
              <a:defRPr sz="1400" b="1"/>
            </a:lvl5pPr>
            <a:lvl6pPr marL="2028999" indent="0">
              <a:buNone/>
              <a:defRPr sz="1400" b="1"/>
            </a:lvl6pPr>
            <a:lvl7pPr marL="2434804" indent="0">
              <a:buNone/>
              <a:defRPr sz="1400" b="1"/>
            </a:lvl7pPr>
            <a:lvl8pPr marL="2840602" indent="0">
              <a:buNone/>
              <a:defRPr sz="1400" b="1"/>
            </a:lvl8pPr>
            <a:lvl9pPr marL="324640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17" y="1631177"/>
            <a:ext cx="4040189" cy="296346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9"/>
            <a:ext cx="4041775" cy="47982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5796" indent="0">
              <a:buNone/>
              <a:defRPr sz="1800" b="1"/>
            </a:lvl2pPr>
            <a:lvl3pPr marL="811598" indent="0">
              <a:buNone/>
              <a:defRPr sz="1600" b="1"/>
            </a:lvl3pPr>
            <a:lvl4pPr marL="1217403" indent="0">
              <a:buNone/>
              <a:defRPr sz="1400" b="1"/>
            </a:lvl4pPr>
            <a:lvl5pPr marL="1623201" indent="0">
              <a:buNone/>
              <a:defRPr sz="1400" b="1"/>
            </a:lvl5pPr>
            <a:lvl6pPr marL="2028999" indent="0">
              <a:buNone/>
              <a:defRPr sz="1400" b="1"/>
            </a:lvl6pPr>
            <a:lvl7pPr marL="2434804" indent="0">
              <a:buNone/>
              <a:defRPr sz="1400" b="1"/>
            </a:lvl7pPr>
            <a:lvl8pPr marL="2840602" indent="0">
              <a:buNone/>
              <a:defRPr sz="1400" b="1"/>
            </a:lvl8pPr>
            <a:lvl9pPr marL="324640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77"/>
            <a:ext cx="4041775" cy="296346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C5FB4F-C5D0-4C28-B01C-0E46FA51E01D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1824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D4722C-5785-47FB-B018-69783C008CA6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26872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631E3C-2177-417B-99D5-CEDCF610B640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25990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04792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806"/>
            <a:ext cx="5111750" cy="4389835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076329"/>
            <a:ext cx="3008313" cy="3518298"/>
          </a:xfrm>
        </p:spPr>
        <p:txBody>
          <a:bodyPr/>
          <a:lstStyle>
            <a:lvl1pPr marL="0" indent="0">
              <a:buNone/>
              <a:defRPr sz="1300"/>
            </a:lvl1pPr>
            <a:lvl2pPr marL="405796" indent="0">
              <a:buNone/>
              <a:defRPr sz="1100"/>
            </a:lvl2pPr>
            <a:lvl3pPr marL="811598" indent="0">
              <a:buNone/>
              <a:defRPr sz="900"/>
            </a:lvl3pPr>
            <a:lvl4pPr marL="1217403" indent="0">
              <a:buNone/>
              <a:defRPr sz="800"/>
            </a:lvl4pPr>
            <a:lvl5pPr marL="1623201" indent="0">
              <a:buNone/>
              <a:defRPr sz="800"/>
            </a:lvl5pPr>
            <a:lvl6pPr marL="2028999" indent="0">
              <a:buNone/>
              <a:defRPr sz="800"/>
            </a:lvl6pPr>
            <a:lvl7pPr marL="2434804" indent="0">
              <a:buNone/>
              <a:defRPr sz="800"/>
            </a:lvl7pPr>
            <a:lvl8pPr marL="2840602" indent="0">
              <a:buNone/>
              <a:defRPr sz="800"/>
            </a:lvl8pPr>
            <a:lvl9pPr marL="32464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6E871-D665-48B6-810B-F4843F8FF600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508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2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20019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9"/>
            <a:ext cx="5486400" cy="42505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3"/>
            <a:ext cx="5486400" cy="3086100"/>
          </a:xfrm>
        </p:spPr>
        <p:txBody>
          <a:bodyPr/>
          <a:lstStyle>
            <a:lvl1pPr marL="0" indent="0">
              <a:buNone/>
              <a:defRPr sz="2900"/>
            </a:lvl1pPr>
            <a:lvl2pPr marL="405796" indent="0">
              <a:buNone/>
              <a:defRPr sz="2500"/>
            </a:lvl2pPr>
            <a:lvl3pPr marL="811598" indent="0">
              <a:buNone/>
              <a:defRPr sz="2100"/>
            </a:lvl3pPr>
            <a:lvl4pPr marL="1217403" indent="0">
              <a:buNone/>
              <a:defRPr sz="1800"/>
            </a:lvl4pPr>
            <a:lvl5pPr marL="1623201" indent="0">
              <a:buNone/>
              <a:defRPr sz="1800"/>
            </a:lvl5pPr>
            <a:lvl6pPr marL="2028999" indent="0">
              <a:buNone/>
              <a:defRPr sz="1800"/>
            </a:lvl6pPr>
            <a:lvl7pPr marL="2434804" indent="0">
              <a:buNone/>
              <a:defRPr sz="1800"/>
            </a:lvl7pPr>
            <a:lvl8pPr marL="2840602" indent="0">
              <a:buNone/>
              <a:defRPr sz="1800"/>
            </a:lvl8pPr>
            <a:lvl9pPr marL="3246400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5"/>
            <a:ext cx="5486400" cy="603648"/>
          </a:xfrm>
        </p:spPr>
        <p:txBody>
          <a:bodyPr/>
          <a:lstStyle>
            <a:lvl1pPr marL="0" indent="0">
              <a:buNone/>
              <a:defRPr sz="1300"/>
            </a:lvl1pPr>
            <a:lvl2pPr marL="405796" indent="0">
              <a:buNone/>
              <a:defRPr sz="1100"/>
            </a:lvl2pPr>
            <a:lvl3pPr marL="811598" indent="0">
              <a:buNone/>
              <a:defRPr sz="900"/>
            </a:lvl3pPr>
            <a:lvl4pPr marL="1217403" indent="0">
              <a:buNone/>
              <a:defRPr sz="800"/>
            </a:lvl4pPr>
            <a:lvl5pPr marL="1623201" indent="0">
              <a:buNone/>
              <a:defRPr sz="800"/>
            </a:lvl5pPr>
            <a:lvl6pPr marL="2028999" indent="0">
              <a:buNone/>
              <a:defRPr sz="800"/>
            </a:lvl6pPr>
            <a:lvl7pPr marL="2434804" indent="0">
              <a:buNone/>
              <a:defRPr sz="800"/>
            </a:lvl7pPr>
            <a:lvl8pPr marL="2840602" indent="0">
              <a:buNone/>
              <a:defRPr sz="800"/>
            </a:lvl8pPr>
            <a:lvl9pPr marL="32464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4FEB8-6949-40C8-BDD1-9D37EB110AC6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04121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5D9524-00B6-461F-9A3D-4AEAAE5DD086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7558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97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05997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D300CD-0166-4CCD-9E64-408CEF015FC3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25536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440377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0" y="4624125"/>
            <a:ext cx="9144000" cy="529200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14" name="Shape 14"/>
          <p:cNvSpPr txBox="1"/>
          <p:nvPr/>
        </p:nvSpPr>
        <p:spPr>
          <a:xfrm>
            <a:off x="72200" y="4624125"/>
            <a:ext cx="5250900" cy="54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Fei-Fei Li &amp; Andrej Karpathy &amp; Justin Johnson</a:t>
            </a:r>
          </a:p>
        </p:txBody>
      </p:sp>
      <p:sp>
        <p:nvSpPr>
          <p:cNvPr id="15" name="Shape 15"/>
          <p:cNvSpPr txBox="1"/>
          <p:nvPr/>
        </p:nvSpPr>
        <p:spPr>
          <a:xfrm>
            <a:off x="5326102" y="4617975"/>
            <a:ext cx="3501299" cy="54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Lecture 7 -</a:t>
            </a:r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7" name="Shape 17"/>
          <p:cNvSpPr txBox="1"/>
          <p:nvPr/>
        </p:nvSpPr>
        <p:spPr>
          <a:xfrm>
            <a:off x="7535902" y="4617975"/>
            <a:ext cx="3501299" cy="54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27 Jan 2016</a:t>
            </a:r>
          </a:p>
        </p:txBody>
      </p:sp>
    </p:spTree>
    <p:extLst>
      <p:ext uri="{BB962C8B-B14F-4D97-AF65-F5344CB8AC3E}">
        <p14:creationId xmlns:p14="http://schemas.microsoft.com/office/powerpoint/2010/main" val="16414443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63A2CEE-8553-4EF5-8C07-9C65C7BAD42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10/26/2020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A4988FC8-CA68-4348-9658-2286908ED7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7342286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63A2CEE-8553-4EF5-8C07-9C65C7BAD42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10/26/2020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A4988FC8-CA68-4348-9658-2286908ED7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6275731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63A2CEE-8553-4EF5-8C07-9C65C7BAD42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10/26/2020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A4988FC8-CA68-4348-9658-2286908ED7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4494673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63A2CEE-8553-4EF5-8C07-9C65C7BAD42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10/26/2020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A4988FC8-CA68-4348-9658-2286908ED7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1469568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63A2CEE-8553-4EF5-8C07-9C65C7BAD42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10/26/2020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A4988FC8-CA68-4348-9658-2286908ED7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22499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14429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63A2CEE-8553-4EF5-8C07-9C65C7BAD42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10/26/2020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A4988FC8-CA68-4348-9658-2286908ED7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1821715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63A2CEE-8553-4EF5-8C07-9C65C7BAD42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10/26/2020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A4988FC8-CA68-4348-9658-2286908ED7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0994360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63A2CEE-8553-4EF5-8C07-9C65C7BAD42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10/26/2020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A4988FC8-CA68-4348-9658-2286908ED7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9786206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63A2CEE-8553-4EF5-8C07-9C65C7BAD42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10/26/2020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A4988FC8-CA68-4348-9658-2286908ED7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7624322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63A2CEE-8553-4EF5-8C07-9C65C7BAD42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10/26/2020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A4988FC8-CA68-4348-9658-2286908ED7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2516639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63A2CEE-8553-4EF5-8C07-9C65C7BAD42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10/26/2020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A4988FC8-CA68-4348-9658-2286908ED7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7907432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63A2CEE-8553-4EF5-8C07-9C65C7BAD42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10/26/2020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A4988FC8-CA68-4348-9658-2286908ED7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9351620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63A2CEE-8553-4EF5-8C07-9C65C7BAD42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10/26/2020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A4988FC8-CA68-4348-9658-2286908ED7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9850987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63A2CEE-8553-4EF5-8C07-9C65C7BAD42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10/26/2020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A4988FC8-CA68-4348-9658-2286908ED7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4416315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63A2CEE-8553-4EF5-8C07-9C65C7BAD42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10/26/2020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A4988FC8-CA68-4348-9658-2286908ED7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00108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03596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63A2CEE-8553-4EF5-8C07-9C65C7BAD42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10/26/2020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A4988FC8-CA68-4348-9658-2286908ED7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4869953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63A2CEE-8553-4EF5-8C07-9C65C7BAD42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10/26/2020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A4988FC8-CA68-4348-9658-2286908ED7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0859953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63A2CEE-8553-4EF5-8C07-9C65C7BAD42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10/26/2020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A4988FC8-CA68-4348-9658-2286908ED7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4294182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63A2CEE-8553-4EF5-8C07-9C65C7BAD42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10/26/2020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A4988FC8-CA68-4348-9658-2286908ED7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8680310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63A2CEE-8553-4EF5-8C07-9C65C7BAD42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10/26/2020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A4988FC8-CA68-4348-9658-2286908ED7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0765076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63A2CEE-8553-4EF5-8C07-9C65C7BAD42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10/26/2020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A4988FC8-CA68-4348-9658-2286908ED7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9348455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63A2CEE-8553-4EF5-8C07-9C65C7BAD42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10/26/2020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A4988FC8-CA68-4348-9658-2286908ED7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105012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1234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985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2CEC1D-69EB-C641-95D9-18ED192C26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14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3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97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5" indent="0">
              <a:buNone/>
              <a:defRPr sz="2800"/>
            </a:lvl2pPr>
            <a:lvl3pPr marL="913510" indent="0">
              <a:buNone/>
              <a:defRPr sz="2400"/>
            </a:lvl3pPr>
            <a:lvl4pPr marL="1370263" indent="0">
              <a:buNone/>
              <a:defRPr sz="2000"/>
            </a:lvl4pPr>
            <a:lvl5pPr marL="1827016" indent="0">
              <a:buNone/>
              <a:defRPr sz="2000"/>
            </a:lvl5pPr>
            <a:lvl6pPr marL="2283773" indent="0">
              <a:buNone/>
              <a:defRPr sz="2000"/>
            </a:lvl6pPr>
            <a:lvl7pPr marL="2740529" indent="0">
              <a:buNone/>
              <a:defRPr sz="2000"/>
            </a:lvl7pPr>
            <a:lvl8pPr marL="3197284" indent="0">
              <a:buNone/>
              <a:defRPr sz="2000"/>
            </a:lvl8pPr>
            <a:lvl9pPr marL="3654037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1026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99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7142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756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622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2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6953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4498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9029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19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55" indent="0">
              <a:buNone/>
              <a:defRPr sz="1800"/>
            </a:lvl2pPr>
            <a:lvl3pPr marL="913510" indent="0">
              <a:buNone/>
              <a:defRPr sz="1600"/>
            </a:lvl3pPr>
            <a:lvl4pPr marL="1370263" indent="0">
              <a:buNone/>
              <a:defRPr sz="1400"/>
            </a:lvl4pPr>
            <a:lvl5pPr marL="1827016" indent="0">
              <a:buNone/>
              <a:defRPr sz="1400"/>
            </a:lvl5pPr>
            <a:lvl6pPr marL="2283773" indent="0">
              <a:buNone/>
              <a:defRPr sz="1400"/>
            </a:lvl6pPr>
            <a:lvl7pPr marL="2740529" indent="0">
              <a:buNone/>
              <a:defRPr sz="1400"/>
            </a:lvl7pPr>
            <a:lvl8pPr marL="3197284" indent="0">
              <a:buNone/>
              <a:defRPr sz="1400"/>
            </a:lvl8pPr>
            <a:lvl9pPr marL="365403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7F4D5A-BAE0-1F44-A7A3-D875564A47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513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046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3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8404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5" indent="0">
              <a:buNone/>
              <a:defRPr sz="2800"/>
            </a:lvl2pPr>
            <a:lvl3pPr marL="913510" indent="0">
              <a:buNone/>
              <a:defRPr sz="2400"/>
            </a:lvl3pPr>
            <a:lvl4pPr marL="1370263" indent="0">
              <a:buNone/>
              <a:defRPr sz="2000"/>
            </a:lvl4pPr>
            <a:lvl5pPr marL="1827016" indent="0">
              <a:buNone/>
              <a:defRPr sz="2000"/>
            </a:lvl5pPr>
            <a:lvl6pPr marL="2283773" indent="0">
              <a:buNone/>
              <a:defRPr sz="2000"/>
            </a:lvl6pPr>
            <a:lvl7pPr marL="2740529" indent="0">
              <a:buNone/>
              <a:defRPr sz="2000"/>
            </a:lvl7pPr>
            <a:lvl8pPr marL="3197284" indent="0">
              <a:buNone/>
              <a:defRPr sz="2000"/>
            </a:lvl8pPr>
            <a:lvl9pPr marL="3654037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587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945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9528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530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365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2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7901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2822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109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4618B-EED5-9C4C-BF5E-6BCF6796B3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04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655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368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3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2039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5" indent="0">
              <a:buNone/>
              <a:defRPr sz="2800"/>
            </a:lvl2pPr>
            <a:lvl3pPr marL="913510" indent="0">
              <a:buNone/>
              <a:defRPr sz="2400"/>
            </a:lvl3pPr>
            <a:lvl4pPr marL="1370263" indent="0">
              <a:buNone/>
              <a:defRPr sz="2000"/>
            </a:lvl4pPr>
            <a:lvl5pPr marL="1827016" indent="0">
              <a:buNone/>
              <a:defRPr sz="2000"/>
            </a:lvl5pPr>
            <a:lvl6pPr marL="2283773" indent="0">
              <a:buNone/>
              <a:defRPr sz="2000"/>
            </a:lvl6pPr>
            <a:lvl7pPr marL="2740529" indent="0">
              <a:buNone/>
              <a:defRPr sz="2000"/>
            </a:lvl7pPr>
            <a:lvl8pPr marL="3197284" indent="0">
              <a:buNone/>
              <a:defRPr sz="2000"/>
            </a:lvl8pPr>
            <a:lvl9pPr marL="3654037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1672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7640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7873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247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45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2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5375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00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660287-6931-D049-B9E9-41C8316559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741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6880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8370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2432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3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0115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5" indent="0">
              <a:buNone/>
              <a:defRPr sz="2800"/>
            </a:lvl2pPr>
            <a:lvl3pPr marL="913510" indent="0">
              <a:buNone/>
              <a:defRPr sz="2400"/>
            </a:lvl3pPr>
            <a:lvl4pPr marL="1370263" indent="0">
              <a:buNone/>
              <a:defRPr sz="2000"/>
            </a:lvl4pPr>
            <a:lvl5pPr marL="1827016" indent="0">
              <a:buNone/>
              <a:defRPr sz="2000"/>
            </a:lvl5pPr>
            <a:lvl6pPr marL="2283773" indent="0">
              <a:buNone/>
              <a:defRPr sz="2000"/>
            </a:lvl6pPr>
            <a:lvl7pPr marL="2740529" indent="0">
              <a:buNone/>
              <a:defRPr sz="2000"/>
            </a:lvl7pPr>
            <a:lvl8pPr marL="3197284" indent="0">
              <a:buNone/>
              <a:defRPr sz="2000"/>
            </a:lvl8pPr>
            <a:lvl9pPr marL="3654037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4206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818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7697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839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321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2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078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D3885F-454C-054D-BD99-454039AA59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891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5860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5" indent="0">
              <a:buNone/>
              <a:defRPr sz="2000" b="1"/>
            </a:lvl2pPr>
            <a:lvl3pPr marL="913510" indent="0">
              <a:buNone/>
              <a:defRPr sz="1800" b="1"/>
            </a:lvl3pPr>
            <a:lvl4pPr marL="1370263" indent="0">
              <a:buNone/>
              <a:defRPr sz="1600" b="1"/>
            </a:lvl4pPr>
            <a:lvl5pPr marL="1827016" indent="0">
              <a:buNone/>
              <a:defRPr sz="1600" b="1"/>
            </a:lvl5pPr>
            <a:lvl6pPr marL="2283773" indent="0">
              <a:buNone/>
              <a:defRPr sz="1600" b="1"/>
            </a:lvl6pPr>
            <a:lvl7pPr marL="2740529" indent="0">
              <a:buNone/>
              <a:defRPr sz="1600" b="1"/>
            </a:lvl7pPr>
            <a:lvl8pPr marL="3197284" indent="0">
              <a:buNone/>
              <a:defRPr sz="1600" b="1"/>
            </a:lvl8pPr>
            <a:lvl9pPr marL="365403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6720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101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594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3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277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5" indent="0">
              <a:buNone/>
              <a:defRPr sz="2800"/>
            </a:lvl2pPr>
            <a:lvl3pPr marL="913510" indent="0">
              <a:buNone/>
              <a:defRPr sz="2400"/>
            </a:lvl3pPr>
            <a:lvl4pPr marL="1370263" indent="0">
              <a:buNone/>
              <a:defRPr sz="2000"/>
            </a:lvl4pPr>
            <a:lvl5pPr marL="1827016" indent="0">
              <a:buNone/>
              <a:defRPr sz="2000"/>
            </a:lvl5pPr>
            <a:lvl6pPr marL="2283773" indent="0">
              <a:buNone/>
              <a:defRPr sz="2000"/>
            </a:lvl6pPr>
            <a:lvl7pPr marL="2740529" indent="0">
              <a:buNone/>
              <a:defRPr sz="2000"/>
            </a:lvl7pPr>
            <a:lvl8pPr marL="3197284" indent="0">
              <a:buNone/>
              <a:defRPr sz="2000"/>
            </a:lvl8pPr>
            <a:lvl9pPr marL="3654037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3433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4367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186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1597494"/>
            <a:ext cx="7773120" cy="110279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2914147"/>
            <a:ext cx="6400800" cy="131449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9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09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79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49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19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89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59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306DF-2999-41ED-99D1-85B27BB2272A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57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0FF02-47EB-4042-ACA0-CB02337F9D58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40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8D3CF1-6F69-A44E-8D8E-9FB08ACA4E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722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3305170"/>
            <a:ext cx="7771680" cy="1021787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179672"/>
            <a:ext cx="7771680" cy="1125478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99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3985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0977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7969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496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21955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5894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5940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5BA6-BFD4-4F55-8C66-6E10716AFC66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68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203266"/>
            <a:ext cx="4044960" cy="3394797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680" y="1203266"/>
            <a:ext cx="4046400" cy="3394797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23740-5D72-454D-9B64-1928E5F07989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39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2" y="206302"/>
            <a:ext cx="8229600" cy="85653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151401"/>
            <a:ext cx="4039200" cy="47957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9926" indent="0">
              <a:buNone/>
              <a:defRPr sz="1600" b="1"/>
            </a:lvl2pPr>
            <a:lvl3pPr marL="739852" indent="0">
              <a:buNone/>
              <a:defRPr sz="1500" b="1"/>
            </a:lvl3pPr>
            <a:lvl4pPr marL="1109778" indent="0">
              <a:buNone/>
              <a:defRPr sz="1300" b="1"/>
            </a:lvl4pPr>
            <a:lvl5pPr marL="1479699" indent="0">
              <a:buNone/>
              <a:defRPr sz="1300" b="1"/>
            </a:lvl5pPr>
            <a:lvl6pPr marL="1849628" indent="0">
              <a:buNone/>
              <a:defRPr sz="1300" b="1"/>
            </a:lvl6pPr>
            <a:lvl7pPr marL="2219550" indent="0">
              <a:buNone/>
              <a:defRPr sz="1300" b="1"/>
            </a:lvl7pPr>
            <a:lvl8pPr marL="2589480" indent="0">
              <a:buNone/>
              <a:defRPr sz="1300" b="1"/>
            </a:lvl8pPr>
            <a:lvl9pPr marL="2959403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1630974"/>
            <a:ext cx="4039200" cy="2963831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151401"/>
            <a:ext cx="4042080" cy="47957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9926" indent="0">
              <a:buNone/>
              <a:defRPr sz="1600" b="1"/>
            </a:lvl2pPr>
            <a:lvl3pPr marL="739852" indent="0">
              <a:buNone/>
              <a:defRPr sz="1500" b="1"/>
            </a:lvl3pPr>
            <a:lvl4pPr marL="1109778" indent="0">
              <a:buNone/>
              <a:defRPr sz="1300" b="1"/>
            </a:lvl4pPr>
            <a:lvl5pPr marL="1479699" indent="0">
              <a:buNone/>
              <a:defRPr sz="1300" b="1"/>
            </a:lvl5pPr>
            <a:lvl6pPr marL="1849628" indent="0">
              <a:buNone/>
              <a:defRPr sz="1300" b="1"/>
            </a:lvl6pPr>
            <a:lvl7pPr marL="2219550" indent="0">
              <a:buNone/>
              <a:defRPr sz="1300" b="1"/>
            </a:lvl7pPr>
            <a:lvl8pPr marL="2589480" indent="0">
              <a:buNone/>
              <a:defRPr sz="1300" b="1"/>
            </a:lvl8pPr>
            <a:lvl9pPr marL="2959403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1630974"/>
            <a:ext cx="4042080" cy="2963831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927E0-D30C-4CF5-8913-497CB1179862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6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36E6-3E3B-43D1-8D4B-EEB63643E42B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56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E1A5-76F3-4EB5-BE40-7A54DE5DAF74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20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05228"/>
            <a:ext cx="3008160" cy="870571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5" y="205226"/>
            <a:ext cx="5112000" cy="4389581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075795"/>
            <a:ext cx="3008160" cy="3519009"/>
          </a:xfrm>
        </p:spPr>
        <p:txBody>
          <a:bodyPr/>
          <a:lstStyle>
            <a:lvl1pPr marL="0" indent="0">
              <a:buNone/>
              <a:defRPr sz="1100"/>
            </a:lvl1pPr>
            <a:lvl2pPr marL="369926" indent="0">
              <a:buNone/>
              <a:defRPr sz="1000"/>
            </a:lvl2pPr>
            <a:lvl3pPr marL="739852" indent="0">
              <a:buNone/>
              <a:defRPr sz="800"/>
            </a:lvl3pPr>
            <a:lvl4pPr marL="1109778" indent="0">
              <a:buNone/>
              <a:defRPr sz="700"/>
            </a:lvl4pPr>
            <a:lvl5pPr marL="1479699" indent="0">
              <a:buNone/>
              <a:defRPr sz="700"/>
            </a:lvl5pPr>
            <a:lvl6pPr marL="1849628" indent="0">
              <a:buNone/>
              <a:defRPr sz="700"/>
            </a:lvl6pPr>
            <a:lvl7pPr marL="2219550" indent="0">
              <a:buNone/>
              <a:defRPr sz="700"/>
            </a:lvl7pPr>
            <a:lvl8pPr marL="2589480" indent="0">
              <a:buNone/>
              <a:defRPr sz="700"/>
            </a:lvl8pPr>
            <a:lvl9pPr marL="2959403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1D2D6-F7A1-4F76-B402-DB9A414A7E86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11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5" y="3600029"/>
            <a:ext cx="5486400" cy="42556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5" y="459050"/>
            <a:ext cx="5486400" cy="3086964"/>
          </a:xfrm>
        </p:spPr>
        <p:txBody>
          <a:bodyPr/>
          <a:lstStyle>
            <a:lvl1pPr marL="0" indent="0">
              <a:buNone/>
              <a:defRPr sz="2600"/>
            </a:lvl1pPr>
            <a:lvl2pPr marL="369926" indent="0">
              <a:buNone/>
              <a:defRPr sz="2300"/>
            </a:lvl2pPr>
            <a:lvl3pPr marL="739852" indent="0">
              <a:buNone/>
              <a:defRPr sz="1900"/>
            </a:lvl3pPr>
            <a:lvl4pPr marL="1109778" indent="0">
              <a:buNone/>
              <a:defRPr sz="1600"/>
            </a:lvl4pPr>
            <a:lvl5pPr marL="1479699" indent="0">
              <a:buNone/>
              <a:defRPr sz="1600"/>
            </a:lvl5pPr>
            <a:lvl6pPr marL="1849628" indent="0">
              <a:buNone/>
              <a:defRPr sz="1600"/>
            </a:lvl6pPr>
            <a:lvl7pPr marL="2219550" indent="0">
              <a:buNone/>
              <a:defRPr sz="1600"/>
            </a:lvl7pPr>
            <a:lvl8pPr marL="2589480" indent="0">
              <a:buNone/>
              <a:defRPr sz="1600"/>
            </a:lvl8pPr>
            <a:lvl9pPr marL="2959403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5" y="4025594"/>
            <a:ext cx="5486400" cy="603783"/>
          </a:xfrm>
        </p:spPr>
        <p:txBody>
          <a:bodyPr/>
          <a:lstStyle>
            <a:lvl1pPr marL="0" indent="0">
              <a:buNone/>
              <a:defRPr sz="1100"/>
            </a:lvl1pPr>
            <a:lvl2pPr marL="369926" indent="0">
              <a:buNone/>
              <a:defRPr sz="1000"/>
            </a:lvl2pPr>
            <a:lvl3pPr marL="739852" indent="0">
              <a:buNone/>
              <a:defRPr sz="800"/>
            </a:lvl3pPr>
            <a:lvl4pPr marL="1109778" indent="0">
              <a:buNone/>
              <a:defRPr sz="700"/>
            </a:lvl4pPr>
            <a:lvl5pPr marL="1479699" indent="0">
              <a:buNone/>
              <a:defRPr sz="700"/>
            </a:lvl5pPr>
            <a:lvl6pPr marL="1849628" indent="0">
              <a:buNone/>
              <a:defRPr sz="700"/>
            </a:lvl6pPr>
            <a:lvl7pPr marL="2219550" indent="0">
              <a:buNone/>
              <a:defRPr sz="700"/>
            </a:lvl7pPr>
            <a:lvl8pPr marL="2589480" indent="0">
              <a:buNone/>
              <a:defRPr sz="700"/>
            </a:lvl8pPr>
            <a:lvl9pPr marL="2959403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75A74-7D56-4EAA-A47D-C19AA9C4BAEB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2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9472F-8DAC-43AB-82E7-E7AA3C5089C1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01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760" y="205222"/>
            <a:ext cx="2056320" cy="439282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0" y="205222"/>
            <a:ext cx="6035040" cy="439282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4141-98D6-4FC9-9DF8-8F9C16F63999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70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>
            <a:off x="0" y="4624125"/>
            <a:ext cx="9144000" cy="529200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txBody>
          <a:bodyPr lIns="91335" tIns="91335" rIns="91335" bIns="9133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 txBox="1"/>
          <p:nvPr/>
        </p:nvSpPr>
        <p:spPr>
          <a:xfrm>
            <a:off x="300819" y="4624125"/>
            <a:ext cx="3501299" cy="541500"/>
          </a:xfrm>
          <a:prstGeom prst="rect">
            <a:avLst/>
          </a:prstGeom>
          <a:noFill/>
          <a:ln>
            <a:noFill/>
          </a:ln>
        </p:spPr>
        <p:txBody>
          <a:bodyPr lIns="91335" tIns="91335" rIns="91335" bIns="9133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</a:rPr>
              <a:t>Fei-Fei Li &amp; Andrej Karpathy</a:t>
            </a:r>
          </a:p>
        </p:txBody>
      </p:sp>
      <p:sp>
        <p:nvSpPr>
          <p:cNvPr id="14" name="Shape 14"/>
          <p:cNvSpPr txBox="1"/>
          <p:nvPr/>
        </p:nvSpPr>
        <p:spPr>
          <a:xfrm>
            <a:off x="5326114" y="4617975"/>
            <a:ext cx="3501299" cy="541500"/>
          </a:xfrm>
          <a:prstGeom prst="rect">
            <a:avLst/>
          </a:prstGeom>
          <a:noFill/>
          <a:ln>
            <a:noFill/>
          </a:ln>
        </p:spPr>
        <p:txBody>
          <a:bodyPr lIns="91335" tIns="91335" rIns="91335" bIns="9133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</a:rPr>
              <a:t>Lecture 7 -</a:t>
            </a:r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6503307" y="4667850"/>
            <a:ext cx="548699" cy="393600"/>
          </a:xfrm>
          <a:prstGeom prst="rect">
            <a:avLst/>
          </a:prstGeom>
        </p:spPr>
        <p:txBody>
          <a:bodyPr lIns="91335" tIns="91335" rIns="91335" bIns="91335" anchor="ctr" anchorCtr="0">
            <a:noAutofit/>
          </a:bodyPr>
          <a:lstStyle>
            <a:lvl1pPr>
              <a:spcBef>
                <a:spcPts val="0"/>
              </a:spcBef>
              <a:buNone/>
              <a:defRPr sz="2000">
                <a:solidFill>
                  <a:srgbClr val="FFFFFF"/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6" name="Shape 16"/>
          <p:cNvSpPr txBox="1"/>
          <p:nvPr/>
        </p:nvSpPr>
        <p:spPr>
          <a:xfrm>
            <a:off x="7535919" y="4617975"/>
            <a:ext cx="3501299" cy="541500"/>
          </a:xfrm>
          <a:prstGeom prst="rect">
            <a:avLst/>
          </a:prstGeom>
          <a:noFill/>
          <a:ln>
            <a:noFill/>
          </a:ln>
        </p:spPr>
        <p:txBody>
          <a:bodyPr lIns="91335" tIns="91335" rIns="91335" bIns="9133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</a:rPr>
              <a:t>21 Jan 2015</a:t>
            </a:r>
          </a:p>
        </p:txBody>
      </p:sp>
    </p:spTree>
    <p:extLst>
      <p:ext uri="{BB962C8B-B14F-4D97-AF65-F5344CB8AC3E}">
        <p14:creationId xmlns:p14="http://schemas.microsoft.com/office/powerpoint/2010/main" val="1367925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3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4BC00E-AF66-1847-BE37-F448640285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017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1597494"/>
            <a:ext cx="7773120" cy="110279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2914147"/>
            <a:ext cx="6400800" cy="131449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9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9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09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79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49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19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89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59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306DF-2999-41ED-99D1-85B27BB2272A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3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0FF02-47EB-4042-ACA0-CB02337F9D58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8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3305169"/>
            <a:ext cx="7771680" cy="1021787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179672"/>
            <a:ext cx="7771680" cy="1125478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99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3992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0988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7984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4980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21976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5897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5969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5BA6-BFD4-4F55-8C66-6E10716AFC66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44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203266"/>
            <a:ext cx="4044960" cy="3394797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680" y="1203266"/>
            <a:ext cx="4046400" cy="3394797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23740-5D72-454D-9B64-1928E5F07989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52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2" y="206302"/>
            <a:ext cx="8229600" cy="85653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151401"/>
            <a:ext cx="4039200" cy="47957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9962" indent="0">
              <a:buNone/>
              <a:defRPr sz="1600" b="1"/>
            </a:lvl2pPr>
            <a:lvl3pPr marL="739924" indent="0">
              <a:buNone/>
              <a:defRPr sz="1500" b="1"/>
            </a:lvl3pPr>
            <a:lvl4pPr marL="1109887" indent="0">
              <a:buNone/>
              <a:defRPr sz="1300" b="1"/>
            </a:lvl4pPr>
            <a:lvl5pPr marL="1479844" indent="0">
              <a:buNone/>
              <a:defRPr sz="1300" b="1"/>
            </a:lvl5pPr>
            <a:lvl6pPr marL="1849808" indent="0">
              <a:buNone/>
              <a:defRPr sz="1300" b="1"/>
            </a:lvl6pPr>
            <a:lvl7pPr marL="2219767" indent="0">
              <a:buNone/>
              <a:defRPr sz="1300" b="1"/>
            </a:lvl7pPr>
            <a:lvl8pPr marL="2589732" indent="0">
              <a:buNone/>
              <a:defRPr sz="1300" b="1"/>
            </a:lvl8pPr>
            <a:lvl9pPr marL="2959691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1630974"/>
            <a:ext cx="4039200" cy="2963831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151401"/>
            <a:ext cx="4042080" cy="47957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9962" indent="0">
              <a:buNone/>
              <a:defRPr sz="1600" b="1"/>
            </a:lvl2pPr>
            <a:lvl3pPr marL="739924" indent="0">
              <a:buNone/>
              <a:defRPr sz="1500" b="1"/>
            </a:lvl3pPr>
            <a:lvl4pPr marL="1109887" indent="0">
              <a:buNone/>
              <a:defRPr sz="1300" b="1"/>
            </a:lvl4pPr>
            <a:lvl5pPr marL="1479844" indent="0">
              <a:buNone/>
              <a:defRPr sz="1300" b="1"/>
            </a:lvl5pPr>
            <a:lvl6pPr marL="1849808" indent="0">
              <a:buNone/>
              <a:defRPr sz="1300" b="1"/>
            </a:lvl6pPr>
            <a:lvl7pPr marL="2219767" indent="0">
              <a:buNone/>
              <a:defRPr sz="1300" b="1"/>
            </a:lvl7pPr>
            <a:lvl8pPr marL="2589732" indent="0">
              <a:buNone/>
              <a:defRPr sz="1300" b="1"/>
            </a:lvl8pPr>
            <a:lvl9pPr marL="2959691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1630974"/>
            <a:ext cx="4042080" cy="2963831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927E0-D30C-4CF5-8913-497CB1179862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70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136E6-3E3B-43D1-8D4B-EEB63643E42B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4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E1A5-76F3-4EB5-BE40-7A54DE5DAF74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89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05228"/>
            <a:ext cx="3008160" cy="870571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5" y="205226"/>
            <a:ext cx="5112000" cy="4389581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075795"/>
            <a:ext cx="3008160" cy="3519009"/>
          </a:xfrm>
        </p:spPr>
        <p:txBody>
          <a:bodyPr/>
          <a:lstStyle>
            <a:lvl1pPr marL="0" indent="0">
              <a:buNone/>
              <a:defRPr sz="1100"/>
            </a:lvl1pPr>
            <a:lvl2pPr marL="369962" indent="0">
              <a:buNone/>
              <a:defRPr sz="1000"/>
            </a:lvl2pPr>
            <a:lvl3pPr marL="739924" indent="0">
              <a:buNone/>
              <a:defRPr sz="800"/>
            </a:lvl3pPr>
            <a:lvl4pPr marL="1109887" indent="0">
              <a:buNone/>
              <a:defRPr sz="700"/>
            </a:lvl4pPr>
            <a:lvl5pPr marL="1479844" indent="0">
              <a:buNone/>
              <a:defRPr sz="700"/>
            </a:lvl5pPr>
            <a:lvl6pPr marL="1849808" indent="0">
              <a:buNone/>
              <a:defRPr sz="700"/>
            </a:lvl6pPr>
            <a:lvl7pPr marL="2219767" indent="0">
              <a:buNone/>
              <a:defRPr sz="700"/>
            </a:lvl7pPr>
            <a:lvl8pPr marL="2589732" indent="0">
              <a:buNone/>
              <a:defRPr sz="700"/>
            </a:lvl8pPr>
            <a:lvl9pPr marL="2959691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1D2D6-F7A1-4F76-B402-DB9A414A7E86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72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5" y="3600029"/>
            <a:ext cx="5486400" cy="42556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5" y="459050"/>
            <a:ext cx="5486400" cy="3086964"/>
          </a:xfrm>
        </p:spPr>
        <p:txBody>
          <a:bodyPr/>
          <a:lstStyle>
            <a:lvl1pPr marL="0" indent="0">
              <a:buNone/>
              <a:defRPr sz="2600"/>
            </a:lvl1pPr>
            <a:lvl2pPr marL="369962" indent="0">
              <a:buNone/>
              <a:defRPr sz="2300"/>
            </a:lvl2pPr>
            <a:lvl3pPr marL="739924" indent="0">
              <a:buNone/>
              <a:defRPr sz="1900"/>
            </a:lvl3pPr>
            <a:lvl4pPr marL="1109887" indent="0">
              <a:buNone/>
              <a:defRPr sz="1600"/>
            </a:lvl4pPr>
            <a:lvl5pPr marL="1479844" indent="0">
              <a:buNone/>
              <a:defRPr sz="1600"/>
            </a:lvl5pPr>
            <a:lvl6pPr marL="1849808" indent="0">
              <a:buNone/>
              <a:defRPr sz="1600"/>
            </a:lvl6pPr>
            <a:lvl7pPr marL="2219767" indent="0">
              <a:buNone/>
              <a:defRPr sz="1600"/>
            </a:lvl7pPr>
            <a:lvl8pPr marL="2589732" indent="0">
              <a:buNone/>
              <a:defRPr sz="1600"/>
            </a:lvl8pPr>
            <a:lvl9pPr marL="2959691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5" y="4025594"/>
            <a:ext cx="5486400" cy="603783"/>
          </a:xfrm>
        </p:spPr>
        <p:txBody>
          <a:bodyPr/>
          <a:lstStyle>
            <a:lvl1pPr marL="0" indent="0">
              <a:buNone/>
              <a:defRPr sz="1100"/>
            </a:lvl1pPr>
            <a:lvl2pPr marL="369962" indent="0">
              <a:buNone/>
              <a:defRPr sz="1000"/>
            </a:lvl2pPr>
            <a:lvl3pPr marL="739924" indent="0">
              <a:buNone/>
              <a:defRPr sz="800"/>
            </a:lvl3pPr>
            <a:lvl4pPr marL="1109887" indent="0">
              <a:buNone/>
              <a:defRPr sz="700"/>
            </a:lvl4pPr>
            <a:lvl5pPr marL="1479844" indent="0">
              <a:buNone/>
              <a:defRPr sz="700"/>
            </a:lvl5pPr>
            <a:lvl6pPr marL="1849808" indent="0">
              <a:buNone/>
              <a:defRPr sz="700"/>
            </a:lvl6pPr>
            <a:lvl7pPr marL="2219767" indent="0">
              <a:buNone/>
              <a:defRPr sz="700"/>
            </a:lvl7pPr>
            <a:lvl8pPr marL="2589732" indent="0">
              <a:buNone/>
              <a:defRPr sz="700"/>
            </a:lvl8pPr>
            <a:lvl9pPr marL="2959691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75A74-7D56-4EAA-A47D-C19AA9C4BAEB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87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9472F-8DAC-43AB-82E7-E7AA3C5089C1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20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55" indent="0">
              <a:buNone/>
              <a:defRPr sz="2800"/>
            </a:lvl2pPr>
            <a:lvl3pPr marL="913510" indent="0">
              <a:buNone/>
              <a:defRPr sz="2400"/>
            </a:lvl3pPr>
            <a:lvl4pPr marL="1370263" indent="0">
              <a:buNone/>
              <a:defRPr sz="2000"/>
            </a:lvl4pPr>
            <a:lvl5pPr marL="1827016" indent="0">
              <a:buNone/>
              <a:defRPr sz="2000"/>
            </a:lvl5pPr>
            <a:lvl6pPr marL="2283773" indent="0">
              <a:buNone/>
              <a:defRPr sz="2000"/>
            </a:lvl6pPr>
            <a:lvl7pPr marL="2740529" indent="0">
              <a:buNone/>
              <a:defRPr sz="2000"/>
            </a:lvl7pPr>
            <a:lvl8pPr marL="3197284" indent="0">
              <a:buNone/>
              <a:defRPr sz="2000"/>
            </a:lvl8pPr>
            <a:lvl9pPr marL="365403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55" indent="0">
              <a:buNone/>
              <a:defRPr sz="1200"/>
            </a:lvl2pPr>
            <a:lvl3pPr marL="913510" indent="0">
              <a:buNone/>
              <a:defRPr sz="1000"/>
            </a:lvl3pPr>
            <a:lvl4pPr marL="1370263" indent="0">
              <a:buNone/>
              <a:defRPr sz="900"/>
            </a:lvl4pPr>
            <a:lvl5pPr marL="1827016" indent="0">
              <a:buNone/>
              <a:defRPr sz="900"/>
            </a:lvl5pPr>
            <a:lvl6pPr marL="2283773" indent="0">
              <a:buNone/>
              <a:defRPr sz="900"/>
            </a:lvl6pPr>
            <a:lvl7pPr marL="2740529" indent="0">
              <a:buNone/>
              <a:defRPr sz="900"/>
            </a:lvl7pPr>
            <a:lvl8pPr marL="3197284" indent="0">
              <a:buNone/>
              <a:defRPr sz="900"/>
            </a:lvl8pPr>
            <a:lvl9pPr marL="365403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EA6B9B-7C57-0F42-9164-D1DA317350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6990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760" y="205222"/>
            <a:ext cx="2056320" cy="439282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0" y="205222"/>
            <a:ext cx="6035040" cy="439282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4141-98D6-4FC9-9DF8-8F9C16F63999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70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0" y="4624125"/>
            <a:ext cx="9144000" cy="529200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Shape 14"/>
          <p:cNvSpPr txBox="1"/>
          <p:nvPr/>
        </p:nvSpPr>
        <p:spPr>
          <a:xfrm>
            <a:off x="72200" y="4624125"/>
            <a:ext cx="5250900" cy="54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Fei-Fei Li &amp; Andrej Karpathy &amp; Justin Johnson</a:t>
            </a:r>
          </a:p>
        </p:txBody>
      </p:sp>
      <p:sp>
        <p:nvSpPr>
          <p:cNvPr id="15" name="Shape 15"/>
          <p:cNvSpPr txBox="1"/>
          <p:nvPr/>
        </p:nvSpPr>
        <p:spPr>
          <a:xfrm>
            <a:off x="5326102" y="4617975"/>
            <a:ext cx="3501299" cy="54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Lecture 7 -</a:t>
            </a:r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2000">
                <a:solidFill>
                  <a:srgbClr val="FFFFFF"/>
                </a:solidFill>
              </a:rPr>
              <a:pPr/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  <p:sp>
        <p:nvSpPr>
          <p:cNvPr id="17" name="Shape 17"/>
          <p:cNvSpPr txBox="1"/>
          <p:nvPr/>
        </p:nvSpPr>
        <p:spPr>
          <a:xfrm>
            <a:off x="7535902" y="4617975"/>
            <a:ext cx="3501299" cy="54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27 Jan 2016</a:t>
            </a:r>
          </a:p>
        </p:txBody>
      </p:sp>
    </p:spTree>
    <p:extLst>
      <p:ext uri="{BB962C8B-B14F-4D97-AF65-F5344CB8AC3E}">
        <p14:creationId xmlns:p14="http://schemas.microsoft.com/office/powerpoint/2010/main" val="26084834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8556792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969484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457201" y="1200150"/>
            <a:ext cx="3994525" cy="37256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2"/>
          </p:nvPr>
        </p:nvSpPr>
        <p:spPr>
          <a:xfrm>
            <a:off x="4692274" y="1200150"/>
            <a:ext cx="3994525" cy="37256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556792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3637007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556792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7761643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556792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617960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1597494"/>
            <a:ext cx="7773120" cy="110279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2914147"/>
            <a:ext cx="6400800" cy="131449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9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9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09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79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49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19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89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59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306DF-2999-41ED-99D1-85B27BB2272A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31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0FF02-47EB-4042-ACA0-CB02337F9D58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74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3305168"/>
            <a:ext cx="7771680" cy="1021787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179672"/>
            <a:ext cx="7771680" cy="1125478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99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399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099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7998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4998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21998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58998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599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5BA6-BFD4-4F55-8C66-6E10716AFC66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47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203266"/>
            <a:ext cx="4044960" cy="3394797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680" y="1203266"/>
            <a:ext cx="4046400" cy="3394797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23740-5D72-454D-9B64-1928E5F07989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58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50" tIns="45678" rIns="91350" bIns="456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2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50" tIns="45678" rIns="91350" bIns="456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50" tIns="45678" rIns="91350" bIns="45678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50" tIns="45678" rIns="91350" bIns="45678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50" tIns="45678" rIns="91350" bIns="45678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BEB1268-6649-7247-A892-CE1DA1632E3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charset="0"/>
          <a:ea typeface="ＭＳ Ｐゴシック" charset="0"/>
        </a:defRPr>
      </a:lvl5pPr>
      <a:lvl6pPr marL="456755" algn="ctr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charset="0"/>
          <a:ea typeface="ＭＳ Ｐゴシック" charset="0"/>
        </a:defRPr>
      </a:lvl6pPr>
      <a:lvl7pPr marL="913510" algn="ctr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charset="0"/>
          <a:ea typeface="ＭＳ Ｐゴシック" charset="0"/>
        </a:defRPr>
      </a:lvl7pPr>
      <a:lvl8pPr marL="1370263" algn="ctr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charset="0"/>
          <a:ea typeface="ＭＳ Ｐゴシック" charset="0"/>
        </a:defRPr>
      </a:lvl8pPr>
      <a:lvl9pPr marL="1827016" algn="ctr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charset="0"/>
          <a:ea typeface="ＭＳ Ｐゴシック" charset="0"/>
        </a:defRPr>
      </a:lvl9pPr>
    </p:titleStyle>
    <p:bodyStyle>
      <a:lvl1pPr marL="342563" indent="-342563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226" indent="-285471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009900"/>
          </a:solidFill>
          <a:latin typeface="+mn-lt"/>
          <a:ea typeface="+mn-ea"/>
        </a:defRPr>
      </a:lvl2pPr>
      <a:lvl3pPr marL="1141889" indent="-228378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FF0000"/>
          </a:solidFill>
          <a:latin typeface="+mn-lt"/>
          <a:ea typeface="+mn-ea"/>
        </a:defRPr>
      </a:lvl3pPr>
      <a:lvl4pPr marL="1598641" indent="-228378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5397" indent="-2283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2150" indent="-2283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8901" indent="-2283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5659" indent="-2283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2412" indent="-2283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5" algn="l" defTabSz="456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0" algn="l" defTabSz="456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63" algn="l" defTabSz="456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16" algn="l" defTabSz="456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3" algn="l" defTabSz="456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29" algn="l" defTabSz="456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84" algn="l" defTabSz="456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37" algn="l" defTabSz="456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457191" y="205014"/>
            <a:ext cx="8228763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191" y="1203631"/>
            <a:ext cx="8228763" cy="33948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5pPr>
            <a:lvl6pPr marL="2591999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6pPr>
            <a:lvl7pPr marL="3023999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457172" y="4685943"/>
            <a:ext cx="2130092" cy="35467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en-US" sz="11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defTabSz="739996" fontAlgn="auto">
              <a:spcBef>
                <a:spcPts val="0"/>
              </a:spcBef>
              <a:spcAft>
                <a:spcPts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127055" y="4685943"/>
            <a:ext cx="2898142" cy="35467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rtl="0" hangingPunct="0">
              <a:buNone/>
              <a:tabLst/>
              <a:defRPr lang="en-US" sz="11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defTabSz="739996" fontAlgn="auto">
              <a:spcBef>
                <a:spcPts val="0"/>
              </a:spcBef>
              <a:spcAft>
                <a:spcPts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555517" y="4685943"/>
            <a:ext cx="2130092" cy="35467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en-US" sz="11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defTabSz="739996" fontAlgn="auto">
              <a:spcBef>
                <a:spcPts val="0"/>
              </a:spcBef>
              <a:spcAft>
                <a:spcPts val="0"/>
              </a:spcAft>
            </a:pPr>
            <a:fld id="{39DC1224-671F-44E9-ABBD-6930984F0DA4}" type="slidenum">
              <a:rPr lang="en-US" smtClean="0">
                <a:solidFill>
                  <a:prstClr val="black"/>
                </a:solidFill>
              </a:rPr>
              <a:pPr defTabSz="73999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234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en-US" sz="3600" b="0" i="0" u="none" strike="noStrike" kern="1200">
          <a:ln>
            <a:noFill/>
          </a:ln>
          <a:latin typeface="Arial" pitchFamily="18"/>
        </a:defRPr>
      </a:lvl1pPr>
    </p:titleStyle>
    <p:bodyStyle>
      <a:lvl1pPr rtl="0" hangingPunct="0">
        <a:spcBef>
          <a:spcPts val="0"/>
        </a:spcBef>
        <a:spcAft>
          <a:spcPts val="1148"/>
        </a:spcAft>
        <a:tabLst/>
        <a:defRPr lang="en-US" sz="2600" b="0" i="0" u="none" strike="noStrike" kern="1200">
          <a:ln>
            <a:noFill/>
          </a:ln>
          <a:latin typeface="Arial" pitchFamily="18"/>
        </a:defRPr>
      </a:lvl1pPr>
    </p:bodyStyle>
    <p:otherStyle/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50" tIns="45678" rIns="91350" bIns="4567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350" tIns="45678" rIns="91350" bIns="4567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10/26/2020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448361" y="4932896"/>
            <a:ext cx="766375" cy="246136"/>
          </a:xfrm>
          <a:prstGeom prst="rect">
            <a:avLst/>
          </a:prstGeom>
          <a:noFill/>
        </p:spPr>
        <p:txBody>
          <a:bodyPr wrap="none" lIns="91350" tIns="45678" rIns="91350" bIns="45678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Andrew Ng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086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</p:sldLayoutIdLst>
  <p:timing>
    <p:tnLst>
      <p:par>
        <p:cTn id="1" dur="indefinite" restart="never" nodeType="tmRoot"/>
      </p:par>
    </p:tnLst>
  </p:timing>
  <p:txStyles>
    <p:titleStyle>
      <a:lvl1pPr algn="ctr" defTabSz="9135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63" indent="-342563" algn="l" defTabSz="9135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26" indent="-285471" algn="l" defTabSz="9135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89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41" indent="-228378" algn="l" defTabSz="9135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97" indent="-228378" algn="l" defTabSz="9135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50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01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659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12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5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0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63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16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3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29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84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37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664" y="205941"/>
            <a:ext cx="822870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158" tIns="40580" rIns="81158" bIns="405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664" y="1200502"/>
            <a:ext cx="8228707" cy="339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158" tIns="40580" rIns="81158" bIns="405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Click to edit Master text styles</a:t>
            </a:r>
          </a:p>
          <a:p>
            <a:pPr lvl="1"/>
            <a:r>
              <a:rPr lang="ru-RU" altLang="en-US" smtClean="0"/>
              <a:t>Second level</a:t>
            </a:r>
          </a:p>
          <a:p>
            <a:pPr lvl="2"/>
            <a:r>
              <a:rPr lang="ru-RU" altLang="en-US" smtClean="0"/>
              <a:t>Third level</a:t>
            </a:r>
          </a:p>
          <a:p>
            <a:pPr lvl="3"/>
            <a:r>
              <a:rPr lang="ru-RU" altLang="en-US" smtClean="0"/>
              <a:t>Fourth level</a:t>
            </a:r>
          </a:p>
          <a:p>
            <a:pPr lvl="4"/>
            <a:r>
              <a:rPr lang="ru-RU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649" y="4683900"/>
            <a:ext cx="2133079" cy="35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158" tIns="40580" rIns="81158" bIns="40580" numCol="1" anchor="t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Arial" charset="0"/>
                <a:cs typeface="Arial" charset="0"/>
              </a:defRPr>
            </a:lvl1pPr>
          </a:lstStyle>
          <a:p>
            <a:pPr defTabSz="571267">
              <a:defRPr/>
            </a:pPr>
            <a:endParaRPr lang="ru-RU">
              <a:solidFill>
                <a:srgbClr val="000000"/>
              </a:solidFill>
              <a:ea typeface="+mn-ea"/>
              <a:sym typeface="Gill San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86" y="4683900"/>
            <a:ext cx="2895451" cy="35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158" tIns="40580" rIns="81158" bIns="40580" numCol="1" anchor="t" anchorCtr="0" compatLnSpc="1">
            <a:prstTxWarp prst="textNoShape">
              <a:avLst/>
            </a:prstTxWarp>
          </a:bodyPr>
          <a:lstStyle>
            <a:lvl1pPr algn="ctr">
              <a:defRPr sz="1300">
                <a:latin typeface="Arial" charset="0"/>
                <a:cs typeface="Arial" charset="0"/>
              </a:defRPr>
            </a:lvl1pPr>
          </a:lstStyle>
          <a:p>
            <a:pPr defTabSz="571267">
              <a:defRPr/>
            </a:pPr>
            <a:endParaRPr lang="ru-RU">
              <a:solidFill>
                <a:srgbClr val="000000"/>
              </a:solidFill>
              <a:ea typeface="+mn-ea"/>
              <a:sym typeface="Gill San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77" y="4683900"/>
            <a:ext cx="2133079" cy="35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158" tIns="40580" rIns="81158" bIns="40580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 defTabSz="571267">
              <a:defRPr/>
            </a:pPr>
            <a:fld id="{D3AE1128-5485-4825-B48B-9AEF1D534499}" type="slidenum">
              <a:rPr lang="ru-RU" smtClean="0">
                <a:solidFill>
                  <a:srgbClr val="000000"/>
                </a:solidFill>
                <a:ea typeface="+mn-ea"/>
                <a:sym typeface="Gill Sans"/>
              </a:rPr>
              <a:pPr defTabSz="571267">
                <a:defRPr/>
              </a:pPr>
              <a:t>‹#›</a:t>
            </a:fld>
            <a:endParaRPr lang="ru-RU">
              <a:solidFill>
                <a:srgbClr val="000000"/>
              </a:solidFill>
              <a:ea typeface="+mn-ea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99709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  <p:sldLayoutId id="2147484052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5pPr>
      <a:lvl6pPr marL="405796" algn="ctr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6pPr>
      <a:lvl7pPr marL="811598" algn="ctr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7pPr>
      <a:lvl8pPr marL="1217403" algn="ctr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8pPr>
      <a:lvl9pPr marL="1623201" algn="ctr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02371" indent="-302371" algn="l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57281" indent="-250819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  <a:cs typeface="+mn-cs"/>
        </a:defRPr>
      </a:lvl2pPr>
      <a:lvl3pPr marL="1012193" indent="-200256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cs typeface="+mn-cs"/>
        </a:defRPr>
      </a:lvl3pPr>
      <a:lvl4pPr marL="1418658" indent="-200256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cs typeface="+mn-cs"/>
        </a:defRPr>
      </a:lvl4pPr>
      <a:lvl5pPr marL="1824131" indent="-200256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5pPr>
      <a:lvl6pPr marL="2231904" indent="-202897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6pPr>
      <a:lvl7pPr marL="2637703" indent="-202897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7pPr>
      <a:lvl8pPr marL="3043503" indent="-202897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8pPr>
      <a:lvl9pPr marL="3449297" indent="-202897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5796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1598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7403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3201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28999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4804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0602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46400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50" tIns="45678" rIns="91350" bIns="4567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350" tIns="45678" rIns="91350" bIns="4567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4CFE4B-17F2-49B1-A8CD-48A7230178B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43A558-56C3-499B-89A2-59E5853E6B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448361" y="4932896"/>
            <a:ext cx="766375" cy="246136"/>
          </a:xfrm>
          <a:prstGeom prst="rect">
            <a:avLst/>
          </a:prstGeom>
          <a:noFill/>
        </p:spPr>
        <p:txBody>
          <a:bodyPr wrap="none" lIns="91350" tIns="45678" rIns="91350" bIns="4567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Andrew 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323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6" r:id="rId1"/>
    <p:sldLayoutId id="2147484147" r:id="rId2"/>
    <p:sldLayoutId id="2147484148" r:id="rId3"/>
    <p:sldLayoutId id="2147484149" r:id="rId4"/>
    <p:sldLayoutId id="2147484150" r:id="rId5"/>
    <p:sldLayoutId id="2147484151" r:id="rId6"/>
    <p:sldLayoutId id="2147484152" r:id="rId7"/>
    <p:sldLayoutId id="2147484153" r:id="rId8"/>
    <p:sldLayoutId id="2147484154" r:id="rId9"/>
    <p:sldLayoutId id="2147484155" r:id="rId10"/>
    <p:sldLayoutId id="2147484156" r:id="rId11"/>
    <p:sldLayoutId id="2147484157" r:id="rId12"/>
  </p:sldLayoutIdLst>
  <p:timing>
    <p:tnLst>
      <p:par>
        <p:cTn id="1" dur="indefinite" restart="never" nodeType="tmRoot"/>
      </p:par>
    </p:tnLst>
  </p:timing>
  <p:txStyles>
    <p:titleStyle>
      <a:lvl1pPr algn="ctr" defTabSz="9135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63" indent="-342563" algn="l" defTabSz="9135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26" indent="-285471" algn="l" defTabSz="9135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89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41" indent="-228378" algn="l" defTabSz="9135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97" indent="-228378" algn="l" defTabSz="9135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50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01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659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12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5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0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63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16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3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29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84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37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659" y="205941"/>
            <a:ext cx="822870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158" tIns="40580" rIns="81158" bIns="405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659" y="1200502"/>
            <a:ext cx="8228707" cy="339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158" tIns="40580" rIns="81158" bIns="405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Click to edit Master text styles</a:t>
            </a:r>
          </a:p>
          <a:p>
            <a:pPr lvl="1"/>
            <a:r>
              <a:rPr lang="ru-RU" altLang="en-US" smtClean="0"/>
              <a:t>Second level</a:t>
            </a:r>
          </a:p>
          <a:p>
            <a:pPr lvl="2"/>
            <a:r>
              <a:rPr lang="ru-RU" altLang="en-US" smtClean="0"/>
              <a:t>Third level</a:t>
            </a:r>
          </a:p>
          <a:p>
            <a:pPr lvl="3"/>
            <a:r>
              <a:rPr lang="ru-RU" altLang="en-US" smtClean="0"/>
              <a:t>Fourth level</a:t>
            </a:r>
          </a:p>
          <a:p>
            <a:pPr lvl="4"/>
            <a:r>
              <a:rPr lang="ru-RU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649" y="4683900"/>
            <a:ext cx="2133079" cy="35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158" tIns="40580" rIns="81158" bIns="40580" numCol="1" anchor="t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Arial" charset="0"/>
                <a:cs typeface="Arial" charset="0"/>
              </a:defRPr>
            </a:lvl1pPr>
          </a:lstStyle>
          <a:p>
            <a:pPr marL="0" marR="0" lvl="0" indent="0" algn="l" defTabSz="5712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Gill San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86" y="4683900"/>
            <a:ext cx="2895451" cy="35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158" tIns="40580" rIns="81158" bIns="40580" numCol="1" anchor="t" anchorCtr="0" compatLnSpc="1">
            <a:prstTxWarp prst="textNoShape">
              <a:avLst/>
            </a:prstTxWarp>
          </a:bodyPr>
          <a:lstStyle>
            <a:lvl1pPr algn="ctr">
              <a:defRPr sz="1300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5712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Gill San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77" y="4683900"/>
            <a:ext cx="2133079" cy="35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158" tIns="40580" rIns="81158" bIns="40580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 marL="0" marR="0" lvl="0" indent="0" algn="r" defTabSz="5712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AE1128-5485-4825-B48B-9AEF1D534499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Gill Sans"/>
              </a:rPr>
              <a:pPr marL="0" marR="0" lvl="0" indent="0" algn="r" defTabSz="57126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70955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  <p:sldLayoutId id="2147484170" r:id="rId12"/>
    <p:sldLayoutId id="2147484171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5pPr>
      <a:lvl6pPr marL="405796" algn="ctr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6pPr>
      <a:lvl7pPr marL="811598" algn="ctr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7pPr>
      <a:lvl8pPr marL="1217403" algn="ctr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8pPr>
      <a:lvl9pPr marL="1623201" algn="ctr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02371" indent="-302371" algn="l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57281" indent="-250819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  <a:cs typeface="+mn-cs"/>
        </a:defRPr>
      </a:lvl2pPr>
      <a:lvl3pPr marL="1012193" indent="-200256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cs typeface="+mn-cs"/>
        </a:defRPr>
      </a:lvl3pPr>
      <a:lvl4pPr marL="1418658" indent="-200256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cs typeface="+mn-cs"/>
        </a:defRPr>
      </a:lvl4pPr>
      <a:lvl5pPr marL="1824131" indent="-200256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5pPr>
      <a:lvl6pPr marL="2231904" indent="-202897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6pPr>
      <a:lvl7pPr marL="2637703" indent="-202897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7pPr>
      <a:lvl8pPr marL="3043503" indent="-202897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8pPr>
      <a:lvl9pPr marL="3449297" indent="-202897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5796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1598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7403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3201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28999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4804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0602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46400" algn="l" defTabSz="8115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63A2CEE-8553-4EF5-8C07-9C65C7BAD42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10/26/2020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A4988FC8-CA68-4348-9658-2286908ED7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94741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180" r:id="rId6"/>
    <p:sldLayoutId id="2147484181" r:id="rId7"/>
    <p:sldLayoutId id="2147484182" r:id="rId8"/>
    <p:sldLayoutId id="2147484183" r:id="rId9"/>
    <p:sldLayoutId id="2147484184" r:id="rId10"/>
    <p:sldLayoutId id="2147484185" r:id="rId11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63A2CEE-8553-4EF5-8C07-9C65C7BAD42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10/26/2020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A4988FC8-CA68-4348-9658-2286908ED7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34978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  <p:sldLayoutId id="2147484191" r:id="rId5"/>
    <p:sldLayoutId id="2147484192" r:id="rId6"/>
    <p:sldLayoutId id="2147484193" r:id="rId7"/>
    <p:sldLayoutId id="2147484194" r:id="rId8"/>
    <p:sldLayoutId id="2147484195" r:id="rId9"/>
    <p:sldLayoutId id="2147484196" r:id="rId10"/>
    <p:sldLayoutId id="2147484197" r:id="rId11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50" tIns="45678" rIns="91350" bIns="4567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350" tIns="45678" rIns="91350" bIns="4567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10/26/2020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448369" y="4932896"/>
            <a:ext cx="766375" cy="246136"/>
          </a:xfrm>
          <a:prstGeom prst="rect">
            <a:avLst/>
          </a:prstGeom>
          <a:noFill/>
        </p:spPr>
        <p:txBody>
          <a:bodyPr wrap="none" lIns="91350" tIns="45678" rIns="91350" bIns="45678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  <a:ea typeface="+mn-ea"/>
              </a:rPr>
              <a:t>Andrew Ng</a:t>
            </a:r>
            <a:endParaRPr lang="en-US" sz="1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88008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txStyles>
    <p:titleStyle>
      <a:lvl1pPr algn="ctr" defTabSz="9135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63" indent="-342563" algn="l" defTabSz="9135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26" indent="-285471" algn="l" defTabSz="9135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89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41" indent="-228378" algn="l" defTabSz="9135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97" indent="-228378" algn="l" defTabSz="9135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50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01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659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12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5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0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63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16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3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29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84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37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50" tIns="45678" rIns="91350" bIns="4567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350" tIns="45678" rIns="91350" bIns="4567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10/26/2020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6258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iming>
    <p:tnLst>
      <p:par>
        <p:cTn id="1" dur="indefinite" restart="never" nodeType="tmRoot"/>
      </p:par>
    </p:tnLst>
  </p:timing>
  <p:txStyles>
    <p:titleStyle>
      <a:lvl1pPr algn="ctr" defTabSz="9135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63" indent="-342563" algn="l" defTabSz="9135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26" indent="-285471" algn="l" defTabSz="9135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89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41" indent="-228378" algn="l" defTabSz="9135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97" indent="-228378" algn="l" defTabSz="9135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50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01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659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12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5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0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63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16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3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29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84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37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50" tIns="45678" rIns="91350" bIns="4567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350" tIns="45678" rIns="91350" bIns="4567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10/26/2020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448369" y="4932896"/>
            <a:ext cx="766375" cy="246136"/>
          </a:xfrm>
          <a:prstGeom prst="rect">
            <a:avLst/>
          </a:prstGeom>
          <a:noFill/>
        </p:spPr>
        <p:txBody>
          <a:bodyPr wrap="none" lIns="91350" tIns="45678" rIns="91350" bIns="45678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  <a:ea typeface="+mn-ea"/>
              </a:rPr>
              <a:t>Andrew Ng</a:t>
            </a:r>
            <a:endParaRPr lang="en-US" sz="1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18251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iming>
    <p:tnLst>
      <p:par>
        <p:cTn id="1" dur="indefinite" restart="never" nodeType="tmRoot"/>
      </p:par>
    </p:tnLst>
  </p:timing>
  <p:txStyles>
    <p:titleStyle>
      <a:lvl1pPr algn="ctr" defTabSz="9135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63" indent="-342563" algn="l" defTabSz="9135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26" indent="-285471" algn="l" defTabSz="9135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89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41" indent="-228378" algn="l" defTabSz="9135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97" indent="-228378" algn="l" defTabSz="9135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50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01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659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12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5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0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63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16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3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29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84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37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50" tIns="45678" rIns="91350" bIns="4567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350" tIns="45678" rIns="91350" bIns="4567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10/26/2020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448369" y="4932896"/>
            <a:ext cx="766375" cy="246136"/>
          </a:xfrm>
          <a:prstGeom prst="rect">
            <a:avLst/>
          </a:prstGeom>
          <a:noFill/>
        </p:spPr>
        <p:txBody>
          <a:bodyPr wrap="none" lIns="91350" tIns="45678" rIns="91350" bIns="45678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  <a:ea typeface="+mn-ea"/>
              </a:rPr>
              <a:t>Andrew Ng</a:t>
            </a:r>
            <a:endParaRPr lang="en-US" sz="1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0016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iming>
    <p:tnLst>
      <p:par>
        <p:cTn id="1" dur="indefinite" restart="never" nodeType="tmRoot"/>
      </p:par>
    </p:tnLst>
  </p:timing>
  <p:txStyles>
    <p:titleStyle>
      <a:lvl1pPr algn="ctr" defTabSz="9135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63" indent="-342563" algn="l" defTabSz="9135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26" indent="-285471" algn="l" defTabSz="9135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89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41" indent="-228378" algn="l" defTabSz="9135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97" indent="-228378" algn="l" defTabSz="9135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50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01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659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12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5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0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63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16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3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29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84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37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50" tIns="45678" rIns="91350" bIns="4567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350" tIns="45678" rIns="91350" bIns="4567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10/26/2020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50" tIns="45678" rIns="91350" bIns="4567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448369" y="4932896"/>
            <a:ext cx="766375" cy="246136"/>
          </a:xfrm>
          <a:prstGeom prst="rect">
            <a:avLst/>
          </a:prstGeom>
          <a:noFill/>
        </p:spPr>
        <p:txBody>
          <a:bodyPr wrap="none" lIns="91350" tIns="45678" rIns="91350" bIns="45678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  <a:ea typeface="+mn-ea"/>
              </a:rPr>
              <a:t>Andrew Ng</a:t>
            </a:r>
            <a:endParaRPr lang="en-US" sz="1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32575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iming>
    <p:tnLst>
      <p:par>
        <p:cTn id="1" dur="indefinite" restart="never" nodeType="tmRoot"/>
      </p:par>
    </p:tnLst>
  </p:timing>
  <p:txStyles>
    <p:titleStyle>
      <a:lvl1pPr algn="ctr" defTabSz="9135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63" indent="-342563" algn="l" defTabSz="9135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26" indent="-285471" algn="l" defTabSz="9135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89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41" indent="-228378" algn="l" defTabSz="9135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97" indent="-228378" algn="l" defTabSz="9135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50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01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659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12" indent="-228378" algn="l" defTabSz="9135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5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0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63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16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3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29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84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37" algn="l" defTabSz="9135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457191" y="205014"/>
            <a:ext cx="8228763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191" y="1203631"/>
            <a:ext cx="8228763" cy="33948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5pPr>
            <a:lvl6pPr marL="2591999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6pPr>
            <a:lvl7pPr marL="3023999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457172" y="4685946"/>
            <a:ext cx="2130092" cy="35467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en-US" sz="11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defTabSz="739852" fontAlgn="auto">
              <a:spcBef>
                <a:spcPts val="0"/>
              </a:spcBef>
              <a:spcAft>
                <a:spcPts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127055" y="4685946"/>
            <a:ext cx="2898142" cy="35467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rtl="0" hangingPunct="0">
              <a:buNone/>
              <a:tabLst/>
              <a:defRPr lang="en-US" sz="11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defTabSz="739852" fontAlgn="auto">
              <a:spcBef>
                <a:spcPts val="0"/>
              </a:spcBef>
              <a:spcAft>
                <a:spcPts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555517" y="4685946"/>
            <a:ext cx="2130092" cy="35467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en-US" sz="11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defTabSz="739852" fontAlgn="auto">
              <a:spcBef>
                <a:spcPts val="0"/>
              </a:spcBef>
              <a:spcAft>
                <a:spcPts val="0"/>
              </a:spcAft>
            </a:pPr>
            <a:fld id="{39DC1224-671F-44E9-ABBD-6930984F0DA4}" type="slidenum">
              <a:rPr lang="en-US" smtClean="0">
                <a:solidFill>
                  <a:prstClr val="black"/>
                </a:solidFill>
              </a:rPr>
              <a:pPr defTabSz="73985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10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en-US" sz="3600" b="0" i="0" u="none" strike="noStrike" kern="1200">
          <a:ln>
            <a:noFill/>
          </a:ln>
          <a:latin typeface="Arial" pitchFamily="18"/>
        </a:defRPr>
      </a:lvl1pPr>
    </p:titleStyle>
    <p:bodyStyle>
      <a:lvl1pPr rtl="0" hangingPunct="0">
        <a:spcBef>
          <a:spcPts val="0"/>
        </a:spcBef>
        <a:spcAft>
          <a:spcPts val="1148"/>
        </a:spcAft>
        <a:tabLst/>
        <a:defRPr lang="en-US" sz="2600" b="0" i="0" u="none" strike="noStrike" kern="1200">
          <a:ln>
            <a:noFill/>
          </a:ln>
          <a:latin typeface="Arial" pitchFamily="18"/>
        </a:defRPr>
      </a:lvl1pPr>
    </p:bodyStyle>
    <p:otherStyle/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457191" y="205014"/>
            <a:ext cx="8228763" cy="8587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191" y="1203631"/>
            <a:ext cx="8228763" cy="33948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5pPr>
            <a:lvl6pPr marL="2591999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6pPr>
            <a:lvl7pPr marL="3023999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457172" y="4685943"/>
            <a:ext cx="2130092" cy="35467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en-US" sz="11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defTabSz="739924" fontAlgn="auto">
              <a:spcBef>
                <a:spcPts val="0"/>
              </a:spcBef>
              <a:spcAft>
                <a:spcPts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127055" y="4685943"/>
            <a:ext cx="2898142" cy="35467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rtl="0" hangingPunct="0">
              <a:buNone/>
              <a:tabLst/>
              <a:defRPr lang="en-US" sz="11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defTabSz="739924" fontAlgn="auto">
              <a:spcBef>
                <a:spcPts val="0"/>
              </a:spcBef>
              <a:spcAft>
                <a:spcPts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555517" y="4685943"/>
            <a:ext cx="2130092" cy="35467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en-US" sz="11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defTabSz="739924" fontAlgn="auto">
              <a:spcBef>
                <a:spcPts val="0"/>
              </a:spcBef>
              <a:spcAft>
                <a:spcPts val="0"/>
              </a:spcAft>
            </a:pPr>
            <a:fld id="{39DC1224-671F-44E9-ABBD-6930984F0DA4}" type="slidenum">
              <a:rPr lang="en-US" smtClean="0">
                <a:solidFill>
                  <a:prstClr val="black"/>
                </a:solidFill>
              </a:rPr>
              <a:pPr defTabSz="73992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69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en-US" sz="3600" b="0" i="0" u="none" strike="noStrike" kern="1200">
          <a:ln>
            <a:noFill/>
          </a:ln>
          <a:latin typeface="Arial" pitchFamily="18"/>
        </a:defRPr>
      </a:lvl1pPr>
    </p:titleStyle>
    <p:bodyStyle>
      <a:lvl1pPr rtl="0" hangingPunct="0">
        <a:spcBef>
          <a:spcPts val="0"/>
        </a:spcBef>
        <a:spcAft>
          <a:spcPts val="1148"/>
        </a:spcAft>
        <a:tabLst/>
        <a:defRPr lang="en-US" sz="2600" b="0" i="0" u="none" strike="noStrike" kern="1200">
          <a:ln>
            <a:noFill/>
          </a:ln>
          <a:latin typeface="Arial" pitchFamily="18"/>
        </a:defRPr>
      </a:lvl1pPr>
    </p:bodyStyle>
    <p:otherStyle/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sldNum" idx="12"/>
          </p:nvPr>
        </p:nvSpPr>
        <p:spPr>
          <a:xfrm>
            <a:off x="8556792" y="4749850"/>
            <a:ext cx="548699" cy="3935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z="1300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 sz="13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hape 7"/>
          <p:cNvSpPr/>
          <p:nvPr/>
        </p:nvSpPr>
        <p:spPr>
          <a:xfrm>
            <a:off x="0" y="4624125"/>
            <a:ext cx="9144000" cy="529200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Shape 8"/>
          <p:cNvSpPr txBox="1"/>
          <p:nvPr/>
        </p:nvSpPr>
        <p:spPr>
          <a:xfrm>
            <a:off x="5326102" y="4617975"/>
            <a:ext cx="3501299" cy="54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Lecture 7 -</a:t>
            </a:r>
          </a:p>
        </p:txBody>
      </p:sp>
      <p:sp>
        <p:nvSpPr>
          <p:cNvPr id="9" name="Shape 9"/>
          <p:cNvSpPr txBox="1">
            <a:spLocks noGrp="1"/>
          </p:cNvSpPr>
          <p:nvPr>
            <p:ph type="sldNum" idx="2"/>
          </p:nvPr>
        </p:nvSpPr>
        <p:spPr>
          <a:xfrm>
            <a:off x="6655689" y="4667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z="2000" kern="0" smtClea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 sz="20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Shape 10"/>
          <p:cNvSpPr txBox="1"/>
          <p:nvPr/>
        </p:nvSpPr>
        <p:spPr>
          <a:xfrm>
            <a:off x="7535902" y="4617975"/>
            <a:ext cx="3501299" cy="54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27 Jan 2016</a:t>
            </a:r>
          </a:p>
        </p:txBody>
      </p:sp>
      <p:sp>
        <p:nvSpPr>
          <p:cNvPr id="11" name="Shape 11"/>
          <p:cNvSpPr txBox="1"/>
          <p:nvPr/>
        </p:nvSpPr>
        <p:spPr>
          <a:xfrm>
            <a:off x="72200" y="4624125"/>
            <a:ext cx="5250900" cy="54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Fei-Fei Li &amp; Andrej Karpathy &amp; Justin Johnson</a:t>
            </a:r>
          </a:p>
        </p:txBody>
      </p:sp>
    </p:spTree>
    <p:extLst>
      <p:ext uri="{BB962C8B-B14F-4D97-AF65-F5344CB8AC3E}">
        <p14:creationId xmlns:p14="http://schemas.microsoft.com/office/powerpoint/2010/main" val="11619573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2.emf"/><Relationship Id="rId5" Type="http://schemas.openxmlformats.org/officeDocument/2006/relationships/customXml" Target="../ink/ink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4.xml"/><Relationship Id="rId6" Type="http://schemas.openxmlformats.org/officeDocument/2006/relationships/customXml" Target="../ink/ink2.xml"/><Relationship Id="rId5" Type="http://schemas.openxmlformats.org/officeDocument/2006/relationships/image" Target="../media/image27.png"/><Relationship Id="rId4" Type="http://schemas.openxmlformats.org/officeDocument/2006/relationships/image" Target="../media/image6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6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6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5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5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5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54.xml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5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47.xml"/><Relationship Id="rId4" Type="http://schemas.microsoft.com/office/2007/relationships/hdphoto" Target="../media/hdphoto1.wdp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43.xml"/><Relationship Id="rId4" Type="http://schemas.microsoft.com/office/2007/relationships/hdphoto" Target="../media/hdphoto1.wdp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398481"/>
            <a:ext cx="7772400" cy="1102519"/>
          </a:xfrm>
        </p:spPr>
        <p:txBody>
          <a:bodyPr/>
          <a:lstStyle/>
          <a:p>
            <a:r>
              <a:rPr lang="en-US" dirty="0" smtClean="0"/>
              <a:t>Convolutional Neural Networks</a:t>
            </a:r>
            <a:endParaRPr lang="en-US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008153" y="4316798"/>
            <a:ext cx="61358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en-US" altLang="en-US" dirty="0"/>
              <a:t>CS194: </a:t>
            </a:r>
            <a:r>
              <a:rPr lang="en-US" altLang="en-US" dirty="0" smtClean="0"/>
              <a:t>Computer Vision </a:t>
            </a:r>
            <a:r>
              <a:rPr lang="en-US" altLang="en-US" dirty="0"/>
              <a:t>and Comp. Photo</a:t>
            </a:r>
          </a:p>
          <a:p>
            <a:pPr algn="r" eaLnBrk="1" hangingPunct="1">
              <a:spcBef>
                <a:spcPct val="0"/>
              </a:spcBef>
            </a:pPr>
            <a:r>
              <a:rPr lang="en-US" altLang="en-US" dirty="0"/>
              <a:t>Alexei Efros, UC Berkeley, </a:t>
            </a:r>
            <a:r>
              <a:rPr lang="en-US" altLang="en-US" dirty="0" smtClean="0"/>
              <a:t>Fall </a:t>
            </a:r>
            <a:r>
              <a:rPr lang="en-US" altLang="en-US" dirty="0"/>
              <a:t>2020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865842" y="1762126"/>
            <a:ext cx="4277917" cy="2352675"/>
            <a:chOff x="4741833" y="3200400"/>
            <a:chExt cx="5639132" cy="3134495"/>
          </a:xfrm>
        </p:grpSpPr>
        <p:grpSp>
          <p:nvGrpSpPr>
            <p:cNvPr id="7" name="Group 777"/>
            <p:cNvGrpSpPr/>
            <p:nvPr/>
          </p:nvGrpSpPr>
          <p:grpSpPr>
            <a:xfrm>
              <a:off x="4741833" y="3200400"/>
              <a:ext cx="2249096" cy="3134495"/>
              <a:chOff x="0" y="0"/>
              <a:chExt cx="2665593" cy="3714955"/>
            </a:xfrm>
          </p:grpSpPr>
          <p:sp>
            <p:nvSpPr>
              <p:cNvPr id="20" name="Shape 765"/>
              <p:cNvSpPr/>
              <p:nvPr/>
            </p:nvSpPr>
            <p:spPr>
              <a:xfrm>
                <a:off x="0" y="1896631"/>
                <a:ext cx="759230" cy="1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21" name="Shape 766"/>
              <p:cNvSpPr/>
              <p:nvPr/>
            </p:nvSpPr>
            <p:spPr>
              <a:xfrm>
                <a:off x="878432" y="0"/>
                <a:ext cx="1774141" cy="109444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22" name="Shape 770"/>
              <p:cNvSpPr/>
              <p:nvPr/>
            </p:nvSpPr>
            <p:spPr>
              <a:xfrm>
                <a:off x="878432" y="1303772"/>
                <a:ext cx="1774141" cy="109444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23" name="Shape 773"/>
              <p:cNvSpPr/>
              <p:nvPr/>
            </p:nvSpPr>
            <p:spPr>
              <a:xfrm>
                <a:off x="891452" y="2620509"/>
                <a:ext cx="1774141" cy="109444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24" name="Shape 775"/>
              <p:cNvSpPr/>
              <p:nvPr/>
            </p:nvSpPr>
            <p:spPr>
              <a:xfrm flipV="1">
                <a:off x="33084" y="655124"/>
                <a:ext cx="718534" cy="1138831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25" name="Shape 776"/>
              <p:cNvSpPr/>
              <p:nvPr/>
            </p:nvSpPr>
            <p:spPr>
              <a:xfrm>
                <a:off x="33084" y="2014025"/>
                <a:ext cx="718534" cy="1138830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</p:grpSp>
        <p:grpSp>
          <p:nvGrpSpPr>
            <p:cNvPr id="8" name="Group 790"/>
            <p:cNvGrpSpPr/>
            <p:nvPr/>
          </p:nvGrpSpPr>
          <p:grpSpPr>
            <a:xfrm>
              <a:off x="7076225" y="3610684"/>
              <a:ext cx="2448775" cy="2351792"/>
              <a:chOff x="0" y="0"/>
              <a:chExt cx="2902250" cy="2787308"/>
            </a:xfrm>
          </p:grpSpPr>
          <p:sp>
            <p:nvSpPr>
              <p:cNvPr id="12" name="Shape 778"/>
              <p:cNvSpPr/>
              <p:nvPr/>
            </p:nvSpPr>
            <p:spPr>
              <a:xfrm>
                <a:off x="0" y="60959"/>
                <a:ext cx="1019712" cy="516801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13" name="Shape 779"/>
              <p:cNvSpPr/>
              <p:nvPr/>
            </p:nvSpPr>
            <p:spPr>
              <a:xfrm flipV="1">
                <a:off x="0" y="734557"/>
                <a:ext cx="1020267" cy="636658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14" name="Shape 780"/>
              <p:cNvSpPr/>
              <p:nvPr/>
            </p:nvSpPr>
            <p:spPr>
              <a:xfrm flipV="1">
                <a:off x="0" y="971747"/>
                <a:ext cx="1025116" cy="1709722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15" name="Shape 781"/>
              <p:cNvSpPr/>
              <p:nvPr/>
            </p:nvSpPr>
            <p:spPr>
              <a:xfrm>
                <a:off x="1128109" y="0"/>
                <a:ext cx="1774141" cy="109444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16" name="Shape 784"/>
              <p:cNvSpPr/>
              <p:nvPr/>
            </p:nvSpPr>
            <p:spPr>
              <a:xfrm>
                <a:off x="1128109" y="1282651"/>
                <a:ext cx="1774141" cy="109444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17" name="Shape 787"/>
              <p:cNvSpPr/>
              <p:nvPr/>
            </p:nvSpPr>
            <p:spPr>
              <a:xfrm>
                <a:off x="18441" y="1372394"/>
                <a:ext cx="1019713" cy="516801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18" name="Shape 788"/>
              <p:cNvSpPr/>
              <p:nvPr/>
            </p:nvSpPr>
            <p:spPr>
              <a:xfrm>
                <a:off x="25399" y="187960"/>
                <a:ext cx="995721" cy="1576202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19" name="Shape 789"/>
              <p:cNvSpPr/>
              <p:nvPr/>
            </p:nvSpPr>
            <p:spPr>
              <a:xfrm flipV="1">
                <a:off x="2646" y="1989115"/>
                <a:ext cx="1028049" cy="798193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</p:grpSp>
        <p:grpSp>
          <p:nvGrpSpPr>
            <p:cNvPr id="9" name="Group 794"/>
            <p:cNvGrpSpPr/>
            <p:nvPr/>
          </p:nvGrpSpPr>
          <p:grpSpPr>
            <a:xfrm>
              <a:off x="9587239" y="4180612"/>
              <a:ext cx="793726" cy="1010048"/>
              <a:chOff x="0" y="97710"/>
              <a:chExt cx="940712" cy="1197092"/>
            </a:xfrm>
          </p:grpSpPr>
          <p:sp>
            <p:nvSpPr>
              <p:cNvPr id="10" name="Shape 792"/>
              <p:cNvSpPr/>
              <p:nvPr/>
            </p:nvSpPr>
            <p:spPr>
              <a:xfrm>
                <a:off x="28212" y="97710"/>
                <a:ext cx="907202" cy="586844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11" name="Shape 793"/>
              <p:cNvSpPr/>
              <p:nvPr/>
            </p:nvSpPr>
            <p:spPr>
              <a:xfrm flipV="1">
                <a:off x="0" y="800519"/>
                <a:ext cx="940712" cy="494283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2216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A153F-434D-48E8-BBD9-B2A86EB8ECCC}" type="slidenum">
              <a:rPr>
                <a:solidFill>
                  <a:prstClr val="black"/>
                </a:solidFill>
              </a:rPr>
              <a:pPr/>
              <a:t>10</a:t>
            </a:fld>
            <a:endParaRPr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7360" y="622146"/>
            <a:ext cx="5756118" cy="45213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436051" y="699556"/>
            <a:ext cx="4456307" cy="633801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900" b="1" dirty="0">
                <a:solidFill>
                  <a:srgbClr val="FF0000"/>
                </a:solidFill>
                <a:latin typeface="FreeSans" pitchFamily="34"/>
                <a:ea typeface="DejaVu Sans" pitchFamily="2"/>
                <a:cs typeface="DejaVu Sans" pitchFamily="2"/>
              </a:rPr>
              <a:t>STATIONARITY? </a:t>
            </a:r>
            <a:r>
              <a:rPr lang="en-US" sz="1900" dirty="0">
                <a:solidFill>
                  <a:srgbClr val="000000"/>
                </a:solidFill>
                <a:latin typeface="FreeSans" pitchFamily="34"/>
                <a:ea typeface="DejaVu Sans" pitchFamily="2"/>
                <a:cs typeface="DejaVu Sans" pitchFamily="2"/>
              </a:rPr>
              <a:t>Statistics is similar at </a:t>
            </a:r>
          </a:p>
          <a:p>
            <a:pPr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900" dirty="0">
                <a:solidFill>
                  <a:srgbClr val="000000"/>
                </a:solidFill>
                <a:latin typeface="FreeSans" pitchFamily="34"/>
                <a:ea typeface="DejaVu Sans" pitchFamily="2"/>
                <a:cs typeface="DejaVu Sans" pitchFamily="2"/>
              </a:rPr>
              <a:t>different locations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5" name="TextBox 4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defTabSz="73978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>
                  <a:solidFill>
                    <a:prstClr val="black"/>
                  </a:solidFill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2012672" y="57567"/>
            <a:ext cx="5004149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algn="ctr"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000080"/>
                </a:solidFill>
                <a:latin typeface="FreeSans" pitchFamily="34"/>
                <a:ea typeface="DejaVu Sans" pitchFamily="2"/>
                <a:cs typeface="DejaVu Sans" pitchFamily="2"/>
              </a:rPr>
              <a:t>Locally Connected Layer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15823" y="2333047"/>
            <a:ext cx="3685583" cy="1194082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900">
                <a:solidFill>
                  <a:prstClr val="black"/>
                </a:solidFill>
                <a:latin typeface="FreeSans" pitchFamily="34"/>
                <a:ea typeface="DejaVu Sans" pitchFamily="2"/>
                <a:cs typeface="DejaVu Sans" pitchFamily="2"/>
              </a:rPr>
              <a:t>Example: 200x200 image</a:t>
            </a:r>
          </a:p>
          <a:p>
            <a:pPr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900">
                <a:solidFill>
                  <a:prstClr val="black"/>
                </a:solidFill>
                <a:latin typeface="FreeSans" pitchFamily="34"/>
                <a:ea typeface="DejaVu Sans" pitchFamily="2"/>
                <a:cs typeface="DejaVu Sans" pitchFamily="2"/>
              </a:rPr>
              <a:t>                40K hidden units</a:t>
            </a:r>
          </a:p>
          <a:p>
            <a:pPr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900">
                <a:solidFill>
                  <a:prstClr val="black"/>
                </a:solidFill>
                <a:latin typeface="FreeSans" pitchFamily="34"/>
                <a:ea typeface="DejaVu Sans" pitchFamily="2"/>
                <a:cs typeface="DejaVu Sans" pitchFamily="2"/>
              </a:rPr>
              <a:t>                Filter size: 10x10</a:t>
            </a:r>
          </a:p>
          <a:p>
            <a:pPr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900">
                <a:solidFill>
                  <a:prstClr val="black"/>
                </a:solidFill>
                <a:latin typeface="FreeSans" pitchFamily="34"/>
                <a:ea typeface="DejaVu Sans" pitchFamily="2"/>
                <a:cs typeface="DejaVu Sans" pitchFamily="2"/>
              </a:rPr>
              <a:t>		      4</a:t>
            </a:r>
            <a:r>
              <a:rPr lang="en-US" sz="1900">
                <a:solidFill>
                  <a:srgbClr val="000000"/>
                </a:solidFill>
                <a:latin typeface="FreeSans" pitchFamily="34"/>
                <a:ea typeface="DejaVu Sans" pitchFamily="2"/>
                <a:cs typeface="DejaVu Sans" pitchFamily="2"/>
              </a:rPr>
              <a:t>M parameters</a:t>
            </a:r>
          </a:p>
        </p:txBody>
      </p:sp>
    </p:spTree>
    <p:extLst>
      <p:ext uri="{BB962C8B-B14F-4D97-AF65-F5344CB8AC3E}">
        <p14:creationId xmlns:p14="http://schemas.microsoft.com/office/powerpoint/2010/main" val="218815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F736C-2834-4741-88D0-5F18556CB079}" type="slidenum">
              <a:rPr>
                <a:solidFill>
                  <a:prstClr val="black"/>
                </a:solidFill>
              </a:rPr>
              <a:pPr/>
              <a:t>11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12586" y="7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algn="ctr"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000080"/>
                </a:solidFill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7381" y="597675"/>
            <a:ext cx="5814897" cy="451055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812503" y="2835175"/>
            <a:ext cx="4963433" cy="913942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900" dirty="0">
                <a:solidFill>
                  <a:prstClr val="black"/>
                </a:solidFill>
                <a:latin typeface="FreeSans" pitchFamily="34"/>
                <a:ea typeface="DejaVu Sans" pitchFamily="2"/>
                <a:cs typeface="DejaVu Sans" pitchFamily="2"/>
              </a:rPr>
              <a:t>Share the same parameters across different </a:t>
            </a:r>
          </a:p>
          <a:p>
            <a:pPr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900" dirty="0">
                <a:solidFill>
                  <a:prstClr val="black"/>
                </a:solidFill>
                <a:latin typeface="FreeSans" pitchFamily="34"/>
                <a:ea typeface="DejaVu Sans" pitchFamily="2"/>
                <a:cs typeface="DejaVu Sans" pitchFamily="2"/>
              </a:rPr>
              <a:t>locations (assuming input is stationary):</a:t>
            </a:r>
          </a:p>
          <a:p>
            <a:pPr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900" dirty="0">
                <a:solidFill>
                  <a:srgbClr val="FF0000"/>
                </a:solidFill>
                <a:latin typeface="FreeSans" pitchFamily="34"/>
                <a:ea typeface="DejaVu Sans" pitchFamily="2"/>
                <a:cs typeface="DejaVu Sans" pitchFamily="2"/>
              </a:rPr>
              <a:t>Convolutions with learned kernels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6" name="TextBox 5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defTabSz="73978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>
                  <a:solidFill>
                    <a:prstClr val="black"/>
                  </a:solidFill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0654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algn="ctr"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000080"/>
                </a:solidFill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defTabSz="73978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>
                  <a:solidFill>
                    <a:prstClr val="black"/>
                  </a:solidFill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/>
              <p14:cNvContentPartPr/>
              <p14:nvPr/>
            </p14:nvContentPartPr>
            <p14:xfrm>
              <a:off x="2833560" y="3666960"/>
              <a:ext cx="1414800" cy="9003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24200" y="3657600"/>
                <a:ext cx="1433520" cy="9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1638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algn="ctr"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000080"/>
                </a:solidFill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defTabSz="73978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>
                  <a:solidFill>
                    <a:prstClr val="black"/>
                  </a:solidFill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537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algn="ctr"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000080"/>
                </a:solidFill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defTabSz="73978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>
                  <a:solidFill>
                    <a:prstClr val="black"/>
                  </a:solidFill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18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algn="ctr"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000080"/>
                </a:solidFill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defTabSz="73978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>
                  <a:solidFill>
                    <a:prstClr val="black"/>
                  </a:solidFill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909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algn="ctr"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000080"/>
                </a:solidFill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defTabSz="73978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>
                  <a:solidFill>
                    <a:prstClr val="black"/>
                  </a:solidFill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493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algn="ctr"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000080"/>
                </a:solidFill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defTabSz="73978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>
                  <a:solidFill>
                    <a:prstClr val="black"/>
                  </a:solidFill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815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algn="ctr"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000080"/>
                </a:solidFill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defTabSz="73978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>
                  <a:solidFill>
                    <a:prstClr val="black"/>
                  </a:solidFill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568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algn="ctr"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000080"/>
                </a:solidFill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defTabSz="73978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>
                  <a:solidFill>
                    <a:prstClr val="black"/>
                  </a:solidFill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04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664" y="4342987"/>
            <a:ext cx="1434644" cy="488569"/>
          </a:xfrm>
          <a:prstGeom prst="rect">
            <a:avLst/>
          </a:prstGeom>
          <a:noFill/>
        </p:spPr>
        <p:txBody>
          <a:bodyPr wrap="none" lIns="57128" tIns="28562" rIns="57128" bIns="28562" rtlCol="0">
            <a:spAutoFit/>
          </a:bodyPr>
          <a:lstStyle/>
          <a:p>
            <a:pPr defTabSz="814399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  <a:ea typeface="+mn-ea"/>
              </a:rPr>
              <a:t>image </a:t>
            </a:r>
            <a:r>
              <a:rPr lang="en-US" i="1" dirty="0">
                <a:solidFill>
                  <a:srgbClr val="000000"/>
                </a:solidFill>
                <a:latin typeface="Arial"/>
                <a:ea typeface="+mn-ea"/>
              </a:rPr>
              <a:t>X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444924" y="2952750"/>
            <a:ext cx="889329" cy="0"/>
          </a:xfrm>
          <a:prstGeom prst="straightConnector1">
            <a:avLst/>
          </a:prstGeom>
          <a:ln w="50800">
            <a:headEnd type="none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571754" y="2952750"/>
            <a:ext cx="889329" cy="0"/>
          </a:xfrm>
          <a:prstGeom prst="straightConnector1">
            <a:avLst/>
          </a:prstGeom>
          <a:ln w="50800">
            <a:headEnd type="none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Shape 2220"/>
          <p:cNvSpPr/>
          <p:nvPr/>
        </p:nvSpPr>
        <p:spPr>
          <a:xfrm>
            <a:off x="3524252" y="1363810"/>
            <a:ext cx="2762250" cy="3017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5028"/>
                </a:lnTo>
                <a:lnTo>
                  <a:pt x="21600" y="16641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736" tIns="31736" rIns="31736" bIns="31736" anchor="ctr"/>
          <a:lstStyle/>
          <a:p>
            <a:pPr algn="ctr" defTabSz="814399" fontAlgn="auto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34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rPr>
              <a:t>Convolutional Neural Network</a:t>
            </a:r>
            <a:endParaRPr sz="34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80000"/>
                  </a:srgbClr>
                </a:outerShdw>
              </a:effectLst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29505" y="2739296"/>
            <a:ext cx="1391362" cy="411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57128" tIns="28562" rIns="57128" bIns="28562" rtlCol="0">
            <a:spAutoFit/>
          </a:bodyPr>
          <a:lstStyle/>
          <a:p>
            <a:pPr defTabSz="814399"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>
                <a:solidFill>
                  <a:srgbClr val="000000"/>
                </a:solidFill>
                <a:latin typeface="Arial"/>
                <a:ea typeface="+mn-ea"/>
              </a:rPr>
              <a:t>“Penguin”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74935" y="4342987"/>
            <a:ext cx="1215032" cy="488569"/>
          </a:xfrm>
          <a:prstGeom prst="rect">
            <a:avLst/>
          </a:prstGeom>
          <a:noFill/>
        </p:spPr>
        <p:txBody>
          <a:bodyPr wrap="none" lIns="57128" tIns="28562" rIns="57128" bIns="28562" rtlCol="0">
            <a:spAutoFit/>
          </a:bodyPr>
          <a:lstStyle/>
          <a:p>
            <a:pPr defTabSz="814399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  <a:ea typeface="+mn-ea"/>
              </a:rPr>
              <a:t>label </a:t>
            </a:r>
            <a:r>
              <a:rPr lang="en-US" i="1" dirty="0">
                <a:solidFill>
                  <a:srgbClr val="000000"/>
                </a:solidFill>
                <a:latin typeface="Arial"/>
                <a:ea typeface="+mn-ea"/>
              </a:rPr>
              <a:t>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" y="205941"/>
            <a:ext cx="9143999" cy="857250"/>
          </a:xfrm>
        </p:spPr>
        <p:txBody>
          <a:bodyPr/>
          <a:lstStyle/>
          <a:p>
            <a:r>
              <a:rPr lang="en-US" sz="3600" dirty="0"/>
              <a:t>Neural Nets: a particularly useful Black Box</a:t>
            </a:r>
          </a:p>
        </p:txBody>
      </p:sp>
      <p:pic>
        <p:nvPicPr>
          <p:cNvPr id="15" name="Picture 4" descr="penguin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7" y="1381125"/>
            <a:ext cx="2000249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60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algn="ctr"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000080"/>
                </a:solidFill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defTabSz="73978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>
                  <a:solidFill>
                    <a:prstClr val="black"/>
                  </a:solidFill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269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algn="ctr"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000080"/>
                </a:solidFill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defTabSz="73978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>
                  <a:solidFill>
                    <a:prstClr val="black"/>
                  </a:solidFill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556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algn="ctr"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000080"/>
                </a:solidFill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defTabSz="73978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>
                  <a:solidFill>
                    <a:prstClr val="black"/>
                  </a:solidFill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79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algn="ctr"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000080"/>
                </a:solidFill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defTabSz="73978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>
                  <a:solidFill>
                    <a:prstClr val="black"/>
                  </a:solidFill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959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algn="ctr"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000080"/>
                </a:solidFill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defTabSz="73978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>
                  <a:solidFill>
                    <a:prstClr val="black"/>
                  </a:solidFill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766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algn="ctr"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000080"/>
                </a:solidFill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defTabSz="73978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>
                  <a:solidFill>
                    <a:prstClr val="black"/>
                  </a:solidFill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118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algn="ctr"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000080"/>
                </a:solidFill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defTabSz="73978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>
                  <a:solidFill>
                    <a:prstClr val="black"/>
                  </a:solidFill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458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algn="ctr"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000080"/>
                </a:solidFill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4" name="TextBox 3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defTabSz="73978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>
                  <a:solidFill>
                    <a:prstClr val="black"/>
                  </a:solidFill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88448" y="1184770"/>
            <a:ext cx="5372746" cy="277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6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965A-A87C-4674-B968-3C1BC419594C}" type="slidenum">
              <a:rPr>
                <a:solidFill>
                  <a:prstClr val="black"/>
                </a:solidFill>
              </a:rPr>
              <a:pPr/>
              <a:t>28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45162" y="1028273"/>
            <a:ext cx="3519192" cy="486453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="1" u="sng" dirty="0" smtClean="0">
                <a:solidFill>
                  <a:prstClr val="black"/>
                </a:solidFill>
                <a:latin typeface="FreeSans" pitchFamily="34"/>
                <a:ea typeface="DejaVu Sans" pitchFamily="2"/>
                <a:cs typeface="DejaVu Sans" pitchFamily="2"/>
              </a:rPr>
              <a:t>Learn</a:t>
            </a:r>
            <a:r>
              <a:rPr lang="en-US" dirty="0" smtClean="0">
                <a:solidFill>
                  <a:prstClr val="black"/>
                </a:solidFill>
                <a:latin typeface="FreeSans" pitchFamily="34"/>
                <a:ea typeface="DejaVu Sans" pitchFamily="2"/>
                <a:cs typeface="DejaVu Sans" pitchFamily="2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FreeSans" pitchFamily="34"/>
                <a:ea typeface="DejaVu Sans" pitchFamily="2"/>
                <a:cs typeface="DejaVu Sans" pitchFamily="2"/>
              </a:rPr>
              <a:t>multiple filters.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18317" y="2246100"/>
            <a:ext cx="2830542" cy="150371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900">
                <a:solidFill>
                  <a:prstClr val="black"/>
                </a:solidFill>
                <a:latin typeface="FreeSans" pitchFamily="34"/>
                <a:ea typeface="DejaVu Sans" pitchFamily="2"/>
                <a:cs typeface="DejaVu Sans" pitchFamily="2"/>
              </a:rPr>
              <a:t>E.g.: 200x200 image</a:t>
            </a:r>
          </a:p>
          <a:p>
            <a:pPr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900">
                <a:solidFill>
                  <a:prstClr val="black"/>
                </a:solidFill>
                <a:latin typeface="FreeSans" pitchFamily="34"/>
                <a:ea typeface="DejaVu Sans" pitchFamily="2"/>
                <a:cs typeface="DejaVu Sans" pitchFamily="2"/>
              </a:rPr>
              <a:t>        100 Filters</a:t>
            </a:r>
          </a:p>
          <a:p>
            <a:pPr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900">
                <a:solidFill>
                  <a:prstClr val="black"/>
                </a:solidFill>
                <a:latin typeface="FreeSans" pitchFamily="34"/>
                <a:ea typeface="DejaVu Sans" pitchFamily="2"/>
                <a:cs typeface="DejaVu Sans" pitchFamily="2"/>
              </a:rPr>
              <a:t>        Filter size: 10x10</a:t>
            </a:r>
          </a:p>
          <a:p>
            <a:pPr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900">
                <a:solidFill>
                  <a:prstClr val="black"/>
                </a:solidFill>
                <a:latin typeface="FreeSans" pitchFamily="34"/>
                <a:ea typeface="DejaVu Sans" pitchFamily="2"/>
                <a:cs typeface="DejaVu Sans" pitchFamily="2"/>
              </a:rPr>
              <a:t>	   </a:t>
            </a:r>
            <a:r>
              <a:rPr lang="en-US" sz="1900">
                <a:solidFill>
                  <a:srgbClr val="000000"/>
                </a:solidFill>
                <a:latin typeface="FreeSans" pitchFamily="34"/>
                <a:ea typeface="DejaVu Sans" pitchFamily="2"/>
                <a:cs typeface="DejaVu Sans" pitchFamily="2"/>
              </a:rPr>
              <a:t>10K parameters</a:t>
            </a:r>
          </a:p>
          <a:p>
            <a:pPr defTabSz="739780" fontAlgn="auto" hangingPunct="0">
              <a:spcBef>
                <a:spcPts val="0"/>
              </a:spcBef>
              <a:spcAft>
                <a:spcPts val="0"/>
              </a:spcAft>
            </a:pPr>
            <a:endParaRPr lang="en-US" sz="600">
              <a:solidFill>
                <a:srgbClr val="000000"/>
              </a:solidFill>
              <a:latin typeface="FreeSans" pitchFamily="34"/>
              <a:ea typeface="DejaVu Sans" pitchFamily="2"/>
              <a:cs typeface="DejaVu Sans" pitchFamily="2"/>
            </a:endParaRPr>
          </a:p>
          <a:p>
            <a:pPr defTabSz="739780" fontAlgn="auto" hangingPunct="0">
              <a:spcBef>
                <a:spcPts val="0"/>
              </a:spcBef>
              <a:spcAft>
                <a:spcPts val="0"/>
              </a:spcAft>
            </a:pPr>
            <a:endParaRPr lang="en-US" sz="1500">
              <a:solidFill>
                <a:prstClr val="black"/>
              </a:solidFill>
              <a:latin typeface="FreeSans" pitchFamily="34"/>
              <a:ea typeface="DejaVu Sans" pitchFamily="2"/>
              <a:cs typeface="DejaVu Sans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7703" y="597920"/>
            <a:ext cx="5814897" cy="45105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6" name="TextBox 5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defTabSz="73978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>
                  <a:solidFill>
                    <a:prstClr val="black"/>
                  </a:solidFill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2526064" y="122474"/>
            <a:ext cx="4091335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algn="ctr"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000080"/>
                </a:solidFill>
                <a:latin typeface="FreeSans" pitchFamily="34"/>
                <a:ea typeface="DejaVu Sans" pitchFamily="2"/>
                <a:cs typeface="DejaVu Sans" pitchFamily="2"/>
              </a:rPr>
              <a:t>Convolutional Layer</a:t>
            </a:r>
          </a:p>
        </p:txBody>
      </p:sp>
      <p:pic>
        <p:nvPicPr>
          <p:cNvPr id="10" name="Shape 6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6355" y="3508194"/>
            <a:ext cx="1342200" cy="159457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/>
              <p14:cNvContentPartPr/>
              <p14:nvPr/>
            </p14:nvContentPartPr>
            <p14:xfrm>
              <a:off x="3390840" y="2957400"/>
              <a:ext cx="1814760" cy="53388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81480" y="2948040"/>
                <a:ext cx="1833480" cy="55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892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sldNum" idx="12"/>
          </p:nvPr>
        </p:nvSpPr>
        <p:spPr>
          <a:xfrm>
            <a:off x="6503307" y="4667850"/>
            <a:ext cx="548699" cy="393600"/>
          </a:xfrm>
          <a:prstGeom prst="rect">
            <a:avLst/>
          </a:prstGeom>
        </p:spPr>
        <p:txBody>
          <a:bodyPr lIns="91335" tIns="91335" rIns="91335" bIns="91335" anchor="ctr" anchorCtr="0">
            <a:noAutofit/>
          </a:bodyPr>
          <a:lstStyle/>
          <a:p>
            <a:fld id="{00000000-1234-1234-1234-123412341234}" type="slidenum">
              <a:rPr lang="en"/>
              <a:pPr/>
              <a:t>29</a:t>
            </a:fld>
            <a:endParaRPr lang="en"/>
          </a:p>
        </p:txBody>
      </p:sp>
      <p:sp>
        <p:nvSpPr>
          <p:cNvPr id="184" name="Shape 184"/>
          <p:cNvSpPr txBox="1"/>
          <p:nvPr/>
        </p:nvSpPr>
        <p:spPr>
          <a:xfrm>
            <a:off x="200394" y="1056525"/>
            <a:ext cx="1730399" cy="393600"/>
          </a:xfrm>
          <a:prstGeom prst="rect">
            <a:avLst/>
          </a:prstGeom>
          <a:noFill/>
          <a:ln>
            <a:noFill/>
          </a:ln>
        </p:spPr>
        <p:txBody>
          <a:bodyPr lIns="91335" tIns="91335" rIns="91335" bIns="9133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2400"/>
              <a:t>before:</a:t>
            </a:r>
          </a:p>
        </p:txBody>
      </p:sp>
      <p:sp>
        <p:nvSpPr>
          <p:cNvPr id="185" name="Shape 185"/>
          <p:cNvSpPr txBox="1"/>
          <p:nvPr/>
        </p:nvSpPr>
        <p:spPr>
          <a:xfrm>
            <a:off x="270844" y="3276350"/>
            <a:ext cx="1730399" cy="393600"/>
          </a:xfrm>
          <a:prstGeom prst="rect">
            <a:avLst/>
          </a:prstGeom>
          <a:noFill/>
          <a:ln>
            <a:noFill/>
          </a:ln>
        </p:spPr>
        <p:txBody>
          <a:bodyPr lIns="91335" tIns="91335" rIns="91335" bIns="9133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2400"/>
              <a:t>now:</a:t>
            </a:r>
          </a:p>
        </p:txBody>
      </p:sp>
      <p:sp>
        <p:nvSpPr>
          <p:cNvPr id="186" name="Shape 186"/>
          <p:cNvSpPr/>
          <p:nvPr/>
        </p:nvSpPr>
        <p:spPr>
          <a:xfrm>
            <a:off x="2140275" y="2826575"/>
            <a:ext cx="1457100" cy="1457100"/>
          </a:xfrm>
          <a:prstGeom prst="cube">
            <a:avLst>
              <a:gd name="adj" fmla="val 25000"/>
            </a:avLst>
          </a:prstGeom>
          <a:solidFill>
            <a:srgbClr val="F4CCCC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35" tIns="91335" rIns="91335" bIns="91335" anchor="ctr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cxnSp>
        <p:nvCxnSpPr>
          <p:cNvPr id="187" name="Shape 187"/>
          <p:cNvCxnSpPr/>
          <p:nvPr/>
        </p:nvCxnSpPr>
        <p:spPr>
          <a:xfrm>
            <a:off x="3816078" y="3473150"/>
            <a:ext cx="491700" cy="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8" name="Shape 188"/>
          <p:cNvSpPr/>
          <p:nvPr/>
        </p:nvSpPr>
        <p:spPr>
          <a:xfrm>
            <a:off x="4606025" y="2744600"/>
            <a:ext cx="1457100" cy="1457100"/>
          </a:xfrm>
          <a:prstGeom prst="cube">
            <a:avLst>
              <a:gd name="adj" fmla="val 25000"/>
            </a:avLst>
          </a:prstGeom>
          <a:solidFill>
            <a:srgbClr val="C9DAF8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35" tIns="91335" rIns="91335" bIns="91335" anchor="ctr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cxnSp>
        <p:nvCxnSpPr>
          <p:cNvPr id="189" name="Shape 189"/>
          <p:cNvCxnSpPr/>
          <p:nvPr/>
        </p:nvCxnSpPr>
        <p:spPr>
          <a:xfrm>
            <a:off x="6436625" y="3434300"/>
            <a:ext cx="491700" cy="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90" name="Shape 190"/>
          <p:cNvSpPr/>
          <p:nvPr/>
        </p:nvSpPr>
        <p:spPr>
          <a:xfrm>
            <a:off x="7190150" y="2705751"/>
            <a:ext cx="1457100" cy="1457100"/>
          </a:xfrm>
          <a:prstGeom prst="cube">
            <a:avLst>
              <a:gd name="adj" fmla="val 25000"/>
            </a:avLst>
          </a:prstGeom>
          <a:solidFill>
            <a:srgbClr val="D9EAD3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35" tIns="91335" rIns="91335" bIns="91335" anchor="ctr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191" name="Shape 191"/>
          <p:cNvSpPr/>
          <p:nvPr/>
        </p:nvSpPr>
        <p:spPr>
          <a:xfrm>
            <a:off x="4372667" y="94892"/>
            <a:ext cx="643799" cy="2000699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lIns="91335" tIns="91335" rIns="91335" bIns="91335" anchor="ctr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192" name="Shape 192"/>
          <p:cNvSpPr/>
          <p:nvPr/>
        </p:nvSpPr>
        <p:spPr>
          <a:xfrm>
            <a:off x="3065257" y="356377"/>
            <a:ext cx="643799" cy="1547999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lIns="91335" tIns="91335" rIns="91335" bIns="91335" anchor="ctr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193" name="Shape 193"/>
          <p:cNvSpPr/>
          <p:nvPr/>
        </p:nvSpPr>
        <p:spPr>
          <a:xfrm>
            <a:off x="3178317" y="486811"/>
            <a:ext cx="391500" cy="391500"/>
          </a:xfrm>
          <a:prstGeom prst="ellipse">
            <a:avLst/>
          </a:prstGeom>
          <a:solidFill>
            <a:srgbClr val="FFFFFF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35" tIns="91335" rIns="91335" bIns="91335" anchor="ctr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194" name="Shape 194"/>
          <p:cNvSpPr/>
          <p:nvPr/>
        </p:nvSpPr>
        <p:spPr>
          <a:xfrm>
            <a:off x="3178317" y="944406"/>
            <a:ext cx="391500" cy="391500"/>
          </a:xfrm>
          <a:prstGeom prst="ellipse">
            <a:avLst/>
          </a:prstGeom>
          <a:solidFill>
            <a:srgbClr val="FFFFFF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35" tIns="91335" rIns="91335" bIns="91335" anchor="ctr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195" name="Shape 195"/>
          <p:cNvSpPr/>
          <p:nvPr/>
        </p:nvSpPr>
        <p:spPr>
          <a:xfrm>
            <a:off x="3178317" y="1402001"/>
            <a:ext cx="391500" cy="391500"/>
          </a:xfrm>
          <a:prstGeom prst="ellipse">
            <a:avLst/>
          </a:prstGeom>
          <a:solidFill>
            <a:srgbClr val="FFFFFF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35" tIns="91335" rIns="91335" bIns="91335" anchor="ctr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196" name="Shape 196"/>
          <p:cNvSpPr/>
          <p:nvPr/>
        </p:nvSpPr>
        <p:spPr>
          <a:xfrm>
            <a:off x="4488501" y="673186"/>
            <a:ext cx="391500" cy="391500"/>
          </a:xfrm>
          <a:prstGeom prst="ellipse">
            <a:avLst/>
          </a:prstGeom>
          <a:solidFill>
            <a:srgbClr val="FFFFFF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35" tIns="91335" rIns="91335" bIns="91335" anchor="ctr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4488501" y="1130781"/>
            <a:ext cx="391500" cy="391500"/>
          </a:xfrm>
          <a:prstGeom prst="ellipse">
            <a:avLst/>
          </a:prstGeom>
          <a:solidFill>
            <a:srgbClr val="FFFFFF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35" tIns="91335" rIns="91335" bIns="91335" anchor="ctr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198" name="Shape 198"/>
          <p:cNvSpPr/>
          <p:nvPr/>
        </p:nvSpPr>
        <p:spPr>
          <a:xfrm>
            <a:off x="4488501" y="1588376"/>
            <a:ext cx="391500" cy="391500"/>
          </a:xfrm>
          <a:prstGeom prst="ellipse">
            <a:avLst/>
          </a:prstGeom>
          <a:solidFill>
            <a:srgbClr val="FFFFFF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35" tIns="91335" rIns="91335" bIns="91335" anchor="ctr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199" name="Shape 199"/>
          <p:cNvSpPr/>
          <p:nvPr/>
        </p:nvSpPr>
        <p:spPr>
          <a:xfrm>
            <a:off x="4488501" y="215591"/>
            <a:ext cx="391500" cy="391500"/>
          </a:xfrm>
          <a:prstGeom prst="ellipse">
            <a:avLst/>
          </a:prstGeom>
          <a:solidFill>
            <a:srgbClr val="FFFFFF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35" tIns="91335" rIns="91335" bIns="91335" anchor="ctr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200" name="Shape 200"/>
          <p:cNvSpPr/>
          <p:nvPr/>
        </p:nvSpPr>
        <p:spPr>
          <a:xfrm>
            <a:off x="5614719" y="565107"/>
            <a:ext cx="643799" cy="1077899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lIns="91335" tIns="91335" rIns="91335" bIns="91335" anchor="ctr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201" name="Shape 201"/>
          <p:cNvSpPr/>
          <p:nvPr/>
        </p:nvSpPr>
        <p:spPr>
          <a:xfrm>
            <a:off x="5730547" y="673186"/>
            <a:ext cx="391500" cy="391500"/>
          </a:xfrm>
          <a:prstGeom prst="ellipse">
            <a:avLst/>
          </a:prstGeom>
          <a:solidFill>
            <a:srgbClr val="FFFFFF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35" tIns="91335" rIns="91335" bIns="91335" anchor="ctr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202" name="Shape 202"/>
          <p:cNvSpPr/>
          <p:nvPr/>
        </p:nvSpPr>
        <p:spPr>
          <a:xfrm>
            <a:off x="5730547" y="1130781"/>
            <a:ext cx="391500" cy="391500"/>
          </a:xfrm>
          <a:prstGeom prst="ellipse">
            <a:avLst/>
          </a:prstGeom>
          <a:solidFill>
            <a:srgbClr val="FFFFFF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35" tIns="91335" rIns="91335" bIns="91335" anchor="ctr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cxnSp>
        <p:nvCxnSpPr>
          <p:cNvPr id="203" name="Shape 203"/>
          <p:cNvCxnSpPr>
            <a:stCxn id="193" idx="6"/>
            <a:endCxn id="199" idx="2"/>
          </p:cNvCxnSpPr>
          <p:nvPr/>
        </p:nvCxnSpPr>
        <p:spPr>
          <a:xfrm rot="10800000" flipH="1">
            <a:off x="3569817" y="411361"/>
            <a:ext cx="918600" cy="271200"/>
          </a:xfrm>
          <a:prstGeom prst="straightConnector1">
            <a:avLst/>
          </a:prstGeom>
          <a:noFill/>
          <a:ln w="19050" cap="flat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4" name="Shape 204"/>
          <p:cNvCxnSpPr>
            <a:stCxn id="194" idx="6"/>
            <a:endCxn id="199" idx="2"/>
          </p:cNvCxnSpPr>
          <p:nvPr/>
        </p:nvCxnSpPr>
        <p:spPr>
          <a:xfrm rot="10800000" flipH="1">
            <a:off x="3569817" y="411457"/>
            <a:ext cx="918600" cy="728700"/>
          </a:xfrm>
          <a:prstGeom prst="straightConnector1">
            <a:avLst/>
          </a:prstGeom>
          <a:noFill/>
          <a:ln w="19050" cap="flat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5" name="Shape 205"/>
          <p:cNvCxnSpPr>
            <a:stCxn id="195" idx="6"/>
            <a:endCxn id="199" idx="2"/>
          </p:cNvCxnSpPr>
          <p:nvPr/>
        </p:nvCxnSpPr>
        <p:spPr>
          <a:xfrm rot="10800000" flipH="1">
            <a:off x="3569817" y="411251"/>
            <a:ext cx="918600" cy="1186500"/>
          </a:xfrm>
          <a:prstGeom prst="straightConnector1">
            <a:avLst/>
          </a:prstGeom>
          <a:noFill/>
          <a:ln w="19050" cap="flat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6" name="Shape 206"/>
          <p:cNvCxnSpPr>
            <a:stCxn id="193" idx="6"/>
            <a:endCxn id="196" idx="2"/>
          </p:cNvCxnSpPr>
          <p:nvPr/>
        </p:nvCxnSpPr>
        <p:spPr>
          <a:xfrm>
            <a:off x="3569817" y="682561"/>
            <a:ext cx="918600" cy="186300"/>
          </a:xfrm>
          <a:prstGeom prst="straightConnector1">
            <a:avLst/>
          </a:prstGeom>
          <a:noFill/>
          <a:ln w="19050" cap="flat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7" name="Shape 207"/>
          <p:cNvCxnSpPr>
            <a:stCxn id="194" idx="6"/>
            <a:endCxn id="196" idx="2"/>
          </p:cNvCxnSpPr>
          <p:nvPr/>
        </p:nvCxnSpPr>
        <p:spPr>
          <a:xfrm rot="10800000" flipH="1">
            <a:off x="3569817" y="868956"/>
            <a:ext cx="918600" cy="271200"/>
          </a:xfrm>
          <a:prstGeom prst="straightConnector1">
            <a:avLst/>
          </a:prstGeom>
          <a:noFill/>
          <a:ln w="19050" cap="flat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8" name="Shape 208"/>
          <p:cNvCxnSpPr>
            <a:stCxn id="195" idx="6"/>
            <a:endCxn id="196" idx="2"/>
          </p:cNvCxnSpPr>
          <p:nvPr/>
        </p:nvCxnSpPr>
        <p:spPr>
          <a:xfrm rot="10800000" flipH="1">
            <a:off x="3569817" y="869051"/>
            <a:ext cx="918600" cy="728700"/>
          </a:xfrm>
          <a:prstGeom prst="straightConnector1">
            <a:avLst/>
          </a:prstGeom>
          <a:noFill/>
          <a:ln w="19050" cap="flat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9" name="Shape 209"/>
          <p:cNvCxnSpPr>
            <a:stCxn id="193" idx="6"/>
            <a:endCxn id="197" idx="2"/>
          </p:cNvCxnSpPr>
          <p:nvPr/>
        </p:nvCxnSpPr>
        <p:spPr>
          <a:xfrm>
            <a:off x="3569817" y="682561"/>
            <a:ext cx="918600" cy="644100"/>
          </a:xfrm>
          <a:prstGeom prst="straightConnector1">
            <a:avLst/>
          </a:prstGeom>
          <a:noFill/>
          <a:ln w="19050" cap="flat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0" name="Shape 210"/>
          <p:cNvCxnSpPr>
            <a:stCxn id="194" idx="6"/>
            <a:endCxn id="197" idx="2"/>
          </p:cNvCxnSpPr>
          <p:nvPr/>
        </p:nvCxnSpPr>
        <p:spPr>
          <a:xfrm>
            <a:off x="3569817" y="1140156"/>
            <a:ext cx="918600" cy="186300"/>
          </a:xfrm>
          <a:prstGeom prst="straightConnector1">
            <a:avLst/>
          </a:prstGeom>
          <a:noFill/>
          <a:ln w="19050" cap="flat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1" name="Shape 211"/>
          <p:cNvCxnSpPr>
            <a:stCxn id="195" idx="6"/>
            <a:endCxn id="197" idx="2"/>
          </p:cNvCxnSpPr>
          <p:nvPr/>
        </p:nvCxnSpPr>
        <p:spPr>
          <a:xfrm rot="10800000" flipH="1">
            <a:off x="3569817" y="1326551"/>
            <a:ext cx="918600" cy="271200"/>
          </a:xfrm>
          <a:prstGeom prst="straightConnector1">
            <a:avLst/>
          </a:prstGeom>
          <a:noFill/>
          <a:ln w="19050" cap="flat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2" name="Shape 212"/>
          <p:cNvCxnSpPr>
            <a:stCxn id="193" idx="6"/>
            <a:endCxn id="198" idx="2"/>
          </p:cNvCxnSpPr>
          <p:nvPr/>
        </p:nvCxnSpPr>
        <p:spPr>
          <a:xfrm>
            <a:off x="3569817" y="682561"/>
            <a:ext cx="918600" cy="1101600"/>
          </a:xfrm>
          <a:prstGeom prst="straightConnector1">
            <a:avLst/>
          </a:prstGeom>
          <a:noFill/>
          <a:ln w="19050" cap="flat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3" name="Shape 213"/>
          <p:cNvCxnSpPr>
            <a:stCxn id="194" idx="6"/>
            <a:endCxn id="198" idx="2"/>
          </p:cNvCxnSpPr>
          <p:nvPr/>
        </p:nvCxnSpPr>
        <p:spPr>
          <a:xfrm>
            <a:off x="3569817" y="1140156"/>
            <a:ext cx="918600" cy="644100"/>
          </a:xfrm>
          <a:prstGeom prst="straightConnector1">
            <a:avLst/>
          </a:prstGeom>
          <a:noFill/>
          <a:ln w="19050" cap="flat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4" name="Shape 214"/>
          <p:cNvCxnSpPr>
            <a:stCxn id="195" idx="6"/>
            <a:endCxn id="198" idx="2"/>
          </p:cNvCxnSpPr>
          <p:nvPr/>
        </p:nvCxnSpPr>
        <p:spPr>
          <a:xfrm>
            <a:off x="3569817" y="1597751"/>
            <a:ext cx="918600" cy="186300"/>
          </a:xfrm>
          <a:prstGeom prst="straightConnector1">
            <a:avLst/>
          </a:prstGeom>
          <a:noFill/>
          <a:ln w="19050" cap="flat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5" name="Shape 215"/>
          <p:cNvCxnSpPr>
            <a:stCxn id="199" idx="6"/>
            <a:endCxn id="201" idx="2"/>
          </p:cNvCxnSpPr>
          <p:nvPr/>
        </p:nvCxnSpPr>
        <p:spPr>
          <a:xfrm>
            <a:off x="4880001" y="411341"/>
            <a:ext cx="850500" cy="457500"/>
          </a:xfrm>
          <a:prstGeom prst="straightConnector1">
            <a:avLst/>
          </a:prstGeom>
          <a:noFill/>
          <a:ln w="19050" cap="flat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6" name="Shape 216"/>
          <p:cNvCxnSpPr>
            <a:stCxn id="196" idx="6"/>
            <a:endCxn id="201" idx="2"/>
          </p:cNvCxnSpPr>
          <p:nvPr/>
        </p:nvCxnSpPr>
        <p:spPr>
          <a:xfrm>
            <a:off x="4880001" y="868936"/>
            <a:ext cx="850500" cy="0"/>
          </a:xfrm>
          <a:prstGeom prst="straightConnector1">
            <a:avLst/>
          </a:prstGeom>
          <a:noFill/>
          <a:ln w="19050" cap="flat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7" name="Shape 217"/>
          <p:cNvCxnSpPr>
            <a:stCxn id="197" idx="6"/>
            <a:endCxn id="201" idx="2"/>
          </p:cNvCxnSpPr>
          <p:nvPr/>
        </p:nvCxnSpPr>
        <p:spPr>
          <a:xfrm rot="10800000" flipH="1">
            <a:off x="4880001" y="869031"/>
            <a:ext cx="850500" cy="457500"/>
          </a:xfrm>
          <a:prstGeom prst="straightConnector1">
            <a:avLst/>
          </a:prstGeom>
          <a:noFill/>
          <a:ln w="19050" cap="flat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8" name="Shape 218"/>
          <p:cNvCxnSpPr>
            <a:stCxn id="198" idx="6"/>
            <a:endCxn id="201" idx="2"/>
          </p:cNvCxnSpPr>
          <p:nvPr/>
        </p:nvCxnSpPr>
        <p:spPr>
          <a:xfrm rot="10800000" flipH="1">
            <a:off x="4880001" y="868827"/>
            <a:ext cx="850500" cy="915300"/>
          </a:xfrm>
          <a:prstGeom prst="straightConnector1">
            <a:avLst/>
          </a:prstGeom>
          <a:noFill/>
          <a:ln w="19050" cap="flat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9" name="Shape 219"/>
          <p:cNvCxnSpPr>
            <a:stCxn id="199" idx="6"/>
            <a:endCxn id="202" idx="2"/>
          </p:cNvCxnSpPr>
          <p:nvPr/>
        </p:nvCxnSpPr>
        <p:spPr>
          <a:xfrm>
            <a:off x="4880001" y="411342"/>
            <a:ext cx="850500" cy="915300"/>
          </a:xfrm>
          <a:prstGeom prst="straightConnector1">
            <a:avLst/>
          </a:prstGeom>
          <a:noFill/>
          <a:ln w="19050" cap="flat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20" name="Shape 220"/>
          <p:cNvCxnSpPr>
            <a:stCxn id="196" idx="6"/>
            <a:endCxn id="202" idx="2"/>
          </p:cNvCxnSpPr>
          <p:nvPr/>
        </p:nvCxnSpPr>
        <p:spPr>
          <a:xfrm>
            <a:off x="4880001" y="868936"/>
            <a:ext cx="850500" cy="457500"/>
          </a:xfrm>
          <a:prstGeom prst="straightConnector1">
            <a:avLst/>
          </a:prstGeom>
          <a:noFill/>
          <a:ln w="19050" cap="flat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21" name="Shape 221"/>
          <p:cNvCxnSpPr>
            <a:stCxn id="197" idx="6"/>
            <a:endCxn id="202" idx="2"/>
          </p:cNvCxnSpPr>
          <p:nvPr/>
        </p:nvCxnSpPr>
        <p:spPr>
          <a:xfrm>
            <a:off x="4880001" y="1326531"/>
            <a:ext cx="850500" cy="0"/>
          </a:xfrm>
          <a:prstGeom prst="straightConnector1">
            <a:avLst/>
          </a:prstGeom>
          <a:noFill/>
          <a:ln w="19050" cap="flat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22" name="Shape 222"/>
          <p:cNvCxnSpPr>
            <a:stCxn id="198" idx="6"/>
            <a:endCxn id="202" idx="2"/>
          </p:cNvCxnSpPr>
          <p:nvPr/>
        </p:nvCxnSpPr>
        <p:spPr>
          <a:xfrm rot="10800000" flipH="1">
            <a:off x="4880001" y="1326626"/>
            <a:ext cx="850500" cy="457500"/>
          </a:xfrm>
          <a:prstGeom prst="straightConnector1">
            <a:avLst/>
          </a:prstGeom>
          <a:noFill/>
          <a:ln w="19050" cap="flat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23" name="Shape 223"/>
          <p:cNvSpPr txBox="1"/>
          <p:nvPr/>
        </p:nvSpPr>
        <p:spPr>
          <a:xfrm>
            <a:off x="2922477" y="1869312"/>
            <a:ext cx="1122000" cy="271200"/>
          </a:xfrm>
          <a:prstGeom prst="rect">
            <a:avLst/>
          </a:prstGeom>
          <a:noFill/>
          <a:ln>
            <a:noFill/>
          </a:ln>
        </p:spPr>
        <p:txBody>
          <a:bodyPr lIns="91335" tIns="91335" rIns="91335" bIns="9133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800">
                <a:solidFill>
                  <a:srgbClr val="FF0000"/>
                </a:solidFill>
              </a:rPr>
              <a:t>input layer</a:t>
            </a:r>
          </a:p>
        </p:txBody>
      </p:sp>
      <p:sp>
        <p:nvSpPr>
          <p:cNvPr id="224" name="Shape 224"/>
          <p:cNvSpPr txBox="1"/>
          <p:nvPr/>
        </p:nvSpPr>
        <p:spPr>
          <a:xfrm>
            <a:off x="4044602" y="2140574"/>
            <a:ext cx="1441799" cy="271200"/>
          </a:xfrm>
          <a:prstGeom prst="rect">
            <a:avLst/>
          </a:prstGeom>
          <a:noFill/>
          <a:ln>
            <a:noFill/>
          </a:ln>
        </p:spPr>
        <p:txBody>
          <a:bodyPr lIns="91335" tIns="91335" rIns="91335" bIns="9133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800">
                <a:solidFill>
                  <a:srgbClr val="0000FF"/>
                </a:solidFill>
              </a:rPr>
              <a:t>hidden layer</a:t>
            </a:r>
          </a:p>
        </p:txBody>
      </p:sp>
      <p:sp>
        <p:nvSpPr>
          <p:cNvPr id="225" name="Shape 225"/>
          <p:cNvSpPr txBox="1"/>
          <p:nvPr/>
        </p:nvSpPr>
        <p:spPr>
          <a:xfrm>
            <a:off x="5344432" y="1630391"/>
            <a:ext cx="1441799" cy="271200"/>
          </a:xfrm>
          <a:prstGeom prst="rect">
            <a:avLst/>
          </a:prstGeom>
          <a:noFill/>
          <a:ln>
            <a:noFill/>
          </a:ln>
        </p:spPr>
        <p:txBody>
          <a:bodyPr lIns="91335" tIns="91335" rIns="91335" bIns="9133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800">
                <a:solidFill>
                  <a:srgbClr val="38761D"/>
                </a:solidFill>
              </a:rPr>
              <a:t>output layer</a:t>
            </a:r>
          </a:p>
        </p:txBody>
      </p:sp>
      <p:cxnSp>
        <p:nvCxnSpPr>
          <p:cNvPr id="226" name="Shape 226"/>
          <p:cNvCxnSpPr/>
          <p:nvPr/>
        </p:nvCxnSpPr>
        <p:spPr>
          <a:xfrm>
            <a:off x="-18215" y="2610525"/>
            <a:ext cx="9207899" cy="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312533647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664" y="4342987"/>
            <a:ext cx="1434644" cy="488569"/>
          </a:xfrm>
          <a:prstGeom prst="rect">
            <a:avLst/>
          </a:prstGeom>
          <a:noFill/>
        </p:spPr>
        <p:txBody>
          <a:bodyPr wrap="none" lIns="57128" tIns="28562" rIns="57128" bIns="28562" rtlCol="0">
            <a:spAutoFit/>
          </a:bodyPr>
          <a:lstStyle/>
          <a:p>
            <a:pPr defTabSz="814399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  <a:ea typeface="+mn-ea"/>
              </a:rPr>
              <a:t>image </a:t>
            </a:r>
            <a:r>
              <a:rPr lang="en-US" i="1" dirty="0">
                <a:solidFill>
                  <a:srgbClr val="000000"/>
                </a:solidFill>
                <a:latin typeface="Arial"/>
                <a:ea typeface="+mn-ea"/>
              </a:rPr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29505" y="2739296"/>
            <a:ext cx="1391362" cy="411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57128" tIns="28562" rIns="57128" bIns="28562" rtlCol="0">
            <a:spAutoFit/>
          </a:bodyPr>
          <a:lstStyle/>
          <a:p>
            <a:pPr defTabSz="814399"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>
                <a:solidFill>
                  <a:srgbClr val="000000"/>
                </a:solidFill>
                <a:latin typeface="Arial"/>
                <a:ea typeface="+mn-ea"/>
              </a:rPr>
              <a:t>“Penguin”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74935" y="4342987"/>
            <a:ext cx="1215032" cy="488569"/>
          </a:xfrm>
          <a:prstGeom prst="rect">
            <a:avLst/>
          </a:prstGeom>
          <a:noFill/>
        </p:spPr>
        <p:txBody>
          <a:bodyPr wrap="none" lIns="57128" tIns="28562" rIns="57128" bIns="28562" rtlCol="0">
            <a:spAutoFit/>
          </a:bodyPr>
          <a:lstStyle/>
          <a:p>
            <a:pPr defTabSz="814399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  <a:ea typeface="+mn-ea"/>
              </a:rPr>
              <a:t>label </a:t>
            </a:r>
            <a:r>
              <a:rPr lang="en-US" i="1" dirty="0">
                <a:solidFill>
                  <a:srgbClr val="000000"/>
                </a:solidFill>
                <a:latin typeface="Arial"/>
                <a:ea typeface="+mn-ea"/>
              </a:rPr>
              <a:t>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" y="-95250"/>
            <a:ext cx="9143999" cy="857250"/>
          </a:xfrm>
        </p:spPr>
        <p:txBody>
          <a:bodyPr/>
          <a:lstStyle/>
          <a:p>
            <a:r>
              <a:rPr lang="en-US" dirty="0"/>
              <a:t>Classic Object Recognition</a:t>
            </a:r>
          </a:p>
        </p:txBody>
      </p:sp>
      <p:pic>
        <p:nvPicPr>
          <p:cNvPr id="15" name="Picture 4" descr="penguin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7" y="1381125"/>
            <a:ext cx="2000249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865842" y="1762126"/>
            <a:ext cx="4277917" cy="2352675"/>
            <a:chOff x="4741833" y="3200400"/>
            <a:chExt cx="5639132" cy="3134495"/>
          </a:xfrm>
        </p:grpSpPr>
        <p:grpSp>
          <p:nvGrpSpPr>
            <p:cNvPr id="10" name="Group 777"/>
            <p:cNvGrpSpPr/>
            <p:nvPr/>
          </p:nvGrpSpPr>
          <p:grpSpPr>
            <a:xfrm>
              <a:off x="4741833" y="3200400"/>
              <a:ext cx="2249095" cy="3134495"/>
              <a:chOff x="0" y="0"/>
              <a:chExt cx="2665593" cy="3714955"/>
            </a:xfrm>
          </p:grpSpPr>
          <p:sp>
            <p:nvSpPr>
              <p:cNvPr id="11" name="Shape 765"/>
              <p:cNvSpPr/>
              <p:nvPr/>
            </p:nvSpPr>
            <p:spPr>
              <a:xfrm>
                <a:off x="0" y="1896631"/>
                <a:ext cx="759230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grpSp>
            <p:nvGrpSpPr>
              <p:cNvPr id="16" name="Group 768"/>
              <p:cNvGrpSpPr/>
              <p:nvPr/>
            </p:nvGrpSpPr>
            <p:grpSpPr>
              <a:xfrm>
                <a:off x="878432" y="0"/>
                <a:ext cx="1774141" cy="1094446"/>
                <a:chOff x="0" y="0"/>
                <a:chExt cx="1774140" cy="1094445"/>
              </a:xfrm>
            </p:grpSpPr>
            <p:sp>
              <p:nvSpPr>
                <p:cNvPr id="25" name="Shape 766"/>
                <p:cNvSpPr/>
                <p:nvPr/>
              </p:nvSpPr>
              <p:spPr>
                <a:xfrm>
                  <a:off x="0" y="0"/>
                  <a:ext cx="1774140" cy="1094445"/>
                </a:xfrm>
                <a:prstGeom prst="rect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42863" tIns="42863" rIns="42863" bIns="42863" numCol="1" anchor="ctr">
                  <a:noAutofit/>
                </a:bodyPr>
                <a:lstStyle/>
                <a:p>
                  <a:pPr defTabSz="814399" fontAlgn="auto">
                    <a:spcBef>
                      <a:spcPts val="0"/>
                    </a:spcBef>
                    <a:spcAft>
                      <a:spcPts val="0"/>
                    </a:spcAft>
                    <a:defRPr sz="2400"/>
                  </a:pPr>
                  <a:endParaRPr sz="1300">
                    <a:solidFill>
                      <a:srgbClr val="000000"/>
                    </a:solidFill>
                    <a:latin typeface="Arial"/>
                    <a:ea typeface="+mn-ea"/>
                  </a:endParaRPr>
                </a:p>
              </p:txBody>
            </p:sp>
            <p:sp>
              <p:nvSpPr>
                <p:cNvPr id="26" name="Shape 767"/>
                <p:cNvSpPr/>
                <p:nvPr/>
              </p:nvSpPr>
              <p:spPr>
                <a:xfrm>
                  <a:off x="323359" y="235885"/>
                  <a:ext cx="1272225" cy="6226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42863" tIns="42863" rIns="42863" bIns="42863" numCol="1" anchor="ctr">
                  <a:spAutoFit/>
                </a:bodyPr>
                <a:lstStyle>
                  <a:lvl1pPr>
                    <a:defRPr sz="2800"/>
                  </a:lvl1pPr>
                </a:lstStyle>
                <a:p>
                  <a:pPr defTabSz="814399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sz="2000" dirty="0">
                      <a:solidFill>
                        <a:srgbClr val="000000"/>
                      </a:solidFill>
                      <a:latin typeface="Arial"/>
                      <a:ea typeface="+mn-ea"/>
                    </a:rPr>
                    <a:t>Edges</a:t>
                  </a:r>
                </a:p>
              </p:txBody>
            </p:sp>
          </p:grpSp>
          <p:grpSp>
            <p:nvGrpSpPr>
              <p:cNvPr id="17" name="Group 771"/>
              <p:cNvGrpSpPr/>
              <p:nvPr/>
            </p:nvGrpSpPr>
            <p:grpSpPr>
              <a:xfrm>
                <a:off x="878432" y="1303772"/>
                <a:ext cx="1774141" cy="1094446"/>
                <a:chOff x="0" y="0"/>
                <a:chExt cx="1774140" cy="1094445"/>
              </a:xfrm>
            </p:grpSpPr>
            <p:sp>
              <p:nvSpPr>
                <p:cNvPr id="23" name="Shape 769"/>
                <p:cNvSpPr/>
                <p:nvPr/>
              </p:nvSpPr>
              <p:spPr>
                <a:xfrm>
                  <a:off x="234174" y="235885"/>
                  <a:ext cx="1448234" cy="6226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42863" tIns="42863" rIns="42863" bIns="42863" numCol="1" anchor="ctr">
                  <a:spAutoFit/>
                </a:bodyPr>
                <a:lstStyle>
                  <a:lvl1pPr>
                    <a:defRPr sz="2800"/>
                  </a:lvl1pPr>
                </a:lstStyle>
                <a:p>
                  <a:pPr defTabSz="814399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sz="2000" dirty="0">
                      <a:solidFill>
                        <a:srgbClr val="000000"/>
                      </a:solidFill>
                      <a:latin typeface="Arial"/>
                      <a:ea typeface="+mn-ea"/>
                    </a:rPr>
                    <a:t>Texture</a:t>
                  </a:r>
                  <a:endParaRPr sz="1200" dirty="0">
                    <a:solidFill>
                      <a:srgbClr val="000000"/>
                    </a:solidFill>
                    <a:latin typeface="Arial"/>
                    <a:ea typeface="+mn-ea"/>
                  </a:endParaRPr>
                </a:p>
              </p:txBody>
            </p:sp>
            <p:sp>
              <p:nvSpPr>
                <p:cNvPr id="24" name="Shape 770"/>
                <p:cNvSpPr/>
                <p:nvPr/>
              </p:nvSpPr>
              <p:spPr>
                <a:xfrm>
                  <a:off x="0" y="0"/>
                  <a:ext cx="1774140" cy="1094445"/>
                </a:xfrm>
                <a:prstGeom prst="rect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42863" tIns="42863" rIns="42863" bIns="42863" numCol="1" anchor="ctr">
                  <a:noAutofit/>
                </a:bodyPr>
                <a:lstStyle/>
                <a:p>
                  <a:pPr defTabSz="814399" fontAlgn="auto">
                    <a:spcBef>
                      <a:spcPts val="0"/>
                    </a:spcBef>
                    <a:spcAft>
                      <a:spcPts val="0"/>
                    </a:spcAft>
                    <a:defRPr sz="2400"/>
                  </a:pPr>
                  <a:endParaRPr sz="1300">
                    <a:solidFill>
                      <a:srgbClr val="000000"/>
                    </a:solidFill>
                    <a:latin typeface="Arial"/>
                    <a:ea typeface="+mn-ea"/>
                  </a:endParaRPr>
                </a:p>
              </p:txBody>
            </p:sp>
          </p:grpSp>
          <p:grpSp>
            <p:nvGrpSpPr>
              <p:cNvPr id="18" name="Group 774"/>
              <p:cNvGrpSpPr/>
              <p:nvPr/>
            </p:nvGrpSpPr>
            <p:grpSpPr>
              <a:xfrm>
                <a:off x="891452" y="2620509"/>
                <a:ext cx="1774141" cy="1094446"/>
                <a:chOff x="0" y="0"/>
                <a:chExt cx="1774140" cy="1094445"/>
              </a:xfrm>
            </p:grpSpPr>
            <p:sp>
              <p:nvSpPr>
                <p:cNvPr id="21" name="Shape 772"/>
                <p:cNvSpPr/>
                <p:nvPr/>
              </p:nvSpPr>
              <p:spPr>
                <a:xfrm>
                  <a:off x="316256" y="235885"/>
                  <a:ext cx="1294766" cy="6226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42863" tIns="42863" rIns="42863" bIns="42863" numCol="1" anchor="ctr">
                  <a:spAutoFit/>
                </a:bodyPr>
                <a:lstStyle>
                  <a:lvl1pPr>
                    <a:defRPr sz="2800"/>
                  </a:lvl1pPr>
                </a:lstStyle>
                <a:p>
                  <a:pPr defTabSz="814399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sz="2000" dirty="0">
                      <a:solidFill>
                        <a:srgbClr val="000000"/>
                      </a:solidFill>
                      <a:latin typeface="Arial"/>
                      <a:ea typeface="+mn-ea"/>
                    </a:rPr>
                    <a:t>Colors</a:t>
                  </a:r>
                  <a:endParaRPr sz="1200" dirty="0">
                    <a:solidFill>
                      <a:srgbClr val="000000"/>
                    </a:solidFill>
                    <a:latin typeface="Arial"/>
                    <a:ea typeface="+mn-ea"/>
                  </a:endParaRPr>
                </a:p>
              </p:txBody>
            </p:sp>
            <p:sp>
              <p:nvSpPr>
                <p:cNvPr id="22" name="Shape 773"/>
                <p:cNvSpPr/>
                <p:nvPr/>
              </p:nvSpPr>
              <p:spPr>
                <a:xfrm>
                  <a:off x="0" y="0"/>
                  <a:ext cx="1774140" cy="1094445"/>
                </a:xfrm>
                <a:prstGeom prst="rect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42863" tIns="42863" rIns="42863" bIns="42863" numCol="1" anchor="ctr">
                  <a:noAutofit/>
                </a:bodyPr>
                <a:lstStyle/>
                <a:p>
                  <a:pPr defTabSz="814399" fontAlgn="auto">
                    <a:spcBef>
                      <a:spcPts val="0"/>
                    </a:spcBef>
                    <a:spcAft>
                      <a:spcPts val="0"/>
                    </a:spcAft>
                    <a:defRPr sz="2400"/>
                  </a:pPr>
                  <a:endParaRPr sz="1300">
                    <a:solidFill>
                      <a:srgbClr val="000000"/>
                    </a:solidFill>
                    <a:latin typeface="Arial"/>
                    <a:ea typeface="+mn-ea"/>
                  </a:endParaRPr>
                </a:p>
              </p:txBody>
            </p:sp>
          </p:grpSp>
          <p:sp>
            <p:nvSpPr>
              <p:cNvPr id="19" name="Shape 775"/>
              <p:cNvSpPr/>
              <p:nvPr/>
            </p:nvSpPr>
            <p:spPr>
              <a:xfrm flipV="1">
                <a:off x="33084" y="655124"/>
                <a:ext cx="718534" cy="113883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20" name="Shape 776"/>
              <p:cNvSpPr/>
              <p:nvPr/>
            </p:nvSpPr>
            <p:spPr>
              <a:xfrm>
                <a:off x="33084" y="2014025"/>
                <a:ext cx="718534" cy="113883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</p:grpSp>
        <p:grpSp>
          <p:nvGrpSpPr>
            <p:cNvPr id="27" name="Group 790"/>
            <p:cNvGrpSpPr/>
            <p:nvPr/>
          </p:nvGrpSpPr>
          <p:grpSpPr>
            <a:xfrm>
              <a:off x="7076225" y="3610684"/>
              <a:ext cx="2455509" cy="2351792"/>
              <a:chOff x="0" y="0"/>
              <a:chExt cx="2910231" cy="2787308"/>
            </a:xfrm>
          </p:grpSpPr>
          <p:sp>
            <p:nvSpPr>
              <p:cNvPr id="28" name="Shape 778"/>
              <p:cNvSpPr/>
              <p:nvPr/>
            </p:nvSpPr>
            <p:spPr>
              <a:xfrm>
                <a:off x="0" y="60959"/>
                <a:ext cx="1019712" cy="51680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29" name="Shape 779"/>
              <p:cNvSpPr/>
              <p:nvPr/>
            </p:nvSpPr>
            <p:spPr>
              <a:xfrm flipV="1">
                <a:off x="0" y="734557"/>
                <a:ext cx="1020267" cy="63665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30" name="Shape 780"/>
              <p:cNvSpPr/>
              <p:nvPr/>
            </p:nvSpPr>
            <p:spPr>
              <a:xfrm flipV="1">
                <a:off x="0" y="971747"/>
                <a:ext cx="1025116" cy="170972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grpSp>
            <p:nvGrpSpPr>
              <p:cNvPr id="31" name="Group 783"/>
              <p:cNvGrpSpPr/>
              <p:nvPr/>
            </p:nvGrpSpPr>
            <p:grpSpPr>
              <a:xfrm>
                <a:off x="1128109" y="0"/>
                <a:ext cx="1782122" cy="1094446"/>
                <a:chOff x="0" y="0"/>
                <a:chExt cx="1782120" cy="1094445"/>
              </a:xfrm>
            </p:grpSpPr>
            <p:sp>
              <p:nvSpPr>
                <p:cNvPr id="38" name="Shape 781"/>
                <p:cNvSpPr/>
                <p:nvPr/>
              </p:nvSpPr>
              <p:spPr>
                <a:xfrm>
                  <a:off x="0" y="0"/>
                  <a:ext cx="1774140" cy="1094445"/>
                </a:xfrm>
                <a:prstGeom prst="rect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42863" tIns="42863" rIns="42863" bIns="42863" numCol="1" anchor="ctr">
                  <a:noAutofit/>
                </a:bodyPr>
                <a:lstStyle/>
                <a:p>
                  <a:pPr defTabSz="814399" fontAlgn="auto">
                    <a:spcBef>
                      <a:spcPts val="0"/>
                    </a:spcBef>
                    <a:spcAft>
                      <a:spcPts val="0"/>
                    </a:spcAft>
                    <a:defRPr sz="2400"/>
                  </a:pPr>
                  <a:endParaRPr sz="1300">
                    <a:solidFill>
                      <a:srgbClr val="000000"/>
                    </a:solidFill>
                    <a:latin typeface="Arial"/>
                    <a:ea typeface="+mn-ea"/>
                  </a:endParaRPr>
                </a:p>
              </p:txBody>
            </p:sp>
            <p:sp>
              <p:nvSpPr>
                <p:cNvPr id="39" name="Shape 782"/>
                <p:cNvSpPr/>
                <p:nvPr/>
              </p:nvSpPr>
              <p:spPr>
                <a:xfrm>
                  <a:off x="24047" y="260185"/>
                  <a:ext cx="1758073" cy="5740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42863" tIns="42863" rIns="42863" bIns="42863" numCol="1" anchor="ctr">
                  <a:spAutoFit/>
                </a:bodyPr>
                <a:lstStyle>
                  <a:lvl1pPr>
                    <a:defRPr sz="2800"/>
                  </a:lvl1pPr>
                </a:lstStyle>
                <a:p>
                  <a:pPr defTabSz="814399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sz="1800" dirty="0">
                      <a:solidFill>
                        <a:srgbClr val="000000"/>
                      </a:solidFill>
                      <a:latin typeface="Arial"/>
                      <a:ea typeface="+mn-ea"/>
                    </a:rPr>
                    <a:t>Segments</a:t>
                  </a:r>
                </a:p>
              </p:txBody>
            </p:sp>
          </p:grpSp>
          <p:grpSp>
            <p:nvGrpSpPr>
              <p:cNvPr id="32" name="Group 786"/>
              <p:cNvGrpSpPr/>
              <p:nvPr/>
            </p:nvGrpSpPr>
            <p:grpSpPr>
              <a:xfrm>
                <a:off x="1128109" y="1282651"/>
                <a:ext cx="1774141" cy="1094446"/>
                <a:chOff x="0" y="0"/>
                <a:chExt cx="1774140" cy="1094445"/>
              </a:xfrm>
            </p:grpSpPr>
            <p:sp>
              <p:nvSpPr>
                <p:cNvPr id="36" name="Shape 784"/>
                <p:cNvSpPr/>
                <p:nvPr/>
              </p:nvSpPr>
              <p:spPr>
                <a:xfrm>
                  <a:off x="0" y="0"/>
                  <a:ext cx="1774140" cy="1094445"/>
                </a:xfrm>
                <a:prstGeom prst="rect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42863" tIns="42863" rIns="42863" bIns="42863" numCol="1" anchor="ctr">
                  <a:noAutofit/>
                </a:bodyPr>
                <a:lstStyle/>
                <a:p>
                  <a:pPr defTabSz="814399" fontAlgn="auto">
                    <a:spcBef>
                      <a:spcPts val="0"/>
                    </a:spcBef>
                    <a:spcAft>
                      <a:spcPts val="0"/>
                    </a:spcAft>
                    <a:defRPr sz="2400"/>
                  </a:pPr>
                  <a:endParaRPr sz="1300">
                    <a:solidFill>
                      <a:srgbClr val="000000"/>
                    </a:solidFill>
                    <a:latin typeface="Arial"/>
                    <a:ea typeface="+mn-ea"/>
                  </a:endParaRPr>
                </a:p>
              </p:txBody>
            </p:sp>
            <p:sp>
              <p:nvSpPr>
                <p:cNvPr id="37" name="Shape 785"/>
                <p:cNvSpPr/>
                <p:nvPr/>
              </p:nvSpPr>
              <p:spPr>
                <a:xfrm>
                  <a:off x="416096" y="235885"/>
                  <a:ext cx="1069372" cy="6226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42863" tIns="42863" rIns="42863" bIns="42863" numCol="1" anchor="ctr">
                  <a:spAutoFit/>
                </a:bodyPr>
                <a:lstStyle>
                  <a:lvl1pPr>
                    <a:defRPr sz="2800"/>
                  </a:lvl1pPr>
                </a:lstStyle>
                <a:p>
                  <a:pPr defTabSz="814399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sz="2000" dirty="0">
                      <a:solidFill>
                        <a:srgbClr val="000000"/>
                      </a:solidFill>
                      <a:latin typeface="Arial"/>
                      <a:ea typeface="+mn-ea"/>
                    </a:rPr>
                    <a:t>Parts</a:t>
                  </a:r>
                </a:p>
              </p:txBody>
            </p:sp>
          </p:grpSp>
          <p:sp>
            <p:nvSpPr>
              <p:cNvPr id="33" name="Shape 787"/>
              <p:cNvSpPr/>
              <p:nvPr/>
            </p:nvSpPr>
            <p:spPr>
              <a:xfrm>
                <a:off x="18441" y="1372394"/>
                <a:ext cx="1019713" cy="51680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34" name="Shape 788"/>
              <p:cNvSpPr/>
              <p:nvPr/>
            </p:nvSpPr>
            <p:spPr>
              <a:xfrm>
                <a:off x="25399" y="187960"/>
                <a:ext cx="995721" cy="157620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35" name="Shape 789"/>
              <p:cNvSpPr/>
              <p:nvPr/>
            </p:nvSpPr>
            <p:spPr>
              <a:xfrm flipV="1">
                <a:off x="2646" y="1989115"/>
                <a:ext cx="1028049" cy="79819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</p:grpSp>
        <p:grpSp>
          <p:nvGrpSpPr>
            <p:cNvPr id="40" name="Group 794"/>
            <p:cNvGrpSpPr/>
            <p:nvPr/>
          </p:nvGrpSpPr>
          <p:grpSpPr>
            <a:xfrm>
              <a:off x="9587239" y="4180612"/>
              <a:ext cx="793726" cy="1010048"/>
              <a:chOff x="0" y="97710"/>
              <a:chExt cx="940712" cy="1197092"/>
            </a:xfrm>
          </p:grpSpPr>
          <p:sp>
            <p:nvSpPr>
              <p:cNvPr id="42" name="Shape 792"/>
              <p:cNvSpPr/>
              <p:nvPr/>
            </p:nvSpPr>
            <p:spPr>
              <a:xfrm>
                <a:off x="28212" y="97710"/>
                <a:ext cx="907202" cy="58684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43" name="Shape 793"/>
              <p:cNvSpPr/>
              <p:nvPr/>
            </p:nvSpPr>
            <p:spPr>
              <a:xfrm flipV="1">
                <a:off x="0" y="800519"/>
                <a:ext cx="940712" cy="49428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7219200" y="4857759"/>
            <a:ext cx="1924778" cy="307763"/>
          </a:xfrm>
          <a:prstGeom prst="rect">
            <a:avLst/>
          </a:prstGeom>
          <a:noFill/>
        </p:spPr>
        <p:txBody>
          <a:bodyPr wrap="none" lIns="57136" tIns="28568" rIns="57136" bIns="28568" rtlCol="0">
            <a:spAutoFit/>
          </a:bodyPr>
          <a:lstStyle/>
          <a:p>
            <a:pPr defTabSz="814399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</a:rPr>
              <a:t>Slide by Philip Isola</a:t>
            </a:r>
          </a:p>
        </p:txBody>
      </p:sp>
      <p:sp>
        <p:nvSpPr>
          <p:cNvPr id="46" name="Shape 796"/>
          <p:cNvSpPr/>
          <p:nvPr/>
        </p:nvSpPr>
        <p:spPr>
          <a:xfrm>
            <a:off x="2730742" y="1032254"/>
            <a:ext cx="2071868" cy="352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3" tIns="26783" rIns="26783" bIns="26783" numCol="1" anchor="ctr">
            <a:spAutoFit/>
          </a:bodyPr>
          <a:lstStyle/>
          <a:p>
            <a:pPr defTabSz="814399" fontAlgn="auto"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000000"/>
                </a:solidFill>
                <a:latin typeface="Arial"/>
                <a:ea typeface="+mn-ea"/>
              </a:rPr>
              <a:t>Feature extractors</a:t>
            </a:r>
          </a:p>
        </p:txBody>
      </p:sp>
      <p:sp>
        <p:nvSpPr>
          <p:cNvPr id="48" name="Shape 798"/>
          <p:cNvSpPr/>
          <p:nvPr/>
        </p:nvSpPr>
        <p:spPr>
          <a:xfrm>
            <a:off x="6665163" y="1644149"/>
            <a:ext cx="1076003" cy="352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3" tIns="26783" rIns="26783" bIns="26783" numCol="1" anchor="ctr">
            <a:spAutoFit/>
          </a:bodyPr>
          <a:lstStyle/>
          <a:p>
            <a:pPr defTabSz="814399" fontAlgn="auto">
              <a:spcBef>
                <a:spcPts val="0"/>
              </a:spcBef>
              <a:spcAft>
                <a:spcPts val="0"/>
              </a:spcAft>
            </a:pPr>
            <a:r>
              <a:rPr sz="1900" i="1" dirty="0">
                <a:solidFill>
                  <a:srgbClr val="000000"/>
                </a:solidFill>
                <a:latin typeface="Arial"/>
                <a:ea typeface="+mn-ea"/>
              </a:rPr>
              <a:t>Classifier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000877" y="2070074"/>
            <a:ext cx="139484" cy="465194"/>
          </a:xfrm>
          <a:prstGeom prst="straightConnector1">
            <a:avLst/>
          </a:prstGeom>
          <a:ln>
            <a:prstDash val="dash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3116973" y="1436052"/>
            <a:ext cx="176991" cy="866622"/>
          </a:xfrm>
          <a:prstGeom prst="straightConnector1">
            <a:avLst/>
          </a:prstGeom>
          <a:ln>
            <a:prstDash val="dash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82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6A8C2-0B13-4ED0-81D9-E2EE598E4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Neural Network vs </a:t>
            </a:r>
            <a:r>
              <a:rPr lang="en-US" dirty="0" err="1" smtClean="0"/>
              <a:t>ConvNet</a:t>
            </a: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7EFCA5B-AC93-42B0-95E5-9120FB3EC045}"/>
              </a:ext>
            </a:extLst>
          </p:cNvPr>
          <p:cNvGrpSpPr/>
          <p:nvPr/>
        </p:nvGrpSpPr>
        <p:grpSpPr>
          <a:xfrm>
            <a:off x="4536972" y="1810729"/>
            <a:ext cx="2828562" cy="2873657"/>
            <a:chOff x="350388" y="2036800"/>
            <a:chExt cx="3771416" cy="3831542"/>
          </a:xfrm>
        </p:grpSpPr>
        <p:sp>
          <p:nvSpPr>
            <p:cNvPr id="7" name="Shape 268">
              <a:extLst>
                <a:ext uri="{FF2B5EF4-FFF2-40B4-BE49-F238E27FC236}">
                  <a16:creationId xmlns:a16="http://schemas.microsoft.com/office/drawing/2014/main" id="{B777458C-2AA4-494C-B699-17B7CA7665F2}"/>
                </a:ext>
              </a:extLst>
            </p:cNvPr>
            <p:cNvSpPr/>
            <p:nvPr/>
          </p:nvSpPr>
          <p:spPr>
            <a:xfrm>
              <a:off x="2535250" y="3687200"/>
              <a:ext cx="282299" cy="376499"/>
            </a:xfrm>
            <a:prstGeom prst="ellipse">
              <a:avLst/>
            </a:prstGeom>
            <a:solidFill>
              <a:srgbClr val="C9DAF8"/>
            </a:solidFill>
            <a:ln w="1905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 sz="2100"/>
            </a:p>
          </p:txBody>
        </p:sp>
        <p:sp>
          <p:nvSpPr>
            <p:cNvPr id="8" name="Shape 270">
              <a:extLst>
                <a:ext uri="{FF2B5EF4-FFF2-40B4-BE49-F238E27FC236}">
                  <a16:creationId xmlns:a16="http://schemas.microsoft.com/office/drawing/2014/main" id="{3DF781A8-F284-41E6-ABF9-B2C108A5912E}"/>
                </a:ext>
              </a:extLst>
            </p:cNvPr>
            <p:cNvSpPr txBox="1"/>
            <p:nvPr/>
          </p:nvSpPr>
          <p:spPr>
            <a:xfrm>
              <a:off x="2417901" y="2954848"/>
              <a:ext cx="1703903" cy="777299"/>
            </a:xfrm>
            <a:prstGeom prst="rect">
              <a:avLst/>
            </a:prstGeom>
            <a:noFill/>
            <a:ln>
              <a:noFill/>
            </a:ln>
          </p:spPr>
          <p:txBody>
            <a:bodyPr lIns="68569" tIns="68569" rIns="68569" bIns="68569" anchor="t" anchorCtr="0">
              <a:noAutofit/>
            </a:bodyPr>
            <a:lstStyle/>
            <a:p>
              <a:pPr>
                <a:spcBef>
                  <a:spcPts val="0"/>
                </a:spcBef>
              </a:pPr>
              <a:r>
                <a:rPr lang="en-US" sz="2400" dirty="0">
                  <a:solidFill>
                    <a:srgbClr val="0000FF"/>
                  </a:solidFill>
                </a:rPr>
                <a:t>neuron</a:t>
              </a:r>
              <a:endParaRPr lang="en" sz="2400" dirty="0">
                <a:solidFill>
                  <a:srgbClr val="0000FF"/>
                </a:solidFill>
              </a:endParaRPr>
            </a:p>
          </p:txBody>
        </p:sp>
        <p:sp>
          <p:nvSpPr>
            <p:cNvPr id="9" name="Shape 271">
              <a:extLst>
                <a:ext uri="{FF2B5EF4-FFF2-40B4-BE49-F238E27FC236}">
                  <a16:creationId xmlns:a16="http://schemas.microsoft.com/office/drawing/2014/main" id="{8FEAEAE4-126D-4995-A173-4E3A4A9C32D5}"/>
                </a:ext>
              </a:extLst>
            </p:cNvPr>
            <p:cNvSpPr txBox="1"/>
            <p:nvPr/>
          </p:nvSpPr>
          <p:spPr>
            <a:xfrm>
              <a:off x="1021001" y="5103466"/>
              <a:ext cx="719898" cy="412800"/>
            </a:xfrm>
            <a:prstGeom prst="rect">
              <a:avLst/>
            </a:prstGeom>
            <a:noFill/>
            <a:ln>
              <a:noFill/>
            </a:ln>
          </p:spPr>
          <p:txBody>
            <a:bodyPr lIns="68569" tIns="68569" rIns="68569" bIns="68569" anchor="t" anchorCtr="0">
              <a:noAutofit/>
            </a:bodyPr>
            <a:lstStyle/>
            <a:p>
              <a:pPr>
                <a:spcBef>
                  <a:spcPts val="0"/>
                </a:spcBef>
              </a:pPr>
              <a:r>
                <a:rPr lang="en" sz="2400"/>
                <a:t>32</a:t>
              </a:r>
            </a:p>
          </p:txBody>
        </p:sp>
        <p:sp>
          <p:nvSpPr>
            <p:cNvPr id="10" name="Shape 272">
              <a:extLst>
                <a:ext uri="{FF2B5EF4-FFF2-40B4-BE49-F238E27FC236}">
                  <a16:creationId xmlns:a16="http://schemas.microsoft.com/office/drawing/2014/main" id="{9C7FDDCF-F3A1-4FAB-981A-386F73E183C8}"/>
                </a:ext>
              </a:extLst>
            </p:cNvPr>
            <p:cNvSpPr txBox="1"/>
            <p:nvPr/>
          </p:nvSpPr>
          <p:spPr>
            <a:xfrm>
              <a:off x="1461501" y="2440833"/>
              <a:ext cx="719898" cy="376499"/>
            </a:xfrm>
            <a:prstGeom prst="rect">
              <a:avLst/>
            </a:prstGeom>
            <a:noFill/>
            <a:ln>
              <a:noFill/>
            </a:ln>
          </p:spPr>
          <p:txBody>
            <a:bodyPr lIns="68569" tIns="68569" rIns="68569" bIns="68569" anchor="t" anchorCtr="0">
              <a:noAutofit/>
            </a:bodyPr>
            <a:lstStyle/>
            <a:p>
              <a:pPr>
                <a:spcBef>
                  <a:spcPts val="0"/>
                </a:spcBef>
              </a:pPr>
              <a:r>
                <a:rPr lang="en" sz="2400"/>
                <a:t>32</a:t>
              </a:r>
            </a:p>
          </p:txBody>
        </p:sp>
        <p:sp>
          <p:nvSpPr>
            <p:cNvPr id="11" name="Shape 273">
              <a:extLst>
                <a:ext uri="{FF2B5EF4-FFF2-40B4-BE49-F238E27FC236}">
                  <a16:creationId xmlns:a16="http://schemas.microsoft.com/office/drawing/2014/main" id="{FA66B2F8-8A0A-4727-A517-02639FFAD858}"/>
                </a:ext>
              </a:extLst>
            </p:cNvPr>
            <p:cNvSpPr txBox="1"/>
            <p:nvPr/>
          </p:nvSpPr>
          <p:spPr>
            <a:xfrm>
              <a:off x="350388" y="5625643"/>
              <a:ext cx="719898" cy="242699"/>
            </a:xfrm>
            <a:prstGeom prst="rect">
              <a:avLst/>
            </a:prstGeom>
            <a:noFill/>
            <a:ln>
              <a:noFill/>
            </a:ln>
          </p:spPr>
          <p:txBody>
            <a:bodyPr lIns="68569" tIns="68569" rIns="68569" bIns="68569" anchor="t" anchorCtr="0">
              <a:noAutofit/>
            </a:bodyPr>
            <a:lstStyle/>
            <a:p>
              <a:pPr>
                <a:spcBef>
                  <a:spcPts val="0"/>
                </a:spcBef>
              </a:pPr>
              <a:r>
                <a:rPr lang="en" sz="2400"/>
                <a:t>3</a:t>
              </a:r>
            </a:p>
          </p:txBody>
        </p:sp>
        <p:sp>
          <p:nvSpPr>
            <p:cNvPr id="12" name="Shape 274">
              <a:extLst>
                <a:ext uri="{FF2B5EF4-FFF2-40B4-BE49-F238E27FC236}">
                  <a16:creationId xmlns:a16="http://schemas.microsoft.com/office/drawing/2014/main" id="{D4177F16-3D99-48ED-8A37-BD74A12E6571}"/>
                </a:ext>
              </a:extLst>
            </p:cNvPr>
            <p:cNvSpPr/>
            <p:nvPr/>
          </p:nvSpPr>
          <p:spPr>
            <a:xfrm>
              <a:off x="939000" y="3332800"/>
              <a:ext cx="282299" cy="1085099"/>
            </a:xfrm>
            <a:prstGeom prst="cube">
              <a:avLst>
                <a:gd name="adj" fmla="val 53382"/>
              </a:avLst>
            </a:prstGeom>
            <a:solidFill>
              <a:srgbClr val="F4CCCC"/>
            </a:solidFill>
            <a:ln w="1905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 sz="2100"/>
            </a:p>
          </p:txBody>
        </p:sp>
        <p:sp>
          <p:nvSpPr>
            <p:cNvPr id="13" name="Shape 275">
              <a:extLst>
                <a:ext uri="{FF2B5EF4-FFF2-40B4-BE49-F238E27FC236}">
                  <a16:creationId xmlns:a16="http://schemas.microsoft.com/office/drawing/2014/main" id="{4F31ABD5-39B7-4652-B190-6FD834281DDB}"/>
                </a:ext>
              </a:extLst>
            </p:cNvPr>
            <p:cNvSpPr/>
            <p:nvPr/>
          </p:nvSpPr>
          <p:spPr>
            <a:xfrm>
              <a:off x="522475" y="2036800"/>
              <a:ext cx="956400" cy="3677100"/>
            </a:xfrm>
            <a:prstGeom prst="cube">
              <a:avLst>
                <a:gd name="adj" fmla="val 77711"/>
              </a:avLst>
            </a:prstGeom>
            <a:solidFill>
              <a:srgbClr val="F4CCCC">
                <a:alpha val="51920"/>
              </a:srgbClr>
            </a:solidFill>
            <a:ln w="1905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 sz="2100"/>
            </a:p>
          </p:txBody>
        </p:sp>
        <p:cxnSp>
          <p:nvCxnSpPr>
            <p:cNvPr id="14" name="Shape 276">
              <a:extLst>
                <a:ext uri="{FF2B5EF4-FFF2-40B4-BE49-F238E27FC236}">
                  <a16:creationId xmlns:a16="http://schemas.microsoft.com/office/drawing/2014/main" id="{177A63E7-C4E8-45C7-89F6-58B222F928BE}"/>
                </a:ext>
              </a:extLst>
            </p:cNvPr>
            <p:cNvCxnSpPr/>
            <p:nvPr/>
          </p:nvCxnSpPr>
          <p:spPr>
            <a:xfrm rot="10800000" flipH="1">
              <a:off x="1045750" y="3875500"/>
              <a:ext cx="1489500" cy="531900"/>
            </a:xfrm>
            <a:prstGeom prst="straightConnector1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5" name="Shape 278">
              <a:extLst>
                <a:ext uri="{FF2B5EF4-FFF2-40B4-BE49-F238E27FC236}">
                  <a16:creationId xmlns:a16="http://schemas.microsoft.com/office/drawing/2014/main" id="{BF17FD9D-18E6-44C5-86C2-27EC5C6E9D22}"/>
                </a:ext>
              </a:extLst>
            </p:cNvPr>
            <p:cNvCxnSpPr/>
            <p:nvPr/>
          </p:nvCxnSpPr>
          <p:spPr>
            <a:xfrm>
              <a:off x="1065250" y="3559000"/>
              <a:ext cx="1470000" cy="316500"/>
            </a:xfrm>
            <a:prstGeom prst="straightConnector1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6" name="Shape 279">
              <a:extLst>
                <a:ext uri="{FF2B5EF4-FFF2-40B4-BE49-F238E27FC236}">
                  <a16:creationId xmlns:a16="http://schemas.microsoft.com/office/drawing/2014/main" id="{D046BA09-9790-4F40-9D46-094875F0D00E}"/>
                </a:ext>
              </a:extLst>
            </p:cNvPr>
            <p:cNvCxnSpPr/>
            <p:nvPr/>
          </p:nvCxnSpPr>
          <p:spPr>
            <a:xfrm>
              <a:off x="1201450" y="3359800"/>
              <a:ext cx="1333800" cy="515700"/>
            </a:xfrm>
            <a:prstGeom prst="straightConnector1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7" name="Shape 280">
              <a:extLst>
                <a:ext uri="{FF2B5EF4-FFF2-40B4-BE49-F238E27FC236}">
                  <a16:creationId xmlns:a16="http://schemas.microsoft.com/office/drawing/2014/main" id="{9A9A62E2-5F38-4165-A1ED-11C0CBB34F27}"/>
                </a:ext>
              </a:extLst>
            </p:cNvPr>
            <p:cNvCxnSpPr/>
            <p:nvPr/>
          </p:nvCxnSpPr>
          <p:spPr>
            <a:xfrm rot="10800000" flipH="1">
              <a:off x="1227425" y="3875633"/>
              <a:ext cx="1307700" cy="332700"/>
            </a:xfrm>
            <a:prstGeom prst="straightConnector1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sp>
        <p:nvSpPr>
          <p:cNvPr id="20" name="Shape 268">
            <a:extLst>
              <a:ext uri="{FF2B5EF4-FFF2-40B4-BE49-F238E27FC236}">
                <a16:creationId xmlns:a16="http://schemas.microsoft.com/office/drawing/2014/main" id="{A7AFBFEA-69AA-48BE-A94B-E9CFB29ECE77}"/>
              </a:ext>
            </a:extLst>
          </p:cNvPr>
          <p:cNvSpPr/>
          <p:nvPr/>
        </p:nvSpPr>
        <p:spPr>
          <a:xfrm>
            <a:off x="3043861" y="3115588"/>
            <a:ext cx="211724" cy="282374"/>
          </a:xfrm>
          <a:prstGeom prst="ellipse">
            <a:avLst/>
          </a:prstGeom>
          <a:solidFill>
            <a:srgbClr val="C9DAF8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>
              <a:spcBef>
                <a:spcPts val="0"/>
              </a:spcBef>
            </a:pPr>
            <a:endParaRPr sz="2100"/>
          </a:p>
        </p:txBody>
      </p:sp>
      <p:sp>
        <p:nvSpPr>
          <p:cNvPr id="21" name="Shape 270">
            <a:extLst>
              <a:ext uri="{FF2B5EF4-FFF2-40B4-BE49-F238E27FC236}">
                <a16:creationId xmlns:a16="http://schemas.microsoft.com/office/drawing/2014/main" id="{D0B78EFA-9214-4878-846B-9A190BB3A6FE}"/>
              </a:ext>
            </a:extLst>
          </p:cNvPr>
          <p:cNvSpPr txBox="1"/>
          <p:nvPr/>
        </p:nvSpPr>
        <p:spPr>
          <a:xfrm>
            <a:off x="2955848" y="2597614"/>
            <a:ext cx="1183296" cy="58297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>
                <a:solidFill>
                  <a:srgbClr val="0000FF"/>
                </a:solidFill>
              </a:rPr>
              <a:t>neuron</a:t>
            </a:r>
            <a:endParaRPr lang="en" sz="2400" dirty="0">
              <a:solidFill>
                <a:srgbClr val="0000FF"/>
              </a:solidFill>
            </a:endParaRPr>
          </a:p>
        </p:txBody>
      </p:sp>
      <p:sp>
        <p:nvSpPr>
          <p:cNvPr id="22" name="Shape 271">
            <a:extLst>
              <a:ext uri="{FF2B5EF4-FFF2-40B4-BE49-F238E27FC236}">
                <a16:creationId xmlns:a16="http://schemas.microsoft.com/office/drawing/2014/main" id="{08D9CF57-9C55-468A-8B91-C75090092D20}"/>
              </a:ext>
            </a:extLst>
          </p:cNvPr>
          <p:cNvSpPr txBox="1"/>
          <p:nvPr/>
        </p:nvSpPr>
        <p:spPr>
          <a:xfrm>
            <a:off x="1908173" y="4177787"/>
            <a:ext cx="539924" cy="30960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2400"/>
              <a:t>32</a:t>
            </a:r>
          </a:p>
        </p:txBody>
      </p:sp>
      <p:sp>
        <p:nvSpPr>
          <p:cNvPr id="23" name="Shape 272">
            <a:extLst>
              <a:ext uri="{FF2B5EF4-FFF2-40B4-BE49-F238E27FC236}">
                <a16:creationId xmlns:a16="http://schemas.microsoft.com/office/drawing/2014/main" id="{C179594B-149D-4FE2-9312-C95A394936A1}"/>
              </a:ext>
            </a:extLst>
          </p:cNvPr>
          <p:cNvSpPr txBox="1"/>
          <p:nvPr/>
        </p:nvSpPr>
        <p:spPr>
          <a:xfrm>
            <a:off x="2238548" y="2180813"/>
            <a:ext cx="539924" cy="28237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2400"/>
              <a:t>32</a:t>
            </a:r>
          </a:p>
        </p:txBody>
      </p:sp>
      <p:sp>
        <p:nvSpPr>
          <p:cNvPr id="24" name="Shape 273">
            <a:extLst>
              <a:ext uri="{FF2B5EF4-FFF2-40B4-BE49-F238E27FC236}">
                <a16:creationId xmlns:a16="http://schemas.microsoft.com/office/drawing/2014/main" id="{6647FC3A-9F11-45A2-BB55-D2742A449057}"/>
              </a:ext>
            </a:extLst>
          </p:cNvPr>
          <p:cNvSpPr txBox="1"/>
          <p:nvPr/>
        </p:nvSpPr>
        <p:spPr>
          <a:xfrm>
            <a:off x="1405213" y="4569421"/>
            <a:ext cx="539924" cy="18202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2400"/>
              <a:t>3</a:t>
            </a:r>
          </a:p>
        </p:txBody>
      </p:sp>
      <p:sp>
        <p:nvSpPr>
          <p:cNvPr id="26" name="Shape 275">
            <a:extLst>
              <a:ext uri="{FF2B5EF4-FFF2-40B4-BE49-F238E27FC236}">
                <a16:creationId xmlns:a16="http://schemas.microsoft.com/office/drawing/2014/main" id="{FE13671E-587A-4324-A62D-0D89A91DA9EB}"/>
              </a:ext>
            </a:extLst>
          </p:cNvPr>
          <p:cNvSpPr/>
          <p:nvPr/>
        </p:nvSpPr>
        <p:spPr>
          <a:xfrm>
            <a:off x="1534279" y="1877788"/>
            <a:ext cx="717300" cy="2757825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>
              <a:spcBef>
                <a:spcPts val="0"/>
              </a:spcBef>
            </a:pPr>
            <a:endParaRPr sz="2100"/>
          </a:p>
        </p:txBody>
      </p:sp>
      <p:cxnSp>
        <p:nvCxnSpPr>
          <p:cNvPr id="27" name="Shape 276">
            <a:extLst>
              <a:ext uri="{FF2B5EF4-FFF2-40B4-BE49-F238E27FC236}">
                <a16:creationId xmlns:a16="http://schemas.microsoft.com/office/drawing/2014/main" id="{804BDDCA-31E5-47D9-AEF4-B0EC405AF116}"/>
              </a:ext>
            </a:extLst>
          </p:cNvPr>
          <p:cNvCxnSpPr>
            <a:cxnSpLocks/>
          </p:cNvCxnSpPr>
          <p:nvPr/>
        </p:nvCxnSpPr>
        <p:spPr>
          <a:xfrm flipV="1">
            <a:off x="1700376" y="3256814"/>
            <a:ext cx="1343484" cy="1336559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8" name="Shape 278">
            <a:extLst>
              <a:ext uri="{FF2B5EF4-FFF2-40B4-BE49-F238E27FC236}">
                <a16:creationId xmlns:a16="http://schemas.microsoft.com/office/drawing/2014/main" id="{28ACA7BE-A4A4-4544-8099-B8C9F0128A3D}"/>
              </a:ext>
            </a:extLst>
          </p:cNvPr>
          <p:cNvCxnSpPr>
            <a:cxnSpLocks/>
          </p:cNvCxnSpPr>
          <p:nvPr/>
        </p:nvCxnSpPr>
        <p:spPr>
          <a:xfrm>
            <a:off x="1700376" y="2463187"/>
            <a:ext cx="1343484" cy="793626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9" name="Shape 279">
            <a:extLst>
              <a:ext uri="{FF2B5EF4-FFF2-40B4-BE49-F238E27FC236}">
                <a16:creationId xmlns:a16="http://schemas.microsoft.com/office/drawing/2014/main" id="{3AFDD8EC-52A8-470D-8A02-E4203FD4A728}"/>
              </a:ext>
            </a:extLst>
          </p:cNvPr>
          <p:cNvCxnSpPr>
            <a:cxnSpLocks/>
          </p:cNvCxnSpPr>
          <p:nvPr/>
        </p:nvCxnSpPr>
        <p:spPr>
          <a:xfrm>
            <a:off x="2251579" y="1886588"/>
            <a:ext cx="792281" cy="1370225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0" name="Shape 280">
            <a:extLst>
              <a:ext uri="{FF2B5EF4-FFF2-40B4-BE49-F238E27FC236}">
                <a16:creationId xmlns:a16="http://schemas.microsoft.com/office/drawing/2014/main" id="{DF7C4162-9A7E-4386-A3D1-382AC523195C}"/>
              </a:ext>
            </a:extLst>
          </p:cNvPr>
          <p:cNvCxnSpPr>
            <a:cxnSpLocks/>
          </p:cNvCxnSpPr>
          <p:nvPr/>
        </p:nvCxnSpPr>
        <p:spPr>
          <a:xfrm flipV="1">
            <a:off x="2246986" y="3256913"/>
            <a:ext cx="796781" cy="838842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04F6A09-BAD5-4324-8F4D-2228ACB50EC9}"/>
              </a:ext>
            </a:extLst>
          </p:cNvPr>
          <p:cNvSpPr txBox="1"/>
          <p:nvPr/>
        </p:nvSpPr>
        <p:spPr>
          <a:xfrm>
            <a:off x="1687287" y="1020000"/>
            <a:ext cx="288471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Fully connected:</a:t>
            </a:r>
          </a:p>
          <a:p>
            <a:pPr algn="ctr"/>
            <a:r>
              <a:rPr lang="en-US" sz="2100" dirty="0"/>
              <a:t>Connects to everything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8305BA7-6E1C-4814-B250-ADB90A8A9A91}"/>
              </a:ext>
            </a:extLst>
          </p:cNvPr>
          <p:cNvSpPr txBox="1"/>
          <p:nvPr/>
        </p:nvSpPr>
        <p:spPr>
          <a:xfrm>
            <a:off x="4645250" y="1020000"/>
            <a:ext cx="28847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Convnet:</a:t>
            </a:r>
          </a:p>
          <a:p>
            <a:pPr algn="ctr"/>
            <a:r>
              <a:rPr lang="en-US" sz="2100" dirty="0"/>
              <a:t>Connects locally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FE9FD8D-E765-439B-BE39-55D575B78E46}"/>
              </a:ext>
            </a:extLst>
          </p:cNvPr>
          <p:cNvSpPr txBox="1"/>
          <p:nvPr/>
        </p:nvSpPr>
        <p:spPr>
          <a:xfrm>
            <a:off x="1411054" y="4885422"/>
            <a:ext cx="60451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Slide credit: </a:t>
            </a:r>
            <a:r>
              <a:rPr lang="en-US" sz="900" dirty="0" err="1"/>
              <a:t>Karpathy</a:t>
            </a:r>
            <a:r>
              <a:rPr lang="en-US" sz="900" dirty="0"/>
              <a:t> and Fei-Fei</a:t>
            </a:r>
          </a:p>
        </p:txBody>
      </p:sp>
    </p:spTree>
    <p:extLst>
      <p:ext uri="{BB962C8B-B14F-4D97-AF65-F5344CB8AC3E}">
        <p14:creationId xmlns:p14="http://schemas.microsoft.com/office/powerpoint/2010/main" val="416635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/>
        </p:nvSpPr>
        <p:spPr>
          <a:xfrm>
            <a:off x="1066450" y="1425762"/>
            <a:ext cx="956400" cy="27579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" name="Shape 137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31</a:t>
            </a:fld>
            <a:endParaRPr lang="en"/>
          </a:p>
        </p:txBody>
      </p:sp>
      <p:sp>
        <p:nvSpPr>
          <p:cNvPr id="138" name="Shape 138"/>
          <p:cNvSpPr txBox="1"/>
          <p:nvPr/>
        </p:nvSpPr>
        <p:spPr>
          <a:xfrm>
            <a:off x="1602875" y="3725762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32</a:t>
            </a:r>
          </a:p>
        </p:txBody>
      </p:sp>
      <p:sp>
        <p:nvSpPr>
          <p:cNvPr id="139" name="Shape 139"/>
          <p:cNvSpPr txBox="1"/>
          <p:nvPr/>
        </p:nvSpPr>
        <p:spPr>
          <a:xfrm>
            <a:off x="2022850" y="2184487"/>
            <a:ext cx="491700" cy="28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32</a:t>
            </a:r>
          </a:p>
        </p:txBody>
      </p:sp>
      <p:sp>
        <p:nvSpPr>
          <p:cNvPr id="140" name="Shape 140"/>
          <p:cNvSpPr txBox="1"/>
          <p:nvPr/>
        </p:nvSpPr>
        <p:spPr>
          <a:xfrm>
            <a:off x="1008462" y="4117394"/>
            <a:ext cx="491700" cy="18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141" name="Shape 141"/>
          <p:cNvSpPr txBox="1"/>
          <p:nvPr/>
        </p:nvSpPr>
        <p:spPr>
          <a:xfrm>
            <a:off x="0" y="2"/>
            <a:ext cx="7701900" cy="656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Convolution Layer</a:t>
            </a:r>
          </a:p>
        </p:txBody>
      </p:sp>
      <p:sp>
        <p:nvSpPr>
          <p:cNvPr id="142" name="Shape 142"/>
          <p:cNvSpPr txBox="1"/>
          <p:nvPr/>
        </p:nvSpPr>
        <p:spPr>
          <a:xfrm>
            <a:off x="751225" y="844012"/>
            <a:ext cx="3350100" cy="47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32x32x3 image</a:t>
            </a:r>
          </a:p>
        </p:txBody>
      </p:sp>
      <p:sp>
        <p:nvSpPr>
          <p:cNvPr id="143" name="Shape 143"/>
          <p:cNvSpPr txBox="1"/>
          <p:nvPr/>
        </p:nvSpPr>
        <p:spPr>
          <a:xfrm>
            <a:off x="2018377" y="3683300"/>
            <a:ext cx="2016899" cy="12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width</a:t>
            </a:r>
          </a:p>
        </p:txBody>
      </p:sp>
      <p:sp>
        <p:nvSpPr>
          <p:cNvPr id="144" name="Shape 144"/>
          <p:cNvSpPr txBox="1"/>
          <p:nvPr/>
        </p:nvSpPr>
        <p:spPr>
          <a:xfrm>
            <a:off x="2438352" y="2167873"/>
            <a:ext cx="2016899" cy="12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height</a:t>
            </a:r>
          </a:p>
        </p:txBody>
      </p:sp>
      <p:sp>
        <p:nvSpPr>
          <p:cNvPr id="145" name="Shape 145"/>
          <p:cNvSpPr txBox="1"/>
          <p:nvPr/>
        </p:nvSpPr>
        <p:spPr>
          <a:xfrm>
            <a:off x="1305402" y="4103741"/>
            <a:ext cx="4407299" cy="12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depth</a:t>
            </a:r>
          </a:p>
        </p:txBody>
      </p:sp>
    </p:spTree>
    <p:extLst>
      <p:ext uri="{BB962C8B-B14F-4D97-AF65-F5344CB8AC3E}">
        <p14:creationId xmlns:p14="http://schemas.microsoft.com/office/powerpoint/2010/main" val="19178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/>
        </p:nvSpPr>
        <p:spPr>
          <a:xfrm>
            <a:off x="1066450" y="1425762"/>
            <a:ext cx="956400" cy="27579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1" name="Shape 151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32</a:t>
            </a:fld>
            <a:endParaRPr lang="en"/>
          </a:p>
        </p:txBody>
      </p:sp>
      <p:sp>
        <p:nvSpPr>
          <p:cNvPr id="152" name="Shape 152"/>
          <p:cNvSpPr txBox="1"/>
          <p:nvPr/>
        </p:nvSpPr>
        <p:spPr>
          <a:xfrm>
            <a:off x="1602875" y="3725762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32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x="2022850" y="2184487"/>
            <a:ext cx="491700" cy="28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32</a:t>
            </a:r>
          </a:p>
        </p:txBody>
      </p:sp>
      <p:sp>
        <p:nvSpPr>
          <p:cNvPr id="154" name="Shape 154"/>
          <p:cNvSpPr txBox="1"/>
          <p:nvPr/>
        </p:nvSpPr>
        <p:spPr>
          <a:xfrm>
            <a:off x="1008462" y="4117394"/>
            <a:ext cx="491700" cy="18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x="0" y="2"/>
            <a:ext cx="7701900" cy="656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Convolution Layer</a:t>
            </a:r>
          </a:p>
        </p:txBody>
      </p:sp>
      <p:sp>
        <p:nvSpPr>
          <p:cNvPr id="156" name="Shape 156"/>
          <p:cNvSpPr/>
          <p:nvPr/>
        </p:nvSpPr>
        <p:spPr>
          <a:xfrm>
            <a:off x="4145902" y="2304737"/>
            <a:ext cx="282299" cy="813899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7" name="Shape 157"/>
          <p:cNvSpPr txBox="1"/>
          <p:nvPr/>
        </p:nvSpPr>
        <p:spPr>
          <a:xfrm>
            <a:off x="3920100" y="1625087"/>
            <a:ext cx="2115600" cy="352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5x5x3 filter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x="751225" y="844012"/>
            <a:ext cx="3350100" cy="47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32x32x3 image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5197800" y="2659450"/>
            <a:ext cx="3946200" cy="75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Convolve 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 filter with the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i.e. “slide over the image spatially, computing dot products”</a:t>
            </a:r>
          </a:p>
        </p:txBody>
      </p:sp>
    </p:spTree>
    <p:extLst>
      <p:ext uri="{BB962C8B-B14F-4D97-AF65-F5344CB8AC3E}">
        <p14:creationId xmlns:p14="http://schemas.microsoft.com/office/powerpoint/2010/main" val="9773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/>
        </p:nvSpPr>
        <p:spPr>
          <a:xfrm>
            <a:off x="1066450" y="1425762"/>
            <a:ext cx="956400" cy="27579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" name="Shape 165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33</a:t>
            </a:fld>
            <a:endParaRPr lang="en"/>
          </a:p>
        </p:txBody>
      </p:sp>
      <p:sp>
        <p:nvSpPr>
          <p:cNvPr id="166" name="Shape 166"/>
          <p:cNvSpPr txBox="1"/>
          <p:nvPr/>
        </p:nvSpPr>
        <p:spPr>
          <a:xfrm>
            <a:off x="1602875" y="3725762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32</a:t>
            </a:r>
          </a:p>
        </p:txBody>
      </p:sp>
      <p:sp>
        <p:nvSpPr>
          <p:cNvPr id="167" name="Shape 167"/>
          <p:cNvSpPr txBox="1"/>
          <p:nvPr/>
        </p:nvSpPr>
        <p:spPr>
          <a:xfrm>
            <a:off x="2022850" y="2184487"/>
            <a:ext cx="491700" cy="28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32</a:t>
            </a:r>
          </a:p>
        </p:txBody>
      </p:sp>
      <p:sp>
        <p:nvSpPr>
          <p:cNvPr id="168" name="Shape 168"/>
          <p:cNvSpPr txBox="1"/>
          <p:nvPr/>
        </p:nvSpPr>
        <p:spPr>
          <a:xfrm>
            <a:off x="1008462" y="4117394"/>
            <a:ext cx="491700" cy="18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169" name="Shape 169"/>
          <p:cNvSpPr txBox="1"/>
          <p:nvPr/>
        </p:nvSpPr>
        <p:spPr>
          <a:xfrm>
            <a:off x="0" y="2"/>
            <a:ext cx="7701900" cy="656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Convolution Layer</a:t>
            </a:r>
          </a:p>
        </p:txBody>
      </p:sp>
      <p:sp>
        <p:nvSpPr>
          <p:cNvPr id="170" name="Shape 170"/>
          <p:cNvSpPr/>
          <p:nvPr/>
        </p:nvSpPr>
        <p:spPr>
          <a:xfrm>
            <a:off x="4145902" y="2304737"/>
            <a:ext cx="282299" cy="813899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1" name="Shape 171"/>
          <p:cNvSpPr txBox="1"/>
          <p:nvPr/>
        </p:nvSpPr>
        <p:spPr>
          <a:xfrm>
            <a:off x="3920100" y="1625087"/>
            <a:ext cx="2115600" cy="352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5x5x</a:t>
            </a:r>
            <a:r>
              <a:rPr lang="en" sz="24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3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filter</a:t>
            </a:r>
          </a:p>
        </p:txBody>
      </p:sp>
      <p:sp>
        <p:nvSpPr>
          <p:cNvPr id="172" name="Shape 172"/>
          <p:cNvSpPr txBox="1"/>
          <p:nvPr/>
        </p:nvSpPr>
        <p:spPr>
          <a:xfrm>
            <a:off x="751225" y="844012"/>
            <a:ext cx="3350100" cy="47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32x32x</a:t>
            </a:r>
            <a:r>
              <a:rPr lang="en" sz="24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3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image</a:t>
            </a:r>
          </a:p>
        </p:txBody>
      </p:sp>
      <p:sp>
        <p:nvSpPr>
          <p:cNvPr id="173" name="Shape 173"/>
          <p:cNvSpPr txBox="1"/>
          <p:nvPr/>
        </p:nvSpPr>
        <p:spPr>
          <a:xfrm>
            <a:off x="5197800" y="2659450"/>
            <a:ext cx="3946200" cy="75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Convolve 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 filter with the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i.e. “slide over the image spatially, computing dot products”</a:t>
            </a:r>
          </a:p>
        </p:txBody>
      </p:sp>
      <p:sp>
        <p:nvSpPr>
          <p:cNvPr id="174" name="Shape 174"/>
          <p:cNvSpPr txBox="1"/>
          <p:nvPr/>
        </p:nvSpPr>
        <p:spPr>
          <a:xfrm>
            <a:off x="4963527" y="276002"/>
            <a:ext cx="3283499" cy="58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Filters always extend the full depth of the input volume</a:t>
            </a:r>
          </a:p>
        </p:txBody>
      </p:sp>
      <p:cxnSp>
        <p:nvCxnSpPr>
          <p:cNvPr id="175" name="Shape 175"/>
          <p:cNvCxnSpPr>
            <a:endCxn id="171" idx="0"/>
          </p:cNvCxnSpPr>
          <p:nvPr/>
        </p:nvCxnSpPr>
        <p:spPr>
          <a:xfrm flipH="1">
            <a:off x="4977900" y="1099187"/>
            <a:ext cx="589800" cy="5259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6" name="Shape 176"/>
          <p:cNvCxnSpPr/>
          <p:nvPr/>
        </p:nvCxnSpPr>
        <p:spPr>
          <a:xfrm flipH="1">
            <a:off x="2098752" y="728102"/>
            <a:ext cx="2583899" cy="228299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168572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34</a:t>
            </a:fld>
            <a:endParaRPr lang="en"/>
          </a:p>
        </p:txBody>
      </p:sp>
      <p:sp>
        <p:nvSpPr>
          <p:cNvPr id="182" name="Shape 182"/>
          <p:cNvSpPr/>
          <p:nvPr/>
        </p:nvSpPr>
        <p:spPr>
          <a:xfrm>
            <a:off x="1638400" y="2162852"/>
            <a:ext cx="282299" cy="813899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" name="Shape 183"/>
          <p:cNvSpPr/>
          <p:nvPr/>
        </p:nvSpPr>
        <p:spPr>
          <a:xfrm>
            <a:off x="3234652" y="2428652"/>
            <a:ext cx="282299" cy="282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84" name="Shape 184"/>
          <p:cNvCxnSpPr>
            <a:endCxn id="183" idx="2"/>
          </p:cNvCxnSpPr>
          <p:nvPr/>
        </p:nvCxnSpPr>
        <p:spPr>
          <a:xfrm rot="10800000" flipH="1">
            <a:off x="1745150" y="2569799"/>
            <a:ext cx="1489500" cy="399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85" name="Shape 185"/>
          <p:cNvCxnSpPr>
            <a:endCxn id="183" idx="2"/>
          </p:cNvCxnSpPr>
          <p:nvPr/>
        </p:nvCxnSpPr>
        <p:spPr>
          <a:xfrm>
            <a:off x="1764650" y="2332499"/>
            <a:ext cx="1470000" cy="237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86" name="Shape 186"/>
          <p:cNvCxnSpPr>
            <a:endCxn id="183" idx="2"/>
          </p:cNvCxnSpPr>
          <p:nvPr/>
        </p:nvCxnSpPr>
        <p:spPr>
          <a:xfrm>
            <a:off x="1900850" y="2183099"/>
            <a:ext cx="1333800" cy="386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87" name="Shape 187"/>
          <p:cNvCxnSpPr>
            <a:endCxn id="183" idx="2"/>
          </p:cNvCxnSpPr>
          <p:nvPr/>
        </p:nvCxnSpPr>
        <p:spPr>
          <a:xfrm rot="10800000" flipH="1">
            <a:off x="1926950" y="2569799"/>
            <a:ext cx="1307700" cy="2496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88" name="Shape 188"/>
          <p:cNvSpPr txBox="1"/>
          <p:nvPr/>
        </p:nvSpPr>
        <p:spPr>
          <a:xfrm>
            <a:off x="1834500" y="3490850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32</a:t>
            </a:r>
          </a:p>
        </p:txBody>
      </p:sp>
      <p:sp>
        <p:nvSpPr>
          <p:cNvPr id="189" name="Shape 189"/>
          <p:cNvSpPr txBox="1"/>
          <p:nvPr/>
        </p:nvSpPr>
        <p:spPr>
          <a:xfrm>
            <a:off x="2198800" y="1417677"/>
            <a:ext cx="491700" cy="28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32</a:t>
            </a:r>
          </a:p>
        </p:txBody>
      </p:sp>
      <p:sp>
        <p:nvSpPr>
          <p:cNvPr id="190" name="Shape 190"/>
          <p:cNvSpPr txBox="1"/>
          <p:nvPr/>
        </p:nvSpPr>
        <p:spPr>
          <a:xfrm>
            <a:off x="1163887" y="3882482"/>
            <a:ext cx="491700" cy="18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191" name="Shape 191"/>
          <p:cNvSpPr txBox="1"/>
          <p:nvPr/>
        </p:nvSpPr>
        <p:spPr>
          <a:xfrm>
            <a:off x="120875" y="69952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Convolution Layer</a:t>
            </a:r>
          </a:p>
        </p:txBody>
      </p:sp>
      <p:sp>
        <p:nvSpPr>
          <p:cNvPr id="192" name="Shape 192"/>
          <p:cNvSpPr/>
          <p:nvPr/>
        </p:nvSpPr>
        <p:spPr>
          <a:xfrm>
            <a:off x="1221875" y="1190850"/>
            <a:ext cx="956400" cy="27579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3" name="Shape 193"/>
          <p:cNvSpPr txBox="1"/>
          <p:nvPr/>
        </p:nvSpPr>
        <p:spPr>
          <a:xfrm>
            <a:off x="3479727" y="768475"/>
            <a:ext cx="3635099" cy="5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32x32x3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5x5x3 filter</a:t>
            </a:r>
          </a:p>
        </p:txBody>
      </p:sp>
      <p:cxnSp>
        <p:nvCxnSpPr>
          <p:cNvPr id="194" name="Shape 194"/>
          <p:cNvCxnSpPr/>
          <p:nvPr/>
        </p:nvCxnSpPr>
        <p:spPr>
          <a:xfrm flipH="1">
            <a:off x="2348652" y="1010252"/>
            <a:ext cx="984299" cy="233099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95" name="Shape 195"/>
          <p:cNvCxnSpPr/>
          <p:nvPr/>
        </p:nvCxnSpPr>
        <p:spPr>
          <a:xfrm flipH="1">
            <a:off x="2037649" y="1493777"/>
            <a:ext cx="1398900" cy="543899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96" name="Shape 196"/>
          <p:cNvCxnSpPr/>
          <p:nvPr/>
        </p:nvCxnSpPr>
        <p:spPr>
          <a:xfrm rot="10800000">
            <a:off x="3574802" y="2866502"/>
            <a:ext cx="408299" cy="14579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97" name="Shape 197"/>
          <p:cNvSpPr txBox="1"/>
          <p:nvPr/>
        </p:nvSpPr>
        <p:spPr>
          <a:xfrm>
            <a:off x="4070975" y="2749250"/>
            <a:ext cx="5016000" cy="10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 number: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 result of taking a dot product between the filter and a small 5x5x3 chunk of the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(i.e. 5*5*3 = 75-dimensional dot product + bias)</a:t>
            </a:r>
          </a:p>
        </p:txBody>
      </p:sp>
      <p:pic>
        <p:nvPicPr>
          <p:cNvPr id="198" name="Shape 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2024" y="1278250"/>
            <a:ext cx="370518" cy="28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Shape 1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6700" y="4035819"/>
            <a:ext cx="1225640" cy="393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085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35</a:t>
            </a:fld>
            <a:endParaRPr lang="en"/>
          </a:p>
        </p:txBody>
      </p:sp>
      <p:sp>
        <p:nvSpPr>
          <p:cNvPr id="205" name="Shape 205"/>
          <p:cNvSpPr/>
          <p:nvPr/>
        </p:nvSpPr>
        <p:spPr>
          <a:xfrm>
            <a:off x="1638400" y="2162852"/>
            <a:ext cx="282299" cy="813899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6" name="Shape 206"/>
          <p:cNvSpPr/>
          <p:nvPr/>
        </p:nvSpPr>
        <p:spPr>
          <a:xfrm>
            <a:off x="3234652" y="2428652"/>
            <a:ext cx="282299" cy="282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07" name="Shape 207"/>
          <p:cNvCxnSpPr>
            <a:endCxn id="206" idx="2"/>
          </p:cNvCxnSpPr>
          <p:nvPr/>
        </p:nvCxnSpPr>
        <p:spPr>
          <a:xfrm rot="10800000" flipH="1">
            <a:off x="1745150" y="2569799"/>
            <a:ext cx="1489500" cy="399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08" name="Shape 208"/>
          <p:cNvCxnSpPr>
            <a:endCxn id="206" idx="2"/>
          </p:cNvCxnSpPr>
          <p:nvPr/>
        </p:nvCxnSpPr>
        <p:spPr>
          <a:xfrm>
            <a:off x="1764650" y="2332499"/>
            <a:ext cx="1470000" cy="237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09" name="Shape 209"/>
          <p:cNvCxnSpPr>
            <a:endCxn id="206" idx="2"/>
          </p:cNvCxnSpPr>
          <p:nvPr/>
        </p:nvCxnSpPr>
        <p:spPr>
          <a:xfrm>
            <a:off x="1900850" y="2183099"/>
            <a:ext cx="1333800" cy="386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10" name="Shape 210"/>
          <p:cNvCxnSpPr>
            <a:endCxn id="206" idx="2"/>
          </p:cNvCxnSpPr>
          <p:nvPr/>
        </p:nvCxnSpPr>
        <p:spPr>
          <a:xfrm rot="10800000" flipH="1">
            <a:off x="1926950" y="2569799"/>
            <a:ext cx="1307700" cy="2496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11" name="Shape 211"/>
          <p:cNvSpPr txBox="1"/>
          <p:nvPr/>
        </p:nvSpPr>
        <p:spPr>
          <a:xfrm>
            <a:off x="1834500" y="3490850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32</a:t>
            </a:r>
          </a:p>
        </p:txBody>
      </p:sp>
      <p:sp>
        <p:nvSpPr>
          <p:cNvPr id="212" name="Shape 212"/>
          <p:cNvSpPr txBox="1"/>
          <p:nvPr/>
        </p:nvSpPr>
        <p:spPr>
          <a:xfrm>
            <a:off x="2198800" y="1417677"/>
            <a:ext cx="491700" cy="28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32</a:t>
            </a:r>
          </a:p>
        </p:txBody>
      </p:sp>
      <p:sp>
        <p:nvSpPr>
          <p:cNvPr id="213" name="Shape 213"/>
          <p:cNvSpPr txBox="1"/>
          <p:nvPr/>
        </p:nvSpPr>
        <p:spPr>
          <a:xfrm>
            <a:off x="1163887" y="3882482"/>
            <a:ext cx="491700" cy="18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214" name="Shape 214"/>
          <p:cNvSpPr txBox="1"/>
          <p:nvPr/>
        </p:nvSpPr>
        <p:spPr>
          <a:xfrm>
            <a:off x="120875" y="69952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Convolution Layer</a:t>
            </a:r>
          </a:p>
        </p:txBody>
      </p:sp>
      <p:sp>
        <p:nvSpPr>
          <p:cNvPr id="215" name="Shape 215"/>
          <p:cNvSpPr/>
          <p:nvPr/>
        </p:nvSpPr>
        <p:spPr>
          <a:xfrm>
            <a:off x="1221875" y="1190850"/>
            <a:ext cx="956400" cy="27579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6" name="Shape 216"/>
          <p:cNvSpPr txBox="1"/>
          <p:nvPr/>
        </p:nvSpPr>
        <p:spPr>
          <a:xfrm>
            <a:off x="3479727" y="768475"/>
            <a:ext cx="3635099" cy="5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32x32x3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5x5x3 filter</a:t>
            </a:r>
          </a:p>
        </p:txBody>
      </p:sp>
      <p:cxnSp>
        <p:nvCxnSpPr>
          <p:cNvPr id="217" name="Shape 217"/>
          <p:cNvCxnSpPr/>
          <p:nvPr/>
        </p:nvCxnSpPr>
        <p:spPr>
          <a:xfrm flipH="1">
            <a:off x="2348652" y="1010252"/>
            <a:ext cx="984299" cy="233099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8" name="Shape 218"/>
          <p:cNvCxnSpPr/>
          <p:nvPr/>
        </p:nvCxnSpPr>
        <p:spPr>
          <a:xfrm flipH="1">
            <a:off x="2037649" y="1493777"/>
            <a:ext cx="1398900" cy="543899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9" name="Shape 219"/>
          <p:cNvCxnSpPr/>
          <p:nvPr/>
        </p:nvCxnSpPr>
        <p:spPr>
          <a:xfrm>
            <a:off x="3971900" y="2573100"/>
            <a:ext cx="2365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20" name="Shape 220"/>
          <p:cNvSpPr txBox="1"/>
          <p:nvPr/>
        </p:nvSpPr>
        <p:spPr>
          <a:xfrm>
            <a:off x="3842425" y="2710952"/>
            <a:ext cx="3272400" cy="813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convolve (slide) over all spatial locations</a:t>
            </a:r>
          </a:p>
        </p:txBody>
      </p:sp>
      <p:sp>
        <p:nvSpPr>
          <p:cNvPr id="221" name="Shape 221"/>
          <p:cNvSpPr/>
          <p:nvPr/>
        </p:nvSpPr>
        <p:spPr>
          <a:xfrm>
            <a:off x="7074950" y="1190850"/>
            <a:ext cx="956400" cy="2757900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2" name="Shape 222"/>
          <p:cNvSpPr txBox="1"/>
          <p:nvPr/>
        </p:nvSpPr>
        <p:spPr>
          <a:xfrm>
            <a:off x="7080350" y="523677"/>
            <a:ext cx="1804499" cy="543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activation map</a:t>
            </a:r>
          </a:p>
        </p:txBody>
      </p:sp>
      <p:sp>
        <p:nvSpPr>
          <p:cNvPr id="223" name="Shape 223"/>
          <p:cNvSpPr txBox="1"/>
          <p:nvPr/>
        </p:nvSpPr>
        <p:spPr>
          <a:xfrm>
            <a:off x="6959444" y="3904329"/>
            <a:ext cx="328199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224" name="Shape 224"/>
          <p:cNvSpPr txBox="1"/>
          <p:nvPr/>
        </p:nvSpPr>
        <p:spPr>
          <a:xfrm>
            <a:off x="7626953" y="3448650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28</a:t>
            </a:r>
          </a:p>
        </p:txBody>
      </p:sp>
      <p:sp>
        <p:nvSpPr>
          <p:cNvPr id="225" name="Shape 225"/>
          <p:cNvSpPr txBox="1"/>
          <p:nvPr/>
        </p:nvSpPr>
        <p:spPr>
          <a:xfrm>
            <a:off x="8031353" y="2037662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24625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/>
        </p:nvSpPr>
        <p:spPr>
          <a:xfrm>
            <a:off x="7074950" y="1190850"/>
            <a:ext cx="956400" cy="2757900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1" name="Shape 231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36</a:t>
            </a:fld>
            <a:endParaRPr lang="en"/>
          </a:p>
        </p:txBody>
      </p:sp>
      <p:sp>
        <p:nvSpPr>
          <p:cNvPr id="232" name="Shape 232"/>
          <p:cNvSpPr/>
          <p:nvPr/>
        </p:nvSpPr>
        <p:spPr>
          <a:xfrm>
            <a:off x="1638400" y="2162852"/>
            <a:ext cx="282299" cy="813899"/>
          </a:xfrm>
          <a:prstGeom prst="cube">
            <a:avLst>
              <a:gd name="adj" fmla="val 53382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3" name="Shape 233"/>
          <p:cNvSpPr/>
          <p:nvPr/>
        </p:nvSpPr>
        <p:spPr>
          <a:xfrm>
            <a:off x="3234652" y="2428652"/>
            <a:ext cx="282299" cy="282299"/>
          </a:xfrm>
          <a:prstGeom prst="ellipse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34" name="Shape 234"/>
          <p:cNvCxnSpPr>
            <a:endCxn id="233" idx="2"/>
          </p:cNvCxnSpPr>
          <p:nvPr/>
        </p:nvCxnSpPr>
        <p:spPr>
          <a:xfrm rot="10800000" flipH="1">
            <a:off x="1745150" y="2569799"/>
            <a:ext cx="1489500" cy="399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35" name="Shape 235"/>
          <p:cNvCxnSpPr>
            <a:endCxn id="233" idx="2"/>
          </p:cNvCxnSpPr>
          <p:nvPr/>
        </p:nvCxnSpPr>
        <p:spPr>
          <a:xfrm>
            <a:off x="1764650" y="2332499"/>
            <a:ext cx="1470000" cy="237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36" name="Shape 236"/>
          <p:cNvCxnSpPr>
            <a:endCxn id="233" idx="2"/>
          </p:cNvCxnSpPr>
          <p:nvPr/>
        </p:nvCxnSpPr>
        <p:spPr>
          <a:xfrm>
            <a:off x="1900850" y="2183099"/>
            <a:ext cx="1333800" cy="386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37" name="Shape 237"/>
          <p:cNvCxnSpPr>
            <a:endCxn id="233" idx="2"/>
          </p:cNvCxnSpPr>
          <p:nvPr/>
        </p:nvCxnSpPr>
        <p:spPr>
          <a:xfrm rot="10800000" flipH="1">
            <a:off x="1926950" y="2569799"/>
            <a:ext cx="1307700" cy="2496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38" name="Shape 238"/>
          <p:cNvSpPr txBox="1"/>
          <p:nvPr/>
        </p:nvSpPr>
        <p:spPr>
          <a:xfrm>
            <a:off x="1834500" y="3490850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32</a:t>
            </a:r>
          </a:p>
        </p:txBody>
      </p:sp>
      <p:sp>
        <p:nvSpPr>
          <p:cNvPr id="239" name="Shape 239"/>
          <p:cNvSpPr txBox="1"/>
          <p:nvPr/>
        </p:nvSpPr>
        <p:spPr>
          <a:xfrm>
            <a:off x="2198800" y="1417677"/>
            <a:ext cx="491700" cy="28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32</a:t>
            </a:r>
          </a:p>
        </p:txBody>
      </p:sp>
      <p:sp>
        <p:nvSpPr>
          <p:cNvPr id="240" name="Shape 240"/>
          <p:cNvSpPr txBox="1"/>
          <p:nvPr/>
        </p:nvSpPr>
        <p:spPr>
          <a:xfrm>
            <a:off x="1163887" y="3882482"/>
            <a:ext cx="491700" cy="18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241" name="Shape 241"/>
          <p:cNvSpPr txBox="1"/>
          <p:nvPr/>
        </p:nvSpPr>
        <p:spPr>
          <a:xfrm>
            <a:off x="120875" y="69952"/>
            <a:ext cx="7701900" cy="63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Convolution Layer</a:t>
            </a:r>
          </a:p>
        </p:txBody>
      </p:sp>
      <p:sp>
        <p:nvSpPr>
          <p:cNvPr id="242" name="Shape 242"/>
          <p:cNvSpPr txBox="1"/>
          <p:nvPr/>
        </p:nvSpPr>
        <p:spPr>
          <a:xfrm>
            <a:off x="3479727" y="768475"/>
            <a:ext cx="3635099" cy="5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32x32x3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5x5x3 filter</a:t>
            </a:r>
          </a:p>
        </p:txBody>
      </p:sp>
      <p:cxnSp>
        <p:nvCxnSpPr>
          <p:cNvPr id="243" name="Shape 243"/>
          <p:cNvCxnSpPr/>
          <p:nvPr/>
        </p:nvCxnSpPr>
        <p:spPr>
          <a:xfrm flipH="1">
            <a:off x="2348652" y="1010252"/>
            <a:ext cx="984299" cy="233099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4" name="Shape 244"/>
          <p:cNvCxnSpPr/>
          <p:nvPr/>
        </p:nvCxnSpPr>
        <p:spPr>
          <a:xfrm flipH="1">
            <a:off x="2037649" y="1493777"/>
            <a:ext cx="1398900" cy="543899"/>
          </a:xfrm>
          <a:prstGeom prst="straightConnector1">
            <a:avLst/>
          </a:prstGeom>
          <a:noFill/>
          <a:ln w="9525" cap="flat" cmpd="sng">
            <a:solidFill>
              <a:srgbClr val="38761D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5" name="Shape 245"/>
          <p:cNvCxnSpPr/>
          <p:nvPr/>
        </p:nvCxnSpPr>
        <p:spPr>
          <a:xfrm>
            <a:off x="3971900" y="2573100"/>
            <a:ext cx="2365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6" name="Shape 246"/>
          <p:cNvSpPr txBox="1"/>
          <p:nvPr/>
        </p:nvSpPr>
        <p:spPr>
          <a:xfrm>
            <a:off x="3842425" y="2710952"/>
            <a:ext cx="3272400" cy="813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convolve (slide) over all spatial locations</a:t>
            </a:r>
          </a:p>
        </p:txBody>
      </p:sp>
      <p:sp>
        <p:nvSpPr>
          <p:cNvPr id="247" name="Shape 247"/>
          <p:cNvSpPr/>
          <p:nvPr/>
        </p:nvSpPr>
        <p:spPr>
          <a:xfrm>
            <a:off x="7452928" y="1190850"/>
            <a:ext cx="956400" cy="2757900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" name="Shape 248"/>
          <p:cNvSpPr txBox="1"/>
          <p:nvPr/>
        </p:nvSpPr>
        <p:spPr>
          <a:xfrm>
            <a:off x="7049902" y="752277"/>
            <a:ext cx="2063399" cy="543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activation maps</a:t>
            </a:r>
          </a:p>
        </p:txBody>
      </p:sp>
      <p:sp>
        <p:nvSpPr>
          <p:cNvPr id="249" name="Shape 249"/>
          <p:cNvSpPr txBox="1"/>
          <p:nvPr/>
        </p:nvSpPr>
        <p:spPr>
          <a:xfrm>
            <a:off x="7337422" y="3904329"/>
            <a:ext cx="328199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0" name="Shape 250"/>
          <p:cNvSpPr txBox="1"/>
          <p:nvPr/>
        </p:nvSpPr>
        <p:spPr>
          <a:xfrm>
            <a:off x="8004930" y="3448650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28</a:t>
            </a:r>
          </a:p>
        </p:txBody>
      </p:sp>
      <p:sp>
        <p:nvSpPr>
          <p:cNvPr id="251" name="Shape 251"/>
          <p:cNvSpPr txBox="1"/>
          <p:nvPr/>
        </p:nvSpPr>
        <p:spPr>
          <a:xfrm>
            <a:off x="8409330" y="2037662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28</a:t>
            </a:r>
          </a:p>
        </p:txBody>
      </p:sp>
      <p:sp>
        <p:nvSpPr>
          <p:cNvPr id="252" name="Shape 252"/>
          <p:cNvSpPr/>
          <p:nvPr/>
        </p:nvSpPr>
        <p:spPr>
          <a:xfrm>
            <a:off x="1221875" y="1190850"/>
            <a:ext cx="956400" cy="27579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" name="Shape 253"/>
          <p:cNvSpPr txBox="1"/>
          <p:nvPr/>
        </p:nvSpPr>
        <p:spPr>
          <a:xfrm>
            <a:off x="4111552" y="-55900"/>
            <a:ext cx="5063999" cy="28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consider a second, </a:t>
            </a:r>
            <a:r>
              <a:rPr lang="en" sz="24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green 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filter</a:t>
            </a:r>
          </a:p>
        </p:txBody>
      </p:sp>
    </p:spTree>
    <p:extLst>
      <p:ext uri="{BB962C8B-B14F-4D97-AF65-F5344CB8AC3E}">
        <p14:creationId xmlns:p14="http://schemas.microsoft.com/office/powerpoint/2010/main" val="345593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/>
        </p:nvSpPr>
        <p:spPr>
          <a:xfrm>
            <a:off x="1221875" y="962250"/>
            <a:ext cx="956400" cy="27579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" name="Shape 259"/>
          <p:cNvSpPr/>
          <p:nvPr/>
        </p:nvSpPr>
        <p:spPr>
          <a:xfrm>
            <a:off x="5703350" y="962250"/>
            <a:ext cx="956400" cy="2757900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" name="Shape 260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37</a:t>
            </a:fld>
            <a:endParaRPr lang="en"/>
          </a:p>
        </p:txBody>
      </p:sp>
      <p:sp>
        <p:nvSpPr>
          <p:cNvPr id="261" name="Shape 261"/>
          <p:cNvSpPr txBox="1"/>
          <p:nvPr/>
        </p:nvSpPr>
        <p:spPr>
          <a:xfrm>
            <a:off x="1834500" y="3262250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32</a:t>
            </a:r>
          </a:p>
        </p:txBody>
      </p:sp>
      <p:sp>
        <p:nvSpPr>
          <p:cNvPr id="262" name="Shape 262"/>
          <p:cNvSpPr txBox="1"/>
          <p:nvPr/>
        </p:nvSpPr>
        <p:spPr>
          <a:xfrm>
            <a:off x="2198800" y="1189077"/>
            <a:ext cx="491700" cy="28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32</a:t>
            </a:r>
          </a:p>
        </p:txBody>
      </p:sp>
      <p:sp>
        <p:nvSpPr>
          <p:cNvPr id="263" name="Shape 263"/>
          <p:cNvSpPr txBox="1"/>
          <p:nvPr/>
        </p:nvSpPr>
        <p:spPr>
          <a:xfrm>
            <a:off x="1163887" y="3653882"/>
            <a:ext cx="491700" cy="18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</a:t>
            </a:r>
          </a:p>
        </p:txBody>
      </p:sp>
      <p:cxnSp>
        <p:nvCxnSpPr>
          <p:cNvPr id="264" name="Shape 264"/>
          <p:cNvCxnSpPr/>
          <p:nvPr/>
        </p:nvCxnSpPr>
        <p:spPr>
          <a:xfrm>
            <a:off x="2828900" y="2344500"/>
            <a:ext cx="2365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65" name="Shape 265"/>
          <p:cNvSpPr txBox="1"/>
          <p:nvPr/>
        </p:nvSpPr>
        <p:spPr>
          <a:xfrm>
            <a:off x="2851825" y="2329952"/>
            <a:ext cx="3272400" cy="813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Convolution Layer</a:t>
            </a:r>
          </a:p>
        </p:txBody>
      </p:sp>
      <p:sp>
        <p:nvSpPr>
          <p:cNvPr id="266" name="Shape 266"/>
          <p:cNvSpPr/>
          <p:nvPr/>
        </p:nvSpPr>
        <p:spPr>
          <a:xfrm>
            <a:off x="5852727" y="962250"/>
            <a:ext cx="956400" cy="2757900"/>
          </a:xfrm>
          <a:prstGeom prst="cube">
            <a:avLst>
              <a:gd name="adj" fmla="val 90357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" name="Shape 267"/>
          <p:cNvSpPr txBox="1"/>
          <p:nvPr/>
        </p:nvSpPr>
        <p:spPr>
          <a:xfrm>
            <a:off x="5830702" y="523677"/>
            <a:ext cx="2063399" cy="543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activation maps</a:t>
            </a:r>
          </a:p>
        </p:txBody>
      </p:sp>
      <p:sp>
        <p:nvSpPr>
          <p:cNvPr id="268" name="Shape 268"/>
          <p:cNvSpPr txBox="1"/>
          <p:nvPr/>
        </p:nvSpPr>
        <p:spPr>
          <a:xfrm>
            <a:off x="5965822" y="3675729"/>
            <a:ext cx="328199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6</a:t>
            </a:r>
          </a:p>
        </p:txBody>
      </p:sp>
      <p:sp>
        <p:nvSpPr>
          <p:cNvPr id="269" name="Shape 269"/>
          <p:cNvSpPr txBox="1"/>
          <p:nvPr/>
        </p:nvSpPr>
        <p:spPr>
          <a:xfrm>
            <a:off x="7021405" y="3239275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28</a:t>
            </a:r>
          </a:p>
        </p:txBody>
      </p:sp>
      <p:sp>
        <p:nvSpPr>
          <p:cNvPr id="270" name="Shape 270"/>
          <p:cNvSpPr txBox="1"/>
          <p:nvPr/>
        </p:nvSpPr>
        <p:spPr>
          <a:xfrm>
            <a:off x="7513105" y="1658962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28</a:t>
            </a:r>
          </a:p>
        </p:txBody>
      </p:sp>
      <p:sp>
        <p:nvSpPr>
          <p:cNvPr id="271" name="Shape 271"/>
          <p:cNvSpPr txBox="1"/>
          <p:nvPr/>
        </p:nvSpPr>
        <p:spPr>
          <a:xfrm>
            <a:off x="276325" y="94975"/>
            <a:ext cx="8721000" cy="38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For example, if we had 6 5x5 filters, we’ll get 6 separate activation maps:</a:t>
            </a:r>
          </a:p>
        </p:txBody>
      </p:sp>
      <p:sp>
        <p:nvSpPr>
          <p:cNvPr id="272" name="Shape 272"/>
          <p:cNvSpPr/>
          <p:nvPr/>
        </p:nvSpPr>
        <p:spPr>
          <a:xfrm>
            <a:off x="6005127" y="962250"/>
            <a:ext cx="956400" cy="2757900"/>
          </a:xfrm>
          <a:prstGeom prst="cube">
            <a:avLst>
              <a:gd name="adj" fmla="val 90357"/>
            </a:avLst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" name="Shape 273"/>
          <p:cNvSpPr/>
          <p:nvPr/>
        </p:nvSpPr>
        <p:spPr>
          <a:xfrm>
            <a:off x="6157527" y="962250"/>
            <a:ext cx="956400" cy="2757900"/>
          </a:xfrm>
          <a:prstGeom prst="cube">
            <a:avLst>
              <a:gd name="adj" fmla="val 90357"/>
            </a:avLst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" name="Shape 274"/>
          <p:cNvSpPr/>
          <p:nvPr/>
        </p:nvSpPr>
        <p:spPr>
          <a:xfrm>
            <a:off x="6309927" y="962250"/>
            <a:ext cx="956400" cy="2757900"/>
          </a:xfrm>
          <a:prstGeom prst="cube">
            <a:avLst>
              <a:gd name="adj" fmla="val 90357"/>
            </a:avLst>
          </a:prstGeom>
          <a:solidFill>
            <a:srgbClr val="D9D2E9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" name="Shape 275"/>
          <p:cNvSpPr/>
          <p:nvPr/>
        </p:nvSpPr>
        <p:spPr>
          <a:xfrm>
            <a:off x="6462327" y="962250"/>
            <a:ext cx="956400" cy="2757900"/>
          </a:xfrm>
          <a:prstGeom prst="cube">
            <a:avLst>
              <a:gd name="adj" fmla="val 90357"/>
            </a:avLst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" name="Shape 276"/>
          <p:cNvSpPr txBox="1"/>
          <p:nvPr/>
        </p:nvSpPr>
        <p:spPr>
          <a:xfrm>
            <a:off x="819652" y="4110762"/>
            <a:ext cx="8625899" cy="28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 stack these up to get a “new image” of size 28x28x6!</a:t>
            </a:r>
          </a:p>
        </p:txBody>
      </p:sp>
    </p:spTree>
    <p:extLst>
      <p:ext uri="{BB962C8B-B14F-4D97-AF65-F5344CB8AC3E}">
        <p14:creationId xmlns:p14="http://schemas.microsoft.com/office/powerpoint/2010/main" val="383347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38</a:t>
            </a:fld>
            <a:endParaRPr lang="en"/>
          </a:p>
        </p:txBody>
      </p:sp>
      <p:sp>
        <p:nvSpPr>
          <p:cNvPr id="698" name="Shape 698"/>
          <p:cNvSpPr txBox="1"/>
          <p:nvPr/>
        </p:nvSpPr>
        <p:spPr>
          <a:xfrm>
            <a:off x="341027" y="150677"/>
            <a:ext cx="8319299" cy="91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 brain/neuron view of CONV Layer</a:t>
            </a:r>
          </a:p>
        </p:txBody>
      </p:sp>
      <p:sp>
        <p:nvSpPr>
          <p:cNvPr id="699" name="Shape 699"/>
          <p:cNvSpPr/>
          <p:nvPr/>
        </p:nvSpPr>
        <p:spPr>
          <a:xfrm>
            <a:off x="662952" y="2289727"/>
            <a:ext cx="282299" cy="813899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0" name="Shape 700"/>
          <p:cNvSpPr/>
          <p:nvPr/>
        </p:nvSpPr>
        <p:spPr>
          <a:xfrm>
            <a:off x="2259202" y="2555527"/>
            <a:ext cx="282299" cy="282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701" name="Shape 701"/>
          <p:cNvCxnSpPr>
            <a:endCxn id="700" idx="2"/>
          </p:cNvCxnSpPr>
          <p:nvPr/>
        </p:nvCxnSpPr>
        <p:spPr>
          <a:xfrm rot="10800000" flipH="1">
            <a:off x="769700" y="2696674"/>
            <a:ext cx="1489500" cy="399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02" name="Shape 702"/>
          <p:cNvCxnSpPr>
            <a:endCxn id="700" idx="2"/>
          </p:cNvCxnSpPr>
          <p:nvPr/>
        </p:nvCxnSpPr>
        <p:spPr>
          <a:xfrm>
            <a:off x="789200" y="2459374"/>
            <a:ext cx="1470000" cy="237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03" name="Shape 703"/>
          <p:cNvCxnSpPr>
            <a:endCxn id="700" idx="2"/>
          </p:cNvCxnSpPr>
          <p:nvPr/>
        </p:nvCxnSpPr>
        <p:spPr>
          <a:xfrm>
            <a:off x="925400" y="2309974"/>
            <a:ext cx="1333800" cy="386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04" name="Shape 704"/>
          <p:cNvCxnSpPr>
            <a:endCxn id="700" idx="2"/>
          </p:cNvCxnSpPr>
          <p:nvPr/>
        </p:nvCxnSpPr>
        <p:spPr>
          <a:xfrm rot="10800000" flipH="1">
            <a:off x="951500" y="2696674"/>
            <a:ext cx="1307700" cy="2496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05" name="Shape 705"/>
          <p:cNvSpPr txBox="1"/>
          <p:nvPr/>
        </p:nvSpPr>
        <p:spPr>
          <a:xfrm>
            <a:off x="859050" y="3617725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32</a:t>
            </a:r>
          </a:p>
        </p:txBody>
      </p:sp>
      <p:sp>
        <p:nvSpPr>
          <p:cNvPr id="706" name="Shape 706"/>
          <p:cNvSpPr txBox="1"/>
          <p:nvPr/>
        </p:nvSpPr>
        <p:spPr>
          <a:xfrm>
            <a:off x="1223350" y="1544552"/>
            <a:ext cx="491700" cy="28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32</a:t>
            </a:r>
          </a:p>
        </p:txBody>
      </p:sp>
      <p:sp>
        <p:nvSpPr>
          <p:cNvPr id="707" name="Shape 707"/>
          <p:cNvSpPr txBox="1"/>
          <p:nvPr/>
        </p:nvSpPr>
        <p:spPr>
          <a:xfrm>
            <a:off x="188437" y="4009357"/>
            <a:ext cx="491700" cy="18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708" name="Shape 708"/>
          <p:cNvSpPr/>
          <p:nvPr/>
        </p:nvSpPr>
        <p:spPr>
          <a:xfrm>
            <a:off x="246425" y="1317725"/>
            <a:ext cx="956400" cy="27579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09" name="Shape 7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1750" y="243902"/>
            <a:ext cx="2279624" cy="130064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10" name="Shape 710"/>
          <p:cNvSpPr txBox="1"/>
          <p:nvPr/>
        </p:nvSpPr>
        <p:spPr>
          <a:xfrm>
            <a:off x="3656000" y="2309975"/>
            <a:ext cx="5612400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 dirty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An activation map is a 28x28 sheet of neuron outputs:</a:t>
            </a:r>
          </a:p>
          <a:p>
            <a:pPr marL="457200" indent="-342900" fontAlgn="auto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ct val="100000"/>
              <a:buFontTx/>
              <a:buAutoNum type="arabicPeriod"/>
            </a:pPr>
            <a:r>
              <a:rPr lang="en" sz="1800" kern="0" dirty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Each is connected to a small region in the input</a:t>
            </a:r>
          </a:p>
          <a:p>
            <a:pPr marL="457200" indent="-342900" fontAlgn="auto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ct val="100000"/>
              <a:buFontTx/>
              <a:buAutoNum type="arabicPeriod"/>
            </a:pPr>
            <a:r>
              <a:rPr lang="en" sz="1800" kern="0" dirty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All of them share parameters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 kern="0" dirty="0">
              <a:solidFill>
                <a:srgbClr val="38761D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“5x5 filter” -&gt; “5x5 </a:t>
            </a:r>
            <a:r>
              <a:rPr lang="en" sz="1800" u="sng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receptive field</a:t>
            </a:r>
            <a:r>
              <a:rPr lang="en" sz="1800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 for each neuron”</a:t>
            </a:r>
          </a:p>
        </p:txBody>
      </p:sp>
      <p:sp>
        <p:nvSpPr>
          <p:cNvPr id="711" name="Shape 711"/>
          <p:cNvSpPr/>
          <p:nvPr/>
        </p:nvSpPr>
        <p:spPr>
          <a:xfrm>
            <a:off x="2043650" y="1317725"/>
            <a:ext cx="713400" cy="2757900"/>
          </a:xfrm>
          <a:prstGeom prst="cube">
            <a:avLst>
              <a:gd name="adj" fmla="val 77711"/>
            </a:avLst>
          </a:prstGeom>
          <a:solidFill>
            <a:srgbClr val="C9DAF8">
              <a:alpha val="4269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12" name="Shape 712"/>
          <p:cNvSpPr txBox="1"/>
          <p:nvPr/>
        </p:nvSpPr>
        <p:spPr>
          <a:xfrm>
            <a:off x="2461602" y="3673275"/>
            <a:ext cx="548699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28</a:t>
            </a:r>
          </a:p>
        </p:txBody>
      </p:sp>
      <p:sp>
        <p:nvSpPr>
          <p:cNvPr id="713" name="Shape 713"/>
          <p:cNvSpPr txBox="1"/>
          <p:nvPr/>
        </p:nvSpPr>
        <p:spPr>
          <a:xfrm>
            <a:off x="2766402" y="2301675"/>
            <a:ext cx="548699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49185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Shape 718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39</a:t>
            </a:fld>
            <a:endParaRPr lang="en"/>
          </a:p>
        </p:txBody>
      </p:sp>
      <p:sp>
        <p:nvSpPr>
          <p:cNvPr id="719" name="Shape 719"/>
          <p:cNvSpPr txBox="1"/>
          <p:nvPr/>
        </p:nvSpPr>
        <p:spPr>
          <a:xfrm>
            <a:off x="341027" y="150677"/>
            <a:ext cx="8319299" cy="91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 brain/neuron view of CONV Layer</a:t>
            </a:r>
          </a:p>
        </p:txBody>
      </p:sp>
      <p:sp>
        <p:nvSpPr>
          <p:cNvPr id="720" name="Shape 720"/>
          <p:cNvSpPr/>
          <p:nvPr/>
        </p:nvSpPr>
        <p:spPr>
          <a:xfrm>
            <a:off x="662952" y="2289727"/>
            <a:ext cx="282299" cy="813899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21" name="Shape 721"/>
          <p:cNvSpPr txBox="1"/>
          <p:nvPr/>
        </p:nvSpPr>
        <p:spPr>
          <a:xfrm>
            <a:off x="859050" y="3617725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32</a:t>
            </a:r>
          </a:p>
        </p:txBody>
      </p:sp>
      <p:sp>
        <p:nvSpPr>
          <p:cNvPr id="722" name="Shape 722"/>
          <p:cNvSpPr txBox="1"/>
          <p:nvPr/>
        </p:nvSpPr>
        <p:spPr>
          <a:xfrm>
            <a:off x="1223350" y="1544552"/>
            <a:ext cx="491700" cy="28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32</a:t>
            </a:r>
          </a:p>
        </p:txBody>
      </p:sp>
      <p:sp>
        <p:nvSpPr>
          <p:cNvPr id="723" name="Shape 723"/>
          <p:cNvSpPr txBox="1"/>
          <p:nvPr/>
        </p:nvSpPr>
        <p:spPr>
          <a:xfrm>
            <a:off x="188437" y="4009357"/>
            <a:ext cx="491700" cy="18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724" name="Shape 724"/>
          <p:cNvSpPr/>
          <p:nvPr/>
        </p:nvSpPr>
        <p:spPr>
          <a:xfrm>
            <a:off x="246425" y="1317725"/>
            <a:ext cx="956400" cy="27579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25" name="Shape 7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1750" y="243902"/>
            <a:ext cx="2279624" cy="130064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26" name="Shape 726"/>
          <p:cNvSpPr/>
          <p:nvPr/>
        </p:nvSpPr>
        <p:spPr>
          <a:xfrm>
            <a:off x="2254242" y="2313254"/>
            <a:ext cx="2027699" cy="620099"/>
          </a:xfrm>
          <a:prstGeom prst="cube">
            <a:avLst>
              <a:gd name="adj" fmla="val 25000"/>
            </a:avLst>
          </a:prstGeom>
          <a:solidFill>
            <a:srgbClr val="C9DAF8">
              <a:alpha val="4269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27" name="Shape 727"/>
          <p:cNvSpPr/>
          <p:nvPr/>
        </p:nvSpPr>
        <p:spPr>
          <a:xfrm>
            <a:off x="2254242" y="2536802"/>
            <a:ext cx="282299" cy="282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28" name="Shape 728"/>
          <p:cNvSpPr/>
          <p:nvPr/>
        </p:nvSpPr>
        <p:spPr>
          <a:xfrm>
            <a:off x="2635242" y="2536802"/>
            <a:ext cx="282299" cy="282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29" name="Shape 729"/>
          <p:cNvSpPr/>
          <p:nvPr/>
        </p:nvSpPr>
        <p:spPr>
          <a:xfrm>
            <a:off x="3016242" y="2536802"/>
            <a:ext cx="282299" cy="282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30" name="Shape 730"/>
          <p:cNvSpPr/>
          <p:nvPr/>
        </p:nvSpPr>
        <p:spPr>
          <a:xfrm>
            <a:off x="3397242" y="2536802"/>
            <a:ext cx="282299" cy="282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31" name="Shape 731"/>
          <p:cNvSpPr/>
          <p:nvPr/>
        </p:nvSpPr>
        <p:spPr>
          <a:xfrm>
            <a:off x="3778242" y="2536802"/>
            <a:ext cx="282299" cy="282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32" name="Shape 732"/>
          <p:cNvSpPr/>
          <p:nvPr/>
        </p:nvSpPr>
        <p:spPr>
          <a:xfrm>
            <a:off x="1750866" y="1322100"/>
            <a:ext cx="2850600" cy="2850600"/>
          </a:xfrm>
          <a:prstGeom prst="cube">
            <a:avLst>
              <a:gd name="adj" fmla="val 25000"/>
            </a:avLst>
          </a:prstGeom>
          <a:solidFill>
            <a:srgbClr val="C9DAF8">
              <a:alpha val="4269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33" name="Shape 733"/>
          <p:cNvSpPr txBox="1"/>
          <p:nvPr/>
        </p:nvSpPr>
        <p:spPr>
          <a:xfrm>
            <a:off x="4722975" y="2149775"/>
            <a:ext cx="548699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28</a:t>
            </a:r>
          </a:p>
        </p:txBody>
      </p:sp>
      <p:sp>
        <p:nvSpPr>
          <p:cNvPr id="734" name="Shape 734"/>
          <p:cNvSpPr txBox="1"/>
          <p:nvPr/>
        </p:nvSpPr>
        <p:spPr>
          <a:xfrm>
            <a:off x="4297652" y="3617725"/>
            <a:ext cx="548699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28</a:t>
            </a:r>
          </a:p>
        </p:txBody>
      </p:sp>
      <p:sp>
        <p:nvSpPr>
          <p:cNvPr id="735" name="Shape 735"/>
          <p:cNvSpPr txBox="1"/>
          <p:nvPr/>
        </p:nvSpPr>
        <p:spPr>
          <a:xfrm>
            <a:off x="5774775" y="2035050"/>
            <a:ext cx="3382500" cy="228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E.g. with 5 filters,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 layer consists of neurons arranged in a 3D grid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(28x28x5)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There will be 5 different neurons all looking at the same region in the input volume</a:t>
            </a:r>
          </a:p>
        </p:txBody>
      </p:sp>
      <p:sp>
        <p:nvSpPr>
          <p:cNvPr id="736" name="Shape 736"/>
          <p:cNvSpPr txBox="1"/>
          <p:nvPr/>
        </p:nvSpPr>
        <p:spPr>
          <a:xfrm>
            <a:off x="2606737" y="4096507"/>
            <a:ext cx="491700" cy="18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5939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664" y="4342987"/>
            <a:ext cx="1434644" cy="488569"/>
          </a:xfrm>
          <a:prstGeom prst="rect">
            <a:avLst/>
          </a:prstGeom>
          <a:noFill/>
        </p:spPr>
        <p:txBody>
          <a:bodyPr wrap="none" lIns="57128" tIns="28562" rIns="57128" bIns="28562" rtlCol="0">
            <a:spAutoFit/>
          </a:bodyPr>
          <a:lstStyle/>
          <a:p>
            <a:pPr defTabSz="814399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  <a:ea typeface="+mn-ea"/>
              </a:rPr>
              <a:t>image </a:t>
            </a:r>
            <a:r>
              <a:rPr lang="en-US" i="1" dirty="0">
                <a:solidFill>
                  <a:srgbClr val="000000"/>
                </a:solidFill>
                <a:latin typeface="Arial"/>
                <a:ea typeface="+mn-ea"/>
              </a:rPr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29505" y="2739296"/>
            <a:ext cx="1391362" cy="411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57128" tIns="28562" rIns="57128" bIns="28562" rtlCol="0">
            <a:spAutoFit/>
          </a:bodyPr>
          <a:lstStyle/>
          <a:p>
            <a:pPr defTabSz="814399"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>
                <a:solidFill>
                  <a:srgbClr val="000000"/>
                </a:solidFill>
                <a:latin typeface="Arial"/>
                <a:ea typeface="+mn-ea"/>
              </a:rPr>
              <a:t>“Penguin”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74935" y="4342987"/>
            <a:ext cx="1215032" cy="488569"/>
          </a:xfrm>
          <a:prstGeom prst="rect">
            <a:avLst/>
          </a:prstGeom>
          <a:noFill/>
        </p:spPr>
        <p:txBody>
          <a:bodyPr wrap="none" lIns="57128" tIns="28562" rIns="57128" bIns="28562" rtlCol="0">
            <a:spAutoFit/>
          </a:bodyPr>
          <a:lstStyle/>
          <a:p>
            <a:pPr defTabSz="814399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  <a:ea typeface="+mn-ea"/>
              </a:rPr>
              <a:t>label </a:t>
            </a:r>
            <a:r>
              <a:rPr lang="en-US" i="1" dirty="0">
                <a:solidFill>
                  <a:srgbClr val="000000"/>
                </a:solidFill>
                <a:latin typeface="Arial"/>
                <a:ea typeface="+mn-ea"/>
              </a:rPr>
              <a:t>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" y="-95250"/>
            <a:ext cx="9143999" cy="857250"/>
          </a:xfrm>
        </p:spPr>
        <p:txBody>
          <a:bodyPr/>
          <a:lstStyle/>
          <a:p>
            <a:r>
              <a:rPr lang="en-US" dirty="0"/>
              <a:t>Classic Object Recognition</a:t>
            </a:r>
          </a:p>
        </p:txBody>
      </p:sp>
      <p:pic>
        <p:nvPicPr>
          <p:cNvPr id="15" name="Picture 4" descr="penguin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7" y="1381125"/>
            <a:ext cx="2000249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865842" y="1762126"/>
            <a:ext cx="4277917" cy="2352675"/>
            <a:chOff x="4741833" y="3200400"/>
            <a:chExt cx="5639132" cy="3134495"/>
          </a:xfrm>
        </p:grpSpPr>
        <p:grpSp>
          <p:nvGrpSpPr>
            <p:cNvPr id="10" name="Group 777"/>
            <p:cNvGrpSpPr/>
            <p:nvPr/>
          </p:nvGrpSpPr>
          <p:grpSpPr>
            <a:xfrm>
              <a:off x="4741833" y="3200400"/>
              <a:ext cx="2249095" cy="3134495"/>
              <a:chOff x="0" y="0"/>
              <a:chExt cx="2665593" cy="3714955"/>
            </a:xfrm>
          </p:grpSpPr>
          <p:sp>
            <p:nvSpPr>
              <p:cNvPr id="11" name="Shape 765"/>
              <p:cNvSpPr/>
              <p:nvPr/>
            </p:nvSpPr>
            <p:spPr>
              <a:xfrm>
                <a:off x="0" y="1896631"/>
                <a:ext cx="759230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grpSp>
            <p:nvGrpSpPr>
              <p:cNvPr id="16" name="Group 768"/>
              <p:cNvGrpSpPr/>
              <p:nvPr/>
            </p:nvGrpSpPr>
            <p:grpSpPr>
              <a:xfrm>
                <a:off x="878432" y="0"/>
                <a:ext cx="1774141" cy="1094446"/>
                <a:chOff x="0" y="0"/>
                <a:chExt cx="1774140" cy="1094445"/>
              </a:xfrm>
            </p:grpSpPr>
            <p:sp>
              <p:nvSpPr>
                <p:cNvPr id="25" name="Shape 766"/>
                <p:cNvSpPr/>
                <p:nvPr/>
              </p:nvSpPr>
              <p:spPr>
                <a:xfrm>
                  <a:off x="0" y="0"/>
                  <a:ext cx="1774140" cy="1094445"/>
                </a:xfrm>
                <a:prstGeom prst="rect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42863" tIns="42863" rIns="42863" bIns="42863" numCol="1" anchor="ctr">
                  <a:noAutofit/>
                </a:bodyPr>
                <a:lstStyle/>
                <a:p>
                  <a:pPr defTabSz="814399" fontAlgn="auto">
                    <a:spcBef>
                      <a:spcPts val="0"/>
                    </a:spcBef>
                    <a:spcAft>
                      <a:spcPts val="0"/>
                    </a:spcAft>
                    <a:defRPr sz="2400"/>
                  </a:pPr>
                  <a:endParaRPr sz="1300">
                    <a:solidFill>
                      <a:srgbClr val="000000"/>
                    </a:solidFill>
                    <a:latin typeface="Arial"/>
                    <a:ea typeface="+mn-ea"/>
                  </a:endParaRPr>
                </a:p>
              </p:txBody>
            </p:sp>
            <p:sp>
              <p:nvSpPr>
                <p:cNvPr id="26" name="Shape 767"/>
                <p:cNvSpPr/>
                <p:nvPr/>
              </p:nvSpPr>
              <p:spPr>
                <a:xfrm>
                  <a:off x="323359" y="235885"/>
                  <a:ext cx="1272225" cy="6226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42863" tIns="42863" rIns="42863" bIns="42863" numCol="1" anchor="ctr">
                  <a:spAutoFit/>
                </a:bodyPr>
                <a:lstStyle>
                  <a:lvl1pPr>
                    <a:defRPr sz="2800"/>
                  </a:lvl1pPr>
                </a:lstStyle>
                <a:p>
                  <a:pPr defTabSz="814399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sz="2000" dirty="0">
                      <a:solidFill>
                        <a:srgbClr val="000000"/>
                      </a:solidFill>
                      <a:latin typeface="Arial"/>
                      <a:ea typeface="+mn-ea"/>
                    </a:rPr>
                    <a:t>Edges</a:t>
                  </a:r>
                </a:p>
              </p:txBody>
            </p:sp>
          </p:grpSp>
          <p:grpSp>
            <p:nvGrpSpPr>
              <p:cNvPr id="17" name="Group 771"/>
              <p:cNvGrpSpPr/>
              <p:nvPr/>
            </p:nvGrpSpPr>
            <p:grpSpPr>
              <a:xfrm>
                <a:off x="878432" y="1303772"/>
                <a:ext cx="1774141" cy="1094446"/>
                <a:chOff x="0" y="0"/>
                <a:chExt cx="1774140" cy="1094445"/>
              </a:xfrm>
            </p:grpSpPr>
            <p:sp>
              <p:nvSpPr>
                <p:cNvPr id="23" name="Shape 769"/>
                <p:cNvSpPr/>
                <p:nvPr/>
              </p:nvSpPr>
              <p:spPr>
                <a:xfrm>
                  <a:off x="234174" y="235885"/>
                  <a:ext cx="1448234" cy="6226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42863" tIns="42863" rIns="42863" bIns="42863" numCol="1" anchor="ctr">
                  <a:spAutoFit/>
                </a:bodyPr>
                <a:lstStyle>
                  <a:lvl1pPr>
                    <a:defRPr sz="2800"/>
                  </a:lvl1pPr>
                </a:lstStyle>
                <a:p>
                  <a:pPr defTabSz="814399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sz="2000" dirty="0">
                      <a:solidFill>
                        <a:srgbClr val="000000"/>
                      </a:solidFill>
                      <a:latin typeface="Arial"/>
                      <a:ea typeface="+mn-ea"/>
                    </a:rPr>
                    <a:t>Texture</a:t>
                  </a:r>
                  <a:endParaRPr sz="1200" dirty="0">
                    <a:solidFill>
                      <a:srgbClr val="000000"/>
                    </a:solidFill>
                    <a:latin typeface="Arial"/>
                    <a:ea typeface="+mn-ea"/>
                  </a:endParaRPr>
                </a:p>
              </p:txBody>
            </p:sp>
            <p:sp>
              <p:nvSpPr>
                <p:cNvPr id="24" name="Shape 770"/>
                <p:cNvSpPr/>
                <p:nvPr/>
              </p:nvSpPr>
              <p:spPr>
                <a:xfrm>
                  <a:off x="0" y="0"/>
                  <a:ext cx="1774140" cy="1094445"/>
                </a:xfrm>
                <a:prstGeom prst="rect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42863" tIns="42863" rIns="42863" bIns="42863" numCol="1" anchor="ctr">
                  <a:noAutofit/>
                </a:bodyPr>
                <a:lstStyle/>
                <a:p>
                  <a:pPr defTabSz="814399" fontAlgn="auto">
                    <a:spcBef>
                      <a:spcPts val="0"/>
                    </a:spcBef>
                    <a:spcAft>
                      <a:spcPts val="0"/>
                    </a:spcAft>
                    <a:defRPr sz="2400"/>
                  </a:pPr>
                  <a:endParaRPr sz="1300">
                    <a:solidFill>
                      <a:srgbClr val="000000"/>
                    </a:solidFill>
                    <a:latin typeface="Arial"/>
                    <a:ea typeface="+mn-ea"/>
                  </a:endParaRPr>
                </a:p>
              </p:txBody>
            </p:sp>
          </p:grpSp>
          <p:grpSp>
            <p:nvGrpSpPr>
              <p:cNvPr id="18" name="Group 774"/>
              <p:cNvGrpSpPr/>
              <p:nvPr/>
            </p:nvGrpSpPr>
            <p:grpSpPr>
              <a:xfrm>
                <a:off x="891452" y="2620509"/>
                <a:ext cx="1774141" cy="1094446"/>
                <a:chOff x="0" y="0"/>
                <a:chExt cx="1774140" cy="1094445"/>
              </a:xfrm>
            </p:grpSpPr>
            <p:sp>
              <p:nvSpPr>
                <p:cNvPr id="21" name="Shape 772"/>
                <p:cNvSpPr/>
                <p:nvPr/>
              </p:nvSpPr>
              <p:spPr>
                <a:xfrm>
                  <a:off x="316256" y="235885"/>
                  <a:ext cx="1294766" cy="6226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42863" tIns="42863" rIns="42863" bIns="42863" numCol="1" anchor="ctr">
                  <a:spAutoFit/>
                </a:bodyPr>
                <a:lstStyle>
                  <a:lvl1pPr>
                    <a:defRPr sz="2800"/>
                  </a:lvl1pPr>
                </a:lstStyle>
                <a:p>
                  <a:pPr defTabSz="814399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sz="2000" dirty="0">
                      <a:solidFill>
                        <a:srgbClr val="000000"/>
                      </a:solidFill>
                      <a:latin typeface="Arial"/>
                      <a:ea typeface="+mn-ea"/>
                    </a:rPr>
                    <a:t>Colors</a:t>
                  </a:r>
                  <a:endParaRPr sz="1200" dirty="0">
                    <a:solidFill>
                      <a:srgbClr val="000000"/>
                    </a:solidFill>
                    <a:latin typeface="Arial"/>
                    <a:ea typeface="+mn-ea"/>
                  </a:endParaRPr>
                </a:p>
              </p:txBody>
            </p:sp>
            <p:sp>
              <p:nvSpPr>
                <p:cNvPr id="22" name="Shape 773"/>
                <p:cNvSpPr/>
                <p:nvPr/>
              </p:nvSpPr>
              <p:spPr>
                <a:xfrm>
                  <a:off x="0" y="0"/>
                  <a:ext cx="1774140" cy="1094445"/>
                </a:xfrm>
                <a:prstGeom prst="rect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42863" tIns="42863" rIns="42863" bIns="42863" numCol="1" anchor="ctr">
                  <a:noAutofit/>
                </a:bodyPr>
                <a:lstStyle/>
                <a:p>
                  <a:pPr defTabSz="814399" fontAlgn="auto">
                    <a:spcBef>
                      <a:spcPts val="0"/>
                    </a:spcBef>
                    <a:spcAft>
                      <a:spcPts val="0"/>
                    </a:spcAft>
                    <a:defRPr sz="2400"/>
                  </a:pPr>
                  <a:endParaRPr sz="1300">
                    <a:solidFill>
                      <a:srgbClr val="000000"/>
                    </a:solidFill>
                    <a:latin typeface="Arial"/>
                    <a:ea typeface="+mn-ea"/>
                  </a:endParaRPr>
                </a:p>
              </p:txBody>
            </p:sp>
          </p:grpSp>
          <p:sp>
            <p:nvSpPr>
              <p:cNvPr id="19" name="Shape 775"/>
              <p:cNvSpPr/>
              <p:nvPr/>
            </p:nvSpPr>
            <p:spPr>
              <a:xfrm flipV="1">
                <a:off x="33084" y="655124"/>
                <a:ext cx="718534" cy="113883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20" name="Shape 776"/>
              <p:cNvSpPr/>
              <p:nvPr/>
            </p:nvSpPr>
            <p:spPr>
              <a:xfrm>
                <a:off x="33084" y="2014025"/>
                <a:ext cx="718534" cy="113883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</p:grpSp>
        <p:grpSp>
          <p:nvGrpSpPr>
            <p:cNvPr id="27" name="Group 790"/>
            <p:cNvGrpSpPr/>
            <p:nvPr/>
          </p:nvGrpSpPr>
          <p:grpSpPr>
            <a:xfrm>
              <a:off x="7076225" y="3610684"/>
              <a:ext cx="2455509" cy="2351792"/>
              <a:chOff x="0" y="0"/>
              <a:chExt cx="2910231" cy="2787308"/>
            </a:xfrm>
          </p:grpSpPr>
          <p:sp>
            <p:nvSpPr>
              <p:cNvPr id="28" name="Shape 778"/>
              <p:cNvSpPr/>
              <p:nvPr/>
            </p:nvSpPr>
            <p:spPr>
              <a:xfrm>
                <a:off x="0" y="60959"/>
                <a:ext cx="1019712" cy="51680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29" name="Shape 779"/>
              <p:cNvSpPr/>
              <p:nvPr/>
            </p:nvSpPr>
            <p:spPr>
              <a:xfrm flipV="1">
                <a:off x="0" y="734557"/>
                <a:ext cx="1020267" cy="63665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30" name="Shape 780"/>
              <p:cNvSpPr/>
              <p:nvPr/>
            </p:nvSpPr>
            <p:spPr>
              <a:xfrm flipV="1">
                <a:off x="0" y="971747"/>
                <a:ext cx="1025116" cy="170972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grpSp>
            <p:nvGrpSpPr>
              <p:cNvPr id="31" name="Group 783"/>
              <p:cNvGrpSpPr/>
              <p:nvPr/>
            </p:nvGrpSpPr>
            <p:grpSpPr>
              <a:xfrm>
                <a:off x="1128109" y="0"/>
                <a:ext cx="1782122" cy="1094446"/>
                <a:chOff x="0" y="0"/>
                <a:chExt cx="1782120" cy="1094445"/>
              </a:xfrm>
            </p:grpSpPr>
            <p:sp>
              <p:nvSpPr>
                <p:cNvPr id="38" name="Shape 781"/>
                <p:cNvSpPr/>
                <p:nvPr/>
              </p:nvSpPr>
              <p:spPr>
                <a:xfrm>
                  <a:off x="0" y="0"/>
                  <a:ext cx="1774140" cy="1094445"/>
                </a:xfrm>
                <a:prstGeom prst="rect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42863" tIns="42863" rIns="42863" bIns="42863" numCol="1" anchor="ctr">
                  <a:noAutofit/>
                </a:bodyPr>
                <a:lstStyle/>
                <a:p>
                  <a:pPr defTabSz="814399" fontAlgn="auto">
                    <a:spcBef>
                      <a:spcPts val="0"/>
                    </a:spcBef>
                    <a:spcAft>
                      <a:spcPts val="0"/>
                    </a:spcAft>
                    <a:defRPr sz="2400"/>
                  </a:pPr>
                  <a:endParaRPr sz="1300">
                    <a:solidFill>
                      <a:srgbClr val="000000"/>
                    </a:solidFill>
                    <a:latin typeface="Arial"/>
                    <a:ea typeface="+mn-ea"/>
                  </a:endParaRPr>
                </a:p>
              </p:txBody>
            </p:sp>
            <p:sp>
              <p:nvSpPr>
                <p:cNvPr id="39" name="Shape 782"/>
                <p:cNvSpPr/>
                <p:nvPr/>
              </p:nvSpPr>
              <p:spPr>
                <a:xfrm>
                  <a:off x="24047" y="260185"/>
                  <a:ext cx="1758073" cy="5740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42863" tIns="42863" rIns="42863" bIns="42863" numCol="1" anchor="ctr">
                  <a:spAutoFit/>
                </a:bodyPr>
                <a:lstStyle>
                  <a:lvl1pPr>
                    <a:defRPr sz="2800"/>
                  </a:lvl1pPr>
                </a:lstStyle>
                <a:p>
                  <a:pPr defTabSz="814399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sz="1800" dirty="0">
                      <a:solidFill>
                        <a:srgbClr val="000000"/>
                      </a:solidFill>
                      <a:latin typeface="Arial"/>
                      <a:ea typeface="+mn-ea"/>
                    </a:rPr>
                    <a:t>Segments</a:t>
                  </a:r>
                </a:p>
              </p:txBody>
            </p:sp>
          </p:grpSp>
          <p:grpSp>
            <p:nvGrpSpPr>
              <p:cNvPr id="32" name="Group 786"/>
              <p:cNvGrpSpPr/>
              <p:nvPr/>
            </p:nvGrpSpPr>
            <p:grpSpPr>
              <a:xfrm>
                <a:off x="1128109" y="1282651"/>
                <a:ext cx="1774141" cy="1094446"/>
                <a:chOff x="0" y="0"/>
                <a:chExt cx="1774140" cy="1094445"/>
              </a:xfrm>
            </p:grpSpPr>
            <p:sp>
              <p:nvSpPr>
                <p:cNvPr id="36" name="Shape 784"/>
                <p:cNvSpPr/>
                <p:nvPr/>
              </p:nvSpPr>
              <p:spPr>
                <a:xfrm>
                  <a:off x="0" y="0"/>
                  <a:ext cx="1774140" cy="1094445"/>
                </a:xfrm>
                <a:prstGeom prst="rect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42863" tIns="42863" rIns="42863" bIns="42863" numCol="1" anchor="ctr">
                  <a:noAutofit/>
                </a:bodyPr>
                <a:lstStyle/>
                <a:p>
                  <a:pPr defTabSz="814399" fontAlgn="auto">
                    <a:spcBef>
                      <a:spcPts val="0"/>
                    </a:spcBef>
                    <a:spcAft>
                      <a:spcPts val="0"/>
                    </a:spcAft>
                    <a:defRPr sz="2400"/>
                  </a:pPr>
                  <a:endParaRPr sz="1300">
                    <a:solidFill>
                      <a:srgbClr val="000000"/>
                    </a:solidFill>
                    <a:latin typeface="Arial"/>
                    <a:ea typeface="+mn-ea"/>
                  </a:endParaRPr>
                </a:p>
              </p:txBody>
            </p:sp>
            <p:sp>
              <p:nvSpPr>
                <p:cNvPr id="37" name="Shape 785"/>
                <p:cNvSpPr/>
                <p:nvPr/>
              </p:nvSpPr>
              <p:spPr>
                <a:xfrm>
                  <a:off x="416096" y="235885"/>
                  <a:ext cx="1069372" cy="6226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42863" tIns="42863" rIns="42863" bIns="42863" numCol="1" anchor="ctr">
                  <a:spAutoFit/>
                </a:bodyPr>
                <a:lstStyle>
                  <a:lvl1pPr>
                    <a:defRPr sz="2800"/>
                  </a:lvl1pPr>
                </a:lstStyle>
                <a:p>
                  <a:pPr defTabSz="814399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sz="2000" dirty="0">
                      <a:solidFill>
                        <a:srgbClr val="000000"/>
                      </a:solidFill>
                      <a:latin typeface="Arial"/>
                      <a:ea typeface="+mn-ea"/>
                    </a:rPr>
                    <a:t>Parts</a:t>
                  </a:r>
                </a:p>
              </p:txBody>
            </p:sp>
          </p:grpSp>
          <p:sp>
            <p:nvSpPr>
              <p:cNvPr id="33" name="Shape 787"/>
              <p:cNvSpPr/>
              <p:nvPr/>
            </p:nvSpPr>
            <p:spPr>
              <a:xfrm>
                <a:off x="18441" y="1372394"/>
                <a:ext cx="1019713" cy="51680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34" name="Shape 788"/>
              <p:cNvSpPr/>
              <p:nvPr/>
            </p:nvSpPr>
            <p:spPr>
              <a:xfrm>
                <a:off x="25399" y="187960"/>
                <a:ext cx="995721" cy="157620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35" name="Shape 789"/>
              <p:cNvSpPr/>
              <p:nvPr/>
            </p:nvSpPr>
            <p:spPr>
              <a:xfrm flipV="1">
                <a:off x="2646" y="1989115"/>
                <a:ext cx="1028049" cy="79819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</p:grpSp>
        <p:grpSp>
          <p:nvGrpSpPr>
            <p:cNvPr id="40" name="Group 794"/>
            <p:cNvGrpSpPr/>
            <p:nvPr/>
          </p:nvGrpSpPr>
          <p:grpSpPr>
            <a:xfrm>
              <a:off x="9587239" y="4180612"/>
              <a:ext cx="793726" cy="1010048"/>
              <a:chOff x="0" y="97710"/>
              <a:chExt cx="940712" cy="1197092"/>
            </a:xfrm>
          </p:grpSpPr>
          <p:sp>
            <p:nvSpPr>
              <p:cNvPr id="42" name="Shape 792"/>
              <p:cNvSpPr/>
              <p:nvPr/>
            </p:nvSpPr>
            <p:spPr>
              <a:xfrm>
                <a:off x="28212" y="97710"/>
                <a:ext cx="907202" cy="586844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43" name="Shape 793"/>
              <p:cNvSpPr/>
              <p:nvPr/>
            </p:nvSpPr>
            <p:spPr>
              <a:xfrm flipV="1">
                <a:off x="0" y="800519"/>
                <a:ext cx="940712" cy="494283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7219200" y="4857759"/>
            <a:ext cx="1924778" cy="307763"/>
          </a:xfrm>
          <a:prstGeom prst="rect">
            <a:avLst/>
          </a:prstGeom>
          <a:noFill/>
        </p:spPr>
        <p:txBody>
          <a:bodyPr wrap="none" lIns="57136" tIns="28568" rIns="57136" bIns="28568" rtlCol="0">
            <a:spAutoFit/>
          </a:bodyPr>
          <a:lstStyle/>
          <a:p>
            <a:pPr defTabSz="814399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</a:rPr>
              <a:t>Slide by Philip Isola</a:t>
            </a:r>
          </a:p>
        </p:txBody>
      </p:sp>
      <p:sp>
        <p:nvSpPr>
          <p:cNvPr id="46" name="Shape 796"/>
          <p:cNvSpPr/>
          <p:nvPr/>
        </p:nvSpPr>
        <p:spPr>
          <a:xfrm>
            <a:off x="2730742" y="1032254"/>
            <a:ext cx="2071868" cy="352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3" tIns="26783" rIns="26783" bIns="26783" numCol="1" anchor="ctr">
            <a:spAutoFit/>
          </a:bodyPr>
          <a:lstStyle/>
          <a:p>
            <a:pPr defTabSz="814399" fontAlgn="auto"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000000"/>
                </a:solidFill>
                <a:latin typeface="Arial"/>
                <a:ea typeface="+mn-ea"/>
              </a:rPr>
              <a:t>Feature extractors</a:t>
            </a:r>
          </a:p>
        </p:txBody>
      </p:sp>
      <p:sp>
        <p:nvSpPr>
          <p:cNvPr id="48" name="Shape 798"/>
          <p:cNvSpPr/>
          <p:nvPr/>
        </p:nvSpPr>
        <p:spPr>
          <a:xfrm>
            <a:off x="6665163" y="1644149"/>
            <a:ext cx="1076003" cy="352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3" tIns="26783" rIns="26783" bIns="26783" numCol="1" anchor="ctr">
            <a:spAutoFit/>
          </a:bodyPr>
          <a:lstStyle/>
          <a:p>
            <a:pPr defTabSz="814399" fontAlgn="auto">
              <a:spcBef>
                <a:spcPts val="0"/>
              </a:spcBef>
              <a:spcAft>
                <a:spcPts val="0"/>
              </a:spcAft>
            </a:pPr>
            <a:r>
              <a:rPr sz="1900" i="1" dirty="0">
                <a:solidFill>
                  <a:srgbClr val="FFC000"/>
                </a:solidFill>
                <a:latin typeface="Arial"/>
                <a:ea typeface="+mn-ea"/>
              </a:rPr>
              <a:t>Classifier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000877" y="2070074"/>
            <a:ext cx="139484" cy="465194"/>
          </a:xfrm>
          <a:prstGeom prst="straightConnector1">
            <a:avLst/>
          </a:prstGeom>
          <a:ln>
            <a:prstDash val="dash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3116973" y="1436052"/>
            <a:ext cx="176991" cy="866622"/>
          </a:xfrm>
          <a:prstGeom prst="straightConnector1">
            <a:avLst/>
          </a:prstGeom>
          <a:ln>
            <a:prstDash val="dash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4" name="Group 840"/>
          <p:cNvGrpSpPr/>
          <p:nvPr/>
        </p:nvGrpSpPr>
        <p:grpSpPr>
          <a:xfrm>
            <a:off x="7905750" y="762002"/>
            <a:ext cx="1042846" cy="421929"/>
            <a:chOff x="-1" y="-1"/>
            <a:chExt cx="1977544" cy="800101"/>
          </a:xfrm>
        </p:grpSpPr>
        <p:sp>
          <p:nvSpPr>
            <p:cNvPr id="45" name="Shape 839"/>
            <p:cNvSpPr/>
            <p:nvPr/>
          </p:nvSpPr>
          <p:spPr>
            <a:xfrm>
              <a:off x="38099" y="128296"/>
              <a:ext cx="1328381" cy="543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2863" tIns="42863" rIns="42863" bIns="42863" numCol="1" anchor="ctr">
              <a:spAutoFit/>
            </a:bodyPr>
            <a:lstStyle/>
            <a:p>
              <a:pPr defTabSz="814399" fontAlgn="auto">
                <a:spcBef>
                  <a:spcPts val="0"/>
                </a:spcBef>
                <a:spcAft>
                  <a:spcPts val="0"/>
                </a:spcAft>
              </a:pPr>
              <a:r>
                <a:rPr sz="1300">
                  <a:solidFill>
                    <a:srgbClr val="000000"/>
                  </a:solidFill>
                  <a:latin typeface="Arial"/>
                  <a:ea typeface="+mn-ea"/>
                </a:rPr>
                <a:t>Learned</a:t>
              </a:r>
            </a:p>
          </p:txBody>
        </p:sp>
        <p:pic>
          <p:nvPicPr>
            <p:cNvPr id="47" name="Picture 46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1977544" cy="800101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03741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sldNum" idx="12"/>
          </p:nvPr>
        </p:nvSpPr>
        <p:spPr>
          <a:xfrm>
            <a:off x="6503302" y="4667850"/>
            <a:ext cx="548699" cy="393600"/>
          </a:xfrm>
          <a:prstGeom prst="rect">
            <a:avLst/>
          </a:prstGeom>
        </p:spPr>
        <p:txBody>
          <a:bodyPr lIns="91389" tIns="91389" rIns="91389" bIns="91389" anchor="ctr" anchorCtr="0">
            <a:noAutofit/>
          </a:bodyPr>
          <a:lstStyle/>
          <a:p>
            <a:fld id="{00000000-1234-1234-1234-123412341234}" type="slidenum">
              <a:rPr lang="en"/>
              <a:pPr/>
              <a:t>40</a:t>
            </a:fld>
            <a:endParaRPr lang="en"/>
          </a:p>
        </p:txBody>
      </p:sp>
      <p:pic>
        <p:nvPicPr>
          <p:cNvPr id="236" name="Shape 2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925" y="82425"/>
            <a:ext cx="4249274" cy="4394224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Shape 237"/>
          <p:cNvSpPr/>
          <p:nvPr/>
        </p:nvSpPr>
        <p:spPr>
          <a:xfrm>
            <a:off x="5419834" y="831529"/>
            <a:ext cx="769799" cy="6380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389" tIns="91389" rIns="91389" bIns="91389" anchor="ctr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pic>
        <p:nvPicPr>
          <p:cNvPr id="238" name="Shape 2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1811" y="1697312"/>
            <a:ext cx="4162425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Shape 239"/>
          <p:cNvSpPr/>
          <p:nvPr/>
        </p:nvSpPr>
        <p:spPr>
          <a:xfrm>
            <a:off x="4911812" y="1697317"/>
            <a:ext cx="328199" cy="330899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240" name="Shape 240"/>
          <p:cNvSpPr/>
          <p:nvPr/>
        </p:nvSpPr>
        <p:spPr>
          <a:xfrm>
            <a:off x="5265839" y="1697317"/>
            <a:ext cx="328199" cy="330899"/>
          </a:xfrm>
          <a:prstGeom prst="rect">
            <a:avLst/>
          </a:prstGeom>
          <a:noFill/>
          <a:ln w="38100" cap="flat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241" name="Shape 241"/>
          <p:cNvSpPr/>
          <p:nvPr/>
        </p:nvSpPr>
        <p:spPr>
          <a:xfrm>
            <a:off x="5597612" y="1697317"/>
            <a:ext cx="328199" cy="330899"/>
          </a:xfrm>
          <a:prstGeom prst="rect">
            <a:avLst/>
          </a:prstGeom>
          <a:noFill/>
          <a:ln w="38100" cap="flat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242" name="Shape 242"/>
          <p:cNvSpPr/>
          <p:nvPr/>
        </p:nvSpPr>
        <p:spPr>
          <a:xfrm>
            <a:off x="379925" y="1325334"/>
            <a:ext cx="627000" cy="598799"/>
          </a:xfrm>
          <a:prstGeom prst="rect">
            <a:avLst/>
          </a:prstGeom>
          <a:noFill/>
          <a:ln w="38100" cap="flat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243" name="Shape 243"/>
          <p:cNvSpPr/>
          <p:nvPr/>
        </p:nvSpPr>
        <p:spPr>
          <a:xfrm>
            <a:off x="6514962" y="561585"/>
            <a:ext cx="139199" cy="401099"/>
          </a:xfrm>
          <a:prstGeom prst="cube">
            <a:avLst>
              <a:gd name="adj" fmla="val 53382"/>
            </a:avLst>
          </a:prstGeom>
          <a:solidFill>
            <a:srgbClr val="F4CCCC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244" name="Shape 244"/>
          <p:cNvSpPr/>
          <p:nvPr/>
        </p:nvSpPr>
        <p:spPr>
          <a:xfrm>
            <a:off x="7301851" y="582417"/>
            <a:ext cx="999600" cy="305699"/>
          </a:xfrm>
          <a:prstGeom prst="cube">
            <a:avLst>
              <a:gd name="adj" fmla="val 25000"/>
            </a:avLst>
          </a:prstGeom>
          <a:solidFill>
            <a:srgbClr val="C9DAF8">
              <a:alpha val="42690"/>
            </a:srgbClr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245" name="Shape 245"/>
          <p:cNvSpPr/>
          <p:nvPr/>
        </p:nvSpPr>
        <p:spPr>
          <a:xfrm>
            <a:off x="6309637" y="82425"/>
            <a:ext cx="471599" cy="13596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246" name="Shape 246"/>
          <p:cNvSpPr/>
          <p:nvPr/>
        </p:nvSpPr>
        <p:spPr>
          <a:xfrm>
            <a:off x="7301864" y="692619"/>
            <a:ext cx="139199" cy="139199"/>
          </a:xfrm>
          <a:prstGeom prst="ellipse">
            <a:avLst/>
          </a:prstGeom>
          <a:solidFill>
            <a:srgbClr val="FF0000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cxnSp>
        <p:nvCxnSpPr>
          <p:cNvPr id="247" name="Shape 247"/>
          <p:cNvCxnSpPr>
            <a:stCxn id="243" idx="3"/>
            <a:endCxn id="246" idx="2"/>
          </p:cNvCxnSpPr>
          <p:nvPr/>
        </p:nvCxnSpPr>
        <p:spPr>
          <a:xfrm rot="10800000" flipH="1">
            <a:off x="6547403" y="762284"/>
            <a:ext cx="754500" cy="2004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48" name="Shape 248"/>
          <p:cNvCxnSpPr>
            <a:stCxn id="243" idx="1"/>
            <a:endCxn id="246" idx="2"/>
          </p:cNvCxnSpPr>
          <p:nvPr/>
        </p:nvCxnSpPr>
        <p:spPr>
          <a:xfrm>
            <a:off x="6547403" y="635891"/>
            <a:ext cx="754500" cy="1263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49" name="Shape 249"/>
          <p:cNvCxnSpPr>
            <a:stCxn id="243" idx="0"/>
            <a:endCxn id="246" idx="2"/>
          </p:cNvCxnSpPr>
          <p:nvPr/>
        </p:nvCxnSpPr>
        <p:spPr>
          <a:xfrm>
            <a:off x="6621710" y="561584"/>
            <a:ext cx="680100" cy="2007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50" name="Shape 250"/>
          <p:cNvCxnSpPr>
            <a:endCxn id="246" idx="2"/>
          </p:cNvCxnSpPr>
          <p:nvPr/>
        </p:nvCxnSpPr>
        <p:spPr>
          <a:xfrm rot="10800000" flipH="1">
            <a:off x="6650851" y="762213"/>
            <a:ext cx="651000" cy="549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51" name="Shape 251"/>
          <p:cNvSpPr/>
          <p:nvPr/>
        </p:nvSpPr>
        <p:spPr>
          <a:xfrm>
            <a:off x="7489675" y="692619"/>
            <a:ext cx="139199" cy="139199"/>
          </a:xfrm>
          <a:prstGeom prst="ellipse">
            <a:avLst/>
          </a:prstGeom>
          <a:solidFill>
            <a:srgbClr val="0000FF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252" name="Shape 252"/>
          <p:cNvSpPr/>
          <p:nvPr/>
        </p:nvSpPr>
        <p:spPr>
          <a:xfrm>
            <a:off x="7677502" y="692619"/>
            <a:ext cx="139199" cy="139199"/>
          </a:xfrm>
          <a:prstGeom prst="ellipse">
            <a:avLst/>
          </a:prstGeom>
          <a:solidFill>
            <a:srgbClr val="FFFF00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253" name="Shape 253"/>
          <p:cNvSpPr/>
          <p:nvPr/>
        </p:nvSpPr>
        <p:spPr>
          <a:xfrm>
            <a:off x="7865322" y="692619"/>
            <a:ext cx="139199" cy="139199"/>
          </a:xfrm>
          <a:prstGeom prst="ellipse">
            <a:avLst/>
          </a:prstGeom>
          <a:solidFill>
            <a:srgbClr val="C9DAF8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254" name="Shape 254"/>
          <p:cNvSpPr/>
          <p:nvPr/>
        </p:nvSpPr>
        <p:spPr>
          <a:xfrm>
            <a:off x="8053134" y="692619"/>
            <a:ext cx="139199" cy="139199"/>
          </a:xfrm>
          <a:prstGeom prst="ellipse">
            <a:avLst/>
          </a:prstGeom>
          <a:solidFill>
            <a:srgbClr val="C9DAF8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255" name="Shape 255"/>
          <p:cNvSpPr/>
          <p:nvPr/>
        </p:nvSpPr>
        <p:spPr>
          <a:xfrm>
            <a:off x="7053705" y="93812"/>
            <a:ext cx="1405200" cy="1405200"/>
          </a:xfrm>
          <a:prstGeom prst="cube">
            <a:avLst>
              <a:gd name="adj" fmla="val 25000"/>
            </a:avLst>
          </a:prstGeom>
          <a:solidFill>
            <a:srgbClr val="C9DAF8">
              <a:alpha val="42690"/>
            </a:srgbClr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256" name="Shape 256"/>
          <p:cNvSpPr/>
          <p:nvPr/>
        </p:nvSpPr>
        <p:spPr>
          <a:xfrm>
            <a:off x="7053654" y="91416"/>
            <a:ext cx="471599" cy="1405200"/>
          </a:xfrm>
          <a:prstGeom prst="cube">
            <a:avLst>
              <a:gd name="adj" fmla="val 77711"/>
            </a:avLst>
          </a:prstGeom>
          <a:solidFill>
            <a:srgbClr val="F400F8">
              <a:alpha val="34230"/>
            </a:srgbClr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cxnSp>
        <p:nvCxnSpPr>
          <p:cNvPr id="257" name="Shape 257"/>
          <p:cNvCxnSpPr>
            <a:stCxn id="242" idx="3"/>
            <a:endCxn id="256" idx="4"/>
          </p:cNvCxnSpPr>
          <p:nvPr/>
        </p:nvCxnSpPr>
        <p:spPr>
          <a:xfrm rot="10800000" flipH="1">
            <a:off x="1006925" y="977325"/>
            <a:ext cx="6151800" cy="647400"/>
          </a:xfrm>
          <a:prstGeom prst="straightConnector1">
            <a:avLst/>
          </a:prstGeom>
          <a:noFill/>
          <a:ln w="28575" cap="flat">
            <a:solidFill>
              <a:srgbClr val="FF00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58" name="Shape 258"/>
          <p:cNvSpPr txBox="1"/>
          <p:nvPr/>
        </p:nvSpPr>
        <p:spPr>
          <a:xfrm>
            <a:off x="1864184" y="82429"/>
            <a:ext cx="4437299" cy="458699"/>
          </a:xfrm>
          <a:prstGeom prst="rect">
            <a:avLst/>
          </a:prstGeom>
          <a:noFill/>
          <a:ln>
            <a:noFill/>
          </a:ln>
        </p:spPr>
        <p:txBody>
          <a:bodyPr lIns="91389" tIns="91389" rIns="91389" bIns="91389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800">
                <a:solidFill>
                  <a:srgbClr val="FF00FF"/>
                </a:solidFill>
              </a:rPr>
              <a:t>convolving the first </a:t>
            </a:r>
            <a:r>
              <a:rPr lang="en" sz="1800">
                <a:solidFill>
                  <a:srgbClr val="FF0000"/>
                </a:solidFill>
              </a:rPr>
              <a:t>filter</a:t>
            </a:r>
            <a:r>
              <a:rPr lang="en" sz="1800">
                <a:solidFill>
                  <a:srgbClr val="FF00FF"/>
                </a:solidFill>
              </a:rPr>
              <a:t> in the </a:t>
            </a:r>
            <a:r>
              <a:rPr lang="en" sz="1800">
                <a:solidFill>
                  <a:srgbClr val="0000FF"/>
                </a:solidFill>
              </a:rPr>
              <a:t>input</a:t>
            </a:r>
            <a:r>
              <a:rPr lang="en" sz="1800">
                <a:solidFill>
                  <a:srgbClr val="FF00FF"/>
                </a:solidFill>
              </a:rPr>
              <a:t> gives the first slice of depth in </a:t>
            </a:r>
            <a:r>
              <a:rPr lang="en" sz="1800">
                <a:solidFill>
                  <a:srgbClr val="38761D"/>
                </a:solidFill>
              </a:rPr>
              <a:t>output volume</a:t>
            </a:r>
          </a:p>
        </p:txBody>
      </p:sp>
      <p:cxnSp>
        <p:nvCxnSpPr>
          <p:cNvPr id="259" name="Shape 259"/>
          <p:cNvCxnSpPr>
            <a:endCxn id="239" idx="0"/>
          </p:cNvCxnSpPr>
          <p:nvPr/>
        </p:nvCxnSpPr>
        <p:spPr>
          <a:xfrm>
            <a:off x="4234699" y="440613"/>
            <a:ext cx="841200" cy="1256700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60" name="Shape 260"/>
          <p:cNvSpPr/>
          <p:nvPr/>
        </p:nvSpPr>
        <p:spPr>
          <a:xfrm>
            <a:off x="997942" y="240725"/>
            <a:ext cx="680099" cy="64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389" tIns="91389" rIns="91389" bIns="91389" anchor="ctr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261" name="Shape 261"/>
          <p:cNvSpPr/>
          <p:nvPr/>
        </p:nvSpPr>
        <p:spPr>
          <a:xfrm>
            <a:off x="989025" y="55199"/>
            <a:ext cx="4216850" cy="403350"/>
          </a:xfrm>
          <a:custGeom>
            <a:avLst/>
            <a:gdLst/>
            <a:ahLst/>
            <a:cxnLst/>
            <a:rect l="0" t="0" r="0" b="0"/>
            <a:pathLst>
              <a:path w="168674" h="16134" extrusionOk="0">
                <a:moveTo>
                  <a:pt x="168674" y="5704"/>
                </a:moveTo>
                <a:cubicBezTo>
                  <a:pt x="150511" y="4805"/>
                  <a:pt x="87813" y="-1428"/>
                  <a:pt x="59701" y="310"/>
                </a:cubicBezTo>
                <a:cubicBezTo>
                  <a:pt x="31588" y="2048"/>
                  <a:pt x="9950" y="13496"/>
                  <a:pt x="0" y="16134"/>
                </a:cubicBezTo>
              </a:path>
            </a:pathLst>
          </a:custGeom>
          <a:noFill/>
          <a:ln w="19050" cap="flat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sp>
      <p:cxnSp>
        <p:nvCxnSpPr>
          <p:cNvPr id="262" name="Shape 262"/>
          <p:cNvCxnSpPr/>
          <p:nvPr/>
        </p:nvCxnSpPr>
        <p:spPr>
          <a:xfrm flipH="1">
            <a:off x="3227825" y="746275"/>
            <a:ext cx="1519500" cy="386700"/>
          </a:xfrm>
          <a:prstGeom prst="straightConnector1">
            <a:avLst/>
          </a:prstGeom>
          <a:noFill/>
          <a:ln w="19050" cap="flat">
            <a:solidFill>
              <a:srgbClr val="38761D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235190204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41</a:t>
            </a:fld>
            <a:endParaRPr lang="en"/>
          </a:p>
        </p:txBody>
      </p:sp>
      <p:sp>
        <p:nvSpPr>
          <p:cNvPr id="282" name="Shape 282"/>
          <p:cNvSpPr txBox="1"/>
          <p:nvPr/>
        </p:nvSpPr>
        <p:spPr>
          <a:xfrm>
            <a:off x="305225" y="155427"/>
            <a:ext cx="8548200" cy="98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Preview: 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ConvNet is a sequence of Convolution Layers, interspersed with activation functions</a:t>
            </a:r>
          </a:p>
        </p:txBody>
      </p:sp>
      <p:sp>
        <p:nvSpPr>
          <p:cNvPr id="283" name="Shape 283"/>
          <p:cNvSpPr/>
          <p:nvPr/>
        </p:nvSpPr>
        <p:spPr>
          <a:xfrm>
            <a:off x="177075" y="1126300"/>
            <a:ext cx="956400" cy="27579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" name="Shape 284"/>
          <p:cNvSpPr txBox="1"/>
          <p:nvPr/>
        </p:nvSpPr>
        <p:spPr>
          <a:xfrm>
            <a:off x="789700" y="3426300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32</a:t>
            </a:r>
          </a:p>
        </p:txBody>
      </p:sp>
      <p:sp>
        <p:nvSpPr>
          <p:cNvPr id="285" name="Shape 285"/>
          <p:cNvSpPr txBox="1"/>
          <p:nvPr/>
        </p:nvSpPr>
        <p:spPr>
          <a:xfrm>
            <a:off x="1154000" y="1353127"/>
            <a:ext cx="491700" cy="28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32</a:t>
            </a:r>
          </a:p>
        </p:txBody>
      </p:sp>
      <p:sp>
        <p:nvSpPr>
          <p:cNvPr id="286" name="Shape 286"/>
          <p:cNvSpPr txBox="1"/>
          <p:nvPr/>
        </p:nvSpPr>
        <p:spPr>
          <a:xfrm>
            <a:off x="119087" y="3817932"/>
            <a:ext cx="491700" cy="18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</a:t>
            </a:r>
          </a:p>
        </p:txBody>
      </p:sp>
      <p:cxnSp>
        <p:nvCxnSpPr>
          <p:cNvPr id="287" name="Shape 287"/>
          <p:cNvCxnSpPr/>
          <p:nvPr/>
        </p:nvCxnSpPr>
        <p:spPr>
          <a:xfrm>
            <a:off x="1481877" y="2404950"/>
            <a:ext cx="987599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88" name="Shape 288"/>
          <p:cNvSpPr/>
          <p:nvPr/>
        </p:nvSpPr>
        <p:spPr>
          <a:xfrm>
            <a:off x="2691675" y="1126300"/>
            <a:ext cx="956400" cy="2757900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9" name="Shape 289"/>
          <p:cNvSpPr txBox="1"/>
          <p:nvPr/>
        </p:nvSpPr>
        <p:spPr>
          <a:xfrm>
            <a:off x="3304300" y="3426300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28</a:t>
            </a:r>
          </a:p>
        </p:txBody>
      </p:sp>
      <p:sp>
        <p:nvSpPr>
          <p:cNvPr id="290" name="Shape 290"/>
          <p:cNvSpPr txBox="1"/>
          <p:nvPr/>
        </p:nvSpPr>
        <p:spPr>
          <a:xfrm>
            <a:off x="3668600" y="1353127"/>
            <a:ext cx="491700" cy="28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28</a:t>
            </a:r>
          </a:p>
        </p:txBody>
      </p:sp>
      <p:sp>
        <p:nvSpPr>
          <p:cNvPr id="291" name="Shape 291"/>
          <p:cNvSpPr txBox="1"/>
          <p:nvPr/>
        </p:nvSpPr>
        <p:spPr>
          <a:xfrm>
            <a:off x="2633687" y="3817932"/>
            <a:ext cx="491700" cy="18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6</a:t>
            </a:r>
          </a:p>
        </p:txBody>
      </p:sp>
      <p:sp>
        <p:nvSpPr>
          <p:cNvPr id="292" name="Shape 292"/>
          <p:cNvSpPr txBox="1"/>
          <p:nvPr/>
        </p:nvSpPr>
        <p:spPr>
          <a:xfrm>
            <a:off x="1521202" y="2419200"/>
            <a:ext cx="9875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ReLU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e.g. 6 5x5x3 filters</a:t>
            </a:r>
          </a:p>
        </p:txBody>
      </p:sp>
    </p:spTree>
    <p:extLst>
      <p:ext uri="{BB962C8B-B14F-4D97-AF65-F5344CB8AC3E}">
        <p14:creationId xmlns:p14="http://schemas.microsoft.com/office/powerpoint/2010/main" val="390121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42</a:t>
            </a:fld>
            <a:endParaRPr lang="en"/>
          </a:p>
        </p:txBody>
      </p:sp>
      <p:sp>
        <p:nvSpPr>
          <p:cNvPr id="298" name="Shape 298"/>
          <p:cNvSpPr txBox="1"/>
          <p:nvPr/>
        </p:nvSpPr>
        <p:spPr>
          <a:xfrm>
            <a:off x="305225" y="155427"/>
            <a:ext cx="8548200" cy="98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Preview: 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ConvNet is a sequence of Convolutional Layers, interspersed with activation functions</a:t>
            </a:r>
          </a:p>
        </p:txBody>
      </p:sp>
      <p:sp>
        <p:nvSpPr>
          <p:cNvPr id="299" name="Shape 299"/>
          <p:cNvSpPr/>
          <p:nvPr/>
        </p:nvSpPr>
        <p:spPr>
          <a:xfrm>
            <a:off x="177075" y="1126300"/>
            <a:ext cx="956400" cy="27579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" name="Shape 300"/>
          <p:cNvSpPr txBox="1"/>
          <p:nvPr/>
        </p:nvSpPr>
        <p:spPr>
          <a:xfrm>
            <a:off x="789700" y="3426300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32</a:t>
            </a:r>
          </a:p>
        </p:txBody>
      </p:sp>
      <p:sp>
        <p:nvSpPr>
          <p:cNvPr id="301" name="Shape 301"/>
          <p:cNvSpPr txBox="1"/>
          <p:nvPr/>
        </p:nvSpPr>
        <p:spPr>
          <a:xfrm>
            <a:off x="1154000" y="1353127"/>
            <a:ext cx="491700" cy="28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32</a:t>
            </a:r>
          </a:p>
        </p:txBody>
      </p:sp>
      <p:sp>
        <p:nvSpPr>
          <p:cNvPr id="302" name="Shape 302"/>
          <p:cNvSpPr txBox="1"/>
          <p:nvPr/>
        </p:nvSpPr>
        <p:spPr>
          <a:xfrm>
            <a:off x="119087" y="3817932"/>
            <a:ext cx="491700" cy="18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</a:t>
            </a:r>
          </a:p>
        </p:txBody>
      </p:sp>
      <p:cxnSp>
        <p:nvCxnSpPr>
          <p:cNvPr id="303" name="Shape 303"/>
          <p:cNvCxnSpPr/>
          <p:nvPr/>
        </p:nvCxnSpPr>
        <p:spPr>
          <a:xfrm>
            <a:off x="1481877" y="2404950"/>
            <a:ext cx="987599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04" name="Shape 304"/>
          <p:cNvSpPr txBox="1"/>
          <p:nvPr/>
        </p:nvSpPr>
        <p:spPr>
          <a:xfrm>
            <a:off x="1521202" y="2419200"/>
            <a:ext cx="9875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ReLU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e.g. 6 5x5x3 filters</a:t>
            </a:r>
          </a:p>
        </p:txBody>
      </p:sp>
      <p:sp>
        <p:nvSpPr>
          <p:cNvPr id="305" name="Shape 305"/>
          <p:cNvSpPr/>
          <p:nvPr/>
        </p:nvSpPr>
        <p:spPr>
          <a:xfrm>
            <a:off x="2691675" y="1126300"/>
            <a:ext cx="956400" cy="2757900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6" name="Shape 306"/>
          <p:cNvSpPr txBox="1"/>
          <p:nvPr/>
        </p:nvSpPr>
        <p:spPr>
          <a:xfrm>
            <a:off x="3304300" y="3426300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28</a:t>
            </a:r>
          </a:p>
        </p:txBody>
      </p:sp>
      <p:sp>
        <p:nvSpPr>
          <p:cNvPr id="307" name="Shape 307"/>
          <p:cNvSpPr txBox="1"/>
          <p:nvPr/>
        </p:nvSpPr>
        <p:spPr>
          <a:xfrm>
            <a:off x="3668600" y="1353127"/>
            <a:ext cx="491700" cy="28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28</a:t>
            </a:r>
          </a:p>
        </p:txBody>
      </p:sp>
      <p:sp>
        <p:nvSpPr>
          <p:cNvPr id="308" name="Shape 308"/>
          <p:cNvSpPr txBox="1"/>
          <p:nvPr/>
        </p:nvSpPr>
        <p:spPr>
          <a:xfrm>
            <a:off x="2633687" y="3817932"/>
            <a:ext cx="491700" cy="18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6</a:t>
            </a:r>
          </a:p>
        </p:txBody>
      </p:sp>
      <p:cxnSp>
        <p:nvCxnSpPr>
          <p:cNvPr id="309" name="Shape 309"/>
          <p:cNvCxnSpPr/>
          <p:nvPr/>
        </p:nvCxnSpPr>
        <p:spPr>
          <a:xfrm>
            <a:off x="4225077" y="2404950"/>
            <a:ext cx="987599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10" name="Shape 310"/>
          <p:cNvSpPr txBox="1"/>
          <p:nvPr/>
        </p:nvSpPr>
        <p:spPr>
          <a:xfrm>
            <a:off x="4264400" y="2419200"/>
            <a:ext cx="10632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ReLU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e.g. 10 5x5x</a:t>
            </a:r>
            <a:r>
              <a:rPr lang="en" sz="1800" b="1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6 </a:t>
            </a:r>
            <a:r>
              <a:rPr lang="en" sz="18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filters</a:t>
            </a:r>
          </a:p>
        </p:txBody>
      </p:sp>
      <p:sp>
        <p:nvSpPr>
          <p:cNvPr id="311" name="Shape 311"/>
          <p:cNvSpPr/>
          <p:nvPr/>
        </p:nvSpPr>
        <p:spPr>
          <a:xfrm>
            <a:off x="5434875" y="1126300"/>
            <a:ext cx="956400" cy="2757900"/>
          </a:xfrm>
          <a:prstGeom prst="cube">
            <a:avLst>
              <a:gd name="adj" fmla="val 77711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312" name="Shape 312"/>
          <p:cNvCxnSpPr/>
          <p:nvPr/>
        </p:nvCxnSpPr>
        <p:spPr>
          <a:xfrm>
            <a:off x="6815877" y="2404950"/>
            <a:ext cx="987599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13" name="Shape 313"/>
          <p:cNvSpPr txBox="1"/>
          <p:nvPr/>
        </p:nvSpPr>
        <p:spPr>
          <a:xfrm>
            <a:off x="6855202" y="2419200"/>
            <a:ext cx="9875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ReLU</a:t>
            </a:r>
          </a:p>
        </p:txBody>
      </p:sp>
      <p:sp>
        <p:nvSpPr>
          <p:cNvPr id="314" name="Shape 314"/>
          <p:cNvSpPr txBox="1"/>
          <p:nvPr/>
        </p:nvSpPr>
        <p:spPr>
          <a:xfrm>
            <a:off x="8071800" y="2160150"/>
            <a:ext cx="956400" cy="3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….</a:t>
            </a:r>
          </a:p>
        </p:txBody>
      </p:sp>
      <p:sp>
        <p:nvSpPr>
          <p:cNvPr id="315" name="Shape 315"/>
          <p:cNvSpPr txBox="1"/>
          <p:nvPr/>
        </p:nvSpPr>
        <p:spPr>
          <a:xfrm>
            <a:off x="5300687" y="3817932"/>
            <a:ext cx="491700" cy="18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</a:t>
            </a:r>
          </a:p>
        </p:txBody>
      </p:sp>
      <p:sp>
        <p:nvSpPr>
          <p:cNvPr id="316" name="Shape 316"/>
          <p:cNvSpPr txBox="1"/>
          <p:nvPr/>
        </p:nvSpPr>
        <p:spPr>
          <a:xfrm>
            <a:off x="6047500" y="3426300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24</a:t>
            </a:r>
          </a:p>
        </p:txBody>
      </p:sp>
      <p:sp>
        <p:nvSpPr>
          <p:cNvPr id="317" name="Shape 317"/>
          <p:cNvSpPr txBox="1"/>
          <p:nvPr/>
        </p:nvSpPr>
        <p:spPr>
          <a:xfrm>
            <a:off x="6411800" y="1353127"/>
            <a:ext cx="491700" cy="28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00223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43</a:t>
            </a:fld>
            <a:endParaRPr lang="en"/>
          </a:p>
        </p:txBody>
      </p:sp>
      <p:sp>
        <p:nvSpPr>
          <p:cNvPr id="369" name="Shape 369"/>
          <p:cNvSpPr txBox="1"/>
          <p:nvPr/>
        </p:nvSpPr>
        <p:spPr>
          <a:xfrm>
            <a:off x="138150" y="60452"/>
            <a:ext cx="8375400" cy="604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closer look at spatial dimensions:</a:t>
            </a:r>
          </a:p>
        </p:txBody>
      </p:sp>
      <p:sp>
        <p:nvSpPr>
          <p:cNvPr id="370" name="Shape 370"/>
          <p:cNvSpPr/>
          <p:nvPr/>
        </p:nvSpPr>
        <p:spPr>
          <a:xfrm>
            <a:off x="1267102" y="2304125"/>
            <a:ext cx="282299" cy="813899"/>
          </a:xfrm>
          <a:prstGeom prst="cube">
            <a:avLst>
              <a:gd name="adj" fmla="val 53382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1" name="Shape 371"/>
          <p:cNvSpPr/>
          <p:nvPr/>
        </p:nvSpPr>
        <p:spPr>
          <a:xfrm>
            <a:off x="2863352" y="2569925"/>
            <a:ext cx="282299" cy="282299"/>
          </a:xfrm>
          <a:prstGeom prst="ellipse">
            <a:avLst/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372" name="Shape 372"/>
          <p:cNvCxnSpPr>
            <a:endCxn id="371" idx="2"/>
          </p:cNvCxnSpPr>
          <p:nvPr/>
        </p:nvCxnSpPr>
        <p:spPr>
          <a:xfrm rot="10800000" flipH="1">
            <a:off x="1373850" y="2711074"/>
            <a:ext cx="1489500" cy="399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73" name="Shape 373"/>
          <p:cNvCxnSpPr>
            <a:endCxn id="371" idx="2"/>
          </p:cNvCxnSpPr>
          <p:nvPr/>
        </p:nvCxnSpPr>
        <p:spPr>
          <a:xfrm>
            <a:off x="1393350" y="2473774"/>
            <a:ext cx="1470000" cy="237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74" name="Shape 374"/>
          <p:cNvCxnSpPr>
            <a:endCxn id="371" idx="2"/>
          </p:cNvCxnSpPr>
          <p:nvPr/>
        </p:nvCxnSpPr>
        <p:spPr>
          <a:xfrm>
            <a:off x="1529550" y="2324374"/>
            <a:ext cx="1333800" cy="386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75" name="Shape 375"/>
          <p:cNvCxnSpPr>
            <a:endCxn id="371" idx="2"/>
          </p:cNvCxnSpPr>
          <p:nvPr/>
        </p:nvCxnSpPr>
        <p:spPr>
          <a:xfrm rot="10800000" flipH="1">
            <a:off x="1555650" y="2711074"/>
            <a:ext cx="1307700" cy="2496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76" name="Shape 376"/>
          <p:cNvSpPr txBox="1"/>
          <p:nvPr/>
        </p:nvSpPr>
        <p:spPr>
          <a:xfrm>
            <a:off x="1463200" y="3632125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32</a:t>
            </a:r>
          </a:p>
        </p:txBody>
      </p:sp>
      <p:sp>
        <p:nvSpPr>
          <p:cNvPr id="377" name="Shape 377"/>
          <p:cNvSpPr txBox="1"/>
          <p:nvPr/>
        </p:nvSpPr>
        <p:spPr>
          <a:xfrm>
            <a:off x="1827500" y="1558952"/>
            <a:ext cx="491700" cy="28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32</a:t>
            </a:r>
          </a:p>
        </p:txBody>
      </p:sp>
      <p:sp>
        <p:nvSpPr>
          <p:cNvPr id="378" name="Shape 378"/>
          <p:cNvSpPr txBox="1"/>
          <p:nvPr/>
        </p:nvSpPr>
        <p:spPr>
          <a:xfrm>
            <a:off x="792587" y="4023757"/>
            <a:ext cx="491700" cy="18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379" name="Shape 379"/>
          <p:cNvSpPr/>
          <p:nvPr/>
        </p:nvSpPr>
        <p:spPr>
          <a:xfrm>
            <a:off x="850575" y="1332125"/>
            <a:ext cx="956400" cy="27579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0" name="Shape 380"/>
          <p:cNvSpPr txBox="1"/>
          <p:nvPr/>
        </p:nvSpPr>
        <p:spPr>
          <a:xfrm>
            <a:off x="3108427" y="909750"/>
            <a:ext cx="3635099" cy="5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32x32x3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5x5x3 filter</a:t>
            </a:r>
          </a:p>
        </p:txBody>
      </p:sp>
      <p:cxnSp>
        <p:nvCxnSpPr>
          <p:cNvPr id="381" name="Shape 381"/>
          <p:cNvCxnSpPr/>
          <p:nvPr/>
        </p:nvCxnSpPr>
        <p:spPr>
          <a:xfrm flipH="1">
            <a:off x="1977352" y="1151527"/>
            <a:ext cx="984299" cy="233099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82" name="Shape 382"/>
          <p:cNvCxnSpPr/>
          <p:nvPr/>
        </p:nvCxnSpPr>
        <p:spPr>
          <a:xfrm flipH="1">
            <a:off x="1666349" y="1635052"/>
            <a:ext cx="1398900" cy="543899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83" name="Shape 383"/>
          <p:cNvCxnSpPr/>
          <p:nvPr/>
        </p:nvCxnSpPr>
        <p:spPr>
          <a:xfrm>
            <a:off x="3600600" y="2714375"/>
            <a:ext cx="2365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84" name="Shape 384"/>
          <p:cNvSpPr txBox="1"/>
          <p:nvPr/>
        </p:nvSpPr>
        <p:spPr>
          <a:xfrm>
            <a:off x="3471125" y="2852227"/>
            <a:ext cx="3272400" cy="813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convolve (slide) over all spatial locations</a:t>
            </a:r>
          </a:p>
        </p:txBody>
      </p:sp>
      <p:sp>
        <p:nvSpPr>
          <p:cNvPr id="385" name="Shape 385"/>
          <p:cNvSpPr/>
          <p:nvPr/>
        </p:nvSpPr>
        <p:spPr>
          <a:xfrm>
            <a:off x="6703650" y="1332125"/>
            <a:ext cx="956400" cy="2757900"/>
          </a:xfrm>
          <a:prstGeom prst="cube">
            <a:avLst>
              <a:gd name="adj" fmla="val 90357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6" name="Shape 386"/>
          <p:cNvSpPr txBox="1"/>
          <p:nvPr/>
        </p:nvSpPr>
        <p:spPr>
          <a:xfrm>
            <a:off x="6709052" y="664952"/>
            <a:ext cx="1804499" cy="543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activation map</a:t>
            </a:r>
          </a:p>
        </p:txBody>
      </p:sp>
      <p:sp>
        <p:nvSpPr>
          <p:cNvPr id="387" name="Shape 387"/>
          <p:cNvSpPr txBox="1"/>
          <p:nvPr/>
        </p:nvSpPr>
        <p:spPr>
          <a:xfrm>
            <a:off x="6588144" y="4045604"/>
            <a:ext cx="328199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388" name="Shape 388"/>
          <p:cNvSpPr txBox="1"/>
          <p:nvPr/>
        </p:nvSpPr>
        <p:spPr>
          <a:xfrm>
            <a:off x="7255653" y="3589925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28</a:t>
            </a:r>
          </a:p>
        </p:txBody>
      </p:sp>
      <p:sp>
        <p:nvSpPr>
          <p:cNvPr id="389" name="Shape 389"/>
          <p:cNvSpPr txBox="1"/>
          <p:nvPr/>
        </p:nvSpPr>
        <p:spPr>
          <a:xfrm>
            <a:off x="7660053" y="2178937"/>
            <a:ext cx="491700" cy="3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292558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44</a:t>
            </a:fld>
            <a:endParaRPr lang="en"/>
          </a:p>
        </p:txBody>
      </p:sp>
      <p:graphicFrame>
        <p:nvGraphicFramePr>
          <p:cNvPr id="395" name="Shape 395"/>
          <p:cNvGraphicFramePr/>
          <p:nvPr/>
        </p:nvGraphicFramePr>
        <p:xfrm>
          <a:off x="302525" y="137480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96" name="Shape 396"/>
          <p:cNvSpPr txBox="1"/>
          <p:nvPr/>
        </p:nvSpPr>
        <p:spPr>
          <a:xfrm>
            <a:off x="3734100" y="1338825"/>
            <a:ext cx="5118600" cy="183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7x7 input (spatially)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assume 3x3 filter</a:t>
            </a:r>
          </a:p>
        </p:txBody>
      </p:sp>
      <p:sp>
        <p:nvSpPr>
          <p:cNvPr id="397" name="Shape 397"/>
          <p:cNvSpPr txBox="1"/>
          <p:nvPr/>
        </p:nvSpPr>
        <p:spPr>
          <a:xfrm>
            <a:off x="1390177" y="794375"/>
            <a:ext cx="548699" cy="45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</a:t>
            </a:r>
          </a:p>
        </p:txBody>
      </p:sp>
      <p:sp>
        <p:nvSpPr>
          <p:cNvPr id="398" name="Shape 398"/>
          <p:cNvSpPr txBox="1"/>
          <p:nvPr/>
        </p:nvSpPr>
        <p:spPr>
          <a:xfrm>
            <a:off x="3095700" y="2663977"/>
            <a:ext cx="587100" cy="285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</a:t>
            </a:r>
          </a:p>
        </p:txBody>
      </p:sp>
      <p:sp>
        <p:nvSpPr>
          <p:cNvPr id="399" name="Shape 399"/>
          <p:cNvSpPr txBox="1"/>
          <p:nvPr/>
        </p:nvSpPr>
        <p:spPr>
          <a:xfrm>
            <a:off x="138150" y="60452"/>
            <a:ext cx="8375400" cy="604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2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Stride</a:t>
            </a:r>
            <a:endParaRPr lang="en" sz="2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321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45</a:t>
            </a:fld>
            <a:endParaRPr lang="en"/>
          </a:p>
        </p:txBody>
      </p:sp>
      <p:graphicFrame>
        <p:nvGraphicFramePr>
          <p:cNvPr id="405" name="Shape 405"/>
          <p:cNvGraphicFramePr/>
          <p:nvPr/>
        </p:nvGraphicFramePr>
        <p:xfrm>
          <a:off x="302525" y="137480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06" name="Shape 406"/>
          <p:cNvSpPr txBox="1"/>
          <p:nvPr/>
        </p:nvSpPr>
        <p:spPr>
          <a:xfrm>
            <a:off x="3734100" y="1338825"/>
            <a:ext cx="5118600" cy="183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7x7 input (spatially)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assume 3x3 filter</a:t>
            </a:r>
          </a:p>
        </p:txBody>
      </p:sp>
      <p:sp>
        <p:nvSpPr>
          <p:cNvPr id="407" name="Shape 407"/>
          <p:cNvSpPr txBox="1"/>
          <p:nvPr/>
        </p:nvSpPr>
        <p:spPr>
          <a:xfrm>
            <a:off x="1390177" y="794375"/>
            <a:ext cx="548699" cy="45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</a:t>
            </a:r>
          </a:p>
        </p:txBody>
      </p:sp>
      <p:sp>
        <p:nvSpPr>
          <p:cNvPr id="408" name="Shape 408"/>
          <p:cNvSpPr txBox="1"/>
          <p:nvPr/>
        </p:nvSpPr>
        <p:spPr>
          <a:xfrm>
            <a:off x="3095700" y="2663977"/>
            <a:ext cx="587100" cy="285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</a:t>
            </a:r>
          </a:p>
        </p:txBody>
      </p:sp>
      <p:sp>
        <p:nvSpPr>
          <p:cNvPr id="409" name="Shape 409"/>
          <p:cNvSpPr txBox="1"/>
          <p:nvPr/>
        </p:nvSpPr>
        <p:spPr>
          <a:xfrm>
            <a:off x="138150" y="60452"/>
            <a:ext cx="8375400" cy="604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2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Stride</a:t>
            </a:r>
            <a:endParaRPr lang="en" sz="2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310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46</a:t>
            </a:fld>
            <a:endParaRPr lang="en"/>
          </a:p>
        </p:txBody>
      </p:sp>
      <p:sp>
        <p:nvSpPr>
          <p:cNvPr id="415" name="Shape 415"/>
          <p:cNvSpPr txBox="1"/>
          <p:nvPr/>
        </p:nvSpPr>
        <p:spPr>
          <a:xfrm>
            <a:off x="3734100" y="1338825"/>
            <a:ext cx="5118600" cy="183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7x7 input (spatially)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assume 3x3 filter</a:t>
            </a:r>
          </a:p>
        </p:txBody>
      </p:sp>
      <p:sp>
        <p:nvSpPr>
          <p:cNvPr id="416" name="Shape 416"/>
          <p:cNvSpPr txBox="1"/>
          <p:nvPr/>
        </p:nvSpPr>
        <p:spPr>
          <a:xfrm>
            <a:off x="1390177" y="794375"/>
            <a:ext cx="548699" cy="45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</a:t>
            </a:r>
          </a:p>
        </p:txBody>
      </p:sp>
      <p:sp>
        <p:nvSpPr>
          <p:cNvPr id="417" name="Shape 417"/>
          <p:cNvSpPr txBox="1"/>
          <p:nvPr/>
        </p:nvSpPr>
        <p:spPr>
          <a:xfrm>
            <a:off x="3095700" y="2663977"/>
            <a:ext cx="587100" cy="285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</a:t>
            </a:r>
          </a:p>
        </p:txBody>
      </p:sp>
      <p:sp>
        <p:nvSpPr>
          <p:cNvPr id="418" name="Shape 418"/>
          <p:cNvSpPr txBox="1"/>
          <p:nvPr/>
        </p:nvSpPr>
        <p:spPr>
          <a:xfrm>
            <a:off x="138150" y="60452"/>
            <a:ext cx="8375400" cy="604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2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Stride</a:t>
            </a:r>
            <a:endParaRPr lang="en" sz="2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419" name="Shape 419"/>
          <p:cNvGraphicFramePr/>
          <p:nvPr/>
        </p:nvGraphicFramePr>
        <p:xfrm>
          <a:off x="302525" y="137480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21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98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47</a:t>
            </a:fld>
            <a:endParaRPr lang="en"/>
          </a:p>
        </p:txBody>
      </p:sp>
      <p:sp>
        <p:nvSpPr>
          <p:cNvPr id="425" name="Shape 425"/>
          <p:cNvSpPr txBox="1"/>
          <p:nvPr/>
        </p:nvSpPr>
        <p:spPr>
          <a:xfrm>
            <a:off x="3734100" y="1338825"/>
            <a:ext cx="5118600" cy="183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7x7 input (spatially)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assume 3x3 filter</a:t>
            </a:r>
          </a:p>
        </p:txBody>
      </p:sp>
      <p:sp>
        <p:nvSpPr>
          <p:cNvPr id="426" name="Shape 426"/>
          <p:cNvSpPr txBox="1"/>
          <p:nvPr/>
        </p:nvSpPr>
        <p:spPr>
          <a:xfrm>
            <a:off x="1390177" y="794375"/>
            <a:ext cx="548699" cy="45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</a:t>
            </a:r>
          </a:p>
        </p:txBody>
      </p:sp>
      <p:sp>
        <p:nvSpPr>
          <p:cNvPr id="427" name="Shape 427"/>
          <p:cNvSpPr txBox="1"/>
          <p:nvPr/>
        </p:nvSpPr>
        <p:spPr>
          <a:xfrm>
            <a:off x="3095700" y="2663977"/>
            <a:ext cx="587100" cy="285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</a:t>
            </a:r>
          </a:p>
        </p:txBody>
      </p:sp>
      <p:sp>
        <p:nvSpPr>
          <p:cNvPr id="428" name="Shape 428"/>
          <p:cNvSpPr txBox="1"/>
          <p:nvPr/>
        </p:nvSpPr>
        <p:spPr>
          <a:xfrm>
            <a:off x="138150" y="60452"/>
            <a:ext cx="8375400" cy="604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2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Stride</a:t>
            </a:r>
            <a:endParaRPr lang="en" sz="2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429" name="Shape 429"/>
          <p:cNvGraphicFramePr/>
          <p:nvPr/>
        </p:nvGraphicFramePr>
        <p:xfrm>
          <a:off x="302525" y="137480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21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475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48</a:t>
            </a:fld>
            <a:endParaRPr lang="en"/>
          </a:p>
        </p:txBody>
      </p:sp>
      <p:sp>
        <p:nvSpPr>
          <p:cNvPr id="435" name="Shape 435"/>
          <p:cNvSpPr txBox="1"/>
          <p:nvPr/>
        </p:nvSpPr>
        <p:spPr>
          <a:xfrm>
            <a:off x="3734100" y="1338825"/>
            <a:ext cx="5118600" cy="183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7x7 input (spatially)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assume 3x3 filter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=&gt; 5x5 output</a:t>
            </a:r>
          </a:p>
        </p:txBody>
      </p:sp>
      <p:sp>
        <p:nvSpPr>
          <p:cNvPr id="436" name="Shape 436"/>
          <p:cNvSpPr txBox="1"/>
          <p:nvPr/>
        </p:nvSpPr>
        <p:spPr>
          <a:xfrm>
            <a:off x="1390177" y="794375"/>
            <a:ext cx="548699" cy="45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</a:t>
            </a:r>
          </a:p>
        </p:txBody>
      </p:sp>
      <p:sp>
        <p:nvSpPr>
          <p:cNvPr id="437" name="Shape 437"/>
          <p:cNvSpPr txBox="1"/>
          <p:nvPr/>
        </p:nvSpPr>
        <p:spPr>
          <a:xfrm>
            <a:off x="3095700" y="2663977"/>
            <a:ext cx="587100" cy="285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</a:t>
            </a:r>
          </a:p>
        </p:txBody>
      </p:sp>
      <p:sp>
        <p:nvSpPr>
          <p:cNvPr id="438" name="Shape 438"/>
          <p:cNvSpPr txBox="1"/>
          <p:nvPr/>
        </p:nvSpPr>
        <p:spPr>
          <a:xfrm>
            <a:off x="138150" y="60452"/>
            <a:ext cx="8375400" cy="604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2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Stide</a:t>
            </a:r>
            <a:endParaRPr lang="en" sz="2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439" name="Shape 439"/>
          <p:cNvGraphicFramePr/>
          <p:nvPr/>
        </p:nvGraphicFramePr>
        <p:xfrm>
          <a:off x="302525" y="137480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21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072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49</a:t>
            </a:fld>
            <a:endParaRPr lang="en"/>
          </a:p>
        </p:txBody>
      </p:sp>
      <p:sp>
        <p:nvSpPr>
          <p:cNvPr id="445" name="Shape 445"/>
          <p:cNvSpPr txBox="1"/>
          <p:nvPr/>
        </p:nvSpPr>
        <p:spPr>
          <a:xfrm>
            <a:off x="4572300" y="1034025"/>
            <a:ext cx="5118600" cy="183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7x7 input (spatially)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assume 3x3 filter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833"/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applied </a:t>
            </a: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with stride 2</a:t>
            </a:r>
          </a:p>
        </p:txBody>
      </p:sp>
      <p:sp>
        <p:nvSpPr>
          <p:cNvPr id="446" name="Shape 446"/>
          <p:cNvSpPr txBox="1"/>
          <p:nvPr/>
        </p:nvSpPr>
        <p:spPr>
          <a:xfrm>
            <a:off x="1390177" y="794375"/>
            <a:ext cx="548699" cy="45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</a:t>
            </a:r>
          </a:p>
        </p:txBody>
      </p:sp>
      <p:sp>
        <p:nvSpPr>
          <p:cNvPr id="447" name="Shape 447"/>
          <p:cNvSpPr txBox="1"/>
          <p:nvPr/>
        </p:nvSpPr>
        <p:spPr>
          <a:xfrm>
            <a:off x="3095700" y="2663977"/>
            <a:ext cx="587100" cy="285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</a:t>
            </a:r>
          </a:p>
        </p:txBody>
      </p:sp>
      <p:sp>
        <p:nvSpPr>
          <p:cNvPr id="448" name="Shape 448"/>
          <p:cNvSpPr txBox="1"/>
          <p:nvPr/>
        </p:nvSpPr>
        <p:spPr>
          <a:xfrm>
            <a:off x="138150" y="60452"/>
            <a:ext cx="8375400" cy="604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2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Stride</a:t>
            </a:r>
            <a:endParaRPr lang="en" sz="2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449" name="Shape 449"/>
          <p:cNvGraphicFramePr/>
          <p:nvPr/>
        </p:nvGraphicFramePr>
        <p:xfrm>
          <a:off x="302525" y="137480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21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246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664" y="4342987"/>
            <a:ext cx="1434644" cy="488569"/>
          </a:xfrm>
          <a:prstGeom prst="rect">
            <a:avLst/>
          </a:prstGeom>
          <a:noFill/>
        </p:spPr>
        <p:txBody>
          <a:bodyPr wrap="none" lIns="57128" tIns="28562" rIns="57128" bIns="28562" rtlCol="0">
            <a:spAutoFit/>
          </a:bodyPr>
          <a:lstStyle/>
          <a:p>
            <a:pPr defTabSz="814399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  <a:ea typeface="+mn-ea"/>
              </a:rPr>
              <a:t>image </a:t>
            </a:r>
            <a:r>
              <a:rPr lang="en-US" i="1" dirty="0">
                <a:solidFill>
                  <a:srgbClr val="000000"/>
                </a:solidFill>
                <a:latin typeface="Arial"/>
                <a:ea typeface="+mn-ea"/>
              </a:rPr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78397" y="4352932"/>
            <a:ext cx="1215032" cy="488569"/>
          </a:xfrm>
          <a:prstGeom prst="rect">
            <a:avLst/>
          </a:prstGeom>
          <a:noFill/>
        </p:spPr>
        <p:txBody>
          <a:bodyPr wrap="none" lIns="57128" tIns="28562" rIns="57128" bIns="28562" rtlCol="0">
            <a:spAutoFit/>
          </a:bodyPr>
          <a:lstStyle/>
          <a:p>
            <a:pPr defTabSz="814399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  <a:ea typeface="+mn-ea"/>
              </a:rPr>
              <a:t>label </a:t>
            </a:r>
            <a:r>
              <a:rPr lang="en-US" i="1" dirty="0">
                <a:solidFill>
                  <a:srgbClr val="000000"/>
                </a:solidFill>
                <a:latin typeface="Arial"/>
                <a:ea typeface="+mn-ea"/>
              </a:rPr>
              <a:t>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" y="-95250"/>
            <a:ext cx="9143999" cy="857250"/>
          </a:xfrm>
        </p:spPr>
        <p:txBody>
          <a:bodyPr/>
          <a:lstStyle/>
          <a:p>
            <a:r>
              <a:rPr lang="en-US" dirty="0"/>
              <a:t>Learning Features</a:t>
            </a:r>
          </a:p>
        </p:txBody>
      </p:sp>
      <p:pic>
        <p:nvPicPr>
          <p:cNvPr id="15" name="Picture 4" descr="penguin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7" y="1381125"/>
            <a:ext cx="2000249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777"/>
          <p:cNvGrpSpPr/>
          <p:nvPr/>
        </p:nvGrpSpPr>
        <p:grpSpPr>
          <a:xfrm>
            <a:off x="2865846" y="1762126"/>
            <a:ext cx="1706193" cy="2352675"/>
            <a:chOff x="0" y="0"/>
            <a:chExt cx="2665593" cy="3714955"/>
          </a:xfrm>
        </p:grpSpPr>
        <p:sp>
          <p:nvSpPr>
            <p:cNvPr id="11" name="Shape 765"/>
            <p:cNvSpPr/>
            <p:nvPr/>
          </p:nvSpPr>
          <p:spPr>
            <a:xfrm>
              <a:off x="0" y="1896631"/>
              <a:ext cx="759230" cy="1"/>
            </a:xfrm>
            <a:prstGeom prst="line">
              <a:avLst/>
            </a:prstGeom>
            <a:noFill/>
            <a:ln w="38100" cap="flat">
              <a:solidFill>
                <a:srgbClr val="FFC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2863" tIns="42863" rIns="42863" bIns="42863" numCol="1" anchor="ctr">
              <a:noAutofit/>
            </a:bodyPr>
            <a:lstStyle/>
            <a:p>
              <a:pPr defTabSz="814399" fontAlgn="auto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1300">
                <a:solidFill>
                  <a:srgbClr val="000000"/>
                </a:solidFill>
                <a:latin typeface="Arial"/>
                <a:ea typeface="+mn-ea"/>
              </a:endParaRPr>
            </a:p>
          </p:txBody>
        </p:sp>
        <p:grpSp>
          <p:nvGrpSpPr>
            <p:cNvPr id="16" name="Group 768"/>
            <p:cNvGrpSpPr/>
            <p:nvPr/>
          </p:nvGrpSpPr>
          <p:grpSpPr>
            <a:xfrm>
              <a:off x="878432" y="0"/>
              <a:ext cx="1774141" cy="1094446"/>
              <a:chOff x="0" y="0"/>
              <a:chExt cx="1774140" cy="1094445"/>
            </a:xfrm>
          </p:grpSpPr>
          <p:sp>
            <p:nvSpPr>
              <p:cNvPr id="25" name="Shape 766"/>
              <p:cNvSpPr/>
              <p:nvPr/>
            </p:nvSpPr>
            <p:spPr>
              <a:xfrm>
                <a:off x="0" y="0"/>
                <a:ext cx="1774140" cy="1094445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26" name="Shape 767"/>
              <p:cNvSpPr/>
              <p:nvPr/>
            </p:nvSpPr>
            <p:spPr>
              <a:xfrm>
                <a:off x="323359" y="235885"/>
                <a:ext cx="1272225" cy="6226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2863" tIns="42863" rIns="42863" bIns="42863" numCol="1" anchor="ctr">
                <a:spAutoFit/>
              </a:bodyPr>
              <a:lstStyle>
                <a:lvl1pPr>
                  <a:defRPr sz="2800"/>
                </a:lvl1pPr>
              </a:lstStyle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sz="2000" dirty="0">
                    <a:solidFill>
                      <a:srgbClr val="000000"/>
                    </a:solidFill>
                    <a:latin typeface="Arial"/>
                    <a:ea typeface="+mn-ea"/>
                  </a:rPr>
                  <a:t>Edges</a:t>
                </a:r>
              </a:p>
            </p:txBody>
          </p:sp>
        </p:grpSp>
        <p:grpSp>
          <p:nvGrpSpPr>
            <p:cNvPr id="17" name="Group 771"/>
            <p:cNvGrpSpPr/>
            <p:nvPr/>
          </p:nvGrpSpPr>
          <p:grpSpPr>
            <a:xfrm>
              <a:off x="878432" y="1303772"/>
              <a:ext cx="1774141" cy="1094446"/>
              <a:chOff x="0" y="0"/>
              <a:chExt cx="1774140" cy="1094445"/>
            </a:xfrm>
          </p:grpSpPr>
          <p:sp>
            <p:nvSpPr>
              <p:cNvPr id="23" name="Shape 769"/>
              <p:cNvSpPr/>
              <p:nvPr/>
            </p:nvSpPr>
            <p:spPr>
              <a:xfrm>
                <a:off x="234174" y="235885"/>
                <a:ext cx="1448234" cy="6226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2863" tIns="42863" rIns="42863" bIns="42863" numCol="1" anchor="ctr">
                <a:spAutoFit/>
              </a:bodyPr>
              <a:lstStyle>
                <a:lvl1pPr>
                  <a:defRPr sz="2800"/>
                </a:lvl1pPr>
              </a:lstStyle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sz="2000" dirty="0">
                    <a:solidFill>
                      <a:srgbClr val="000000"/>
                    </a:solidFill>
                    <a:latin typeface="Arial"/>
                    <a:ea typeface="+mn-ea"/>
                  </a:rPr>
                  <a:t>Texture</a:t>
                </a:r>
                <a:endParaRPr sz="1200" dirty="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24" name="Shape 770"/>
              <p:cNvSpPr/>
              <p:nvPr/>
            </p:nvSpPr>
            <p:spPr>
              <a:xfrm>
                <a:off x="0" y="0"/>
                <a:ext cx="1774140" cy="1094445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</p:grpSp>
        <p:grpSp>
          <p:nvGrpSpPr>
            <p:cNvPr id="18" name="Group 774"/>
            <p:cNvGrpSpPr/>
            <p:nvPr/>
          </p:nvGrpSpPr>
          <p:grpSpPr>
            <a:xfrm>
              <a:off x="891452" y="2620509"/>
              <a:ext cx="1774141" cy="1094446"/>
              <a:chOff x="0" y="0"/>
              <a:chExt cx="1774140" cy="1094445"/>
            </a:xfrm>
          </p:grpSpPr>
          <p:sp>
            <p:nvSpPr>
              <p:cNvPr id="21" name="Shape 772"/>
              <p:cNvSpPr/>
              <p:nvPr/>
            </p:nvSpPr>
            <p:spPr>
              <a:xfrm>
                <a:off x="316256" y="235885"/>
                <a:ext cx="1294766" cy="6226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2863" tIns="42863" rIns="42863" bIns="42863" numCol="1" anchor="ctr">
                <a:spAutoFit/>
              </a:bodyPr>
              <a:lstStyle>
                <a:lvl1pPr>
                  <a:defRPr sz="2800"/>
                </a:lvl1pPr>
              </a:lstStyle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sz="2000" dirty="0">
                    <a:solidFill>
                      <a:srgbClr val="000000"/>
                    </a:solidFill>
                    <a:latin typeface="Arial"/>
                    <a:ea typeface="+mn-ea"/>
                  </a:rPr>
                  <a:t>Colors</a:t>
                </a:r>
                <a:endParaRPr sz="1200" dirty="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22" name="Shape 773"/>
              <p:cNvSpPr/>
              <p:nvPr/>
            </p:nvSpPr>
            <p:spPr>
              <a:xfrm>
                <a:off x="0" y="0"/>
                <a:ext cx="1774140" cy="1094445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</p:grpSp>
        <p:sp>
          <p:nvSpPr>
            <p:cNvPr id="19" name="Shape 775"/>
            <p:cNvSpPr/>
            <p:nvPr/>
          </p:nvSpPr>
          <p:spPr>
            <a:xfrm flipV="1">
              <a:off x="33084" y="655124"/>
              <a:ext cx="718534" cy="1138831"/>
            </a:xfrm>
            <a:prstGeom prst="line">
              <a:avLst/>
            </a:prstGeom>
            <a:noFill/>
            <a:ln w="38100" cap="flat">
              <a:solidFill>
                <a:srgbClr val="FFC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2863" tIns="42863" rIns="42863" bIns="42863" numCol="1" anchor="ctr">
              <a:noAutofit/>
            </a:bodyPr>
            <a:lstStyle/>
            <a:p>
              <a:pPr defTabSz="814399" fontAlgn="auto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1300">
                <a:solidFill>
                  <a:srgbClr val="000000"/>
                </a:solidFill>
                <a:latin typeface="Arial"/>
                <a:ea typeface="+mn-ea"/>
              </a:endParaRPr>
            </a:p>
          </p:txBody>
        </p:sp>
        <p:sp>
          <p:nvSpPr>
            <p:cNvPr id="20" name="Shape 776"/>
            <p:cNvSpPr/>
            <p:nvPr/>
          </p:nvSpPr>
          <p:spPr>
            <a:xfrm>
              <a:off x="33084" y="2014025"/>
              <a:ext cx="718534" cy="1138830"/>
            </a:xfrm>
            <a:prstGeom prst="line">
              <a:avLst/>
            </a:prstGeom>
            <a:noFill/>
            <a:ln w="38100" cap="flat">
              <a:solidFill>
                <a:srgbClr val="FFC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2863" tIns="42863" rIns="42863" bIns="42863" numCol="1" anchor="ctr">
              <a:noAutofit/>
            </a:bodyPr>
            <a:lstStyle/>
            <a:p>
              <a:pPr defTabSz="814399" fontAlgn="auto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1300">
                <a:solidFill>
                  <a:srgbClr val="000000"/>
                </a:solidFill>
                <a:latin typeface="Arial"/>
                <a:ea typeface="+mn-ea"/>
              </a:endParaRPr>
            </a:p>
          </p:txBody>
        </p:sp>
      </p:grpSp>
      <p:sp>
        <p:nvSpPr>
          <p:cNvPr id="46" name="Shape 796"/>
          <p:cNvSpPr/>
          <p:nvPr/>
        </p:nvSpPr>
        <p:spPr>
          <a:xfrm>
            <a:off x="2730742" y="1032254"/>
            <a:ext cx="2071868" cy="352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3" tIns="26783" rIns="26783" bIns="26783" numCol="1" anchor="ctr">
            <a:spAutoFit/>
          </a:bodyPr>
          <a:lstStyle/>
          <a:p>
            <a:pPr defTabSz="814399" fontAlgn="auto"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FFC000"/>
                </a:solidFill>
                <a:latin typeface="Arial"/>
                <a:ea typeface="+mn-ea"/>
              </a:rPr>
              <a:t>Feature extractors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 flipH="1">
            <a:off x="3116973" y="1436052"/>
            <a:ext cx="176991" cy="866622"/>
          </a:xfrm>
          <a:prstGeom prst="straightConnector1">
            <a:avLst/>
          </a:prstGeom>
          <a:ln>
            <a:prstDash val="dash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4" name="Group 840"/>
          <p:cNvGrpSpPr/>
          <p:nvPr/>
        </p:nvGrpSpPr>
        <p:grpSpPr>
          <a:xfrm>
            <a:off x="7905750" y="762002"/>
            <a:ext cx="1042846" cy="421929"/>
            <a:chOff x="-1" y="-1"/>
            <a:chExt cx="1977544" cy="800101"/>
          </a:xfrm>
        </p:grpSpPr>
        <p:sp>
          <p:nvSpPr>
            <p:cNvPr id="45" name="Shape 839"/>
            <p:cNvSpPr/>
            <p:nvPr/>
          </p:nvSpPr>
          <p:spPr>
            <a:xfrm>
              <a:off x="38099" y="128296"/>
              <a:ext cx="1328381" cy="543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2863" tIns="42863" rIns="42863" bIns="42863" numCol="1" anchor="ctr">
              <a:spAutoFit/>
            </a:bodyPr>
            <a:lstStyle/>
            <a:p>
              <a:pPr defTabSz="814399" fontAlgn="auto">
                <a:spcBef>
                  <a:spcPts val="0"/>
                </a:spcBef>
                <a:spcAft>
                  <a:spcPts val="0"/>
                </a:spcAft>
              </a:pPr>
              <a:r>
                <a:rPr sz="1300">
                  <a:solidFill>
                    <a:srgbClr val="000000"/>
                  </a:solidFill>
                  <a:latin typeface="Arial"/>
                  <a:ea typeface="+mn-ea"/>
                </a:rPr>
                <a:t>Learned</a:t>
              </a:r>
            </a:p>
          </p:txBody>
        </p:sp>
        <p:pic>
          <p:nvPicPr>
            <p:cNvPr id="47" name="Picture 46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1977544" cy="800101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131482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50</a:t>
            </a:fld>
            <a:endParaRPr lang="en"/>
          </a:p>
        </p:txBody>
      </p:sp>
      <p:sp>
        <p:nvSpPr>
          <p:cNvPr id="455" name="Shape 455"/>
          <p:cNvSpPr txBox="1"/>
          <p:nvPr/>
        </p:nvSpPr>
        <p:spPr>
          <a:xfrm>
            <a:off x="4572300" y="1034025"/>
            <a:ext cx="5118600" cy="183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7x7 input (spatially)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assume 3x3 filter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applied </a:t>
            </a: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with stride 2</a:t>
            </a:r>
          </a:p>
        </p:txBody>
      </p:sp>
      <p:sp>
        <p:nvSpPr>
          <p:cNvPr id="456" name="Shape 456"/>
          <p:cNvSpPr txBox="1"/>
          <p:nvPr/>
        </p:nvSpPr>
        <p:spPr>
          <a:xfrm>
            <a:off x="1390177" y="794375"/>
            <a:ext cx="548699" cy="45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</a:t>
            </a:r>
          </a:p>
        </p:txBody>
      </p:sp>
      <p:sp>
        <p:nvSpPr>
          <p:cNvPr id="457" name="Shape 457"/>
          <p:cNvSpPr txBox="1"/>
          <p:nvPr/>
        </p:nvSpPr>
        <p:spPr>
          <a:xfrm>
            <a:off x="3095700" y="2663977"/>
            <a:ext cx="587100" cy="285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</a:t>
            </a:r>
          </a:p>
        </p:txBody>
      </p:sp>
      <p:sp>
        <p:nvSpPr>
          <p:cNvPr id="458" name="Shape 458"/>
          <p:cNvSpPr txBox="1"/>
          <p:nvPr/>
        </p:nvSpPr>
        <p:spPr>
          <a:xfrm>
            <a:off x="138150" y="60452"/>
            <a:ext cx="8375400" cy="604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2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Stride</a:t>
            </a:r>
            <a:endParaRPr lang="en" sz="2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459" name="Shape 459"/>
          <p:cNvGraphicFramePr/>
          <p:nvPr/>
        </p:nvGraphicFramePr>
        <p:xfrm>
          <a:off x="302525" y="137480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21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779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51</a:t>
            </a:fld>
            <a:endParaRPr lang="en"/>
          </a:p>
        </p:txBody>
      </p:sp>
      <p:sp>
        <p:nvSpPr>
          <p:cNvPr id="465" name="Shape 465"/>
          <p:cNvSpPr txBox="1"/>
          <p:nvPr/>
        </p:nvSpPr>
        <p:spPr>
          <a:xfrm>
            <a:off x="4572300" y="1034025"/>
            <a:ext cx="5118600" cy="183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7x7 input (spatially)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assume 3x3 filter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applied </a:t>
            </a: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with stride 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=&gt; 3x3 output!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6" name="Shape 466"/>
          <p:cNvSpPr txBox="1"/>
          <p:nvPr/>
        </p:nvSpPr>
        <p:spPr>
          <a:xfrm>
            <a:off x="1390177" y="794375"/>
            <a:ext cx="548699" cy="45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</a:t>
            </a:r>
          </a:p>
        </p:txBody>
      </p:sp>
      <p:sp>
        <p:nvSpPr>
          <p:cNvPr id="467" name="Shape 467"/>
          <p:cNvSpPr txBox="1"/>
          <p:nvPr/>
        </p:nvSpPr>
        <p:spPr>
          <a:xfrm>
            <a:off x="3095700" y="2663977"/>
            <a:ext cx="587100" cy="285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</a:t>
            </a:r>
          </a:p>
        </p:txBody>
      </p:sp>
      <p:sp>
        <p:nvSpPr>
          <p:cNvPr id="468" name="Shape 468"/>
          <p:cNvSpPr txBox="1"/>
          <p:nvPr/>
        </p:nvSpPr>
        <p:spPr>
          <a:xfrm>
            <a:off x="138150" y="60452"/>
            <a:ext cx="8375400" cy="604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2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Stide</a:t>
            </a:r>
            <a:endParaRPr lang="en" sz="2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469" name="Shape 469"/>
          <p:cNvGraphicFramePr/>
          <p:nvPr/>
        </p:nvGraphicFramePr>
        <p:xfrm>
          <a:off x="302525" y="137480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21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99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52</a:t>
            </a:fld>
            <a:endParaRPr lang="en"/>
          </a:p>
        </p:txBody>
      </p:sp>
      <p:sp>
        <p:nvSpPr>
          <p:cNvPr id="475" name="Shape 475"/>
          <p:cNvSpPr txBox="1"/>
          <p:nvPr/>
        </p:nvSpPr>
        <p:spPr>
          <a:xfrm>
            <a:off x="4572300" y="1034025"/>
            <a:ext cx="5118600" cy="183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7x7 input (spatially)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assume 3x3 filter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applied </a:t>
            </a: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with stride 3?</a:t>
            </a:r>
          </a:p>
        </p:txBody>
      </p:sp>
      <p:sp>
        <p:nvSpPr>
          <p:cNvPr id="476" name="Shape 476"/>
          <p:cNvSpPr txBox="1"/>
          <p:nvPr/>
        </p:nvSpPr>
        <p:spPr>
          <a:xfrm>
            <a:off x="1390177" y="794375"/>
            <a:ext cx="548699" cy="45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</a:t>
            </a:r>
          </a:p>
        </p:txBody>
      </p:sp>
      <p:sp>
        <p:nvSpPr>
          <p:cNvPr id="477" name="Shape 477"/>
          <p:cNvSpPr txBox="1"/>
          <p:nvPr/>
        </p:nvSpPr>
        <p:spPr>
          <a:xfrm>
            <a:off x="3095700" y="2663977"/>
            <a:ext cx="587100" cy="285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</a:t>
            </a:r>
          </a:p>
        </p:txBody>
      </p:sp>
      <p:sp>
        <p:nvSpPr>
          <p:cNvPr id="478" name="Shape 478"/>
          <p:cNvSpPr txBox="1"/>
          <p:nvPr/>
        </p:nvSpPr>
        <p:spPr>
          <a:xfrm>
            <a:off x="138150" y="60452"/>
            <a:ext cx="8375400" cy="604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closer look at spatial dimensions:</a:t>
            </a:r>
          </a:p>
        </p:txBody>
      </p:sp>
      <p:graphicFrame>
        <p:nvGraphicFramePr>
          <p:cNvPr id="479" name="Shape 479"/>
          <p:cNvGraphicFramePr/>
          <p:nvPr/>
        </p:nvGraphicFramePr>
        <p:xfrm>
          <a:off x="302525" y="137480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21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763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53</a:t>
            </a:fld>
            <a:endParaRPr lang="en"/>
          </a:p>
        </p:txBody>
      </p:sp>
      <p:sp>
        <p:nvSpPr>
          <p:cNvPr id="485" name="Shape 485"/>
          <p:cNvSpPr txBox="1"/>
          <p:nvPr/>
        </p:nvSpPr>
        <p:spPr>
          <a:xfrm>
            <a:off x="4572300" y="1034025"/>
            <a:ext cx="5118600" cy="183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7x7 input (spatially)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assume 3x3 filter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applied </a:t>
            </a: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with stride 3?</a:t>
            </a:r>
          </a:p>
        </p:txBody>
      </p:sp>
      <p:sp>
        <p:nvSpPr>
          <p:cNvPr id="486" name="Shape 486"/>
          <p:cNvSpPr txBox="1"/>
          <p:nvPr/>
        </p:nvSpPr>
        <p:spPr>
          <a:xfrm>
            <a:off x="1390177" y="794375"/>
            <a:ext cx="548699" cy="45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</a:t>
            </a:r>
          </a:p>
        </p:txBody>
      </p:sp>
      <p:sp>
        <p:nvSpPr>
          <p:cNvPr id="487" name="Shape 487"/>
          <p:cNvSpPr txBox="1"/>
          <p:nvPr/>
        </p:nvSpPr>
        <p:spPr>
          <a:xfrm>
            <a:off x="3095700" y="2663977"/>
            <a:ext cx="587100" cy="285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</a:t>
            </a:r>
          </a:p>
        </p:txBody>
      </p:sp>
      <p:sp>
        <p:nvSpPr>
          <p:cNvPr id="488" name="Shape 488"/>
          <p:cNvSpPr txBox="1"/>
          <p:nvPr/>
        </p:nvSpPr>
        <p:spPr>
          <a:xfrm>
            <a:off x="138150" y="60452"/>
            <a:ext cx="8375400" cy="604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closer look at spatial dimensions:</a:t>
            </a:r>
          </a:p>
        </p:txBody>
      </p:sp>
      <p:graphicFrame>
        <p:nvGraphicFramePr>
          <p:cNvPr id="489" name="Shape 489"/>
          <p:cNvGraphicFramePr/>
          <p:nvPr/>
        </p:nvGraphicFramePr>
        <p:xfrm>
          <a:off x="302525" y="137480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21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90" name="Shape 490"/>
          <p:cNvSpPr txBox="1"/>
          <p:nvPr/>
        </p:nvSpPr>
        <p:spPr>
          <a:xfrm>
            <a:off x="4689650" y="2649300"/>
            <a:ext cx="3972000" cy="121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doesn’t fit!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cannot apply 3x3 filter on 7x7 input with stride 3.</a:t>
            </a:r>
          </a:p>
        </p:txBody>
      </p:sp>
    </p:spTree>
    <p:extLst>
      <p:ext uri="{BB962C8B-B14F-4D97-AF65-F5344CB8AC3E}">
        <p14:creationId xmlns:p14="http://schemas.microsoft.com/office/powerpoint/2010/main" val="104482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54</a:t>
            </a:fld>
            <a:endParaRPr lang="en"/>
          </a:p>
        </p:txBody>
      </p:sp>
      <p:graphicFrame>
        <p:nvGraphicFramePr>
          <p:cNvPr id="496" name="Shape 496"/>
          <p:cNvGraphicFramePr/>
          <p:nvPr/>
        </p:nvGraphicFramePr>
        <p:xfrm>
          <a:off x="454925" y="841400"/>
          <a:ext cx="2679950" cy="2773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21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497" name="Shape 497"/>
          <p:cNvCxnSpPr/>
          <p:nvPr/>
        </p:nvCxnSpPr>
        <p:spPr>
          <a:xfrm>
            <a:off x="464477" y="628425"/>
            <a:ext cx="2695799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98" name="Shape 498"/>
          <p:cNvSpPr txBox="1"/>
          <p:nvPr/>
        </p:nvSpPr>
        <p:spPr>
          <a:xfrm>
            <a:off x="1357025" y="91075"/>
            <a:ext cx="774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833"/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9" name="Shape 499"/>
          <p:cNvSpPr txBox="1"/>
          <p:nvPr/>
        </p:nvSpPr>
        <p:spPr>
          <a:xfrm>
            <a:off x="3412900" y="1809975"/>
            <a:ext cx="774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00" name="Shape 500"/>
          <p:cNvCxnSpPr/>
          <p:nvPr/>
        </p:nvCxnSpPr>
        <p:spPr>
          <a:xfrm>
            <a:off x="3300300" y="850750"/>
            <a:ext cx="0" cy="2595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01" name="Shape 501"/>
          <p:cNvSpPr txBox="1"/>
          <p:nvPr/>
        </p:nvSpPr>
        <p:spPr>
          <a:xfrm>
            <a:off x="844575" y="1942437"/>
            <a:ext cx="774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2" name="Shape 502"/>
          <p:cNvSpPr txBox="1"/>
          <p:nvPr/>
        </p:nvSpPr>
        <p:spPr>
          <a:xfrm>
            <a:off x="1618875" y="1165887"/>
            <a:ext cx="7743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3" name="Shape 503"/>
          <p:cNvSpPr txBox="1"/>
          <p:nvPr/>
        </p:nvSpPr>
        <p:spPr>
          <a:xfrm>
            <a:off x="4608425" y="564677"/>
            <a:ext cx="4535699" cy="241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Output size: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(N - F) / stride + 1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e.g. N = 7, F = 3: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stride 1 =&gt; (7 - 3)/1 + 1 = 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stride 2 =&gt; (7 - 3)/2 + 1 = 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stride 3 =&gt; (7 - 3)/3 + 1 = 2.33 :\</a:t>
            </a:r>
          </a:p>
        </p:txBody>
      </p:sp>
    </p:spTree>
    <p:extLst>
      <p:ext uri="{BB962C8B-B14F-4D97-AF65-F5344CB8AC3E}">
        <p14:creationId xmlns:p14="http://schemas.microsoft.com/office/powerpoint/2010/main" val="104625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55</a:t>
            </a:fld>
            <a:endParaRPr lang="en"/>
          </a:p>
        </p:txBody>
      </p:sp>
      <p:sp>
        <p:nvSpPr>
          <p:cNvPr id="509" name="Shape 509"/>
          <p:cNvSpPr txBox="1"/>
          <p:nvPr/>
        </p:nvSpPr>
        <p:spPr>
          <a:xfrm>
            <a:off x="264125" y="209475"/>
            <a:ext cx="8289000" cy="73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 practice: Common to zero pad the border</a:t>
            </a:r>
          </a:p>
        </p:txBody>
      </p:sp>
      <p:graphicFrame>
        <p:nvGraphicFramePr>
          <p:cNvPr id="510" name="Shape 510"/>
          <p:cNvGraphicFramePr/>
          <p:nvPr/>
        </p:nvGraphicFramePr>
        <p:xfrm>
          <a:off x="377401" y="947175"/>
          <a:ext cx="2679975" cy="35658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7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9621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11" name="Shape 511"/>
          <p:cNvSpPr txBox="1"/>
          <p:nvPr/>
        </p:nvSpPr>
        <p:spPr>
          <a:xfrm>
            <a:off x="3299125" y="1023375"/>
            <a:ext cx="5844900" cy="148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e.g. input 7x7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3x3</a:t>
            </a: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filter, applied with </a:t>
            </a: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stride 1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pad with 1 pixel</a:t>
            </a: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border =&gt; what is the output?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2" name="Shape 512"/>
          <p:cNvSpPr txBox="1"/>
          <p:nvPr/>
        </p:nvSpPr>
        <p:spPr>
          <a:xfrm>
            <a:off x="5021575" y="3212027"/>
            <a:ext cx="2892600" cy="1226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434343"/>
                </a:solidFill>
                <a:latin typeface="Arial"/>
                <a:cs typeface="Arial"/>
                <a:sym typeface="Arial"/>
              </a:rPr>
              <a:t>(recall:)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(N - F) / stride + 1</a:t>
            </a:r>
          </a:p>
        </p:txBody>
      </p:sp>
    </p:spTree>
    <p:extLst>
      <p:ext uri="{BB962C8B-B14F-4D97-AF65-F5344CB8AC3E}">
        <p14:creationId xmlns:p14="http://schemas.microsoft.com/office/powerpoint/2010/main" val="117523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56</a:t>
            </a:fld>
            <a:endParaRPr lang="en"/>
          </a:p>
        </p:txBody>
      </p:sp>
      <p:sp>
        <p:nvSpPr>
          <p:cNvPr id="518" name="Shape 518"/>
          <p:cNvSpPr txBox="1"/>
          <p:nvPr/>
        </p:nvSpPr>
        <p:spPr>
          <a:xfrm>
            <a:off x="264125" y="209475"/>
            <a:ext cx="8289000" cy="73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 practice: Common to zero pad the border</a:t>
            </a:r>
          </a:p>
        </p:txBody>
      </p:sp>
      <p:sp>
        <p:nvSpPr>
          <p:cNvPr id="519" name="Shape 519"/>
          <p:cNvSpPr txBox="1"/>
          <p:nvPr/>
        </p:nvSpPr>
        <p:spPr>
          <a:xfrm>
            <a:off x="3299125" y="1023375"/>
            <a:ext cx="5844900" cy="148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e.g. input 7x7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3x3</a:t>
            </a: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filter, applied with </a:t>
            </a: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stride 1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pad with 1 pixel</a:t>
            </a: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border =&gt; what is the output?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7x7 output!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520" name="Shape 520"/>
          <p:cNvGraphicFramePr/>
          <p:nvPr/>
        </p:nvGraphicFramePr>
        <p:xfrm>
          <a:off x="377401" y="947175"/>
          <a:ext cx="2679975" cy="35658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7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9621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035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57</a:t>
            </a:fld>
            <a:endParaRPr lang="en"/>
          </a:p>
        </p:txBody>
      </p:sp>
      <p:sp>
        <p:nvSpPr>
          <p:cNvPr id="526" name="Shape 526"/>
          <p:cNvSpPr txBox="1"/>
          <p:nvPr/>
        </p:nvSpPr>
        <p:spPr>
          <a:xfrm>
            <a:off x="264125" y="209475"/>
            <a:ext cx="8289000" cy="73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 practice: Common to zero pad the border</a:t>
            </a:r>
          </a:p>
        </p:txBody>
      </p:sp>
      <p:sp>
        <p:nvSpPr>
          <p:cNvPr id="527" name="Shape 527"/>
          <p:cNvSpPr txBox="1"/>
          <p:nvPr/>
        </p:nvSpPr>
        <p:spPr>
          <a:xfrm>
            <a:off x="3299125" y="1023375"/>
            <a:ext cx="5844900" cy="148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e.g. input 7x7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3x3</a:t>
            </a: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filter, applied with </a:t>
            </a: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stride 1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pad with 1 pixel</a:t>
            </a: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border =&gt; what is the output?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7x7 output!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 general, common to see CONV layers with stride 1, filters of size FxF, and zero-padding with (F-1)/2. (will preserve size spatially)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e.g. F = 3 =&gt; zero pad with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       F = 5 =&gt; zero pad with 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0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       F = 7 =&gt; zero pad with 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528" name="Shape 528"/>
          <p:cNvGraphicFramePr/>
          <p:nvPr/>
        </p:nvGraphicFramePr>
        <p:xfrm>
          <a:off x="377401" y="947175"/>
          <a:ext cx="2679975" cy="35658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7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9621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400"/>
                        <a:t>0</a:t>
                      </a: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21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400"/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738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58</a:t>
            </a:fld>
            <a:endParaRPr lang="en"/>
          </a:p>
        </p:txBody>
      </p:sp>
      <p:sp>
        <p:nvSpPr>
          <p:cNvPr id="613" name="Shape 613"/>
          <p:cNvSpPr txBox="1"/>
          <p:nvPr/>
        </p:nvSpPr>
        <p:spPr>
          <a:xfrm>
            <a:off x="384725" y="187900"/>
            <a:ext cx="8499900" cy="94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(btw, 1x1 convolution layers make perfect sense)</a:t>
            </a:r>
          </a:p>
        </p:txBody>
      </p:sp>
      <p:sp>
        <p:nvSpPr>
          <p:cNvPr id="614" name="Shape 614"/>
          <p:cNvSpPr/>
          <p:nvPr/>
        </p:nvSpPr>
        <p:spPr>
          <a:xfrm>
            <a:off x="518927" y="1099725"/>
            <a:ext cx="1685999" cy="2702700"/>
          </a:xfrm>
          <a:prstGeom prst="cube">
            <a:avLst>
              <a:gd name="adj" fmla="val 41438"/>
            </a:avLst>
          </a:prstGeom>
          <a:solidFill>
            <a:srgbClr val="C9DAF8">
              <a:alpha val="4269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5" name="Shape 615"/>
          <p:cNvSpPr txBox="1"/>
          <p:nvPr/>
        </p:nvSpPr>
        <p:spPr>
          <a:xfrm>
            <a:off x="773175" y="3766450"/>
            <a:ext cx="482999" cy="3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64</a:t>
            </a:r>
          </a:p>
        </p:txBody>
      </p:sp>
      <p:sp>
        <p:nvSpPr>
          <p:cNvPr id="616" name="Shape 616"/>
          <p:cNvSpPr txBox="1"/>
          <p:nvPr/>
        </p:nvSpPr>
        <p:spPr>
          <a:xfrm>
            <a:off x="1807002" y="3377325"/>
            <a:ext cx="482999" cy="3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56</a:t>
            </a:r>
          </a:p>
        </p:txBody>
      </p:sp>
      <p:sp>
        <p:nvSpPr>
          <p:cNvPr id="617" name="Shape 617"/>
          <p:cNvSpPr txBox="1"/>
          <p:nvPr/>
        </p:nvSpPr>
        <p:spPr>
          <a:xfrm>
            <a:off x="2210227" y="1941412"/>
            <a:ext cx="482999" cy="3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56</a:t>
            </a:r>
          </a:p>
        </p:txBody>
      </p:sp>
      <p:cxnSp>
        <p:nvCxnSpPr>
          <p:cNvPr id="618" name="Shape 618"/>
          <p:cNvCxnSpPr/>
          <p:nvPr/>
        </p:nvCxnSpPr>
        <p:spPr>
          <a:xfrm>
            <a:off x="3382027" y="2478375"/>
            <a:ext cx="1556699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19" name="Shape 619"/>
          <p:cNvSpPr txBox="1"/>
          <p:nvPr/>
        </p:nvSpPr>
        <p:spPr>
          <a:xfrm>
            <a:off x="3435725" y="1712825"/>
            <a:ext cx="1780500" cy="42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1x1 CONV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with 32 filters</a:t>
            </a:r>
          </a:p>
        </p:txBody>
      </p:sp>
      <p:sp>
        <p:nvSpPr>
          <p:cNvPr id="620" name="Shape 620"/>
          <p:cNvSpPr/>
          <p:nvPr/>
        </p:nvSpPr>
        <p:spPr>
          <a:xfrm>
            <a:off x="5690700" y="1099725"/>
            <a:ext cx="1149300" cy="2702700"/>
          </a:xfrm>
          <a:prstGeom prst="cube">
            <a:avLst>
              <a:gd name="adj" fmla="val 49731"/>
            </a:avLst>
          </a:prstGeom>
          <a:solidFill>
            <a:srgbClr val="C9DAF8">
              <a:alpha val="4269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1" name="Shape 621"/>
          <p:cNvSpPr txBox="1"/>
          <p:nvPr/>
        </p:nvSpPr>
        <p:spPr>
          <a:xfrm>
            <a:off x="5712902" y="3766450"/>
            <a:ext cx="482999" cy="3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32</a:t>
            </a:r>
          </a:p>
        </p:txBody>
      </p:sp>
      <p:sp>
        <p:nvSpPr>
          <p:cNvPr id="622" name="Shape 622"/>
          <p:cNvSpPr txBox="1"/>
          <p:nvPr/>
        </p:nvSpPr>
        <p:spPr>
          <a:xfrm>
            <a:off x="6670527" y="3453525"/>
            <a:ext cx="482999" cy="3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56</a:t>
            </a:r>
          </a:p>
        </p:txBody>
      </p:sp>
      <p:sp>
        <p:nvSpPr>
          <p:cNvPr id="623" name="Shape 623"/>
          <p:cNvSpPr txBox="1"/>
          <p:nvPr/>
        </p:nvSpPr>
        <p:spPr>
          <a:xfrm>
            <a:off x="7046602" y="2120412"/>
            <a:ext cx="482999" cy="3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56</a:t>
            </a:r>
          </a:p>
        </p:txBody>
      </p:sp>
      <p:sp>
        <p:nvSpPr>
          <p:cNvPr id="624" name="Shape 624"/>
          <p:cNvSpPr txBox="1"/>
          <p:nvPr/>
        </p:nvSpPr>
        <p:spPr>
          <a:xfrm>
            <a:off x="3032827" y="2495825"/>
            <a:ext cx="2854199" cy="60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(each filter has size 1x1x64, and performs a 64-dimensional dot product)</a:t>
            </a:r>
          </a:p>
        </p:txBody>
      </p:sp>
    </p:spTree>
    <p:extLst>
      <p:ext uri="{BB962C8B-B14F-4D97-AF65-F5344CB8AC3E}">
        <p14:creationId xmlns:p14="http://schemas.microsoft.com/office/powerpoint/2010/main" val="159530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F298-9712-4207-999A-FD34CB67C05F}" type="slidenum">
              <a:rPr>
                <a:solidFill>
                  <a:prstClr val="black"/>
                </a:solidFill>
              </a:rPr>
              <a:pPr/>
              <a:t>59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83075" y="954774"/>
            <a:ext cx="5455890" cy="1194090"/>
          </a:xfrm>
          <a:prstGeom prst="rect">
            <a:avLst/>
          </a:prstGeom>
          <a:noFill/>
          <a:ln>
            <a:noFill/>
          </a:ln>
        </p:spPr>
        <p:txBody>
          <a:bodyPr vert="horz" wrap="none" lIns="72821" tIns="36408" rIns="72821" bIns="36408" compatLnSpc="0">
            <a:spAutoFit/>
          </a:bodyPr>
          <a:lstStyle/>
          <a:p>
            <a:pPr defTabSz="739852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900" dirty="0">
                <a:solidFill>
                  <a:prstClr val="black"/>
                </a:solidFill>
                <a:latin typeface="FreeSans" pitchFamily="34"/>
                <a:ea typeface="DejaVu Sans" pitchFamily="2"/>
                <a:cs typeface="DejaVu Sans" pitchFamily="2"/>
              </a:rPr>
              <a:t>Let us assume filter is an “eye” detector.</a:t>
            </a:r>
          </a:p>
          <a:p>
            <a:pPr defTabSz="739852" fontAlgn="auto" hangingPunct="0">
              <a:spcBef>
                <a:spcPts val="0"/>
              </a:spcBef>
              <a:spcAft>
                <a:spcPts val="0"/>
              </a:spcAft>
            </a:pPr>
            <a:endParaRPr lang="en-US" sz="1900" dirty="0">
              <a:solidFill>
                <a:prstClr val="black"/>
              </a:solidFill>
              <a:latin typeface="FreeSans" pitchFamily="34"/>
              <a:ea typeface="DejaVu Sans" pitchFamily="2"/>
              <a:cs typeface="DejaVu Sans" pitchFamily="2"/>
            </a:endParaRPr>
          </a:p>
          <a:p>
            <a:pPr defTabSz="739852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900" b="1" dirty="0">
                <a:solidFill>
                  <a:srgbClr val="FF0000"/>
                </a:solidFill>
                <a:latin typeface="FreeSans" pitchFamily="34"/>
                <a:ea typeface="DejaVu Sans" pitchFamily="2"/>
                <a:cs typeface="DejaVu Sans" pitchFamily="2"/>
              </a:rPr>
              <a:t>Q.:</a:t>
            </a:r>
            <a:r>
              <a:rPr lang="en-US" sz="1900" dirty="0">
                <a:solidFill>
                  <a:prstClr val="black"/>
                </a:solidFill>
                <a:latin typeface="FreeSans" pitchFamily="34"/>
                <a:ea typeface="DejaVu Sans" pitchFamily="2"/>
                <a:cs typeface="DejaVu Sans" pitchFamily="2"/>
              </a:rPr>
              <a:t> how can we make the detection robust to the </a:t>
            </a:r>
          </a:p>
          <a:p>
            <a:pPr defTabSz="739852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900" dirty="0">
                <a:solidFill>
                  <a:prstClr val="black"/>
                </a:solidFill>
                <a:latin typeface="FreeSans" pitchFamily="34"/>
                <a:ea typeface="DejaVu Sans" pitchFamily="2"/>
                <a:cs typeface="DejaVu Sans" pitchFamily="2"/>
              </a:rPr>
              <a:t>exact location of the eye?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84561" y="57805"/>
            <a:ext cx="2860371" cy="545388"/>
          </a:xfrm>
          <a:prstGeom prst="rect">
            <a:avLst/>
          </a:prstGeom>
          <a:noFill/>
          <a:ln>
            <a:noFill/>
          </a:ln>
        </p:spPr>
        <p:txBody>
          <a:bodyPr vert="horz" wrap="none" lIns="72821" tIns="36408" rIns="72821" bIns="36408" compatLnSpc="0">
            <a:spAutoFit/>
          </a:bodyPr>
          <a:lstStyle/>
          <a:p>
            <a:pPr algn="ctr" defTabSz="739852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000080"/>
                </a:solidFill>
                <a:latin typeface="FreeSans" pitchFamily="34"/>
                <a:ea typeface="DejaVu Sans" pitchFamily="2"/>
                <a:cs typeface="DejaVu Sans" pitchFamily="2"/>
              </a:rPr>
              <a:t>Pooling Layer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2225" y="573159"/>
            <a:ext cx="4706908" cy="45203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6" name="TextBox 5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defTabSz="739852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>
                  <a:solidFill>
                    <a:prstClr val="black"/>
                  </a:solidFill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66287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664" y="4342987"/>
            <a:ext cx="1434644" cy="488569"/>
          </a:xfrm>
          <a:prstGeom prst="rect">
            <a:avLst/>
          </a:prstGeom>
          <a:noFill/>
        </p:spPr>
        <p:txBody>
          <a:bodyPr wrap="none" lIns="57128" tIns="28562" rIns="57128" bIns="28562" rtlCol="0">
            <a:spAutoFit/>
          </a:bodyPr>
          <a:lstStyle/>
          <a:p>
            <a:pPr defTabSz="814399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  <a:ea typeface="+mn-ea"/>
              </a:rPr>
              <a:t>image </a:t>
            </a:r>
            <a:r>
              <a:rPr lang="en-US" i="1" dirty="0">
                <a:solidFill>
                  <a:srgbClr val="000000"/>
                </a:solidFill>
                <a:latin typeface="Arial"/>
                <a:ea typeface="+mn-ea"/>
              </a:rPr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29505" y="2739296"/>
            <a:ext cx="1391362" cy="411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57128" tIns="28562" rIns="57128" bIns="28562" rtlCol="0">
            <a:spAutoFit/>
          </a:bodyPr>
          <a:lstStyle/>
          <a:p>
            <a:pPr defTabSz="814399" fontAlgn="auto">
              <a:spcBef>
                <a:spcPts val="0"/>
              </a:spcBef>
              <a:spcAft>
                <a:spcPts val="0"/>
              </a:spcAft>
            </a:pPr>
            <a:r>
              <a:rPr lang="en-US" sz="2300" dirty="0">
                <a:solidFill>
                  <a:srgbClr val="000000"/>
                </a:solidFill>
                <a:latin typeface="Arial"/>
                <a:ea typeface="+mn-ea"/>
              </a:rPr>
              <a:t>“Penguin”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74935" y="4342987"/>
            <a:ext cx="1215032" cy="488569"/>
          </a:xfrm>
          <a:prstGeom prst="rect">
            <a:avLst/>
          </a:prstGeom>
          <a:noFill/>
        </p:spPr>
        <p:txBody>
          <a:bodyPr wrap="none" lIns="57128" tIns="28562" rIns="57128" bIns="28562" rtlCol="0">
            <a:spAutoFit/>
          </a:bodyPr>
          <a:lstStyle/>
          <a:p>
            <a:pPr defTabSz="814399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  <a:ea typeface="+mn-ea"/>
              </a:rPr>
              <a:t>label </a:t>
            </a:r>
            <a:r>
              <a:rPr lang="en-US" i="1" dirty="0">
                <a:solidFill>
                  <a:srgbClr val="000000"/>
                </a:solidFill>
                <a:latin typeface="Arial"/>
                <a:ea typeface="+mn-ea"/>
              </a:rPr>
              <a:t>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" y="190500"/>
            <a:ext cx="9143999" cy="857250"/>
          </a:xfrm>
        </p:spPr>
        <p:txBody>
          <a:bodyPr/>
          <a:lstStyle/>
          <a:p>
            <a:r>
              <a:rPr lang="en-US" dirty="0"/>
              <a:t>Neural Network:</a:t>
            </a:r>
            <a:br>
              <a:rPr lang="en-US" dirty="0"/>
            </a:br>
            <a:r>
              <a:rPr lang="en-US" dirty="0"/>
              <a:t>algorithm + feature + data!</a:t>
            </a:r>
          </a:p>
        </p:txBody>
      </p:sp>
      <p:pic>
        <p:nvPicPr>
          <p:cNvPr id="15" name="Picture 4" descr="penguin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7" y="1381125"/>
            <a:ext cx="2000249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865842" y="1851670"/>
            <a:ext cx="4277917" cy="2352675"/>
            <a:chOff x="4741833" y="3200400"/>
            <a:chExt cx="5639132" cy="3134495"/>
          </a:xfrm>
        </p:grpSpPr>
        <p:grpSp>
          <p:nvGrpSpPr>
            <p:cNvPr id="10" name="Group 777"/>
            <p:cNvGrpSpPr/>
            <p:nvPr/>
          </p:nvGrpSpPr>
          <p:grpSpPr>
            <a:xfrm>
              <a:off x="4741833" y="3200400"/>
              <a:ext cx="2249096" cy="3134495"/>
              <a:chOff x="0" y="0"/>
              <a:chExt cx="2665593" cy="3714955"/>
            </a:xfrm>
          </p:grpSpPr>
          <p:sp>
            <p:nvSpPr>
              <p:cNvPr id="11" name="Shape 765"/>
              <p:cNvSpPr/>
              <p:nvPr/>
            </p:nvSpPr>
            <p:spPr>
              <a:xfrm>
                <a:off x="0" y="1896631"/>
                <a:ext cx="759230" cy="1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25" name="Shape 766"/>
              <p:cNvSpPr/>
              <p:nvPr/>
            </p:nvSpPr>
            <p:spPr>
              <a:xfrm>
                <a:off x="878432" y="0"/>
                <a:ext cx="1774141" cy="109444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24" name="Shape 770"/>
              <p:cNvSpPr/>
              <p:nvPr/>
            </p:nvSpPr>
            <p:spPr>
              <a:xfrm>
                <a:off x="878432" y="1303772"/>
                <a:ext cx="1774141" cy="109444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22" name="Shape 773"/>
              <p:cNvSpPr/>
              <p:nvPr/>
            </p:nvSpPr>
            <p:spPr>
              <a:xfrm>
                <a:off x="891452" y="2620509"/>
                <a:ext cx="1774141" cy="109444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19" name="Shape 775"/>
              <p:cNvSpPr/>
              <p:nvPr/>
            </p:nvSpPr>
            <p:spPr>
              <a:xfrm flipV="1">
                <a:off x="33084" y="655124"/>
                <a:ext cx="718534" cy="1138831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20" name="Shape 776"/>
              <p:cNvSpPr/>
              <p:nvPr/>
            </p:nvSpPr>
            <p:spPr>
              <a:xfrm>
                <a:off x="33084" y="2014025"/>
                <a:ext cx="718534" cy="1138830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</p:grpSp>
        <p:grpSp>
          <p:nvGrpSpPr>
            <p:cNvPr id="27" name="Group 790"/>
            <p:cNvGrpSpPr/>
            <p:nvPr/>
          </p:nvGrpSpPr>
          <p:grpSpPr>
            <a:xfrm>
              <a:off x="7076225" y="3610684"/>
              <a:ext cx="2448775" cy="2351792"/>
              <a:chOff x="0" y="0"/>
              <a:chExt cx="2902250" cy="2787308"/>
            </a:xfrm>
          </p:grpSpPr>
          <p:sp>
            <p:nvSpPr>
              <p:cNvPr id="28" name="Shape 778"/>
              <p:cNvSpPr/>
              <p:nvPr/>
            </p:nvSpPr>
            <p:spPr>
              <a:xfrm>
                <a:off x="0" y="60959"/>
                <a:ext cx="1019712" cy="516801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29" name="Shape 779"/>
              <p:cNvSpPr/>
              <p:nvPr/>
            </p:nvSpPr>
            <p:spPr>
              <a:xfrm flipV="1">
                <a:off x="0" y="734557"/>
                <a:ext cx="1020267" cy="636658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30" name="Shape 780"/>
              <p:cNvSpPr/>
              <p:nvPr/>
            </p:nvSpPr>
            <p:spPr>
              <a:xfrm flipV="1">
                <a:off x="0" y="971747"/>
                <a:ext cx="1025116" cy="1709722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38" name="Shape 781"/>
              <p:cNvSpPr/>
              <p:nvPr/>
            </p:nvSpPr>
            <p:spPr>
              <a:xfrm>
                <a:off x="1128109" y="0"/>
                <a:ext cx="1774141" cy="109444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36" name="Shape 784"/>
              <p:cNvSpPr/>
              <p:nvPr/>
            </p:nvSpPr>
            <p:spPr>
              <a:xfrm>
                <a:off x="1128109" y="1282651"/>
                <a:ext cx="1774141" cy="1094446"/>
              </a:xfrm>
              <a:prstGeom prst="rect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33" name="Shape 787"/>
              <p:cNvSpPr/>
              <p:nvPr/>
            </p:nvSpPr>
            <p:spPr>
              <a:xfrm>
                <a:off x="18441" y="1372394"/>
                <a:ext cx="1019713" cy="516801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34" name="Shape 788"/>
              <p:cNvSpPr/>
              <p:nvPr/>
            </p:nvSpPr>
            <p:spPr>
              <a:xfrm>
                <a:off x="25399" y="187960"/>
                <a:ext cx="995721" cy="1576202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35" name="Shape 789"/>
              <p:cNvSpPr/>
              <p:nvPr/>
            </p:nvSpPr>
            <p:spPr>
              <a:xfrm flipV="1">
                <a:off x="2646" y="1989115"/>
                <a:ext cx="1028049" cy="798193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</p:grpSp>
        <p:grpSp>
          <p:nvGrpSpPr>
            <p:cNvPr id="40" name="Group 794"/>
            <p:cNvGrpSpPr/>
            <p:nvPr/>
          </p:nvGrpSpPr>
          <p:grpSpPr>
            <a:xfrm>
              <a:off x="9587239" y="4180612"/>
              <a:ext cx="793726" cy="1010048"/>
              <a:chOff x="0" y="97710"/>
              <a:chExt cx="940712" cy="1197092"/>
            </a:xfrm>
          </p:grpSpPr>
          <p:sp>
            <p:nvSpPr>
              <p:cNvPr id="42" name="Shape 792"/>
              <p:cNvSpPr/>
              <p:nvPr/>
            </p:nvSpPr>
            <p:spPr>
              <a:xfrm>
                <a:off x="28212" y="97710"/>
                <a:ext cx="907202" cy="586844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  <p:sp>
            <p:nvSpPr>
              <p:cNvPr id="43" name="Shape 793"/>
              <p:cNvSpPr/>
              <p:nvPr/>
            </p:nvSpPr>
            <p:spPr>
              <a:xfrm flipV="1">
                <a:off x="0" y="800519"/>
                <a:ext cx="940712" cy="494283"/>
              </a:xfrm>
              <a:prstGeom prst="line">
                <a:avLst/>
              </a:prstGeom>
              <a:noFill/>
              <a:ln w="38100" cap="flat">
                <a:solidFill>
                  <a:srgbClr val="FFC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42863" tIns="42863" rIns="42863" bIns="42863" numCol="1" anchor="ctr">
                <a:noAutofit/>
              </a:bodyPr>
              <a:lstStyle/>
              <a:p>
                <a:pPr defTabSz="814399" fontAlgn="auto">
                  <a:spcBef>
                    <a:spcPts val="0"/>
                  </a:spcBef>
                  <a:spcAft>
                    <a:spcPts val="0"/>
                  </a:spcAft>
                  <a:defRPr sz="2400"/>
                </a:pPr>
                <a:endParaRPr sz="1300">
                  <a:solidFill>
                    <a:srgbClr val="000000"/>
                  </a:solidFill>
                  <a:latin typeface="Arial"/>
                  <a:ea typeface="+mn-ea"/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7219200" y="4857759"/>
            <a:ext cx="1924778" cy="307763"/>
          </a:xfrm>
          <a:prstGeom prst="rect">
            <a:avLst/>
          </a:prstGeom>
          <a:noFill/>
        </p:spPr>
        <p:txBody>
          <a:bodyPr wrap="none" lIns="57136" tIns="28568" rIns="57136" bIns="28568" rtlCol="0">
            <a:spAutoFit/>
          </a:bodyPr>
          <a:lstStyle/>
          <a:p>
            <a:pPr defTabSz="814399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</a:rPr>
              <a:t>Slide by Philip Isola</a:t>
            </a:r>
          </a:p>
        </p:txBody>
      </p:sp>
      <p:grpSp>
        <p:nvGrpSpPr>
          <p:cNvPr id="44" name="Group 840"/>
          <p:cNvGrpSpPr/>
          <p:nvPr/>
        </p:nvGrpSpPr>
        <p:grpSpPr>
          <a:xfrm>
            <a:off x="7905750" y="762002"/>
            <a:ext cx="1042846" cy="421929"/>
            <a:chOff x="-1" y="-1"/>
            <a:chExt cx="1977544" cy="800101"/>
          </a:xfrm>
        </p:grpSpPr>
        <p:sp>
          <p:nvSpPr>
            <p:cNvPr id="45" name="Shape 839"/>
            <p:cNvSpPr/>
            <p:nvPr/>
          </p:nvSpPr>
          <p:spPr>
            <a:xfrm>
              <a:off x="38099" y="128296"/>
              <a:ext cx="1328381" cy="543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2863" tIns="42863" rIns="42863" bIns="42863" numCol="1" anchor="ctr">
              <a:spAutoFit/>
            </a:bodyPr>
            <a:lstStyle/>
            <a:p>
              <a:pPr defTabSz="814399" fontAlgn="auto">
                <a:spcBef>
                  <a:spcPts val="0"/>
                </a:spcBef>
                <a:spcAft>
                  <a:spcPts val="0"/>
                </a:spcAft>
              </a:pPr>
              <a:r>
                <a:rPr sz="1300">
                  <a:solidFill>
                    <a:srgbClr val="000000"/>
                  </a:solidFill>
                  <a:latin typeface="Arial"/>
                  <a:ea typeface="+mn-ea"/>
                </a:rPr>
                <a:t>Learned</a:t>
              </a:r>
            </a:p>
          </p:txBody>
        </p:sp>
        <p:pic>
          <p:nvPicPr>
            <p:cNvPr id="47" name="Picture 46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1977544" cy="800101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414537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2B616-9D93-4C38-81B1-6F8259D5B50E}" type="slidenum">
              <a:rPr>
                <a:solidFill>
                  <a:prstClr val="black"/>
                </a:solidFill>
              </a:rPr>
              <a:pPr/>
              <a:t>60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83074" y="954774"/>
            <a:ext cx="4422274" cy="1194090"/>
          </a:xfrm>
          <a:prstGeom prst="rect">
            <a:avLst/>
          </a:prstGeom>
          <a:noFill/>
          <a:ln>
            <a:noFill/>
          </a:ln>
        </p:spPr>
        <p:txBody>
          <a:bodyPr vert="horz" wrap="none" lIns="72821" tIns="36408" rIns="72821" bIns="36408" compatLnSpc="0">
            <a:spAutoFit/>
          </a:bodyPr>
          <a:lstStyle/>
          <a:p>
            <a:pPr defTabSz="739852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900">
                <a:solidFill>
                  <a:prstClr val="black"/>
                </a:solidFill>
                <a:latin typeface="FreeSans" pitchFamily="34"/>
                <a:ea typeface="DejaVu Sans" pitchFamily="2"/>
                <a:cs typeface="DejaVu Sans" pitchFamily="2"/>
              </a:rPr>
              <a:t>By “</a:t>
            </a:r>
            <a:r>
              <a:rPr lang="en-US" sz="1900">
                <a:solidFill>
                  <a:srgbClr val="FF0000"/>
                </a:solidFill>
                <a:latin typeface="FreeSans" pitchFamily="34"/>
                <a:ea typeface="DejaVu Sans" pitchFamily="2"/>
                <a:cs typeface="DejaVu Sans" pitchFamily="2"/>
              </a:rPr>
              <a:t>pooling</a:t>
            </a:r>
            <a:r>
              <a:rPr lang="en-US" sz="1900">
                <a:solidFill>
                  <a:prstClr val="black"/>
                </a:solidFill>
                <a:latin typeface="FreeSans" pitchFamily="34"/>
                <a:ea typeface="DejaVu Sans" pitchFamily="2"/>
                <a:cs typeface="DejaVu Sans" pitchFamily="2"/>
              </a:rPr>
              <a:t>” (e.g., taking max) filter</a:t>
            </a:r>
          </a:p>
          <a:p>
            <a:pPr defTabSz="739852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900">
                <a:solidFill>
                  <a:prstClr val="black"/>
                </a:solidFill>
                <a:latin typeface="FreeSans" pitchFamily="34"/>
                <a:ea typeface="DejaVu Sans" pitchFamily="2"/>
                <a:cs typeface="DejaVu Sans" pitchFamily="2"/>
              </a:rPr>
              <a:t>responses at different locations we gain</a:t>
            </a:r>
          </a:p>
          <a:p>
            <a:pPr defTabSz="739852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900">
                <a:solidFill>
                  <a:prstClr val="black"/>
                </a:solidFill>
                <a:latin typeface="FreeSans" pitchFamily="34"/>
                <a:ea typeface="DejaVu Sans" pitchFamily="2"/>
                <a:cs typeface="DejaVu Sans" pitchFamily="2"/>
              </a:rPr>
              <a:t>robustness to the exact spatial location</a:t>
            </a:r>
          </a:p>
          <a:p>
            <a:pPr defTabSz="739852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900">
                <a:solidFill>
                  <a:prstClr val="black"/>
                </a:solidFill>
                <a:latin typeface="FreeSans" pitchFamily="34"/>
                <a:ea typeface="DejaVu Sans" pitchFamily="2"/>
                <a:cs typeface="DejaVu Sans" pitchFamily="2"/>
              </a:rPr>
              <a:t>of features.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2232" y="573159"/>
            <a:ext cx="7410099" cy="45203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5" name="TextBox 4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defTabSz="739852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>
                  <a:solidFill>
                    <a:prstClr val="black"/>
                  </a:solidFill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TextBox 6"/>
          <p:cNvSpPr txBox="1"/>
          <p:nvPr/>
        </p:nvSpPr>
        <p:spPr>
          <a:xfrm>
            <a:off x="3084888" y="57805"/>
            <a:ext cx="2860371" cy="545388"/>
          </a:xfrm>
          <a:prstGeom prst="rect">
            <a:avLst/>
          </a:prstGeom>
          <a:noFill/>
          <a:ln>
            <a:noFill/>
          </a:ln>
        </p:spPr>
        <p:txBody>
          <a:bodyPr vert="horz" wrap="none" lIns="72821" tIns="36408" rIns="72821" bIns="36408" compatLnSpc="0">
            <a:spAutoFit/>
          </a:bodyPr>
          <a:lstStyle/>
          <a:p>
            <a:pPr algn="ctr" defTabSz="739852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000080"/>
                </a:solidFill>
                <a:latin typeface="FreeSans" pitchFamily="34"/>
                <a:ea typeface="DejaVu Sans" pitchFamily="2"/>
                <a:cs typeface="DejaVu Sans" pitchFamily="2"/>
              </a:rPr>
              <a:t>Pooling Layer</a:t>
            </a:r>
          </a:p>
        </p:txBody>
      </p:sp>
    </p:spTree>
    <p:extLst>
      <p:ext uri="{BB962C8B-B14F-4D97-AF65-F5344CB8AC3E}">
        <p14:creationId xmlns:p14="http://schemas.microsoft.com/office/powerpoint/2010/main" val="153771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Shape 748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61</a:t>
            </a:fld>
            <a:endParaRPr lang="en"/>
          </a:p>
        </p:txBody>
      </p:sp>
      <p:pic>
        <p:nvPicPr>
          <p:cNvPr id="749" name="Shape 7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5950" y="1356127"/>
            <a:ext cx="3996924" cy="3157099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Shape 750"/>
          <p:cNvSpPr txBox="1"/>
          <p:nvPr/>
        </p:nvSpPr>
        <p:spPr>
          <a:xfrm>
            <a:off x="222202" y="36327"/>
            <a:ext cx="8810699" cy="1247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Pooling layer</a:t>
            </a:r>
          </a:p>
          <a:p>
            <a:pPr marL="457200" indent="-342900" fontAlgn="auto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makes the representations smaller and more manageable </a:t>
            </a:r>
          </a:p>
          <a:p>
            <a:pPr marL="457200" indent="-342900" fontAlgn="auto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operates over each activation map independently: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945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Shape 755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62</a:t>
            </a:fld>
            <a:endParaRPr lang="en"/>
          </a:p>
        </p:txBody>
      </p:sp>
      <p:graphicFrame>
        <p:nvGraphicFramePr>
          <p:cNvPr id="756" name="Shape 756"/>
          <p:cNvGraphicFramePr/>
          <p:nvPr/>
        </p:nvGraphicFramePr>
        <p:xfrm>
          <a:off x="952500" y="1409700"/>
          <a:ext cx="2423500" cy="2423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05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5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5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58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1</a:t>
                      </a:r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1</a:t>
                      </a:r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2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4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58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5</a:t>
                      </a:r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6</a:t>
                      </a:r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7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8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58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3</a:t>
                      </a:r>
                    </a:p>
                  </a:txBody>
                  <a:tcPr marL="91425" marR="91425" marT="91425" marB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2</a:t>
                      </a:r>
                    </a:p>
                  </a:txBody>
                  <a:tcPr marL="91425" marR="91425" marT="91425" marB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1</a:t>
                      </a: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0</a:t>
                      </a: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58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1</a:t>
                      </a:r>
                    </a:p>
                  </a:txBody>
                  <a:tcPr marL="91425" marR="91425" marT="91425" marB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2</a:t>
                      </a:r>
                    </a:p>
                  </a:txBody>
                  <a:tcPr marL="91425" marR="91425" marT="91425" marB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3</a:t>
                      </a: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4</a:t>
                      </a: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57" name="Shape 757"/>
          <p:cNvSpPr txBox="1"/>
          <p:nvPr/>
        </p:nvSpPr>
        <p:spPr>
          <a:xfrm>
            <a:off x="931852" y="900127"/>
            <a:ext cx="2617199" cy="564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Single depth slice</a:t>
            </a:r>
          </a:p>
        </p:txBody>
      </p:sp>
      <p:cxnSp>
        <p:nvCxnSpPr>
          <p:cNvPr id="758" name="Shape 758"/>
          <p:cNvCxnSpPr/>
          <p:nvPr/>
        </p:nvCxnSpPr>
        <p:spPr>
          <a:xfrm rot="10800000">
            <a:off x="642925" y="1439450"/>
            <a:ext cx="0" cy="2363999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59" name="Shape 759"/>
          <p:cNvSpPr txBox="1"/>
          <p:nvPr/>
        </p:nvSpPr>
        <p:spPr>
          <a:xfrm>
            <a:off x="277527" y="1563825"/>
            <a:ext cx="389699" cy="4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</a:t>
            </a:r>
          </a:p>
        </p:txBody>
      </p:sp>
      <p:cxnSp>
        <p:nvCxnSpPr>
          <p:cNvPr id="760" name="Shape 760"/>
          <p:cNvCxnSpPr/>
          <p:nvPr/>
        </p:nvCxnSpPr>
        <p:spPr>
          <a:xfrm>
            <a:off x="926000" y="4150675"/>
            <a:ext cx="24765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61" name="Shape 761"/>
          <p:cNvSpPr txBox="1"/>
          <p:nvPr/>
        </p:nvSpPr>
        <p:spPr>
          <a:xfrm>
            <a:off x="2878277" y="4081027"/>
            <a:ext cx="389699" cy="36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</a:t>
            </a:r>
          </a:p>
        </p:txBody>
      </p:sp>
      <p:cxnSp>
        <p:nvCxnSpPr>
          <p:cNvPr id="762" name="Shape 762"/>
          <p:cNvCxnSpPr/>
          <p:nvPr/>
        </p:nvCxnSpPr>
        <p:spPr>
          <a:xfrm>
            <a:off x="3753700" y="2621450"/>
            <a:ext cx="2032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63" name="Shape 763"/>
          <p:cNvSpPr txBox="1"/>
          <p:nvPr/>
        </p:nvSpPr>
        <p:spPr>
          <a:xfrm>
            <a:off x="3661275" y="1788525"/>
            <a:ext cx="2675700" cy="72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max pool with 2x2 filters and stride 2</a:t>
            </a:r>
          </a:p>
        </p:txBody>
      </p:sp>
      <p:graphicFrame>
        <p:nvGraphicFramePr>
          <p:cNvPr id="764" name="Shape 764"/>
          <p:cNvGraphicFramePr/>
          <p:nvPr/>
        </p:nvGraphicFramePr>
        <p:xfrm>
          <a:off x="6622250" y="1976625"/>
          <a:ext cx="1211750" cy="12117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05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58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6</a:t>
                      </a:r>
                    </a:p>
                  </a:txBody>
                  <a:tcPr marL="91425" marR="91425" marT="91425" marB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8</a:t>
                      </a: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5875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3</a:t>
                      </a:r>
                    </a:p>
                  </a:txBody>
                  <a:tcPr marL="91425" marR="91425" marT="91425" marB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4</a:t>
                      </a:r>
                    </a:p>
                  </a:txBody>
                  <a:tcPr marL="91425" marR="91425" marT="91425" marB="91425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65" name="Shape 765"/>
          <p:cNvSpPr txBox="1"/>
          <p:nvPr/>
        </p:nvSpPr>
        <p:spPr>
          <a:xfrm>
            <a:off x="2918927" y="47477"/>
            <a:ext cx="4266899" cy="662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MAX POOLING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627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B3D32-07CC-4667-AF02-88906F5B18CD}" type="slidenum">
              <a:rPr>
                <a:solidFill>
                  <a:prstClr val="black"/>
                </a:solidFill>
              </a:rPr>
              <a:pPr/>
              <a:t>63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1658880" y="1088768"/>
            <a:ext cx="3939840" cy="124429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72828" tIns="36412" rIns="72828" bIns="36412" anchor="ctr" anchorCtr="0" compatLnSpc="0"/>
          <a:lstStyle/>
          <a:p>
            <a:pPr defTabSz="739924" fontAlgn="auto" hangingPunct="0">
              <a:spcBef>
                <a:spcPts val="0"/>
              </a:spcBef>
              <a:spcAft>
                <a:spcPts val="0"/>
              </a:spcAft>
            </a:pPr>
            <a:endParaRPr lang="en-US" sz="1500">
              <a:solidFill>
                <a:prstClr val="black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0801" y="82054"/>
            <a:ext cx="4927874" cy="545396"/>
          </a:xfrm>
          <a:prstGeom prst="rect">
            <a:avLst/>
          </a:prstGeom>
          <a:noFill/>
          <a:ln>
            <a:noFill/>
          </a:ln>
        </p:spPr>
        <p:txBody>
          <a:bodyPr vert="horz" wrap="none" lIns="72828" tIns="36412" rIns="72828" bIns="36412" compatLnSpc="0">
            <a:spAutoFit/>
          </a:bodyPr>
          <a:lstStyle/>
          <a:p>
            <a:pPr algn="ctr" defTabSz="739924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000080"/>
                </a:solidFill>
                <a:latin typeface="FreeSans" pitchFamily="34"/>
                <a:ea typeface="DejaVu Sans" pitchFamily="2"/>
                <a:cs typeface="DejaVu Sans" pitchFamily="2"/>
              </a:rPr>
              <a:t>ConvNets: Typical Stage</a:t>
            </a:r>
          </a:p>
        </p:txBody>
      </p:sp>
      <p:sp>
        <p:nvSpPr>
          <p:cNvPr id="4" name="Straight Connector 3"/>
          <p:cNvSpPr/>
          <p:nvPr/>
        </p:nvSpPr>
        <p:spPr>
          <a:xfrm>
            <a:off x="1311102" y="1685180"/>
            <a:ext cx="622080" cy="0"/>
          </a:xfrm>
          <a:prstGeom prst="line">
            <a:avLst/>
          </a:prstGeom>
          <a:noFill/>
          <a:ln w="36720">
            <a:solidFill>
              <a:srgbClr val="000000"/>
            </a:solidFill>
            <a:prstDash val="solid"/>
            <a:tailEnd type="arrow"/>
          </a:ln>
        </p:spPr>
        <p:txBody>
          <a:bodyPr vert="horz" wrap="none" lIns="87391" tIns="50979" rIns="87391" bIns="50979" anchor="ctr" anchorCtr="1" compatLnSpc="0"/>
          <a:lstStyle/>
          <a:p>
            <a:pPr defTabSz="739924" fontAlgn="auto" hangingPunct="0">
              <a:spcBef>
                <a:spcPts val="0"/>
              </a:spcBef>
              <a:spcAft>
                <a:spcPts val="0"/>
              </a:spcAft>
            </a:pPr>
            <a:endParaRPr lang="en-US" sz="1500">
              <a:solidFill>
                <a:prstClr val="black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933182" y="1300638"/>
            <a:ext cx="1451520" cy="77768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720">
            <a:solidFill>
              <a:srgbClr val="000000"/>
            </a:solidFill>
            <a:prstDash val="solid"/>
          </a:ln>
        </p:spPr>
        <p:txBody>
          <a:bodyPr vert="horz" wrap="none" lIns="87391" tIns="50979" rIns="87391" bIns="50979" anchor="ctr" anchorCtr="0" compatLnSpc="0"/>
          <a:lstStyle/>
          <a:p>
            <a:pPr algn="ctr" defTabSz="739924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="1" smtClean="0">
                <a:solidFill>
                  <a:prstClr val="black"/>
                </a:solidFill>
                <a:latin typeface="Arial" pitchFamily="18"/>
                <a:ea typeface="DejaVu Sans" pitchFamily="2"/>
                <a:cs typeface="DejaVu Sans" pitchFamily="2"/>
              </a:rPr>
              <a:t>Convol.</a:t>
            </a:r>
          </a:p>
        </p:txBody>
      </p:sp>
      <p:sp>
        <p:nvSpPr>
          <p:cNvPr id="6" name="Straight Connector 5"/>
          <p:cNvSpPr/>
          <p:nvPr/>
        </p:nvSpPr>
        <p:spPr>
          <a:xfrm>
            <a:off x="3335719" y="1685670"/>
            <a:ext cx="622080" cy="0"/>
          </a:xfrm>
          <a:prstGeom prst="line">
            <a:avLst/>
          </a:prstGeom>
          <a:noFill/>
          <a:ln w="36720">
            <a:solidFill>
              <a:srgbClr val="000000"/>
            </a:solidFill>
            <a:prstDash val="solid"/>
            <a:tailEnd type="arrow"/>
          </a:ln>
        </p:spPr>
        <p:txBody>
          <a:bodyPr vert="horz" wrap="none" lIns="87391" tIns="50979" rIns="87391" bIns="50979" anchor="ctr" anchorCtr="1" compatLnSpc="0"/>
          <a:lstStyle/>
          <a:p>
            <a:pPr defTabSz="739924" fontAlgn="auto" hangingPunct="0">
              <a:spcBef>
                <a:spcPts val="0"/>
              </a:spcBef>
              <a:spcAft>
                <a:spcPts val="0"/>
              </a:spcAft>
            </a:pPr>
            <a:endParaRPr lang="en-US" sz="1500">
              <a:solidFill>
                <a:prstClr val="black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57799" y="1301126"/>
            <a:ext cx="1451520" cy="77768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720">
            <a:solidFill>
              <a:srgbClr val="000000"/>
            </a:solidFill>
            <a:custDash>
              <a:ds d="0" sp="0"/>
            </a:custDash>
          </a:ln>
        </p:spPr>
        <p:txBody>
          <a:bodyPr vert="horz" wrap="none" lIns="87391" tIns="50979" rIns="87391" bIns="50979" anchor="ctr" anchorCtr="0" compatLnSpc="0"/>
          <a:lstStyle/>
          <a:p>
            <a:pPr algn="ctr" defTabSz="739924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="1" smtClean="0">
                <a:solidFill>
                  <a:prstClr val="black"/>
                </a:solidFill>
                <a:latin typeface="Arial" pitchFamily="18"/>
                <a:ea typeface="DejaVu Sans" pitchFamily="2"/>
                <a:cs typeface="DejaVu Sans" pitchFamily="2"/>
              </a:rPr>
              <a:t>Pooling</a:t>
            </a:r>
          </a:p>
        </p:txBody>
      </p:sp>
      <p:sp>
        <p:nvSpPr>
          <p:cNvPr id="8" name="Straight Connector 7"/>
          <p:cNvSpPr/>
          <p:nvPr/>
        </p:nvSpPr>
        <p:spPr>
          <a:xfrm>
            <a:off x="5393334" y="1685670"/>
            <a:ext cx="622079" cy="0"/>
          </a:xfrm>
          <a:prstGeom prst="line">
            <a:avLst/>
          </a:prstGeom>
          <a:noFill/>
          <a:ln w="36720">
            <a:solidFill>
              <a:srgbClr val="000000"/>
            </a:solidFill>
            <a:prstDash val="solid"/>
            <a:tailEnd type="arrow"/>
          </a:ln>
        </p:spPr>
        <p:txBody>
          <a:bodyPr vert="horz" wrap="none" lIns="87391" tIns="50979" rIns="87391" bIns="50979" anchor="ctr" anchorCtr="1" compatLnSpc="0"/>
          <a:lstStyle/>
          <a:p>
            <a:pPr defTabSz="739924" fontAlgn="auto" hangingPunct="0">
              <a:spcBef>
                <a:spcPts val="0"/>
              </a:spcBef>
              <a:spcAft>
                <a:spcPts val="0"/>
              </a:spcAft>
            </a:pPr>
            <a:endParaRPr lang="en-US" sz="1500">
              <a:solidFill>
                <a:prstClr val="black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58889" y="695637"/>
            <a:ext cx="3159570" cy="486469"/>
          </a:xfrm>
          <a:prstGeom prst="rect">
            <a:avLst/>
          </a:prstGeom>
          <a:noFill/>
          <a:ln>
            <a:noFill/>
          </a:ln>
        </p:spPr>
        <p:txBody>
          <a:bodyPr vert="horz" wrap="none" lIns="72828" tIns="36412" rIns="72828" bIns="36412" compatLnSpc="0">
            <a:spAutoFit/>
          </a:bodyPr>
          <a:lstStyle/>
          <a:p>
            <a:pPr defTabSz="739924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b="1" smtClean="0">
                <a:solidFill>
                  <a:srgbClr val="FF0000"/>
                </a:solidFill>
                <a:latin typeface="FreeSans" pitchFamily="34"/>
                <a:ea typeface="DejaVu Sans" pitchFamily="2"/>
                <a:cs typeface="DejaVu Sans" pitchFamily="2"/>
              </a:rPr>
              <a:t>One stage (zoom)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38835" y="2357561"/>
            <a:ext cx="8106632" cy="279965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-202462" y="4624461"/>
            <a:ext cx="1982166" cy="403905"/>
          </a:xfrm>
          <a:prstGeom prst="rect">
            <a:avLst/>
          </a:prstGeom>
          <a:noFill/>
          <a:ln>
            <a:noFill/>
          </a:ln>
        </p:spPr>
        <p:txBody>
          <a:bodyPr vert="horz" wrap="none" lIns="72828" tIns="36412" rIns="72828" bIns="36412" compatLnSpc="0"/>
          <a:lstStyle/>
          <a:p>
            <a:pPr algn="ctr" defTabSz="739924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500">
                <a:solidFill>
                  <a:srgbClr val="FF0000"/>
                </a:solidFill>
                <a:latin typeface="FreeSans" pitchFamily="34"/>
                <a:ea typeface="DejaVu Sans" pitchFamily="2"/>
                <a:cs typeface="DejaVu Sans" pitchFamily="2"/>
              </a:rPr>
              <a:t>courtesy of</a:t>
            </a:r>
          </a:p>
          <a:p>
            <a:pPr algn="ctr" defTabSz="739924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500">
                <a:solidFill>
                  <a:srgbClr val="FF0000"/>
                </a:solidFill>
                <a:latin typeface="FreeSans" pitchFamily="34"/>
                <a:ea typeface="DejaVu Sans" pitchFamily="2"/>
                <a:cs typeface="DejaVu Sans" pitchFamily="2"/>
              </a:rPr>
              <a:t> K. Kavukcuoglu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13" name="TextBox 12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defTabSz="739924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>
                  <a:solidFill>
                    <a:prstClr val="black"/>
                  </a:solidFill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13160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Shape 797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798" name="Shape 798"/>
          <p:cNvSpPr txBox="1"/>
          <p:nvPr/>
        </p:nvSpPr>
        <p:spPr>
          <a:xfrm>
            <a:off x="-30325" y="126902"/>
            <a:ext cx="7906800" cy="99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Case Study: LeNet-5</a:t>
            </a:r>
          </a:p>
        </p:txBody>
      </p:sp>
      <p:pic>
        <p:nvPicPr>
          <p:cNvPr id="799" name="Shape 7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949" y="1243725"/>
            <a:ext cx="8645224" cy="2380574"/>
          </a:xfrm>
          <a:prstGeom prst="rect">
            <a:avLst/>
          </a:prstGeom>
          <a:noFill/>
          <a:ln>
            <a:noFill/>
          </a:ln>
        </p:spPr>
      </p:pic>
      <p:sp>
        <p:nvSpPr>
          <p:cNvPr id="800" name="Shape 800"/>
          <p:cNvSpPr txBox="1"/>
          <p:nvPr/>
        </p:nvSpPr>
        <p:spPr>
          <a:xfrm>
            <a:off x="134827" y="753400"/>
            <a:ext cx="33227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[LeCun et al., 1998]</a:t>
            </a:r>
          </a:p>
        </p:txBody>
      </p:sp>
      <p:sp>
        <p:nvSpPr>
          <p:cNvPr id="801" name="Shape 801"/>
          <p:cNvSpPr txBox="1"/>
          <p:nvPr/>
        </p:nvSpPr>
        <p:spPr>
          <a:xfrm>
            <a:off x="323950" y="3624300"/>
            <a:ext cx="6631200" cy="35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Conv filters were 5x5, applied at stride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Subsampling (Pooling) layers were 2x2 applied at stride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i.e. architecture is [CONV-POOL-CONV-POOL-CONV-FC]</a:t>
            </a:r>
          </a:p>
        </p:txBody>
      </p:sp>
    </p:spTree>
    <p:extLst>
      <p:ext uri="{BB962C8B-B14F-4D97-AF65-F5344CB8AC3E}">
        <p14:creationId xmlns:p14="http://schemas.microsoft.com/office/powerpoint/2010/main" val="265724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85754"/>
            <a:ext cx="4343400" cy="461580"/>
          </a:xfrm>
          <a:prstGeom prst="rect">
            <a:avLst/>
          </a:prstGeom>
          <a:noFill/>
        </p:spPr>
        <p:txBody>
          <a:bodyPr wrap="square" lIns="91350" tIns="45678" rIns="91350" bIns="4567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Handwritten digit classification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" y="4866507"/>
            <a:ext cx="1744142" cy="276914"/>
          </a:xfrm>
          <a:prstGeom prst="rect">
            <a:avLst/>
          </a:prstGeom>
          <a:noFill/>
        </p:spPr>
        <p:txBody>
          <a:bodyPr wrap="none" lIns="91350" tIns="45678" rIns="91350" bIns="4567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[Courtesy of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Yann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LeCun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]</a:t>
            </a:r>
          </a:p>
        </p:txBody>
      </p:sp>
      <p:pic>
        <p:nvPicPr>
          <p:cNvPr id="4" name="lenet-reencoded-Dec2009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747415"/>
            <a:ext cx="52578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2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F0AA0-E046-4E1C-8EFD-CD16C522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60FE32D9-16AF-402E-999F-C31B5A524F02}"/>
              </a:ext>
            </a:extLst>
          </p:cNvPr>
          <p:cNvSpPr/>
          <p:nvPr/>
        </p:nvSpPr>
        <p:spPr>
          <a:xfrm>
            <a:off x="2974578" y="2901185"/>
            <a:ext cx="355766" cy="1083766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4BD4C9-593D-4F25-ADB4-47C354A49DF0}"/>
              </a:ext>
            </a:extLst>
          </p:cNvPr>
          <p:cNvSpPr txBox="1"/>
          <p:nvPr/>
        </p:nvSpPr>
        <p:spPr>
          <a:xfrm>
            <a:off x="2865216" y="1098974"/>
            <a:ext cx="6651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Conv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9DFEE9-5690-4808-B207-8187AB8B7A6D}"/>
              </a:ext>
            </a:extLst>
          </p:cNvPr>
          <p:cNvSpPr txBox="1"/>
          <p:nvPr/>
        </p:nvSpPr>
        <p:spPr>
          <a:xfrm>
            <a:off x="2865216" y="1681976"/>
            <a:ext cx="6651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27x27256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91A5ECE9-D29D-453E-81E4-6238B4E0A945}"/>
              </a:ext>
            </a:extLst>
          </p:cNvPr>
          <p:cNvSpPr/>
          <p:nvPr/>
        </p:nvSpPr>
        <p:spPr>
          <a:xfrm>
            <a:off x="2305846" y="2721821"/>
            <a:ext cx="348354" cy="144249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42BF5-996E-4902-9F29-77AE636FA866}"/>
              </a:ext>
            </a:extLst>
          </p:cNvPr>
          <p:cNvSpPr txBox="1"/>
          <p:nvPr/>
        </p:nvSpPr>
        <p:spPr>
          <a:xfrm>
            <a:off x="2147457" y="1098974"/>
            <a:ext cx="6651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Conv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0E5130-159B-4276-BF1C-D25FA9DE7A05}"/>
              </a:ext>
            </a:extLst>
          </p:cNvPr>
          <p:cNvSpPr txBox="1"/>
          <p:nvPr/>
        </p:nvSpPr>
        <p:spPr>
          <a:xfrm>
            <a:off x="2147457" y="1681975"/>
            <a:ext cx="6651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55x5596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C6A089B-F72B-4BD8-A097-1645D90EB34E}"/>
              </a:ext>
            </a:extLst>
          </p:cNvPr>
          <p:cNvGrpSpPr/>
          <p:nvPr/>
        </p:nvGrpSpPr>
        <p:grpSpPr>
          <a:xfrm>
            <a:off x="1290021" y="1098973"/>
            <a:ext cx="804809" cy="3400070"/>
            <a:chOff x="196028" y="1465298"/>
            <a:chExt cx="1073078" cy="4533426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EE56885A-E412-4C79-8D41-5E6FCA22277E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9DCF05-EBCF-46D9-BA93-330E1924A67A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latin typeface="Arial" panose="020B0604020202020204"/>
                  <a:ea typeface="+mn-ea"/>
                </a:rPr>
                <a:t>Input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9AD846-17E5-4362-8D34-34D4449BB2EE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latin typeface="Arial" panose="020B0604020202020204"/>
                  <a:ea typeface="+mn-ea"/>
                </a:rPr>
                <a:t>227x2273</a:t>
              </a:r>
            </a:p>
          </p:txBody>
        </p:sp>
      </p:grpSp>
      <p:sp>
        <p:nvSpPr>
          <p:cNvPr id="10" name="Cube 9">
            <a:extLst>
              <a:ext uri="{FF2B5EF4-FFF2-40B4-BE49-F238E27FC236}">
                <a16:creationId xmlns:a16="http://schemas.microsoft.com/office/drawing/2014/main" id="{FA7C15FD-A969-41A6-84A0-10BAC1D084F9}"/>
              </a:ext>
            </a:extLst>
          </p:cNvPr>
          <p:cNvSpPr/>
          <p:nvPr/>
        </p:nvSpPr>
        <p:spPr>
          <a:xfrm>
            <a:off x="5146748" y="3106600"/>
            <a:ext cx="271161" cy="672933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DCDFE4-BCBE-4CF4-9726-2776E21052E6}"/>
              </a:ext>
            </a:extLst>
          </p:cNvPr>
          <p:cNvSpPr txBox="1"/>
          <p:nvPr/>
        </p:nvSpPr>
        <p:spPr>
          <a:xfrm>
            <a:off x="5018490" y="1098974"/>
            <a:ext cx="6651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Conv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682D4B-4E22-4AAE-8977-07C7539E447A}"/>
              </a:ext>
            </a:extLst>
          </p:cNvPr>
          <p:cNvSpPr txBox="1"/>
          <p:nvPr/>
        </p:nvSpPr>
        <p:spPr>
          <a:xfrm>
            <a:off x="5018490" y="1679061"/>
            <a:ext cx="6651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13x13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256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C29BAD74-60D7-429A-B22F-AA1BB3685A16}"/>
              </a:ext>
            </a:extLst>
          </p:cNvPr>
          <p:cNvSpPr/>
          <p:nvPr/>
        </p:nvSpPr>
        <p:spPr>
          <a:xfrm>
            <a:off x="5846077" y="3334486"/>
            <a:ext cx="345344" cy="217161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DDB38C-EE70-4D2C-8827-D39D0A68812F}"/>
              </a:ext>
            </a:extLst>
          </p:cNvPr>
          <p:cNvSpPr txBox="1"/>
          <p:nvPr/>
        </p:nvSpPr>
        <p:spPr>
          <a:xfrm>
            <a:off x="5736249" y="1098974"/>
            <a:ext cx="6651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FC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837EC5-8D48-4383-8145-E35F3C8849A5}"/>
              </a:ext>
            </a:extLst>
          </p:cNvPr>
          <p:cNvSpPr txBox="1"/>
          <p:nvPr/>
        </p:nvSpPr>
        <p:spPr>
          <a:xfrm>
            <a:off x="5736249" y="1679060"/>
            <a:ext cx="6651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1x1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4096</a:t>
            </a:r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71BB8F51-0339-4B2C-95D4-BF67D9B5C676}"/>
              </a:ext>
            </a:extLst>
          </p:cNvPr>
          <p:cNvSpPr/>
          <p:nvPr/>
        </p:nvSpPr>
        <p:spPr>
          <a:xfrm>
            <a:off x="6610993" y="3330770"/>
            <a:ext cx="345344" cy="217161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A6656B-1DF8-4CAA-833D-8DAD588F1D84}"/>
              </a:ext>
            </a:extLst>
          </p:cNvPr>
          <p:cNvSpPr txBox="1"/>
          <p:nvPr/>
        </p:nvSpPr>
        <p:spPr>
          <a:xfrm>
            <a:off x="6454007" y="1098974"/>
            <a:ext cx="6651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FC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1E08A5-53AB-4B64-BCD4-2DB8BEF1ED4D}"/>
              </a:ext>
            </a:extLst>
          </p:cNvPr>
          <p:cNvSpPr txBox="1"/>
          <p:nvPr/>
        </p:nvSpPr>
        <p:spPr>
          <a:xfrm>
            <a:off x="6454007" y="1679060"/>
            <a:ext cx="6651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1x1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4096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1BFF301-F965-43BC-86AC-B0AC9396388B}"/>
              </a:ext>
            </a:extLst>
          </p:cNvPr>
          <p:cNvGrpSpPr/>
          <p:nvPr/>
        </p:nvGrpSpPr>
        <p:grpSpPr>
          <a:xfrm>
            <a:off x="7171767" y="1098974"/>
            <a:ext cx="665131" cy="2448958"/>
            <a:chOff x="8038355" y="1465298"/>
            <a:chExt cx="886841" cy="3265277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0CE678FC-EF97-4B14-BBA1-82209BA8C8AD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39F1BE-0B9E-497E-91E8-60D92F0425F3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latin typeface="Arial" panose="020B0604020202020204"/>
                  <a:ea typeface="+mn-ea"/>
                </a:rPr>
                <a:t>Output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3B7197A-A261-46CC-BF0E-FC6A9734CBFF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latin typeface="Arial" panose="020B0604020202020204"/>
                  <a:ea typeface="+mn-ea"/>
                </a:rPr>
                <a:t>1x1</a:t>
              </a:r>
            </a:p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latin typeface="Arial" panose="020B0604020202020204"/>
                  <a:ea typeface="+mn-ea"/>
                </a:rPr>
                <a:t>1000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E56E6CC-D76D-4D56-AEA9-75CD18DA9E7D}"/>
              </a:ext>
            </a:extLst>
          </p:cNvPr>
          <p:cNvSpPr txBox="1"/>
          <p:nvPr/>
        </p:nvSpPr>
        <p:spPr>
          <a:xfrm>
            <a:off x="4300732" y="1098974"/>
            <a:ext cx="6651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Conv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8848EA-ED4F-4820-8ABF-D0BA8AE22928}"/>
              </a:ext>
            </a:extLst>
          </p:cNvPr>
          <p:cNvSpPr txBox="1"/>
          <p:nvPr/>
        </p:nvSpPr>
        <p:spPr>
          <a:xfrm>
            <a:off x="4300732" y="1681976"/>
            <a:ext cx="6651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13x13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384</a:t>
            </a:r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E3D6EFBB-DF3D-4585-B80F-705BBD4E9D72}"/>
              </a:ext>
            </a:extLst>
          </p:cNvPr>
          <p:cNvSpPr/>
          <p:nvPr/>
        </p:nvSpPr>
        <p:spPr>
          <a:xfrm>
            <a:off x="4497716" y="3102884"/>
            <a:ext cx="271161" cy="672933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0486CD-B854-4D99-9118-C88B8AB002AB}"/>
              </a:ext>
            </a:extLst>
          </p:cNvPr>
          <p:cNvSpPr txBox="1"/>
          <p:nvPr/>
        </p:nvSpPr>
        <p:spPr>
          <a:xfrm>
            <a:off x="3582974" y="1098974"/>
            <a:ext cx="6651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Conv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8C392E-92E9-4F71-AB64-7CD8C4DB69E0}"/>
              </a:ext>
            </a:extLst>
          </p:cNvPr>
          <p:cNvSpPr txBox="1"/>
          <p:nvPr/>
        </p:nvSpPr>
        <p:spPr>
          <a:xfrm>
            <a:off x="3582974" y="1681976"/>
            <a:ext cx="6651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13x13384</a:t>
            </a:r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69BDF2CB-B77E-4EF9-AE18-869239DB4153}"/>
              </a:ext>
            </a:extLst>
          </p:cNvPr>
          <p:cNvSpPr/>
          <p:nvPr/>
        </p:nvSpPr>
        <p:spPr>
          <a:xfrm>
            <a:off x="3779099" y="3102884"/>
            <a:ext cx="271161" cy="672933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D8DF01C-7984-43C0-8F2A-6CC2637BBFC3}"/>
              </a:ext>
            </a:extLst>
          </p:cNvPr>
          <p:cNvSpPr txBox="1"/>
          <p:nvPr/>
        </p:nvSpPr>
        <p:spPr>
          <a:xfrm>
            <a:off x="1268907" y="4141253"/>
            <a:ext cx="65679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prstClr val="black"/>
                </a:solidFill>
                <a:latin typeface="Arial" panose="020B0604020202020204"/>
                <a:ea typeface="+mn-ea"/>
              </a:rPr>
              <a:t>Each block is a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/>
                <a:ea typeface="+mn-ea"/>
              </a:rPr>
              <a:t>HxWxC</a:t>
            </a:r>
            <a:r>
              <a:rPr lang="en-US" sz="2100" dirty="0">
                <a:solidFill>
                  <a:prstClr val="black"/>
                </a:solidFill>
                <a:latin typeface="Arial" panose="020B0604020202020204"/>
                <a:ea typeface="+mn-ea"/>
              </a:rPr>
              <a:t> volume.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prstClr val="black"/>
                </a:solidFill>
                <a:latin typeface="Arial" panose="020B0604020202020204"/>
                <a:ea typeface="+mn-ea"/>
              </a:rPr>
              <a:t>You transform one volume to another with convolution</a:t>
            </a:r>
            <a:endParaRPr lang="en-US" sz="2100" dirty="0">
              <a:solidFill>
                <a:sysClr val="windowText" lastClr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7149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807" name="Shape 807"/>
          <p:cNvSpPr txBox="1"/>
          <p:nvPr/>
        </p:nvSpPr>
        <p:spPr>
          <a:xfrm>
            <a:off x="152075" y="79302"/>
            <a:ext cx="7906800" cy="99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Case Study: AlexNet</a:t>
            </a:r>
          </a:p>
        </p:txBody>
      </p:sp>
      <p:pic>
        <p:nvPicPr>
          <p:cNvPr id="808" name="Shape 8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1725" y="79302"/>
            <a:ext cx="5145048" cy="1720949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Shape 809"/>
          <p:cNvSpPr txBox="1"/>
          <p:nvPr/>
        </p:nvSpPr>
        <p:spPr>
          <a:xfrm>
            <a:off x="185125" y="614200"/>
            <a:ext cx="3474900" cy="49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[Krizhevsky et al. 2012]</a:t>
            </a:r>
          </a:p>
        </p:txBody>
      </p:sp>
      <p:sp>
        <p:nvSpPr>
          <p:cNvPr id="810" name="Shape 810"/>
          <p:cNvSpPr txBox="1"/>
          <p:nvPr/>
        </p:nvSpPr>
        <p:spPr>
          <a:xfrm>
            <a:off x="185127" y="1832437"/>
            <a:ext cx="8428499" cy="105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Input: 227x227x3 images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First layer </a:t>
            </a: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(CONV1): 96 11x11 filters applied at stride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=&gt;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Q: what is the output volume size? Hint: (227-11)/4+1 = 55</a:t>
            </a:r>
          </a:p>
        </p:txBody>
      </p:sp>
    </p:spTree>
    <p:extLst>
      <p:ext uri="{BB962C8B-B14F-4D97-AF65-F5344CB8AC3E}">
        <p14:creationId xmlns:p14="http://schemas.microsoft.com/office/powerpoint/2010/main" val="267549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Shape 815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816" name="Shape 816"/>
          <p:cNvSpPr txBox="1"/>
          <p:nvPr/>
        </p:nvSpPr>
        <p:spPr>
          <a:xfrm>
            <a:off x="152075" y="79302"/>
            <a:ext cx="7906800" cy="99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Case Study: AlexNet</a:t>
            </a:r>
          </a:p>
        </p:txBody>
      </p:sp>
      <p:pic>
        <p:nvPicPr>
          <p:cNvPr id="817" name="Shape 8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1725" y="79302"/>
            <a:ext cx="5145048" cy="1720949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Shape 818"/>
          <p:cNvSpPr txBox="1"/>
          <p:nvPr/>
        </p:nvSpPr>
        <p:spPr>
          <a:xfrm>
            <a:off x="185125" y="614200"/>
            <a:ext cx="3474900" cy="49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[Krizhevsky et al. 2012]</a:t>
            </a:r>
          </a:p>
        </p:txBody>
      </p:sp>
      <p:sp>
        <p:nvSpPr>
          <p:cNvPr id="819" name="Shape 819"/>
          <p:cNvSpPr txBox="1"/>
          <p:nvPr/>
        </p:nvSpPr>
        <p:spPr>
          <a:xfrm>
            <a:off x="185127" y="1832437"/>
            <a:ext cx="8428499" cy="105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Input: 227x227x3 images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First layer </a:t>
            </a: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(CONV1): 96 11x11 filters applied at stride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=&gt;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Output volume </a:t>
            </a:r>
            <a:r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[55x55x96]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Q: What is the total number of parameters in this layer?</a:t>
            </a:r>
          </a:p>
        </p:txBody>
      </p:sp>
    </p:spTree>
    <p:extLst>
      <p:ext uri="{BB962C8B-B14F-4D97-AF65-F5344CB8AC3E}">
        <p14:creationId xmlns:p14="http://schemas.microsoft.com/office/powerpoint/2010/main" val="395480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Shape 824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825" name="Shape 825"/>
          <p:cNvSpPr txBox="1"/>
          <p:nvPr/>
        </p:nvSpPr>
        <p:spPr>
          <a:xfrm>
            <a:off x="152075" y="79302"/>
            <a:ext cx="7906800" cy="99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Case Study: AlexNet</a:t>
            </a:r>
          </a:p>
        </p:txBody>
      </p:sp>
      <p:pic>
        <p:nvPicPr>
          <p:cNvPr id="826" name="Shape 8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1725" y="79302"/>
            <a:ext cx="5145048" cy="1720949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Shape 827"/>
          <p:cNvSpPr txBox="1"/>
          <p:nvPr/>
        </p:nvSpPr>
        <p:spPr>
          <a:xfrm>
            <a:off x="185125" y="614200"/>
            <a:ext cx="3474900" cy="49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[Krizhevsky et al. 2012]</a:t>
            </a:r>
          </a:p>
        </p:txBody>
      </p:sp>
      <p:sp>
        <p:nvSpPr>
          <p:cNvPr id="828" name="Shape 828"/>
          <p:cNvSpPr txBox="1"/>
          <p:nvPr/>
        </p:nvSpPr>
        <p:spPr>
          <a:xfrm>
            <a:off x="185127" y="1832437"/>
            <a:ext cx="8428499" cy="105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Input: 227x227x3 images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First layer </a:t>
            </a: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(CONV1): 96 11x11 filters applied at stride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=&gt;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Output volume </a:t>
            </a:r>
            <a:r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[55x55x96]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Parameters: (11*11*3)*96 = </a:t>
            </a:r>
            <a:r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35K</a:t>
            </a:r>
          </a:p>
        </p:txBody>
      </p:sp>
    </p:spTree>
    <p:extLst>
      <p:ext uri="{BB962C8B-B14F-4D97-AF65-F5344CB8AC3E}">
        <p14:creationId xmlns:p14="http://schemas.microsoft.com/office/powerpoint/2010/main" val="169346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Vanilla (fully-connected) </a:t>
            </a:r>
            <a:br>
              <a:rPr lang="en-US" dirty="0" smtClean="0"/>
            </a:br>
            <a:r>
              <a:rPr lang="en-US" dirty="0" smtClean="0"/>
              <a:t>Neural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hape 47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5736" y="1707657"/>
            <a:ext cx="4896544" cy="26744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878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Shape 833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834" name="Shape 834"/>
          <p:cNvSpPr txBox="1"/>
          <p:nvPr/>
        </p:nvSpPr>
        <p:spPr>
          <a:xfrm>
            <a:off x="152075" y="79302"/>
            <a:ext cx="7906800" cy="99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Case Study: AlexNet</a:t>
            </a:r>
          </a:p>
        </p:txBody>
      </p:sp>
      <p:pic>
        <p:nvPicPr>
          <p:cNvPr id="835" name="Shape 8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1725" y="79302"/>
            <a:ext cx="5145048" cy="1720949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Shape 836"/>
          <p:cNvSpPr txBox="1"/>
          <p:nvPr/>
        </p:nvSpPr>
        <p:spPr>
          <a:xfrm>
            <a:off x="185125" y="614200"/>
            <a:ext cx="3474900" cy="49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[Krizhevsky et al. 2012]</a:t>
            </a:r>
          </a:p>
        </p:txBody>
      </p:sp>
      <p:sp>
        <p:nvSpPr>
          <p:cNvPr id="837" name="Shape 837"/>
          <p:cNvSpPr txBox="1"/>
          <p:nvPr/>
        </p:nvSpPr>
        <p:spPr>
          <a:xfrm>
            <a:off x="185127" y="1832437"/>
            <a:ext cx="8428499" cy="105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Input: 227x227x3 images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After CONV1: 55x55x96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Second layer </a:t>
            </a: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(POOL1): 3x3 filters applied at stride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1111"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Q: what is the output volume size? Hint: (55-3)/2+1 = 27</a:t>
            </a:r>
          </a:p>
        </p:txBody>
      </p:sp>
    </p:spTree>
    <p:extLst>
      <p:ext uri="{BB962C8B-B14F-4D97-AF65-F5344CB8AC3E}">
        <p14:creationId xmlns:p14="http://schemas.microsoft.com/office/powerpoint/2010/main" val="194695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Shape 842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843" name="Shape 843"/>
          <p:cNvSpPr txBox="1"/>
          <p:nvPr/>
        </p:nvSpPr>
        <p:spPr>
          <a:xfrm>
            <a:off x="152075" y="79302"/>
            <a:ext cx="7906800" cy="99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Case Study: AlexNet</a:t>
            </a:r>
          </a:p>
        </p:txBody>
      </p:sp>
      <p:pic>
        <p:nvPicPr>
          <p:cNvPr id="844" name="Shape 8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1725" y="79302"/>
            <a:ext cx="5145048" cy="1720949"/>
          </a:xfrm>
          <a:prstGeom prst="rect">
            <a:avLst/>
          </a:prstGeom>
          <a:noFill/>
          <a:ln>
            <a:noFill/>
          </a:ln>
        </p:spPr>
      </p:pic>
      <p:sp>
        <p:nvSpPr>
          <p:cNvPr id="845" name="Shape 845"/>
          <p:cNvSpPr txBox="1"/>
          <p:nvPr/>
        </p:nvSpPr>
        <p:spPr>
          <a:xfrm>
            <a:off x="185125" y="614200"/>
            <a:ext cx="3474900" cy="49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[Krizhevsky et al. 2012]</a:t>
            </a:r>
          </a:p>
        </p:txBody>
      </p:sp>
      <p:sp>
        <p:nvSpPr>
          <p:cNvPr id="846" name="Shape 846"/>
          <p:cNvSpPr txBox="1"/>
          <p:nvPr/>
        </p:nvSpPr>
        <p:spPr>
          <a:xfrm>
            <a:off x="185127" y="1832437"/>
            <a:ext cx="8428499" cy="105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Input: 227x227x3 images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After CONV1: 55x55x96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Second layer </a:t>
            </a: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(POOL1): 3x3 filters applied at stride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Output volume: 27x27x96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Q: what is the number of parameters in this layer?</a:t>
            </a:r>
          </a:p>
        </p:txBody>
      </p:sp>
    </p:spTree>
    <p:extLst>
      <p:ext uri="{BB962C8B-B14F-4D97-AF65-F5344CB8AC3E}">
        <p14:creationId xmlns:p14="http://schemas.microsoft.com/office/powerpoint/2010/main" val="380720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Shape 851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852" name="Shape 852"/>
          <p:cNvSpPr txBox="1"/>
          <p:nvPr/>
        </p:nvSpPr>
        <p:spPr>
          <a:xfrm>
            <a:off x="152075" y="79302"/>
            <a:ext cx="7906800" cy="99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Case Study: AlexNet</a:t>
            </a:r>
          </a:p>
        </p:txBody>
      </p:sp>
      <p:pic>
        <p:nvPicPr>
          <p:cNvPr id="853" name="Shape 8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1725" y="79302"/>
            <a:ext cx="5145048" cy="1720949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Shape 854"/>
          <p:cNvSpPr txBox="1"/>
          <p:nvPr/>
        </p:nvSpPr>
        <p:spPr>
          <a:xfrm>
            <a:off x="185125" y="614200"/>
            <a:ext cx="3474900" cy="49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[Krizhevsky et al. 2012]</a:t>
            </a:r>
          </a:p>
        </p:txBody>
      </p:sp>
      <p:sp>
        <p:nvSpPr>
          <p:cNvPr id="855" name="Shape 855"/>
          <p:cNvSpPr txBox="1"/>
          <p:nvPr/>
        </p:nvSpPr>
        <p:spPr>
          <a:xfrm>
            <a:off x="185127" y="1832437"/>
            <a:ext cx="8428499" cy="105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Input: 227x227x3 images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After CONV1: 55x55x96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Second layer </a:t>
            </a: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(POOL1): 3x3 filters applied at stride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Output volume: 27x27x96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Parameters: 0!</a:t>
            </a:r>
          </a:p>
        </p:txBody>
      </p:sp>
    </p:spTree>
    <p:extLst>
      <p:ext uri="{BB962C8B-B14F-4D97-AF65-F5344CB8AC3E}">
        <p14:creationId xmlns:p14="http://schemas.microsoft.com/office/powerpoint/2010/main" val="185827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Shape 860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861" name="Shape 861"/>
          <p:cNvSpPr txBox="1"/>
          <p:nvPr/>
        </p:nvSpPr>
        <p:spPr>
          <a:xfrm>
            <a:off x="152075" y="79302"/>
            <a:ext cx="7906800" cy="99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Case Study: AlexNet</a:t>
            </a:r>
          </a:p>
        </p:txBody>
      </p:sp>
      <p:pic>
        <p:nvPicPr>
          <p:cNvPr id="862" name="Shape 8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1725" y="79302"/>
            <a:ext cx="5145048" cy="1720949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Shape 863"/>
          <p:cNvSpPr txBox="1"/>
          <p:nvPr/>
        </p:nvSpPr>
        <p:spPr>
          <a:xfrm>
            <a:off x="185125" y="614200"/>
            <a:ext cx="3474900" cy="49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[Krizhevsky et al. 2012]</a:t>
            </a:r>
          </a:p>
        </p:txBody>
      </p:sp>
      <p:sp>
        <p:nvSpPr>
          <p:cNvPr id="864" name="Shape 864"/>
          <p:cNvSpPr txBox="1"/>
          <p:nvPr/>
        </p:nvSpPr>
        <p:spPr>
          <a:xfrm>
            <a:off x="185127" y="1832437"/>
            <a:ext cx="8428499" cy="105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Input: 227x227x3 images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After CONV1: 55x55x96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After POOL1: 27x27x96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11957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Shape 869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870" name="Shape 870"/>
          <p:cNvSpPr txBox="1"/>
          <p:nvPr/>
        </p:nvSpPr>
        <p:spPr>
          <a:xfrm>
            <a:off x="152075" y="79302"/>
            <a:ext cx="7906800" cy="99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Case Study: AlexNet</a:t>
            </a:r>
          </a:p>
        </p:txBody>
      </p:sp>
      <p:pic>
        <p:nvPicPr>
          <p:cNvPr id="871" name="Shape 8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1725" y="79302"/>
            <a:ext cx="5145048" cy="1720949"/>
          </a:xfrm>
          <a:prstGeom prst="rect">
            <a:avLst/>
          </a:prstGeom>
          <a:noFill/>
          <a:ln>
            <a:noFill/>
          </a:ln>
        </p:spPr>
      </p:pic>
      <p:sp>
        <p:nvSpPr>
          <p:cNvPr id="872" name="Shape 872"/>
          <p:cNvSpPr txBox="1"/>
          <p:nvPr/>
        </p:nvSpPr>
        <p:spPr>
          <a:xfrm>
            <a:off x="185125" y="614200"/>
            <a:ext cx="3474900" cy="49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[Krizhevsky et al. 2012]</a:t>
            </a:r>
          </a:p>
        </p:txBody>
      </p:sp>
      <p:sp>
        <p:nvSpPr>
          <p:cNvPr id="873" name="Shape 873"/>
          <p:cNvSpPr txBox="1"/>
          <p:nvPr/>
        </p:nvSpPr>
        <p:spPr>
          <a:xfrm>
            <a:off x="93202" y="1241574"/>
            <a:ext cx="8428499" cy="105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Full (simplified) AlexNet architecture: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[227x227x3] INPUT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[55x55x96] </a:t>
            </a: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CONV1</a:t>
            </a: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: 96 11x11 filters at stride 4, pad 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[27x27x96] </a:t>
            </a: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MAX POOL1</a:t>
            </a: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: 3x3 filters at stride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[27x27x96] </a:t>
            </a: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NORM1:</a:t>
            </a: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Normalization layer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[27x27x256] </a:t>
            </a: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CONV2</a:t>
            </a: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: 256 5x5 filters at stride 1, pad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[13x13x256] </a:t>
            </a: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MAX POOL2:</a:t>
            </a: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3x3 filters at stride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[13x13x256] </a:t>
            </a: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NORM2: </a:t>
            </a: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Normalization layer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[13x13x384] </a:t>
            </a: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CONV3</a:t>
            </a: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: 384 3x3 filters at stride 1, pad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[13x13x384] </a:t>
            </a: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CONV4</a:t>
            </a: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: 384 3x3 filters at stride 1, pad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[13x13x256] </a:t>
            </a: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CONV5</a:t>
            </a: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: 256 3x3 filters at stride 1, pad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[6x6x256] </a:t>
            </a: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MAX POOL3</a:t>
            </a: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: 3x3 filters at stride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[4096] </a:t>
            </a: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E69138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FC6:</a:t>
            </a: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4096 neurons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[4096] </a:t>
            </a: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E69138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FC7: </a:t>
            </a: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4096 neurons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[1000] </a:t>
            </a: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E69138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FC8: </a:t>
            </a: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1000 neurons (class scores)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081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Shape 898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75</a:t>
            </a:fld>
            <a:endParaRPr lang="en"/>
          </a:p>
        </p:txBody>
      </p:sp>
      <p:sp>
        <p:nvSpPr>
          <p:cNvPr id="899" name="Shape 899"/>
          <p:cNvSpPr txBox="1"/>
          <p:nvPr/>
        </p:nvSpPr>
        <p:spPr>
          <a:xfrm>
            <a:off x="152075" y="79300"/>
            <a:ext cx="7906800" cy="99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Case Study: VGGNet</a:t>
            </a:r>
          </a:p>
        </p:txBody>
      </p:sp>
      <p:sp>
        <p:nvSpPr>
          <p:cNvPr id="900" name="Shape 900"/>
          <p:cNvSpPr txBox="1"/>
          <p:nvPr/>
        </p:nvSpPr>
        <p:spPr>
          <a:xfrm>
            <a:off x="141200" y="562000"/>
            <a:ext cx="3331199" cy="43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[Simonyan and Zisserman, 2014]</a:t>
            </a:r>
          </a:p>
        </p:txBody>
      </p:sp>
      <p:pic>
        <p:nvPicPr>
          <p:cNvPr id="901" name="Shape 9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7650" y="0"/>
            <a:ext cx="3975250" cy="460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Shape 902"/>
          <p:cNvSpPr/>
          <p:nvPr/>
        </p:nvSpPr>
        <p:spPr>
          <a:xfrm>
            <a:off x="7665583" y="-25625"/>
            <a:ext cx="692100" cy="3366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5" name="Shape 905"/>
          <p:cNvSpPr txBox="1"/>
          <p:nvPr/>
        </p:nvSpPr>
        <p:spPr>
          <a:xfrm>
            <a:off x="175075" y="998575"/>
            <a:ext cx="3593700" cy="136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Only 3x3 CONV stride 1, pad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and  2x2 MAX POOL stride 2</a:t>
            </a:r>
          </a:p>
        </p:txBody>
      </p:sp>
    </p:spTree>
    <p:extLst>
      <p:ext uri="{BB962C8B-B14F-4D97-AF65-F5344CB8AC3E}">
        <p14:creationId xmlns:p14="http://schemas.microsoft.com/office/powerpoint/2010/main" val="135788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be 59">
            <a:extLst>
              <a:ext uri="{FF2B5EF4-FFF2-40B4-BE49-F238E27FC236}">
                <a16:creationId xmlns:a16="http://schemas.microsoft.com/office/drawing/2014/main" id="{DC382360-47DB-4A49-9FAB-76127E31B48C}"/>
              </a:ext>
            </a:extLst>
          </p:cNvPr>
          <p:cNvSpPr/>
          <p:nvPr/>
        </p:nvSpPr>
        <p:spPr>
          <a:xfrm>
            <a:off x="5153478" y="3164995"/>
            <a:ext cx="224100" cy="556143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59" name="Cube 58">
            <a:extLst>
              <a:ext uri="{FF2B5EF4-FFF2-40B4-BE49-F238E27FC236}">
                <a16:creationId xmlns:a16="http://schemas.microsoft.com/office/drawing/2014/main" id="{8FEC60E4-E4A7-4885-92B5-3649EE6E55EB}"/>
              </a:ext>
            </a:extLst>
          </p:cNvPr>
          <p:cNvSpPr/>
          <p:nvPr/>
        </p:nvSpPr>
        <p:spPr>
          <a:xfrm>
            <a:off x="5315457" y="3161279"/>
            <a:ext cx="224100" cy="556143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FA7C15FD-A969-41A6-84A0-10BAC1D084F9}"/>
              </a:ext>
            </a:extLst>
          </p:cNvPr>
          <p:cNvSpPr/>
          <p:nvPr/>
        </p:nvSpPr>
        <p:spPr>
          <a:xfrm>
            <a:off x="5491097" y="3164995"/>
            <a:ext cx="224100" cy="556143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41" name="Cube 40">
            <a:extLst>
              <a:ext uri="{FF2B5EF4-FFF2-40B4-BE49-F238E27FC236}">
                <a16:creationId xmlns:a16="http://schemas.microsoft.com/office/drawing/2014/main" id="{F00637B1-9486-47E7-84B3-FFFD1E96AE18}"/>
              </a:ext>
            </a:extLst>
          </p:cNvPr>
          <p:cNvSpPr/>
          <p:nvPr/>
        </p:nvSpPr>
        <p:spPr>
          <a:xfrm>
            <a:off x="2048540" y="2387092"/>
            <a:ext cx="510025" cy="2111951"/>
          </a:xfrm>
          <a:prstGeom prst="cube">
            <a:avLst>
              <a:gd name="adj" fmla="val 81584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FF0AA0-E046-4E1C-8EFD-CD16C522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VGG16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4BD4C9-593D-4F25-ADB4-47C354A49DF0}"/>
              </a:ext>
            </a:extLst>
          </p:cNvPr>
          <p:cNvSpPr txBox="1"/>
          <p:nvPr/>
        </p:nvSpPr>
        <p:spPr>
          <a:xfrm>
            <a:off x="2865216" y="1098974"/>
            <a:ext cx="6651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Conv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9DFEE9-5690-4808-B207-8187AB8B7A6D}"/>
              </a:ext>
            </a:extLst>
          </p:cNvPr>
          <p:cNvSpPr txBox="1"/>
          <p:nvPr/>
        </p:nvSpPr>
        <p:spPr>
          <a:xfrm>
            <a:off x="2795376" y="1681976"/>
            <a:ext cx="9177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112x112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128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42BF5-996E-4902-9F29-77AE636FA866}"/>
              </a:ext>
            </a:extLst>
          </p:cNvPr>
          <p:cNvSpPr txBox="1"/>
          <p:nvPr/>
        </p:nvSpPr>
        <p:spPr>
          <a:xfrm>
            <a:off x="2147457" y="1098974"/>
            <a:ext cx="6651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Conv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0E5130-159B-4276-BF1C-D25FA9DE7A05}"/>
              </a:ext>
            </a:extLst>
          </p:cNvPr>
          <p:cNvSpPr txBox="1"/>
          <p:nvPr/>
        </p:nvSpPr>
        <p:spPr>
          <a:xfrm>
            <a:off x="2077618" y="1681976"/>
            <a:ext cx="86514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224x224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64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EE56885A-E412-4C79-8D41-5E6FCA22277E}"/>
              </a:ext>
            </a:extLst>
          </p:cNvPr>
          <p:cNvSpPr/>
          <p:nvPr/>
        </p:nvSpPr>
        <p:spPr>
          <a:xfrm>
            <a:off x="1437414" y="2387092"/>
            <a:ext cx="510025" cy="2111951"/>
          </a:xfrm>
          <a:prstGeom prst="cube">
            <a:avLst>
              <a:gd name="adj" fmla="val 815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9DCF05-EBCF-46D9-BA93-330E1924A67A}"/>
              </a:ext>
            </a:extLst>
          </p:cNvPr>
          <p:cNvSpPr txBox="1"/>
          <p:nvPr/>
        </p:nvSpPr>
        <p:spPr>
          <a:xfrm>
            <a:off x="1359861" y="1098973"/>
            <a:ext cx="6651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Input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9AD846-17E5-4362-8D34-34D4449BB2EE}"/>
              </a:ext>
            </a:extLst>
          </p:cNvPr>
          <p:cNvSpPr txBox="1"/>
          <p:nvPr/>
        </p:nvSpPr>
        <p:spPr>
          <a:xfrm>
            <a:off x="1290021" y="1681975"/>
            <a:ext cx="8048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224x2243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DCDFE4-BCBE-4CF4-9726-2776E21052E6}"/>
              </a:ext>
            </a:extLst>
          </p:cNvPr>
          <p:cNvSpPr txBox="1"/>
          <p:nvPr/>
        </p:nvSpPr>
        <p:spPr>
          <a:xfrm>
            <a:off x="5018490" y="1098974"/>
            <a:ext cx="6651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Conv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682D4B-4E22-4AAE-8977-07C7539E447A}"/>
              </a:ext>
            </a:extLst>
          </p:cNvPr>
          <p:cNvSpPr txBox="1"/>
          <p:nvPr/>
        </p:nvSpPr>
        <p:spPr>
          <a:xfrm>
            <a:off x="5018490" y="1679061"/>
            <a:ext cx="6651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14x14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512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C29BAD74-60D7-429A-B22F-AA1BB3685A16}"/>
              </a:ext>
            </a:extLst>
          </p:cNvPr>
          <p:cNvSpPr/>
          <p:nvPr/>
        </p:nvSpPr>
        <p:spPr>
          <a:xfrm>
            <a:off x="5896141" y="3334486"/>
            <a:ext cx="345344" cy="217161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DDB38C-EE70-4D2C-8827-D39D0A68812F}"/>
              </a:ext>
            </a:extLst>
          </p:cNvPr>
          <p:cNvSpPr txBox="1"/>
          <p:nvPr/>
        </p:nvSpPr>
        <p:spPr>
          <a:xfrm>
            <a:off x="5736249" y="1098974"/>
            <a:ext cx="6651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FC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837EC5-8D48-4383-8145-E35F3C8849A5}"/>
              </a:ext>
            </a:extLst>
          </p:cNvPr>
          <p:cNvSpPr txBox="1"/>
          <p:nvPr/>
        </p:nvSpPr>
        <p:spPr>
          <a:xfrm>
            <a:off x="5736249" y="1679060"/>
            <a:ext cx="6651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1x1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4096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3041DB4-E2AE-4CF4-8EFC-61CDE30271A7}"/>
              </a:ext>
            </a:extLst>
          </p:cNvPr>
          <p:cNvGrpSpPr/>
          <p:nvPr/>
        </p:nvGrpSpPr>
        <p:grpSpPr>
          <a:xfrm>
            <a:off x="6454007" y="1098974"/>
            <a:ext cx="665131" cy="2448958"/>
            <a:chOff x="6808815" y="1465298"/>
            <a:chExt cx="886841" cy="3265277"/>
          </a:xfrm>
        </p:grpSpPr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71BB8F51-0339-4B2C-95D4-BF67D9B5C676}"/>
                </a:ext>
              </a:extLst>
            </p:cNvPr>
            <p:cNvSpPr/>
            <p:nvPr/>
          </p:nvSpPr>
          <p:spPr>
            <a:xfrm>
              <a:off x="7018129" y="4441027"/>
              <a:ext cx="460459" cy="289548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3A6656B-1DF8-4CAA-833D-8DAD588F1D84}"/>
                </a:ext>
              </a:extLst>
            </p:cNvPr>
            <p:cNvSpPr txBox="1"/>
            <p:nvPr/>
          </p:nvSpPr>
          <p:spPr>
            <a:xfrm>
              <a:off x="6808815" y="1465298"/>
              <a:ext cx="88684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latin typeface="Arial" panose="020B0604020202020204"/>
                  <a:ea typeface="+mn-ea"/>
                </a:rPr>
                <a:t>FC</a:t>
              </a:r>
            </a:p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latin typeface="Arial" panose="020B0604020202020204"/>
                  <a:ea typeface="+mn-ea"/>
                </a:rPr>
                <a:t>7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21E08A5-53AB-4B64-BCD4-2DB8BEF1ED4D}"/>
                </a:ext>
              </a:extLst>
            </p:cNvPr>
            <p:cNvSpPr txBox="1"/>
            <p:nvPr/>
          </p:nvSpPr>
          <p:spPr>
            <a:xfrm>
              <a:off x="6808815" y="2238746"/>
              <a:ext cx="88684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latin typeface="Arial" panose="020B0604020202020204"/>
                  <a:ea typeface="+mn-ea"/>
                </a:rPr>
                <a:t>1x1</a:t>
              </a:r>
            </a:p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latin typeface="Arial" panose="020B0604020202020204"/>
                  <a:ea typeface="+mn-ea"/>
                </a:rPr>
                <a:t>4096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1BFF301-F965-43BC-86AC-B0AC9396388B}"/>
              </a:ext>
            </a:extLst>
          </p:cNvPr>
          <p:cNvGrpSpPr/>
          <p:nvPr/>
        </p:nvGrpSpPr>
        <p:grpSpPr>
          <a:xfrm>
            <a:off x="7171767" y="1098974"/>
            <a:ext cx="665131" cy="2448958"/>
            <a:chOff x="8038355" y="1465298"/>
            <a:chExt cx="886841" cy="3265277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0CE678FC-EF97-4B14-BBA1-82209BA8C8AD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39F1BE-0B9E-497E-91E8-60D92F0425F3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latin typeface="Arial" panose="020B0604020202020204"/>
                  <a:ea typeface="+mn-ea"/>
                </a:rPr>
                <a:t>Output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3B7197A-A261-46CC-BF0E-FC6A9734CBFF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latin typeface="Arial" panose="020B0604020202020204"/>
                  <a:ea typeface="+mn-ea"/>
                </a:rPr>
                <a:t>1x1</a:t>
              </a:r>
            </a:p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latin typeface="Arial" panose="020B0604020202020204"/>
                  <a:ea typeface="+mn-ea"/>
                </a:rPr>
                <a:t>1000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E56E6CC-D76D-4D56-AEA9-75CD18DA9E7D}"/>
              </a:ext>
            </a:extLst>
          </p:cNvPr>
          <p:cNvSpPr txBox="1"/>
          <p:nvPr/>
        </p:nvSpPr>
        <p:spPr>
          <a:xfrm>
            <a:off x="4300732" y="1098974"/>
            <a:ext cx="6651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Conv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8848EA-ED4F-4820-8ABF-D0BA8AE22928}"/>
              </a:ext>
            </a:extLst>
          </p:cNvPr>
          <p:cNvSpPr txBox="1"/>
          <p:nvPr/>
        </p:nvSpPr>
        <p:spPr>
          <a:xfrm>
            <a:off x="4300732" y="1681976"/>
            <a:ext cx="6651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28x28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512</a:t>
            </a:r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E3D6EFBB-DF3D-4585-B80F-705BBD4E9D72}"/>
              </a:ext>
            </a:extLst>
          </p:cNvPr>
          <p:cNvSpPr/>
          <p:nvPr/>
        </p:nvSpPr>
        <p:spPr>
          <a:xfrm>
            <a:off x="4416566" y="3102884"/>
            <a:ext cx="271161" cy="672933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0486CD-B854-4D99-9118-C88B8AB002AB}"/>
              </a:ext>
            </a:extLst>
          </p:cNvPr>
          <p:cNvSpPr txBox="1"/>
          <p:nvPr/>
        </p:nvSpPr>
        <p:spPr>
          <a:xfrm>
            <a:off x="3582974" y="1098974"/>
            <a:ext cx="6651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Conv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8C392E-92E9-4F71-AB64-7CD8C4DB69E0}"/>
              </a:ext>
            </a:extLst>
          </p:cNvPr>
          <p:cNvSpPr txBox="1"/>
          <p:nvPr/>
        </p:nvSpPr>
        <p:spPr>
          <a:xfrm>
            <a:off x="3582974" y="1681976"/>
            <a:ext cx="6651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56x56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Arial" panose="020B0604020202020204"/>
                <a:ea typeface="+mn-ea"/>
              </a:rPr>
              <a:t>256</a:t>
            </a:r>
          </a:p>
        </p:txBody>
      </p:sp>
      <p:sp>
        <p:nvSpPr>
          <p:cNvPr id="42" name="Cube 41">
            <a:extLst>
              <a:ext uri="{FF2B5EF4-FFF2-40B4-BE49-F238E27FC236}">
                <a16:creationId xmlns:a16="http://schemas.microsoft.com/office/drawing/2014/main" id="{7FBB8575-2C67-4BF9-AFD1-B52F02A6637E}"/>
              </a:ext>
            </a:extLst>
          </p:cNvPr>
          <p:cNvSpPr/>
          <p:nvPr/>
        </p:nvSpPr>
        <p:spPr>
          <a:xfrm>
            <a:off x="2211134" y="2387092"/>
            <a:ext cx="510025" cy="2111951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 panose="020B060402020202020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CD6F577-522C-4B67-8835-4333C52B28AC}"/>
              </a:ext>
            </a:extLst>
          </p:cNvPr>
          <p:cNvGrpSpPr/>
          <p:nvPr/>
        </p:nvGrpSpPr>
        <p:grpSpPr>
          <a:xfrm>
            <a:off x="2894566" y="2721822"/>
            <a:ext cx="601325" cy="1442492"/>
            <a:chOff x="2294048" y="3629095"/>
            <a:chExt cx="801767" cy="1923323"/>
          </a:xfrm>
        </p:grpSpPr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60FE32D9-16AF-402E-999F-C31B5A524F02}"/>
                </a:ext>
              </a:extLst>
            </p:cNvPr>
            <p:cNvSpPr/>
            <p:nvPr/>
          </p:nvSpPr>
          <p:spPr>
            <a:xfrm>
              <a:off x="2294048" y="3629095"/>
              <a:ext cx="561961" cy="1923323"/>
            </a:xfrm>
            <a:prstGeom prst="cube">
              <a:avLst>
                <a:gd name="adj" fmla="val 74072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C2A8ECEA-CC08-4FAE-AA7B-0BA86F747BD1}"/>
                </a:ext>
              </a:extLst>
            </p:cNvPr>
            <p:cNvSpPr/>
            <p:nvPr/>
          </p:nvSpPr>
          <p:spPr>
            <a:xfrm>
              <a:off x="2533854" y="3629095"/>
              <a:ext cx="561961" cy="1923323"/>
            </a:xfrm>
            <a:prstGeom prst="cube">
              <a:avLst>
                <a:gd name="adj" fmla="val 72580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sp>
        <p:nvSpPr>
          <p:cNvPr id="45" name="Cube 44">
            <a:extLst>
              <a:ext uri="{FF2B5EF4-FFF2-40B4-BE49-F238E27FC236}">
                <a16:creationId xmlns:a16="http://schemas.microsoft.com/office/drawing/2014/main" id="{69BDF2CB-B77E-4EF9-AE18-869239DB4153}"/>
              </a:ext>
            </a:extLst>
          </p:cNvPr>
          <p:cNvSpPr/>
          <p:nvPr/>
        </p:nvSpPr>
        <p:spPr>
          <a:xfrm>
            <a:off x="3581595" y="2946731"/>
            <a:ext cx="298277" cy="985241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55" name="Cube 54">
            <a:extLst>
              <a:ext uri="{FF2B5EF4-FFF2-40B4-BE49-F238E27FC236}">
                <a16:creationId xmlns:a16="http://schemas.microsoft.com/office/drawing/2014/main" id="{DFA40BA7-782F-45FF-9CDB-0CA53FD027A7}"/>
              </a:ext>
            </a:extLst>
          </p:cNvPr>
          <p:cNvSpPr/>
          <p:nvPr/>
        </p:nvSpPr>
        <p:spPr>
          <a:xfrm>
            <a:off x="3759470" y="2946731"/>
            <a:ext cx="298277" cy="985241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56" name="Cube 55">
            <a:extLst>
              <a:ext uri="{FF2B5EF4-FFF2-40B4-BE49-F238E27FC236}">
                <a16:creationId xmlns:a16="http://schemas.microsoft.com/office/drawing/2014/main" id="{A1ED7C5C-F9E4-403A-BCB7-67B27923E4F9}"/>
              </a:ext>
            </a:extLst>
          </p:cNvPr>
          <p:cNvSpPr/>
          <p:nvPr/>
        </p:nvSpPr>
        <p:spPr>
          <a:xfrm>
            <a:off x="3937345" y="2946731"/>
            <a:ext cx="298277" cy="985241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57" name="Cube 56">
            <a:extLst>
              <a:ext uri="{FF2B5EF4-FFF2-40B4-BE49-F238E27FC236}">
                <a16:creationId xmlns:a16="http://schemas.microsoft.com/office/drawing/2014/main" id="{D5EBB8F6-61F2-4767-AB8C-44A1D831239C}"/>
              </a:ext>
            </a:extLst>
          </p:cNvPr>
          <p:cNvSpPr/>
          <p:nvPr/>
        </p:nvSpPr>
        <p:spPr>
          <a:xfrm>
            <a:off x="4584312" y="3102884"/>
            <a:ext cx="271161" cy="672933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58" name="Cube 57">
            <a:extLst>
              <a:ext uri="{FF2B5EF4-FFF2-40B4-BE49-F238E27FC236}">
                <a16:creationId xmlns:a16="http://schemas.microsoft.com/office/drawing/2014/main" id="{A5DEEA94-4FBF-4688-B8A3-E098C1D41734}"/>
              </a:ext>
            </a:extLst>
          </p:cNvPr>
          <p:cNvSpPr/>
          <p:nvPr/>
        </p:nvSpPr>
        <p:spPr>
          <a:xfrm>
            <a:off x="4752058" y="3102884"/>
            <a:ext cx="271161" cy="672933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124B361-6C4E-40F5-ABA1-052FCBF5B755}"/>
              </a:ext>
            </a:extLst>
          </p:cNvPr>
          <p:cNvSpPr txBox="1"/>
          <p:nvPr/>
        </p:nvSpPr>
        <p:spPr>
          <a:xfrm>
            <a:off x="2882426" y="4061742"/>
            <a:ext cx="5118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Arial" panose="020B0604020202020204"/>
                <a:ea typeface="+mn-ea"/>
              </a:rPr>
              <a:t>All filters 3x3 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Arial" panose="020B0604020202020204"/>
                <a:ea typeface="+mn-ea"/>
              </a:rPr>
              <a:t>All filters followed by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/>
                <a:ea typeface="+mn-ea"/>
              </a:rPr>
              <a:t>ReLU</a:t>
            </a:r>
            <a:endParaRPr lang="en-US" sz="2400" dirty="0">
              <a:solidFill>
                <a:sysClr val="windowText" lastClr="000000"/>
              </a:solidFill>
              <a:latin typeface="Arial" panose="020B0604020202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7297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Shape 911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77</a:t>
            </a:fld>
            <a:endParaRPr lang="en"/>
          </a:p>
        </p:txBody>
      </p:sp>
      <p:pic>
        <p:nvPicPr>
          <p:cNvPr id="912" name="Shape 9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8600" y="134849"/>
            <a:ext cx="2298849" cy="4395074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Shape 913"/>
          <p:cNvSpPr txBox="1"/>
          <p:nvPr/>
        </p:nvSpPr>
        <p:spPr>
          <a:xfrm>
            <a:off x="188000" y="222200"/>
            <a:ext cx="4383900" cy="863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4" name="Shape 914"/>
          <p:cNvSpPr txBox="1"/>
          <p:nvPr/>
        </p:nvSpPr>
        <p:spPr>
          <a:xfrm>
            <a:off x="85450" y="-219350"/>
            <a:ext cx="7862099" cy="434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INPUT: [224x224x3]      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224*224*3=150K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CONV3-64: [224x224x64]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224*224*64=3.2M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(3*3*3)*64 = 1,728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CONV3-64: [224x224x64]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224*224*64=3.2M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(3*3*64)*64 = 36,864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POOL2: [112x112x64]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112*112*64=800K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CONV3-128: [112x112x128]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112*112*128=1.6M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(3*3*64)*128 = 73,728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CONV3-128: [112x112x128]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112*112*128=1.6M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(3*3*128)*128 = 147,456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POOL2: [56x56x128]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56*56*128=400K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CONV3-256: [56x56x256]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56*56*256=800K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(3*3*128)*256 = 294,912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CONV3-256: [56x56x256]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56*56*256=800K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(3*3*256)*256 = 589,824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CONV3-256: [56x56x256]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56*56*256=800K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(3*3*256)*256 = 589,824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POOL2: [28x28x256]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28*28*256=200K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CONV3-512: [28x28x512]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28*28*512=400K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(3*3*256)*512 = 1,179,648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CONV3-512: [28x28x512]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28*28*512=400K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(3*3*512)*512 = 2,359,296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CONV3-512: [28x28x512]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28*28*512=400K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(3*3*512)*512 = 2,359,296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POOL2: [14x14x512]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14*14*512=100K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CONV3-512: [14x14x512]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14*14*512=100K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(3*3*512)*512 = 2,359,296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CONV3-512: [14x14x512]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14*14*512=100K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(3*3*512)*512 = 2,359,296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CONV3-512: [14x14x512]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14*14*512=100K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(3*3*512)*512 = 2,359,296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POOL2: [7x7x512]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7*7*512=25K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FC: [1x1x4096]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4096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7*7*512*4096 = 102,760,448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FC: [1x1x4096]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4096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4096*4096 = 16,777,216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1666"/>
              <a:buFont typeface="Arial"/>
              <a:buNone/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FC: [1x1x1000]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1000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4096*1000 = 4,096,000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5" name="Shape 915"/>
          <p:cNvSpPr/>
          <p:nvPr/>
        </p:nvSpPr>
        <p:spPr>
          <a:xfrm>
            <a:off x="8050133" y="299100"/>
            <a:ext cx="692100" cy="3366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6" name="Shape 916"/>
          <p:cNvSpPr txBox="1"/>
          <p:nvPr/>
        </p:nvSpPr>
        <p:spPr>
          <a:xfrm>
            <a:off x="4821975" y="-109675"/>
            <a:ext cx="2238899" cy="25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3C78D8"/>
                </a:solidFill>
                <a:latin typeface="Arial"/>
                <a:cs typeface="Arial"/>
                <a:sym typeface="Arial"/>
              </a:rPr>
              <a:t>(not counting biases)</a:t>
            </a:r>
          </a:p>
        </p:txBody>
      </p:sp>
    </p:spTree>
    <p:extLst>
      <p:ext uri="{BB962C8B-B14F-4D97-AF65-F5344CB8AC3E}">
        <p14:creationId xmlns:p14="http://schemas.microsoft.com/office/powerpoint/2010/main" val="41205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Shape 997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78</a:t>
            </a:fld>
            <a:endParaRPr lang="en"/>
          </a:p>
        </p:txBody>
      </p:sp>
      <p:sp>
        <p:nvSpPr>
          <p:cNvPr id="998" name="Shape 998"/>
          <p:cNvSpPr txBox="1"/>
          <p:nvPr/>
        </p:nvSpPr>
        <p:spPr>
          <a:xfrm>
            <a:off x="109125" y="124050"/>
            <a:ext cx="7906800" cy="99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Case Study: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ResNet</a:t>
            </a:r>
          </a:p>
        </p:txBody>
      </p:sp>
      <p:sp>
        <p:nvSpPr>
          <p:cNvPr id="999" name="Shape 999"/>
          <p:cNvSpPr txBox="1"/>
          <p:nvPr/>
        </p:nvSpPr>
        <p:spPr>
          <a:xfrm>
            <a:off x="109125" y="1238750"/>
            <a:ext cx="2343000" cy="43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[He et al., 2015]</a:t>
            </a:r>
          </a:p>
        </p:txBody>
      </p:sp>
      <p:pic>
        <p:nvPicPr>
          <p:cNvPr id="1000" name="Shape 10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4950" y="161350"/>
            <a:ext cx="2796299" cy="4339074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Shape 1001"/>
          <p:cNvSpPr txBox="1"/>
          <p:nvPr/>
        </p:nvSpPr>
        <p:spPr>
          <a:xfrm>
            <a:off x="4428550" y="617350"/>
            <a:ext cx="1539000" cy="43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224x224x3</a:t>
            </a:r>
          </a:p>
        </p:txBody>
      </p:sp>
      <p:cxnSp>
        <p:nvCxnSpPr>
          <p:cNvPr id="1002" name="Shape 1002"/>
          <p:cNvCxnSpPr/>
          <p:nvPr/>
        </p:nvCxnSpPr>
        <p:spPr>
          <a:xfrm rot="10800000" flipH="1">
            <a:off x="4625675" y="1521050"/>
            <a:ext cx="1977299" cy="500999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03" name="Shape 1003"/>
          <p:cNvSpPr txBox="1"/>
          <p:nvPr/>
        </p:nvSpPr>
        <p:spPr>
          <a:xfrm>
            <a:off x="6766125" y="1078275"/>
            <a:ext cx="2343000" cy="94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spatial dimension only 56x56!</a:t>
            </a:r>
          </a:p>
        </p:txBody>
      </p:sp>
    </p:spTree>
    <p:extLst>
      <p:ext uri="{BB962C8B-B14F-4D97-AF65-F5344CB8AC3E}">
        <p14:creationId xmlns:p14="http://schemas.microsoft.com/office/powerpoint/2010/main" val="29109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Shape 1008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79</a:t>
            </a:fld>
            <a:endParaRPr lang="en"/>
          </a:p>
        </p:txBody>
      </p:sp>
      <p:sp>
        <p:nvSpPr>
          <p:cNvPr id="1009" name="Shape 1009"/>
          <p:cNvSpPr txBox="1"/>
          <p:nvPr/>
        </p:nvSpPr>
        <p:spPr>
          <a:xfrm>
            <a:off x="127025" y="97200"/>
            <a:ext cx="7906800" cy="99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Case Study: ResNet</a:t>
            </a:r>
          </a:p>
        </p:txBody>
      </p:sp>
      <p:sp>
        <p:nvSpPr>
          <p:cNvPr id="1010" name="Shape 1010"/>
          <p:cNvSpPr txBox="1"/>
          <p:nvPr/>
        </p:nvSpPr>
        <p:spPr>
          <a:xfrm>
            <a:off x="4005125" y="209850"/>
            <a:ext cx="2343000" cy="43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[He et al., 2015]</a:t>
            </a:r>
          </a:p>
        </p:txBody>
      </p:sp>
      <p:pic>
        <p:nvPicPr>
          <p:cNvPr id="1011" name="Shape 10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125" y="1300162"/>
            <a:ext cx="2724150" cy="25431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012" name="Shape 10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6150" y="1233475"/>
            <a:ext cx="4076700" cy="26765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1013" name="Shape 1013"/>
          <p:cNvCxnSpPr/>
          <p:nvPr/>
        </p:nvCxnSpPr>
        <p:spPr>
          <a:xfrm>
            <a:off x="3364125" y="2558900"/>
            <a:ext cx="1046699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288765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80488-D2C9-461B-97EB-9684EDD79262}" type="slidenum">
              <a:rPr>
                <a:solidFill>
                  <a:prstClr val="black"/>
                </a:solidFill>
              </a:rPr>
              <a:pPr/>
              <a:t>8</a:t>
            </a:fld>
            <a:endParaRPr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656" y="933219"/>
            <a:ext cx="5757424" cy="40647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491883" y="627544"/>
            <a:ext cx="5542694" cy="1194210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FreeSans" pitchFamily="34"/>
                <a:ea typeface="DejaVu Sans" pitchFamily="2"/>
                <a:cs typeface="DejaVu Sans" pitchFamily="2"/>
              </a:rPr>
              <a:t>Example:  200x200 image</a:t>
            </a:r>
          </a:p>
          <a:p>
            <a:pPr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FreeSans" pitchFamily="34"/>
                <a:ea typeface="DejaVu Sans" pitchFamily="2"/>
                <a:cs typeface="DejaVu Sans" pitchFamily="2"/>
              </a:rPr>
              <a:t>                  40K hidden units</a:t>
            </a:r>
          </a:p>
          <a:p>
            <a:pPr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FreeSans" pitchFamily="34"/>
                <a:ea typeface="DejaVu Sans" pitchFamily="2"/>
                <a:cs typeface="DejaVu Sans" pitchFamily="2"/>
              </a:rPr>
              <a:t>		       </a:t>
            </a:r>
            <a:r>
              <a:rPr lang="en-US" b="1" dirty="0" smtClean="0">
                <a:solidFill>
                  <a:srgbClr val="FF0000"/>
                </a:solidFill>
                <a:latin typeface="FreeSans" pitchFamily="34"/>
                <a:ea typeface="DejaVu Sans" pitchFamily="2"/>
                <a:cs typeface="DejaVu Sans" pitchFamily="2"/>
              </a:rPr>
              <a:t>  ~2B parameters</a:t>
            </a:r>
            <a:r>
              <a:rPr lang="en-US" dirty="0" smtClean="0">
                <a:solidFill>
                  <a:prstClr val="black"/>
                </a:solidFill>
                <a:latin typeface="FreeSans" pitchFamily="34"/>
                <a:ea typeface="DejaVu Sans" pitchFamily="2"/>
                <a:cs typeface="DejaVu Sans" pitchFamily="2"/>
              </a:rPr>
              <a:t>!!!</a:t>
            </a:r>
          </a:p>
        </p:txBody>
      </p:sp>
      <p:sp>
        <p:nvSpPr>
          <p:cNvPr id="4" name="Freeform 3"/>
          <p:cNvSpPr/>
          <p:nvPr/>
        </p:nvSpPr>
        <p:spPr>
          <a:xfrm>
            <a:off x="5435444" y="1399847"/>
            <a:ext cx="414720" cy="311073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72814" tIns="36404" rIns="72814" bIns="36404" anchor="ctr" anchorCtr="0" compatLnSpc="0"/>
          <a:lstStyle/>
          <a:p>
            <a:pPr defTabSz="739780" fontAlgn="auto" hangingPunct="0">
              <a:spcBef>
                <a:spcPts val="0"/>
              </a:spcBef>
              <a:spcAft>
                <a:spcPts val="0"/>
              </a:spcAft>
            </a:pPr>
            <a:endParaRPr lang="en-US" sz="1500">
              <a:solidFill>
                <a:prstClr val="black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7534" y="4159068"/>
            <a:ext cx="5054547" cy="913942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900" dirty="0">
                <a:solidFill>
                  <a:prstClr val="black"/>
                </a:solidFill>
                <a:latin typeface="FreeSans" pitchFamily="34"/>
                <a:ea typeface="DejaVu Sans" pitchFamily="2"/>
                <a:cs typeface="DejaVu Sans" pitchFamily="2"/>
              </a:rPr>
              <a:t>-    Spatial correlation is local</a:t>
            </a:r>
          </a:p>
          <a:p>
            <a:pPr marL="342563" indent="-342563" defTabSz="739780" fontAlgn="auto" hangingPunct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900" dirty="0">
                <a:solidFill>
                  <a:prstClr val="black"/>
                </a:solidFill>
                <a:latin typeface="FreeSans" pitchFamily="34"/>
                <a:ea typeface="DejaVu Sans" pitchFamily="2"/>
                <a:cs typeface="DejaVu Sans" pitchFamily="2"/>
              </a:rPr>
              <a:t>Waste of resources + we have not enough</a:t>
            </a:r>
          </a:p>
          <a:p>
            <a:pPr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900" dirty="0">
                <a:solidFill>
                  <a:prstClr val="black"/>
                </a:solidFill>
                <a:latin typeface="FreeSans" pitchFamily="34"/>
                <a:ea typeface="DejaVu Sans" pitchFamily="2"/>
                <a:cs typeface="DejaVu Sans" pitchFamily="2"/>
              </a:rPr>
              <a:t>          training samples anyway..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41193" y="58054"/>
            <a:ext cx="4547742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algn="ctr"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000080"/>
                </a:solidFill>
                <a:latin typeface="FreeSans" pitchFamily="34"/>
                <a:ea typeface="DejaVu Sans" pitchFamily="2"/>
                <a:cs typeface="DejaVu Sans" pitchFamily="2"/>
              </a:rPr>
              <a:t>Fully Connected Layer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8" name="TextBox 7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defTabSz="73978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>
                  <a:solidFill>
                    <a:prstClr val="black"/>
                  </a:solidFill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967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EDBCF-BDFC-4707-85E1-169DF9DA6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26" y="-33433"/>
            <a:ext cx="7804547" cy="1138535"/>
          </a:xfrm>
        </p:spPr>
        <p:txBody>
          <a:bodyPr/>
          <a:lstStyle/>
          <a:p>
            <a:r>
              <a:rPr lang="en-US" dirty="0" err="1" smtClean="0"/>
              <a:t>ConvNet</a:t>
            </a:r>
            <a:r>
              <a:rPr lang="en-US" dirty="0" smtClean="0"/>
              <a:t> workflow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9A5C48-52E9-4DE2-8FB9-797969E64D88}"/>
              </a:ext>
            </a:extLst>
          </p:cNvPr>
          <p:cNvGrpSpPr/>
          <p:nvPr/>
        </p:nvGrpSpPr>
        <p:grpSpPr>
          <a:xfrm>
            <a:off x="1947950" y="949273"/>
            <a:ext cx="5109288" cy="1897751"/>
            <a:chOff x="628650" y="1701926"/>
            <a:chExt cx="6812384" cy="253033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4DEF13F-C0FE-4025-B477-85E7C9154026}"/>
                </a:ext>
              </a:extLst>
            </p:cNvPr>
            <p:cNvCxnSpPr>
              <a:cxnSpLocks/>
            </p:cNvCxnSpPr>
            <p:nvPr/>
          </p:nvCxnSpPr>
          <p:spPr>
            <a:xfrm>
              <a:off x="2187901" y="3185207"/>
              <a:ext cx="448279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9377D04-6170-480A-916A-406958878C77}"/>
                </a:ext>
              </a:extLst>
            </p:cNvPr>
            <p:cNvGrpSpPr/>
            <p:nvPr/>
          </p:nvGrpSpPr>
          <p:grpSpPr>
            <a:xfrm>
              <a:off x="628650" y="1701926"/>
              <a:ext cx="1415602" cy="2530334"/>
              <a:chOff x="628650" y="1701926"/>
              <a:chExt cx="1415602" cy="2530334"/>
            </a:xfrm>
          </p:grpSpPr>
          <p:sp>
            <p:nvSpPr>
              <p:cNvPr id="3" name="Cube 2">
                <a:extLst>
                  <a:ext uri="{FF2B5EF4-FFF2-40B4-BE49-F238E27FC236}">
                    <a16:creationId xmlns:a16="http://schemas.microsoft.com/office/drawing/2014/main" id="{1DDC86BF-6580-4184-8A3E-2CEF4433A178}"/>
                  </a:ext>
                </a:extLst>
              </p:cNvPr>
              <p:cNvSpPr/>
              <p:nvPr/>
            </p:nvSpPr>
            <p:spPr>
              <a:xfrm>
                <a:off x="1220911" y="2297939"/>
                <a:ext cx="672506" cy="1934321"/>
              </a:xfrm>
              <a:prstGeom prst="cube">
                <a:avLst>
                  <a:gd name="adj" fmla="val 6726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2EB1758-B563-4489-979E-3A4384F20166}"/>
                  </a:ext>
                </a:extLst>
              </p:cNvPr>
              <p:cNvSpPr txBox="1"/>
              <p:nvPr/>
            </p:nvSpPr>
            <p:spPr>
              <a:xfrm>
                <a:off x="628650" y="3105710"/>
                <a:ext cx="48708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H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1CB7CB-D3DC-4DE8-A18B-8BA3721F4635}"/>
                  </a:ext>
                </a:extLst>
              </p:cNvPr>
              <p:cNvSpPr txBox="1"/>
              <p:nvPr/>
            </p:nvSpPr>
            <p:spPr>
              <a:xfrm>
                <a:off x="872193" y="1940286"/>
                <a:ext cx="48708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W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FAA2A5-64D6-48DC-8880-613552567926}"/>
                  </a:ext>
                </a:extLst>
              </p:cNvPr>
              <p:cNvSpPr txBox="1"/>
              <p:nvPr/>
            </p:nvSpPr>
            <p:spPr>
              <a:xfrm>
                <a:off x="1557165" y="1701926"/>
                <a:ext cx="48708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C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F9C8C2F-16AA-47FF-B3C8-F2560766EF88}"/>
                </a:ext>
              </a:extLst>
            </p:cNvPr>
            <p:cNvGrpSpPr/>
            <p:nvPr/>
          </p:nvGrpSpPr>
          <p:grpSpPr>
            <a:xfrm>
              <a:off x="5502653" y="2382318"/>
              <a:ext cx="1938381" cy="1200328"/>
              <a:chOff x="5502653" y="2390192"/>
              <a:chExt cx="1938381" cy="1200328"/>
            </a:xfrm>
          </p:grpSpPr>
          <p:sp>
            <p:nvSpPr>
              <p:cNvPr id="5" name="Cube 4">
                <a:extLst>
                  <a:ext uri="{FF2B5EF4-FFF2-40B4-BE49-F238E27FC236}">
                    <a16:creationId xmlns:a16="http://schemas.microsoft.com/office/drawing/2014/main" id="{DBF337E1-3937-4420-A7BD-E9CE4B5CAD51}"/>
                  </a:ext>
                </a:extLst>
              </p:cNvPr>
              <p:cNvSpPr/>
              <p:nvPr/>
            </p:nvSpPr>
            <p:spPr>
              <a:xfrm>
                <a:off x="5989739" y="2951531"/>
                <a:ext cx="1451295" cy="477469"/>
              </a:xfrm>
              <a:prstGeom prst="cube">
                <a:avLst>
                  <a:gd name="adj" fmla="val 25410"/>
                </a:avLst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A23D438-F2FE-46CA-AD32-3EA38898C2D1}"/>
                  </a:ext>
                </a:extLst>
              </p:cNvPr>
              <p:cNvSpPr txBox="1"/>
              <p:nvPr/>
            </p:nvSpPr>
            <p:spPr>
              <a:xfrm>
                <a:off x="5502653" y="2974967"/>
                <a:ext cx="48708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1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21CC554-3DBF-4838-BFD3-5CF947DF6603}"/>
                  </a:ext>
                </a:extLst>
              </p:cNvPr>
              <p:cNvSpPr txBox="1"/>
              <p:nvPr/>
            </p:nvSpPr>
            <p:spPr>
              <a:xfrm>
                <a:off x="5563037" y="2520935"/>
                <a:ext cx="48708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1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F3E330-180F-4EF4-A764-9DFF42A711E6}"/>
                  </a:ext>
                </a:extLst>
              </p:cNvPr>
              <p:cNvSpPr txBox="1"/>
              <p:nvPr/>
            </p:nvSpPr>
            <p:spPr>
              <a:xfrm>
                <a:off x="6512698" y="2390192"/>
                <a:ext cx="48708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F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C23E144-6E8D-435F-B261-5D92C4E8AA91}"/>
                </a:ext>
              </a:extLst>
            </p:cNvPr>
            <p:cNvSpPr/>
            <p:nvPr/>
          </p:nvSpPr>
          <p:spPr>
            <a:xfrm>
              <a:off x="2927758" y="2877378"/>
              <a:ext cx="1832132" cy="61565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Light"/>
                </a:rPr>
                <a:t>CNN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FFF0CDA-712A-4A2E-A4A7-9314694BDF37}"/>
                </a:ext>
              </a:extLst>
            </p:cNvPr>
            <p:cNvCxnSpPr>
              <a:cxnSpLocks/>
            </p:cNvCxnSpPr>
            <p:nvPr/>
          </p:nvCxnSpPr>
          <p:spPr>
            <a:xfrm>
              <a:off x="4940888" y="3185207"/>
              <a:ext cx="448279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D0AAF77-CD12-437C-807C-A3B2A1E23DF8}"/>
              </a:ext>
            </a:extLst>
          </p:cNvPr>
          <p:cNvSpPr txBox="1"/>
          <p:nvPr/>
        </p:nvSpPr>
        <p:spPr>
          <a:xfrm>
            <a:off x="1318736" y="2889354"/>
            <a:ext cx="65065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Convert </a:t>
            </a:r>
            <a:r>
              <a:rPr kumimoji="0" lang="en-US" sz="2100" b="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HxW</a:t>
            </a:r>
            <a:r>
              <a:rPr kumimoji="0" lang="en-US" sz="21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image into a F-dimensional vector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What’s the probability this image is 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</a:t>
            </a:r>
            <a:r>
              <a:rPr kumimoji="0" lang="en-US" sz="21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cloudy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(F=1)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Which of 1000 categories is this image? (F=1000)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At what GPS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coord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was this image taken? (F=2)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Identify the X,Y coordinates of 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28</a:t>
            </a:r>
            <a:r>
              <a:rPr kumimoji="0" lang="en-US" sz="21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face </a:t>
            </a:r>
            <a:r>
              <a:rPr kumimoji="0" lang="en-US" sz="21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keypoints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of an image of a human (F=56)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65134" y="4788602"/>
            <a:ext cx="2151230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000000"/>
                </a:solidFill>
                <a:latin typeface="+mn-lt"/>
                <a:ea typeface="+mn-ea"/>
                <a:sym typeface="Helvetica Light"/>
              </a:rPr>
              <a:t>Slide by David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  <a:ea typeface="+mn-ea"/>
                <a:sym typeface="Helvetica Light"/>
              </a:rPr>
              <a:t>Fouhey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3055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DDE60-AFF1-49C3-A172-5525A8190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-60577"/>
            <a:ext cx="7804547" cy="1138535"/>
          </a:xfrm>
        </p:spPr>
        <p:txBody>
          <a:bodyPr>
            <a:normAutofit/>
          </a:bodyPr>
          <a:lstStyle/>
          <a:p>
            <a:r>
              <a:rPr lang="en-US" dirty="0" smtClean="0"/>
              <a:t>e.g. Image Classification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5C09BA-BBC1-4A71-AB14-6A4B4C4E291E}"/>
              </a:ext>
            </a:extLst>
          </p:cNvPr>
          <p:cNvGrpSpPr/>
          <p:nvPr/>
        </p:nvGrpSpPr>
        <p:grpSpPr>
          <a:xfrm>
            <a:off x="1947950" y="949273"/>
            <a:ext cx="5109288" cy="1897751"/>
            <a:chOff x="628650" y="1701926"/>
            <a:chExt cx="6812384" cy="253033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6FEC8AF-4B67-47C8-A77C-5BBAA2552B1F}"/>
                </a:ext>
              </a:extLst>
            </p:cNvPr>
            <p:cNvCxnSpPr>
              <a:cxnSpLocks/>
            </p:cNvCxnSpPr>
            <p:nvPr/>
          </p:nvCxnSpPr>
          <p:spPr>
            <a:xfrm>
              <a:off x="2187901" y="3185207"/>
              <a:ext cx="448279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2BC50BE-AEE7-4D58-93EA-866C4247C1CA}"/>
                </a:ext>
              </a:extLst>
            </p:cNvPr>
            <p:cNvGrpSpPr/>
            <p:nvPr/>
          </p:nvGrpSpPr>
          <p:grpSpPr>
            <a:xfrm>
              <a:off x="628650" y="1701926"/>
              <a:ext cx="1415602" cy="2530334"/>
              <a:chOff x="628650" y="1701926"/>
              <a:chExt cx="1415602" cy="2530334"/>
            </a:xfrm>
          </p:grpSpPr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F1B739AA-2609-4B9E-B560-00AACD3261EC}"/>
                  </a:ext>
                </a:extLst>
              </p:cNvPr>
              <p:cNvSpPr/>
              <p:nvPr/>
            </p:nvSpPr>
            <p:spPr>
              <a:xfrm>
                <a:off x="1220911" y="2297939"/>
                <a:ext cx="672506" cy="1934321"/>
              </a:xfrm>
              <a:prstGeom prst="cube">
                <a:avLst>
                  <a:gd name="adj" fmla="val 6726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1DAFBE-1DC0-421F-A19E-DD5F99B255A1}"/>
                  </a:ext>
                </a:extLst>
              </p:cNvPr>
              <p:cNvSpPr txBox="1"/>
              <p:nvPr/>
            </p:nvSpPr>
            <p:spPr>
              <a:xfrm>
                <a:off x="628650" y="3105710"/>
                <a:ext cx="48708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H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BFB702-CC4A-4EFE-9358-8F0E8C4756FD}"/>
                  </a:ext>
                </a:extLst>
              </p:cNvPr>
              <p:cNvSpPr txBox="1"/>
              <p:nvPr/>
            </p:nvSpPr>
            <p:spPr>
              <a:xfrm>
                <a:off x="872193" y="1940286"/>
                <a:ext cx="48708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W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A0C8F8-0E9F-4853-9475-5ACBB8F2E50A}"/>
                  </a:ext>
                </a:extLst>
              </p:cNvPr>
              <p:cNvSpPr txBox="1"/>
              <p:nvPr/>
            </p:nvSpPr>
            <p:spPr>
              <a:xfrm>
                <a:off x="1557165" y="1701926"/>
                <a:ext cx="48708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C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D3609A4-D888-4E8A-A610-1F67DD31B858}"/>
                </a:ext>
              </a:extLst>
            </p:cNvPr>
            <p:cNvGrpSpPr/>
            <p:nvPr/>
          </p:nvGrpSpPr>
          <p:grpSpPr>
            <a:xfrm>
              <a:off x="5502653" y="2382318"/>
              <a:ext cx="1938381" cy="1200328"/>
              <a:chOff x="5502653" y="2390192"/>
              <a:chExt cx="1938381" cy="1200328"/>
            </a:xfrm>
          </p:grpSpPr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89EF2128-2ABC-45F3-A4D8-5120C50AC85D}"/>
                  </a:ext>
                </a:extLst>
              </p:cNvPr>
              <p:cNvSpPr/>
              <p:nvPr/>
            </p:nvSpPr>
            <p:spPr>
              <a:xfrm>
                <a:off x="5989739" y="2951531"/>
                <a:ext cx="1451295" cy="477469"/>
              </a:xfrm>
              <a:prstGeom prst="cube">
                <a:avLst>
                  <a:gd name="adj" fmla="val 25410"/>
                </a:avLst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7B9571-A878-4686-AF61-49C3B0F836D7}"/>
                  </a:ext>
                </a:extLst>
              </p:cNvPr>
              <p:cNvSpPr txBox="1"/>
              <p:nvPr/>
            </p:nvSpPr>
            <p:spPr>
              <a:xfrm>
                <a:off x="5502653" y="2974967"/>
                <a:ext cx="48708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1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33EC689-9D53-4272-870B-7D314E31DBB0}"/>
                  </a:ext>
                </a:extLst>
              </p:cNvPr>
              <p:cNvSpPr txBox="1"/>
              <p:nvPr/>
            </p:nvSpPr>
            <p:spPr>
              <a:xfrm>
                <a:off x="5563037" y="2520935"/>
                <a:ext cx="48708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CAB4C28-2E87-4EEC-9535-942F7E006304}"/>
                  </a:ext>
                </a:extLst>
              </p:cNvPr>
              <p:cNvSpPr txBox="1"/>
              <p:nvPr/>
            </p:nvSpPr>
            <p:spPr>
              <a:xfrm>
                <a:off x="6512698" y="2390192"/>
                <a:ext cx="48708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F</a:t>
                </a: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B070475-2D59-4AA0-BBA7-DD1B27CA7FDC}"/>
                </a:ext>
              </a:extLst>
            </p:cNvPr>
            <p:cNvSpPr/>
            <p:nvPr/>
          </p:nvSpPr>
          <p:spPr>
            <a:xfrm>
              <a:off x="2927758" y="2877378"/>
              <a:ext cx="1832132" cy="61565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CNN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6F7A0F1-E870-40CA-B84D-9E04DC8D738F}"/>
                </a:ext>
              </a:extLst>
            </p:cNvPr>
            <p:cNvCxnSpPr>
              <a:cxnSpLocks/>
            </p:cNvCxnSpPr>
            <p:nvPr/>
          </p:nvCxnSpPr>
          <p:spPr>
            <a:xfrm>
              <a:off x="4940888" y="3185207"/>
              <a:ext cx="448279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8C8BB86-9983-4BAD-A8F7-2CE67ED4E437}"/>
              </a:ext>
            </a:extLst>
          </p:cNvPr>
          <p:cNvGrpSpPr/>
          <p:nvPr/>
        </p:nvGrpSpPr>
        <p:grpSpPr>
          <a:xfrm>
            <a:off x="5469818" y="3055357"/>
            <a:ext cx="1439139" cy="358103"/>
            <a:chOff x="5769091" y="4073809"/>
            <a:chExt cx="1918852" cy="477471"/>
          </a:xfrm>
        </p:grpSpPr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11491770-0E0D-471E-8F7C-228C109C875F}"/>
                </a:ext>
              </a:extLst>
            </p:cNvPr>
            <p:cNvSpPr/>
            <p:nvPr/>
          </p:nvSpPr>
          <p:spPr>
            <a:xfrm>
              <a:off x="5769091" y="407381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/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251C33B4-8E2E-405B-9B17-EC3B2A1D82AD}"/>
                </a:ext>
              </a:extLst>
            </p:cNvPr>
            <p:cNvSpPr/>
            <p:nvPr/>
          </p:nvSpPr>
          <p:spPr>
            <a:xfrm>
              <a:off x="6114438" y="407381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/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B0DFEC92-CFDB-495C-990A-8FA32CAD55B0}"/>
                </a:ext>
              </a:extLst>
            </p:cNvPr>
            <p:cNvSpPr/>
            <p:nvPr/>
          </p:nvSpPr>
          <p:spPr>
            <a:xfrm>
              <a:off x="6485476" y="407381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/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D95E3F87-F896-4579-BCA9-784C266B8125}"/>
                </a:ext>
              </a:extLst>
            </p:cNvPr>
            <p:cNvSpPr/>
            <p:nvPr/>
          </p:nvSpPr>
          <p:spPr>
            <a:xfrm>
              <a:off x="6830823" y="4073810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BFFE5396-B79B-4161-A9AF-CEAF06D1083E}"/>
                </a:ext>
              </a:extLst>
            </p:cNvPr>
            <p:cNvSpPr/>
            <p:nvPr/>
          </p:nvSpPr>
          <p:spPr>
            <a:xfrm>
              <a:off x="7200856" y="4073809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/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4E013D-37A0-4E5F-AC95-712D134A206A}"/>
              </a:ext>
            </a:extLst>
          </p:cNvPr>
          <p:cNvCxnSpPr>
            <a:cxnSpLocks/>
          </p:cNvCxnSpPr>
          <p:nvPr/>
        </p:nvCxnSpPr>
        <p:spPr>
          <a:xfrm flipV="1">
            <a:off x="5603452" y="3315750"/>
            <a:ext cx="0" cy="478171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AA5ED42-6D34-4769-BCC7-279432160B5E}"/>
              </a:ext>
            </a:extLst>
          </p:cNvPr>
          <p:cNvSpPr txBox="1"/>
          <p:nvPr/>
        </p:nvSpPr>
        <p:spPr>
          <a:xfrm>
            <a:off x="2409077" y="3718420"/>
            <a:ext cx="33283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dirty="0"/>
              <a:t>P(image is class #1)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063D517-3E61-4859-AAF8-854048557AAB}"/>
              </a:ext>
            </a:extLst>
          </p:cNvPr>
          <p:cNvCxnSpPr>
            <a:cxnSpLocks/>
          </p:cNvCxnSpPr>
          <p:nvPr/>
        </p:nvCxnSpPr>
        <p:spPr>
          <a:xfrm flipV="1">
            <a:off x="6695495" y="3335675"/>
            <a:ext cx="0" cy="1125171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41FBA3A-C3F7-4870-A850-15829606B2CF}"/>
              </a:ext>
            </a:extLst>
          </p:cNvPr>
          <p:cNvSpPr txBox="1"/>
          <p:nvPr/>
        </p:nvSpPr>
        <p:spPr>
          <a:xfrm>
            <a:off x="2624899" y="4023381"/>
            <a:ext cx="33283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dirty="0"/>
              <a:t>P(image is class #2)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7C4801F-6F47-4617-A3F6-1BF18602147B}"/>
              </a:ext>
            </a:extLst>
          </p:cNvPr>
          <p:cNvCxnSpPr>
            <a:cxnSpLocks/>
          </p:cNvCxnSpPr>
          <p:nvPr/>
        </p:nvCxnSpPr>
        <p:spPr>
          <a:xfrm flipV="1">
            <a:off x="5825113" y="3315750"/>
            <a:ext cx="6284" cy="795086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1992AA0-5BA2-4357-9D7F-DA74A2204092}"/>
              </a:ext>
            </a:extLst>
          </p:cNvPr>
          <p:cNvSpPr txBox="1"/>
          <p:nvPr/>
        </p:nvSpPr>
        <p:spPr>
          <a:xfrm>
            <a:off x="3517962" y="4394719"/>
            <a:ext cx="33283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dirty="0"/>
              <a:t>P(image is class #F)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965134" y="4788602"/>
            <a:ext cx="2151230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000000"/>
                </a:solidFill>
                <a:latin typeface="+mn-lt"/>
                <a:ea typeface="+mn-ea"/>
                <a:sym typeface="Helvetica Light"/>
              </a:rPr>
              <a:t>Slide by David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  <a:ea typeface="+mn-ea"/>
                <a:sym typeface="Helvetica Light"/>
              </a:rPr>
              <a:t>Fouhey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3472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hape 110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2" y="117581"/>
            <a:ext cx="7733854" cy="45972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66751" y="4714879"/>
            <a:ext cx="7460331" cy="411625"/>
          </a:xfrm>
          <a:prstGeom prst="rect">
            <a:avLst/>
          </a:prstGeom>
          <a:noFill/>
        </p:spPr>
        <p:txBody>
          <a:bodyPr wrap="none" lIns="57128" tIns="28562" rIns="57128" bIns="28562" rtlCol="0">
            <a:spAutoFit/>
          </a:bodyPr>
          <a:lstStyle/>
          <a:p>
            <a:pPr marL="0" marR="0" lvl="0" indent="0" algn="l" defTabSz="8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ImageNet Challenge (1000 object classes),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Fei-Fei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128400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Shape 973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974" name="Shape 9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475" y="169327"/>
            <a:ext cx="7125074" cy="399944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975" name="Shape 975"/>
          <p:cNvSpPr txBox="1"/>
          <p:nvPr/>
        </p:nvSpPr>
        <p:spPr>
          <a:xfrm>
            <a:off x="1199827" y="4196850"/>
            <a:ext cx="7773600" cy="35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(slide from Kaiming He’s recent presentation)</a:t>
            </a:r>
          </a:p>
        </p:txBody>
      </p:sp>
    </p:spTree>
    <p:extLst>
      <p:ext uri="{BB962C8B-B14F-4D97-AF65-F5344CB8AC3E}">
        <p14:creationId xmlns:p14="http://schemas.microsoft.com/office/powerpoint/2010/main" val="296271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4219F-D039-4654-AAB6-9B09ED3D1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your data not big enough?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43029E-26EC-4944-972E-D7E3C49F8899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1278659" y="2056236"/>
            <a:ext cx="1539230" cy="15392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873B9-F311-4BA7-B3B5-AE719E970903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 flipH="1">
            <a:off x="2961143" y="2056235"/>
            <a:ext cx="1539230" cy="15392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BC76841-A5AA-4461-A4F0-0B9EDEECA6BB}"/>
              </a:ext>
            </a:extLst>
          </p:cNvPr>
          <p:cNvSpPr txBox="1"/>
          <p:nvPr/>
        </p:nvSpPr>
        <p:spPr>
          <a:xfrm>
            <a:off x="2817889" y="3723831"/>
            <a:ext cx="1682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ＭＳ Ｐゴシック" charset="0"/>
                <a:cs typeface="+mn-cs"/>
              </a:rPr>
              <a:t>Horizontal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ＭＳ Ｐゴシック" charset="0"/>
                <a:cs typeface="+mn-cs"/>
              </a:rPr>
              <a:t>Flip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7BC704-BF5F-4823-99F8-DFE060EDDEE1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4643628" y="2056234"/>
            <a:ext cx="1539230" cy="15392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3088CE5-087E-4155-956F-460291237E05}"/>
              </a:ext>
            </a:extLst>
          </p:cNvPr>
          <p:cNvSpPr txBox="1"/>
          <p:nvPr/>
        </p:nvSpPr>
        <p:spPr>
          <a:xfrm>
            <a:off x="4643627" y="3723831"/>
            <a:ext cx="1539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ＭＳ Ｐゴシック" charset="0"/>
                <a:cs typeface="+mn-cs"/>
              </a:rPr>
              <a:t>Color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ＭＳ Ｐゴシック" charset="0"/>
                <a:cs typeface="+mn-cs"/>
              </a:rPr>
              <a:t>Jitter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F932ED-6698-4F97-8E8D-535966E70550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81" r="12500" b="23707"/>
          <a:stretch/>
        </p:blipFill>
        <p:spPr>
          <a:xfrm>
            <a:off x="6326113" y="2056234"/>
            <a:ext cx="1539230" cy="15392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A5C7654-6329-4F5B-BDAE-9F1A35D2CB8C}"/>
              </a:ext>
            </a:extLst>
          </p:cNvPr>
          <p:cNvSpPr txBox="1"/>
          <p:nvPr/>
        </p:nvSpPr>
        <p:spPr>
          <a:xfrm>
            <a:off x="6326113" y="3723831"/>
            <a:ext cx="1539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ＭＳ Ｐゴシック" charset="0"/>
                <a:cs typeface="+mn-cs"/>
              </a:rPr>
              <a:t>Image Cropping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65134" y="4788602"/>
            <a:ext cx="2151230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000000"/>
                </a:solidFill>
                <a:latin typeface="+mn-lt"/>
                <a:ea typeface="+mn-ea"/>
                <a:sym typeface="Helvetica Light"/>
              </a:rPr>
              <a:t>Slide by David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  <a:ea typeface="+mn-ea"/>
                <a:sym typeface="Helvetica Light"/>
              </a:rPr>
              <a:t>Fouhey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22071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FAF36-2D69-43F8-B336-FFEF076A3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CNN –Augmentation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13C2D6-A35B-4BE2-9F10-FD7B8879B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077139"/>
            <a:ext cx="3029140" cy="3263504"/>
          </a:xfrm>
        </p:spPr>
        <p:txBody>
          <a:bodyPr/>
          <a:lstStyle/>
          <a:p>
            <a:r>
              <a:rPr lang="en-US" sz="2400" dirty="0"/>
              <a:t>Apply transformations that don’t affect the output</a:t>
            </a:r>
          </a:p>
          <a:p>
            <a:r>
              <a:rPr lang="en-US" sz="2400" dirty="0"/>
              <a:t>Produces more data but you have to be careful that it doesn’t change the meaning of the output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9255002-FF51-4CEE-BFB6-E8A4754C7258}"/>
              </a:ext>
            </a:extLst>
          </p:cNvPr>
          <p:cNvGrpSpPr/>
          <p:nvPr/>
        </p:nvGrpSpPr>
        <p:grpSpPr>
          <a:xfrm>
            <a:off x="4643627" y="1369219"/>
            <a:ext cx="3223221" cy="3232925"/>
            <a:chOff x="4667503" y="2077294"/>
            <a:chExt cx="4297628" cy="43105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1E17048-805A-4CD2-9F23-D2E84B0A2AA3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12500"/>
            <a:stretch/>
          </p:blipFill>
          <p:spPr>
            <a:xfrm>
              <a:off x="4667503" y="2077294"/>
              <a:ext cx="2052307" cy="20523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88C647-910F-4F08-A158-3E359504EF14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12500"/>
            <a:stretch/>
          </p:blipFill>
          <p:spPr>
            <a:xfrm flipH="1">
              <a:off x="6912824" y="2077294"/>
              <a:ext cx="2052307" cy="20523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EEFA4C-AC70-46C5-B47E-3CC360963B56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12500"/>
            <a:stretch/>
          </p:blipFill>
          <p:spPr>
            <a:xfrm>
              <a:off x="4667503" y="4335554"/>
              <a:ext cx="2052307" cy="20523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9F3850-7545-40C1-A1FB-9C782ABAC883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81" r="12500" b="23707"/>
            <a:stretch/>
          </p:blipFill>
          <p:spPr>
            <a:xfrm>
              <a:off x="6910817" y="4335554"/>
              <a:ext cx="2052306" cy="20523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6965134" y="4815225"/>
            <a:ext cx="2151230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000000"/>
                </a:solidFill>
                <a:latin typeface="+mn-lt"/>
                <a:ea typeface="+mn-ea"/>
                <a:sym typeface="Helvetica Light"/>
              </a:rPr>
              <a:t>Slide by David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  <a:ea typeface="+mn-ea"/>
                <a:sym typeface="Helvetica Light"/>
              </a:rPr>
              <a:t>Fouhey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79448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DDE60-AFF1-49C3-A172-5525A8190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-60577"/>
            <a:ext cx="7804547" cy="1138535"/>
          </a:xfrm>
        </p:spPr>
        <p:txBody>
          <a:bodyPr>
            <a:normAutofit/>
          </a:bodyPr>
          <a:lstStyle/>
          <a:p>
            <a:r>
              <a:rPr lang="en-US" dirty="0" smtClean="0"/>
              <a:t>Project 4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5C09BA-BBC1-4A71-AB14-6A4B4C4E291E}"/>
              </a:ext>
            </a:extLst>
          </p:cNvPr>
          <p:cNvGrpSpPr/>
          <p:nvPr/>
        </p:nvGrpSpPr>
        <p:grpSpPr>
          <a:xfrm>
            <a:off x="1947950" y="949273"/>
            <a:ext cx="5109288" cy="1897751"/>
            <a:chOff x="628650" y="1701926"/>
            <a:chExt cx="6812384" cy="253033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6FEC8AF-4B67-47C8-A77C-5BBAA2552B1F}"/>
                </a:ext>
              </a:extLst>
            </p:cNvPr>
            <p:cNvCxnSpPr>
              <a:cxnSpLocks/>
            </p:cNvCxnSpPr>
            <p:nvPr/>
          </p:nvCxnSpPr>
          <p:spPr>
            <a:xfrm>
              <a:off x="2187901" y="3185207"/>
              <a:ext cx="448279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2BC50BE-AEE7-4D58-93EA-866C4247C1CA}"/>
                </a:ext>
              </a:extLst>
            </p:cNvPr>
            <p:cNvGrpSpPr/>
            <p:nvPr/>
          </p:nvGrpSpPr>
          <p:grpSpPr>
            <a:xfrm>
              <a:off x="628650" y="1701926"/>
              <a:ext cx="1415602" cy="2530334"/>
              <a:chOff x="628650" y="1701926"/>
              <a:chExt cx="1415602" cy="2530334"/>
            </a:xfrm>
          </p:grpSpPr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F1B739AA-2609-4B9E-B560-00AACD3261EC}"/>
                  </a:ext>
                </a:extLst>
              </p:cNvPr>
              <p:cNvSpPr/>
              <p:nvPr/>
            </p:nvSpPr>
            <p:spPr>
              <a:xfrm>
                <a:off x="1220911" y="2297939"/>
                <a:ext cx="672506" cy="1934321"/>
              </a:xfrm>
              <a:prstGeom prst="cube">
                <a:avLst>
                  <a:gd name="adj" fmla="val 6726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1DAFBE-1DC0-421F-A19E-DD5F99B255A1}"/>
                  </a:ext>
                </a:extLst>
              </p:cNvPr>
              <p:cNvSpPr txBox="1"/>
              <p:nvPr/>
            </p:nvSpPr>
            <p:spPr>
              <a:xfrm>
                <a:off x="628650" y="3105710"/>
                <a:ext cx="48708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H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BFB702-CC4A-4EFE-9358-8F0E8C4756FD}"/>
                  </a:ext>
                </a:extLst>
              </p:cNvPr>
              <p:cNvSpPr txBox="1"/>
              <p:nvPr/>
            </p:nvSpPr>
            <p:spPr>
              <a:xfrm>
                <a:off x="872193" y="1940286"/>
                <a:ext cx="48708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W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A0C8F8-0E9F-4853-9475-5ACBB8F2E50A}"/>
                  </a:ext>
                </a:extLst>
              </p:cNvPr>
              <p:cNvSpPr txBox="1"/>
              <p:nvPr/>
            </p:nvSpPr>
            <p:spPr>
              <a:xfrm>
                <a:off x="1557165" y="1701926"/>
                <a:ext cx="48708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C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D3609A4-D888-4E8A-A610-1F67DD31B858}"/>
                </a:ext>
              </a:extLst>
            </p:cNvPr>
            <p:cNvGrpSpPr/>
            <p:nvPr/>
          </p:nvGrpSpPr>
          <p:grpSpPr>
            <a:xfrm>
              <a:off x="5502653" y="2382318"/>
              <a:ext cx="1938381" cy="1200328"/>
              <a:chOff x="5502653" y="2390192"/>
              <a:chExt cx="1938381" cy="1200328"/>
            </a:xfrm>
          </p:grpSpPr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89EF2128-2ABC-45F3-A4D8-5120C50AC85D}"/>
                  </a:ext>
                </a:extLst>
              </p:cNvPr>
              <p:cNvSpPr/>
              <p:nvPr/>
            </p:nvSpPr>
            <p:spPr>
              <a:xfrm>
                <a:off x="5989739" y="2951531"/>
                <a:ext cx="1451295" cy="477469"/>
              </a:xfrm>
              <a:prstGeom prst="cube">
                <a:avLst>
                  <a:gd name="adj" fmla="val 25410"/>
                </a:avLst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7B9571-A878-4686-AF61-49C3B0F836D7}"/>
                  </a:ext>
                </a:extLst>
              </p:cNvPr>
              <p:cNvSpPr txBox="1"/>
              <p:nvPr/>
            </p:nvSpPr>
            <p:spPr>
              <a:xfrm>
                <a:off x="5502653" y="2974967"/>
                <a:ext cx="48708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1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33EC689-9D53-4272-870B-7D314E31DBB0}"/>
                  </a:ext>
                </a:extLst>
              </p:cNvPr>
              <p:cNvSpPr txBox="1"/>
              <p:nvPr/>
            </p:nvSpPr>
            <p:spPr>
              <a:xfrm>
                <a:off x="5563037" y="2520935"/>
                <a:ext cx="48708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CAB4C28-2E87-4EEC-9535-942F7E006304}"/>
                  </a:ext>
                </a:extLst>
              </p:cNvPr>
              <p:cNvSpPr txBox="1"/>
              <p:nvPr/>
            </p:nvSpPr>
            <p:spPr>
              <a:xfrm>
                <a:off x="6512698" y="2390192"/>
                <a:ext cx="48708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F</a:t>
                </a: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B070475-2D59-4AA0-BBA7-DD1B27CA7FDC}"/>
                </a:ext>
              </a:extLst>
            </p:cNvPr>
            <p:cNvSpPr/>
            <p:nvPr/>
          </p:nvSpPr>
          <p:spPr>
            <a:xfrm>
              <a:off x="2927758" y="2877378"/>
              <a:ext cx="1832132" cy="61565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CNN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6F7A0F1-E870-40CA-B84D-9E04DC8D738F}"/>
                </a:ext>
              </a:extLst>
            </p:cNvPr>
            <p:cNvCxnSpPr>
              <a:cxnSpLocks/>
            </p:cNvCxnSpPr>
            <p:nvPr/>
          </p:nvCxnSpPr>
          <p:spPr>
            <a:xfrm>
              <a:off x="4940888" y="3185207"/>
              <a:ext cx="448279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8C8BB86-9983-4BAD-A8F7-2CE67ED4E437}"/>
              </a:ext>
            </a:extLst>
          </p:cNvPr>
          <p:cNvGrpSpPr/>
          <p:nvPr/>
        </p:nvGrpSpPr>
        <p:grpSpPr>
          <a:xfrm>
            <a:off x="5469818" y="3055357"/>
            <a:ext cx="1439139" cy="358103"/>
            <a:chOff x="5769091" y="4073809"/>
            <a:chExt cx="1918852" cy="477471"/>
          </a:xfrm>
        </p:grpSpPr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11491770-0E0D-471E-8F7C-228C109C875F}"/>
                </a:ext>
              </a:extLst>
            </p:cNvPr>
            <p:cNvSpPr/>
            <p:nvPr/>
          </p:nvSpPr>
          <p:spPr>
            <a:xfrm>
              <a:off x="5769091" y="407381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/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251C33B4-8E2E-405B-9B17-EC3B2A1D82AD}"/>
                </a:ext>
              </a:extLst>
            </p:cNvPr>
            <p:cNvSpPr/>
            <p:nvPr/>
          </p:nvSpPr>
          <p:spPr>
            <a:xfrm>
              <a:off x="6114438" y="407381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/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B0DFEC92-CFDB-495C-990A-8FA32CAD55B0}"/>
                </a:ext>
              </a:extLst>
            </p:cNvPr>
            <p:cNvSpPr/>
            <p:nvPr/>
          </p:nvSpPr>
          <p:spPr>
            <a:xfrm>
              <a:off x="6485476" y="407381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/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D95E3F87-F896-4579-BCA9-784C266B8125}"/>
                </a:ext>
              </a:extLst>
            </p:cNvPr>
            <p:cNvSpPr/>
            <p:nvPr/>
          </p:nvSpPr>
          <p:spPr>
            <a:xfrm>
              <a:off x="6830823" y="4073810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BFFE5396-B79B-4161-A9AF-CEAF06D1083E}"/>
                </a:ext>
              </a:extLst>
            </p:cNvPr>
            <p:cNvSpPr/>
            <p:nvPr/>
          </p:nvSpPr>
          <p:spPr>
            <a:xfrm>
              <a:off x="7200856" y="4073809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/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4E013D-37A0-4E5F-AC95-712D134A206A}"/>
              </a:ext>
            </a:extLst>
          </p:cNvPr>
          <p:cNvCxnSpPr>
            <a:cxnSpLocks/>
          </p:cNvCxnSpPr>
          <p:nvPr/>
        </p:nvCxnSpPr>
        <p:spPr>
          <a:xfrm flipV="1">
            <a:off x="5603452" y="3315750"/>
            <a:ext cx="0" cy="478171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AA5ED42-6D34-4769-BCC7-279432160B5E}"/>
              </a:ext>
            </a:extLst>
          </p:cNvPr>
          <p:cNvSpPr txBox="1"/>
          <p:nvPr/>
        </p:nvSpPr>
        <p:spPr>
          <a:xfrm>
            <a:off x="2409077" y="3718420"/>
            <a:ext cx="33283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dirty="0" err="1" smtClean="0"/>
              <a:t>Keypoint</a:t>
            </a:r>
            <a:r>
              <a:rPr lang="en-US" sz="2100" dirty="0" smtClean="0"/>
              <a:t> #1 X</a:t>
            </a:r>
            <a:endParaRPr lang="en-US" sz="210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063D517-3E61-4859-AAF8-854048557AAB}"/>
              </a:ext>
            </a:extLst>
          </p:cNvPr>
          <p:cNvCxnSpPr>
            <a:cxnSpLocks/>
          </p:cNvCxnSpPr>
          <p:nvPr/>
        </p:nvCxnSpPr>
        <p:spPr>
          <a:xfrm flipV="1">
            <a:off x="6094143" y="3313708"/>
            <a:ext cx="0" cy="1125171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41FBA3A-C3F7-4870-A850-15829606B2CF}"/>
              </a:ext>
            </a:extLst>
          </p:cNvPr>
          <p:cNvSpPr txBox="1"/>
          <p:nvPr/>
        </p:nvSpPr>
        <p:spPr>
          <a:xfrm>
            <a:off x="2624899" y="4023381"/>
            <a:ext cx="33283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dirty="0" err="1" smtClean="0"/>
              <a:t>Keypoint</a:t>
            </a:r>
            <a:r>
              <a:rPr lang="en-US" sz="2100" dirty="0" smtClean="0"/>
              <a:t> #1 Y </a:t>
            </a:r>
            <a:endParaRPr lang="en-US" sz="210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7C4801F-6F47-4617-A3F6-1BF18602147B}"/>
              </a:ext>
            </a:extLst>
          </p:cNvPr>
          <p:cNvCxnSpPr>
            <a:cxnSpLocks/>
          </p:cNvCxnSpPr>
          <p:nvPr/>
        </p:nvCxnSpPr>
        <p:spPr>
          <a:xfrm flipV="1">
            <a:off x="5825113" y="3315750"/>
            <a:ext cx="6284" cy="795086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1992AA0-5BA2-4357-9D7F-DA74A2204092}"/>
              </a:ext>
            </a:extLst>
          </p:cNvPr>
          <p:cNvSpPr txBox="1"/>
          <p:nvPr/>
        </p:nvSpPr>
        <p:spPr>
          <a:xfrm>
            <a:off x="2830971" y="4369270"/>
            <a:ext cx="33283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dirty="0" err="1" smtClean="0"/>
              <a:t>Keypoint</a:t>
            </a:r>
            <a:r>
              <a:rPr lang="en-US" sz="2100" dirty="0" smtClean="0"/>
              <a:t> #2 X</a:t>
            </a:r>
            <a:endParaRPr lang="en-US" sz="2100" dirty="0"/>
          </a:p>
        </p:txBody>
      </p:sp>
      <p:pic>
        <p:nvPicPr>
          <p:cNvPr id="1026" name="Picture 2" descr="https://inst.eecs.berkeley.edu/~cs194-26/fa20/hw/proj4/part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9" r="66475"/>
          <a:stretch/>
        </p:blipFill>
        <p:spPr bwMode="auto">
          <a:xfrm>
            <a:off x="383139" y="2871089"/>
            <a:ext cx="2626514" cy="22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26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55E2C-BA20-47A1-8F5B-54F6E75C05F2}" type="slidenum">
              <a:rPr>
                <a:solidFill>
                  <a:prstClr val="black"/>
                </a:solidFill>
              </a:rPr>
              <a:pPr/>
              <a:t>9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12347" y="57567"/>
            <a:ext cx="5004149" cy="545379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algn="ctr"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000080"/>
                </a:solidFill>
                <a:latin typeface="FreeSans" pitchFamily="34"/>
                <a:ea typeface="DejaVu Sans" pitchFamily="2"/>
                <a:cs typeface="DejaVu Sans" pitchFamily="2"/>
              </a:rPr>
              <a:t>Locally Connected Layer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7360" y="622146"/>
            <a:ext cx="5756118" cy="45213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615823" y="2333047"/>
            <a:ext cx="3685583" cy="1194082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900">
                <a:solidFill>
                  <a:prstClr val="black"/>
                </a:solidFill>
                <a:latin typeface="FreeSans" pitchFamily="34"/>
                <a:ea typeface="DejaVu Sans" pitchFamily="2"/>
                <a:cs typeface="DejaVu Sans" pitchFamily="2"/>
              </a:rPr>
              <a:t>Example: 200x200 image</a:t>
            </a:r>
          </a:p>
          <a:p>
            <a:pPr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900">
                <a:solidFill>
                  <a:prstClr val="black"/>
                </a:solidFill>
                <a:latin typeface="FreeSans" pitchFamily="34"/>
                <a:ea typeface="DejaVu Sans" pitchFamily="2"/>
                <a:cs typeface="DejaVu Sans" pitchFamily="2"/>
              </a:rPr>
              <a:t>                40K hidden units</a:t>
            </a:r>
          </a:p>
          <a:p>
            <a:pPr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900">
                <a:solidFill>
                  <a:prstClr val="black"/>
                </a:solidFill>
                <a:latin typeface="FreeSans" pitchFamily="34"/>
                <a:ea typeface="DejaVu Sans" pitchFamily="2"/>
                <a:cs typeface="DejaVu Sans" pitchFamily="2"/>
              </a:rPr>
              <a:t>                Filter size: 10x10</a:t>
            </a:r>
          </a:p>
          <a:p>
            <a:pPr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900">
                <a:solidFill>
                  <a:prstClr val="black"/>
                </a:solidFill>
                <a:latin typeface="FreeSans" pitchFamily="34"/>
                <a:ea typeface="DejaVu Sans" pitchFamily="2"/>
                <a:cs typeface="DejaVu Sans" pitchFamily="2"/>
              </a:rPr>
              <a:t>		      4</a:t>
            </a:r>
            <a:r>
              <a:rPr lang="en-US" sz="1900">
                <a:solidFill>
                  <a:srgbClr val="000000"/>
                </a:solidFill>
                <a:latin typeface="FreeSans" pitchFamily="34"/>
                <a:ea typeface="DejaVu Sans" pitchFamily="2"/>
                <a:cs typeface="DejaVu Sans" pitchFamily="2"/>
              </a:rPr>
              <a:t>M parameters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824165" y="4841204"/>
            <a:ext cx="1302286" cy="289908"/>
            <a:chOff x="8625599" y="7115399"/>
            <a:chExt cx="1435680" cy="426093"/>
          </a:xfrm>
        </p:grpSpPr>
        <p:sp>
          <p:nvSpPr>
            <p:cNvPr id="6" name="TextBox 5"/>
            <p:cNvSpPr txBox="1"/>
            <p:nvPr/>
          </p:nvSpPr>
          <p:spPr>
            <a:xfrm>
              <a:off x="8625599" y="7115399"/>
              <a:ext cx="1097477" cy="4260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defTabSz="73978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>
                  <a:solidFill>
                    <a:prstClr val="black"/>
                  </a:solidFill>
                  <a:latin typeface="Nice" pitchFamily="50"/>
                  <a:ea typeface="DejaVu Sans" pitchFamily="2"/>
                  <a:cs typeface="DejaVu Sans" pitchFamily="2"/>
                </a:rPr>
                <a:t>Ranzato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9695519" y="7122599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3913720" y="4183573"/>
            <a:ext cx="5360722" cy="633801"/>
          </a:xfrm>
          <a:prstGeom prst="rect">
            <a:avLst/>
          </a:prstGeom>
          <a:noFill/>
          <a:ln>
            <a:noFill/>
          </a:ln>
        </p:spPr>
        <p:txBody>
          <a:bodyPr vert="horz" wrap="none" lIns="72814" tIns="36404" rIns="72814" bIns="36404" compatLnSpc="0">
            <a:spAutoFit/>
          </a:bodyPr>
          <a:lstStyle/>
          <a:p>
            <a:pPr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900" b="1" dirty="0">
                <a:solidFill>
                  <a:srgbClr val="FF0000"/>
                </a:solidFill>
                <a:latin typeface="FreeSans" pitchFamily="34"/>
                <a:ea typeface="DejaVu Sans" pitchFamily="2"/>
                <a:cs typeface="DejaVu Sans" pitchFamily="2"/>
              </a:rPr>
              <a:t>Note: </a:t>
            </a:r>
            <a:r>
              <a:rPr lang="en-US" sz="1900" dirty="0">
                <a:solidFill>
                  <a:prstClr val="black"/>
                </a:solidFill>
                <a:latin typeface="FreeSans" pitchFamily="34"/>
                <a:ea typeface="DejaVu Sans" pitchFamily="2"/>
                <a:cs typeface="DejaVu Sans" pitchFamily="2"/>
              </a:rPr>
              <a:t>This parameterization is good when </a:t>
            </a:r>
          </a:p>
          <a:p>
            <a:pPr defTabSz="73978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900" dirty="0">
                <a:solidFill>
                  <a:prstClr val="black"/>
                </a:solidFill>
                <a:latin typeface="FreeSans" pitchFamily="34"/>
                <a:ea typeface="DejaVu Sans" pitchFamily="2"/>
                <a:cs typeface="DejaVu Sans" pitchFamily="2"/>
              </a:rPr>
              <a:t>input image is registered (e.g., face recognition).</a:t>
            </a:r>
          </a:p>
        </p:txBody>
      </p:sp>
    </p:spTree>
    <p:extLst>
      <p:ext uri="{BB962C8B-B14F-4D97-AF65-F5344CB8AC3E}">
        <p14:creationId xmlns:p14="http://schemas.microsoft.com/office/powerpoint/2010/main" val="218285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Lectur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00FF00"/>
      </a:accent2>
      <a:accent3>
        <a:srgbClr val="00FFFF"/>
      </a:accent3>
      <a:accent4>
        <a:srgbClr val="FF000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Lectur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00FF00"/>
      </a:accent2>
      <a:accent3>
        <a:srgbClr val="00FFFF"/>
      </a:accent3>
      <a:accent4>
        <a:srgbClr val="FF000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16.xml><?xml version="1.0" encoding="utf-8"?>
<a:theme xmlns:a="http://schemas.openxmlformats.org/drawingml/2006/main" name="1_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Lectur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00FF00"/>
      </a:accent2>
      <a:accent3>
        <a:srgbClr val="00FFFF"/>
      </a:accent3>
      <a:accent4>
        <a:srgbClr val="FF000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Lectur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00FF00"/>
      </a:accent2>
      <a:accent3>
        <a:srgbClr val="00FFFF"/>
      </a:accent3>
      <a:accent4>
        <a:srgbClr val="FF000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Lectur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00FF00"/>
      </a:accent2>
      <a:accent3>
        <a:srgbClr val="00FFFF"/>
      </a:accent3>
      <a:accent4>
        <a:srgbClr val="FF000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Lectur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00FF00"/>
      </a:accent2>
      <a:accent3>
        <a:srgbClr val="00FFFF"/>
      </a:accent3>
      <a:accent4>
        <a:srgbClr val="FF000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14872</TotalTime>
  <Words>2550</Words>
  <Application>Microsoft Office PowerPoint</Application>
  <PresentationFormat>On-screen Show (16:9)</PresentationFormat>
  <Paragraphs>740</Paragraphs>
  <Slides>86</Slides>
  <Notes>70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86</vt:i4>
      </vt:variant>
    </vt:vector>
  </HeadingPairs>
  <TitlesOfParts>
    <vt:vector size="113" baseType="lpstr">
      <vt:lpstr>ＭＳ Ｐゴシック</vt:lpstr>
      <vt:lpstr>Arial</vt:lpstr>
      <vt:lpstr>Calibri</vt:lpstr>
      <vt:lpstr>DejaVu Sans</vt:lpstr>
      <vt:lpstr>FreeSans</vt:lpstr>
      <vt:lpstr>Gill Sans</vt:lpstr>
      <vt:lpstr>Helvetica Light</vt:lpstr>
      <vt:lpstr>Helvetica Neue Medium</vt:lpstr>
      <vt:lpstr>Nice</vt:lpstr>
      <vt:lpstr>StarSymbol</vt:lpstr>
      <vt:lpstr>Times New Roman</vt:lpstr>
      <vt:lpstr>Default Design</vt:lpstr>
      <vt:lpstr>2_Lecture</vt:lpstr>
      <vt:lpstr>1_Lecture</vt:lpstr>
      <vt:lpstr>3_Lecture</vt:lpstr>
      <vt:lpstr>4_Lecture</vt:lpstr>
      <vt:lpstr>5_Lecture</vt:lpstr>
      <vt:lpstr>Default</vt:lpstr>
      <vt:lpstr>1_Default</vt:lpstr>
      <vt:lpstr>simple-light</vt:lpstr>
      <vt:lpstr>2_Default</vt:lpstr>
      <vt:lpstr>6_Lecture</vt:lpstr>
      <vt:lpstr>8_Default Design</vt:lpstr>
      <vt:lpstr>7_Lecture</vt:lpstr>
      <vt:lpstr>9_Default Design</vt:lpstr>
      <vt:lpstr>My New Default Theme</vt:lpstr>
      <vt:lpstr>1_My New Default Theme</vt:lpstr>
      <vt:lpstr>Convolutional Neural Networks</vt:lpstr>
      <vt:lpstr>Neural Nets: a particularly useful Black Box</vt:lpstr>
      <vt:lpstr>Classic Object Recognition</vt:lpstr>
      <vt:lpstr>Classic Object Recognition</vt:lpstr>
      <vt:lpstr>Learning Features</vt:lpstr>
      <vt:lpstr>Neural Network: algorithm + feature + data!</vt:lpstr>
      <vt:lpstr>Vanilla (fully-connected)  Neural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Neural Network vs ConvNet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AlexNet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VGG16</vt:lpstr>
      <vt:lpstr>PowerPoint Presentation</vt:lpstr>
      <vt:lpstr>PowerPoint Presentation</vt:lpstr>
      <vt:lpstr>PowerPoint Presentation</vt:lpstr>
      <vt:lpstr>ConvNet workflow</vt:lpstr>
      <vt:lpstr>e.g. Image Classification</vt:lpstr>
      <vt:lpstr>PowerPoint Presentation</vt:lpstr>
      <vt:lpstr>PowerPoint Presentation</vt:lpstr>
      <vt:lpstr>What is your data not big enough?</vt:lpstr>
      <vt:lpstr>Training a CNN –Augmentation</vt:lpstr>
      <vt:lpstr>Project 4</vt:lpstr>
    </vt:vector>
  </TitlesOfParts>
  <Company>university of toronto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Energy-Based Models of High-Dimensional Data</dc:title>
  <dc:creator>hinton</dc:creator>
  <cp:lastModifiedBy>Alyosha Efros</cp:lastModifiedBy>
  <cp:revision>245</cp:revision>
  <dcterms:created xsi:type="dcterms:W3CDTF">2002-09-28T03:36:33Z</dcterms:created>
  <dcterms:modified xsi:type="dcterms:W3CDTF">2020-10-26T21:16:53Z</dcterms:modified>
</cp:coreProperties>
</file>