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ink/ink1.xml" ContentType="application/inkml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  <p:sldMasterId id="2147483686" r:id="rId4"/>
    <p:sldMasterId id="2147483753" r:id="rId5"/>
    <p:sldMasterId id="2147483780" r:id="rId6"/>
    <p:sldMasterId id="2147483793" r:id="rId7"/>
    <p:sldMasterId id="2147483806" r:id="rId8"/>
    <p:sldMasterId id="2147483819" r:id="rId9"/>
    <p:sldMasterId id="2147483825" r:id="rId10"/>
    <p:sldMasterId id="2147483839" r:id="rId11"/>
    <p:sldMasterId id="2147483853" r:id="rId12"/>
    <p:sldMasterId id="2147483865" r:id="rId13"/>
    <p:sldMasterId id="2147483877" r:id="rId14"/>
  </p:sldMasterIdLst>
  <p:notesMasterIdLst>
    <p:notesMasterId r:id="rId127"/>
  </p:notesMasterIdLst>
  <p:sldIdLst>
    <p:sldId id="335" r:id="rId15"/>
    <p:sldId id="484" r:id="rId16"/>
    <p:sldId id="485" r:id="rId17"/>
    <p:sldId id="431" r:id="rId18"/>
    <p:sldId id="384" r:id="rId19"/>
    <p:sldId id="383" r:id="rId20"/>
    <p:sldId id="385" r:id="rId21"/>
    <p:sldId id="969" r:id="rId22"/>
    <p:sldId id="488" r:id="rId23"/>
    <p:sldId id="1021" r:id="rId24"/>
    <p:sldId id="1020" r:id="rId25"/>
    <p:sldId id="968" r:id="rId26"/>
    <p:sldId id="538" r:id="rId27"/>
    <p:sldId id="539" r:id="rId28"/>
    <p:sldId id="540" r:id="rId29"/>
    <p:sldId id="541" r:id="rId30"/>
    <p:sldId id="567" r:id="rId31"/>
    <p:sldId id="571" r:id="rId32"/>
    <p:sldId id="611" r:id="rId33"/>
    <p:sldId id="612" r:id="rId34"/>
    <p:sldId id="925" r:id="rId35"/>
    <p:sldId id="926" r:id="rId36"/>
    <p:sldId id="997" r:id="rId37"/>
    <p:sldId id="1001" r:id="rId38"/>
    <p:sldId id="1013" r:id="rId39"/>
    <p:sldId id="1003" r:id="rId40"/>
    <p:sldId id="971" r:id="rId41"/>
    <p:sldId id="972" r:id="rId42"/>
    <p:sldId id="529" r:id="rId43"/>
    <p:sldId id="530" r:id="rId44"/>
    <p:sldId id="1023" r:id="rId45"/>
    <p:sldId id="617" r:id="rId46"/>
    <p:sldId id="533" r:id="rId47"/>
    <p:sldId id="534" r:id="rId48"/>
    <p:sldId id="1024" r:id="rId49"/>
    <p:sldId id="261" r:id="rId50"/>
    <p:sldId id="262" r:id="rId51"/>
    <p:sldId id="266" r:id="rId52"/>
    <p:sldId id="264" r:id="rId53"/>
    <p:sldId id="263" r:id="rId54"/>
    <p:sldId id="999" r:id="rId55"/>
    <p:sldId id="1000" r:id="rId56"/>
    <p:sldId id="948" r:id="rId57"/>
    <p:sldId id="407" r:id="rId58"/>
    <p:sldId id="409" r:id="rId59"/>
    <p:sldId id="408" r:id="rId60"/>
    <p:sldId id="308" r:id="rId61"/>
    <p:sldId id="310" r:id="rId62"/>
    <p:sldId id="1002" r:id="rId63"/>
    <p:sldId id="1015" r:id="rId64"/>
    <p:sldId id="1016" r:id="rId65"/>
    <p:sldId id="1014" r:id="rId66"/>
    <p:sldId id="1004" r:id="rId67"/>
    <p:sldId id="1008" r:id="rId68"/>
    <p:sldId id="1006" r:id="rId69"/>
    <p:sldId id="1007" r:id="rId70"/>
    <p:sldId id="1009" r:id="rId71"/>
    <p:sldId id="1010" r:id="rId72"/>
    <p:sldId id="1026" r:id="rId73"/>
    <p:sldId id="1011" r:id="rId74"/>
    <p:sldId id="372" r:id="rId75"/>
    <p:sldId id="373" r:id="rId76"/>
    <p:sldId id="271" r:id="rId77"/>
    <p:sldId id="272" r:id="rId78"/>
    <p:sldId id="318" r:id="rId79"/>
    <p:sldId id="273" r:id="rId80"/>
    <p:sldId id="274" r:id="rId81"/>
    <p:sldId id="275" r:id="rId82"/>
    <p:sldId id="276" r:id="rId83"/>
    <p:sldId id="277" r:id="rId84"/>
    <p:sldId id="278" r:id="rId85"/>
    <p:sldId id="279" r:id="rId86"/>
    <p:sldId id="1012" r:id="rId87"/>
    <p:sldId id="1017" r:id="rId88"/>
    <p:sldId id="1018" r:id="rId89"/>
    <p:sldId id="1019" r:id="rId90"/>
    <p:sldId id="448" r:id="rId91"/>
    <p:sldId id="449" r:id="rId92"/>
    <p:sldId id="450" r:id="rId93"/>
    <p:sldId id="451" r:id="rId94"/>
    <p:sldId id="452" r:id="rId95"/>
    <p:sldId id="453" r:id="rId96"/>
    <p:sldId id="454" r:id="rId97"/>
    <p:sldId id="455" r:id="rId98"/>
    <p:sldId id="456" r:id="rId99"/>
    <p:sldId id="457" r:id="rId100"/>
    <p:sldId id="458" r:id="rId101"/>
    <p:sldId id="459" r:id="rId102"/>
    <p:sldId id="460" r:id="rId103"/>
    <p:sldId id="461" r:id="rId104"/>
    <p:sldId id="462" r:id="rId105"/>
    <p:sldId id="463" r:id="rId106"/>
    <p:sldId id="464" r:id="rId107"/>
    <p:sldId id="465" r:id="rId108"/>
    <p:sldId id="466" r:id="rId109"/>
    <p:sldId id="467" r:id="rId110"/>
    <p:sldId id="468" r:id="rId111"/>
    <p:sldId id="469" r:id="rId112"/>
    <p:sldId id="470" r:id="rId113"/>
    <p:sldId id="471" r:id="rId114"/>
    <p:sldId id="472" r:id="rId115"/>
    <p:sldId id="473" r:id="rId116"/>
    <p:sldId id="474" r:id="rId117"/>
    <p:sldId id="475" r:id="rId118"/>
    <p:sldId id="476" r:id="rId119"/>
    <p:sldId id="477" r:id="rId120"/>
    <p:sldId id="478" r:id="rId121"/>
    <p:sldId id="479" r:id="rId122"/>
    <p:sldId id="480" r:id="rId123"/>
    <p:sldId id="481" r:id="rId124"/>
    <p:sldId id="482" r:id="rId125"/>
    <p:sldId id="483" r:id="rId12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6755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351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263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016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3773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0529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197284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4037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965944-8F19-3840-AFE3-3288CA81DBE8}">
          <p14:sldIdLst>
            <p14:sldId id="335"/>
            <p14:sldId id="484"/>
            <p14:sldId id="485"/>
            <p14:sldId id="431"/>
            <p14:sldId id="384"/>
            <p14:sldId id="383"/>
            <p14:sldId id="385"/>
          </p14:sldIdLst>
        </p14:section>
        <p14:section name="Supervised Learning" id="{1C41105E-AD00-A547-B934-11F67F8C4D68}">
          <p14:sldIdLst>
            <p14:sldId id="969"/>
            <p14:sldId id="488"/>
            <p14:sldId id="1021"/>
            <p14:sldId id="1020"/>
            <p14:sldId id="968"/>
            <p14:sldId id="538"/>
            <p14:sldId id="539"/>
            <p14:sldId id="540"/>
            <p14:sldId id="541"/>
            <p14:sldId id="567"/>
            <p14:sldId id="571"/>
            <p14:sldId id="611"/>
            <p14:sldId id="612"/>
          </p14:sldIdLst>
        </p14:section>
        <p14:section name="perceptrons" id="{80DE6FDA-006D-8C4C-B6C4-9A19D3BC829C}">
          <p14:sldIdLst>
            <p14:sldId id="925"/>
            <p14:sldId id="926"/>
            <p14:sldId id="997"/>
            <p14:sldId id="1001"/>
            <p14:sldId id="1013"/>
            <p14:sldId id="1003"/>
            <p14:sldId id="971"/>
            <p14:sldId id="972"/>
            <p14:sldId id="529"/>
            <p14:sldId id="530"/>
            <p14:sldId id="1023"/>
            <p14:sldId id="617"/>
            <p14:sldId id="533"/>
            <p14:sldId id="534"/>
            <p14:sldId id="1024"/>
            <p14:sldId id="261"/>
            <p14:sldId id="262"/>
            <p14:sldId id="266"/>
            <p14:sldId id="264"/>
            <p14:sldId id="263"/>
            <p14:sldId id="999"/>
            <p14:sldId id="1000"/>
            <p14:sldId id="948"/>
            <p14:sldId id="407"/>
            <p14:sldId id="409"/>
            <p14:sldId id="408"/>
            <p14:sldId id="308"/>
            <p14:sldId id="310"/>
          </p14:sldIdLst>
        </p14:section>
        <p14:section name="MLPs" id="{813EE57F-8FAD-8042-99F8-9692DD159FD3}">
          <p14:sldIdLst>
            <p14:sldId id="1002"/>
            <p14:sldId id="1015"/>
            <p14:sldId id="1016"/>
            <p14:sldId id="1014"/>
            <p14:sldId id="1004"/>
            <p14:sldId id="1008"/>
            <p14:sldId id="1006"/>
            <p14:sldId id="1007"/>
            <p14:sldId id="1009"/>
            <p14:sldId id="1010"/>
            <p14:sldId id="1026"/>
            <p14:sldId id="1011"/>
            <p14:sldId id="372"/>
            <p14:sldId id="373"/>
            <p14:sldId id="271"/>
            <p14:sldId id="272"/>
            <p14:sldId id="318"/>
            <p14:sldId id="273"/>
            <p14:sldId id="274"/>
            <p14:sldId id="275"/>
            <p14:sldId id="276"/>
            <p14:sldId id="277"/>
            <p14:sldId id="278"/>
            <p14:sldId id="279"/>
            <p14:sldId id="1012"/>
            <p14:sldId id="1017"/>
            <p14:sldId id="1018"/>
            <p14:sldId id="1019"/>
          </p14:sldIdLst>
        </p14:section>
        <p14:section name="ConvNets" id="{459140A1-C754-A041-8A76-8FF29F78425E}">
          <p14:sldIdLst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C0C0C0"/>
    <a:srgbClr val="292929"/>
    <a:srgbClr val="DDDDDD"/>
    <a:srgbClr val="CC9900"/>
    <a:srgbClr val="009900"/>
    <a:srgbClr val="3333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31"/>
    <p:restoredTop sz="85604" autoAdjust="0"/>
  </p:normalViewPr>
  <p:slideViewPr>
    <p:cSldViewPr>
      <p:cViewPr>
        <p:scale>
          <a:sx n="111" d="100"/>
          <a:sy n="111" d="100"/>
        </p:scale>
        <p:origin x="280" y="432"/>
      </p:cViewPr>
      <p:guideLst>
        <p:guide orient="horz" pos="171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6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24" Type="http://schemas.openxmlformats.org/officeDocument/2006/relationships/slide" Target="slides/slide110.xml"/><Relationship Id="rId129" Type="http://schemas.openxmlformats.org/officeDocument/2006/relationships/viewProps" Target="viewProps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130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tableStyles" Target="tableStyles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2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3:12:33.5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23007 2077 23,'-59'17'20,"-6"-2"-4,-6-3-3,6 0-3,-8-6-3,11 1-3,-4-5-1,13-2-4,5-1-5,5 0-16,8-6-1,10-2-1,6-3 5</inkml:trace>
  <inkml:trace contextRef="#ctx0" brushRef="#br0" timeOffset="381.02">22364 1944 8,'-47'17'11,"7"4"-3,4-1 1,5 1-3,9 0-1,10 1-2,11-2-1,9 1-1,10-3 1,8-2-1,7-4 1,10-2 0,10-4 1,4-5-1,7-1 1,5-4-1,-1 1-9,1-3-11,5 5-2,-13-7-1,0 7 18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14B8E-27FF-364D-A34F-06139283942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17C7B-105E-184D-8516-7B28D9A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9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55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10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63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16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73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29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84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37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Cluster </a:t>
            </a:r>
            <a:r>
              <a:rPr lang="en-US" dirty="0">
                <a:sym typeface="Wingdings" pitchFamily="2" charset="2"/>
              </a:rPr>
              <a:t> Code book  histogram becomes the image representation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58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you don't have a test set? </a:t>
            </a:r>
            <a:r>
              <a:rPr lang="en-US" dirty="0">
                <a:sym typeface="Wingdings" pitchFamily="2" charset="2"/>
              </a:rPr>
              <a:t> Why </a:t>
            </a:r>
          </a:p>
          <a:p>
            <a:r>
              <a:rPr lang="en-US" dirty="0">
                <a:sym typeface="Wingdings" pitchFamily="2" charset="2"/>
              </a:rPr>
              <a:t>Spend a lot of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E70510-2B3D-4C2E-B966-D8384A2F482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just did this! Features is filter bank response, k-means into bag of words!</a:t>
            </a:r>
          </a:p>
          <a:p>
            <a:r>
              <a:rPr lang="en-US" dirty="0"/>
              <a:t>Then did classification with Nearest Neighbors!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6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4DF54D-9D7A-4D2B-9F85-FB7EE125523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 = (25+10+10 = 45 total</a:t>
            </a:r>
          </a:p>
          <a:p>
            <a:r>
              <a:rPr lang="en-US" dirty="0"/>
              <a:t>Non-linear!</a:t>
            </a:r>
          </a:p>
          <a:p>
            <a:r>
              <a:rPr lang="en-US" dirty="0"/>
              <a:t>“Non-parametric” classifier: the</a:t>
            </a:r>
            <a:r>
              <a:rPr lang="en-US" baseline="0" dirty="0"/>
              <a:t> entire training set is essentially the model parameters.</a:t>
            </a:r>
            <a:endParaRPr lang="en-US" dirty="0"/>
          </a:p>
          <a:p>
            <a:r>
              <a:rPr lang="en-US" dirty="0"/>
              <a:t>Pros:</a:t>
            </a:r>
          </a:p>
          <a:p>
            <a:pPr marL="171450" indent="-171450">
              <a:buFontTx/>
              <a:buChar char="-"/>
            </a:pPr>
            <a:r>
              <a:rPr lang="en-US" dirty="0"/>
              <a:t>Very fast at training time</a:t>
            </a:r>
          </a:p>
          <a:p>
            <a:pPr marL="171450" indent="-171450">
              <a:buFontTx/>
              <a:buChar char="-"/>
            </a:pPr>
            <a:r>
              <a:rPr lang="en-US" dirty="0"/>
              <a:t>Flexible:</a:t>
            </a:r>
            <a:r>
              <a:rPr lang="en-US" baseline="0" dirty="0"/>
              <a:t> all it requires is a way to compute similarity or distances between pairs of features. Applies to many different kinds of features.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Works with any number of classes.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Works well in practice for large datasets (but see cons)</a:t>
            </a:r>
          </a:p>
          <a:p>
            <a:pPr marL="0" indent="0">
              <a:buFontTx/>
              <a:buNone/>
            </a:pPr>
            <a:r>
              <a:rPr lang="en-US" baseline="0" dirty="0"/>
              <a:t>Cons:</a:t>
            </a:r>
          </a:p>
          <a:p>
            <a:pPr marL="171450" indent="-171450">
              <a:buFontTx/>
              <a:buChar char="-"/>
            </a:pPr>
            <a:r>
              <a:rPr lang="en-US" dirty="0"/>
              <a:t>Slow at test time (need to compute distances between test example and every training example)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3B36A2-D391-4BB6-B1CB-0A6BDE1DFAD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only need the sign to assign the labels -1, 1</a:t>
            </a:r>
          </a:p>
          <a:p>
            <a:r>
              <a:rPr lang="en-US" dirty="0"/>
              <a:t>“Parametric” classifier: model defined by a small number of parameters</a:t>
            </a:r>
            <a:r>
              <a:rPr lang="en-US" baseline="0" dirty="0"/>
              <a:t> (w, b)</a:t>
            </a:r>
          </a:p>
          <a:p>
            <a:r>
              <a:rPr lang="en-US" baseline="0" dirty="0"/>
              <a:t>Pros: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Very fast at test time</a:t>
            </a:r>
          </a:p>
          <a:p>
            <a:pPr marL="0" indent="0">
              <a:buFontTx/>
              <a:buNone/>
            </a:pPr>
            <a:r>
              <a:rPr lang="en-US" baseline="0" dirty="0"/>
              <a:t>Cons: </a:t>
            </a:r>
          </a:p>
          <a:p>
            <a:pPr marL="171450" indent="-171450">
              <a:buFontTx/>
              <a:buChar char="-"/>
            </a:pPr>
            <a:r>
              <a:rPr lang="en-US" dirty="0"/>
              <a:t>Slow at training time: need</a:t>
            </a:r>
            <a:r>
              <a:rPr lang="en-US" baseline="0" dirty="0"/>
              <a:t> to estimate the parameters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Only works for two classes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Data may not be linearly separable</a:t>
            </a:r>
            <a:br>
              <a:rPr lang="en-US" baseline="0" dirty="0"/>
            </a:b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Quintessential linear classifiers are SVMs,, but go learn that in 189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3B36A2-D391-4BB6-B1CB-0A6BDE1DFAD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30 min till here. </a:t>
            </a:r>
          </a:p>
          <a:p>
            <a:endParaRPr lang="en-US" dirty="0"/>
          </a:p>
          <a:p>
            <a:r>
              <a:rPr lang="en-US" dirty="0"/>
              <a:t>Connections are the dendrites (W)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Wikipedia: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majority of synapses, signals are sent from the axon of one neuron to a dendrite of another... All neurons are electrically excitable, maintaining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voltage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gradients across their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membranes…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If the voltage changes by a large enough amount, an all-or-none electrochemical pulse called an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 potential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generated, which travels rapidly along the cell's axon, and activates synaptic connections with other cells when it arrives.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Non-Linearity is the nucleus (when it has enough stuff)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23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“Parametric” classifier: model defined by a small number of parameters</a:t>
            </a:r>
            <a:r>
              <a:rPr lang="en-US" baseline="0" dirty="0"/>
              <a:t> (w, b)</a:t>
            </a:r>
          </a:p>
          <a:p>
            <a:r>
              <a:rPr lang="en-US" baseline="0" dirty="0"/>
              <a:t>Pros: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Very fast at test time</a:t>
            </a:r>
          </a:p>
          <a:p>
            <a:pPr marL="0" indent="0">
              <a:buFontTx/>
              <a:buNone/>
            </a:pPr>
            <a:r>
              <a:rPr lang="en-US" baseline="0" dirty="0"/>
              <a:t>Cons: </a:t>
            </a:r>
          </a:p>
          <a:p>
            <a:pPr marL="171450" indent="-171450">
              <a:buFontTx/>
              <a:buChar char="-"/>
            </a:pPr>
            <a:r>
              <a:rPr lang="en-US" dirty="0"/>
              <a:t>Slow at training time: need</a:t>
            </a:r>
            <a:r>
              <a:rPr lang="en-US" baseline="0" dirty="0"/>
              <a:t> to estimate the parameters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Only works for two classes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Data may not be linearly separable</a:t>
            </a:r>
            <a:br>
              <a:rPr lang="en-US" baseline="0" dirty="0"/>
            </a:b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Quintessential linear classifiers are SVMs,, but go learn that in 189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3B36A2-D391-4BB6-B1CB-0A6BDE1DFAD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071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 loss = Cross-Entropy</a:t>
            </a:r>
          </a:p>
          <a:p>
            <a:endParaRPr lang="en-US" dirty="0"/>
          </a:p>
          <a:p>
            <a:r>
              <a:rPr lang="en-US" dirty="0"/>
              <a:t>Go on the board</a:t>
            </a:r>
          </a:p>
          <a:p>
            <a:r>
              <a:rPr lang="en-US" dirty="0"/>
              <a:t>Explain Quadratic loss with example on the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29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 loss = Cross-Entropy</a:t>
            </a:r>
          </a:p>
          <a:p>
            <a:endParaRPr lang="en-US" dirty="0"/>
          </a:p>
          <a:p>
            <a:r>
              <a:rPr lang="en-US" dirty="0"/>
              <a:t>Go on the board</a:t>
            </a:r>
          </a:p>
          <a:p>
            <a:r>
              <a:rPr lang="en-US" dirty="0"/>
              <a:t>Explain Quadratic loss with example on the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35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A23D1F-A8D3-B549-9476-FF08E85F5A61}" type="slidenum">
              <a:rPr lang="en-US"/>
              <a:pPr/>
              <a:t>4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response to intensity ramps -- important benefit compared to simple comparison of intensities at i and j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Gradient descent!!!</a:t>
            </a:r>
          </a:p>
          <a:p>
            <a:endParaRPr lang="en-US" dirty="0"/>
          </a:p>
          <a:p>
            <a:r>
              <a:rPr lang="en-US" dirty="0"/>
              <a:t>on the board</a:t>
            </a:r>
          </a:p>
          <a:p>
            <a:endParaRPr lang="en-US" dirty="0"/>
          </a:p>
          <a:p>
            <a:r>
              <a:rPr lang="en-US" dirty="0"/>
              <a:t>X is pixels or features (are vectors)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7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 min = 65 min total.</a:t>
            </a:r>
          </a:p>
          <a:p>
            <a:endParaRPr lang="en-US" dirty="0"/>
          </a:p>
          <a:p>
            <a:r>
              <a:rPr lang="en-US" dirty="0"/>
              <a:t>Here loss is Quadratic loss ( y – y’ ) 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86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W is now a matrix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3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how to teach this without log-loss</a:t>
            </a:r>
          </a:p>
          <a:p>
            <a:endParaRPr lang="en-US" dirty="0"/>
          </a:p>
          <a:p>
            <a:r>
              <a:rPr lang="en-US" dirty="0"/>
              <a:t>Do the bias on the board. </a:t>
            </a:r>
          </a:p>
          <a:p>
            <a:r>
              <a:rPr lang="en-US" dirty="0"/>
              <a:t>Two things in your neural network (neurons, topology)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4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how to teach this without log-loss</a:t>
            </a:r>
          </a:p>
          <a:p>
            <a:endParaRPr lang="en-US" dirty="0"/>
          </a:p>
          <a:p>
            <a:r>
              <a:rPr lang="en-US" dirty="0"/>
              <a:t>Do the bias on the board. </a:t>
            </a:r>
          </a:p>
          <a:p>
            <a:r>
              <a:rPr lang="en-US" dirty="0"/>
              <a:t>Two things in your neural network (neurons, topology)</a:t>
            </a:r>
          </a:p>
          <a:p>
            <a:endParaRPr lang="en-US" dirty="0"/>
          </a:p>
          <a:p>
            <a:r>
              <a:rPr lang="en-US" dirty="0"/>
              <a:t>You need it to sum to one, so you divide by the total sum</a:t>
            </a:r>
          </a:p>
          <a:p>
            <a:r>
              <a:rPr lang="en-US" dirty="0"/>
              <a:t>Why exp ? So its all positive value. Also its’ easy to take the derivative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64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 = 75 min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22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just did this! Features is filter bank response, k-means into bag of words!</a:t>
            </a:r>
          </a:p>
          <a:p>
            <a:r>
              <a:rPr lang="en-US" dirty="0"/>
              <a:t>Then did classification with Nearest Neighbors!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91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just did this! Features is filter bank response, k-means into bag of words!</a:t>
            </a:r>
          </a:p>
          <a:p>
            <a:r>
              <a:rPr lang="en-US" dirty="0"/>
              <a:t>Then did classification with Nearest Neighbors!</a:t>
            </a:r>
          </a:p>
          <a:p>
            <a:endParaRPr lang="en-US" dirty="0"/>
          </a:p>
          <a:p>
            <a:r>
              <a:rPr lang="en-US" dirty="0"/>
              <a:t>Just a line, its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144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Make clear that classic methods, e.g.</a:t>
            </a:r>
            <a:r>
              <a:rPr lang="en-US" baseline="0" dirty="0"/>
              <a:t> </a:t>
            </a:r>
            <a:r>
              <a:rPr lang="en-US" baseline="0" dirty="0" err="1"/>
              <a:t>convnets</a:t>
            </a:r>
            <a:r>
              <a:rPr lang="en-US" baseline="0" dirty="0"/>
              <a:t> are purely supervised.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FFFF1-8662-394F-907E-7BF21FC6F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011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60 </a:t>
            </a:r>
            <a:r>
              <a:rPr lang="en-US"/>
              <a:t>min till here. </a:t>
            </a:r>
          </a:p>
          <a:p>
            <a:endParaRPr lang="en-US"/>
          </a:p>
          <a:p>
            <a:r>
              <a:rPr lang="en-US" dirty="0"/>
              <a:t>Neuron terminology</a:t>
            </a:r>
          </a:p>
          <a:p>
            <a:endParaRPr lang="en-US" dirty="0"/>
          </a:p>
          <a:p>
            <a:pPr marL="0" marR="0" lvl="0" indent="0" algn="l" defTabSz="456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things in your neural network (neurons, topology)</a:t>
            </a:r>
          </a:p>
          <a:p>
            <a:r>
              <a:rPr lang="en-US" dirty="0"/>
              <a:t>Input (pixels) &amp; connections are fixed.</a:t>
            </a:r>
          </a:p>
          <a:p>
            <a:pPr algn="ctr"/>
            <a:r>
              <a:rPr lang="en-US" dirty="0" err="1"/>
              <a:t>Ws</a:t>
            </a:r>
            <a:r>
              <a:rPr lang="en-US" dirty="0"/>
              <a:t> (are your experiences, that you need to learn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00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90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Whats</a:t>
            </a:r>
            <a:r>
              <a:rPr lang="en-US" dirty="0"/>
              <a:t> fixed are the inputs and the connections</a:t>
            </a:r>
          </a:p>
          <a:p>
            <a:r>
              <a:rPr lang="en-US" dirty="0"/>
              <a:t>You learn 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17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can't this be signs??? It doesn’t have </a:t>
            </a:r>
            <a:r>
              <a:rPr lang="en-US" dirty="0" err="1"/>
              <a:t>subgradeints</a:t>
            </a:r>
            <a:r>
              <a:rPr lang="en-US" dirty="0"/>
              <a:t> (not a convex function) it’s also 0 derivative everywhere, only get derivatives when you get it wrong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7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648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  <a:p>
            <a:endParaRPr lang="en-US" dirty="0"/>
          </a:p>
          <a:p>
            <a:r>
              <a:rPr lang="en-US" sz="1200" dirty="0"/>
              <a:t>$\frac{\partial L}{\partial W^3}$ </a:t>
            </a:r>
          </a:p>
          <a:p>
            <a:r>
              <a:rPr lang="en-US" sz="1200" dirty="0"/>
              <a:t>    = \frac{\partial L}{\partial y} \frac{\partial y}{\partial W^3}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32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programmaning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4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programmaning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057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practice all you need to do is to compute these two things at each layer.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18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 eaLnBrk="0" hangingPunct="0"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7B7A6E-BA9C-DD46-8118-450926B7E261}" type="slidenum">
              <a:rPr lang="en-US" altLang="zh-CN" sz="1200">
                <a:solidFill>
                  <a:prstClr val="black"/>
                </a:solidFill>
                <a:ea typeface="宋体" charset="0"/>
                <a:cs typeface="宋体" charset="0"/>
              </a:rPr>
              <a:pPr eaLnBrk="1" hangingPunct="1"/>
              <a:t>61</a:t>
            </a:fld>
            <a:endParaRPr lang="en-US" altLang="zh-CN" sz="1200">
              <a:solidFill>
                <a:prstClr val="black"/>
              </a:solidFill>
              <a:ea typeface="宋体" charset="0"/>
              <a:cs typeface="宋体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layer counts the votes in each digit. </a:t>
            </a:r>
          </a:p>
          <a:p>
            <a:endParaRPr lang="en-US" dirty="0"/>
          </a:p>
          <a:p>
            <a:r>
              <a:rPr lang="en-US" dirty="0"/>
              <a:t>Connection to pixels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959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451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Shape 10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Shape 10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Higher level </a:t>
            </a:r>
            <a:r>
              <a:rPr lang="en" dirty="0">
                <a:sym typeface="Wingdings" pitchFamily="2" charset="2"/>
              </a:rPr>
              <a:t> more receptive field, so the pixels are bigger.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ym typeface="Wingdings" pitchFamily="2" charset="2"/>
              </a:rPr>
              <a:t>After the first layer, we’re visualizing the pixels that activate a single neuron : D </a:t>
            </a:r>
            <a:r>
              <a:rPr lang="en" dirty="0" err="1">
                <a:sym typeface="Wingdings" pitchFamily="2" charset="2"/>
              </a:rPr>
              <a:t>neuron_i</a:t>
            </a:r>
            <a:r>
              <a:rPr lang="en" dirty="0">
                <a:sym typeface="Wingdings" pitchFamily="2" charset="2"/>
              </a:rPr>
              <a:t> / </a:t>
            </a:r>
            <a:r>
              <a:rPr lang="en" dirty="0" err="1">
                <a:sym typeface="Wingdings" pitchFamily="2" charset="2"/>
              </a:rPr>
              <a:t>D_Img</a:t>
            </a:r>
            <a:endParaRPr lang="en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590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638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90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DEDD74-D315-47F9-B0A9-FC9A4E5154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7081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554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158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40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860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356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026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000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317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839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756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116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655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136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87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384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91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17C7B-105E-184D-8516-7B28D9AB7F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644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800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569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3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418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43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59516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3914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0438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72045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833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E718A-B13E-4858-BA09-16BE4C23CC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4602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3598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020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6:3:1</a:t>
            </a:r>
          </a:p>
          <a:p>
            <a:endParaRPr lang="en-US" dirty="0"/>
          </a:p>
          <a:p>
            <a:r>
              <a:rPr lang="en-US" dirty="0"/>
              <a:t>Spend a lot of time</a:t>
            </a:r>
          </a:p>
          <a:p>
            <a:r>
              <a:rPr lang="en-US" dirty="0"/>
              <a:t>15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3B36A2-D391-4BB6-B1CB-0A6BDE1DFAD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5" indent="0" algn="ctr">
              <a:buNone/>
              <a:defRPr/>
            </a:lvl2pPr>
            <a:lvl3pPr marL="913510" indent="0" algn="ctr">
              <a:buNone/>
              <a:defRPr/>
            </a:lvl3pPr>
            <a:lvl4pPr marL="1370263" indent="0" algn="ctr">
              <a:buNone/>
              <a:defRPr/>
            </a:lvl4pPr>
            <a:lvl5pPr marL="1827016" indent="0" algn="ctr">
              <a:buNone/>
              <a:defRPr/>
            </a:lvl5pPr>
            <a:lvl6pPr marL="2283773" indent="0" algn="ctr">
              <a:buNone/>
              <a:defRPr/>
            </a:lvl6pPr>
            <a:lvl7pPr marL="2740529" indent="0" algn="ctr">
              <a:buNone/>
              <a:defRPr/>
            </a:lvl7pPr>
            <a:lvl8pPr marL="3197284" indent="0" algn="ctr">
              <a:buNone/>
              <a:defRPr/>
            </a:lvl8pPr>
            <a:lvl9pPr marL="365403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305C8-88CC-7441-92B3-E09C3EB90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80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F3403-872E-1E44-B44A-6F0006D06B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649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9338-4965-4D62-BB8A-635A390685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775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8C15E-6A96-4671-9855-D6DC427287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371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7E2B7-B035-40D0-BCCF-5560F19C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140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FB601-A6B8-4D94-A75B-4671085455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190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C0D8-CDBA-443D-89B3-411EFCDD2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654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732D5-07FC-46D5-88AF-97306D82F6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49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E1E17-1D46-422D-9DD7-CAADA060AF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4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D4337-647D-496B-ACEE-9495B050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899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A8456-5C31-469E-BE5D-A4533F567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728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963FD-C088-4C74-844B-6FB7F14A50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E8C72-D59B-9D42-B1D1-B646ABC70D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726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0843F-7505-431D-8E63-043B60A637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899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B98E7-95E9-4DC5-AA12-47A3BCDE7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545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B4661-3022-47E3-9732-5E7F64338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191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F29F1-2C13-4D38-B318-4108E1417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719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AFFAE-9F2D-4666-8459-369C2D147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469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50FC-51B8-4E27-A0DC-3216DD12B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13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CFCBF-BF11-4778-B040-46B9F1961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25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82973-8154-4954-AAE8-41DAFDB7B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972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997AD-11D1-4F57-AB6F-125755FF6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537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86DFB-E1CA-4BE7-96AE-B434DDEF8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06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61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6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27EB22E9-A294-9A4F-AE79-090C23984A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352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931CC-CE3B-4775-AE74-94784714A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722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7150"/>
            <a:ext cx="19431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7150"/>
            <a:ext cx="56769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1E78B-61F1-4CC5-8105-5F9CB4DE9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848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0EAB4C72-6734-4858-BAEE-5CE2F2073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250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750">
                <a:solidFill>
                  <a:srgbClr val="0042AA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-"/>
            </a:lvl2pPr>
            <a:lvl3pPr>
              <a:defRPr sz="1575"/>
            </a:lvl3pPr>
            <a:lvl4pPr marL="278924" indent="-138906">
              <a:buChar char="-"/>
              <a:defRPr sz="1575"/>
            </a:lvl4pPr>
            <a:lvl5pPr>
              <a:defRPr sz="1575"/>
            </a:lvl5pPr>
          </a:lstStyle>
          <a:p>
            <a:pPr lvl="0">
              <a:defRPr sz="1800"/>
            </a:pPr>
            <a:r>
              <a:rPr sz="2100"/>
              <a:t>Body Level One</a:t>
            </a:r>
          </a:p>
          <a:p>
            <a:pPr lvl="1">
              <a:defRPr sz="1800"/>
            </a:pPr>
            <a:r>
              <a:rPr sz="2100"/>
              <a:t>Body Level Two</a:t>
            </a:r>
          </a:p>
          <a:p>
            <a:pPr lvl="2">
              <a:defRPr sz="1800"/>
            </a:pPr>
            <a:r>
              <a:rPr sz="1575"/>
              <a:t>Body Level Three</a:t>
            </a:r>
          </a:p>
          <a:p>
            <a:pPr lvl="3">
              <a:defRPr sz="1800"/>
            </a:pPr>
            <a:r>
              <a:rPr sz="1575"/>
              <a:t>Body Level Four</a:t>
            </a:r>
          </a:p>
          <a:p>
            <a:pPr lvl="4">
              <a:defRPr sz="1800"/>
            </a:pPr>
            <a:r>
              <a:rPr sz="1575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85691307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667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832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525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497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387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9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 smtClean="0"/>
            </a:lvl1pPr>
          </a:lstStyle>
          <a:p>
            <a:fld id="{1991ACC9-B156-6544-8491-30A57D9481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279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758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723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053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366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7150"/>
            <a:ext cx="19431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7150"/>
            <a:ext cx="56769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759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186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3297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561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76634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971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69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499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787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4408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219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4604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35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97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732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0516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594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76634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03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22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0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1109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792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0396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987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93559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9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0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44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35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2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CEC1D-69EB-C641-95D9-18ED192C26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4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85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97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02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99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14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56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22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95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49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02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5" indent="0">
              <a:buNone/>
              <a:defRPr sz="1800"/>
            </a:lvl2pPr>
            <a:lvl3pPr marL="913510" indent="0">
              <a:buNone/>
              <a:defRPr sz="1600"/>
            </a:lvl3pPr>
            <a:lvl4pPr marL="1370263" indent="0">
              <a:buNone/>
              <a:defRPr sz="1400"/>
            </a:lvl4pPr>
            <a:lvl5pPr marL="1827016" indent="0">
              <a:buNone/>
              <a:defRPr sz="1400"/>
            </a:lvl5pPr>
            <a:lvl6pPr marL="2283773" indent="0">
              <a:buNone/>
              <a:defRPr sz="1400"/>
            </a:lvl6pPr>
            <a:lvl7pPr marL="2740529" indent="0">
              <a:buNone/>
              <a:defRPr sz="1400"/>
            </a:lvl7pPr>
            <a:lvl8pPr marL="3197284" indent="0">
              <a:buNone/>
              <a:defRPr sz="1400"/>
            </a:lvl8pPr>
            <a:lvl9pPr marL="365403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F4D5A-BAE0-1F44-A7A3-D875564A47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51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19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4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40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58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4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52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30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65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90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8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4618B-EED5-9C4C-BF5E-6BCF6796B3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0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9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65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36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03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67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64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873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EA3B-8309-4A28-95C8-2575BDEEA5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EC4-CD34-40A0-9502-BE1D85782C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15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EA3B-8309-4A28-95C8-2575BDEEA5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EC4-CD34-40A0-9502-BE1D85782C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914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EA3B-8309-4A28-95C8-2575BDEEA5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EC4-CD34-40A0-9502-BE1D85782C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9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60287-6931-D049-B9E9-41C8316559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74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EA3B-8309-4A28-95C8-2575BDEEA5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EC4-CD34-40A0-9502-BE1D85782C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28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EA3B-8309-4A28-95C8-2575BDEEA5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EC4-CD34-40A0-9502-BE1D85782C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83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EA3B-8309-4A28-95C8-2575BDEEA5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EC4-CD34-40A0-9502-BE1D85782C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2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EA3B-8309-4A28-95C8-2575BDEEA5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EC4-CD34-40A0-9502-BE1D85782C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528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EA3B-8309-4A28-95C8-2575BDEEA5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EC4-CD34-40A0-9502-BE1D85782C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71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EA3B-8309-4A28-95C8-2575BDEEA5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EC4-CD34-40A0-9502-BE1D85782C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88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EA3B-8309-4A28-95C8-2575BDEEA5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EC4-CD34-40A0-9502-BE1D85782C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02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8EA3B-8309-4A28-95C8-2575BDEEA5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EC4-CD34-40A0-9502-BE1D85782C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870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964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8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3885F-454C-054D-BD99-454039AA59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89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00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483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6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515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436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3759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374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514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054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6" y="2914654"/>
            <a:ext cx="6400801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5796" indent="0" algn="ctr">
              <a:buNone/>
              <a:defRPr/>
            </a:lvl2pPr>
            <a:lvl3pPr marL="811598" indent="0" algn="ctr">
              <a:buNone/>
              <a:defRPr/>
            </a:lvl3pPr>
            <a:lvl4pPr marL="1217403" indent="0" algn="ctr">
              <a:buNone/>
              <a:defRPr/>
            </a:lvl4pPr>
            <a:lvl5pPr marL="1623201" indent="0" algn="ctr">
              <a:buNone/>
              <a:defRPr/>
            </a:lvl5pPr>
            <a:lvl6pPr marL="2028999" indent="0" algn="ctr">
              <a:buNone/>
              <a:defRPr/>
            </a:lvl6pPr>
            <a:lvl7pPr marL="2434804" indent="0" algn="ctr">
              <a:buNone/>
              <a:defRPr/>
            </a:lvl7pPr>
            <a:lvl8pPr marL="2840602" indent="0" algn="ctr">
              <a:buNone/>
              <a:defRPr/>
            </a:lvl8pPr>
            <a:lvl9pPr marL="324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DD790-EA10-4509-A2CA-D3A5E6DED27C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4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D3CF1-6F69-A44E-8D8E-9FB08ACA4E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722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E9DB71-DE1E-4C70-A877-A2CC987F9AD4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6556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3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51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05796" indent="0">
              <a:buNone/>
              <a:defRPr sz="1600"/>
            </a:lvl2pPr>
            <a:lvl3pPr marL="811598" indent="0">
              <a:buNone/>
              <a:defRPr sz="1400"/>
            </a:lvl3pPr>
            <a:lvl4pPr marL="1217403" indent="0">
              <a:buNone/>
              <a:defRPr sz="1300"/>
            </a:lvl4pPr>
            <a:lvl5pPr marL="1623201" indent="0">
              <a:buNone/>
              <a:defRPr sz="1300"/>
            </a:lvl5pPr>
            <a:lvl6pPr marL="2028999" indent="0">
              <a:buNone/>
              <a:defRPr sz="1300"/>
            </a:lvl6pPr>
            <a:lvl7pPr marL="2434804" indent="0">
              <a:buNone/>
              <a:defRPr sz="1300"/>
            </a:lvl7pPr>
            <a:lvl8pPr marL="2840602" indent="0">
              <a:buNone/>
              <a:defRPr sz="1300"/>
            </a:lvl8pPr>
            <a:lvl9pPr marL="324640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998B3-FD82-4F3A-BF1E-B9B8CA255BDE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475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73"/>
            <a:ext cx="4038600" cy="339447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200173"/>
            <a:ext cx="4038600" cy="339447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3B1E3-A42C-4F22-8E6F-0124CFD70AFF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29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7" y="1151344"/>
            <a:ext cx="4040189" cy="47982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96" indent="0">
              <a:buNone/>
              <a:defRPr sz="1800" b="1"/>
            </a:lvl2pPr>
            <a:lvl3pPr marL="811598" indent="0">
              <a:buNone/>
              <a:defRPr sz="1600" b="1"/>
            </a:lvl3pPr>
            <a:lvl4pPr marL="1217403" indent="0">
              <a:buNone/>
              <a:defRPr sz="1400" b="1"/>
            </a:lvl4pPr>
            <a:lvl5pPr marL="1623201" indent="0">
              <a:buNone/>
              <a:defRPr sz="1400" b="1"/>
            </a:lvl5pPr>
            <a:lvl6pPr marL="2028999" indent="0">
              <a:buNone/>
              <a:defRPr sz="1400" b="1"/>
            </a:lvl6pPr>
            <a:lvl7pPr marL="2434804" indent="0">
              <a:buNone/>
              <a:defRPr sz="1400" b="1"/>
            </a:lvl7pPr>
            <a:lvl8pPr marL="2840602" indent="0">
              <a:buNone/>
              <a:defRPr sz="1400" b="1"/>
            </a:lvl8pPr>
            <a:lvl9pPr marL="32464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7" y="1631182"/>
            <a:ext cx="4040189" cy="296346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44"/>
            <a:ext cx="4041775" cy="47982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96" indent="0">
              <a:buNone/>
              <a:defRPr sz="1800" b="1"/>
            </a:lvl2pPr>
            <a:lvl3pPr marL="811598" indent="0">
              <a:buNone/>
              <a:defRPr sz="1600" b="1"/>
            </a:lvl3pPr>
            <a:lvl4pPr marL="1217403" indent="0">
              <a:buNone/>
              <a:defRPr sz="1400" b="1"/>
            </a:lvl4pPr>
            <a:lvl5pPr marL="1623201" indent="0">
              <a:buNone/>
              <a:defRPr sz="1400" b="1"/>
            </a:lvl5pPr>
            <a:lvl6pPr marL="2028999" indent="0">
              <a:buNone/>
              <a:defRPr sz="1400" b="1"/>
            </a:lvl6pPr>
            <a:lvl7pPr marL="2434804" indent="0">
              <a:buNone/>
              <a:defRPr sz="1400" b="1"/>
            </a:lvl7pPr>
            <a:lvl8pPr marL="2840602" indent="0">
              <a:buNone/>
              <a:defRPr sz="1400" b="1"/>
            </a:lvl8pPr>
            <a:lvl9pPr marL="324640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82"/>
            <a:ext cx="4041775" cy="296346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C5FB4F-C5D0-4C28-B01C-0E46FA51E01D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773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D4722C-5785-47FB-B018-69783C008CA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74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631E3C-2177-417B-99D5-CEDCF610B640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751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2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06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9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5796" indent="0">
              <a:buNone/>
              <a:defRPr sz="1100"/>
            </a:lvl2pPr>
            <a:lvl3pPr marL="811598" indent="0">
              <a:buNone/>
              <a:defRPr sz="900"/>
            </a:lvl3pPr>
            <a:lvl4pPr marL="1217403" indent="0">
              <a:buNone/>
              <a:defRPr sz="800"/>
            </a:lvl4pPr>
            <a:lvl5pPr marL="1623201" indent="0">
              <a:buNone/>
              <a:defRPr sz="800"/>
            </a:lvl5pPr>
            <a:lvl6pPr marL="2028999" indent="0">
              <a:buNone/>
              <a:defRPr sz="800"/>
            </a:lvl6pPr>
            <a:lvl7pPr marL="2434804" indent="0">
              <a:buNone/>
              <a:defRPr sz="800"/>
            </a:lvl7pPr>
            <a:lvl8pPr marL="2840602" indent="0">
              <a:buNone/>
              <a:defRPr sz="800"/>
            </a:lvl8pPr>
            <a:lvl9pPr marL="32464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6E871-D665-48B6-810B-F4843F8FF600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103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64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3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5796" indent="0">
              <a:buNone/>
              <a:defRPr sz="2500"/>
            </a:lvl2pPr>
            <a:lvl3pPr marL="811598" indent="0">
              <a:buNone/>
              <a:defRPr sz="2100"/>
            </a:lvl3pPr>
            <a:lvl4pPr marL="1217403" indent="0">
              <a:buNone/>
              <a:defRPr sz="1800"/>
            </a:lvl4pPr>
            <a:lvl5pPr marL="1623201" indent="0">
              <a:buNone/>
              <a:defRPr sz="1800"/>
            </a:lvl5pPr>
            <a:lvl6pPr marL="2028999" indent="0">
              <a:buNone/>
              <a:defRPr sz="1800"/>
            </a:lvl6pPr>
            <a:lvl7pPr marL="2434804" indent="0">
              <a:buNone/>
              <a:defRPr sz="1800"/>
            </a:lvl7pPr>
            <a:lvl8pPr marL="2840602" indent="0">
              <a:buNone/>
              <a:defRPr sz="1800"/>
            </a:lvl8pPr>
            <a:lvl9pPr marL="324640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8"/>
          </a:xfrm>
        </p:spPr>
        <p:txBody>
          <a:bodyPr/>
          <a:lstStyle>
            <a:lvl1pPr marL="0" indent="0">
              <a:buNone/>
              <a:defRPr sz="1300"/>
            </a:lvl1pPr>
            <a:lvl2pPr marL="405796" indent="0">
              <a:buNone/>
              <a:defRPr sz="1100"/>
            </a:lvl2pPr>
            <a:lvl3pPr marL="811598" indent="0">
              <a:buNone/>
              <a:defRPr sz="900"/>
            </a:lvl3pPr>
            <a:lvl4pPr marL="1217403" indent="0">
              <a:buNone/>
              <a:defRPr sz="800"/>
            </a:lvl4pPr>
            <a:lvl5pPr marL="1623201" indent="0">
              <a:buNone/>
              <a:defRPr sz="800"/>
            </a:lvl5pPr>
            <a:lvl6pPr marL="2028999" indent="0">
              <a:buNone/>
              <a:defRPr sz="800"/>
            </a:lvl6pPr>
            <a:lvl7pPr marL="2434804" indent="0">
              <a:buNone/>
              <a:defRPr sz="800"/>
            </a:lvl7pPr>
            <a:lvl8pPr marL="2840602" indent="0">
              <a:buNone/>
              <a:defRPr sz="800"/>
            </a:lvl8pPr>
            <a:lvl9pPr marL="32464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4FEB8-6949-40C8-BDD1-9D37EB110AC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6271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D9524-00B6-461F-9A3D-4AEAAE5DD08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86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97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05997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300CD-0166-4CCD-9E64-408CEF015FC3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9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BC00E-AF66-1847-BE37-F448640285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017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4125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1597494"/>
            <a:ext cx="7773120" cy="11027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2914147"/>
            <a:ext cx="6400800" cy="13144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9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9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9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9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9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59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6306DF-2999-41ED-99D1-85B27BB2272A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530186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0FF02-47EB-4042-ACA0-CB02337F9D5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925587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3305170"/>
            <a:ext cx="7771680" cy="102178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179672"/>
            <a:ext cx="7771680" cy="1125478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9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985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97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969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96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95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94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594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F75BA6-BFD4-4F55-8C66-6E10716AFC66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47801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203266"/>
            <a:ext cx="404496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203266"/>
            <a:ext cx="404640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423740-5D72-454D-9B64-1928E5F0798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1204364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06302"/>
            <a:ext cx="8229600" cy="85653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151401"/>
            <a:ext cx="403920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26" indent="0">
              <a:buNone/>
              <a:defRPr sz="1600" b="1"/>
            </a:lvl2pPr>
            <a:lvl3pPr marL="739852" indent="0">
              <a:buNone/>
              <a:defRPr sz="1500" b="1"/>
            </a:lvl3pPr>
            <a:lvl4pPr marL="1109778" indent="0">
              <a:buNone/>
              <a:defRPr sz="1300" b="1"/>
            </a:lvl4pPr>
            <a:lvl5pPr marL="1479699" indent="0">
              <a:buNone/>
              <a:defRPr sz="1300" b="1"/>
            </a:lvl5pPr>
            <a:lvl6pPr marL="1849628" indent="0">
              <a:buNone/>
              <a:defRPr sz="1300" b="1"/>
            </a:lvl6pPr>
            <a:lvl7pPr marL="2219550" indent="0">
              <a:buNone/>
              <a:defRPr sz="1300" b="1"/>
            </a:lvl7pPr>
            <a:lvl8pPr marL="2589480" indent="0">
              <a:buNone/>
              <a:defRPr sz="1300" b="1"/>
            </a:lvl8pPr>
            <a:lvl9pPr marL="2959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1630974"/>
            <a:ext cx="403920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151401"/>
            <a:ext cx="404208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26" indent="0">
              <a:buNone/>
              <a:defRPr sz="1600" b="1"/>
            </a:lvl2pPr>
            <a:lvl3pPr marL="739852" indent="0">
              <a:buNone/>
              <a:defRPr sz="1500" b="1"/>
            </a:lvl3pPr>
            <a:lvl4pPr marL="1109778" indent="0">
              <a:buNone/>
              <a:defRPr sz="1300" b="1"/>
            </a:lvl4pPr>
            <a:lvl5pPr marL="1479699" indent="0">
              <a:buNone/>
              <a:defRPr sz="1300" b="1"/>
            </a:lvl5pPr>
            <a:lvl6pPr marL="1849628" indent="0">
              <a:buNone/>
              <a:defRPr sz="1300" b="1"/>
            </a:lvl6pPr>
            <a:lvl7pPr marL="2219550" indent="0">
              <a:buNone/>
              <a:defRPr sz="1300" b="1"/>
            </a:lvl7pPr>
            <a:lvl8pPr marL="2589480" indent="0">
              <a:buNone/>
              <a:defRPr sz="1300" b="1"/>
            </a:lvl8pPr>
            <a:lvl9pPr marL="2959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1630974"/>
            <a:ext cx="404208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927E0-D30C-4CF5-8913-497CB117986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7285983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136E6-3E3B-43D1-8D4B-EEB63643E42B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908034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FFE1A5-76F3-4EB5-BE40-7A54DE5DAF7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44378965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05228"/>
            <a:ext cx="3008160" cy="87057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05226"/>
            <a:ext cx="5112000" cy="438958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075795"/>
            <a:ext cx="3008160" cy="3519009"/>
          </a:xfrm>
        </p:spPr>
        <p:txBody>
          <a:bodyPr/>
          <a:lstStyle>
            <a:lvl1pPr marL="0" indent="0">
              <a:buNone/>
              <a:defRPr sz="1100"/>
            </a:lvl1pPr>
            <a:lvl2pPr marL="369926" indent="0">
              <a:buNone/>
              <a:defRPr sz="1000"/>
            </a:lvl2pPr>
            <a:lvl3pPr marL="739852" indent="0">
              <a:buNone/>
              <a:defRPr sz="800"/>
            </a:lvl3pPr>
            <a:lvl4pPr marL="1109778" indent="0">
              <a:buNone/>
              <a:defRPr sz="700"/>
            </a:lvl4pPr>
            <a:lvl5pPr marL="1479699" indent="0">
              <a:buNone/>
              <a:defRPr sz="700"/>
            </a:lvl5pPr>
            <a:lvl6pPr marL="1849628" indent="0">
              <a:buNone/>
              <a:defRPr sz="700"/>
            </a:lvl6pPr>
            <a:lvl7pPr marL="2219550" indent="0">
              <a:buNone/>
              <a:defRPr sz="700"/>
            </a:lvl7pPr>
            <a:lvl8pPr marL="2589480" indent="0">
              <a:buNone/>
              <a:defRPr sz="700"/>
            </a:lvl8pPr>
            <a:lvl9pPr marL="2959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1D2D6-F7A1-4F76-B402-DB9A414A7E86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8906680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3600029"/>
            <a:ext cx="5486400" cy="42556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459050"/>
            <a:ext cx="5486400" cy="3086964"/>
          </a:xfrm>
        </p:spPr>
        <p:txBody>
          <a:bodyPr/>
          <a:lstStyle>
            <a:lvl1pPr marL="0" indent="0">
              <a:buNone/>
              <a:defRPr sz="2600"/>
            </a:lvl1pPr>
            <a:lvl2pPr marL="369926" indent="0">
              <a:buNone/>
              <a:defRPr sz="2300"/>
            </a:lvl2pPr>
            <a:lvl3pPr marL="739852" indent="0">
              <a:buNone/>
              <a:defRPr sz="1900"/>
            </a:lvl3pPr>
            <a:lvl4pPr marL="1109778" indent="0">
              <a:buNone/>
              <a:defRPr sz="1600"/>
            </a:lvl4pPr>
            <a:lvl5pPr marL="1479699" indent="0">
              <a:buNone/>
              <a:defRPr sz="1600"/>
            </a:lvl5pPr>
            <a:lvl6pPr marL="1849628" indent="0">
              <a:buNone/>
              <a:defRPr sz="1600"/>
            </a:lvl6pPr>
            <a:lvl7pPr marL="2219550" indent="0">
              <a:buNone/>
              <a:defRPr sz="1600"/>
            </a:lvl7pPr>
            <a:lvl8pPr marL="2589480" indent="0">
              <a:buNone/>
              <a:defRPr sz="1600"/>
            </a:lvl8pPr>
            <a:lvl9pPr marL="2959403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4025594"/>
            <a:ext cx="5486400" cy="603783"/>
          </a:xfrm>
        </p:spPr>
        <p:txBody>
          <a:bodyPr/>
          <a:lstStyle>
            <a:lvl1pPr marL="0" indent="0">
              <a:buNone/>
              <a:defRPr sz="1100"/>
            </a:lvl1pPr>
            <a:lvl2pPr marL="369926" indent="0">
              <a:buNone/>
              <a:defRPr sz="1000"/>
            </a:lvl2pPr>
            <a:lvl3pPr marL="739852" indent="0">
              <a:buNone/>
              <a:defRPr sz="800"/>
            </a:lvl3pPr>
            <a:lvl4pPr marL="1109778" indent="0">
              <a:buNone/>
              <a:defRPr sz="700"/>
            </a:lvl4pPr>
            <a:lvl5pPr marL="1479699" indent="0">
              <a:buNone/>
              <a:defRPr sz="700"/>
            </a:lvl5pPr>
            <a:lvl6pPr marL="1849628" indent="0">
              <a:buNone/>
              <a:defRPr sz="700"/>
            </a:lvl6pPr>
            <a:lvl7pPr marL="2219550" indent="0">
              <a:buNone/>
              <a:defRPr sz="700"/>
            </a:lvl7pPr>
            <a:lvl8pPr marL="2589480" indent="0">
              <a:buNone/>
              <a:defRPr sz="700"/>
            </a:lvl8pPr>
            <a:lvl9pPr marL="2959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75A74-7D56-4EAA-A47D-C19AA9C4BAEB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4025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A6B9B-7C57-0F42-9164-D1DA31735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699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69472F-8DAC-43AB-82E7-E7AA3C5089C1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7884966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05222"/>
            <a:ext cx="2056320" cy="4392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05222"/>
            <a:ext cx="6035040" cy="4392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04141-98D6-4FC9-9DF8-8F9C16F6399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0067968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3" name="Shape 13"/>
          <p:cNvSpPr txBox="1"/>
          <p:nvPr/>
        </p:nvSpPr>
        <p:spPr>
          <a:xfrm>
            <a:off x="300819" y="462412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Fei-Fei Li &amp; Andrej Karpathy</a:t>
            </a:r>
          </a:p>
        </p:txBody>
      </p:sp>
      <p:sp>
        <p:nvSpPr>
          <p:cNvPr id="14" name="Shape 14"/>
          <p:cNvSpPr txBox="1"/>
          <p:nvPr/>
        </p:nvSpPr>
        <p:spPr>
          <a:xfrm>
            <a:off x="5326114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Lecture 7 -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03307" y="4667850"/>
            <a:ext cx="548699" cy="393600"/>
          </a:xfrm>
          <a:prstGeom prst="rect">
            <a:avLst/>
          </a:prstGeom>
        </p:spPr>
        <p:txBody>
          <a:bodyPr lIns="91335" tIns="91335" rIns="91335" bIns="91335" anchor="ctr" anchorCtr="0">
            <a:noAutofit/>
          </a:bodyPr>
          <a:lstStyle>
            <a:lvl1pPr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16" name="Shape 16"/>
          <p:cNvSpPr txBox="1"/>
          <p:nvPr/>
        </p:nvSpPr>
        <p:spPr>
          <a:xfrm>
            <a:off x="7535919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21 Jan 2015</a:t>
            </a:r>
          </a:p>
        </p:txBody>
      </p:sp>
    </p:spTree>
    <p:extLst>
      <p:ext uri="{BB962C8B-B14F-4D97-AF65-F5344CB8AC3E}">
        <p14:creationId xmlns:p14="http://schemas.microsoft.com/office/powerpoint/2010/main" val="38865897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4" name="Shape 14"/>
          <p:cNvSpPr txBox="1"/>
          <p:nvPr/>
        </p:nvSpPr>
        <p:spPr>
          <a:xfrm>
            <a:off x="72200" y="4624125"/>
            <a:ext cx="5250900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Fei-Fei Li &amp; Andrej Karpathy &amp; Justin Johnson</a:t>
            </a:r>
          </a:p>
        </p:txBody>
      </p:sp>
      <p:sp>
        <p:nvSpPr>
          <p:cNvPr id="15" name="Shape 15"/>
          <p:cNvSpPr txBox="1"/>
          <p:nvPr/>
        </p:nvSpPr>
        <p:spPr>
          <a:xfrm>
            <a:off x="53261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Lecture 7 -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75359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27 Jan 2016</a:t>
            </a:r>
          </a:p>
        </p:txBody>
      </p:sp>
    </p:spTree>
    <p:extLst>
      <p:ext uri="{BB962C8B-B14F-4D97-AF65-F5344CB8AC3E}">
        <p14:creationId xmlns:p14="http://schemas.microsoft.com/office/powerpoint/2010/main" val="2791707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18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1" y="1200150"/>
            <a:ext cx="3994525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25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1093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613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0013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12BF4-21F9-4316-904B-02DE93181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603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69ABC-516C-478A-B078-673923DD79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3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EB1268-6649-7247-A892-CE1DA1632E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7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5pPr>
      <a:lvl6pPr marL="456755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6pPr>
      <a:lvl7pPr marL="913510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7pPr>
      <a:lvl8pPr marL="1370263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8pPr>
      <a:lvl9pPr marL="1827016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9pPr>
    </p:titleStyle>
    <p:bodyStyle>
      <a:lvl1pPr marL="342563" indent="-342563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9900"/>
          </a:solidFill>
          <a:latin typeface="+mn-lt"/>
          <a:ea typeface="+mn-ea"/>
        </a:defRPr>
      </a:lvl2pPr>
      <a:lvl3pPr marL="1141889" indent="-228378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0000"/>
          </a:solidFill>
          <a:latin typeface="+mn-lt"/>
          <a:ea typeface="+mn-ea"/>
        </a:defRPr>
      </a:lvl3pPr>
      <a:lvl4pPr marL="1598641" indent="-22837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397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150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8901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5659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412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608A87FA-5C3D-44C9-B745-3831DAB965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0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7150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85800"/>
            <a:ext cx="77724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8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D6AAD3B-7D9C-4E52-9BE2-E4C1F70FF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8503" name="Line 7"/>
          <p:cNvSpPr>
            <a:spLocks noChangeShapeType="1"/>
          </p:cNvSpPr>
          <p:nvPr/>
        </p:nvSpPr>
        <p:spPr bwMode="auto">
          <a:xfrm>
            <a:off x="685800" y="62865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118348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7150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85800"/>
            <a:ext cx="77724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latin typeface="Times New Roman" pitchFamily="18" charset="0"/>
              </a:defRPr>
            </a:lvl1pPr>
          </a:lstStyle>
          <a:p>
            <a:pPr>
              <a:defRPr/>
            </a:pPr>
            <a:fld id="{9D615FC6-65EA-469E-A2AC-6B14F4DC4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62865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131327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7160"/>
            <a:ext cx="7886700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57250"/>
            <a:ext cx="7891272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4868435"/>
            <a:ext cx="9144000" cy="27432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4" y="4867095"/>
            <a:ext cx="275393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Justin Johnson &amp; David </a:t>
            </a:r>
            <a:r>
              <a:rPr lang="en-US" sz="1200" dirty="0" err="1">
                <a:solidFill>
                  <a:srgbClr val="FFCB05"/>
                </a:solidFill>
              </a:rPr>
              <a:t>Fouhey</a:t>
            </a:r>
            <a:endParaRPr lang="en-US" sz="12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4867841"/>
            <a:ext cx="18288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March 4, 2021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A51D-2761-9544-A759-09055DD68FFD}"/>
              </a:ext>
            </a:extLst>
          </p:cNvPr>
          <p:cNvSpPr txBox="1"/>
          <p:nvPr userDrawn="1"/>
        </p:nvSpPr>
        <p:spPr>
          <a:xfrm>
            <a:off x="2970575" y="4867095"/>
            <a:ext cx="289599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EECS 442 WI 2021: Lecture 13 - </a:t>
            </a:r>
          </a:p>
        </p:txBody>
      </p:sp>
    </p:spTree>
    <p:extLst>
      <p:ext uri="{BB962C8B-B14F-4D97-AF65-F5344CB8AC3E}">
        <p14:creationId xmlns:p14="http://schemas.microsoft.com/office/powerpoint/2010/main" val="65645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7160"/>
            <a:ext cx="7886700" cy="617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57250"/>
            <a:ext cx="7891272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4868435"/>
            <a:ext cx="9144000" cy="27432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4" y="4867095"/>
            <a:ext cx="289599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Justin Johnson &amp; David </a:t>
            </a:r>
            <a:r>
              <a:rPr lang="en-US" sz="1200" dirty="0" err="1">
                <a:solidFill>
                  <a:srgbClr val="FFCB05"/>
                </a:solidFill>
              </a:rPr>
              <a:t>Fouhey</a:t>
            </a:r>
            <a:endParaRPr lang="en-US" sz="12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4867841"/>
            <a:ext cx="182880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February 23, 2021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A51D-2761-9544-A759-09055DD68FFD}"/>
              </a:ext>
            </a:extLst>
          </p:cNvPr>
          <p:cNvSpPr txBox="1"/>
          <p:nvPr userDrawn="1"/>
        </p:nvSpPr>
        <p:spPr>
          <a:xfrm>
            <a:off x="2970575" y="4867095"/>
            <a:ext cx="289599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CB05"/>
                </a:solidFill>
              </a:rPr>
              <a:t>EECS 442 WI 2021: Lecture 11 - </a:t>
            </a:r>
          </a:p>
        </p:txBody>
      </p:sp>
    </p:spTree>
    <p:extLst>
      <p:ext uri="{BB962C8B-B14F-4D97-AF65-F5344CB8AC3E}">
        <p14:creationId xmlns:p14="http://schemas.microsoft.com/office/powerpoint/2010/main" val="209600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3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318800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258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3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401825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78EA3B-8309-4A28-95C8-2575BDEEA5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757EC4-CD34-40A0-9502-BE1D85782C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092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3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</a:rPr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401214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664" y="205941"/>
            <a:ext cx="822870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58" tIns="40580" rIns="81158" bIns="405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664" y="1200502"/>
            <a:ext cx="8228707" cy="339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649" y="4683900"/>
            <a:ext cx="2133079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86" y="4683900"/>
            <a:ext cx="2895451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7" y="4683900"/>
            <a:ext cx="2133079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r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E1128-5485-4825-B48B-9AEF1D534499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Gill Sans"/>
              </a:rPr>
              <a:pPr marL="0" marR="0" lvl="0" indent="0" algn="r" defTabSz="5712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8255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5pPr>
      <a:lvl6pPr marL="405796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6pPr>
      <a:lvl7pPr marL="811598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7pPr>
      <a:lvl8pPr marL="1217403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8pPr>
      <a:lvl9pPr marL="1623201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02371" indent="-302371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57281" indent="-25081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cs typeface="+mn-cs"/>
        </a:defRPr>
      </a:lvl2pPr>
      <a:lvl3pPr marL="1012193" indent="-200256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cs typeface="+mn-cs"/>
        </a:defRPr>
      </a:lvl3pPr>
      <a:lvl4pPr marL="1418658" indent="-200256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1824131" indent="-200256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231904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6pPr>
      <a:lvl7pPr marL="2637703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7pPr>
      <a:lvl8pPr marL="3043503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8pPr>
      <a:lvl9pPr marL="3449297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796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598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7403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3201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8999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4804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0602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6400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191" y="205014"/>
            <a:ext cx="8228763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191" y="1203631"/>
            <a:ext cx="8228763" cy="33948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172" y="4685946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marL="0" marR="0" lvl="0" indent="0" algn="l" defTabSz="7398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7055" y="4685946"/>
            <a:ext cx="289814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marL="0" marR="0" lvl="0" indent="0" algn="ctr" defTabSz="7398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5517" y="4685946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marL="0" marR="0" lvl="0" indent="0" algn="r" defTabSz="73985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C1224-671F-44E9-ABBD-6930984F0DA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73985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97244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ctr" rtl="0" hangingPunct="0">
        <a:tabLst/>
        <a:defRPr lang="en-US" sz="3600" b="0" i="0" u="none" strike="noStrike" kern="1200">
          <a:ln>
            <a:noFill/>
          </a:ln>
          <a:latin typeface="Arial" pitchFamily="18"/>
        </a:defRPr>
      </a:lvl1pPr>
    </p:titleStyle>
    <p:bodyStyle>
      <a:lvl1pPr rtl="0" hangingPunct="0">
        <a:spcBef>
          <a:spcPts val="0"/>
        </a:spcBef>
        <a:spcAft>
          <a:spcPts val="1148"/>
        </a:spcAft>
        <a:tabLst/>
        <a:defRPr lang="en-US" sz="2600" b="0" i="0" u="none" strike="noStrike" kern="1200">
          <a:ln>
            <a:noFill/>
          </a:ln>
          <a:latin typeface="Arial" pitchFamily="18"/>
        </a:defRPr>
      </a:lvl1pPr>
    </p:bodyStyle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8" name="Shape 8"/>
          <p:cNvSpPr txBox="1"/>
          <p:nvPr/>
        </p:nvSpPr>
        <p:spPr>
          <a:xfrm>
            <a:off x="53261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Lecture 7 -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sldNum" idx="2"/>
          </p:nvPr>
        </p:nvSpPr>
        <p:spPr>
          <a:xfrm>
            <a:off x="6655689" y="4667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0" name="Shape 10"/>
          <p:cNvSpPr txBox="1"/>
          <p:nvPr/>
        </p:nvSpPr>
        <p:spPr>
          <a:xfrm>
            <a:off x="75359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27 Jan 2016</a:t>
            </a:r>
          </a:p>
        </p:txBody>
      </p:sp>
      <p:sp>
        <p:nvSpPr>
          <p:cNvPr id="11" name="Shape 11"/>
          <p:cNvSpPr txBox="1"/>
          <p:nvPr/>
        </p:nvSpPr>
        <p:spPr>
          <a:xfrm>
            <a:off x="72200" y="4624125"/>
            <a:ext cx="5250900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Fei-Fei Li &amp; Andrej Karpathy &amp; Justin Johnson</a:t>
            </a:r>
          </a:p>
        </p:txBody>
      </p:sp>
    </p:spTree>
    <p:extLst>
      <p:ext uri="{BB962C8B-B14F-4D97-AF65-F5344CB8AC3E}">
        <p14:creationId xmlns:p14="http://schemas.microsoft.com/office/powerpoint/2010/main" val="343892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0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0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0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0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08.png"/><Relationship Id="rId4" Type="http://schemas.openxmlformats.org/officeDocument/2006/relationships/image" Target="../media/image84.jp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Relationship Id="rId4" Type="http://schemas.openxmlformats.org/officeDocument/2006/relationships/hyperlink" Target="https://arxiv.org/pdf/1405.0312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9.jpeg"/><Relationship Id="rId9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2.xml"/><Relationship Id="rId4" Type="http://schemas.openxmlformats.org/officeDocument/2006/relationships/hyperlink" Target="http://cs231n.github.io/linear-classify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pixel.net/Brain-Structure-Neurons-Brain-Network-Brain-Cells-582052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51.png"/><Relationship Id="rId4" Type="http://schemas.openxmlformats.org/officeDocument/2006/relationships/hyperlink" Target="https://creativecommons.org/publicdomain/zero/1.0/deed.en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5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6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9.wmf"/><Relationship Id="rId4" Type="http://schemas.openxmlformats.org/officeDocument/2006/relationships/oleObject" Target="../embeddings/oleObject6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69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84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8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84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84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84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84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84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84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9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9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9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9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9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9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9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9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0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0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Feature Learning with </a:t>
            </a:r>
            <a:br>
              <a:rPr lang="en-US" dirty="0"/>
            </a:br>
            <a:r>
              <a:rPr lang="en-US" dirty="0"/>
              <a:t>Neural Networks</a:t>
            </a:r>
            <a:br>
              <a:rPr lang="en-US" dirty="0"/>
            </a:br>
            <a:r>
              <a:rPr lang="en-US" sz="2800" dirty="0"/>
              <a:t>(aka Deep Learning)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66201" y="4316798"/>
            <a:ext cx="71777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CS194: Intro to Computer Vision and Comp. Photo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Angjoo Kanazawa, UC Berkeley, Fall 2021</a:t>
            </a:r>
          </a:p>
        </p:txBody>
      </p:sp>
    </p:spTree>
    <p:extLst>
      <p:ext uri="{BB962C8B-B14F-4D97-AF65-F5344CB8AC3E}">
        <p14:creationId xmlns:p14="http://schemas.microsoft.com/office/powerpoint/2010/main" val="604405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7D4AC-9905-7348-9FEE-B3A43E04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387F6-C96E-864D-91B4-FC534EA2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27934"/>
            <a:ext cx="8229600" cy="58271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Object Detection</a:t>
            </a:r>
          </a:p>
        </p:txBody>
      </p:sp>
      <p:pic>
        <p:nvPicPr>
          <p:cNvPr id="4" name="Picture 6" descr="https://scontent-sjc3-1.cdninstagram.com/vp/1d451f7e410e6e94f9893b3ba55f6f33/5CE261A0/t51.2885-15/e35/47694767_547396615763088_6703061554519517777_n.jpg?_nc_ht=scontent-sjc3-1.cdninstagram.com">
            <a:extLst>
              <a:ext uri="{FF2B5EF4-FFF2-40B4-BE49-F238E27FC236}">
                <a16:creationId xmlns:a16="http://schemas.microsoft.com/office/drawing/2014/main" id="{4F464877-EF22-2A43-BEB0-DD4C023A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12301"/>
            <a:ext cx="2670088" cy="26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D348AA31-A059-7E4E-8266-CBDD03D543B0}"/>
              </a:ext>
            </a:extLst>
          </p:cNvPr>
          <p:cNvSpPr/>
          <p:nvPr/>
        </p:nvSpPr>
        <p:spPr>
          <a:xfrm>
            <a:off x="4211960" y="2571750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ttps://scontent-sjc3-1.cdninstagram.com/vp/1d451f7e410e6e94f9893b3ba55f6f33/5CE261A0/t51.2885-15/e35/47694767_547396615763088_6703061554519517777_n.jpg?_nc_ht=scontent-sjc3-1.cdninstagram.com">
            <a:extLst>
              <a:ext uri="{FF2B5EF4-FFF2-40B4-BE49-F238E27FC236}">
                <a16:creationId xmlns:a16="http://schemas.microsoft.com/office/drawing/2014/main" id="{337412B8-C854-CE46-9A23-9D1269B3F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312" y="1308773"/>
            <a:ext cx="2670088" cy="26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F04986-4602-A843-9322-721B9352F734}"/>
              </a:ext>
            </a:extLst>
          </p:cNvPr>
          <p:cNvSpPr/>
          <p:nvPr/>
        </p:nvSpPr>
        <p:spPr>
          <a:xfrm>
            <a:off x="5724128" y="1308773"/>
            <a:ext cx="2304256" cy="255912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20329-06F3-1549-8CDB-48B75EE62729}"/>
              </a:ext>
            </a:extLst>
          </p:cNvPr>
          <p:cNvSpPr txBox="1"/>
          <p:nvPr/>
        </p:nvSpPr>
        <p:spPr>
          <a:xfrm>
            <a:off x="7020272" y="98757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FFC000"/>
                </a:solidFill>
              </a:rPr>
              <a:t>“Cat”</a:t>
            </a:r>
          </a:p>
        </p:txBody>
      </p:sp>
    </p:spTree>
    <p:extLst>
      <p:ext uri="{BB962C8B-B14F-4D97-AF65-F5344CB8AC3E}">
        <p14:creationId xmlns:p14="http://schemas.microsoft.com/office/powerpoint/2010/main" val="1367456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24468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0565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0648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FF965A-A87C-4674-B968-3C1BC419594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5162" y="1028273"/>
            <a:ext cx="3519192" cy="486453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Learn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multiple filters.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18317" y="2246100"/>
            <a:ext cx="2830542" cy="150371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E.g.: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100 Filters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Filter size: 10x10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   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10K parameters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eeSans" pitchFamily="34"/>
              <a:ea typeface="DejaVu Sans" pitchFamily="2"/>
              <a:cs typeface="DejaVu Sans" pitchFamily="2"/>
            </a:endParaRP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ans" pitchFamily="34"/>
              <a:ea typeface="DejaVu Sans" pitchFamily="2"/>
              <a:cs typeface="DejaVu Sans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703" y="597920"/>
            <a:ext cx="5814897" cy="4510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pic>
        <p:nvPicPr>
          <p:cNvPr id="10" name="Shape 6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6355" y="3508194"/>
            <a:ext cx="1342200" cy="159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87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6503307" y="4667850"/>
            <a:ext cx="548699" cy="393600"/>
          </a:xfrm>
          <a:prstGeom prst="rect">
            <a:avLst/>
          </a:prstGeom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200394" y="1056525"/>
            <a:ext cx="1730399" cy="3936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before: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270844" y="3276350"/>
            <a:ext cx="1730399" cy="3936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now:</a:t>
            </a:r>
          </a:p>
        </p:txBody>
      </p:sp>
      <p:sp>
        <p:nvSpPr>
          <p:cNvPr id="186" name="Shape 186"/>
          <p:cNvSpPr/>
          <p:nvPr/>
        </p:nvSpPr>
        <p:spPr>
          <a:xfrm>
            <a:off x="2140275" y="2826575"/>
            <a:ext cx="1457100" cy="1457100"/>
          </a:xfrm>
          <a:prstGeom prst="cube">
            <a:avLst>
              <a:gd name="adj" fmla="val 25000"/>
            </a:avLst>
          </a:prstGeom>
          <a:solidFill>
            <a:srgbClr val="F4CCCC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87" name="Shape 187"/>
          <p:cNvCxnSpPr/>
          <p:nvPr/>
        </p:nvCxnSpPr>
        <p:spPr>
          <a:xfrm>
            <a:off x="3816078" y="3473150"/>
            <a:ext cx="491700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8" name="Shape 188"/>
          <p:cNvSpPr/>
          <p:nvPr/>
        </p:nvSpPr>
        <p:spPr>
          <a:xfrm>
            <a:off x="4606025" y="2744600"/>
            <a:ext cx="1457100" cy="1457100"/>
          </a:xfrm>
          <a:prstGeom prst="cube">
            <a:avLst>
              <a:gd name="adj" fmla="val 25000"/>
            </a:avLst>
          </a:prstGeom>
          <a:solidFill>
            <a:srgbClr val="C9DAF8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89" name="Shape 189"/>
          <p:cNvCxnSpPr/>
          <p:nvPr/>
        </p:nvCxnSpPr>
        <p:spPr>
          <a:xfrm>
            <a:off x="6436625" y="3434300"/>
            <a:ext cx="491700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0" name="Shape 190"/>
          <p:cNvSpPr/>
          <p:nvPr/>
        </p:nvSpPr>
        <p:spPr>
          <a:xfrm>
            <a:off x="7190150" y="2705751"/>
            <a:ext cx="1457100" cy="1457100"/>
          </a:xfrm>
          <a:prstGeom prst="cube">
            <a:avLst>
              <a:gd name="adj" fmla="val 25000"/>
            </a:avLst>
          </a:prstGeom>
          <a:solidFill>
            <a:srgbClr val="D9EAD3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4372667" y="94892"/>
            <a:ext cx="643799" cy="20006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3065257" y="356377"/>
            <a:ext cx="643799" cy="1547999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3178317" y="486811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3178317" y="944406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3178317" y="1402001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4488501" y="673186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4488501" y="1130781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4488501" y="1588376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4488501" y="215591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5614719" y="565107"/>
            <a:ext cx="643799" cy="1077899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5730547" y="673186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5730547" y="1130781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203" name="Shape 203"/>
          <p:cNvCxnSpPr>
            <a:stCxn id="193" idx="6"/>
            <a:endCxn id="199" idx="2"/>
          </p:cNvCxnSpPr>
          <p:nvPr/>
        </p:nvCxnSpPr>
        <p:spPr>
          <a:xfrm rot="10800000" flipH="1">
            <a:off x="3569817" y="411361"/>
            <a:ext cx="918600" cy="2712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>
            <a:stCxn id="194" idx="6"/>
            <a:endCxn id="199" idx="2"/>
          </p:cNvCxnSpPr>
          <p:nvPr/>
        </p:nvCxnSpPr>
        <p:spPr>
          <a:xfrm rot="10800000" flipH="1">
            <a:off x="3569817" y="411457"/>
            <a:ext cx="918600" cy="7287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5" name="Shape 205"/>
          <p:cNvCxnSpPr>
            <a:stCxn id="195" idx="6"/>
            <a:endCxn id="199" idx="2"/>
          </p:cNvCxnSpPr>
          <p:nvPr/>
        </p:nvCxnSpPr>
        <p:spPr>
          <a:xfrm rot="10800000" flipH="1">
            <a:off x="3569817" y="411251"/>
            <a:ext cx="918600" cy="11865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6" name="Shape 206"/>
          <p:cNvCxnSpPr>
            <a:stCxn id="193" idx="6"/>
            <a:endCxn id="196" idx="2"/>
          </p:cNvCxnSpPr>
          <p:nvPr/>
        </p:nvCxnSpPr>
        <p:spPr>
          <a:xfrm>
            <a:off x="3569817" y="682561"/>
            <a:ext cx="918600" cy="1863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7" name="Shape 207"/>
          <p:cNvCxnSpPr>
            <a:stCxn id="194" idx="6"/>
            <a:endCxn id="196" idx="2"/>
          </p:cNvCxnSpPr>
          <p:nvPr/>
        </p:nvCxnSpPr>
        <p:spPr>
          <a:xfrm rot="10800000" flipH="1">
            <a:off x="3569817" y="868956"/>
            <a:ext cx="918600" cy="2712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8" name="Shape 208"/>
          <p:cNvCxnSpPr>
            <a:stCxn id="195" idx="6"/>
            <a:endCxn id="196" idx="2"/>
          </p:cNvCxnSpPr>
          <p:nvPr/>
        </p:nvCxnSpPr>
        <p:spPr>
          <a:xfrm rot="10800000" flipH="1">
            <a:off x="3569817" y="869051"/>
            <a:ext cx="918600" cy="7287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9" name="Shape 209"/>
          <p:cNvCxnSpPr>
            <a:stCxn id="193" idx="6"/>
            <a:endCxn id="197" idx="2"/>
          </p:cNvCxnSpPr>
          <p:nvPr/>
        </p:nvCxnSpPr>
        <p:spPr>
          <a:xfrm>
            <a:off x="3569817" y="682561"/>
            <a:ext cx="918600" cy="6441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0" name="Shape 210"/>
          <p:cNvCxnSpPr>
            <a:stCxn id="194" idx="6"/>
            <a:endCxn id="197" idx="2"/>
          </p:cNvCxnSpPr>
          <p:nvPr/>
        </p:nvCxnSpPr>
        <p:spPr>
          <a:xfrm>
            <a:off x="3569817" y="1140156"/>
            <a:ext cx="918600" cy="1863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1" name="Shape 211"/>
          <p:cNvCxnSpPr>
            <a:stCxn id="195" idx="6"/>
            <a:endCxn id="197" idx="2"/>
          </p:cNvCxnSpPr>
          <p:nvPr/>
        </p:nvCxnSpPr>
        <p:spPr>
          <a:xfrm rot="10800000" flipH="1">
            <a:off x="3569817" y="1326551"/>
            <a:ext cx="918600" cy="2712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2" name="Shape 212"/>
          <p:cNvCxnSpPr>
            <a:stCxn id="193" idx="6"/>
            <a:endCxn id="198" idx="2"/>
          </p:cNvCxnSpPr>
          <p:nvPr/>
        </p:nvCxnSpPr>
        <p:spPr>
          <a:xfrm>
            <a:off x="3569817" y="682561"/>
            <a:ext cx="918600" cy="11016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3" name="Shape 213"/>
          <p:cNvCxnSpPr>
            <a:stCxn id="194" idx="6"/>
            <a:endCxn id="198" idx="2"/>
          </p:cNvCxnSpPr>
          <p:nvPr/>
        </p:nvCxnSpPr>
        <p:spPr>
          <a:xfrm>
            <a:off x="3569817" y="1140156"/>
            <a:ext cx="918600" cy="6441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4" name="Shape 214"/>
          <p:cNvCxnSpPr>
            <a:stCxn id="195" idx="6"/>
            <a:endCxn id="198" idx="2"/>
          </p:cNvCxnSpPr>
          <p:nvPr/>
        </p:nvCxnSpPr>
        <p:spPr>
          <a:xfrm>
            <a:off x="3569817" y="1597751"/>
            <a:ext cx="918600" cy="1863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5" name="Shape 215"/>
          <p:cNvCxnSpPr>
            <a:stCxn id="199" idx="6"/>
            <a:endCxn id="201" idx="2"/>
          </p:cNvCxnSpPr>
          <p:nvPr/>
        </p:nvCxnSpPr>
        <p:spPr>
          <a:xfrm>
            <a:off x="4880001" y="411341"/>
            <a:ext cx="850500" cy="4575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6" name="Shape 216"/>
          <p:cNvCxnSpPr>
            <a:stCxn id="196" idx="6"/>
            <a:endCxn id="201" idx="2"/>
          </p:cNvCxnSpPr>
          <p:nvPr/>
        </p:nvCxnSpPr>
        <p:spPr>
          <a:xfrm>
            <a:off x="4880001" y="868936"/>
            <a:ext cx="850500" cy="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7" name="Shape 217"/>
          <p:cNvCxnSpPr>
            <a:stCxn id="197" idx="6"/>
            <a:endCxn id="201" idx="2"/>
          </p:cNvCxnSpPr>
          <p:nvPr/>
        </p:nvCxnSpPr>
        <p:spPr>
          <a:xfrm rot="10800000" flipH="1">
            <a:off x="4880001" y="869031"/>
            <a:ext cx="850500" cy="4575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8" name="Shape 218"/>
          <p:cNvCxnSpPr>
            <a:stCxn id="198" idx="6"/>
            <a:endCxn id="201" idx="2"/>
          </p:cNvCxnSpPr>
          <p:nvPr/>
        </p:nvCxnSpPr>
        <p:spPr>
          <a:xfrm rot="10800000" flipH="1">
            <a:off x="4880001" y="868827"/>
            <a:ext cx="850500" cy="9153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9" name="Shape 219"/>
          <p:cNvCxnSpPr>
            <a:stCxn id="199" idx="6"/>
            <a:endCxn id="202" idx="2"/>
          </p:cNvCxnSpPr>
          <p:nvPr/>
        </p:nvCxnSpPr>
        <p:spPr>
          <a:xfrm>
            <a:off x="4880001" y="411342"/>
            <a:ext cx="850500" cy="9153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0" name="Shape 220"/>
          <p:cNvCxnSpPr>
            <a:stCxn id="196" idx="6"/>
            <a:endCxn id="202" idx="2"/>
          </p:cNvCxnSpPr>
          <p:nvPr/>
        </p:nvCxnSpPr>
        <p:spPr>
          <a:xfrm>
            <a:off x="4880001" y="868936"/>
            <a:ext cx="850500" cy="4575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1" name="Shape 221"/>
          <p:cNvCxnSpPr>
            <a:stCxn id="197" idx="6"/>
            <a:endCxn id="202" idx="2"/>
          </p:cNvCxnSpPr>
          <p:nvPr/>
        </p:nvCxnSpPr>
        <p:spPr>
          <a:xfrm>
            <a:off x="4880001" y="1326531"/>
            <a:ext cx="850500" cy="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2" name="Shape 222"/>
          <p:cNvCxnSpPr>
            <a:stCxn id="198" idx="6"/>
            <a:endCxn id="202" idx="2"/>
          </p:cNvCxnSpPr>
          <p:nvPr/>
        </p:nvCxnSpPr>
        <p:spPr>
          <a:xfrm rot="10800000" flipH="1">
            <a:off x="4880001" y="1326626"/>
            <a:ext cx="850500" cy="4575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3" name="Shape 223"/>
          <p:cNvSpPr txBox="1"/>
          <p:nvPr/>
        </p:nvSpPr>
        <p:spPr>
          <a:xfrm>
            <a:off x="2922477" y="1869312"/>
            <a:ext cx="1122000" cy="2712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input layer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4044602" y="2140574"/>
            <a:ext cx="1441799" cy="2712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hidden layer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5344432" y="1630391"/>
            <a:ext cx="1441799" cy="2712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output layer</a:t>
            </a:r>
          </a:p>
        </p:txBody>
      </p:sp>
      <p:cxnSp>
        <p:nvCxnSpPr>
          <p:cNvPr id="226" name="Shape 226"/>
          <p:cNvCxnSpPr/>
          <p:nvPr/>
        </p:nvCxnSpPr>
        <p:spPr>
          <a:xfrm>
            <a:off x="-18215" y="2610525"/>
            <a:ext cx="9207899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4097798360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1066450" y="1425762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1602875" y="372576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2022850" y="218448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1008462" y="4117394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0" y="2"/>
            <a:ext cx="7701900" cy="65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Convolution Layer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751225" y="844012"/>
            <a:ext cx="3350100" cy="47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32x32x3 image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2018377" y="3683300"/>
            <a:ext cx="2016899" cy="12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width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2438352" y="2167873"/>
            <a:ext cx="2016899" cy="12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height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1305402" y="4103741"/>
            <a:ext cx="4407299" cy="12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depth</a:t>
            </a:r>
          </a:p>
        </p:txBody>
      </p:sp>
    </p:spTree>
    <p:extLst>
      <p:ext uri="{BB962C8B-B14F-4D97-AF65-F5344CB8AC3E}">
        <p14:creationId xmlns:p14="http://schemas.microsoft.com/office/powerpoint/2010/main" val="19937357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1066450" y="1425762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1602875" y="372576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2022850" y="218448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008462" y="4117394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0" y="2"/>
            <a:ext cx="7701900" cy="65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Convolution Layer</a:t>
            </a:r>
          </a:p>
        </p:txBody>
      </p:sp>
      <p:sp>
        <p:nvSpPr>
          <p:cNvPr id="156" name="Shape 156"/>
          <p:cNvSpPr/>
          <p:nvPr/>
        </p:nvSpPr>
        <p:spPr>
          <a:xfrm>
            <a:off x="4145902" y="2304737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3920100" y="1625087"/>
            <a:ext cx="2115600" cy="35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5x5x3 filter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751225" y="844012"/>
            <a:ext cx="3350100" cy="47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32x32x3 image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197800" y="2659450"/>
            <a:ext cx="3946200" cy="75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Convolve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the filter with the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i.e. “slide over the image spatially, computing dot products”</a:t>
            </a:r>
          </a:p>
        </p:txBody>
      </p:sp>
    </p:spTree>
    <p:extLst>
      <p:ext uri="{BB962C8B-B14F-4D97-AF65-F5344CB8AC3E}">
        <p14:creationId xmlns:p14="http://schemas.microsoft.com/office/powerpoint/2010/main" val="32221073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1066450" y="1425762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1602875" y="372576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2022850" y="218448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1008462" y="4117394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0" y="2"/>
            <a:ext cx="7701900" cy="65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Convolution Layer</a:t>
            </a:r>
          </a:p>
        </p:txBody>
      </p:sp>
      <p:sp>
        <p:nvSpPr>
          <p:cNvPr id="170" name="Shape 170"/>
          <p:cNvSpPr/>
          <p:nvPr/>
        </p:nvSpPr>
        <p:spPr>
          <a:xfrm>
            <a:off x="4145902" y="2304737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3920100" y="1625087"/>
            <a:ext cx="2115600" cy="35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5x5x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filter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751225" y="844012"/>
            <a:ext cx="3350100" cy="47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32x32x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image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5197800" y="2659450"/>
            <a:ext cx="3946200" cy="75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Convolve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the filter with the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i.e. “slide over the image spatially, computing dot products”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4963527" y="276002"/>
            <a:ext cx="3283499" cy="58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Filters always extend the full depth of the input volume</a:t>
            </a:r>
          </a:p>
        </p:txBody>
      </p:sp>
      <p:cxnSp>
        <p:nvCxnSpPr>
          <p:cNvPr id="175" name="Shape 175"/>
          <p:cNvCxnSpPr>
            <a:endCxn id="171" idx="0"/>
          </p:cNvCxnSpPr>
          <p:nvPr/>
        </p:nvCxnSpPr>
        <p:spPr>
          <a:xfrm flipH="1">
            <a:off x="4977900" y="1099187"/>
            <a:ext cx="589800" cy="5259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6" name="Shape 176"/>
          <p:cNvCxnSpPr/>
          <p:nvPr/>
        </p:nvCxnSpPr>
        <p:spPr>
          <a:xfrm flipH="1">
            <a:off x="2098752" y="728102"/>
            <a:ext cx="2583899" cy="2282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960332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1638400" y="2162852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3234652" y="242865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cxnSp>
        <p:nvCxnSpPr>
          <p:cNvPr id="184" name="Shape 184"/>
          <p:cNvCxnSpPr>
            <a:endCxn id="183" idx="2"/>
          </p:cNvCxnSpPr>
          <p:nvPr/>
        </p:nvCxnSpPr>
        <p:spPr>
          <a:xfrm rot="10800000" flipH="1">
            <a:off x="1745150" y="2569799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5" name="Shape 185"/>
          <p:cNvCxnSpPr>
            <a:endCxn id="183" idx="2"/>
          </p:cNvCxnSpPr>
          <p:nvPr/>
        </p:nvCxnSpPr>
        <p:spPr>
          <a:xfrm>
            <a:off x="1764650" y="2332499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6" name="Shape 186"/>
          <p:cNvCxnSpPr>
            <a:endCxn id="183" idx="2"/>
          </p:cNvCxnSpPr>
          <p:nvPr/>
        </p:nvCxnSpPr>
        <p:spPr>
          <a:xfrm>
            <a:off x="1900850" y="2183099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7" name="Shape 187"/>
          <p:cNvCxnSpPr>
            <a:endCxn id="183" idx="2"/>
          </p:cNvCxnSpPr>
          <p:nvPr/>
        </p:nvCxnSpPr>
        <p:spPr>
          <a:xfrm rot="10800000" flipH="1">
            <a:off x="1926950" y="2569799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8" name="Shape 188"/>
          <p:cNvSpPr txBox="1"/>
          <p:nvPr/>
        </p:nvSpPr>
        <p:spPr>
          <a:xfrm>
            <a:off x="1834500" y="34908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2198800" y="141767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1163887" y="388248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120875" y="69952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Convolution Layer</a:t>
            </a:r>
          </a:p>
        </p:txBody>
      </p:sp>
      <p:sp>
        <p:nvSpPr>
          <p:cNvPr id="192" name="Shape 192"/>
          <p:cNvSpPr/>
          <p:nvPr/>
        </p:nvSpPr>
        <p:spPr>
          <a:xfrm>
            <a:off x="1221875" y="11908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3479727" y="768475"/>
            <a:ext cx="3635099" cy="5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32x32x3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5x5x3 filter</a:t>
            </a:r>
          </a:p>
        </p:txBody>
      </p:sp>
      <p:cxnSp>
        <p:nvCxnSpPr>
          <p:cNvPr id="194" name="Shape 194"/>
          <p:cNvCxnSpPr/>
          <p:nvPr/>
        </p:nvCxnSpPr>
        <p:spPr>
          <a:xfrm flipH="1">
            <a:off x="2348652" y="1010252"/>
            <a:ext cx="984299" cy="2330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5" name="Shape 195"/>
          <p:cNvCxnSpPr/>
          <p:nvPr/>
        </p:nvCxnSpPr>
        <p:spPr>
          <a:xfrm flipH="1">
            <a:off x="2037649" y="1493777"/>
            <a:ext cx="1398900" cy="5438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6" name="Shape 196"/>
          <p:cNvCxnSpPr/>
          <p:nvPr/>
        </p:nvCxnSpPr>
        <p:spPr>
          <a:xfrm rot="10800000">
            <a:off x="3574802" y="2866502"/>
            <a:ext cx="408299" cy="1457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7" name="Shape 197"/>
          <p:cNvSpPr txBox="1"/>
          <p:nvPr/>
        </p:nvSpPr>
        <p:spPr>
          <a:xfrm>
            <a:off x="4070975" y="2749250"/>
            <a:ext cx="5016000" cy="10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1 number: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the result of taking a dot product between the filter and a small 5x5x3 chunk of the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(i.e. 5*5*3 = 75-dimensional dot product + bias)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024" y="1278250"/>
            <a:ext cx="370518" cy="2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700" y="4035819"/>
            <a:ext cx="1225640" cy="393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13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7D4AC-9905-7348-9FEE-B3A43E04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387F6-C96E-864D-91B4-FC534EA2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27934"/>
            <a:ext cx="8229600" cy="58271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Keypoint</a:t>
            </a:r>
            <a:r>
              <a:rPr lang="en-US" dirty="0"/>
              <a:t> Detection (project 5!)</a:t>
            </a:r>
          </a:p>
        </p:txBody>
      </p:sp>
      <p:pic>
        <p:nvPicPr>
          <p:cNvPr id="4" name="Picture 6" descr="https://scontent-sjc3-1.cdninstagram.com/vp/1d451f7e410e6e94f9893b3ba55f6f33/5CE261A0/t51.2885-15/e35/47694767_547396615763088_6703061554519517777_n.jpg?_nc_ht=scontent-sjc3-1.cdninstagram.com">
            <a:extLst>
              <a:ext uri="{FF2B5EF4-FFF2-40B4-BE49-F238E27FC236}">
                <a16:creationId xmlns:a16="http://schemas.microsoft.com/office/drawing/2014/main" id="{4F464877-EF22-2A43-BEB0-DD4C023A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12301"/>
            <a:ext cx="2670088" cy="26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D348AA31-A059-7E4E-8266-CBDD03D543B0}"/>
              </a:ext>
            </a:extLst>
          </p:cNvPr>
          <p:cNvSpPr/>
          <p:nvPr/>
        </p:nvSpPr>
        <p:spPr>
          <a:xfrm>
            <a:off x="4211960" y="2571750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ttps://scontent-sjc3-1.cdninstagram.com/vp/1d451f7e410e6e94f9893b3ba55f6f33/5CE261A0/t51.2885-15/e35/47694767_547396615763088_6703061554519517777_n.jpg?_nc_ht=scontent-sjc3-1.cdninstagram.com">
            <a:extLst>
              <a:ext uri="{FF2B5EF4-FFF2-40B4-BE49-F238E27FC236}">
                <a16:creationId xmlns:a16="http://schemas.microsoft.com/office/drawing/2014/main" id="{337412B8-C854-CE46-9A23-9D1269B3F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312" y="1308773"/>
            <a:ext cx="2670088" cy="26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76953D-C6FB-F54E-960E-1132542BFF9E}"/>
              </a:ext>
            </a:extLst>
          </p:cNvPr>
          <p:cNvSpPr/>
          <p:nvPr/>
        </p:nvSpPr>
        <p:spPr>
          <a:xfrm>
            <a:off x="6300192" y="1495053"/>
            <a:ext cx="144016" cy="14401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04FB03-7008-4848-973D-39ABCAE899AA}"/>
              </a:ext>
            </a:extLst>
          </p:cNvPr>
          <p:cNvSpPr/>
          <p:nvPr/>
        </p:nvSpPr>
        <p:spPr>
          <a:xfrm>
            <a:off x="7452320" y="1347614"/>
            <a:ext cx="144016" cy="144016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46B7A5-DDEF-474F-A80E-82C57EF2C372}"/>
              </a:ext>
            </a:extLst>
          </p:cNvPr>
          <p:cNvSpPr/>
          <p:nvPr/>
        </p:nvSpPr>
        <p:spPr>
          <a:xfrm>
            <a:off x="6948264" y="2283718"/>
            <a:ext cx="144016" cy="144016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C64BE7F-1D1B-564A-8F79-932C60936A5E}"/>
              </a:ext>
            </a:extLst>
          </p:cNvPr>
          <p:cNvSpPr/>
          <p:nvPr/>
        </p:nvSpPr>
        <p:spPr>
          <a:xfrm>
            <a:off x="6726902" y="2081788"/>
            <a:ext cx="144016" cy="144016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05BBC9-B34F-A24D-8D5C-61EA365FB961}"/>
              </a:ext>
            </a:extLst>
          </p:cNvPr>
          <p:cNvSpPr/>
          <p:nvPr/>
        </p:nvSpPr>
        <p:spPr>
          <a:xfrm>
            <a:off x="7142192" y="2039878"/>
            <a:ext cx="144016" cy="144016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3580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1638400" y="2162852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3234652" y="242865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cxnSp>
        <p:nvCxnSpPr>
          <p:cNvPr id="207" name="Shape 207"/>
          <p:cNvCxnSpPr>
            <a:endCxn id="206" idx="2"/>
          </p:cNvCxnSpPr>
          <p:nvPr/>
        </p:nvCxnSpPr>
        <p:spPr>
          <a:xfrm rot="10800000" flipH="1">
            <a:off x="1745150" y="2569799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8" name="Shape 208"/>
          <p:cNvCxnSpPr>
            <a:endCxn id="206" idx="2"/>
          </p:cNvCxnSpPr>
          <p:nvPr/>
        </p:nvCxnSpPr>
        <p:spPr>
          <a:xfrm>
            <a:off x="1764650" y="2332499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9" name="Shape 209"/>
          <p:cNvCxnSpPr>
            <a:endCxn id="206" idx="2"/>
          </p:cNvCxnSpPr>
          <p:nvPr/>
        </p:nvCxnSpPr>
        <p:spPr>
          <a:xfrm>
            <a:off x="1900850" y="2183099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10" name="Shape 210"/>
          <p:cNvCxnSpPr>
            <a:endCxn id="206" idx="2"/>
          </p:cNvCxnSpPr>
          <p:nvPr/>
        </p:nvCxnSpPr>
        <p:spPr>
          <a:xfrm rot="10800000" flipH="1">
            <a:off x="1926950" y="2569799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1" name="Shape 211"/>
          <p:cNvSpPr txBox="1"/>
          <p:nvPr/>
        </p:nvSpPr>
        <p:spPr>
          <a:xfrm>
            <a:off x="1834500" y="34908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2198800" y="141767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1163887" y="388248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120875" y="69952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Convolution Layer</a:t>
            </a:r>
          </a:p>
        </p:txBody>
      </p:sp>
      <p:sp>
        <p:nvSpPr>
          <p:cNvPr id="215" name="Shape 215"/>
          <p:cNvSpPr/>
          <p:nvPr/>
        </p:nvSpPr>
        <p:spPr>
          <a:xfrm>
            <a:off x="1221875" y="11908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3479727" y="768475"/>
            <a:ext cx="3635099" cy="5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32x32x3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5x5x3 filter</a:t>
            </a:r>
          </a:p>
        </p:txBody>
      </p:sp>
      <p:cxnSp>
        <p:nvCxnSpPr>
          <p:cNvPr id="217" name="Shape 217"/>
          <p:cNvCxnSpPr/>
          <p:nvPr/>
        </p:nvCxnSpPr>
        <p:spPr>
          <a:xfrm flipH="1">
            <a:off x="2348652" y="1010252"/>
            <a:ext cx="984299" cy="2330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8" name="Shape 218"/>
          <p:cNvCxnSpPr/>
          <p:nvPr/>
        </p:nvCxnSpPr>
        <p:spPr>
          <a:xfrm flipH="1">
            <a:off x="2037649" y="1493777"/>
            <a:ext cx="1398900" cy="5438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9" name="Shape 219"/>
          <p:cNvCxnSpPr/>
          <p:nvPr/>
        </p:nvCxnSpPr>
        <p:spPr>
          <a:xfrm>
            <a:off x="3971900" y="2573100"/>
            <a:ext cx="23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0" name="Shape 220"/>
          <p:cNvSpPr txBox="1"/>
          <p:nvPr/>
        </p:nvSpPr>
        <p:spPr>
          <a:xfrm>
            <a:off x="3842425" y="2710952"/>
            <a:ext cx="3272400" cy="81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convolve (slide) over all spatial locations</a:t>
            </a:r>
          </a:p>
        </p:txBody>
      </p:sp>
      <p:sp>
        <p:nvSpPr>
          <p:cNvPr id="221" name="Shape 221"/>
          <p:cNvSpPr/>
          <p:nvPr/>
        </p:nvSpPr>
        <p:spPr>
          <a:xfrm>
            <a:off x="7074950" y="1190850"/>
            <a:ext cx="956400" cy="2757900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7080350" y="523677"/>
            <a:ext cx="1804499" cy="54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activation map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6959444" y="3904329"/>
            <a:ext cx="3281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1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7626953" y="34486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28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8031353" y="203766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552527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7074950" y="1190850"/>
            <a:ext cx="956400" cy="2757900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1638400" y="2162852"/>
            <a:ext cx="282299" cy="813899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234652" y="2428652"/>
            <a:ext cx="282299" cy="282299"/>
          </a:xfrm>
          <a:prstGeom prst="ellipse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cxnSp>
        <p:nvCxnSpPr>
          <p:cNvPr id="234" name="Shape 234"/>
          <p:cNvCxnSpPr>
            <a:endCxn id="233" idx="2"/>
          </p:cNvCxnSpPr>
          <p:nvPr/>
        </p:nvCxnSpPr>
        <p:spPr>
          <a:xfrm rot="10800000" flipH="1">
            <a:off x="1745150" y="2569799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5" name="Shape 235"/>
          <p:cNvCxnSpPr>
            <a:endCxn id="233" idx="2"/>
          </p:cNvCxnSpPr>
          <p:nvPr/>
        </p:nvCxnSpPr>
        <p:spPr>
          <a:xfrm>
            <a:off x="1764650" y="2332499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6" name="Shape 236"/>
          <p:cNvCxnSpPr>
            <a:endCxn id="233" idx="2"/>
          </p:cNvCxnSpPr>
          <p:nvPr/>
        </p:nvCxnSpPr>
        <p:spPr>
          <a:xfrm>
            <a:off x="1900850" y="2183099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7" name="Shape 237"/>
          <p:cNvCxnSpPr>
            <a:endCxn id="233" idx="2"/>
          </p:cNvCxnSpPr>
          <p:nvPr/>
        </p:nvCxnSpPr>
        <p:spPr>
          <a:xfrm rot="10800000" flipH="1">
            <a:off x="1926950" y="2569799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38" name="Shape 238"/>
          <p:cNvSpPr txBox="1"/>
          <p:nvPr/>
        </p:nvSpPr>
        <p:spPr>
          <a:xfrm>
            <a:off x="1834500" y="34908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2198800" y="141767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1163887" y="388248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120875" y="69952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Convolution Layer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3479727" y="768475"/>
            <a:ext cx="3635099" cy="5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32x32x3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5x5x3 filter</a:t>
            </a:r>
          </a:p>
        </p:txBody>
      </p:sp>
      <p:cxnSp>
        <p:nvCxnSpPr>
          <p:cNvPr id="243" name="Shape 243"/>
          <p:cNvCxnSpPr/>
          <p:nvPr/>
        </p:nvCxnSpPr>
        <p:spPr>
          <a:xfrm flipH="1">
            <a:off x="2348652" y="1010252"/>
            <a:ext cx="984299" cy="2330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4" name="Shape 244"/>
          <p:cNvCxnSpPr/>
          <p:nvPr/>
        </p:nvCxnSpPr>
        <p:spPr>
          <a:xfrm flipH="1">
            <a:off x="2037649" y="1493777"/>
            <a:ext cx="1398900" cy="543899"/>
          </a:xfrm>
          <a:prstGeom prst="straightConnector1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5" name="Shape 245"/>
          <p:cNvCxnSpPr/>
          <p:nvPr/>
        </p:nvCxnSpPr>
        <p:spPr>
          <a:xfrm>
            <a:off x="3971900" y="2573100"/>
            <a:ext cx="23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6" name="Shape 246"/>
          <p:cNvSpPr txBox="1"/>
          <p:nvPr/>
        </p:nvSpPr>
        <p:spPr>
          <a:xfrm>
            <a:off x="3842425" y="2710952"/>
            <a:ext cx="3272400" cy="81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convolve (slide) over all spatial locations</a:t>
            </a:r>
          </a:p>
        </p:txBody>
      </p:sp>
      <p:sp>
        <p:nvSpPr>
          <p:cNvPr id="247" name="Shape 247"/>
          <p:cNvSpPr/>
          <p:nvPr/>
        </p:nvSpPr>
        <p:spPr>
          <a:xfrm>
            <a:off x="7452928" y="1190850"/>
            <a:ext cx="956400" cy="2757900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48" name="Shape 248"/>
          <p:cNvSpPr txBox="1"/>
          <p:nvPr/>
        </p:nvSpPr>
        <p:spPr>
          <a:xfrm>
            <a:off x="7049902" y="752277"/>
            <a:ext cx="2063399" cy="54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activation maps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7337422" y="3904329"/>
            <a:ext cx="3281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1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8004930" y="34486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28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8409330" y="203766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28</a:t>
            </a:r>
          </a:p>
        </p:txBody>
      </p:sp>
      <p:sp>
        <p:nvSpPr>
          <p:cNvPr id="252" name="Shape 252"/>
          <p:cNvSpPr/>
          <p:nvPr/>
        </p:nvSpPr>
        <p:spPr>
          <a:xfrm>
            <a:off x="1221875" y="11908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53" name="Shape 253"/>
          <p:cNvSpPr txBox="1"/>
          <p:nvPr/>
        </p:nvSpPr>
        <p:spPr>
          <a:xfrm>
            <a:off x="4111552" y="-55900"/>
            <a:ext cx="5063999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consider a second, 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green 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filter</a:t>
            </a:r>
          </a:p>
        </p:txBody>
      </p:sp>
    </p:spTree>
    <p:extLst>
      <p:ext uri="{BB962C8B-B14F-4D97-AF65-F5344CB8AC3E}">
        <p14:creationId xmlns:p14="http://schemas.microsoft.com/office/powerpoint/2010/main" val="6737712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/>
        </p:nvSpPr>
        <p:spPr>
          <a:xfrm>
            <a:off x="1221875" y="9622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5703350" y="962250"/>
            <a:ext cx="956400" cy="2757900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1834500" y="32622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2198800" y="118907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32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1163887" y="365388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</a:t>
            </a:r>
          </a:p>
        </p:txBody>
      </p:sp>
      <p:cxnSp>
        <p:nvCxnSpPr>
          <p:cNvPr id="264" name="Shape 264"/>
          <p:cNvCxnSpPr/>
          <p:nvPr/>
        </p:nvCxnSpPr>
        <p:spPr>
          <a:xfrm>
            <a:off x="2828900" y="2344500"/>
            <a:ext cx="23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5" name="Shape 265"/>
          <p:cNvSpPr txBox="1"/>
          <p:nvPr/>
        </p:nvSpPr>
        <p:spPr>
          <a:xfrm>
            <a:off x="2851825" y="2329952"/>
            <a:ext cx="3272400" cy="81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Convolution Layer</a:t>
            </a:r>
          </a:p>
        </p:txBody>
      </p:sp>
      <p:sp>
        <p:nvSpPr>
          <p:cNvPr id="266" name="Shape 266"/>
          <p:cNvSpPr/>
          <p:nvPr/>
        </p:nvSpPr>
        <p:spPr>
          <a:xfrm>
            <a:off x="5852727" y="962250"/>
            <a:ext cx="956400" cy="2757900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5830702" y="523677"/>
            <a:ext cx="2063399" cy="54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activation maps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5965822" y="3675729"/>
            <a:ext cx="3281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6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7021405" y="3239275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28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7513105" y="165896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28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276325" y="94975"/>
            <a:ext cx="8721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For example, if we had 6 5x5 filters, we’ll get 6 separate activation maps:</a:t>
            </a:r>
          </a:p>
        </p:txBody>
      </p:sp>
      <p:sp>
        <p:nvSpPr>
          <p:cNvPr id="272" name="Shape 272"/>
          <p:cNvSpPr/>
          <p:nvPr/>
        </p:nvSpPr>
        <p:spPr>
          <a:xfrm>
            <a:off x="6005127" y="962250"/>
            <a:ext cx="956400" cy="2757900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6157527" y="962250"/>
            <a:ext cx="956400" cy="2757900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6309927" y="962250"/>
            <a:ext cx="956400" cy="2757900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6462327" y="962250"/>
            <a:ext cx="956400" cy="2757900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76" name="Shape 276"/>
          <p:cNvSpPr txBox="1"/>
          <p:nvPr/>
        </p:nvSpPr>
        <p:spPr>
          <a:xfrm>
            <a:off x="819652" y="4110762"/>
            <a:ext cx="8625899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We stack these up to get a “new image” of size 28x28x6!</a:t>
            </a:r>
          </a:p>
        </p:txBody>
      </p:sp>
    </p:spTree>
    <p:extLst>
      <p:ext uri="{BB962C8B-B14F-4D97-AF65-F5344CB8AC3E}">
        <p14:creationId xmlns:p14="http://schemas.microsoft.com/office/powerpoint/2010/main" val="2978215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89879"/>
            <a:ext cx="7717110" cy="85725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Detection, semantic segmentation, instance segmentation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F917D-102B-BF4A-A979-C3741319E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17" y="2971800"/>
            <a:ext cx="5774483" cy="1475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9842D6-2475-B84C-897A-93B94FE7507F}"/>
              </a:ext>
            </a:extLst>
          </p:cNvPr>
          <p:cNvSpPr txBox="1"/>
          <p:nvPr/>
        </p:nvSpPr>
        <p:spPr>
          <a:xfrm>
            <a:off x="2009439" y="4503082"/>
            <a:ext cx="1963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semantic segmentation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2CC83-FFA0-0945-B687-9B8CAAD042EA}"/>
              </a:ext>
            </a:extLst>
          </p:cNvPr>
          <p:cNvSpPr txBox="1"/>
          <p:nvPr/>
        </p:nvSpPr>
        <p:spPr>
          <a:xfrm>
            <a:off x="5159708" y="4514850"/>
            <a:ext cx="1915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instance segmentation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065235-75BA-0042-88B9-5E40F9EAD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028700"/>
            <a:ext cx="5772150" cy="1477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A36286-CD1E-3849-B460-97CA6A8F2DF0}"/>
              </a:ext>
            </a:extLst>
          </p:cNvPr>
          <p:cNvSpPr txBox="1"/>
          <p:nvPr/>
        </p:nvSpPr>
        <p:spPr>
          <a:xfrm>
            <a:off x="2209935" y="2506180"/>
            <a:ext cx="16850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image classification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9F88F-8517-FC4D-A8CA-796B28E80F01}"/>
              </a:ext>
            </a:extLst>
          </p:cNvPr>
          <p:cNvSpPr txBox="1"/>
          <p:nvPr/>
        </p:nvSpPr>
        <p:spPr>
          <a:xfrm>
            <a:off x="5396207" y="2514600"/>
            <a:ext cx="13965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object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B5215-F409-4843-989F-E6A1C538F83B}"/>
              </a:ext>
            </a:extLst>
          </p:cNvPr>
          <p:cNvSpPr txBox="1"/>
          <p:nvPr/>
        </p:nvSpPr>
        <p:spPr>
          <a:xfrm>
            <a:off x="6992628" y="4857750"/>
            <a:ext cx="10021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4"/>
              </a:rPr>
              <a:t>Image source</a:t>
            </a:r>
            <a:endParaRPr lang="en-US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C7B6C-2BA4-3F4B-AAB8-404139A27386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2001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00150"/>
            <a:ext cx="4094843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CDE09-FED2-D64F-8A40-CD71122BDC9E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Slides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135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statistical learning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485901"/>
            <a:ext cx="6172200" cy="3108722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Apply a prediction function to a feature representation of the image to get the desired output:</a:t>
            </a:r>
            <a:br>
              <a:rPr lang="en-US" sz="1800" dirty="0"/>
            </a:br>
            <a:endParaRPr lang="en-US" sz="1800" dirty="0"/>
          </a:p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			</a:t>
            </a:r>
            <a:r>
              <a:rPr lang="en-US" sz="4500" dirty="0">
                <a:solidFill>
                  <a:srgbClr val="0000FF"/>
                </a:solidFill>
              </a:rPr>
              <a:t>f(    ) = “apple”</a:t>
            </a:r>
          </a:p>
          <a:p>
            <a:pPr>
              <a:buNone/>
            </a:pPr>
            <a:r>
              <a:rPr lang="en-US" sz="4500" dirty="0">
                <a:solidFill>
                  <a:srgbClr val="0000FF"/>
                </a:solidFill>
              </a:rPr>
              <a:t>			f(    ) = “tomato”</a:t>
            </a:r>
          </a:p>
          <a:p>
            <a:pPr>
              <a:buNone/>
            </a:pPr>
            <a:r>
              <a:rPr lang="en-US" sz="4500" dirty="0">
                <a:solidFill>
                  <a:srgbClr val="0000FF"/>
                </a:solidFill>
              </a:rPr>
              <a:t>			f(    ) = “cow”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365773"/>
            <a:ext cx="5715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165873"/>
            <a:ext cx="5810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023123"/>
            <a:ext cx="5810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44A091-582D-844C-87B5-9EA9630BBEF3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6642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statistical learning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025" y="915566"/>
            <a:ext cx="6457950" cy="1875655"/>
          </a:xfrm>
        </p:spPr>
        <p:txBody>
          <a:bodyPr/>
          <a:lstStyle/>
          <a:p>
            <a:pPr algn="ctr">
              <a:buNone/>
            </a:pPr>
            <a:r>
              <a:rPr lang="en-US" sz="4500" dirty="0">
                <a:solidFill>
                  <a:srgbClr val="0000FF"/>
                </a:solidFill>
              </a:rPr>
              <a:t>y = f(</a:t>
            </a:r>
            <a:r>
              <a:rPr lang="en-US" sz="4500" b="1" dirty="0">
                <a:solidFill>
                  <a:srgbClr val="0000FF"/>
                </a:solidFill>
              </a:rPr>
              <a:t>x</a:t>
            </a:r>
            <a:r>
              <a:rPr lang="en-US" sz="4500" dirty="0">
                <a:solidFill>
                  <a:srgbClr val="0000FF"/>
                </a:solidFill>
              </a:rPr>
              <a:t>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br>
              <a:rPr lang="en-US" dirty="0"/>
            </a:br>
            <a:endParaRPr lang="en-US" sz="1800" dirty="0">
              <a:solidFill>
                <a:srgbClr val="0000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8EDD05-4BB1-CA46-9370-6D0852882409}"/>
              </a:ext>
            </a:extLst>
          </p:cNvPr>
          <p:cNvGrpSpPr/>
          <p:nvPr/>
        </p:nvGrpSpPr>
        <p:grpSpPr>
          <a:xfrm>
            <a:off x="3523975" y="1659110"/>
            <a:ext cx="665567" cy="813837"/>
            <a:chOff x="3523975" y="1659110"/>
            <a:chExt cx="665567" cy="813837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543895" y="1915690"/>
              <a:ext cx="513755" cy="59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523975" y="2172865"/>
              <a:ext cx="66556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srgbClr val="000000"/>
                  </a:solidFill>
                  <a:ea typeface="+mn-ea"/>
                </a:rPr>
                <a:t>output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1531F0-4B9D-A841-9EB5-DF2066BBF2ED}"/>
              </a:ext>
            </a:extLst>
          </p:cNvPr>
          <p:cNvGrpSpPr/>
          <p:nvPr/>
        </p:nvGrpSpPr>
        <p:grpSpPr>
          <a:xfrm>
            <a:off x="3981175" y="1659111"/>
            <a:ext cx="1419500" cy="1021585"/>
            <a:chOff x="3981175" y="1659111"/>
            <a:chExt cx="1419500" cy="1021585"/>
          </a:xfrm>
        </p:grpSpPr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4400550" y="1915690"/>
              <a:ext cx="514350" cy="119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981175" y="2172865"/>
              <a:ext cx="14195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350" dirty="0">
                  <a:solidFill>
                    <a:srgbClr val="000000"/>
                  </a:solidFill>
                  <a:ea typeface="+mn-ea"/>
                </a:rPr>
                <a:t>prediction function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D6EDD3-81D1-5848-A871-344DD46C274C}"/>
              </a:ext>
            </a:extLst>
          </p:cNvPr>
          <p:cNvGrpSpPr/>
          <p:nvPr/>
        </p:nvGrpSpPr>
        <p:grpSpPr>
          <a:xfrm>
            <a:off x="5114925" y="1658515"/>
            <a:ext cx="1600200" cy="1022181"/>
            <a:chOff x="5114925" y="1658515"/>
            <a:chExt cx="1600200" cy="1022181"/>
          </a:xfrm>
        </p:grpSpPr>
        <p:cxnSp>
          <p:nvCxnSpPr>
            <p:cNvPr id="8" name="Straight Arrow Connector 7"/>
            <p:cNvCxnSpPr/>
            <p:nvPr/>
          </p:nvCxnSpPr>
          <p:spPr>
            <a:xfrm rot="10800000">
              <a:off x="5114925" y="1658515"/>
              <a:ext cx="685800" cy="5143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286376" y="2172865"/>
              <a:ext cx="142874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350" dirty="0">
                  <a:solidFill>
                    <a:srgbClr val="000000"/>
                  </a:solidFill>
                  <a:ea typeface="+mn-ea"/>
                </a:rPr>
                <a:t>Input feature representation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9C3E4E-A0CF-934B-9919-6648A74EEEA0}"/>
              </a:ext>
            </a:extLst>
          </p:cNvPr>
          <p:cNvSpPr txBox="1">
            <a:spLocks/>
          </p:cNvSpPr>
          <p:nvPr/>
        </p:nvSpPr>
        <p:spPr bwMode="auto">
          <a:xfrm>
            <a:off x="1262497" y="2733675"/>
            <a:ext cx="7704856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/>
              <a:t>Training set: </a:t>
            </a:r>
            <a:r>
              <a:rPr lang="en-US" sz="1800" kern="0" dirty="0"/>
              <a:t>given a </a:t>
            </a:r>
            <a:r>
              <a:rPr lang="en-US" sz="1800" i="1" kern="0" dirty="0"/>
              <a:t>training set </a:t>
            </a:r>
            <a:r>
              <a:rPr lang="en-US" sz="1800" kern="0" dirty="0"/>
              <a:t>of labeled examples</a:t>
            </a:r>
            <a:r>
              <a:rPr lang="en-US" sz="1800" i="1" kern="0" dirty="0"/>
              <a:t> </a:t>
            </a:r>
            <a:br>
              <a:rPr lang="en-US" sz="1800" i="1" kern="0" dirty="0"/>
            </a:br>
            <a:r>
              <a:rPr lang="en-US" sz="1800" kern="0" dirty="0">
                <a:solidFill>
                  <a:srgbClr val="0000FF"/>
                </a:solidFill>
              </a:rPr>
              <a:t>{(</a:t>
            </a:r>
            <a:r>
              <a:rPr lang="en-US" sz="1800" b="1" kern="0" dirty="0">
                <a:solidFill>
                  <a:srgbClr val="0000FF"/>
                </a:solidFill>
              </a:rPr>
              <a:t>x</a:t>
            </a:r>
            <a:r>
              <a:rPr lang="en-US" sz="1800" kern="0" baseline="-25000" dirty="0">
                <a:solidFill>
                  <a:srgbClr val="0000FF"/>
                </a:solidFill>
              </a:rPr>
              <a:t>1</a:t>
            </a:r>
            <a:r>
              <a:rPr lang="en-US" sz="1800" kern="0" dirty="0">
                <a:solidFill>
                  <a:srgbClr val="0000FF"/>
                </a:solidFill>
              </a:rPr>
              <a:t>,y</a:t>
            </a:r>
            <a:r>
              <a:rPr lang="en-US" sz="1800" kern="0" baseline="-25000" dirty="0">
                <a:solidFill>
                  <a:srgbClr val="0000FF"/>
                </a:solidFill>
              </a:rPr>
              <a:t>1</a:t>
            </a:r>
            <a:r>
              <a:rPr lang="en-US" sz="1800" kern="0" dirty="0">
                <a:solidFill>
                  <a:srgbClr val="0000FF"/>
                </a:solidFill>
              </a:rPr>
              <a:t>), …, (</a:t>
            </a:r>
            <a:r>
              <a:rPr lang="en-US" sz="1800" b="1" kern="0" dirty="0" err="1">
                <a:solidFill>
                  <a:srgbClr val="0000FF"/>
                </a:solidFill>
              </a:rPr>
              <a:t>x</a:t>
            </a:r>
            <a:r>
              <a:rPr lang="en-US" sz="1800" kern="0" baseline="-25000" dirty="0" err="1">
                <a:solidFill>
                  <a:srgbClr val="0000FF"/>
                </a:solidFill>
              </a:rPr>
              <a:t>N</a:t>
            </a:r>
            <a:r>
              <a:rPr lang="en-US" sz="1800" kern="0" dirty="0" err="1">
                <a:solidFill>
                  <a:srgbClr val="0000FF"/>
                </a:solidFill>
              </a:rPr>
              <a:t>,y</a:t>
            </a:r>
            <a:r>
              <a:rPr lang="en-US" sz="1800" kern="0" baseline="-25000" dirty="0" err="1">
                <a:solidFill>
                  <a:srgbClr val="0000FF"/>
                </a:solidFill>
              </a:rPr>
              <a:t>N</a:t>
            </a:r>
            <a:r>
              <a:rPr lang="en-US" sz="1800" kern="0" dirty="0">
                <a:solidFill>
                  <a:srgbClr val="0000FF"/>
                </a:solidFill>
              </a:rPr>
              <a:t>)}</a:t>
            </a:r>
            <a:r>
              <a:rPr lang="en-US" sz="1800" kern="0" dirty="0"/>
              <a:t>, estimate the prediction function </a:t>
            </a:r>
            <a:r>
              <a:rPr lang="en-US" sz="1800" kern="0" dirty="0">
                <a:solidFill>
                  <a:srgbClr val="0000FF"/>
                </a:solidFill>
              </a:rPr>
              <a:t>f </a:t>
            </a:r>
            <a:r>
              <a:rPr lang="en-US" sz="1800" kern="0" dirty="0"/>
              <a:t>by minimizing the prediction error on the training set</a:t>
            </a:r>
          </a:p>
          <a:p>
            <a:r>
              <a:rPr lang="en-US" sz="1800" b="1" kern="0" dirty="0"/>
              <a:t>Test set:</a:t>
            </a:r>
            <a:r>
              <a:rPr lang="en-US" sz="1800" kern="0" dirty="0"/>
              <a:t> apply </a:t>
            </a:r>
            <a:r>
              <a:rPr lang="en-US" sz="1800" kern="0" dirty="0">
                <a:solidFill>
                  <a:srgbClr val="0000FF"/>
                </a:solidFill>
              </a:rPr>
              <a:t>f</a:t>
            </a:r>
            <a:r>
              <a:rPr lang="en-US" sz="1800" kern="0" dirty="0"/>
              <a:t> to a never before seen </a:t>
            </a:r>
            <a:r>
              <a:rPr lang="en-US" sz="1800" i="1" kern="0" dirty="0"/>
              <a:t>test example</a:t>
            </a:r>
            <a:r>
              <a:rPr lang="en-US" sz="1800" kern="0" dirty="0"/>
              <a:t> </a:t>
            </a:r>
            <a:r>
              <a:rPr lang="en-US" sz="1800" b="1" kern="0" dirty="0">
                <a:solidFill>
                  <a:srgbClr val="0000FF"/>
                </a:solidFill>
              </a:rPr>
              <a:t>x</a:t>
            </a:r>
            <a:r>
              <a:rPr lang="en-US" sz="1800" kern="0" dirty="0"/>
              <a:t> and output the predicted value </a:t>
            </a:r>
            <a:r>
              <a:rPr lang="en-US" sz="1800" kern="0" dirty="0">
                <a:solidFill>
                  <a:srgbClr val="0000FF"/>
                </a:solidFill>
              </a:rPr>
              <a:t>y = f(</a:t>
            </a:r>
            <a:r>
              <a:rPr lang="en-US" sz="1800" b="1" kern="0" dirty="0">
                <a:solidFill>
                  <a:srgbClr val="0000FF"/>
                </a:solidFill>
              </a:rPr>
              <a:t>x</a:t>
            </a:r>
            <a:r>
              <a:rPr lang="en-US" sz="1800" kern="0" dirty="0">
                <a:solidFill>
                  <a:srgbClr val="0000FF"/>
                </a:solidFill>
              </a:rPr>
              <a:t>)</a:t>
            </a:r>
          </a:p>
          <a:p>
            <a:r>
              <a:rPr lang="en-US" sz="1800" b="1" kern="0" dirty="0"/>
              <a:t>Validation set: </a:t>
            </a:r>
            <a:r>
              <a:rPr lang="en-US" sz="1800" kern="0" dirty="0"/>
              <a:t>same as test, held-out to tune hyper-parameters. Never use the “test” set for tuning! That’s cheating!</a:t>
            </a:r>
            <a:endParaRPr lang="en-US" sz="1800" b="1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6918FE-2187-6C43-A0E8-9E94E9E2B27F}"/>
              </a:ext>
            </a:extLst>
          </p:cNvPr>
          <p:cNvSpPr txBox="1"/>
          <p:nvPr/>
        </p:nvSpPr>
        <p:spPr>
          <a:xfrm>
            <a:off x="-36512" y="4917817"/>
            <a:ext cx="288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Slide modified from Lana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7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5029200" y="4171950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Prediction</a:t>
            </a: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94122"/>
          </a:xfrm>
        </p:spPr>
        <p:txBody>
          <a:bodyPr/>
          <a:lstStyle/>
          <a:p>
            <a:r>
              <a:rPr lang="en-US" dirty="0"/>
              <a:t>Steps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86350" y="742950"/>
            <a:ext cx="1200150" cy="6286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Training Labels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200150" y="1177528"/>
            <a:ext cx="1828800" cy="2308622"/>
            <a:chOff x="228600" y="1417320"/>
            <a:chExt cx="2438400" cy="2849880"/>
          </a:xfrm>
        </p:grpSpPr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79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685800"/>
              <a:r>
                <a:rPr lang="en-US" sz="1800" dirty="0">
                  <a:solidFill>
                    <a:srgbClr val="000000"/>
                  </a:solidFill>
                  <a:ea typeface="+mn-ea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00650" y="1828800"/>
            <a:ext cx="1028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Training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1556769" y="628650"/>
            <a:ext cx="123418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sz="2100" b="1" dirty="0">
                <a:solidFill>
                  <a:srgbClr val="000000"/>
                </a:solidFill>
                <a:ea typeface="+mn-ea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43300" y="1828800"/>
            <a:ext cx="11430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3086100" y="2057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43450" y="2057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509022" y="1485900"/>
            <a:ext cx="3429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00400" y="4171950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743200" y="440055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1608159" y="3600450"/>
            <a:ext cx="112325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sz="2100" b="1" dirty="0">
                <a:solidFill>
                  <a:srgbClr val="000000"/>
                </a:solidFill>
                <a:ea typeface="+mn-ea"/>
              </a:rPr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1485900" y="4797028"/>
            <a:ext cx="1313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sz="1800" dirty="0">
                <a:solidFill>
                  <a:srgbClr val="000000"/>
                </a:solidFill>
                <a:ea typeface="+mn-ea"/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286500" y="2057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800850" y="1828800"/>
            <a:ext cx="11430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Learned model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029200" y="2971800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Learned model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440055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49215" y="4935751"/>
            <a:ext cx="13003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900" dirty="0">
                <a:solidFill>
                  <a:srgbClr val="000000"/>
                </a:solidFill>
                <a:ea typeface="+mn-ea"/>
              </a:rPr>
              <a:t>Slide credit: D. </a:t>
            </a:r>
            <a:r>
              <a:rPr lang="en-US" sz="9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9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2" name="Right Arrow 31"/>
          <p:cNvSpPr/>
          <p:nvPr/>
        </p:nvSpPr>
        <p:spPr>
          <a:xfrm rot="5400000">
            <a:off x="5543550" y="3771900"/>
            <a:ext cx="3429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828800"/>
            <a:ext cx="1678214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229100"/>
            <a:ext cx="6000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346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254" grpId="0"/>
      <p:bldP spid="10255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2455069" y="2163688"/>
            <a:ext cx="1945481" cy="12001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Adobe Caslon Pro"/>
              </a:rPr>
              <a:t>Feature representation</a:t>
            </a: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“Classic” recognition pipeline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800233" y="2163688"/>
            <a:ext cx="1945481" cy="120015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ea typeface="+mn-ea"/>
                <a:cs typeface="Adobe Caslon Pro"/>
              </a:rPr>
              <a:t>Trainable</a:t>
            </a:r>
            <a:br>
              <a:rPr lang="en-US" sz="1800" dirty="0">
                <a:solidFill>
                  <a:schemeClr val="bg1"/>
                </a:solidFill>
                <a:latin typeface="Arial"/>
                <a:ea typeface="+mn-ea"/>
                <a:cs typeface="Adobe Caslon Pro"/>
              </a:rPr>
            </a:br>
            <a:r>
              <a:rPr lang="en-US" sz="1800" dirty="0">
                <a:solidFill>
                  <a:schemeClr val="bg1"/>
                </a:solidFill>
                <a:latin typeface="Arial"/>
                <a:ea typeface="+mn-ea"/>
                <a:cs typeface="Adobe Caslon Pro"/>
              </a:rPr>
              <a:t>classifier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2171700" y="2678038"/>
            <a:ext cx="22860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defTabSz="685800" eaLnBrk="0" hangingPunct="0">
              <a:defRPr/>
            </a:pPr>
            <a:endParaRPr lang="en-US" sz="18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6800482" y="2678038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defTabSz="685800" eaLnBrk="0" hangingPunct="0">
              <a:defRPr/>
            </a:pPr>
            <a:endParaRPr lang="en-US" sz="18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1328457" y="2392288"/>
            <a:ext cx="1357593" cy="6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en-US" sz="1800" dirty="0">
                <a:solidFill>
                  <a:srgbClr val="000000"/>
                </a:solidFill>
                <a:latin typeface="Arial"/>
              </a:rPr>
              <a:t>Image</a:t>
            </a:r>
          </a:p>
          <a:p>
            <a:pPr defTabSz="685800" eaLnBrk="1" hangingPunct="1"/>
            <a:r>
              <a:rPr lang="en-US" sz="1800" dirty="0">
                <a:solidFill>
                  <a:srgbClr val="000000"/>
                </a:solidFill>
                <a:latin typeface="Arial"/>
              </a:rPr>
              <a:t>Pixels</a:t>
            </a:r>
          </a:p>
        </p:txBody>
      </p:sp>
      <p:sp>
        <p:nvSpPr>
          <p:cNvPr id="10254" name="Content Placeholder 2"/>
          <p:cNvSpPr txBox="1">
            <a:spLocks/>
          </p:cNvSpPr>
          <p:nvPr/>
        </p:nvSpPr>
        <p:spPr bwMode="auto">
          <a:xfrm>
            <a:off x="1257300" y="3474690"/>
            <a:ext cx="6629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57175" lvl="1" indent="-257175" defTabSz="685800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 charset="0"/>
              </a:rPr>
              <a:t>Hand-crafted feature representation</a:t>
            </a:r>
          </a:p>
          <a:p>
            <a:pPr marL="257175" lvl="1" indent="-257175" defTabSz="685800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 charset="0"/>
              </a:rPr>
              <a:t>Off-the-shelf trainable classifier 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7080966" y="2449438"/>
            <a:ext cx="920035" cy="6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en-US" sz="1800" dirty="0">
                <a:solidFill>
                  <a:srgbClr val="000000"/>
                </a:solidFill>
                <a:latin typeface="Arial"/>
              </a:rPr>
              <a:t>Class label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4457700" y="2678038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defTabSz="685800" eaLnBrk="0" hangingPunct="0">
              <a:defRPr/>
            </a:pPr>
            <a:endParaRPr lang="en-US" sz="18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77DDEF-23E7-4A41-AB89-CE3FCE0DE61A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modified from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63DDC1E-DE75-964A-AF77-D12D1AF48810}"/>
              </a:ext>
            </a:extLst>
          </p:cNvPr>
          <p:cNvGrpSpPr/>
          <p:nvPr/>
        </p:nvGrpSpPr>
        <p:grpSpPr>
          <a:xfrm>
            <a:off x="369027" y="697256"/>
            <a:ext cx="3972237" cy="1557567"/>
            <a:chOff x="369027" y="697256"/>
            <a:chExt cx="3972237" cy="1557567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6E902100-6EE2-C34C-A7BE-274674994A62}"/>
                </a:ext>
              </a:extLst>
            </p:cNvPr>
            <p:cNvSpPr/>
            <p:nvPr/>
          </p:nvSpPr>
          <p:spPr>
            <a:xfrm>
              <a:off x="369027" y="697256"/>
              <a:ext cx="3972237" cy="1557567"/>
            </a:xfrm>
            <a:prstGeom prst="wedgeRoundRectCallout">
              <a:avLst>
                <a:gd name="adj1" fmla="val 35278"/>
                <a:gd name="adj2" fmla="val 6459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E222FE-A51F-1A42-BECF-5FF1CFCF61F7}"/>
                </a:ext>
              </a:extLst>
            </p:cNvPr>
            <p:cNvSpPr txBox="1"/>
            <p:nvPr/>
          </p:nvSpPr>
          <p:spPr>
            <a:xfrm>
              <a:off x="496208" y="734216"/>
              <a:ext cx="19703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Bag of Words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F57881-55ED-FF41-8BB0-5D93DA984372}"/>
              </a:ext>
            </a:extLst>
          </p:cNvPr>
          <p:cNvGrpSpPr/>
          <p:nvPr/>
        </p:nvGrpSpPr>
        <p:grpSpPr>
          <a:xfrm>
            <a:off x="1265767" y="1084226"/>
            <a:ext cx="1021811" cy="973942"/>
            <a:chOff x="1265767" y="1084226"/>
            <a:chExt cx="1021811" cy="973942"/>
          </a:xfrm>
        </p:grpSpPr>
        <p:sp>
          <p:nvSpPr>
            <p:cNvPr id="19" name="AutoShape 5">
              <a:extLst>
                <a:ext uri="{FF2B5EF4-FFF2-40B4-BE49-F238E27FC236}">
                  <a16:creationId xmlns:a16="http://schemas.microsoft.com/office/drawing/2014/main" id="{F026E384-9F83-BA46-BE26-13AE4FC70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712" y="1347614"/>
              <a:ext cx="307866" cy="32069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99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en-US" sz="1350">
                <a:solidFill>
                  <a:srgbClr val="000000"/>
                </a:solidFill>
                <a:ea typeface="+mn-ea"/>
              </a:endParaRPr>
            </a:p>
          </p:txBody>
        </p:sp>
        <p:pic>
          <p:nvPicPr>
            <p:cNvPr id="22" name="Picture 4" descr="DaVinci_face_only">
              <a:extLst>
                <a:ext uri="{FF2B5EF4-FFF2-40B4-BE49-F238E27FC236}">
                  <a16:creationId xmlns:a16="http://schemas.microsoft.com/office/drawing/2014/main" id="{AC9C91E2-AB4C-BD43-AE2A-37B471C05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767" y="1084226"/>
              <a:ext cx="785953" cy="973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6">
            <a:extLst>
              <a:ext uri="{FF2B5EF4-FFF2-40B4-BE49-F238E27FC236}">
                <a16:creationId xmlns:a16="http://schemas.microsoft.com/office/drawing/2014/main" id="{8F6F372B-1B9B-0442-804F-24E23BDFF8ED}"/>
              </a:ext>
            </a:extLst>
          </p:cNvPr>
          <p:cNvGrpSpPr>
            <a:grpSpLocks/>
          </p:cNvGrpSpPr>
          <p:nvPr/>
        </p:nvGrpSpPr>
        <p:grpSpPr bwMode="auto">
          <a:xfrm>
            <a:off x="2519877" y="782866"/>
            <a:ext cx="1538295" cy="1327556"/>
            <a:chOff x="144" y="1801"/>
            <a:chExt cx="1584" cy="1367"/>
          </a:xfrm>
        </p:grpSpPr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F15BA978-05CE-1648-88E8-0D414217B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EAE50038-4541-0241-B1C8-4DFFAB5FF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Rectangle 37">
              <a:extLst>
                <a:ext uri="{FF2B5EF4-FFF2-40B4-BE49-F238E27FC236}">
                  <a16:creationId xmlns:a16="http://schemas.microsoft.com/office/drawing/2014/main" id="{4347271A-0A5C-1340-978A-015A2C3F0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Rectangle 38">
              <a:extLst>
                <a:ext uri="{FF2B5EF4-FFF2-40B4-BE49-F238E27FC236}">
                  <a16:creationId xmlns:a16="http://schemas.microsoft.com/office/drawing/2014/main" id="{9DE5BC83-EC17-634D-ACBB-E6901778E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Line 39">
              <a:extLst>
                <a:ext uri="{FF2B5EF4-FFF2-40B4-BE49-F238E27FC236}">
                  <a16:creationId xmlns:a16="http://schemas.microsoft.com/office/drawing/2014/main" id="{4C34BF6D-9F44-F141-958A-E3DA0FB636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Line 40">
              <a:extLst>
                <a:ext uri="{FF2B5EF4-FFF2-40B4-BE49-F238E27FC236}">
                  <a16:creationId xmlns:a16="http://schemas.microsoft.com/office/drawing/2014/main" id="{5EF6CBD4-438E-164A-AA9C-700A88925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8" name="Picture 41" descr="ermine">
              <a:extLst>
                <a:ext uri="{FF2B5EF4-FFF2-40B4-BE49-F238E27FC236}">
                  <a16:creationId xmlns:a16="http://schemas.microsoft.com/office/drawing/2014/main" id="{FCAE2E25-075B-6541-A862-539DAFBEE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2" descr="bicycle">
              <a:extLst>
                <a:ext uri="{FF2B5EF4-FFF2-40B4-BE49-F238E27FC236}">
                  <a16:creationId xmlns:a16="http://schemas.microsoft.com/office/drawing/2014/main" id="{522F7DDB-B3F7-DE42-B55C-E709AC9B1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3" descr="ermine">
              <a:extLst>
                <a:ext uri="{FF2B5EF4-FFF2-40B4-BE49-F238E27FC236}">
                  <a16:creationId xmlns:a16="http://schemas.microsoft.com/office/drawing/2014/main" id="{A66EEC1C-D4EE-7B42-8879-A193F7AFB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8" descr="violin">
              <a:extLst>
                <a:ext uri="{FF2B5EF4-FFF2-40B4-BE49-F238E27FC236}">
                  <a16:creationId xmlns:a16="http://schemas.microsoft.com/office/drawing/2014/main" id="{7EA943A0-0C68-A046-B3FE-32E324C50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9B6C9C-955E-2147-8767-95AC7737CA78}"/>
              </a:ext>
            </a:extLst>
          </p:cNvPr>
          <p:cNvGrpSpPr/>
          <p:nvPr/>
        </p:nvGrpSpPr>
        <p:grpSpPr>
          <a:xfrm>
            <a:off x="375784" y="1114324"/>
            <a:ext cx="655890" cy="913746"/>
            <a:chOff x="4876800" y="1600200"/>
            <a:chExt cx="3609975" cy="5029200"/>
          </a:xfrm>
        </p:grpSpPr>
        <p:pic>
          <p:nvPicPr>
            <p:cNvPr id="54" name="Picture 7" descr="lunch-bagtrans">
              <a:extLst>
                <a:ext uri="{FF2B5EF4-FFF2-40B4-BE49-F238E27FC236}">
                  <a16:creationId xmlns:a16="http://schemas.microsoft.com/office/drawing/2014/main" id="{88FDBF79-7AE9-BC4C-971D-60B38A423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600200"/>
              <a:ext cx="3609975" cy="50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8" descr="ermine">
              <a:extLst>
                <a:ext uri="{FF2B5EF4-FFF2-40B4-BE49-F238E27FC236}">
                  <a16:creationId xmlns:a16="http://schemas.microsoft.com/office/drawing/2014/main" id="{B3119642-3E16-4E47-85D8-65D5A0296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7239000" y="4876800"/>
              <a:ext cx="762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9" descr="ermine">
              <a:extLst>
                <a:ext uri="{FF2B5EF4-FFF2-40B4-BE49-F238E27FC236}">
                  <a16:creationId xmlns:a16="http://schemas.microsoft.com/office/drawing/2014/main" id="{E84D0F22-A072-CA4C-8E69-A9622B4C1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6705600" y="2590800"/>
              <a:ext cx="685800" cy="49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0" descr="ermine">
              <a:extLst>
                <a:ext uri="{FF2B5EF4-FFF2-40B4-BE49-F238E27FC236}">
                  <a16:creationId xmlns:a16="http://schemas.microsoft.com/office/drawing/2014/main" id="{31E6B9E3-C467-A943-B5D1-0F0F2F0EB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38583" r="43579" b="54558"/>
            <a:stretch>
              <a:fillRect/>
            </a:stretch>
          </p:blipFill>
          <p:spPr bwMode="auto">
            <a:xfrm>
              <a:off x="5334000" y="4953000"/>
              <a:ext cx="685800" cy="49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1" descr="ermine">
              <a:extLst>
                <a:ext uri="{FF2B5EF4-FFF2-40B4-BE49-F238E27FC236}">
                  <a16:creationId xmlns:a16="http://schemas.microsoft.com/office/drawing/2014/main" id="{14A6A684-A288-3541-90F6-BFB8639F00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6" t="15433" r="51772" b="79422"/>
            <a:stretch>
              <a:fillRect/>
            </a:stretch>
          </p:blipFill>
          <p:spPr bwMode="auto">
            <a:xfrm>
              <a:off x="7010400" y="3962400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2" descr="ermine">
              <a:extLst>
                <a:ext uri="{FF2B5EF4-FFF2-40B4-BE49-F238E27FC236}">
                  <a16:creationId xmlns:a16="http://schemas.microsoft.com/office/drawing/2014/main" id="{27691759-DB5C-C746-B10B-377A271B9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6096000" y="4038600"/>
              <a:ext cx="6096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13" descr="ermine">
              <a:extLst>
                <a:ext uri="{FF2B5EF4-FFF2-40B4-BE49-F238E27FC236}">
                  <a16:creationId xmlns:a16="http://schemas.microsoft.com/office/drawing/2014/main" id="{4C225989-EC9F-3B4F-B907-B80EB0C2E7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1" t="32582" r="31876" b="62274"/>
            <a:stretch>
              <a:fillRect/>
            </a:stretch>
          </p:blipFill>
          <p:spPr bwMode="auto">
            <a:xfrm>
              <a:off x="6934200" y="5715000"/>
              <a:ext cx="762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4" descr="ermine">
              <a:extLst>
                <a:ext uri="{FF2B5EF4-FFF2-40B4-BE49-F238E27FC236}">
                  <a16:creationId xmlns:a16="http://schemas.microsoft.com/office/drawing/2014/main" id="{35F033B4-12E5-7845-8E47-4C3EDE33E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7162800" y="3276600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5" descr="ermine">
              <a:extLst>
                <a:ext uri="{FF2B5EF4-FFF2-40B4-BE49-F238E27FC236}">
                  <a16:creationId xmlns:a16="http://schemas.microsoft.com/office/drawing/2014/main" id="{BE7EF603-E71E-6F4F-9CD0-96B0BE9C8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6400800" y="4800600"/>
              <a:ext cx="533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6" descr="ermine">
              <a:extLst>
                <a:ext uri="{FF2B5EF4-FFF2-40B4-BE49-F238E27FC236}">
                  <a16:creationId xmlns:a16="http://schemas.microsoft.com/office/drawing/2014/main" id="{E1181C9F-FC0F-1144-B046-6C6F6BA03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t="24008" r="45920" b="63130"/>
            <a:stretch>
              <a:fillRect/>
            </a:stretch>
          </p:blipFill>
          <p:spPr bwMode="auto">
            <a:xfrm>
              <a:off x="6019800" y="2667000"/>
              <a:ext cx="4572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7" descr="ermine">
              <a:extLst>
                <a:ext uri="{FF2B5EF4-FFF2-40B4-BE49-F238E27FC236}">
                  <a16:creationId xmlns:a16="http://schemas.microsoft.com/office/drawing/2014/main" id="{43851D8C-AC0F-674A-A023-8BFEC0E91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791200" y="5638800"/>
              <a:ext cx="762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623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57150"/>
            <a:ext cx="6172200" cy="628650"/>
          </a:xfrm>
        </p:spPr>
        <p:txBody>
          <a:bodyPr/>
          <a:lstStyle/>
          <a:p>
            <a:r>
              <a:rPr lang="en-US" dirty="0"/>
              <a:t>“Classic” representation: Bag of features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0C6CFE-9EF8-5745-948B-E626B7280C1E}"/>
              </a:ext>
            </a:extLst>
          </p:cNvPr>
          <p:cNvGrpSpPr/>
          <p:nvPr/>
        </p:nvGrpSpPr>
        <p:grpSpPr>
          <a:xfrm>
            <a:off x="1371601" y="1771650"/>
            <a:ext cx="6400799" cy="1970485"/>
            <a:chOff x="1371601" y="1771650"/>
            <a:chExt cx="6400799" cy="1970485"/>
          </a:xfrm>
        </p:grpSpPr>
        <p:pic>
          <p:nvPicPr>
            <p:cNvPr id="17" name="Picture 2" descr="bag_jun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7553" y="1771650"/>
              <a:ext cx="2584847" cy="195976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18" name="Picture 4" descr="image_007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1" y="1771650"/>
              <a:ext cx="2927747" cy="197048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9" name="AutoShape 5"/>
            <p:cNvSpPr>
              <a:spLocks noChangeArrowheads="1"/>
            </p:cNvSpPr>
            <p:nvPr/>
          </p:nvSpPr>
          <p:spPr bwMode="auto">
            <a:xfrm>
              <a:off x="4457700" y="2490787"/>
              <a:ext cx="571500" cy="59531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99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en-US" sz="135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4670192-FE6D-7946-ADBA-7DABC381FCB0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7274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Classifiers: Nearest neighbor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0" y="3371851"/>
            <a:ext cx="6515100" cy="994172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f(</a:t>
            </a:r>
            <a:r>
              <a:rPr lang="en-US" b="1" dirty="0">
                <a:solidFill>
                  <a:srgbClr val="0000FF"/>
                </a:solidFill>
              </a:rPr>
              <a:t>x</a:t>
            </a:r>
            <a:r>
              <a:rPr lang="en-US" dirty="0">
                <a:solidFill>
                  <a:srgbClr val="0000FF"/>
                </a:solidFill>
              </a:rPr>
              <a:t>) = label of the training example nearest to </a:t>
            </a:r>
            <a:r>
              <a:rPr lang="en-US" b="1" dirty="0">
                <a:solidFill>
                  <a:srgbClr val="0000FF"/>
                </a:solidFill>
              </a:rPr>
              <a:t>x</a:t>
            </a:r>
          </a:p>
          <a:p>
            <a:endParaRPr lang="en-US" sz="1800" dirty="0"/>
          </a:p>
          <a:p>
            <a:r>
              <a:rPr lang="en-US" sz="1800" dirty="0"/>
              <a:t>All we need is a distance or similarity function for our inputs</a:t>
            </a:r>
          </a:p>
          <a:p>
            <a:r>
              <a:rPr lang="en-US" sz="1800" dirty="0"/>
              <a:t>No training required!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0350" y="137160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8859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0450" y="1314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4650" y="2457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3350" y="22288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29050" y="28003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1543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14900" y="20574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86400" y="23431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00600" y="12573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86350" y="17145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00600" y="2686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86200" y="1675969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dirty="0">
                <a:solidFill>
                  <a:srgbClr val="000000"/>
                </a:solidFill>
                <a:ea typeface="+mn-ea"/>
              </a:rPr>
              <a:t>Test example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85950" y="1714501"/>
            <a:ext cx="97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dirty="0">
                <a:solidFill>
                  <a:srgbClr val="0000FF"/>
                </a:solidFill>
                <a:ea typeface="+mn-ea"/>
              </a:rPr>
              <a:t>Training examples from class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9300" y="1600201"/>
            <a:ext cx="97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dirty="0">
                <a:solidFill>
                  <a:srgbClr val="FF0000"/>
                </a:solidFill>
                <a:ea typeface="+mn-ea"/>
              </a:rPr>
              <a:t>Training examples from class 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3657600" y="1543050"/>
            <a:ext cx="285750" cy="17145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amond 20"/>
          <p:cNvSpPr/>
          <p:nvPr/>
        </p:nvSpPr>
        <p:spPr>
          <a:xfrm>
            <a:off x="3771900" y="1657350"/>
            <a:ext cx="228600" cy="2286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B69176-B7F7-784C-AD1F-ACFD2887A345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B3C92DD-BD39-3A4C-9615-A74300CBCA34}"/>
              </a:ext>
            </a:extLst>
          </p:cNvPr>
          <p:cNvGrpSpPr/>
          <p:nvPr/>
        </p:nvGrpSpPr>
        <p:grpSpPr>
          <a:xfrm>
            <a:off x="553681" y="823385"/>
            <a:ext cx="2246669" cy="924980"/>
            <a:chOff x="553681" y="823385"/>
            <a:chExt cx="2246669" cy="924980"/>
          </a:xfrm>
        </p:grpSpPr>
        <p:grpSp>
          <p:nvGrpSpPr>
            <p:cNvPr id="24" name="Group 26">
              <a:extLst>
                <a:ext uri="{FF2B5EF4-FFF2-40B4-BE49-F238E27FC236}">
                  <a16:creationId xmlns:a16="http://schemas.microsoft.com/office/drawing/2014/main" id="{9DBF0874-2DB0-6144-8A3E-C93D20029D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681" y="823385"/>
              <a:ext cx="1071813" cy="924980"/>
              <a:chOff x="144" y="1801"/>
              <a:chExt cx="1584" cy="1367"/>
            </a:xfrm>
          </p:grpSpPr>
          <p:sp>
            <p:nvSpPr>
              <p:cNvPr id="25" name="Rectangle 35">
                <a:extLst>
                  <a:ext uri="{FF2B5EF4-FFF2-40B4-BE49-F238E27FC236}">
                    <a16:creationId xmlns:a16="http://schemas.microsoft.com/office/drawing/2014/main" id="{0E8B7AFD-F002-5044-91E5-B66CA2FAB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2809"/>
                <a:ext cx="96" cy="96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36">
                <a:extLst>
                  <a:ext uri="{FF2B5EF4-FFF2-40B4-BE49-F238E27FC236}">
                    <a16:creationId xmlns:a16="http://schemas.microsoft.com/office/drawing/2014/main" id="{01FC8F61-06B4-B044-A174-1BF0BC7EB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2809"/>
                <a:ext cx="96" cy="96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37">
                <a:extLst>
                  <a:ext uri="{FF2B5EF4-FFF2-40B4-BE49-F238E27FC236}">
                    <a16:creationId xmlns:a16="http://schemas.microsoft.com/office/drawing/2014/main" id="{6DB16CA9-F1B1-8745-A412-548DB4EF2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1897"/>
                <a:ext cx="96" cy="1008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38">
                <a:extLst>
                  <a:ext uri="{FF2B5EF4-FFF2-40B4-BE49-F238E27FC236}">
                    <a16:creationId xmlns:a16="http://schemas.microsoft.com/office/drawing/2014/main" id="{A66941E6-CCFA-AD4C-BF0C-7DEB99027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185"/>
                <a:ext cx="96" cy="720"/>
              </a:xfrm>
              <a:prstGeom prst="rect">
                <a:avLst/>
              </a:prstGeom>
              <a:solidFill>
                <a:srgbClr val="B1EBA3"/>
              </a:solidFill>
              <a:ln w="12700">
                <a:solidFill>
                  <a:srgbClr val="5D483D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39">
                <a:extLst>
                  <a:ext uri="{FF2B5EF4-FFF2-40B4-BE49-F238E27FC236}">
                    <a16:creationId xmlns:a16="http://schemas.microsoft.com/office/drawing/2014/main" id="{8CC00533-10E1-8E4E-842D-D344B5099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2905"/>
                <a:ext cx="15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40">
                <a:extLst>
                  <a:ext uri="{FF2B5EF4-FFF2-40B4-BE49-F238E27FC236}">
                    <a16:creationId xmlns:a16="http://schemas.microsoft.com/office/drawing/2014/main" id="{ADDA03E9-E37F-1545-B9C7-6A634F768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" y="1801"/>
                <a:ext cx="0" cy="110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31" name="Picture 41" descr="ermine">
                <a:extLst>
                  <a:ext uri="{FF2B5EF4-FFF2-40B4-BE49-F238E27FC236}">
                    <a16:creationId xmlns:a16="http://schemas.microsoft.com/office/drawing/2014/main" id="{301A9A44-6217-5F4B-9D2C-C5657616AE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9" t="17148" r="37727" b="76851"/>
              <a:stretch>
                <a:fillRect/>
              </a:stretch>
            </p:blipFill>
            <p:spPr bwMode="auto">
              <a:xfrm>
                <a:off x="1296" y="2963"/>
                <a:ext cx="240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42" descr="bicycle">
                <a:extLst>
                  <a:ext uri="{FF2B5EF4-FFF2-40B4-BE49-F238E27FC236}">
                    <a16:creationId xmlns:a16="http://schemas.microsoft.com/office/drawing/2014/main" id="{68AE8ADA-A860-F249-B9F7-1B56D15AB1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0" r="55000" b="54236"/>
              <a:stretch>
                <a:fillRect/>
              </a:stretch>
            </p:blipFill>
            <p:spPr bwMode="auto">
              <a:xfrm>
                <a:off x="288" y="2953"/>
                <a:ext cx="197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43" descr="ermine">
                <a:extLst>
                  <a:ext uri="{FF2B5EF4-FFF2-40B4-BE49-F238E27FC236}">
                    <a16:creationId xmlns:a16="http://schemas.microsoft.com/office/drawing/2014/main" id="{6593B5BD-E4F5-7C49-B0CC-74A0FD2099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99" t="22293" r="38898" b="71706"/>
              <a:stretch>
                <a:fillRect/>
              </a:stretch>
            </p:blipFill>
            <p:spPr bwMode="auto">
              <a:xfrm>
                <a:off x="576" y="2953"/>
                <a:ext cx="240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8" descr="violin">
                <a:extLst>
                  <a:ext uri="{FF2B5EF4-FFF2-40B4-BE49-F238E27FC236}">
                    <a16:creationId xmlns:a16="http://schemas.microsoft.com/office/drawing/2014/main" id="{BB807B97-981B-464C-ACEB-5E38695EA6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233"/>
              <a:stretch>
                <a:fillRect/>
              </a:stretch>
            </p:blipFill>
            <p:spPr bwMode="auto">
              <a:xfrm>
                <a:off x="864" y="2976"/>
                <a:ext cx="3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9B5A05E-A72B-BD43-9FF4-8B71974DA11D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1552416" y="1314450"/>
              <a:ext cx="1247934" cy="14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99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B606F-3A85-5B4C-9C3D-096695E1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05979"/>
            <a:ext cx="8915430" cy="857250"/>
          </a:xfrm>
        </p:spPr>
        <p:txBody>
          <a:bodyPr/>
          <a:lstStyle/>
          <a:p>
            <a:r>
              <a:rPr lang="en-US" sz="3200" dirty="0"/>
              <a:t>Recap: Filter Bank Response</a:t>
            </a:r>
          </a:p>
        </p:txBody>
      </p:sp>
      <p:pic>
        <p:nvPicPr>
          <p:cNvPr id="4" name="Picture 6" descr="capital_filter38_magnitude_Sqrt.jpg">
            <a:extLst>
              <a:ext uri="{FF2B5EF4-FFF2-40B4-BE49-F238E27FC236}">
                <a16:creationId xmlns:a16="http://schemas.microsoft.com/office/drawing/2014/main" id="{32E908F5-D718-0642-8817-5FDFC88F1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49832"/>
            <a:ext cx="3962400" cy="409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C00F776A-3575-6245-8C94-E161D9E68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986" y="3737192"/>
            <a:ext cx="38164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We can form a feature vector from the list of responses at each pixel.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A655ACB-4F74-534A-A0CD-BCB4359F1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5454" y="1155790"/>
            <a:ext cx="4789488" cy="162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AD2FABF-04EC-E54D-9724-2F2C34659FD6}"/>
              </a:ext>
            </a:extLst>
          </p:cNvPr>
          <p:cNvGrpSpPr/>
          <p:nvPr/>
        </p:nvGrpSpPr>
        <p:grpSpPr>
          <a:xfrm>
            <a:off x="2627784" y="3009174"/>
            <a:ext cx="5176142" cy="580223"/>
            <a:chOff x="4645025" y="3355975"/>
            <a:chExt cx="5176142" cy="5802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A72B4B-B1CF-1B4E-AEA3-762E1F755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025" y="3355975"/>
              <a:ext cx="146050" cy="182563"/>
            </a:xfrm>
            <a:prstGeom prst="rect">
              <a:avLst/>
            </a:prstGeom>
            <a:noFill/>
            <a:ln w="57150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507858-82DA-FA43-A24F-D852D57D13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4729" y="3474235"/>
              <a:ext cx="32464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[r1, r2, …, r38]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C7733D6-42AA-8C44-BED3-B36B6A3461A2}"/>
                </a:ext>
              </a:extLst>
            </p:cNvPr>
            <p:cNvCxnSpPr>
              <a:cxnSpLocks noChangeShapeType="1"/>
              <a:stCxn id="9" idx="1"/>
              <a:endCxn id="8" idx="3"/>
            </p:cNvCxnSpPr>
            <p:nvPr/>
          </p:nvCxnSpPr>
          <p:spPr bwMode="auto">
            <a:xfrm flipH="1" flipV="1">
              <a:off x="4791075" y="3447257"/>
              <a:ext cx="1783654" cy="257960"/>
            </a:xfrm>
            <a:prstGeom prst="straightConnector1">
              <a:avLst/>
            </a:prstGeom>
            <a:noFill/>
            <a:ln w="57150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52044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Binary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0" y="3600451"/>
            <a:ext cx="6515100" cy="994172"/>
          </a:xfrm>
        </p:spPr>
        <p:txBody>
          <a:bodyPr/>
          <a:lstStyle/>
          <a:p>
            <a:r>
              <a:rPr lang="en-US" dirty="0"/>
              <a:t>Find a </a:t>
            </a:r>
            <a:r>
              <a:rPr lang="en-US" i="1" dirty="0"/>
              <a:t>linear function </a:t>
            </a:r>
            <a:r>
              <a:rPr lang="en-US" dirty="0"/>
              <a:t>to separate the classes:</a:t>
            </a:r>
          </a:p>
          <a:p>
            <a:endParaRPr lang="en-US" sz="900" dirty="0"/>
          </a:p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	f(</a:t>
            </a:r>
            <a:r>
              <a:rPr lang="en-US" b="1" dirty="0">
                <a:solidFill>
                  <a:srgbClr val="0000FF"/>
                </a:solidFill>
              </a:rPr>
              <a:t>x</a:t>
            </a:r>
            <a:r>
              <a:rPr lang="en-US" dirty="0">
                <a:solidFill>
                  <a:srgbClr val="0000FF"/>
                </a:solidFill>
              </a:rPr>
              <a:t>) = </a:t>
            </a:r>
            <a:r>
              <a:rPr lang="en-US" dirty="0" err="1">
                <a:solidFill>
                  <a:srgbClr val="0000FF"/>
                </a:solidFill>
              </a:rPr>
              <a:t>sgn</a:t>
            </a:r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b="1" dirty="0">
                <a:solidFill>
                  <a:srgbClr val="0000FF"/>
                </a:solidFill>
              </a:rPr>
              <a:t>w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 </a:t>
            </a:r>
            <a:r>
              <a:rPr lang="en-US" b="1" dirty="0">
                <a:solidFill>
                  <a:srgbClr val="0000FF"/>
                </a:solidFill>
              </a:rPr>
              <a:t>x </a:t>
            </a:r>
            <a:r>
              <a:rPr lang="en-US" dirty="0">
                <a:solidFill>
                  <a:srgbClr val="0000FF"/>
                </a:solidFill>
              </a:rPr>
              <a:t>+ b)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0350" y="137160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8859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0450" y="1314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4650" y="2457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3350" y="22288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29050" y="28003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1543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14900" y="20574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86400" y="23431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00600" y="12573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86350" y="17145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00600" y="2686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3143250" y="1943100"/>
            <a:ext cx="2457450" cy="40005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9459059-D2C6-344C-ADDD-96A308BA29A6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810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Perceptron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000500" y="2755300"/>
            <a:ext cx="857250" cy="85725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914650" y="2069500"/>
            <a:ext cx="1143000" cy="914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2914650" y="2698150"/>
            <a:ext cx="108585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2914650" y="3269650"/>
            <a:ext cx="1085850" cy="119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endCxn id="5" idx="3"/>
          </p:cNvCxnSpPr>
          <p:nvPr/>
        </p:nvCxnSpPr>
        <p:spPr bwMode="auto">
          <a:xfrm flipV="1">
            <a:off x="2914650" y="3487009"/>
            <a:ext cx="1211392" cy="98279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4857750" y="3212500"/>
            <a:ext cx="1657350" cy="119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514600" y="1783750"/>
            <a:ext cx="4187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x</a:t>
            </a:r>
            <a:r>
              <a:rPr lang="en-US" sz="2100" baseline="-250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8224" y="2409051"/>
            <a:ext cx="4187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x</a:t>
            </a:r>
            <a:r>
              <a:rPr lang="en-US" sz="2100" baseline="-25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4295001"/>
            <a:ext cx="4491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/>
              <a:t>x</a:t>
            </a:r>
            <a:r>
              <a:rPr lang="en-US" sz="2100" baseline="-25000" dirty="0" err="1"/>
              <a:t>D</a:t>
            </a:r>
            <a:endParaRPr lang="en-US" sz="21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318324" y="2012350"/>
            <a:ext cx="4780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w</a:t>
            </a:r>
            <a:r>
              <a:rPr lang="en-US" sz="2100" baseline="-250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18324" y="2523351"/>
            <a:ext cx="4780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w</a:t>
            </a:r>
            <a:r>
              <a:rPr lang="en-US" sz="2100" baseline="-25000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14700" y="3209151"/>
            <a:ext cx="4780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w</a:t>
            </a:r>
            <a:r>
              <a:rPr lang="en-US" sz="2100" baseline="-25000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4600" y="3037701"/>
            <a:ext cx="4187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x</a:t>
            </a:r>
            <a:r>
              <a:rPr lang="en-US" sz="2100" baseline="-25000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14700" y="4126900"/>
            <a:ext cx="5084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/>
              <a:t>w</a:t>
            </a:r>
            <a:r>
              <a:rPr lang="en-US" sz="2100" baseline="-25000" dirty="0" err="1"/>
              <a:t>D</a:t>
            </a:r>
            <a:endParaRPr lang="en-US" sz="21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2343151" y="1155100"/>
            <a:ext cx="8451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0000FF"/>
                </a:solidFill>
              </a:rPr>
              <a:t>Input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31821" y="1608951"/>
            <a:ext cx="12281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0000FF"/>
                </a:solidFill>
              </a:rPr>
              <a:t>Weights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4600" y="3383950"/>
            <a:ext cx="248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ym typeface="Symbol"/>
              </a:rPr>
              <a:t>.</a:t>
            </a:r>
          </a:p>
          <a:p>
            <a:r>
              <a:rPr lang="en-US" sz="1800" dirty="0">
                <a:sym typeface="Symbol"/>
              </a:rPr>
              <a:t>.</a:t>
            </a:r>
          </a:p>
          <a:p>
            <a:r>
              <a:rPr lang="en-US" sz="1800" dirty="0">
                <a:sym typeface="Symbol"/>
              </a:rPr>
              <a:t>.</a:t>
            </a:r>
            <a:endParaRPr lang="en-US" sz="1800" dirty="0"/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4171950" y="2971800"/>
            <a:ext cx="514350" cy="4572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972050" y="2800350"/>
            <a:ext cx="26997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0000FF"/>
                </a:solidFill>
              </a:rPr>
              <a:t>Output:</a:t>
            </a:r>
            <a:r>
              <a:rPr lang="en-US" sz="2100" dirty="0"/>
              <a:t> </a:t>
            </a:r>
            <a:r>
              <a:rPr lang="en-US" sz="2100" dirty="0" err="1">
                <a:sym typeface="Symbol"/>
              </a:rPr>
              <a:t>sgn</a:t>
            </a:r>
            <a:r>
              <a:rPr lang="en-US" sz="2100" dirty="0"/>
              <a:t>(</a:t>
            </a:r>
            <a:r>
              <a:rPr lang="en-US" sz="2100" dirty="0" err="1"/>
              <a:t>w</a:t>
            </a:r>
            <a:r>
              <a:rPr lang="en-US" sz="2100" dirty="0" err="1">
                <a:sym typeface="Symbol"/>
              </a:rPr>
              <a:t>x</a:t>
            </a:r>
            <a:r>
              <a:rPr lang="en-US" sz="2100" dirty="0">
                <a:sym typeface="Symbol"/>
              </a:rPr>
              <a:t> + b)</a:t>
            </a:r>
            <a:endParaRPr lang="en-US" sz="2100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4035504"/>
            <a:ext cx="21145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Can incorporate bias as component of the weight vector by always including a feature with value set to 1</a:t>
            </a:r>
          </a:p>
        </p:txBody>
      </p:sp>
      <p:cxnSp>
        <p:nvCxnSpPr>
          <p:cNvPr id="19" name="Straight Arrow Connector 18"/>
          <p:cNvCxnSpPr>
            <a:stCxn id="3" idx="0"/>
          </p:cNvCxnSpPr>
          <p:nvPr/>
        </p:nvCxnSpPr>
        <p:spPr>
          <a:xfrm flipH="1" flipV="1">
            <a:off x="6572251" y="3077350"/>
            <a:ext cx="200024" cy="9581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82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Loose inspiration: Human neurons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98136"/>
            <a:ext cx="6057900" cy="35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149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Linear Classifiers: </a:t>
            </a:r>
            <a:r>
              <a:rPr lang="en-US" dirty="0" err="1"/>
              <a:t>Perceptrons</a:t>
            </a:r>
            <a:endParaRPr lang="en-US" dirty="0"/>
          </a:p>
          <a:p>
            <a:pPr marL="642938" lvl="1" indent="-342900">
              <a:buFont typeface="Arial"/>
              <a:buChar char="•"/>
            </a:pPr>
            <a:r>
              <a:rPr lang="en-US" sz="1800" dirty="0"/>
              <a:t>Perceptron update rule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Multi-layer </a:t>
            </a:r>
            <a:r>
              <a:rPr lang="en-US" dirty="0" err="1"/>
              <a:t>Perceptrions</a:t>
            </a:r>
            <a:r>
              <a:rPr lang="en-US" dirty="0"/>
              <a:t> (MLPs)</a:t>
            </a:r>
          </a:p>
          <a:p>
            <a:pPr marL="642938" lvl="1" indent="-342900">
              <a:buFont typeface="Arial"/>
              <a:buChar char="•"/>
            </a:pPr>
            <a:r>
              <a:rPr lang="en-US" sz="1800" dirty="0"/>
              <a:t>Training method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Best practices for training classifiers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After that: convolutional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283345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to: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0" y="3600451"/>
            <a:ext cx="6515100" cy="994172"/>
          </a:xfrm>
        </p:spPr>
        <p:txBody>
          <a:bodyPr/>
          <a:lstStyle/>
          <a:p>
            <a:r>
              <a:rPr lang="en-US" dirty="0"/>
              <a:t>Find a </a:t>
            </a:r>
            <a:r>
              <a:rPr lang="en-US" i="1" dirty="0"/>
              <a:t>linear function </a:t>
            </a:r>
            <a:r>
              <a:rPr lang="en-US" dirty="0"/>
              <a:t>to separate the classes:</a:t>
            </a:r>
          </a:p>
          <a:p>
            <a:endParaRPr lang="en-US" sz="900" dirty="0"/>
          </a:p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	f(</a:t>
            </a:r>
            <a:r>
              <a:rPr lang="en-US" b="1" dirty="0">
                <a:solidFill>
                  <a:srgbClr val="0000FF"/>
                </a:solidFill>
              </a:rPr>
              <a:t>x</a:t>
            </a:r>
            <a:r>
              <a:rPr lang="en-US" dirty="0">
                <a:solidFill>
                  <a:srgbClr val="0000FF"/>
                </a:solidFill>
              </a:rPr>
              <a:t>) = </a:t>
            </a:r>
            <a:r>
              <a:rPr lang="en-US" dirty="0" err="1">
                <a:solidFill>
                  <a:srgbClr val="0000FF"/>
                </a:solidFill>
              </a:rPr>
              <a:t>sgn</a:t>
            </a:r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b="1" dirty="0">
                <a:solidFill>
                  <a:srgbClr val="0000FF"/>
                </a:solidFill>
              </a:rPr>
              <a:t>w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 </a:t>
            </a:r>
            <a:r>
              <a:rPr lang="en-US" b="1" dirty="0">
                <a:solidFill>
                  <a:srgbClr val="0000FF"/>
                </a:solidFill>
              </a:rPr>
              <a:t>x </a:t>
            </a:r>
            <a:r>
              <a:rPr lang="en-US" dirty="0">
                <a:solidFill>
                  <a:srgbClr val="0000FF"/>
                </a:solidFill>
              </a:rPr>
              <a:t>+ b)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0350" y="137160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8859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0450" y="1314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4650" y="2457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3350" y="22288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29050" y="28003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1543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14900" y="20574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86400" y="23431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00600" y="12573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86350" y="17145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00600" y="2686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3143250" y="1943100"/>
            <a:ext cx="2457450" cy="40005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9459059-D2C6-344C-ADDD-96A308BA29A6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7410" name="Picture 2" descr="Sign function - Wikipedia">
            <a:extLst>
              <a:ext uri="{FF2B5EF4-FFF2-40B4-BE49-F238E27FC236}">
                <a16:creationId xmlns:a16="http://schemas.microsoft.com/office/drawing/2014/main" id="{43C1B2DD-67E7-8640-A1CF-42FEAA81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52060"/>
            <a:ext cx="2117725" cy="169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6F4CD2E-36C5-B94C-84B6-670C3FDDE13B}"/>
              </a:ext>
            </a:extLst>
          </p:cNvPr>
          <p:cNvSpPr/>
          <p:nvPr/>
        </p:nvSpPr>
        <p:spPr>
          <a:xfrm>
            <a:off x="7092280" y="3148811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sgn</a:t>
            </a:r>
            <a:r>
              <a:rPr lang="en-US" sz="2000" dirty="0">
                <a:solidFill>
                  <a:srgbClr val="0000FF"/>
                </a:solidFill>
              </a:rPr>
              <a:t>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30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5100F-F0E6-764B-829A-36D5F2AF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(Loss)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341EAED-C169-CB46-806B-379BEE1B90B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9552" y="691520"/>
                <a:ext cx="8458200" cy="525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57175" indent="-2571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500">
                    <a:solidFill>
                      <a:schemeClr val="tx1"/>
                    </a:solidFill>
                    <a:latin typeface="+mn-lt"/>
                  </a:defRPr>
                </a:lvl2pPr>
                <a:lvl3pPr marL="8572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2001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+mn-lt"/>
                  </a:defRPr>
                </a:lvl4pPr>
                <a:lvl5pPr marL="15430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">
                    <a:solidFill>
                      <a:schemeClr val="tx1"/>
                    </a:solidFill>
                    <a:latin typeface="+mn-lt"/>
                  </a:defRPr>
                </a:lvl5pPr>
                <a:lvl6pPr marL="18859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">
                    <a:solidFill>
                      <a:schemeClr val="tx1"/>
                    </a:solidFill>
                    <a:latin typeface="+mn-lt"/>
                  </a:defRPr>
                </a:lvl6pPr>
                <a:lvl7pPr marL="22288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">
                    <a:solidFill>
                      <a:schemeClr val="tx1"/>
                    </a:solidFill>
                    <a:latin typeface="+mn-lt"/>
                  </a:defRPr>
                </a:lvl7pPr>
                <a:lvl8pPr marL="25717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">
                    <a:solidFill>
                      <a:schemeClr val="tx1"/>
                    </a:solidFill>
                    <a:latin typeface="+mn-lt"/>
                  </a:defRPr>
                </a:lvl8pPr>
                <a:lvl9pPr marL="29146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457200" indent="-457200">
                  <a:buFont typeface="Arial"/>
                  <a:buChar char="•"/>
                </a:pPr>
                <a:r>
                  <a:rPr lang="en-US" sz="2400" kern="0" dirty="0"/>
                  <a:t>Find weights w to minimize the prediction loss between true and estimated labels of training examples:</a:t>
                </a:r>
              </a:p>
              <a:p>
                <a:pPr marL="0" indent="0"/>
                <a:endParaRPr lang="en-US" sz="1400" kern="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1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kern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d>
                      <m:r>
                        <a:rPr lang="en-US" sz="2400" i="1" kern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 kern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kern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2400" i="1" kern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 kern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kern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 kern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b="1" kern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kern="0" dirty="0"/>
              </a:p>
              <a:p>
                <a:pPr marL="457200" indent="-457200">
                  <a:buFont typeface="Arial"/>
                  <a:buChar char="•"/>
                </a:pPr>
                <a:r>
                  <a:rPr lang="en-US" sz="2400" kern="0" dirty="0"/>
                  <a:t>Example:</a:t>
                </a:r>
              </a:p>
              <a:p>
                <a:pPr marL="857250" lvl="1" indent="-457200">
                  <a:buFont typeface="Arial"/>
                  <a:buChar char="•"/>
                </a:pPr>
                <a:r>
                  <a:rPr lang="en-US" sz="2400" b="1" kern="0" dirty="0"/>
                  <a:t>Quadratic loss: </a:t>
                </a:r>
                <a14:m>
                  <m:oMath xmlns:m="http://schemas.openxmlformats.org/officeDocument/2006/math">
                    <m:r>
                      <a:rPr lang="en-US" sz="2400" i="1" ker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ker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400" i="1" ker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 ker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b="1" ker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kern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kern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kern="0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b="1" kern="0" smtClean="0">
                                    <a:latin typeface="Cambria Math" panose="02040503050406030204" pitchFamily="18" charset="0"/>
                                  </a:rPr>
                                  <m:t>𝐰</m:t>
                                </m:r>
                              </m:sub>
                            </m:sSub>
                            <m:r>
                              <a:rPr lang="en-US" sz="2400" i="1" kern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ker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 kern="0" smtClean="0">
                                <a:latin typeface="Cambria Math" panose="02040503050406030204" pitchFamily="18" charset="0"/>
                              </a:rPr>
                              <m:t>)−</m:t>
                            </m:r>
                            <m:sSub>
                              <m:sSubPr>
                                <m:ctrlP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kern="0" dirty="0"/>
              </a:p>
              <a:p>
                <a:pPr marL="857250" lvl="1" indent="-457200">
                  <a:buFont typeface="Arial"/>
                  <a:buChar char="•"/>
                </a:pPr>
                <a:endParaRPr lang="en-US" sz="800" kern="0" dirty="0"/>
              </a:p>
              <a:p>
                <a:pPr marL="400050" lvl="1" indent="0">
                  <a:buNone/>
                </a:pPr>
                <a:endParaRPr lang="en-US" sz="800" kern="0" dirty="0"/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341EAED-C169-CB46-806B-379BEE1B9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691520"/>
                <a:ext cx="8458200" cy="5257800"/>
              </a:xfrm>
              <a:prstGeom prst="rect">
                <a:avLst/>
              </a:prstGeom>
              <a:blipFill>
                <a:blip r:embed="rId3"/>
                <a:stretch>
                  <a:fillRect l="-900" t="-60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019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5100F-F0E6-764B-829A-36D5F2AF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(Loss) functions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341EAED-C169-CB46-806B-379BEE1B90B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9552" y="691520"/>
                <a:ext cx="8458200" cy="525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57175" indent="-2571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500">
                    <a:solidFill>
                      <a:schemeClr val="tx1"/>
                    </a:solidFill>
                    <a:latin typeface="+mn-lt"/>
                  </a:defRPr>
                </a:lvl2pPr>
                <a:lvl3pPr marL="8572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2001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chemeClr val="tx1"/>
                    </a:solidFill>
                    <a:latin typeface="+mn-lt"/>
                  </a:defRPr>
                </a:lvl4pPr>
                <a:lvl5pPr marL="15430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">
                    <a:solidFill>
                      <a:schemeClr val="tx1"/>
                    </a:solidFill>
                    <a:latin typeface="+mn-lt"/>
                  </a:defRPr>
                </a:lvl5pPr>
                <a:lvl6pPr marL="18859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">
                    <a:solidFill>
                      <a:schemeClr val="tx1"/>
                    </a:solidFill>
                    <a:latin typeface="+mn-lt"/>
                  </a:defRPr>
                </a:lvl6pPr>
                <a:lvl7pPr marL="22288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">
                    <a:solidFill>
                      <a:schemeClr val="tx1"/>
                    </a:solidFill>
                    <a:latin typeface="+mn-lt"/>
                  </a:defRPr>
                </a:lvl7pPr>
                <a:lvl8pPr marL="25717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">
                    <a:solidFill>
                      <a:schemeClr val="tx1"/>
                    </a:solidFill>
                    <a:latin typeface="+mn-lt"/>
                  </a:defRPr>
                </a:lvl8pPr>
                <a:lvl9pPr marL="29146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5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457200" indent="-457200">
                  <a:buFont typeface="Arial"/>
                  <a:buChar char="•"/>
                </a:pPr>
                <a:r>
                  <a:rPr lang="en-US" sz="2400" kern="0" dirty="0"/>
                  <a:t>Find weights w to minimize the prediction loss between true and estimated labels of training examples:</a:t>
                </a:r>
              </a:p>
              <a:p>
                <a:pPr marL="0" indent="0"/>
                <a:endParaRPr lang="en-US" sz="1400" kern="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1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kern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d>
                      <m:r>
                        <a:rPr lang="en-US" sz="2400" i="1" kern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 kern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kern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2400" i="1" kern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 kern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kern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 kern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b="1" kern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kern="0" dirty="0"/>
              </a:p>
              <a:p>
                <a:pPr marL="457200" indent="-457200">
                  <a:buFont typeface="Arial"/>
                  <a:buChar char="•"/>
                </a:pPr>
                <a:r>
                  <a:rPr lang="en-US" sz="2400" kern="0" dirty="0"/>
                  <a:t>Possible losses (for binary problems):</a:t>
                </a:r>
              </a:p>
              <a:p>
                <a:pPr marL="857250" lvl="1" indent="-457200">
                  <a:buFont typeface="Arial"/>
                  <a:buChar char="•"/>
                </a:pPr>
                <a:r>
                  <a:rPr lang="en-US" sz="2400" b="1" kern="0" dirty="0"/>
                  <a:t>Quadratic loss: </a:t>
                </a:r>
                <a14:m>
                  <m:oMath xmlns:m="http://schemas.openxmlformats.org/officeDocument/2006/math">
                    <m:r>
                      <a:rPr lang="en-US" sz="2400" i="1" ker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ker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400" i="1" ker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 ker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b="1" ker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kern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kern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kern="0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b="1" kern="0" smtClean="0">
                                    <a:latin typeface="Cambria Math" panose="02040503050406030204" pitchFamily="18" charset="0"/>
                                  </a:rPr>
                                  <m:t>𝐰</m:t>
                                </m:r>
                              </m:sub>
                            </m:sSub>
                            <m:r>
                              <a:rPr lang="en-US" sz="2400" i="1" kern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ker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 kern="0" smtClean="0">
                                <a:latin typeface="Cambria Math" panose="02040503050406030204" pitchFamily="18" charset="0"/>
                              </a:rPr>
                              <m:t>)−</m:t>
                            </m:r>
                            <m:sSub>
                              <m:sSubPr>
                                <m:ctrlP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kern="0" dirty="0"/>
              </a:p>
              <a:p>
                <a:pPr marL="857250" lvl="1" indent="-457200">
                  <a:buFont typeface="Arial"/>
                  <a:buChar char="•"/>
                </a:pPr>
                <a:endParaRPr lang="en-US" sz="800" kern="0" dirty="0"/>
              </a:p>
              <a:p>
                <a:pPr marL="857250" lvl="1" indent="-457200">
                  <a:buFont typeface="Arial"/>
                  <a:buChar char="•"/>
                </a:pPr>
                <a:r>
                  <a:rPr lang="en-US" sz="2400" kern="0" dirty="0"/>
                  <a:t>Log Likelihood loss: </a:t>
                </a:r>
                <a14:m>
                  <m:oMath xmlns:m="http://schemas.openxmlformats.org/officeDocument/2006/math">
                    <m:r>
                      <a:rPr lang="en-US" sz="2400" i="1" ker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ker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400" i="1" ker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 ker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b="1" ker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en-US" sz="2400" b="1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 kern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⁡</m:t>
                    </m:r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1" kern="0">
                            <a:latin typeface="Cambria Math" panose="02040503050406030204" pitchFamily="18" charset="0"/>
                          </a:rPr>
                          <m:t>𝐰</m:t>
                        </m:r>
                      </m:sub>
                    </m:sSub>
                    <m:d>
                      <m:d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 ker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1" kern="0" smtClean="0"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en-US" sz="2400" b="1" ker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2400" i="1" ker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2400" kern="0" dirty="0"/>
              </a:p>
              <a:p>
                <a:pPr marL="400050" lvl="1" indent="0">
                  <a:buNone/>
                </a:pPr>
                <a:endParaRPr lang="en-US" sz="800" kern="0" dirty="0"/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341EAED-C169-CB46-806B-379BEE1B9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691520"/>
                <a:ext cx="8458200" cy="5257800"/>
              </a:xfrm>
              <a:prstGeom prst="rect">
                <a:avLst/>
              </a:prstGeom>
              <a:blipFill>
                <a:blip r:embed="rId3"/>
                <a:stretch>
                  <a:fillRect l="-900" t="-60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891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training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Initialize weights </a:t>
            </a:r>
            <a:r>
              <a:rPr lang="en-US" b="1" dirty="0"/>
              <a:t>w</a:t>
            </a:r>
            <a:r>
              <a:rPr lang="en-US" dirty="0"/>
              <a:t> randomly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ym typeface="Symbol"/>
              </a:rPr>
              <a:t>Cycle through training examples in multiple passes (</a:t>
            </a:r>
            <a:r>
              <a:rPr lang="en-US" i="1" dirty="0">
                <a:sym typeface="Symbol"/>
              </a:rPr>
              <a:t>epochs</a:t>
            </a:r>
            <a:r>
              <a:rPr lang="en-US" dirty="0">
                <a:sym typeface="Symbol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ym typeface="Symbol"/>
              </a:rPr>
              <a:t>For each training example </a:t>
            </a:r>
            <a:r>
              <a:rPr lang="en-US" b="1" dirty="0">
                <a:sym typeface="Symbol"/>
              </a:rPr>
              <a:t>x</a:t>
            </a:r>
            <a:r>
              <a:rPr lang="en-US" dirty="0">
                <a:sym typeface="Symbol"/>
              </a:rPr>
              <a:t> with label y:</a:t>
            </a:r>
          </a:p>
          <a:p>
            <a:pPr lvl="1"/>
            <a:r>
              <a:rPr lang="en-US" sz="1800" dirty="0"/>
              <a:t>Classify with current weights: </a:t>
            </a:r>
          </a:p>
          <a:p>
            <a:pPr lvl="1"/>
            <a:endParaRPr lang="en-US" sz="1800" dirty="0">
              <a:solidFill>
                <a:srgbClr val="0000FF"/>
              </a:solidFill>
            </a:endParaRPr>
          </a:p>
          <a:p>
            <a:pPr lvl="1"/>
            <a:endParaRPr lang="en-US" sz="1800" dirty="0">
              <a:solidFill>
                <a:srgbClr val="0000FF"/>
              </a:solidFill>
            </a:endParaRPr>
          </a:p>
          <a:p>
            <a:pPr lvl="1"/>
            <a:r>
              <a:rPr lang="en-US" sz="1800" dirty="0">
                <a:sym typeface="Symbol"/>
              </a:rPr>
              <a:t>If classified incorrectly, update weights:</a:t>
            </a:r>
            <a:br>
              <a:rPr lang="en-US" sz="1800" dirty="0">
                <a:sym typeface="Symbol"/>
              </a:rPr>
            </a:br>
            <a:br>
              <a:rPr lang="en-US" sz="1800" dirty="0">
                <a:sym typeface="Symbol"/>
              </a:rPr>
            </a:br>
            <a:br>
              <a:rPr lang="en-US" sz="1800" dirty="0">
                <a:sym typeface="Symbol"/>
              </a:rPr>
            </a:br>
            <a:endParaRPr lang="en-US" sz="1800" dirty="0">
              <a:sym typeface="Symbol"/>
            </a:endParaRPr>
          </a:p>
          <a:p>
            <a:pPr marL="342900" lvl="1" indent="0">
              <a:buNone/>
            </a:pPr>
            <a:br>
              <a:rPr lang="en-US" sz="1800" dirty="0">
                <a:sym typeface="Symbol"/>
              </a:rPr>
            </a:br>
            <a:r>
              <a:rPr lang="en-US" sz="1800" dirty="0">
                <a:sym typeface="Symbol"/>
              </a:rPr>
              <a:t>(</a:t>
            </a:r>
            <a:r>
              <a:rPr lang="en-US" sz="1800" dirty="0"/>
              <a:t>α is a positive </a:t>
            </a:r>
            <a:r>
              <a:rPr lang="en-US" sz="1800" i="1" dirty="0"/>
              <a:t>learning rate </a:t>
            </a:r>
            <a:r>
              <a:rPr lang="en-US" sz="1800" dirty="0"/>
              <a:t>that decays over time)</a:t>
            </a:r>
          </a:p>
          <a:p>
            <a:pPr lvl="1"/>
            <a:endParaRPr lang="en-US" sz="1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57551" y="3631470"/>
          <a:ext cx="2514599" cy="483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" name="Equation" r:id="rId4" imgW="1257300" imgH="241300" progId="Equation.3">
                  <p:embed/>
                </p:oleObj>
              </mc:Choice>
              <mc:Fallback>
                <p:oleObj name="Equation" r:id="rId4" imgW="1257300" imgH="2413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551" y="3631470"/>
                        <a:ext cx="2514599" cy="483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565197"/>
              </p:ext>
            </p:extLst>
          </p:nvPr>
        </p:nvGraphicFramePr>
        <p:xfrm>
          <a:off x="3563888" y="2368348"/>
          <a:ext cx="1778253" cy="406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4" name="Equation" r:id="rId6" imgW="889000" imgH="203200" progId="Equation.3">
                  <p:embed/>
                </p:oleObj>
              </mc:Choice>
              <mc:Fallback>
                <p:oleObj name="Equation" r:id="rId6" imgW="889000" imgH="2032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2368348"/>
                        <a:ext cx="1778253" cy="4068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A06E8A3-3ACF-A043-B5C4-81D7E6126DAD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903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update rule: Binary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71700"/>
            <a:ext cx="6343650" cy="3943350"/>
          </a:xfrm>
        </p:spPr>
        <p:txBody>
          <a:bodyPr/>
          <a:lstStyle/>
          <a:p>
            <a:pPr lvl="1">
              <a:buFont typeface="Arial"/>
              <a:buChar char="•"/>
            </a:pPr>
            <a:r>
              <a:rPr lang="en-US" sz="2100" dirty="0"/>
              <a:t>The raw response of the classifier changes to</a:t>
            </a:r>
          </a:p>
          <a:p>
            <a:pPr lvl="1">
              <a:buFont typeface="Arial"/>
              <a:buChar char="•"/>
            </a:pPr>
            <a:endParaRPr lang="en-US" sz="2100" dirty="0"/>
          </a:p>
          <a:p>
            <a:pPr marL="342900" lvl="1" indent="0">
              <a:buNone/>
            </a:pPr>
            <a:endParaRPr lang="en-US" sz="2100" dirty="0"/>
          </a:p>
          <a:p>
            <a:pPr lvl="1">
              <a:buFont typeface="Arial"/>
              <a:buChar char="•"/>
            </a:pPr>
            <a:r>
              <a:rPr lang="en-US" sz="2100" dirty="0"/>
              <a:t>If </a:t>
            </a:r>
            <a:r>
              <a:rPr lang="en-US" sz="2100" i="1" dirty="0"/>
              <a:t>y</a:t>
            </a:r>
            <a:r>
              <a:rPr lang="en-US" sz="2100" dirty="0"/>
              <a:t> = 1 and </a:t>
            </a:r>
            <a:r>
              <a:rPr lang="en-US" sz="2100" i="1" dirty="0"/>
              <a:t>y’</a:t>
            </a:r>
            <a:r>
              <a:rPr lang="en-US" sz="2100" dirty="0"/>
              <a:t> = -1, the response is initially </a:t>
            </a:r>
            <a:r>
              <a:rPr lang="en-US" sz="2100" i="1" dirty="0"/>
              <a:t>negative</a:t>
            </a:r>
            <a:r>
              <a:rPr lang="en-US" sz="2100" dirty="0"/>
              <a:t> and will be </a:t>
            </a:r>
            <a:r>
              <a:rPr lang="en-US" sz="2100" i="1" dirty="0"/>
              <a:t>increased</a:t>
            </a:r>
            <a:endParaRPr lang="en-US" sz="2100" i="1" dirty="0">
              <a:sym typeface="Symbol"/>
            </a:endParaRPr>
          </a:p>
          <a:p>
            <a:pPr lvl="1">
              <a:buFont typeface="Arial"/>
              <a:buChar char="•"/>
            </a:pPr>
            <a:r>
              <a:rPr lang="en-US" sz="2100" dirty="0"/>
              <a:t>If </a:t>
            </a:r>
            <a:r>
              <a:rPr lang="en-US" sz="2100" i="1" dirty="0"/>
              <a:t>y</a:t>
            </a:r>
            <a:r>
              <a:rPr lang="en-US" sz="2100" dirty="0"/>
              <a:t> = -1 and </a:t>
            </a:r>
            <a:r>
              <a:rPr lang="en-US" sz="2100" i="1" dirty="0"/>
              <a:t>y’</a:t>
            </a:r>
            <a:r>
              <a:rPr lang="en-US" sz="2100" dirty="0"/>
              <a:t> = 1, the response is initially </a:t>
            </a:r>
            <a:r>
              <a:rPr lang="en-US" sz="2100" i="1" dirty="0"/>
              <a:t>positive</a:t>
            </a:r>
            <a:r>
              <a:rPr lang="en-US" sz="2100" dirty="0"/>
              <a:t> and will be </a:t>
            </a:r>
            <a:r>
              <a:rPr lang="en-US" sz="2100" i="1" dirty="0"/>
              <a:t>decreased</a:t>
            </a:r>
            <a:endParaRPr lang="en-US" sz="2100" i="1" dirty="0">
              <a:sym typeface="Symbol"/>
            </a:endParaRPr>
          </a:p>
          <a:p>
            <a:pPr lvl="2">
              <a:buFont typeface="Arial"/>
              <a:buChar char="•"/>
            </a:pPr>
            <a:endParaRPr lang="en-US" sz="2100" dirty="0"/>
          </a:p>
          <a:p>
            <a:pPr lvl="2">
              <a:buFont typeface="Arial"/>
              <a:buChar char="•"/>
            </a:pPr>
            <a:endParaRPr lang="en-US" sz="2100" dirty="0"/>
          </a:p>
          <a:p>
            <a:pPr lvl="1">
              <a:buFont typeface="Arial"/>
              <a:buChar char="•"/>
            </a:pPr>
            <a:endParaRPr lang="en-US" sz="21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084910" y="973932"/>
          <a:ext cx="2972990" cy="1083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" name="Equation" r:id="rId4" imgW="1257300" imgH="457200" progId="Equation.3">
                  <p:embed/>
                </p:oleObj>
              </mc:Choice>
              <mc:Fallback>
                <p:oleObj name="Equation" r:id="rId4" imgW="1257300" imgH="4572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910" y="973932"/>
                        <a:ext cx="2972990" cy="1083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227826" y="2628900"/>
          <a:ext cx="2772924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2" name="Equation" r:id="rId6" imgW="1231900" imgH="279400" progId="Equation.3">
                  <p:embed/>
                </p:oleObj>
              </mc:Choice>
              <mc:Fallback>
                <p:oleObj name="Equation" r:id="rId6" imgW="1231900" imgH="2794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826" y="2628900"/>
                        <a:ext cx="2772924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16C72CD-2511-FD4D-A51A-C5489D643829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565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6AF7-23A2-A641-8D4C-B47D6896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Linaer</a:t>
            </a:r>
            <a:r>
              <a:rPr lang="en-US" dirty="0"/>
              <a:t> Classifiers: Beyond Binary Classification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3EDB6-A336-154A-948D-88505FEA8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Calibri" panose="020F0502020204030204"/>
                <a:ea typeface="+mn-ea"/>
              </a:rPr>
              <a:t>  </a:t>
            </a: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73C73-B649-2143-8A5A-FA84369A093E}"/>
              </a:ext>
            </a:extLst>
          </p:cNvPr>
          <p:cNvSpPr txBox="1"/>
          <p:nvPr/>
        </p:nvSpPr>
        <p:spPr>
          <a:xfrm>
            <a:off x="1327269" y="858283"/>
            <a:ext cx="631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Example Setup: 3 classes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DB96FD-A764-6746-9D4A-CF217BA1F23F}"/>
              </a:ext>
            </a:extLst>
          </p:cNvPr>
          <p:cNvGrpSpPr/>
          <p:nvPr/>
        </p:nvGrpSpPr>
        <p:grpSpPr>
          <a:xfrm>
            <a:off x="1489045" y="2796680"/>
            <a:ext cx="5705886" cy="461665"/>
            <a:chOff x="461393" y="2936190"/>
            <a:chExt cx="7607847" cy="61555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FC8B4EB-5F5F-1E41-BC44-80D454F1D477}"/>
                    </a:ext>
                  </a:extLst>
                </p:cNvPr>
                <p:cNvSpPr txBox="1"/>
                <p:nvPr/>
              </p:nvSpPr>
              <p:spPr>
                <a:xfrm>
                  <a:off x="6144696" y="2936190"/>
                  <a:ext cx="1924544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FC8B4EB-5F5F-1E41-BC44-80D454F1D4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696" y="2936190"/>
                  <a:ext cx="1924544" cy="492442"/>
                </a:xfrm>
                <a:prstGeom prst="rect">
                  <a:avLst/>
                </a:prstGeom>
                <a:blipFill>
                  <a:blip r:embed="rId3"/>
                  <a:stretch>
                    <a:fillRect l="-2609" r="-870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68ED8F-BDDE-F049-A034-D1D536026981}"/>
                </a:ext>
              </a:extLst>
            </p:cNvPr>
            <p:cNvSpPr txBox="1"/>
            <p:nvPr/>
          </p:nvSpPr>
          <p:spPr>
            <a:xfrm>
              <a:off x="461393" y="2936190"/>
              <a:ext cx="590585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Model – one weight per class:</a:t>
              </a:r>
            </a:p>
          </p:txBody>
        </p:sp>
      </p:grpSp>
      <p:pic>
        <p:nvPicPr>
          <p:cNvPr id="8" name="Picture 2" descr="https://upload.wikimedia.org/wikipedia/commons/b/b6/Felis_catus-cat_on_snow.jpg">
            <a:extLst>
              <a:ext uri="{FF2B5EF4-FFF2-40B4-BE49-F238E27FC236}">
                <a16:creationId xmlns:a16="http://schemas.microsoft.com/office/drawing/2014/main" id="{B66CB1B1-73BB-4F46-8346-3D7F4066D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24" y="1373957"/>
            <a:ext cx="1871926" cy="12479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EF35E-BF15-5A41-B4B3-4B834CD90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258" y="1373958"/>
            <a:ext cx="1669485" cy="1252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BD1D1E-9559-A14B-949F-65E99BEDA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15" y="1373957"/>
            <a:ext cx="1663934" cy="124795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B6D7329-5135-2B49-BE27-97C81C5A031D}"/>
              </a:ext>
            </a:extLst>
          </p:cNvPr>
          <p:cNvGrpSpPr/>
          <p:nvPr/>
        </p:nvGrpSpPr>
        <p:grpSpPr>
          <a:xfrm>
            <a:off x="2403543" y="3166009"/>
            <a:ext cx="3521182" cy="415042"/>
            <a:chOff x="1680724" y="4519520"/>
            <a:chExt cx="4694909" cy="55338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2B257F5-B2D0-6D40-A943-2A1B55C60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633" y="4519520"/>
              <a:ext cx="0" cy="285075"/>
            </a:xfrm>
            <a:prstGeom prst="straightConnector1">
              <a:avLst/>
            </a:prstGeom>
            <a:ln w="381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06B53D-EEF8-8C48-842F-3B31F6755052}"/>
                </a:ext>
              </a:extLst>
            </p:cNvPr>
            <p:cNvCxnSpPr/>
            <p:nvPr/>
          </p:nvCxnSpPr>
          <p:spPr>
            <a:xfrm flipH="1">
              <a:off x="3749879" y="4804595"/>
              <a:ext cx="2625754" cy="0"/>
            </a:xfrm>
            <a:prstGeom prst="line">
              <a:avLst/>
            </a:prstGeom>
            <a:ln w="381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9E5A22-E7A0-5A4B-83E9-FD7AD7315B2F}"/>
                </a:ext>
              </a:extLst>
            </p:cNvPr>
            <p:cNvSpPr txBox="1"/>
            <p:nvPr/>
          </p:nvSpPr>
          <p:spPr>
            <a:xfrm>
              <a:off x="2273417" y="4580467"/>
              <a:ext cx="147646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ED7D31"/>
                  </a:solidFill>
                  <a:latin typeface="Calibri" panose="020F0502020204030204"/>
                  <a:ea typeface="+mn-ea"/>
                </a:rPr>
                <a:t> big if cat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EBBD0F5-2462-F049-B87F-0D8FCE89D12E}"/>
                    </a:ext>
                  </a:extLst>
                </p:cNvPr>
                <p:cNvSpPr/>
                <p:nvPr/>
              </p:nvSpPr>
              <p:spPr>
                <a:xfrm>
                  <a:off x="1680724" y="4562483"/>
                  <a:ext cx="894091" cy="4998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i="1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SupPr>
                          <m:e>
                            <m:r>
                              <a:rPr lang="en-US" sz="1800" b="1" i="1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sub>
                          <m:sup>
                            <m:r>
                              <a:rPr lang="en-US" sz="1800" i="1">
                                <a:solidFill>
                                  <a:srgbClr val="ED7D31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𝑇</m:t>
                            </m:r>
                          </m:sup>
                        </m:sSubSup>
                        <m:r>
                          <a:rPr lang="en-US" sz="1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𝒙</m:t>
                        </m:r>
                      </m:oMath>
                    </m:oMathPara>
                  </a14:m>
                  <a:endParaRPr lang="en-US" sz="1800" b="1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EBBD0F5-2462-F049-B87F-0D8FCE89D1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0724" y="4562483"/>
                  <a:ext cx="894091" cy="49988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84DD7C-E417-3043-8B05-5C14FA208ECA}"/>
              </a:ext>
            </a:extLst>
          </p:cNvPr>
          <p:cNvGrpSpPr/>
          <p:nvPr/>
        </p:nvGrpSpPr>
        <p:grpSpPr>
          <a:xfrm>
            <a:off x="2278234" y="3166016"/>
            <a:ext cx="4144587" cy="738906"/>
            <a:chOff x="1513645" y="4519521"/>
            <a:chExt cx="5526116" cy="985207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E94B0F9-BA09-C84B-947A-06E3D55C0C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9761" y="4519521"/>
              <a:ext cx="0" cy="72359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3B999F6-84BA-CB49-A878-FE7930929C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243119"/>
              <a:ext cx="3289882" cy="0"/>
            </a:xfrm>
            <a:prstGeom prst="line">
              <a:avLst/>
            </a:prstGeom>
            <a:ln w="38100" cap="rnd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77DC9D-050F-EE4F-BF1E-F0A7D91F7F0C}"/>
                </a:ext>
              </a:extLst>
            </p:cNvPr>
            <p:cNvSpPr txBox="1"/>
            <p:nvPr/>
          </p:nvSpPr>
          <p:spPr>
            <a:xfrm>
              <a:off x="1825784" y="5012286"/>
              <a:ext cx="1912687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70AD47"/>
                  </a:solidFill>
                  <a:latin typeface="Calibri" panose="020F0502020204030204"/>
                  <a:ea typeface="+mn-ea"/>
                </a:rPr>
                <a:t>big if dog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0998271-A34D-374E-B0E4-6AE34DB61740}"/>
                    </a:ext>
                  </a:extLst>
                </p:cNvPr>
                <p:cNvSpPr/>
                <p:nvPr/>
              </p:nvSpPr>
              <p:spPr>
                <a:xfrm>
                  <a:off x="1513645" y="4986271"/>
                  <a:ext cx="894091" cy="496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SupPr>
                          <m:e>
                            <m:r>
                              <a:rPr lang="en-US" sz="1800" b="1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sub>
                          <m:sup>
                            <m:r>
                              <a:rPr lang="en-US" sz="1800" i="1">
                                <a:solidFill>
                                  <a:srgbClr val="70AD47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𝑇</m:t>
                            </m:r>
                          </m:sup>
                        </m:sSubSup>
                        <m:r>
                          <a:rPr lang="en-US" sz="1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𝒙</m:t>
                        </m:r>
                      </m:oMath>
                    </m:oMathPara>
                  </a14:m>
                  <a:endParaRPr lang="en-US" sz="1800" b="1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0998271-A34D-374E-B0E4-6AE34DB617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3645" y="4986271"/>
                  <a:ext cx="894091" cy="496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7AC058-EBF1-9E45-B21C-DAC96B110612}"/>
              </a:ext>
            </a:extLst>
          </p:cNvPr>
          <p:cNvGrpSpPr/>
          <p:nvPr/>
        </p:nvGrpSpPr>
        <p:grpSpPr>
          <a:xfrm>
            <a:off x="2117726" y="3166013"/>
            <a:ext cx="4809483" cy="1029374"/>
            <a:chOff x="1299635" y="4519522"/>
            <a:chExt cx="6412644" cy="137249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C2D771E-91D6-F14C-873D-E96F5DCB67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9879" y="5630411"/>
              <a:ext cx="3962400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719B76A-6489-5F44-AAB0-ECA4B93C49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2279" y="4519522"/>
              <a:ext cx="0" cy="111088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430603-6E01-D847-AEA5-79DB59663DE2}"/>
                </a:ext>
              </a:extLst>
            </p:cNvPr>
            <p:cNvSpPr txBox="1"/>
            <p:nvPr/>
          </p:nvSpPr>
          <p:spPr>
            <a:xfrm>
              <a:off x="1820412" y="5399578"/>
              <a:ext cx="19126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4472C4"/>
                  </a:solidFill>
                  <a:latin typeface="Calibri" panose="020F0502020204030204"/>
                  <a:ea typeface="+mn-ea"/>
                </a:rPr>
                <a:t>big if hippo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7DC8181-6792-E54E-9BAB-DA3560F9A0D6}"/>
                    </a:ext>
                  </a:extLst>
                </p:cNvPr>
                <p:cNvSpPr/>
                <p:nvPr/>
              </p:nvSpPr>
              <p:spPr>
                <a:xfrm>
                  <a:off x="1299635" y="5389096"/>
                  <a:ext cx="894091" cy="49757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800" i="1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SupPr>
                          <m:e>
                            <m:r>
                              <a:rPr lang="en-US" sz="1800" b="1" i="1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b>
                          <m:sup>
                            <m:r>
                              <a:rPr lang="en-US" sz="1800" i="1">
                                <a:solidFill>
                                  <a:srgbClr val="4472C4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𝑇</m:t>
                            </m:r>
                          </m:sup>
                        </m:sSubSup>
                        <m:r>
                          <a:rPr lang="en-US" sz="1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𝒙</m:t>
                        </m:r>
                      </m:oMath>
                    </m:oMathPara>
                  </a14:m>
                  <a:endParaRPr lang="en-US" sz="1800" b="1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7DC8181-6792-E54E-9BAB-DA3560F9A0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635" y="5389096"/>
                  <a:ext cx="894091" cy="49757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4EFF38-4B85-4D47-A09D-D353B512701B}"/>
              </a:ext>
            </a:extLst>
          </p:cNvPr>
          <p:cNvGrpSpPr/>
          <p:nvPr/>
        </p:nvGrpSpPr>
        <p:grpSpPr>
          <a:xfrm>
            <a:off x="1823646" y="4173292"/>
            <a:ext cx="5496710" cy="466961"/>
            <a:chOff x="461394" y="5862567"/>
            <a:chExt cx="7328946" cy="62261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A343FA4-541B-E341-A97B-17C6BDC5BBEF}"/>
                </a:ext>
              </a:extLst>
            </p:cNvPr>
            <p:cNvGrpSpPr/>
            <p:nvPr/>
          </p:nvGrpSpPr>
          <p:grpSpPr>
            <a:xfrm>
              <a:off x="461394" y="5869629"/>
              <a:ext cx="4121697" cy="615554"/>
              <a:chOff x="461394" y="5738067"/>
              <a:chExt cx="4121697" cy="61555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58A90ACF-3CDC-F846-814C-1556853E3121}"/>
                      </a:ext>
                    </a:extLst>
                  </p:cNvPr>
                  <p:cNvSpPr txBox="1"/>
                  <p:nvPr/>
                </p:nvSpPr>
                <p:spPr>
                  <a:xfrm>
                    <a:off x="3527331" y="5784232"/>
                    <a:ext cx="1055760" cy="49244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3429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𝟑</m:t>
                              </m:r>
                              <m:r>
                                <a:rPr lang="en-US" sz="2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𝒙𝑭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</a:endParaRPr>
                  </a:p>
                </p:txBody>
              </p:sp>
            </mc:Choice>
            <mc:Fallback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58A90ACF-3CDC-F846-814C-1556853E31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7331" y="5784232"/>
                    <a:ext cx="1055760" cy="49244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7937" r="-4762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03FC232-887B-2243-892D-3441F7D31D7D}"/>
                  </a:ext>
                </a:extLst>
              </p:cNvPr>
              <p:cNvSpPr txBox="1"/>
              <p:nvPr/>
            </p:nvSpPr>
            <p:spPr>
              <a:xfrm>
                <a:off x="461394" y="5738067"/>
                <a:ext cx="3065938" cy="61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Stack together: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68F8BE-8172-A54F-8D0B-F15948DE0478}"/>
                </a:ext>
              </a:extLst>
            </p:cNvPr>
            <p:cNvSpPr txBox="1"/>
            <p:nvPr/>
          </p:nvSpPr>
          <p:spPr>
            <a:xfrm>
              <a:off x="4724401" y="5862567"/>
              <a:ext cx="3065939" cy="61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where 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x 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is in R</a:t>
              </a:r>
              <a:r>
                <a:rPr lang="en-US" sz="2400" baseline="300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F</a:t>
              </a:r>
              <a:endParaRPr lang="en-US" sz="2400" b="1" baseline="3000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82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D68C-FF62-C640-A743-7E62270A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58AF3-84A5-FB46-A9ED-736DE5FFB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857476"/>
          </a:xfrm>
        </p:spPr>
        <p:txBody>
          <a:bodyPr/>
          <a:lstStyle/>
          <a:p>
            <a:r>
              <a:rPr lang="en-US" sz="2400" dirty="0"/>
              <a:t>Feature bank responses are biologically motivated image representations</a:t>
            </a:r>
          </a:p>
          <a:p>
            <a:r>
              <a:rPr lang="en-US" sz="2400" dirty="0"/>
              <a:t>This is useful for recognition tasks:</a:t>
            </a:r>
          </a:p>
          <a:p>
            <a:pPr>
              <a:buFont typeface="Wingdings" pitchFamily="2" charset="2"/>
              <a:buChar char="à"/>
            </a:pPr>
            <a:r>
              <a:rPr lang="en-US" sz="2400" dirty="0"/>
              <a:t>Ex: Cluster the features into “visual words” to represent an image to do classification</a:t>
            </a:r>
          </a:p>
          <a:p>
            <a:pPr>
              <a:buFont typeface="Wingdings" pitchFamily="2" charset="2"/>
              <a:buChar char="à"/>
            </a:pPr>
            <a:r>
              <a:rPr lang="en-US" sz="2400" dirty="0"/>
              <a:t>Convolution with a linear kernel followed by simple non-linearities is a good model for early visual cortex (Retina, LGN, V1), but how to go beyond this? </a:t>
            </a:r>
          </a:p>
          <a:p>
            <a:pPr>
              <a:buFont typeface="Wingdings" pitchFamily="2" charset="2"/>
              <a:buChar char="à"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How can we learn these filters?? </a:t>
            </a:r>
          </a:p>
        </p:txBody>
      </p:sp>
    </p:spTree>
    <p:extLst>
      <p:ext uri="{BB962C8B-B14F-4D97-AF65-F5344CB8AC3E}">
        <p14:creationId xmlns:p14="http://schemas.microsoft.com/office/powerpoint/2010/main" val="4203888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D0CE5-13A5-824E-9F27-333550F1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5521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3-Classes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B764DC-91AD-1943-A610-E4A0A4494090}"/>
              </a:ext>
            </a:extLst>
          </p:cNvPr>
          <p:cNvGrpSpPr/>
          <p:nvPr/>
        </p:nvGrpSpPr>
        <p:grpSpPr>
          <a:xfrm>
            <a:off x="2382045" y="1971896"/>
            <a:ext cx="2011939" cy="1207164"/>
            <a:chOff x="1980107" y="3026809"/>
            <a:chExt cx="3245928" cy="19475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E8D850-CC00-634D-9DE2-129BFBA8ECC4}"/>
                </a:ext>
              </a:extLst>
            </p:cNvPr>
            <p:cNvSpPr/>
            <p:nvPr/>
          </p:nvSpPr>
          <p:spPr>
            <a:xfrm>
              <a:off x="1980107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0.2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40F282-752B-A940-8EE1-5DFD7C435A4B}"/>
                </a:ext>
              </a:extLst>
            </p:cNvPr>
            <p:cNvSpPr/>
            <p:nvPr/>
          </p:nvSpPr>
          <p:spPr>
            <a:xfrm>
              <a:off x="2629293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-0.5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0D315A-08B2-9241-A6AB-1F6AB74B7294}"/>
                </a:ext>
              </a:extLst>
            </p:cNvPr>
            <p:cNvSpPr/>
            <p:nvPr/>
          </p:nvSpPr>
          <p:spPr>
            <a:xfrm>
              <a:off x="3278478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0.1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21C10B-A118-0A4F-A5AD-8CD1FEE4B89F}"/>
                </a:ext>
              </a:extLst>
            </p:cNvPr>
            <p:cNvSpPr/>
            <p:nvPr/>
          </p:nvSpPr>
          <p:spPr>
            <a:xfrm>
              <a:off x="3927664" y="3026810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2.0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2C4A90-520F-3840-9610-5CC7E7EB620A}"/>
                </a:ext>
              </a:extLst>
            </p:cNvPr>
            <p:cNvSpPr/>
            <p:nvPr/>
          </p:nvSpPr>
          <p:spPr>
            <a:xfrm>
              <a:off x="1980107" y="3675995"/>
              <a:ext cx="649186" cy="6491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1.5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C90D98-1CAD-A447-AC65-B52E6DF69916}"/>
                </a:ext>
              </a:extLst>
            </p:cNvPr>
            <p:cNvSpPr/>
            <p:nvPr/>
          </p:nvSpPr>
          <p:spPr>
            <a:xfrm>
              <a:off x="2629293" y="3675995"/>
              <a:ext cx="649186" cy="6491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1.3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13C375-678C-0640-BC1E-2547A06618AA}"/>
                </a:ext>
              </a:extLst>
            </p:cNvPr>
            <p:cNvSpPr/>
            <p:nvPr/>
          </p:nvSpPr>
          <p:spPr>
            <a:xfrm>
              <a:off x="3278478" y="3675995"/>
              <a:ext cx="649186" cy="6491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2.1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B4AA38-47A4-2B46-B104-F727D8194E84}"/>
                </a:ext>
              </a:extLst>
            </p:cNvPr>
            <p:cNvSpPr/>
            <p:nvPr/>
          </p:nvSpPr>
          <p:spPr>
            <a:xfrm>
              <a:off x="3927664" y="3675995"/>
              <a:ext cx="649186" cy="6491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0.0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E88766-F4BF-D741-B7BB-241A5F29F99A}"/>
                </a:ext>
              </a:extLst>
            </p:cNvPr>
            <p:cNvSpPr/>
            <p:nvPr/>
          </p:nvSpPr>
          <p:spPr>
            <a:xfrm>
              <a:off x="1980107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0.0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0960E1-6363-584B-B660-D2B3966AD87F}"/>
                </a:ext>
              </a:extLst>
            </p:cNvPr>
            <p:cNvSpPr/>
            <p:nvPr/>
          </p:nvSpPr>
          <p:spPr>
            <a:xfrm>
              <a:off x="2629293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0.3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0676CF-C36C-264D-9290-6A6124514AA9}"/>
                </a:ext>
              </a:extLst>
            </p:cNvPr>
            <p:cNvSpPr/>
            <p:nvPr/>
          </p:nvSpPr>
          <p:spPr>
            <a:xfrm>
              <a:off x="3278478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0.2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5F9F85-5940-0943-A0E1-2051330C4593}"/>
                </a:ext>
              </a:extLst>
            </p:cNvPr>
            <p:cNvSpPr/>
            <p:nvPr/>
          </p:nvSpPr>
          <p:spPr>
            <a:xfrm>
              <a:off x="3927664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-0.3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652B984-9E54-E041-9031-4F8A7C9AEAF3}"/>
                </a:ext>
              </a:extLst>
            </p:cNvPr>
            <p:cNvGrpSpPr/>
            <p:nvPr/>
          </p:nvGrpSpPr>
          <p:grpSpPr>
            <a:xfrm>
              <a:off x="4576849" y="3026809"/>
              <a:ext cx="649186" cy="1947558"/>
              <a:chOff x="4576849" y="3026809"/>
              <a:chExt cx="649186" cy="194755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D4F38D4-5898-414B-A656-EC1BEC2762D6}"/>
                  </a:ext>
                </a:extLst>
              </p:cNvPr>
              <p:cNvSpPr/>
              <p:nvPr/>
            </p:nvSpPr>
            <p:spPr>
              <a:xfrm>
                <a:off x="4576849" y="3026809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1.1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F55356E-632A-EF4E-BA26-8EB2DD1B1AB2}"/>
                  </a:ext>
                </a:extLst>
              </p:cNvPr>
              <p:cNvSpPr/>
              <p:nvPr/>
            </p:nvSpPr>
            <p:spPr>
              <a:xfrm>
                <a:off x="4576849" y="3675995"/>
                <a:ext cx="649186" cy="6491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3.2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14358A1-E8EC-154B-B3AF-A00738F63077}"/>
                  </a:ext>
                </a:extLst>
              </p:cNvPr>
              <p:cNvSpPr/>
              <p:nvPr/>
            </p:nvSpPr>
            <p:spPr>
              <a:xfrm>
                <a:off x="4576849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-1.2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6607FE-0CC5-8D42-8B1B-5536A033BA4C}"/>
                  </a:ext>
                </a:extLst>
              </p:cNvPr>
              <p:cNvSpPr txBox="1"/>
              <p:nvPr/>
            </p:nvSpPr>
            <p:spPr>
              <a:xfrm>
                <a:off x="3186821" y="3423369"/>
                <a:ext cx="3718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𝑾</m:t>
                      </m:r>
                    </m:oMath>
                  </m:oMathPara>
                </a14:m>
                <a:endParaRPr lang="en-US" sz="2400" b="1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6607FE-0CC5-8D42-8B1B-5536A033B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821" y="3423369"/>
                <a:ext cx="371897" cy="369332"/>
              </a:xfrm>
              <a:prstGeom prst="rect">
                <a:avLst/>
              </a:prstGeom>
              <a:blipFill>
                <a:blip r:embed="rId3"/>
                <a:stretch>
                  <a:fillRect l="-20000" r="-16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1C82AC51-FB36-084B-BF48-98BD3E87F35F}"/>
              </a:ext>
            </a:extLst>
          </p:cNvPr>
          <p:cNvGrpSpPr/>
          <p:nvPr/>
        </p:nvGrpSpPr>
        <p:grpSpPr>
          <a:xfrm>
            <a:off x="3397563" y="831233"/>
            <a:ext cx="1495646" cy="3613459"/>
            <a:chOff x="3669804" y="1406481"/>
            <a:chExt cx="1994194" cy="481794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D13ABE4-C10B-0D42-A223-BD84403403FB}"/>
                </a:ext>
              </a:extLst>
            </p:cNvPr>
            <p:cNvGrpSpPr/>
            <p:nvPr/>
          </p:nvGrpSpPr>
          <p:grpSpPr>
            <a:xfrm>
              <a:off x="3669804" y="1406481"/>
              <a:ext cx="1994194" cy="4202966"/>
              <a:chOff x="3669804" y="1406481"/>
              <a:chExt cx="1994194" cy="420296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7307C71-7ECD-104F-B96C-0E73544FC24E}"/>
                  </a:ext>
                </a:extLst>
              </p:cNvPr>
              <p:cNvGrpSpPr/>
              <p:nvPr/>
            </p:nvGrpSpPr>
            <p:grpSpPr>
              <a:xfrm>
                <a:off x="3669804" y="1406481"/>
                <a:ext cx="1371600" cy="1371600"/>
                <a:chOff x="608507" y="1480174"/>
                <a:chExt cx="1371600" cy="1371600"/>
              </a:xfrm>
            </p:grpSpPr>
            <p:pic>
              <p:nvPicPr>
                <p:cNvPr id="34" name="Picture 2" descr="https://upload.wikimedia.org/wikipedia/commons/b/b6/Felis_catus-cat_on_snow.jpg">
                  <a:extLst>
                    <a:ext uri="{FF2B5EF4-FFF2-40B4-BE49-F238E27FC236}">
                      <a16:creationId xmlns:a16="http://schemas.microsoft.com/office/drawing/2014/main" id="{343DC9DD-3DD5-2944-B4B6-73E2436DD7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2204F80-3413-8744-BF14-958F3CDE203C}"/>
                    </a:ext>
                  </a:extLst>
                </p:cNvPr>
                <p:cNvSpPr/>
                <p:nvPr/>
              </p:nvSpPr>
              <p:spPr>
                <a:xfrm>
                  <a:off x="608507" y="1480174"/>
                  <a:ext cx="1371600" cy="13716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D1B5D8E7-55FB-BD4A-927A-A4EBE17CEABB}"/>
                    </a:ext>
                  </a:extLst>
                </p:cNvPr>
                <p:cNvCxnSpPr>
                  <a:stCxn id="35" idx="0"/>
                  <a:endCxn id="35" idx="2"/>
                </p:cNvCxnSpPr>
                <p:nvPr/>
              </p:nvCxnSpPr>
              <p:spPr>
                <a:xfrm>
                  <a:off x="1294307" y="1480174"/>
                  <a:ext cx="0" cy="137160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F62F5BB-0DA9-6546-B6AE-D7A18EA13CA3}"/>
                    </a:ext>
                  </a:extLst>
                </p:cNvPr>
                <p:cNvCxnSpPr>
                  <a:cxnSpLocks/>
                  <a:stCxn id="34" idx="3"/>
                  <a:endCxn id="35" idx="1"/>
                </p:cNvCxnSpPr>
                <p:nvPr/>
              </p:nvCxnSpPr>
              <p:spPr>
                <a:xfrm flipH="1">
                  <a:off x="608507" y="2165974"/>
                  <a:ext cx="13716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864A006-9FB9-3E4F-98FB-CBCDB23C3DDD}"/>
                  </a:ext>
                </a:extLst>
              </p:cNvPr>
              <p:cNvGrpSpPr/>
              <p:nvPr/>
            </p:nvGrpSpPr>
            <p:grpSpPr>
              <a:xfrm>
                <a:off x="5127481" y="2927364"/>
                <a:ext cx="536517" cy="2682083"/>
                <a:chOff x="5540930" y="3026809"/>
                <a:chExt cx="649186" cy="324532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36A3AB2-303D-4741-A864-A449AC255381}"/>
                    </a:ext>
                  </a:extLst>
                </p:cNvPr>
                <p:cNvSpPr/>
                <p:nvPr/>
              </p:nvSpPr>
              <p:spPr>
                <a:xfrm>
                  <a:off x="5540930" y="3026809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56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9842D83-F9B7-1F48-A9F3-1786F3B51AF7}"/>
                    </a:ext>
                  </a:extLst>
                </p:cNvPr>
                <p:cNvSpPr/>
                <p:nvPr/>
              </p:nvSpPr>
              <p:spPr>
                <a:xfrm>
                  <a:off x="5540930" y="3675995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231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2C1C9719-6347-2140-88A8-E8288D9EE8AF}"/>
                    </a:ext>
                  </a:extLst>
                </p:cNvPr>
                <p:cNvSpPr/>
                <p:nvPr/>
              </p:nvSpPr>
              <p:spPr>
                <a:xfrm>
                  <a:off x="5540930" y="4325181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24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EA16084-4C40-0949-BD2F-447826EC028E}"/>
                    </a:ext>
                  </a:extLst>
                </p:cNvPr>
                <p:cNvSpPr/>
                <p:nvPr/>
              </p:nvSpPr>
              <p:spPr>
                <a:xfrm>
                  <a:off x="5540930" y="4974062"/>
                  <a:ext cx="649186" cy="64918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2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5BFD54F-9B23-6743-8114-F01BBC3388D2}"/>
                    </a:ext>
                  </a:extLst>
                </p:cNvPr>
                <p:cNvSpPr/>
                <p:nvPr/>
              </p:nvSpPr>
              <p:spPr>
                <a:xfrm>
                  <a:off x="5540930" y="5622943"/>
                  <a:ext cx="649186" cy="6491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1</a:t>
                  </a:r>
                </a:p>
              </p:txBody>
            </p:sp>
          </p:grpSp>
          <p:cxnSp>
            <p:nvCxnSpPr>
              <p:cNvPr id="28" name="Connector: Curved 40">
                <a:extLst>
                  <a:ext uri="{FF2B5EF4-FFF2-40B4-BE49-F238E27FC236}">
                    <a16:creationId xmlns:a16="http://schemas.microsoft.com/office/drawing/2014/main" id="{9FE826FB-4E33-7240-8242-E69AD665408A}"/>
                  </a:ext>
                </a:extLst>
              </p:cNvPr>
              <p:cNvCxnSpPr>
                <a:stCxn id="35" idx="3"/>
                <a:endCxn id="29" idx="0"/>
              </p:cNvCxnSpPr>
              <p:nvPr/>
            </p:nvCxnSpPr>
            <p:spPr>
              <a:xfrm>
                <a:off x="5041404" y="2092281"/>
                <a:ext cx="354336" cy="835083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B41BA85-144A-8946-A50B-EB25DDDAE74B}"/>
                    </a:ext>
                  </a:extLst>
                </p:cNvPr>
                <p:cNvSpPr txBox="1"/>
                <p:nvPr/>
              </p:nvSpPr>
              <p:spPr>
                <a:xfrm>
                  <a:off x="5156378" y="5731983"/>
                  <a:ext cx="45730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B41BA85-144A-8946-A50B-EB25DDDAE7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378" y="5731983"/>
                  <a:ext cx="457305" cy="492443"/>
                </a:xfrm>
                <a:prstGeom prst="rect">
                  <a:avLst/>
                </a:prstGeom>
                <a:blipFill>
                  <a:blip r:embed="rId5"/>
                  <a:stretch>
                    <a:fillRect l="-14286" r="-7143" b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7B94B6B-8952-8043-992F-C1FA9BA50196}"/>
              </a:ext>
            </a:extLst>
          </p:cNvPr>
          <p:cNvSpPr txBox="1"/>
          <p:nvPr/>
        </p:nvSpPr>
        <p:spPr>
          <a:xfrm>
            <a:off x="513083" y="2034400"/>
            <a:ext cx="17669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Cat weight vector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647008-6C9A-3C4E-BA54-A0E2F7BB71C2}"/>
              </a:ext>
            </a:extLst>
          </p:cNvPr>
          <p:cNvSpPr txBox="1"/>
          <p:nvPr/>
        </p:nvSpPr>
        <p:spPr>
          <a:xfrm>
            <a:off x="513083" y="2436788"/>
            <a:ext cx="17669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Dog weight vector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58CDA4-C9F0-DA48-9318-4B18B2BB8E77}"/>
              </a:ext>
            </a:extLst>
          </p:cNvPr>
          <p:cNvSpPr txBox="1"/>
          <p:nvPr/>
        </p:nvSpPr>
        <p:spPr>
          <a:xfrm>
            <a:off x="514808" y="2839177"/>
            <a:ext cx="17669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Hippo weight vector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CE5886-D3FD-F74A-B720-575F4468CA2F}"/>
              </a:ext>
            </a:extLst>
          </p:cNvPr>
          <p:cNvGrpSpPr/>
          <p:nvPr/>
        </p:nvGrpSpPr>
        <p:grpSpPr>
          <a:xfrm>
            <a:off x="4973929" y="1971707"/>
            <a:ext cx="2353112" cy="1741272"/>
            <a:chOff x="5771626" y="2927112"/>
            <a:chExt cx="3137482" cy="232169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16E62F6-87D0-DE4B-BFD9-99AF822A7311}"/>
                    </a:ext>
                  </a:extLst>
                </p:cNvPr>
                <p:cNvSpPr txBox="1"/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𝑾</m:t>
                        </m:r>
                        <m:sSub>
                          <m:sSubPr>
                            <m:ctrlPr>
                              <a:rPr lang="en-US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mc:Choice>
          <mc:Fallback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16E62F6-87D0-DE4B-BFD9-99AF822A73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667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0E63DD-ECDD-2449-B055-7F2C6E0EAD19}"/>
                </a:ext>
              </a:extLst>
            </p:cNvPr>
            <p:cNvGrpSpPr/>
            <p:nvPr/>
          </p:nvGrpSpPr>
          <p:grpSpPr>
            <a:xfrm>
              <a:off x="5771626" y="2927112"/>
              <a:ext cx="3137482" cy="1609552"/>
              <a:chOff x="5771626" y="2927112"/>
              <a:chExt cx="3137482" cy="1609552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D387D8F8-DB2A-834B-879C-E06240E4A220}"/>
                  </a:ext>
                </a:extLst>
              </p:cNvPr>
              <p:cNvGrpSpPr/>
              <p:nvPr/>
            </p:nvGrpSpPr>
            <p:grpSpPr>
              <a:xfrm>
                <a:off x="6443367" y="2927112"/>
                <a:ext cx="864068" cy="1609552"/>
                <a:chOff x="6635639" y="2927112"/>
                <a:chExt cx="864068" cy="1609552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DF9D988-0A38-A841-AC24-1160A4D4B0B0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-96.8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B1ABF2E-B2FD-E64D-93E2-04E7771A094D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437.9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7DB180B-0DA9-5B49-85A1-393CE355A01A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61.95</a:t>
                  </a:r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2577810-C1F6-5F43-BD86-35BC5BFE6886}"/>
                  </a:ext>
                </a:extLst>
              </p:cNvPr>
              <p:cNvSpPr txBox="1"/>
              <p:nvPr/>
            </p:nvSpPr>
            <p:spPr>
              <a:xfrm>
                <a:off x="7337404" y="3010704"/>
                <a:ext cx="1571704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Cat score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9D1DCED-9984-9C4D-8407-3533B46975EE}"/>
                  </a:ext>
                </a:extLst>
              </p:cNvPr>
              <p:cNvSpPr txBox="1"/>
              <p:nvPr/>
            </p:nvSpPr>
            <p:spPr>
              <a:xfrm>
                <a:off x="7337404" y="3547221"/>
                <a:ext cx="1571704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Dog score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D77C455-50DE-FE4C-837C-393CD2AF0744}"/>
                  </a:ext>
                </a:extLst>
              </p:cNvPr>
              <p:cNvSpPr txBox="1"/>
              <p:nvPr/>
            </p:nvSpPr>
            <p:spPr>
              <a:xfrm>
                <a:off x="7337404" y="4083739"/>
                <a:ext cx="1571704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Hippo score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A4686F72-FA1C-BB4D-8B0A-95E4152DAD1D}"/>
                  </a:ext>
                </a:extLst>
              </p:cNvPr>
              <p:cNvCxnSpPr/>
              <p:nvPr/>
            </p:nvCxnSpPr>
            <p:spPr>
              <a:xfrm>
                <a:off x="5771626" y="3741490"/>
                <a:ext cx="52441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94EDB2D-7F29-2C4C-AC06-A54518A3EF03}"/>
              </a:ext>
            </a:extLst>
          </p:cNvPr>
          <p:cNvSpPr txBox="1"/>
          <p:nvPr/>
        </p:nvSpPr>
        <p:spPr>
          <a:xfrm>
            <a:off x="816660" y="4646028"/>
            <a:ext cx="38112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ysClr val="windowText" lastClr="000000"/>
                </a:solidFill>
                <a:latin typeface="Calibri" panose="020F0502020204030204"/>
                <a:ea typeface="+mn-ea"/>
              </a:rPr>
              <a:t>Diagram by: </a:t>
            </a:r>
            <a:r>
              <a:rPr lang="en-US" sz="900" kern="0" dirty="0" err="1">
                <a:solidFill>
                  <a:sysClr val="windowText" lastClr="000000"/>
                </a:solidFill>
                <a:latin typeface="Calibri" panose="020F0502020204030204"/>
                <a:ea typeface="+mn-ea"/>
              </a:rPr>
              <a:t>Karpathy</a:t>
            </a:r>
            <a:r>
              <a:rPr lang="en-US" sz="900" kern="0" dirty="0">
                <a:solidFill>
                  <a:sysClr val="windowText" lastClr="000000"/>
                </a:solidFill>
                <a:latin typeface="Calibri" panose="020F0502020204030204"/>
                <a:ea typeface="+mn-ea"/>
              </a:rPr>
              <a:t>, Fei-Fei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E49DF4-589A-1C48-84D5-2420F0649648}"/>
              </a:ext>
            </a:extLst>
          </p:cNvPr>
          <p:cNvSpPr txBox="1"/>
          <p:nvPr/>
        </p:nvSpPr>
        <p:spPr>
          <a:xfrm>
            <a:off x="816660" y="3858090"/>
            <a:ext cx="2840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Weight matrix a collection of scoring functions, one per class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99DF36C-2438-8D4D-96C4-FC1A1DA4E574}"/>
              </a:ext>
            </a:extLst>
          </p:cNvPr>
          <p:cNvSpPr txBox="1"/>
          <p:nvPr/>
        </p:nvSpPr>
        <p:spPr>
          <a:xfrm>
            <a:off x="5367242" y="3782284"/>
            <a:ext cx="190317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Prediction is vector where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jth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 component is “score” for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jth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 class.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08B47D-228E-0241-BB3B-D56D0F6F0E7A}"/>
              </a:ext>
            </a:extLst>
          </p:cNvPr>
          <p:cNvSpPr txBox="1"/>
          <p:nvPr/>
        </p:nvSpPr>
        <p:spPr>
          <a:xfrm>
            <a:off x="4048975" y="3634003"/>
            <a:ext cx="5789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18454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D0CE5-13A5-824E-9F27-333550F1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5521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Training 3-Classes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523882A-5CDD-B14C-8594-71FCD8AC3334}"/>
              </a:ext>
            </a:extLst>
          </p:cNvPr>
          <p:cNvGrpSpPr/>
          <p:nvPr/>
        </p:nvGrpSpPr>
        <p:grpSpPr>
          <a:xfrm>
            <a:off x="-108520" y="987574"/>
            <a:ext cx="6477474" cy="3845848"/>
            <a:chOff x="-105274" y="831233"/>
            <a:chExt cx="6813958" cy="404562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B94B6B-8952-8043-992F-C1FA9BA50196}"/>
                </a:ext>
              </a:extLst>
            </p:cNvPr>
            <p:cNvSpPr txBox="1"/>
            <p:nvPr/>
          </p:nvSpPr>
          <p:spPr>
            <a:xfrm>
              <a:off x="-105274" y="2034400"/>
              <a:ext cx="176691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Cat weight vector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0647008-6C9A-3C4E-BA54-A0E2F7BB71C2}"/>
                </a:ext>
              </a:extLst>
            </p:cNvPr>
            <p:cNvSpPr txBox="1"/>
            <p:nvPr/>
          </p:nvSpPr>
          <p:spPr>
            <a:xfrm>
              <a:off x="-105274" y="2436788"/>
              <a:ext cx="176691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Dog weight vector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B58CDA4-C9F0-DA48-9318-4B18B2BB8E77}"/>
                </a:ext>
              </a:extLst>
            </p:cNvPr>
            <p:cNvSpPr txBox="1"/>
            <p:nvPr/>
          </p:nvSpPr>
          <p:spPr>
            <a:xfrm>
              <a:off x="-103549" y="2839177"/>
              <a:ext cx="176691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Hippo weight vector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24AFB2F-9F29-E84D-9EDF-2C4789056ACE}"/>
                </a:ext>
              </a:extLst>
            </p:cNvPr>
            <p:cNvGrpSpPr/>
            <p:nvPr/>
          </p:nvGrpSpPr>
          <p:grpSpPr>
            <a:xfrm>
              <a:off x="198303" y="831233"/>
              <a:ext cx="6510381" cy="4045627"/>
              <a:chOff x="198303" y="831233"/>
              <a:chExt cx="6510381" cy="4045627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FB764DC-91AD-1943-A610-E4A0A4494090}"/>
                  </a:ext>
                </a:extLst>
              </p:cNvPr>
              <p:cNvGrpSpPr/>
              <p:nvPr/>
            </p:nvGrpSpPr>
            <p:grpSpPr>
              <a:xfrm>
                <a:off x="1763688" y="1971896"/>
                <a:ext cx="2011939" cy="1207164"/>
                <a:chOff x="1980107" y="3026809"/>
                <a:chExt cx="3245928" cy="1947558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E9E8D850-CC00-634D-9DE2-129BFBA8ECC4}"/>
                    </a:ext>
                  </a:extLst>
                </p:cNvPr>
                <p:cNvSpPr/>
                <p:nvPr/>
              </p:nvSpPr>
              <p:spPr>
                <a:xfrm>
                  <a:off x="1980107" y="3026809"/>
                  <a:ext cx="649186" cy="64918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0.2</a:t>
                  </a:r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340F282-752B-A940-8EE1-5DFD7C435A4B}"/>
                    </a:ext>
                  </a:extLst>
                </p:cNvPr>
                <p:cNvSpPr/>
                <p:nvPr/>
              </p:nvSpPr>
              <p:spPr>
                <a:xfrm>
                  <a:off x="2629293" y="3026809"/>
                  <a:ext cx="649186" cy="64918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-0.5</a:t>
                  </a: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20D315A-08B2-9241-A6AB-1F6AB74B7294}"/>
                    </a:ext>
                  </a:extLst>
                </p:cNvPr>
                <p:cNvSpPr/>
                <p:nvPr/>
              </p:nvSpPr>
              <p:spPr>
                <a:xfrm>
                  <a:off x="3278478" y="3026809"/>
                  <a:ext cx="649186" cy="64918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0.1</a:t>
                  </a: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121C10B-A118-0A4F-A5AD-8CD1FEE4B89F}"/>
                    </a:ext>
                  </a:extLst>
                </p:cNvPr>
                <p:cNvSpPr/>
                <p:nvPr/>
              </p:nvSpPr>
              <p:spPr>
                <a:xfrm>
                  <a:off x="3927664" y="3026810"/>
                  <a:ext cx="649186" cy="64918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2.0</a:t>
                  </a: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52C4A90-520F-3840-9610-5CC7E7EB620A}"/>
                    </a:ext>
                  </a:extLst>
                </p:cNvPr>
                <p:cNvSpPr/>
                <p:nvPr/>
              </p:nvSpPr>
              <p:spPr>
                <a:xfrm>
                  <a:off x="1980107" y="3675995"/>
                  <a:ext cx="649186" cy="64918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1.5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4C90D98-1CAD-A447-AC65-B52E6DF69916}"/>
                    </a:ext>
                  </a:extLst>
                </p:cNvPr>
                <p:cNvSpPr/>
                <p:nvPr/>
              </p:nvSpPr>
              <p:spPr>
                <a:xfrm>
                  <a:off x="2629293" y="3675995"/>
                  <a:ext cx="649186" cy="64918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1.3</a:t>
                  </a: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D13C375-678C-0640-BC1E-2547A06618AA}"/>
                    </a:ext>
                  </a:extLst>
                </p:cNvPr>
                <p:cNvSpPr/>
                <p:nvPr/>
              </p:nvSpPr>
              <p:spPr>
                <a:xfrm>
                  <a:off x="3278478" y="3675995"/>
                  <a:ext cx="649186" cy="64918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2.1</a:t>
                  </a: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EB4AA38-47A4-2B46-B104-F727D8194E84}"/>
                    </a:ext>
                  </a:extLst>
                </p:cNvPr>
                <p:cNvSpPr/>
                <p:nvPr/>
              </p:nvSpPr>
              <p:spPr>
                <a:xfrm>
                  <a:off x="3927664" y="3675995"/>
                  <a:ext cx="649186" cy="64918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0.0</a:t>
                  </a: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8E88766-F4BF-D741-B7BB-241A5F29F99A}"/>
                    </a:ext>
                  </a:extLst>
                </p:cNvPr>
                <p:cNvSpPr/>
                <p:nvPr/>
              </p:nvSpPr>
              <p:spPr>
                <a:xfrm>
                  <a:off x="1980107" y="4325181"/>
                  <a:ext cx="649186" cy="6491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0.0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10960E1-6363-584B-B660-D2B3966AD87F}"/>
                    </a:ext>
                  </a:extLst>
                </p:cNvPr>
                <p:cNvSpPr/>
                <p:nvPr/>
              </p:nvSpPr>
              <p:spPr>
                <a:xfrm>
                  <a:off x="2629293" y="4325181"/>
                  <a:ext cx="649186" cy="6491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0.3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A0676CF-C36C-264D-9290-6A6124514AA9}"/>
                    </a:ext>
                  </a:extLst>
                </p:cNvPr>
                <p:cNvSpPr/>
                <p:nvPr/>
              </p:nvSpPr>
              <p:spPr>
                <a:xfrm>
                  <a:off x="3278478" y="4325181"/>
                  <a:ext cx="649186" cy="6491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0.2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AC5F9F85-5940-0943-A0E1-2051330C4593}"/>
                    </a:ext>
                  </a:extLst>
                </p:cNvPr>
                <p:cNvSpPr/>
                <p:nvPr/>
              </p:nvSpPr>
              <p:spPr>
                <a:xfrm>
                  <a:off x="3927664" y="4325181"/>
                  <a:ext cx="649186" cy="6491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-0.3</a:t>
                  </a: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2652B984-9E54-E041-9031-4F8A7C9AEAF3}"/>
                    </a:ext>
                  </a:extLst>
                </p:cNvPr>
                <p:cNvGrpSpPr/>
                <p:nvPr/>
              </p:nvGrpSpPr>
              <p:grpSpPr>
                <a:xfrm>
                  <a:off x="4576849" y="3026809"/>
                  <a:ext cx="649186" cy="1947558"/>
                  <a:chOff x="4576849" y="3026809"/>
                  <a:chExt cx="649186" cy="1947558"/>
                </a:xfrm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1D4F38D4-5898-414B-A656-EC1BEC2762D6}"/>
                      </a:ext>
                    </a:extLst>
                  </p:cNvPr>
                  <p:cNvSpPr/>
                  <p:nvPr/>
                </p:nvSpPr>
                <p:spPr>
                  <a:xfrm>
                    <a:off x="4576849" y="3026809"/>
                    <a:ext cx="649186" cy="649186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solidFill>
                          <a:sysClr val="windowText" lastClr="000000"/>
                        </a:solidFill>
                        <a:latin typeface="Calibri" panose="020F0502020204030204"/>
                      </a:rPr>
                      <a:t>1.1</a:t>
                    </a: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3F55356E-632A-EF4E-BA26-8EB2DD1B1AB2}"/>
                      </a:ext>
                    </a:extLst>
                  </p:cNvPr>
                  <p:cNvSpPr/>
                  <p:nvPr/>
                </p:nvSpPr>
                <p:spPr>
                  <a:xfrm>
                    <a:off x="4576849" y="3675995"/>
                    <a:ext cx="649186" cy="649186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solidFill>
                          <a:sysClr val="windowText" lastClr="000000"/>
                        </a:solidFill>
                        <a:latin typeface="Calibri" panose="020F0502020204030204"/>
                      </a:rPr>
                      <a:t>3.2</a:t>
                    </a:r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814358A1-E8EC-154B-B3AF-A00738F63077}"/>
                      </a:ext>
                    </a:extLst>
                  </p:cNvPr>
                  <p:cNvSpPr/>
                  <p:nvPr/>
                </p:nvSpPr>
                <p:spPr>
                  <a:xfrm>
                    <a:off x="4576849" y="4325181"/>
                    <a:ext cx="649186" cy="64918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100" dirty="0">
                        <a:solidFill>
                          <a:sysClr val="windowText" lastClr="000000"/>
                        </a:solidFill>
                        <a:latin typeface="Calibri" panose="020F0502020204030204"/>
                      </a:rPr>
                      <a:t>-1.2</a:t>
                    </a:r>
                  </a:p>
                </p:txBody>
              </p:sp>
            </p:grp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A46607FE-0CC5-8D42-8B1B-5536A033BA4C}"/>
                      </a:ext>
                    </a:extLst>
                  </p:cNvPr>
                  <p:cNvSpPr txBox="1"/>
                  <p:nvPr/>
                </p:nvSpPr>
                <p:spPr>
                  <a:xfrm>
                    <a:off x="2568464" y="3423370"/>
                    <a:ext cx="325451" cy="3237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3429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</a:rPr>
                            <m:t>𝑾</m:t>
                          </m:r>
                        </m:oMath>
                      </m:oMathPara>
                    </a14:m>
                    <a:endParaRPr lang="en-US" sz="2000" b="1" dirty="0">
                      <a:solidFill>
                        <a:prstClr val="black"/>
                      </a:solidFill>
                      <a:latin typeface="Calibri" panose="020F0502020204030204"/>
                      <a:ea typeface="+mn-ea"/>
                    </a:endParaRPr>
                  </a:p>
                </p:txBody>
              </p:sp>
            </mc:Choice>
            <mc:Fallback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A46607FE-0CC5-8D42-8B1B-5536A033BA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8464" y="3423370"/>
                    <a:ext cx="325451" cy="32376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5385" r="-15385" b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C82AC51-FB36-084B-BF48-98BD3E87F35F}"/>
                  </a:ext>
                </a:extLst>
              </p:cNvPr>
              <p:cNvGrpSpPr/>
              <p:nvPr/>
            </p:nvGrpSpPr>
            <p:grpSpPr>
              <a:xfrm>
                <a:off x="2779206" y="831233"/>
                <a:ext cx="1495646" cy="3567892"/>
                <a:chOff x="3669804" y="1406481"/>
                <a:chExt cx="1994194" cy="4757189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6D13ABE4-C10B-0D42-A223-BD84403403FB}"/>
                    </a:ext>
                  </a:extLst>
                </p:cNvPr>
                <p:cNvGrpSpPr/>
                <p:nvPr/>
              </p:nvGrpSpPr>
              <p:grpSpPr>
                <a:xfrm>
                  <a:off x="3669804" y="1406481"/>
                  <a:ext cx="1994194" cy="4202966"/>
                  <a:chOff x="3669804" y="1406481"/>
                  <a:chExt cx="1994194" cy="4202966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67307C71-7ECD-104F-B96C-0E73544FC24E}"/>
                      </a:ext>
                    </a:extLst>
                  </p:cNvPr>
                  <p:cNvGrpSpPr/>
                  <p:nvPr/>
                </p:nvGrpSpPr>
                <p:grpSpPr>
                  <a:xfrm>
                    <a:off x="3669804" y="1406481"/>
                    <a:ext cx="1371600" cy="1371600"/>
                    <a:chOff x="608507" y="1480174"/>
                    <a:chExt cx="1371600" cy="1371600"/>
                  </a:xfrm>
                </p:grpSpPr>
                <p:pic>
                  <p:nvPicPr>
                    <p:cNvPr id="34" name="Picture 2" descr="https://upload.wikimedia.org/wikipedia/commons/b/b6/Felis_catus-cat_on_snow.jpg">
                      <a:extLst>
                        <a:ext uri="{FF2B5EF4-FFF2-40B4-BE49-F238E27FC236}">
                          <a16:creationId xmlns:a16="http://schemas.microsoft.com/office/drawing/2014/main" id="{343DC9DD-3DD5-2944-B4B6-73E2436DD7F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08507" y="1480174"/>
                      <a:ext cx="1371600" cy="1371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82204F80-3413-8744-BF14-958F3CDE2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507" y="1480174"/>
                      <a:ext cx="1371600" cy="1371600"/>
                    </a:xfrm>
                    <a:prstGeom prst="rect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D1B5D8E7-55FB-BD4A-927A-A4EBE17CEABB}"/>
                        </a:ext>
                      </a:extLst>
                    </p:cNvPr>
                    <p:cNvCxnSpPr>
                      <a:stCxn id="35" idx="0"/>
                      <a:endCxn id="35" idx="2"/>
                    </p:cNvCxnSpPr>
                    <p:nvPr/>
                  </p:nvCxnSpPr>
                  <p:spPr>
                    <a:xfrm>
                      <a:off x="1294307" y="1480174"/>
                      <a:ext cx="0" cy="137160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AF62F5BB-0DA9-6546-B6AE-D7A18EA13CA3}"/>
                        </a:ext>
                      </a:extLst>
                    </p:cNvPr>
                    <p:cNvCxnSpPr>
                      <a:cxnSpLocks/>
                      <a:stCxn id="34" idx="3"/>
                      <a:endCxn id="35" idx="1"/>
                    </p:cNvCxnSpPr>
                    <p:nvPr/>
                  </p:nvCxnSpPr>
                  <p:spPr>
                    <a:xfrm flipH="1">
                      <a:off x="608507" y="2165974"/>
                      <a:ext cx="1371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B864A006-9FB9-3E4F-98FB-CBCDB23C3DDD}"/>
                      </a:ext>
                    </a:extLst>
                  </p:cNvPr>
                  <p:cNvGrpSpPr/>
                  <p:nvPr/>
                </p:nvGrpSpPr>
                <p:grpSpPr>
                  <a:xfrm>
                    <a:off x="5127481" y="2927364"/>
                    <a:ext cx="536517" cy="2682083"/>
                    <a:chOff x="5540930" y="3026809"/>
                    <a:chExt cx="649186" cy="3245320"/>
                  </a:xfrm>
                </p:grpSpPr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536A3AB2-303D-4741-A864-A449AC2553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0930" y="3026809"/>
                      <a:ext cx="649186" cy="649186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Calibri" panose="020F0502020204030204"/>
                        </a:rPr>
                        <a:t>56</a:t>
                      </a:r>
                    </a:p>
                  </p:txBody>
                </p: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99842D83-F9B7-1F48-A9F3-1786F3B51A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0930" y="3675995"/>
                      <a:ext cx="649186" cy="649186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Calibri" panose="020F0502020204030204"/>
                        </a:rPr>
                        <a:t>231</a:t>
                      </a:r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2C1C9719-6347-2140-88A8-E8288D9EE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0930" y="4325181"/>
                      <a:ext cx="649186" cy="649186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Calibri" panose="020F0502020204030204"/>
                        </a:rPr>
                        <a:t>24</a:t>
                      </a:r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AEA16084-4C40-0949-BD2F-447826EC02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0930" y="4974062"/>
                      <a:ext cx="649186" cy="649186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Calibri" panose="020F0502020204030204"/>
                        </a:rPr>
                        <a:t>2</a:t>
                      </a:r>
                    </a:p>
                  </p:txBody>
                </p: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45BFD54F-9B23-6743-8114-F01BBC338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0930" y="5622943"/>
                      <a:ext cx="649186" cy="64918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Calibri" panose="020F0502020204030204"/>
                        </a:rPr>
                        <a:t>1</a:t>
                      </a:r>
                    </a:p>
                  </p:txBody>
                </p:sp>
              </p:grpSp>
              <p:cxnSp>
                <p:nvCxnSpPr>
                  <p:cNvPr id="28" name="Connector: Curved 40">
                    <a:extLst>
                      <a:ext uri="{FF2B5EF4-FFF2-40B4-BE49-F238E27FC236}">
                        <a16:creationId xmlns:a16="http://schemas.microsoft.com/office/drawing/2014/main" id="{9FE826FB-4E33-7240-8242-E69AD665408A}"/>
                      </a:ext>
                    </a:extLst>
                  </p:cNvPr>
                  <p:cNvCxnSpPr>
                    <a:stCxn id="35" idx="3"/>
                    <a:endCxn id="29" idx="0"/>
                  </p:cNvCxnSpPr>
                  <p:nvPr/>
                </p:nvCxnSpPr>
                <p:spPr>
                  <a:xfrm>
                    <a:off x="5041404" y="2092281"/>
                    <a:ext cx="354336" cy="835083"/>
                  </a:xfrm>
                  <a:prstGeom prst="curvedConnector2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1B41BA85-144A-8946-A50B-EB25DDDAE7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56378" y="5731983"/>
                      <a:ext cx="399400" cy="4316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𝒊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b="1" dirty="0">
                        <a:solidFill>
                          <a:prstClr val="black"/>
                        </a:solidFill>
                        <a:latin typeface="Calibri" panose="020F0502020204030204"/>
                        <a:ea typeface="+mn-ea"/>
                      </a:endParaRPr>
                    </a:p>
                  </p:txBody>
                </p:sp>
              </mc:Choice>
              <mc:Fallback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1B41BA85-144A-8946-A50B-EB25DDDAE74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6378" y="5731983"/>
                      <a:ext cx="399400" cy="43168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8333" r="-8333" b="-1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CCE5886-D3FD-F74A-B720-575F4468CA2F}"/>
                  </a:ext>
                </a:extLst>
              </p:cNvPr>
              <p:cNvGrpSpPr/>
              <p:nvPr/>
            </p:nvGrpSpPr>
            <p:grpSpPr>
              <a:xfrm>
                <a:off x="4355572" y="1971708"/>
                <a:ext cx="2353112" cy="1695705"/>
                <a:chOff x="5771626" y="2927112"/>
                <a:chExt cx="3137482" cy="2260939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716E62F6-87D0-DE4B-BFD9-99AF822A73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71544" y="4756364"/>
                      <a:ext cx="1705859" cy="4316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𝒔</m:t>
                            </m:r>
                            <m:r>
                              <a:rPr lang="en-US" sz="2000" b="1" i="1" baseline="-250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𝒊</m:t>
                            </m:r>
                            <m:r>
                              <a:rPr lang="en-US" sz="20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= </m:t>
                            </m:r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𝑾</m:t>
                            </m:r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𝒊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b="1" dirty="0">
                        <a:solidFill>
                          <a:prstClr val="black"/>
                        </a:solidFill>
                        <a:latin typeface="Calibri" panose="020F0502020204030204"/>
                        <a:ea typeface="+mn-ea"/>
                      </a:endParaRPr>
                    </a:p>
                  </p:txBody>
                </p:sp>
              </mc:Choice>
              <mc:Fallback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716E62F6-87D0-DE4B-BFD9-99AF822A73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71544" y="4756364"/>
                      <a:ext cx="1705859" cy="43168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t="-4000" b="-4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970E63DD-ECDD-2449-B055-7F2C6E0EAD19}"/>
                    </a:ext>
                  </a:extLst>
                </p:cNvPr>
                <p:cNvGrpSpPr/>
                <p:nvPr/>
              </p:nvGrpSpPr>
              <p:grpSpPr>
                <a:xfrm>
                  <a:off x="5771626" y="2927112"/>
                  <a:ext cx="3137482" cy="1609552"/>
                  <a:chOff x="5771626" y="2927112"/>
                  <a:chExt cx="3137482" cy="1609552"/>
                </a:xfrm>
              </p:grpSpPr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D387D8F8-DB2A-834B-879C-E06240E4A220}"/>
                      </a:ext>
                    </a:extLst>
                  </p:cNvPr>
                  <p:cNvGrpSpPr/>
                  <p:nvPr/>
                </p:nvGrpSpPr>
                <p:grpSpPr>
                  <a:xfrm>
                    <a:off x="6443367" y="2927112"/>
                    <a:ext cx="864068" cy="1609552"/>
                    <a:chOff x="6635639" y="2927112"/>
                    <a:chExt cx="864068" cy="1609552"/>
                  </a:xfrm>
                </p:grpSpPr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FDF9D988-0A38-A841-AC24-1160A4D4B0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5639" y="2927112"/>
                      <a:ext cx="864068" cy="536517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Calibri" panose="020F0502020204030204"/>
                        </a:rPr>
                        <a:t>-96.8</a:t>
                      </a:r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3B1ABF2E-B2FD-E64D-93E2-04E7771A09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5639" y="3463629"/>
                      <a:ext cx="864068" cy="536517"/>
                    </a:xfrm>
                    <a:prstGeom prst="rect">
                      <a:avLst/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Calibri" panose="020F0502020204030204"/>
                        </a:rPr>
                        <a:t>437.9</a:t>
                      </a: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B7DB180B-0DA9-5B49-85A1-393CE355A0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5639" y="4000147"/>
                      <a:ext cx="864068" cy="536517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3429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ysClr val="windowText" lastClr="000000"/>
                          </a:solidFill>
                          <a:latin typeface="Calibri" panose="020F0502020204030204"/>
                        </a:rPr>
                        <a:t>61.95</a:t>
                      </a:r>
                    </a:p>
                  </p:txBody>
                </p:sp>
              </p:grp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E2577810-C1F6-5F43-BD86-35BC5BFE6886}"/>
                      </a:ext>
                    </a:extLst>
                  </p:cNvPr>
                  <p:cNvSpPr txBox="1"/>
                  <p:nvPr/>
                </p:nvSpPr>
                <p:spPr>
                  <a:xfrm>
                    <a:off x="7337404" y="3010704"/>
                    <a:ext cx="1571704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3429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dirty="0">
                        <a:solidFill>
                          <a:prstClr val="black"/>
                        </a:solidFill>
                        <a:latin typeface="Calibri" panose="020F0502020204030204"/>
                        <a:ea typeface="+mn-ea"/>
                      </a:rPr>
                      <a:t>Cat score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49D1DCED-9984-9C4D-8407-3533B46975EE}"/>
                      </a:ext>
                    </a:extLst>
                  </p:cNvPr>
                  <p:cNvSpPr txBox="1"/>
                  <p:nvPr/>
                </p:nvSpPr>
                <p:spPr>
                  <a:xfrm>
                    <a:off x="7337404" y="3547221"/>
                    <a:ext cx="1571704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3429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dirty="0">
                        <a:solidFill>
                          <a:prstClr val="black"/>
                        </a:solidFill>
                        <a:latin typeface="Calibri" panose="020F0502020204030204"/>
                        <a:ea typeface="+mn-ea"/>
                      </a:rPr>
                      <a:t>Dog score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2D77C455-50DE-FE4C-837C-393CD2AF0744}"/>
                      </a:ext>
                    </a:extLst>
                  </p:cNvPr>
                  <p:cNvSpPr txBox="1"/>
                  <p:nvPr/>
                </p:nvSpPr>
                <p:spPr>
                  <a:xfrm>
                    <a:off x="7337404" y="4083739"/>
                    <a:ext cx="1571704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3429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dirty="0">
                        <a:solidFill>
                          <a:prstClr val="black"/>
                        </a:solidFill>
                        <a:latin typeface="Calibri" panose="020F0502020204030204"/>
                        <a:ea typeface="+mn-ea"/>
                      </a:rPr>
                      <a:t>Hippo score</a:t>
                    </a:r>
                  </a:p>
                </p:txBody>
              </p:sp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A4686F72-FA1C-BB4D-8B0A-95E4152DAD1D}"/>
                      </a:ext>
                    </a:extLst>
                  </p:cNvPr>
                  <p:cNvCxnSpPr/>
                  <p:nvPr/>
                </p:nvCxnSpPr>
                <p:spPr>
                  <a:xfrm>
                    <a:off x="5771626" y="3741490"/>
                    <a:ext cx="524416" cy="0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94EDB2D-7F29-2C4C-AC06-A54518A3EF03}"/>
                  </a:ext>
                </a:extLst>
              </p:cNvPr>
              <p:cNvSpPr txBox="1"/>
              <p:nvPr/>
            </p:nvSpPr>
            <p:spPr>
              <a:xfrm>
                <a:off x="198303" y="4646028"/>
                <a:ext cx="381122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kern="0" dirty="0">
                    <a:solidFill>
                      <a:sysClr val="windowText" lastClr="000000"/>
                    </a:solidFill>
                    <a:latin typeface="Calibri" panose="020F0502020204030204"/>
                    <a:ea typeface="+mn-ea"/>
                  </a:rPr>
                  <a:t>Diagram by: </a:t>
                </a:r>
                <a:r>
                  <a:rPr lang="en-US" sz="800" kern="0" dirty="0" err="1">
                    <a:solidFill>
                      <a:sysClr val="windowText" lastClr="000000"/>
                    </a:solidFill>
                    <a:latin typeface="Calibri" panose="020F0502020204030204"/>
                    <a:ea typeface="+mn-ea"/>
                  </a:rPr>
                  <a:t>Karpathy</a:t>
                </a:r>
                <a:r>
                  <a:rPr lang="en-US" sz="800" kern="0" dirty="0">
                    <a:solidFill>
                      <a:sysClr val="windowText" lastClr="000000"/>
                    </a:solidFill>
                    <a:latin typeface="Calibri" panose="020F0502020204030204"/>
                    <a:ea typeface="+mn-ea"/>
                  </a:rPr>
                  <a:t>, Fei-Fei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AE49DF4-589A-1C48-84D5-2420F0649648}"/>
                  </a:ext>
                </a:extLst>
              </p:cNvPr>
              <p:cNvSpPr txBox="1"/>
              <p:nvPr/>
            </p:nvSpPr>
            <p:spPr>
              <a:xfrm>
                <a:off x="198303" y="3858090"/>
                <a:ext cx="2840940" cy="485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Weight matrix a collection of scoring functions, one per class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99DF36C-2438-8D4D-96C4-FC1A1DA4E574}"/>
                  </a:ext>
                </a:extLst>
              </p:cNvPr>
              <p:cNvSpPr txBox="1"/>
              <p:nvPr/>
            </p:nvSpPr>
            <p:spPr>
              <a:xfrm>
                <a:off x="4748885" y="3782284"/>
                <a:ext cx="1903174" cy="679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Prediction is vector where </a:t>
                </a:r>
                <a:r>
                  <a:rPr lang="en-US" sz="1200" dirty="0" err="1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jth</a:t>
                </a: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 component is “score” for </a:t>
                </a:r>
                <a:r>
                  <a:rPr lang="en-US" sz="1200" dirty="0" err="1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jth</a:t>
                </a: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 class.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E08B47D-228E-0241-BB3B-D56D0F6F0E7A}"/>
                  </a:ext>
                </a:extLst>
              </p:cNvPr>
              <p:cNvSpPr txBox="1"/>
              <p:nvPr/>
            </p:nvSpPr>
            <p:spPr>
              <a:xfrm>
                <a:off x="3430618" y="3634003"/>
                <a:ext cx="578908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bias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99D1AE8-DEFC-BC41-9828-F2ACD79AC591}"/>
              </a:ext>
            </a:extLst>
          </p:cNvPr>
          <p:cNvGrpSpPr/>
          <p:nvPr/>
        </p:nvGrpSpPr>
        <p:grpSpPr>
          <a:xfrm>
            <a:off x="6136684" y="2071730"/>
            <a:ext cx="2483569" cy="1147553"/>
            <a:chOff x="6136684" y="2071730"/>
            <a:chExt cx="2483569" cy="1147553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AB417AA-CF89-DB4C-9FBC-0164D446B040}"/>
                </a:ext>
              </a:extLst>
            </p:cNvPr>
            <p:cNvSpPr/>
            <p:nvPr/>
          </p:nvSpPr>
          <p:spPr>
            <a:xfrm>
              <a:off x="6615611" y="2071730"/>
              <a:ext cx="616049" cy="3825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ysClr val="windowText" lastClr="000000"/>
                  </a:solidFill>
                  <a:latin typeface="Calibri" panose="020F0502020204030204"/>
                </a:rPr>
                <a:t>0.00000…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67C72DF-ABAE-D249-B4D1-2DA7DE360087}"/>
                </a:ext>
              </a:extLst>
            </p:cNvPr>
            <p:cNvSpPr/>
            <p:nvPr/>
          </p:nvSpPr>
          <p:spPr>
            <a:xfrm>
              <a:off x="6615611" y="2454247"/>
              <a:ext cx="616049" cy="38251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ysClr val="windowText" lastClr="000000"/>
                  </a:solidFill>
                  <a:latin typeface="Calibri" panose="020F0502020204030204"/>
                </a:rPr>
                <a:t>.9999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887A19A-17AD-F04C-B891-6F458E88B094}"/>
                </a:ext>
              </a:extLst>
            </p:cNvPr>
            <p:cNvSpPr/>
            <p:nvPr/>
          </p:nvSpPr>
          <p:spPr>
            <a:xfrm>
              <a:off x="6615611" y="2836766"/>
              <a:ext cx="616049" cy="382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ysClr val="windowText" lastClr="000000"/>
                  </a:solidFill>
                  <a:latin typeface="Calibri" panose="020F0502020204030204"/>
                </a:rPr>
                <a:t>0.0000…..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BF7BC9-159F-8343-B24C-9F222B7F9575}"/>
                </a:ext>
              </a:extLst>
            </p:cNvPr>
            <p:cNvSpPr txBox="1"/>
            <p:nvPr/>
          </p:nvSpPr>
          <p:spPr>
            <a:xfrm>
              <a:off x="7253027" y="2131328"/>
              <a:ext cx="1120569" cy="285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Cat probability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6D869D7-5AE1-374E-908A-A65282525075}"/>
                </a:ext>
              </a:extLst>
            </p:cNvPr>
            <p:cNvSpPr txBox="1"/>
            <p:nvPr/>
          </p:nvSpPr>
          <p:spPr>
            <a:xfrm>
              <a:off x="7253027" y="2513846"/>
              <a:ext cx="12794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Dog probability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DE84B5C-4DC4-5B4E-B73E-3EF52D945898}"/>
                </a:ext>
              </a:extLst>
            </p:cNvPr>
            <p:cNvSpPr txBox="1"/>
            <p:nvPr/>
          </p:nvSpPr>
          <p:spPr>
            <a:xfrm>
              <a:off x="7253027" y="2896364"/>
              <a:ext cx="1367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Hippo probability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17D2558-1FB4-FE48-AC39-05DA93E1EE5A}"/>
                </a:ext>
              </a:extLst>
            </p:cNvPr>
            <p:cNvCxnSpPr/>
            <p:nvPr/>
          </p:nvCxnSpPr>
          <p:spPr>
            <a:xfrm>
              <a:off x="6136684" y="2652352"/>
              <a:ext cx="37389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2BA8E02C-EBC1-4A49-8BB7-D39D96A0A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386" y="3318502"/>
            <a:ext cx="1828403" cy="77110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047E13C-DC62-6E48-A9F0-FB1DCEE0F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4650" y="1114579"/>
            <a:ext cx="2115518" cy="86460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B72BBDB-8185-A84A-890F-4BBE38D82B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2044" y="16551"/>
            <a:ext cx="2089238" cy="119769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DE5ED0A9-5926-8745-903C-7835AB0CE63F}"/>
              </a:ext>
            </a:extLst>
          </p:cNvPr>
          <p:cNvSpPr txBox="1"/>
          <p:nvPr/>
        </p:nvSpPr>
        <p:spPr>
          <a:xfrm>
            <a:off x="7032044" y="4290823"/>
            <a:ext cx="180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Want the correct class to have probability = 1</a:t>
            </a:r>
          </a:p>
        </p:txBody>
      </p:sp>
    </p:spTree>
    <p:extLst>
      <p:ext uri="{BB962C8B-B14F-4D97-AF65-F5344CB8AC3E}">
        <p14:creationId xmlns:p14="http://schemas.microsoft.com/office/powerpoint/2010/main" val="136829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linear classifiers</a:t>
            </a:r>
          </a:p>
        </p:txBody>
      </p:sp>
      <p:pic>
        <p:nvPicPr>
          <p:cNvPr id="5" name="Picture 4" descr="Screen Shot 2015-11-17 at 12.10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12901"/>
            <a:ext cx="6858000" cy="3331953"/>
          </a:xfrm>
          <a:prstGeom prst="rect">
            <a:avLst/>
          </a:prstGeom>
        </p:spPr>
      </p:pic>
      <p:pic>
        <p:nvPicPr>
          <p:cNvPr id="6" name="Picture 5" descr="Screen Shot 2015-11-17 at 12.11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569"/>
          <a:stretch/>
        </p:blipFill>
        <p:spPr>
          <a:xfrm>
            <a:off x="1143000" y="3637026"/>
            <a:ext cx="6858000" cy="877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4550" y="4752201"/>
            <a:ext cx="657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Source: Andrej </a:t>
            </a:r>
            <a:r>
              <a:rPr lang="en-US" sz="1800" dirty="0" err="1"/>
              <a:t>Karpathy</a:t>
            </a:r>
            <a:r>
              <a:rPr lang="en-US" sz="1800" dirty="0"/>
              <a:t>, </a:t>
            </a:r>
            <a:r>
              <a:rPr lang="en-US" sz="1800" dirty="0">
                <a:hlinkClick r:id="rId4"/>
              </a:rPr>
              <a:t>http://cs231n.github.io/linear-classify/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87187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C857C-A91B-794A-8F72-2267FE31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Visual Intuition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4D80B7-BD88-A344-80DF-1FB64CBF1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D2F5E9-EEA3-234E-A3BD-C5C0032D17FB}"/>
              </a:ext>
            </a:extLst>
          </p:cNvPr>
          <p:cNvSpPr txBox="1"/>
          <p:nvPr/>
        </p:nvSpPr>
        <p:spPr>
          <a:xfrm>
            <a:off x="2280720" y="933140"/>
            <a:ext cx="458256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Decision rule is </a:t>
            </a:r>
            <a:r>
              <a:rPr lang="en-US" sz="2100" b="1" dirty="0" err="1"/>
              <a:t>w</a:t>
            </a:r>
            <a:r>
              <a:rPr lang="en-US" sz="2100" baseline="30000" dirty="0" err="1"/>
              <a:t>T</a:t>
            </a:r>
            <a:r>
              <a:rPr lang="en-US" sz="2100" b="1" dirty="0" err="1"/>
              <a:t>x</a:t>
            </a:r>
            <a:r>
              <a:rPr lang="en-US" sz="2100" dirty="0"/>
              <a:t>. If </a:t>
            </a:r>
            <a:r>
              <a:rPr lang="en-US" sz="2100" b="1" dirty="0" err="1"/>
              <a:t>w</a:t>
            </a:r>
            <a:r>
              <a:rPr lang="en-US" sz="2100" baseline="-25000" dirty="0" err="1"/>
              <a:t>i</a:t>
            </a:r>
            <a:r>
              <a:rPr lang="en-US" sz="2100" dirty="0"/>
              <a:t> is big, then big values of x</a:t>
            </a:r>
            <a:r>
              <a:rPr lang="en-US" sz="2100" baseline="-25000" dirty="0"/>
              <a:t>i</a:t>
            </a:r>
            <a:r>
              <a:rPr lang="en-US" sz="2100" dirty="0"/>
              <a:t> are indicative of the class.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BD2E8C-9017-254A-8090-473E24AC12B8}"/>
              </a:ext>
            </a:extLst>
          </p:cNvPr>
          <p:cNvSpPr txBox="1"/>
          <p:nvPr/>
        </p:nvSpPr>
        <p:spPr>
          <a:xfrm>
            <a:off x="2775707" y="1827481"/>
            <a:ext cx="359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Deer or Plane?</a:t>
            </a:r>
          </a:p>
        </p:txBody>
      </p:sp>
      <p:pic>
        <p:nvPicPr>
          <p:cNvPr id="6" name="Shape 195">
            <a:extLst>
              <a:ext uri="{FF2B5EF4-FFF2-40B4-BE49-F238E27FC236}">
                <a16:creationId xmlns:a16="http://schemas.microsoft.com/office/drawing/2014/main" id="{2D0A50EF-A4F1-5E41-8FA0-DA7B72A8EE5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40297" t="14310" r="50002" b="5935"/>
          <a:stretch/>
        </p:blipFill>
        <p:spPr>
          <a:xfrm>
            <a:off x="3389149" y="2535485"/>
            <a:ext cx="2365703" cy="205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679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C857C-A91B-794A-8F72-2267FE31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Visual Intuition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4D80B7-BD88-A344-80DF-1FB64CBF1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D2F5E9-EEA3-234E-A3BD-C5C0032D17FB}"/>
              </a:ext>
            </a:extLst>
          </p:cNvPr>
          <p:cNvSpPr txBox="1"/>
          <p:nvPr/>
        </p:nvSpPr>
        <p:spPr>
          <a:xfrm>
            <a:off x="2280720" y="933140"/>
            <a:ext cx="458256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Decision rule is </a:t>
            </a:r>
            <a:r>
              <a:rPr lang="en-US" sz="2100" b="1" dirty="0" err="1"/>
              <a:t>w</a:t>
            </a:r>
            <a:r>
              <a:rPr lang="en-US" sz="2100" baseline="30000" dirty="0" err="1"/>
              <a:t>T</a:t>
            </a:r>
            <a:r>
              <a:rPr lang="en-US" sz="2100" b="1" dirty="0" err="1"/>
              <a:t>x</a:t>
            </a:r>
            <a:r>
              <a:rPr lang="en-US" sz="2100" dirty="0"/>
              <a:t>. If </a:t>
            </a:r>
            <a:r>
              <a:rPr lang="en-US" sz="2100" b="1" dirty="0" err="1"/>
              <a:t>w</a:t>
            </a:r>
            <a:r>
              <a:rPr lang="en-US" sz="2100" baseline="-25000" dirty="0" err="1"/>
              <a:t>i</a:t>
            </a:r>
            <a:r>
              <a:rPr lang="en-US" sz="2100" dirty="0"/>
              <a:t> is big, then big values of x</a:t>
            </a:r>
            <a:r>
              <a:rPr lang="en-US" sz="2100" baseline="-25000" dirty="0"/>
              <a:t>i</a:t>
            </a:r>
            <a:r>
              <a:rPr lang="en-US" sz="2100" dirty="0"/>
              <a:t> are indicative of the class.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19D60-9EF6-B44A-A0F4-F511D9E5B0E5}"/>
              </a:ext>
            </a:extLst>
          </p:cNvPr>
          <p:cNvSpPr txBox="1"/>
          <p:nvPr/>
        </p:nvSpPr>
        <p:spPr>
          <a:xfrm>
            <a:off x="2775707" y="1805119"/>
            <a:ext cx="359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Ship or Dog?</a:t>
            </a:r>
          </a:p>
        </p:txBody>
      </p:sp>
      <p:pic>
        <p:nvPicPr>
          <p:cNvPr id="8" name="Shape 195">
            <a:extLst>
              <a:ext uri="{FF2B5EF4-FFF2-40B4-BE49-F238E27FC236}">
                <a16:creationId xmlns:a16="http://schemas.microsoft.com/office/drawing/2014/main" id="{F00E4219-0842-A14F-9624-94154898E9C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80350" t="14310" r="9949" b="5935"/>
          <a:stretch/>
        </p:blipFill>
        <p:spPr>
          <a:xfrm>
            <a:off x="3389149" y="2513122"/>
            <a:ext cx="2365703" cy="205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333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418" y="34859"/>
            <a:ext cx="6200154" cy="617220"/>
          </a:xfrm>
        </p:spPr>
        <p:txBody>
          <a:bodyPr>
            <a:normAutofit/>
          </a:bodyPr>
          <a:lstStyle/>
          <a:p>
            <a:r>
              <a:rPr lang="en-US" dirty="0"/>
              <a:t>Are linear classifiers enough??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486401" y="4869180"/>
            <a:ext cx="800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FFCB05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6755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351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0263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7016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3773" algn="l" defTabSz="456755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0529" algn="l" defTabSz="456755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197284" algn="l" defTabSz="456755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4037" algn="l" defTabSz="456755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  </a:t>
            </a:r>
            <a:fld id="{AC1089D3-84F4-7045-A571-C61BEF9B13BC}" type="slidenum">
              <a:rPr lang="en-US" smtClean="0"/>
              <a:pPr/>
              <a:t>35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grpSp>
        <p:nvGrpSpPr>
          <p:cNvPr id="36" name="Google Shape;924;p77"/>
          <p:cNvGrpSpPr/>
          <p:nvPr/>
        </p:nvGrpSpPr>
        <p:grpSpPr>
          <a:xfrm>
            <a:off x="937418" y="1605782"/>
            <a:ext cx="7284568" cy="3084065"/>
            <a:chOff x="2181723" y="3651475"/>
            <a:chExt cx="2705603" cy="1145350"/>
          </a:xfrm>
        </p:grpSpPr>
        <p:pic>
          <p:nvPicPr>
            <p:cNvPr id="37" name="Google Shape;925;p77"/>
            <p:cNvPicPr preferRelativeResize="0"/>
            <p:nvPr/>
          </p:nvPicPr>
          <p:blipFill rotWithShape="1">
            <a:blip r:embed="rId3">
              <a:alphaModFix/>
            </a:blip>
            <a:srcRect r="50027"/>
            <a:stretch/>
          </p:blipFill>
          <p:spPr>
            <a:xfrm>
              <a:off x="2181723" y="3651475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926;p77"/>
            <p:cNvPicPr preferRelativeResize="0"/>
            <p:nvPr/>
          </p:nvPicPr>
          <p:blipFill rotWithShape="1">
            <a:blip r:embed="rId3">
              <a:alphaModFix/>
            </a:blip>
            <a:srcRect l="50027"/>
            <a:stretch/>
          </p:blipFill>
          <p:spPr>
            <a:xfrm>
              <a:off x="2181726" y="4224150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Google Shape;932;p77"/>
          <p:cNvSpPr txBox="1"/>
          <p:nvPr/>
        </p:nvSpPr>
        <p:spPr>
          <a:xfrm>
            <a:off x="3059832" y="1012132"/>
            <a:ext cx="3456384" cy="98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One template per class</a:t>
            </a:r>
            <a: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:</a:t>
            </a:r>
            <a:b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Can’t recognize different modes of a class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8984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923" y="523768"/>
            <a:ext cx="6200154" cy="617220"/>
          </a:xfrm>
        </p:spPr>
        <p:txBody>
          <a:bodyPr>
            <a:normAutofit fontScale="90000"/>
          </a:bodyPr>
          <a:lstStyle/>
          <a:p>
            <a:r>
              <a:rPr lang="en-US" dirty="0"/>
              <a:t>Why?? Linear Classifiers not enough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cxnSp>
        <p:nvCxnSpPr>
          <p:cNvPr id="9" name="Google Shape;1731;p100"/>
          <p:cNvCxnSpPr/>
          <p:nvPr/>
        </p:nvCxnSpPr>
        <p:spPr>
          <a:xfrm>
            <a:off x="2915869" y="1826292"/>
            <a:ext cx="0" cy="19453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32;p100"/>
          <p:cNvCxnSpPr/>
          <p:nvPr/>
        </p:nvCxnSpPr>
        <p:spPr>
          <a:xfrm flipH="1">
            <a:off x="1867343" y="2780129"/>
            <a:ext cx="2116885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733;p100"/>
          <p:cNvSpPr/>
          <p:nvPr/>
        </p:nvSpPr>
        <p:spPr>
          <a:xfrm>
            <a:off x="2711267" y="2523257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Google Shape;1734;p100"/>
          <p:cNvSpPr/>
          <p:nvPr/>
        </p:nvSpPr>
        <p:spPr>
          <a:xfrm>
            <a:off x="2965562" y="2531728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1735;p100"/>
          <p:cNvSpPr/>
          <p:nvPr/>
        </p:nvSpPr>
        <p:spPr>
          <a:xfrm>
            <a:off x="2796612" y="287453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" name="Google Shape;1736;p100"/>
          <p:cNvSpPr/>
          <p:nvPr/>
        </p:nvSpPr>
        <p:spPr>
          <a:xfrm>
            <a:off x="2975460" y="2919264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" name="Google Shape;1737;p100"/>
          <p:cNvSpPr/>
          <p:nvPr/>
        </p:nvSpPr>
        <p:spPr>
          <a:xfrm>
            <a:off x="2960594" y="2730482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Google Shape;1738;p100"/>
          <p:cNvSpPr/>
          <p:nvPr/>
        </p:nvSpPr>
        <p:spPr>
          <a:xfrm>
            <a:off x="2692315" y="270932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" name="Google Shape;1739;p100"/>
          <p:cNvSpPr/>
          <p:nvPr/>
        </p:nvSpPr>
        <p:spPr>
          <a:xfrm>
            <a:off x="2848047" y="2601290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1740;p100"/>
          <p:cNvSpPr/>
          <p:nvPr/>
        </p:nvSpPr>
        <p:spPr>
          <a:xfrm>
            <a:off x="2553207" y="231312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Google Shape;1741;p100"/>
          <p:cNvSpPr/>
          <p:nvPr/>
        </p:nvSpPr>
        <p:spPr>
          <a:xfrm>
            <a:off x="2732054" y="217898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" name="Google Shape;1742;p100"/>
          <p:cNvSpPr/>
          <p:nvPr/>
        </p:nvSpPr>
        <p:spPr>
          <a:xfrm>
            <a:off x="3099721" y="225349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Google Shape;1743;p100"/>
          <p:cNvSpPr/>
          <p:nvPr/>
        </p:nvSpPr>
        <p:spPr>
          <a:xfrm>
            <a:off x="3288503" y="26310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" name="Google Shape;1744;p100"/>
          <p:cNvSpPr/>
          <p:nvPr/>
        </p:nvSpPr>
        <p:spPr>
          <a:xfrm>
            <a:off x="3233861" y="3028548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" name="Google Shape;1745;p100"/>
          <p:cNvSpPr/>
          <p:nvPr/>
        </p:nvSpPr>
        <p:spPr>
          <a:xfrm>
            <a:off x="3035126" y="314778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" name="Google Shape;1746;p100"/>
          <p:cNvSpPr/>
          <p:nvPr/>
        </p:nvSpPr>
        <p:spPr>
          <a:xfrm>
            <a:off x="2702249" y="3142818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1747;p100"/>
          <p:cNvSpPr/>
          <p:nvPr/>
        </p:nvSpPr>
        <p:spPr>
          <a:xfrm>
            <a:off x="2528351" y="2988809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" name="Google Shape;1748;p100"/>
          <p:cNvSpPr/>
          <p:nvPr/>
        </p:nvSpPr>
        <p:spPr>
          <a:xfrm>
            <a:off x="2404146" y="2745366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" name="Google Shape;1749;p100"/>
          <p:cNvSpPr/>
          <p:nvPr/>
        </p:nvSpPr>
        <p:spPr>
          <a:xfrm>
            <a:off x="2463774" y="25366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Google Shape;1750;p100"/>
          <p:cNvSpPr/>
          <p:nvPr/>
        </p:nvSpPr>
        <p:spPr>
          <a:xfrm>
            <a:off x="3283535" y="240752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" name="Google Shape;1751;p100"/>
          <p:cNvSpPr/>
          <p:nvPr/>
        </p:nvSpPr>
        <p:spPr>
          <a:xfrm>
            <a:off x="3392819" y="299874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Google Shape;1752;p100"/>
          <p:cNvSpPr/>
          <p:nvPr/>
        </p:nvSpPr>
        <p:spPr>
          <a:xfrm>
            <a:off x="2821487" y="332168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1753;p100"/>
          <p:cNvSpPr/>
          <p:nvPr/>
        </p:nvSpPr>
        <p:spPr>
          <a:xfrm>
            <a:off x="3377936" y="279504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Google Shape;1754;p100"/>
          <p:cNvSpPr/>
          <p:nvPr/>
        </p:nvSpPr>
        <p:spPr>
          <a:xfrm>
            <a:off x="3213973" y="330678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1755;p100"/>
          <p:cNvSpPr txBox="1"/>
          <p:nvPr/>
        </p:nvSpPr>
        <p:spPr>
          <a:xfrm>
            <a:off x="1802598" y="2788388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75">
                <a:solidFill>
                  <a:prstClr val="black"/>
                </a:solidFill>
                <a:latin typeface="Calibri" panose="020F0502020204030204"/>
                <a:ea typeface="+mn-ea"/>
              </a:rPr>
              <a:t>x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Google Shape;1756;p100"/>
          <p:cNvSpPr txBox="1"/>
          <p:nvPr/>
        </p:nvSpPr>
        <p:spPr>
          <a:xfrm>
            <a:off x="2925785" y="1773811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75">
                <a:solidFill>
                  <a:prstClr val="black"/>
                </a:solidFill>
                <a:latin typeface="Calibri" panose="020F0502020204030204"/>
                <a:ea typeface="+mn-ea"/>
              </a:rPr>
              <a:t>y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" name="Google Shape;929;p77"/>
          <p:cNvSpPr txBox="1"/>
          <p:nvPr/>
        </p:nvSpPr>
        <p:spPr>
          <a:xfrm>
            <a:off x="1730683" y="1467053"/>
            <a:ext cx="2234729" cy="33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u="sng" dirty="0">
                <a:solidFill>
                  <a:prstClr val="black"/>
                </a:solidFill>
                <a:latin typeface="Calibri" panose="020F0502020204030204"/>
                <a:ea typeface="+mn-ea"/>
              </a:rPr>
              <a:t>Geometric Viewpoint</a:t>
            </a:r>
            <a:endParaRPr sz="1575" u="sng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36" name="Google Shape;924;p77"/>
          <p:cNvGrpSpPr/>
          <p:nvPr/>
        </p:nvGrpSpPr>
        <p:grpSpPr>
          <a:xfrm>
            <a:off x="4740198" y="2636924"/>
            <a:ext cx="2708633" cy="1146753"/>
            <a:chOff x="2181723" y="3651475"/>
            <a:chExt cx="2705603" cy="1145350"/>
          </a:xfrm>
        </p:grpSpPr>
        <p:pic>
          <p:nvPicPr>
            <p:cNvPr id="37" name="Google Shape;925;p77"/>
            <p:cNvPicPr preferRelativeResize="0"/>
            <p:nvPr/>
          </p:nvPicPr>
          <p:blipFill rotWithShape="1">
            <a:blip r:embed="rId2">
              <a:alphaModFix/>
            </a:blip>
            <a:srcRect r="50027"/>
            <a:stretch/>
          </p:blipFill>
          <p:spPr>
            <a:xfrm>
              <a:off x="2181723" y="3651475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926;p77"/>
            <p:cNvPicPr preferRelativeResize="0"/>
            <p:nvPr/>
          </p:nvPicPr>
          <p:blipFill rotWithShape="1">
            <a:blip r:embed="rId2">
              <a:alphaModFix/>
            </a:blip>
            <a:srcRect l="50027"/>
            <a:stretch/>
          </p:blipFill>
          <p:spPr>
            <a:xfrm>
              <a:off x="2181726" y="4224150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" name="Google Shape;929;p77"/>
          <p:cNvSpPr txBox="1"/>
          <p:nvPr/>
        </p:nvSpPr>
        <p:spPr>
          <a:xfrm>
            <a:off x="5062847" y="1467996"/>
            <a:ext cx="1892999" cy="33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75" u="sng" dirty="0">
                <a:solidFill>
                  <a:prstClr val="black"/>
                </a:solidFill>
                <a:latin typeface="Calibri" panose="020F0502020204030204"/>
                <a:ea typeface="+mn-ea"/>
              </a:rPr>
              <a:t>Visual Viewpoint</a:t>
            </a:r>
            <a:endParaRPr sz="1575" u="sng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0" name="Google Shape;932;p77"/>
          <p:cNvSpPr txBox="1"/>
          <p:nvPr/>
        </p:nvSpPr>
        <p:spPr>
          <a:xfrm>
            <a:off x="5061034" y="1826292"/>
            <a:ext cx="2066954" cy="67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One template per class</a:t>
            </a:r>
            <a: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:</a:t>
            </a:r>
            <a:b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en-US" sz="1349" dirty="0">
                <a:solidFill>
                  <a:prstClr val="black"/>
                </a:solidFill>
                <a:latin typeface="Calibri" panose="020F0502020204030204"/>
                <a:ea typeface="+mn-ea"/>
              </a:rPr>
              <a:t>Can’t recognize different modes of a class</a:t>
            </a:r>
            <a:endParaRPr sz="1349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6864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solution: </a:t>
            </a:r>
            <a:r>
              <a:rPr lang="en-US" b="1" dirty="0"/>
              <a:t>Feature Transforms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37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cxnSp>
        <p:nvCxnSpPr>
          <p:cNvPr id="9" name="Google Shape;1731;p100"/>
          <p:cNvCxnSpPr/>
          <p:nvPr/>
        </p:nvCxnSpPr>
        <p:spPr>
          <a:xfrm>
            <a:off x="2915869" y="1826292"/>
            <a:ext cx="0" cy="19453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32;p100"/>
          <p:cNvCxnSpPr/>
          <p:nvPr/>
        </p:nvCxnSpPr>
        <p:spPr>
          <a:xfrm flipH="1">
            <a:off x="1867343" y="2780129"/>
            <a:ext cx="2116885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733;p100"/>
          <p:cNvSpPr/>
          <p:nvPr/>
        </p:nvSpPr>
        <p:spPr>
          <a:xfrm>
            <a:off x="2711267" y="2523257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Google Shape;1734;p100"/>
          <p:cNvSpPr/>
          <p:nvPr/>
        </p:nvSpPr>
        <p:spPr>
          <a:xfrm>
            <a:off x="2965562" y="2531728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1735;p100"/>
          <p:cNvSpPr/>
          <p:nvPr/>
        </p:nvSpPr>
        <p:spPr>
          <a:xfrm>
            <a:off x="2796612" y="287453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" name="Google Shape;1736;p100"/>
          <p:cNvSpPr/>
          <p:nvPr/>
        </p:nvSpPr>
        <p:spPr>
          <a:xfrm>
            <a:off x="2975460" y="2919264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" name="Google Shape;1737;p100"/>
          <p:cNvSpPr/>
          <p:nvPr/>
        </p:nvSpPr>
        <p:spPr>
          <a:xfrm>
            <a:off x="2960594" y="2730482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Google Shape;1738;p100"/>
          <p:cNvSpPr/>
          <p:nvPr/>
        </p:nvSpPr>
        <p:spPr>
          <a:xfrm>
            <a:off x="2692315" y="270932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" name="Google Shape;1739;p100"/>
          <p:cNvSpPr/>
          <p:nvPr/>
        </p:nvSpPr>
        <p:spPr>
          <a:xfrm>
            <a:off x="2848047" y="2601290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1740;p100"/>
          <p:cNvSpPr/>
          <p:nvPr/>
        </p:nvSpPr>
        <p:spPr>
          <a:xfrm>
            <a:off x="2553207" y="231312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Google Shape;1741;p100"/>
          <p:cNvSpPr/>
          <p:nvPr/>
        </p:nvSpPr>
        <p:spPr>
          <a:xfrm>
            <a:off x="2732054" y="217898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" name="Google Shape;1742;p100"/>
          <p:cNvSpPr/>
          <p:nvPr/>
        </p:nvSpPr>
        <p:spPr>
          <a:xfrm>
            <a:off x="3099721" y="225349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Google Shape;1743;p100"/>
          <p:cNvSpPr/>
          <p:nvPr/>
        </p:nvSpPr>
        <p:spPr>
          <a:xfrm>
            <a:off x="3288503" y="26310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" name="Google Shape;1744;p100"/>
          <p:cNvSpPr/>
          <p:nvPr/>
        </p:nvSpPr>
        <p:spPr>
          <a:xfrm>
            <a:off x="3233861" y="3028548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" name="Google Shape;1745;p100"/>
          <p:cNvSpPr/>
          <p:nvPr/>
        </p:nvSpPr>
        <p:spPr>
          <a:xfrm>
            <a:off x="3035126" y="314778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" name="Google Shape;1746;p100"/>
          <p:cNvSpPr/>
          <p:nvPr/>
        </p:nvSpPr>
        <p:spPr>
          <a:xfrm>
            <a:off x="2702249" y="3142818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1747;p100"/>
          <p:cNvSpPr/>
          <p:nvPr/>
        </p:nvSpPr>
        <p:spPr>
          <a:xfrm>
            <a:off x="2528351" y="2988809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" name="Google Shape;1748;p100"/>
          <p:cNvSpPr/>
          <p:nvPr/>
        </p:nvSpPr>
        <p:spPr>
          <a:xfrm>
            <a:off x="2404146" y="2745366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" name="Google Shape;1749;p100"/>
          <p:cNvSpPr/>
          <p:nvPr/>
        </p:nvSpPr>
        <p:spPr>
          <a:xfrm>
            <a:off x="2463774" y="25366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Google Shape;1750;p100"/>
          <p:cNvSpPr/>
          <p:nvPr/>
        </p:nvSpPr>
        <p:spPr>
          <a:xfrm>
            <a:off x="3283535" y="240752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" name="Google Shape;1751;p100"/>
          <p:cNvSpPr/>
          <p:nvPr/>
        </p:nvSpPr>
        <p:spPr>
          <a:xfrm>
            <a:off x="3392819" y="299874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Google Shape;1752;p100"/>
          <p:cNvSpPr/>
          <p:nvPr/>
        </p:nvSpPr>
        <p:spPr>
          <a:xfrm>
            <a:off x="2821487" y="332168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1753;p100"/>
          <p:cNvSpPr/>
          <p:nvPr/>
        </p:nvSpPr>
        <p:spPr>
          <a:xfrm>
            <a:off x="3377936" y="279504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Google Shape;1754;p100"/>
          <p:cNvSpPr/>
          <p:nvPr/>
        </p:nvSpPr>
        <p:spPr>
          <a:xfrm>
            <a:off x="3213973" y="330678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1755;p100"/>
          <p:cNvSpPr txBox="1"/>
          <p:nvPr/>
        </p:nvSpPr>
        <p:spPr>
          <a:xfrm>
            <a:off x="1802598" y="2788388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75">
                <a:solidFill>
                  <a:prstClr val="black"/>
                </a:solidFill>
                <a:latin typeface="Calibri" panose="020F0502020204030204"/>
                <a:ea typeface="+mn-ea"/>
              </a:rPr>
              <a:t>x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Google Shape;1756;p100"/>
          <p:cNvSpPr txBox="1"/>
          <p:nvPr/>
        </p:nvSpPr>
        <p:spPr>
          <a:xfrm>
            <a:off x="2925785" y="1773811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y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" name="Google Shape;929;p77"/>
          <p:cNvSpPr txBox="1"/>
          <p:nvPr/>
        </p:nvSpPr>
        <p:spPr>
          <a:xfrm>
            <a:off x="2213827" y="1378333"/>
            <a:ext cx="1404086" cy="33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Original space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0971" y="1930761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r = (x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+ y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1/2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θ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= tan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-1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(y/x)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83525" y="2780129"/>
            <a:ext cx="1042807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Google Shape;929;p77"/>
          <p:cNvSpPr txBox="1"/>
          <p:nvPr/>
        </p:nvSpPr>
        <p:spPr>
          <a:xfrm>
            <a:off x="4164238" y="2795041"/>
            <a:ext cx="995872" cy="61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Feature transform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Google Shape;1748;p100"/>
          <p:cNvSpPr/>
          <p:nvPr/>
        </p:nvSpPr>
        <p:spPr>
          <a:xfrm>
            <a:off x="13337458" y="327009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0824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solution: </a:t>
            </a:r>
            <a:r>
              <a:rPr lang="en-US" b="1" dirty="0"/>
              <a:t>Feature Transforms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38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cxnSp>
        <p:nvCxnSpPr>
          <p:cNvPr id="9" name="Google Shape;1731;p100"/>
          <p:cNvCxnSpPr/>
          <p:nvPr/>
        </p:nvCxnSpPr>
        <p:spPr>
          <a:xfrm>
            <a:off x="2915869" y="1826292"/>
            <a:ext cx="0" cy="19453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32;p100"/>
          <p:cNvCxnSpPr/>
          <p:nvPr/>
        </p:nvCxnSpPr>
        <p:spPr>
          <a:xfrm flipH="1">
            <a:off x="1867343" y="2780129"/>
            <a:ext cx="2116885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733;p100"/>
          <p:cNvSpPr/>
          <p:nvPr/>
        </p:nvSpPr>
        <p:spPr>
          <a:xfrm>
            <a:off x="2711267" y="2523257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Google Shape;1734;p100"/>
          <p:cNvSpPr/>
          <p:nvPr/>
        </p:nvSpPr>
        <p:spPr>
          <a:xfrm>
            <a:off x="2965562" y="2531728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1735;p100"/>
          <p:cNvSpPr/>
          <p:nvPr/>
        </p:nvSpPr>
        <p:spPr>
          <a:xfrm>
            <a:off x="2796612" y="287453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" name="Google Shape;1736;p100"/>
          <p:cNvSpPr/>
          <p:nvPr/>
        </p:nvSpPr>
        <p:spPr>
          <a:xfrm>
            <a:off x="2975460" y="2919264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" name="Google Shape;1737;p100"/>
          <p:cNvSpPr/>
          <p:nvPr/>
        </p:nvSpPr>
        <p:spPr>
          <a:xfrm>
            <a:off x="2960594" y="2730482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Google Shape;1738;p100"/>
          <p:cNvSpPr/>
          <p:nvPr/>
        </p:nvSpPr>
        <p:spPr>
          <a:xfrm>
            <a:off x="2692315" y="270932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" name="Google Shape;1739;p100"/>
          <p:cNvSpPr/>
          <p:nvPr/>
        </p:nvSpPr>
        <p:spPr>
          <a:xfrm>
            <a:off x="2848047" y="2601290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1740;p100"/>
          <p:cNvSpPr/>
          <p:nvPr/>
        </p:nvSpPr>
        <p:spPr>
          <a:xfrm>
            <a:off x="2553207" y="231312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Google Shape;1741;p100"/>
          <p:cNvSpPr/>
          <p:nvPr/>
        </p:nvSpPr>
        <p:spPr>
          <a:xfrm>
            <a:off x="2732054" y="217898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" name="Google Shape;1742;p100"/>
          <p:cNvSpPr/>
          <p:nvPr/>
        </p:nvSpPr>
        <p:spPr>
          <a:xfrm>
            <a:off x="3099721" y="225349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Google Shape;1743;p100"/>
          <p:cNvSpPr/>
          <p:nvPr/>
        </p:nvSpPr>
        <p:spPr>
          <a:xfrm>
            <a:off x="3288503" y="26310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" name="Google Shape;1744;p100"/>
          <p:cNvSpPr/>
          <p:nvPr/>
        </p:nvSpPr>
        <p:spPr>
          <a:xfrm>
            <a:off x="3233861" y="3028548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" name="Google Shape;1745;p100"/>
          <p:cNvSpPr/>
          <p:nvPr/>
        </p:nvSpPr>
        <p:spPr>
          <a:xfrm>
            <a:off x="3035126" y="314778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" name="Google Shape;1746;p100"/>
          <p:cNvSpPr/>
          <p:nvPr/>
        </p:nvSpPr>
        <p:spPr>
          <a:xfrm>
            <a:off x="2702249" y="3142818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1747;p100"/>
          <p:cNvSpPr/>
          <p:nvPr/>
        </p:nvSpPr>
        <p:spPr>
          <a:xfrm>
            <a:off x="2528351" y="2988809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" name="Google Shape;1748;p100"/>
          <p:cNvSpPr/>
          <p:nvPr/>
        </p:nvSpPr>
        <p:spPr>
          <a:xfrm>
            <a:off x="2404146" y="2745366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" name="Google Shape;1749;p100"/>
          <p:cNvSpPr/>
          <p:nvPr/>
        </p:nvSpPr>
        <p:spPr>
          <a:xfrm>
            <a:off x="2463774" y="25366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Google Shape;1750;p100"/>
          <p:cNvSpPr/>
          <p:nvPr/>
        </p:nvSpPr>
        <p:spPr>
          <a:xfrm>
            <a:off x="3283535" y="240752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" name="Google Shape;1751;p100"/>
          <p:cNvSpPr/>
          <p:nvPr/>
        </p:nvSpPr>
        <p:spPr>
          <a:xfrm>
            <a:off x="3392819" y="299874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Google Shape;1752;p100"/>
          <p:cNvSpPr/>
          <p:nvPr/>
        </p:nvSpPr>
        <p:spPr>
          <a:xfrm>
            <a:off x="2821487" y="332168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1753;p100"/>
          <p:cNvSpPr/>
          <p:nvPr/>
        </p:nvSpPr>
        <p:spPr>
          <a:xfrm>
            <a:off x="3377936" y="279504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Google Shape;1754;p100"/>
          <p:cNvSpPr/>
          <p:nvPr/>
        </p:nvSpPr>
        <p:spPr>
          <a:xfrm>
            <a:off x="3213973" y="330678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1755;p100"/>
          <p:cNvSpPr txBox="1"/>
          <p:nvPr/>
        </p:nvSpPr>
        <p:spPr>
          <a:xfrm>
            <a:off x="1802598" y="2788388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75">
                <a:solidFill>
                  <a:prstClr val="black"/>
                </a:solidFill>
                <a:latin typeface="Calibri" panose="020F0502020204030204"/>
                <a:ea typeface="+mn-ea"/>
              </a:rPr>
              <a:t>x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Google Shape;1756;p100"/>
          <p:cNvSpPr txBox="1"/>
          <p:nvPr/>
        </p:nvSpPr>
        <p:spPr>
          <a:xfrm>
            <a:off x="2925785" y="1773811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y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" name="Google Shape;929;p77"/>
          <p:cNvSpPr txBox="1"/>
          <p:nvPr/>
        </p:nvSpPr>
        <p:spPr>
          <a:xfrm>
            <a:off x="2213827" y="1378333"/>
            <a:ext cx="1404086" cy="33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Original space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0971" y="1930761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r = (x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+ y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1/2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θ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= tan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-1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(y/x)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83525" y="2780129"/>
            <a:ext cx="1042807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oogle Shape;1731;p100"/>
          <p:cNvCxnSpPr/>
          <p:nvPr/>
        </p:nvCxnSpPr>
        <p:spPr>
          <a:xfrm>
            <a:off x="6595385" y="1826292"/>
            <a:ext cx="0" cy="19453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1732;p100"/>
          <p:cNvCxnSpPr/>
          <p:nvPr/>
        </p:nvCxnSpPr>
        <p:spPr>
          <a:xfrm flipH="1">
            <a:off x="5546859" y="2780129"/>
            <a:ext cx="2116885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929;p77"/>
          <p:cNvSpPr txBox="1"/>
          <p:nvPr/>
        </p:nvSpPr>
        <p:spPr>
          <a:xfrm>
            <a:off x="5893342" y="1378333"/>
            <a:ext cx="1404086" cy="33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Feature space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" name="Google Shape;929;p77"/>
          <p:cNvSpPr txBox="1"/>
          <p:nvPr/>
        </p:nvSpPr>
        <p:spPr>
          <a:xfrm>
            <a:off x="4164238" y="2795041"/>
            <a:ext cx="995872" cy="61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Feature transform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" name="Google Shape;1756;p100"/>
          <p:cNvSpPr txBox="1"/>
          <p:nvPr/>
        </p:nvSpPr>
        <p:spPr>
          <a:xfrm>
            <a:off x="5455964" y="2778190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r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" name="Google Shape;1756;p100"/>
          <p:cNvSpPr txBox="1"/>
          <p:nvPr/>
        </p:nvSpPr>
        <p:spPr>
          <a:xfrm>
            <a:off x="6348266" y="1709532"/>
            <a:ext cx="238700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θ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" name="Google Shape;1740;p100"/>
          <p:cNvSpPr/>
          <p:nvPr/>
        </p:nvSpPr>
        <p:spPr>
          <a:xfrm>
            <a:off x="7451990" y="249686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" name="Google Shape;1741;p100"/>
          <p:cNvSpPr/>
          <p:nvPr/>
        </p:nvSpPr>
        <p:spPr>
          <a:xfrm>
            <a:off x="7385516" y="2309179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9" name="Google Shape;1748;p100"/>
          <p:cNvSpPr/>
          <p:nvPr/>
        </p:nvSpPr>
        <p:spPr>
          <a:xfrm>
            <a:off x="7322387" y="293187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0" name="Google Shape;1749;p100"/>
          <p:cNvSpPr/>
          <p:nvPr/>
        </p:nvSpPr>
        <p:spPr>
          <a:xfrm>
            <a:off x="7400555" y="277166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" name="Google Shape;1746;p100"/>
          <p:cNvSpPr/>
          <p:nvPr/>
        </p:nvSpPr>
        <p:spPr>
          <a:xfrm>
            <a:off x="7323773" y="345000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2" name="Google Shape;1747;p100"/>
          <p:cNvSpPr/>
          <p:nvPr/>
        </p:nvSpPr>
        <p:spPr>
          <a:xfrm>
            <a:off x="7349120" y="320391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3" name="Google Shape;1752;p100"/>
          <p:cNvSpPr/>
          <p:nvPr/>
        </p:nvSpPr>
        <p:spPr>
          <a:xfrm>
            <a:off x="7395998" y="36498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Google Shape;1748;p100"/>
          <p:cNvSpPr/>
          <p:nvPr/>
        </p:nvSpPr>
        <p:spPr>
          <a:xfrm>
            <a:off x="13337458" y="327009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5" name="Google Shape;1742;p100"/>
          <p:cNvSpPr/>
          <p:nvPr/>
        </p:nvSpPr>
        <p:spPr>
          <a:xfrm>
            <a:off x="7470494" y="1883441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Google Shape;1743;p100"/>
          <p:cNvSpPr/>
          <p:nvPr/>
        </p:nvSpPr>
        <p:spPr>
          <a:xfrm>
            <a:off x="7367624" y="200201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7" name="Google Shape;1744;p100"/>
          <p:cNvSpPr/>
          <p:nvPr/>
        </p:nvSpPr>
        <p:spPr>
          <a:xfrm>
            <a:off x="7457264" y="306264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8" name="Google Shape;1745;p100"/>
          <p:cNvSpPr/>
          <p:nvPr/>
        </p:nvSpPr>
        <p:spPr>
          <a:xfrm>
            <a:off x="7451990" y="331887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Google Shape;1750;p100"/>
          <p:cNvSpPr/>
          <p:nvPr/>
        </p:nvSpPr>
        <p:spPr>
          <a:xfrm>
            <a:off x="7282646" y="174555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Google Shape;1751;p100"/>
          <p:cNvSpPr/>
          <p:nvPr/>
        </p:nvSpPr>
        <p:spPr>
          <a:xfrm>
            <a:off x="7282646" y="2423517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Google Shape;1753;p100"/>
          <p:cNvSpPr/>
          <p:nvPr/>
        </p:nvSpPr>
        <p:spPr>
          <a:xfrm>
            <a:off x="7457057" y="216595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2" name="Google Shape;1754;p100"/>
          <p:cNvSpPr/>
          <p:nvPr/>
        </p:nvSpPr>
        <p:spPr>
          <a:xfrm>
            <a:off x="7293093" y="2677696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3" name="Google Shape;1733;p100"/>
          <p:cNvSpPr/>
          <p:nvPr/>
        </p:nvSpPr>
        <p:spPr>
          <a:xfrm>
            <a:off x="6861923" y="245639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4" name="Google Shape;1734;p100"/>
          <p:cNvSpPr/>
          <p:nvPr/>
        </p:nvSpPr>
        <p:spPr>
          <a:xfrm>
            <a:off x="6855032" y="1748753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5" name="Google Shape;1735;p100"/>
          <p:cNvSpPr/>
          <p:nvPr/>
        </p:nvSpPr>
        <p:spPr>
          <a:xfrm>
            <a:off x="6796590" y="3054752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6" name="Google Shape;1736;p100"/>
          <p:cNvSpPr/>
          <p:nvPr/>
        </p:nvSpPr>
        <p:spPr>
          <a:xfrm>
            <a:off x="6791818" y="3610247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7" name="Google Shape;1737;p100"/>
          <p:cNvSpPr/>
          <p:nvPr/>
        </p:nvSpPr>
        <p:spPr>
          <a:xfrm>
            <a:off x="6864014" y="3306782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8" name="Google Shape;1738;p100"/>
          <p:cNvSpPr/>
          <p:nvPr/>
        </p:nvSpPr>
        <p:spPr>
          <a:xfrm>
            <a:off x="6822719" y="2739611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9" name="Google Shape;1739;p100"/>
          <p:cNvSpPr/>
          <p:nvPr/>
        </p:nvSpPr>
        <p:spPr>
          <a:xfrm>
            <a:off x="6804747" y="2144533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421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solution: </a:t>
            </a:r>
            <a:r>
              <a:rPr lang="en-US" b="1" dirty="0"/>
              <a:t>Feature Transforms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39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cxnSp>
        <p:nvCxnSpPr>
          <p:cNvPr id="9" name="Google Shape;1731;p100"/>
          <p:cNvCxnSpPr/>
          <p:nvPr/>
        </p:nvCxnSpPr>
        <p:spPr>
          <a:xfrm>
            <a:off x="2915869" y="1826292"/>
            <a:ext cx="0" cy="19453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32;p100"/>
          <p:cNvCxnSpPr/>
          <p:nvPr/>
        </p:nvCxnSpPr>
        <p:spPr>
          <a:xfrm flipH="1">
            <a:off x="1867343" y="2780129"/>
            <a:ext cx="2116885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733;p100"/>
          <p:cNvSpPr/>
          <p:nvPr/>
        </p:nvSpPr>
        <p:spPr>
          <a:xfrm>
            <a:off x="2711267" y="2523257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Google Shape;1734;p100"/>
          <p:cNvSpPr/>
          <p:nvPr/>
        </p:nvSpPr>
        <p:spPr>
          <a:xfrm>
            <a:off x="2965562" y="2531728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1735;p100"/>
          <p:cNvSpPr/>
          <p:nvPr/>
        </p:nvSpPr>
        <p:spPr>
          <a:xfrm>
            <a:off x="2796612" y="287453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" name="Google Shape;1736;p100"/>
          <p:cNvSpPr/>
          <p:nvPr/>
        </p:nvSpPr>
        <p:spPr>
          <a:xfrm>
            <a:off x="2975460" y="2919264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" name="Google Shape;1737;p100"/>
          <p:cNvSpPr/>
          <p:nvPr/>
        </p:nvSpPr>
        <p:spPr>
          <a:xfrm>
            <a:off x="2960594" y="2730482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Google Shape;1738;p100"/>
          <p:cNvSpPr/>
          <p:nvPr/>
        </p:nvSpPr>
        <p:spPr>
          <a:xfrm>
            <a:off x="2692315" y="270932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" name="Google Shape;1739;p100"/>
          <p:cNvSpPr/>
          <p:nvPr/>
        </p:nvSpPr>
        <p:spPr>
          <a:xfrm>
            <a:off x="2848047" y="2601290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1740;p100"/>
          <p:cNvSpPr/>
          <p:nvPr/>
        </p:nvSpPr>
        <p:spPr>
          <a:xfrm>
            <a:off x="2553207" y="231312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Google Shape;1741;p100"/>
          <p:cNvSpPr/>
          <p:nvPr/>
        </p:nvSpPr>
        <p:spPr>
          <a:xfrm>
            <a:off x="2732054" y="217898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" name="Google Shape;1742;p100"/>
          <p:cNvSpPr/>
          <p:nvPr/>
        </p:nvSpPr>
        <p:spPr>
          <a:xfrm>
            <a:off x="3099721" y="225349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Google Shape;1743;p100"/>
          <p:cNvSpPr/>
          <p:nvPr/>
        </p:nvSpPr>
        <p:spPr>
          <a:xfrm>
            <a:off x="3288503" y="26310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" name="Google Shape;1744;p100"/>
          <p:cNvSpPr/>
          <p:nvPr/>
        </p:nvSpPr>
        <p:spPr>
          <a:xfrm>
            <a:off x="3233861" y="3028548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" name="Google Shape;1745;p100"/>
          <p:cNvSpPr/>
          <p:nvPr/>
        </p:nvSpPr>
        <p:spPr>
          <a:xfrm>
            <a:off x="3035126" y="314778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" name="Google Shape;1746;p100"/>
          <p:cNvSpPr/>
          <p:nvPr/>
        </p:nvSpPr>
        <p:spPr>
          <a:xfrm>
            <a:off x="2702249" y="3142818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1747;p100"/>
          <p:cNvSpPr/>
          <p:nvPr/>
        </p:nvSpPr>
        <p:spPr>
          <a:xfrm>
            <a:off x="2528351" y="2988809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" name="Google Shape;1748;p100"/>
          <p:cNvSpPr/>
          <p:nvPr/>
        </p:nvSpPr>
        <p:spPr>
          <a:xfrm>
            <a:off x="2404146" y="2745366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" name="Google Shape;1749;p100"/>
          <p:cNvSpPr/>
          <p:nvPr/>
        </p:nvSpPr>
        <p:spPr>
          <a:xfrm>
            <a:off x="2463774" y="25366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Google Shape;1750;p100"/>
          <p:cNvSpPr/>
          <p:nvPr/>
        </p:nvSpPr>
        <p:spPr>
          <a:xfrm>
            <a:off x="3283535" y="240752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" name="Google Shape;1751;p100"/>
          <p:cNvSpPr/>
          <p:nvPr/>
        </p:nvSpPr>
        <p:spPr>
          <a:xfrm>
            <a:off x="3392819" y="299874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Google Shape;1752;p100"/>
          <p:cNvSpPr/>
          <p:nvPr/>
        </p:nvSpPr>
        <p:spPr>
          <a:xfrm>
            <a:off x="2821487" y="332168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1753;p100"/>
          <p:cNvSpPr/>
          <p:nvPr/>
        </p:nvSpPr>
        <p:spPr>
          <a:xfrm>
            <a:off x="3377936" y="279504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Google Shape;1754;p100"/>
          <p:cNvSpPr/>
          <p:nvPr/>
        </p:nvSpPr>
        <p:spPr>
          <a:xfrm>
            <a:off x="3213973" y="330678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1755;p100"/>
          <p:cNvSpPr txBox="1"/>
          <p:nvPr/>
        </p:nvSpPr>
        <p:spPr>
          <a:xfrm>
            <a:off x="1802598" y="2788388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75">
                <a:solidFill>
                  <a:prstClr val="black"/>
                </a:solidFill>
                <a:latin typeface="Calibri" panose="020F0502020204030204"/>
                <a:ea typeface="+mn-ea"/>
              </a:rPr>
              <a:t>x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Google Shape;1756;p100"/>
          <p:cNvSpPr txBox="1"/>
          <p:nvPr/>
        </p:nvSpPr>
        <p:spPr>
          <a:xfrm>
            <a:off x="2925785" y="1773811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y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" name="Google Shape;929;p77"/>
          <p:cNvSpPr txBox="1"/>
          <p:nvPr/>
        </p:nvSpPr>
        <p:spPr>
          <a:xfrm>
            <a:off x="2213827" y="1378333"/>
            <a:ext cx="1404086" cy="33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Original space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0971" y="1930761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r = (x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+ y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1/2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θ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= tan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-1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(y/x)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83525" y="2780129"/>
            <a:ext cx="1042807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oogle Shape;1731;p100"/>
          <p:cNvCxnSpPr/>
          <p:nvPr/>
        </p:nvCxnSpPr>
        <p:spPr>
          <a:xfrm>
            <a:off x="6595385" y="1826292"/>
            <a:ext cx="0" cy="19453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1732;p100"/>
          <p:cNvCxnSpPr/>
          <p:nvPr/>
        </p:nvCxnSpPr>
        <p:spPr>
          <a:xfrm flipH="1">
            <a:off x="5546859" y="2780129"/>
            <a:ext cx="2116885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929;p77"/>
          <p:cNvSpPr txBox="1"/>
          <p:nvPr/>
        </p:nvSpPr>
        <p:spPr>
          <a:xfrm>
            <a:off x="5893342" y="1378333"/>
            <a:ext cx="1404086" cy="33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Feature space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" name="Google Shape;929;p77"/>
          <p:cNvSpPr txBox="1"/>
          <p:nvPr/>
        </p:nvSpPr>
        <p:spPr>
          <a:xfrm>
            <a:off x="4164238" y="2795041"/>
            <a:ext cx="995872" cy="61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Feature transform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" name="Google Shape;1756;p100"/>
          <p:cNvSpPr txBox="1"/>
          <p:nvPr/>
        </p:nvSpPr>
        <p:spPr>
          <a:xfrm>
            <a:off x="5455964" y="2778190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r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" name="Google Shape;1756;p100"/>
          <p:cNvSpPr txBox="1"/>
          <p:nvPr/>
        </p:nvSpPr>
        <p:spPr>
          <a:xfrm>
            <a:off x="6348266" y="1709532"/>
            <a:ext cx="238700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θ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" name="Google Shape;1740;p100"/>
          <p:cNvSpPr/>
          <p:nvPr/>
        </p:nvSpPr>
        <p:spPr>
          <a:xfrm>
            <a:off x="7451990" y="249686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" name="Google Shape;1741;p100"/>
          <p:cNvSpPr/>
          <p:nvPr/>
        </p:nvSpPr>
        <p:spPr>
          <a:xfrm>
            <a:off x="7385516" y="2309179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9" name="Google Shape;1748;p100"/>
          <p:cNvSpPr/>
          <p:nvPr/>
        </p:nvSpPr>
        <p:spPr>
          <a:xfrm>
            <a:off x="7322387" y="293187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0" name="Google Shape;1749;p100"/>
          <p:cNvSpPr/>
          <p:nvPr/>
        </p:nvSpPr>
        <p:spPr>
          <a:xfrm>
            <a:off x="7400555" y="277166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" name="Google Shape;1746;p100"/>
          <p:cNvSpPr/>
          <p:nvPr/>
        </p:nvSpPr>
        <p:spPr>
          <a:xfrm>
            <a:off x="7323773" y="345000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2" name="Google Shape;1747;p100"/>
          <p:cNvSpPr/>
          <p:nvPr/>
        </p:nvSpPr>
        <p:spPr>
          <a:xfrm>
            <a:off x="7349120" y="320391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3" name="Google Shape;1752;p100"/>
          <p:cNvSpPr/>
          <p:nvPr/>
        </p:nvSpPr>
        <p:spPr>
          <a:xfrm>
            <a:off x="7395998" y="36498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Google Shape;1748;p100"/>
          <p:cNvSpPr/>
          <p:nvPr/>
        </p:nvSpPr>
        <p:spPr>
          <a:xfrm>
            <a:off x="13337458" y="327009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5" name="Google Shape;1742;p100"/>
          <p:cNvSpPr/>
          <p:nvPr/>
        </p:nvSpPr>
        <p:spPr>
          <a:xfrm>
            <a:off x="7470494" y="1883441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Google Shape;1743;p100"/>
          <p:cNvSpPr/>
          <p:nvPr/>
        </p:nvSpPr>
        <p:spPr>
          <a:xfrm>
            <a:off x="7367624" y="200201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7" name="Google Shape;1744;p100"/>
          <p:cNvSpPr/>
          <p:nvPr/>
        </p:nvSpPr>
        <p:spPr>
          <a:xfrm>
            <a:off x="7457264" y="306264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8" name="Google Shape;1745;p100"/>
          <p:cNvSpPr/>
          <p:nvPr/>
        </p:nvSpPr>
        <p:spPr>
          <a:xfrm>
            <a:off x="7451990" y="331887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Google Shape;1750;p100"/>
          <p:cNvSpPr/>
          <p:nvPr/>
        </p:nvSpPr>
        <p:spPr>
          <a:xfrm>
            <a:off x="7282646" y="174555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Google Shape;1751;p100"/>
          <p:cNvSpPr/>
          <p:nvPr/>
        </p:nvSpPr>
        <p:spPr>
          <a:xfrm>
            <a:off x="7282646" y="2423517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Google Shape;1753;p100"/>
          <p:cNvSpPr/>
          <p:nvPr/>
        </p:nvSpPr>
        <p:spPr>
          <a:xfrm>
            <a:off x="7457057" y="216595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2" name="Google Shape;1754;p100"/>
          <p:cNvSpPr/>
          <p:nvPr/>
        </p:nvSpPr>
        <p:spPr>
          <a:xfrm>
            <a:off x="7293093" y="2677696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3" name="Google Shape;1733;p100"/>
          <p:cNvSpPr/>
          <p:nvPr/>
        </p:nvSpPr>
        <p:spPr>
          <a:xfrm>
            <a:off x="6861923" y="245639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4" name="Google Shape;1734;p100"/>
          <p:cNvSpPr/>
          <p:nvPr/>
        </p:nvSpPr>
        <p:spPr>
          <a:xfrm>
            <a:off x="6855032" y="1748753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5" name="Google Shape;1735;p100"/>
          <p:cNvSpPr/>
          <p:nvPr/>
        </p:nvSpPr>
        <p:spPr>
          <a:xfrm>
            <a:off x="6796590" y="3054752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6" name="Google Shape;1736;p100"/>
          <p:cNvSpPr/>
          <p:nvPr/>
        </p:nvSpPr>
        <p:spPr>
          <a:xfrm>
            <a:off x="6791818" y="3610247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7" name="Google Shape;1737;p100"/>
          <p:cNvSpPr/>
          <p:nvPr/>
        </p:nvSpPr>
        <p:spPr>
          <a:xfrm>
            <a:off x="6864014" y="3306782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8" name="Google Shape;1738;p100"/>
          <p:cNvSpPr/>
          <p:nvPr/>
        </p:nvSpPr>
        <p:spPr>
          <a:xfrm>
            <a:off x="6822719" y="2739611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9" name="Google Shape;1739;p100"/>
          <p:cNvSpPr/>
          <p:nvPr/>
        </p:nvSpPr>
        <p:spPr>
          <a:xfrm>
            <a:off x="6804747" y="2144533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7126447" y="1723551"/>
            <a:ext cx="2463" cy="2150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978705" y="3769761"/>
            <a:ext cx="106796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dirty="0">
                <a:solidFill>
                  <a:srgbClr val="FF0000"/>
                </a:solidFill>
                <a:latin typeface="Calibri" panose="020F0502020204030204"/>
                <a:ea typeface="+mn-ea"/>
              </a:rPr>
              <a:t>Linear classifier in feature space</a:t>
            </a:r>
          </a:p>
        </p:txBody>
      </p:sp>
    </p:spTree>
    <p:extLst>
      <p:ext uri="{BB962C8B-B14F-4D97-AF65-F5344CB8AC3E}">
        <p14:creationId xmlns:p14="http://schemas.microsoft.com/office/powerpoint/2010/main" val="2573232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0538"/>
            <a:ext cx="7772400" cy="857250"/>
          </a:xfrm>
        </p:spPr>
        <p:txBody>
          <a:bodyPr/>
          <a:lstStyle/>
          <a:p>
            <a:pPr algn="l"/>
            <a:r>
              <a:rPr lang="en-US" dirty="0"/>
              <a:t>The story so far…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31590"/>
            <a:ext cx="8001000" cy="388843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Neurons show increasing specificity higher in the visual pathway</a:t>
            </a:r>
          </a:p>
          <a:p>
            <a:r>
              <a:rPr lang="en-US" sz="2800" dirty="0"/>
              <a:t>V1 simple and complex cells are orientation-tuned</a:t>
            </a:r>
          </a:p>
          <a:p>
            <a:r>
              <a:rPr lang="en-US" sz="2800" dirty="0"/>
              <a:t>Convolution with a linear kernel followed by simple non-</a:t>
            </a:r>
            <a:r>
              <a:rPr lang="en-US" sz="2800" dirty="0" err="1"/>
              <a:t>linearities</a:t>
            </a:r>
            <a:r>
              <a:rPr lang="en-US" sz="2800" dirty="0"/>
              <a:t> is a good model for  computation in retina, LGN and V1, but beyond that we do not have satisfactory computational models</a:t>
            </a:r>
          </a:p>
          <a:p>
            <a:r>
              <a:rPr lang="en-US" sz="2800" dirty="0"/>
              <a:t>Good designs of visual systems are likely to be hierarchical and “mostly” feedforward</a:t>
            </a:r>
          </a:p>
        </p:txBody>
      </p:sp>
    </p:spTree>
    <p:extLst>
      <p:ext uri="{BB962C8B-B14F-4D97-AF65-F5344CB8AC3E}">
        <p14:creationId xmlns:p14="http://schemas.microsoft.com/office/powerpoint/2010/main" val="3534269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solution: </a:t>
            </a:r>
            <a:r>
              <a:rPr lang="en-US" b="1" dirty="0"/>
              <a:t>Feature Transforms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40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cxnSp>
        <p:nvCxnSpPr>
          <p:cNvPr id="9" name="Google Shape;1731;p100"/>
          <p:cNvCxnSpPr/>
          <p:nvPr/>
        </p:nvCxnSpPr>
        <p:spPr>
          <a:xfrm>
            <a:off x="2915869" y="1826292"/>
            <a:ext cx="0" cy="19453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732;p100"/>
          <p:cNvCxnSpPr/>
          <p:nvPr/>
        </p:nvCxnSpPr>
        <p:spPr>
          <a:xfrm flipH="1">
            <a:off x="1867343" y="2780129"/>
            <a:ext cx="2116885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733;p100"/>
          <p:cNvSpPr/>
          <p:nvPr/>
        </p:nvSpPr>
        <p:spPr>
          <a:xfrm>
            <a:off x="2711267" y="2523257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Google Shape;1734;p100"/>
          <p:cNvSpPr/>
          <p:nvPr/>
        </p:nvSpPr>
        <p:spPr>
          <a:xfrm>
            <a:off x="2965562" y="2531728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Google Shape;1735;p100"/>
          <p:cNvSpPr/>
          <p:nvPr/>
        </p:nvSpPr>
        <p:spPr>
          <a:xfrm>
            <a:off x="2796612" y="287453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4" name="Google Shape;1736;p100"/>
          <p:cNvSpPr/>
          <p:nvPr/>
        </p:nvSpPr>
        <p:spPr>
          <a:xfrm>
            <a:off x="2975460" y="2919264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" name="Google Shape;1737;p100"/>
          <p:cNvSpPr/>
          <p:nvPr/>
        </p:nvSpPr>
        <p:spPr>
          <a:xfrm>
            <a:off x="2960594" y="2730482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Google Shape;1738;p100"/>
          <p:cNvSpPr/>
          <p:nvPr/>
        </p:nvSpPr>
        <p:spPr>
          <a:xfrm>
            <a:off x="2692315" y="270932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" name="Google Shape;1739;p100"/>
          <p:cNvSpPr/>
          <p:nvPr/>
        </p:nvSpPr>
        <p:spPr>
          <a:xfrm>
            <a:off x="2848047" y="2601290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8" name="Google Shape;1740;p100"/>
          <p:cNvSpPr/>
          <p:nvPr/>
        </p:nvSpPr>
        <p:spPr>
          <a:xfrm>
            <a:off x="2553207" y="231312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Google Shape;1741;p100"/>
          <p:cNvSpPr/>
          <p:nvPr/>
        </p:nvSpPr>
        <p:spPr>
          <a:xfrm>
            <a:off x="2732054" y="217898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" name="Google Shape;1742;p100"/>
          <p:cNvSpPr/>
          <p:nvPr/>
        </p:nvSpPr>
        <p:spPr>
          <a:xfrm>
            <a:off x="3099721" y="225349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Google Shape;1743;p100"/>
          <p:cNvSpPr/>
          <p:nvPr/>
        </p:nvSpPr>
        <p:spPr>
          <a:xfrm>
            <a:off x="3288503" y="26310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" name="Google Shape;1744;p100"/>
          <p:cNvSpPr/>
          <p:nvPr/>
        </p:nvSpPr>
        <p:spPr>
          <a:xfrm>
            <a:off x="3233861" y="3028548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" name="Google Shape;1745;p100"/>
          <p:cNvSpPr/>
          <p:nvPr/>
        </p:nvSpPr>
        <p:spPr>
          <a:xfrm>
            <a:off x="3035126" y="314778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4" name="Google Shape;1746;p100"/>
          <p:cNvSpPr/>
          <p:nvPr/>
        </p:nvSpPr>
        <p:spPr>
          <a:xfrm>
            <a:off x="2702249" y="3142818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5" name="Google Shape;1747;p100"/>
          <p:cNvSpPr/>
          <p:nvPr/>
        </p:nvSpPr>
        <p:spPr>
          <a:xfrm>
            <a:off x="2528351" y="2988809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6" name="Google Shape;1748;p100"/>
          <p:cNvSpPr/>
          <p:nvPr/>
        </p:nvSpPr>
        <p:spPr>
          <a:xfrm>
            <a:off x="2404146" y="2745366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7" name="Google Shape;1749;p100"/>
          <p:cNvSpPr/>
          <p:nvPr/>
        </p:nvSpPr>
        <p:spPr>
          <a:xfrm>
            <a:off x="2463774" y="25366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8" name="Google Shape;1750;p100"/>
          <p:cNvSpPr/>
          <p:nvPr/>
        </p:nvSpPr>
        <p:spPr>
          <a:xfrm>
            <a:off x="3283535" y="240752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9" name="Google Shape;1751;p100"/>
          <p:cNvSpPr/>
          <p:nvPr/>
        </p:nvSpPr>
        <p:spPr>
          <a:xfrm>
            <a:off x="3392819" y="299874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0" name="Google Shape;1752;p100"/>
          <p:cNvSpPr/>
          <p:nvPr/>
        </p:nvSpPr>
        <p:spPr>
          <a:xfrm>
            <a:off x="2821487" y="332168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1" name="Google Shape;1753;p100"/>
          <p:cNvSpPr/>
          <p:nvPr/>
        </p:nvSpPr>
        <p:spPr>
          <a:xfrm>
            <a:off x="3377936" y="279504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Google Shape;1754;p100"/>
          <p:cNvSpPr/>
          <p:nvPr/>
        </p:nvSpPr>
        <p:spPr>
          <a:xfrm>
            <a:off x="3213973" y="330678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3" name="Google Shape;1755;p100"/>
          <p:cNvSpPr txBox="1"/>
          <p:nvPr/>
        </p:nvSpPr>
        <p:spPr>
          <a:xfrm>
            <a:off x="1802598" y="2788388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75">
                <a:solidFill>
                  <a:prstClr val="black"/>
                </a:solidFill>
                <a:latin typeface="Calibri" panose="020F0502020204030204"/>
                <a:ea typeface="+mn-ea"/>
              </a:rPr>
              <a:t>x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4" name="Google Shape;1756;p100"/>
          <p:cNvSpPr txBox="1"/>
          <p:nvPr/>
        </p:nvSpPr>
        <p:spPr>
          <a:xfrm>
            <a:off x="2925785" y="1773811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y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5" name="Google Shape;929;p77"/>
          <p:cNvSpPr txBox="1"/>
          <p:nvPr/>
        </p:nvSpPr>
        <p:spPr>
          <a:xfrm>
            <a:off x="2213827" y="1378333"/>
            <a:ext cx="1404086" cy="33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Original space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0971" y="1930761"/>
            <a:ext cx="142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r = (x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+ y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1/2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θ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= tan</a:t>
            </a:r>
            <a:r>
              <a:rPr lang="en-US" sz="18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-1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(y/x)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83525" y="2780129"/>
            <a:ext cx="1042807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oogle Shape;1731;p100"/>
          <p:cNvCxnSpPr/>
          <p:nvPr/>
        </p:nvCxnSpPr>
        <p:spPr>
          <a:xfrm>
            <a:off x="6595385" y="1826292"/>
            <a:ext cx="0" cy="1945388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1732;p100"/>
          <p:cNvCxnSpPr/>
          <p:nvPr/>
        </p:nvCxnSpPr>
        <p:spPr>
          <a:xfrm flipH="1">
            <a:off x="5546859" y="2780129"/>
            <a:ext cx="2116885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929;p77"/>
          <p:cNvSpPr txBox="1"/>
          <p:nvPr/>
        </p:nvSpPr>
        <p:spPr>
          <a:xfrm>
            <a:off x="5893342" y="1378333"/>
            <a:ext cx="1404086" cy="33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Feature space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" name="Google Shape;929;p77"/>
          <p:cNvSpPr txBox="1"/>
          <p:nvPr/>
        </p:nvSpPr>
        <p:spPr>
          <a:xfrm>
            <a:off x="4164238" y="2795041"/>
            <a:ext cx="995872" cy="61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prstClr val="black"/>
                </a:solidFill>
                <a:latin typeface="Calibri" panose="020F0502020204030204"/>
                <a:ea typeface="+mn-ea"/>
              </a:rPr>
              <a:t>Feature transform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" name="Google Shape;1756;p100"/>
          <p:cNvSpPr txBox="1"/>
          <p:nvPr/>
        </p:nvSpPr>
        <p:spPr>
          <a:xfrm>
            <a:off x="5455964" y="2778190"/>
            <a:ext cx="196149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prstClr val="black"/>
                </a:solidFill>
                <a:latin typeface="Calibri" panose="020F0502020204030204"/>
                <a:ea typeface="+mn-ea"/>
              </a:rPr>
              <a:t>r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6" name="Google Shape;1756;p100"/>
          <p:cNvSpPr txBox="1"/>
          <p:nvPr/>
        </p:nvSpPr>
        <p:spPr>
          <a:xfrm>
            <a:off x="6348266" y="1709532"/>
            <a:ext cx="238700" cy="20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θ</a:t>
            </a:r>
            <a:endParaRPr sz="1575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7" name="Google Shape;1740;p100"/>
          <p:cNvSpPr/>
          <p:nvPr/>
        </p:nvSpPr>
        <p:spPr>
          <a:xfrm>
            <a:off x="7451990" y="249686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8" name="Google Shape;1741;p100"/>
          <p:cNvSpPr/>
          <p:nvPr/>
        </p:nvSpPr>
        <p:spPr>
          <a:xfrm>
            <a:off x="7385516" y="2309179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9" name="Google Shape;1748;p100"/>
          <p:cNvSpPr/>
          <p:nvPr/>
        </p:nvSpPr>
        <p:spPr>
          <a:xfrm>
            <a:off x="7322387" y="293187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0" name="Google Shape;1749;p100"/>
          <p:cNvSpPr/>
          <p:nvPr/>
        </p:nvSpPr>
        <p:spPr>
          <a:xfrm>
            <a:off x="7400555" y="277166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1" name="Google Shape;1746;p100"/>
          <p:cNvSpPr/>
          <p:nvPr/>
        </p:nvSpPr>
        <p:spPr>
          <a:xfrm>
            <a:off x="7323773" y="345000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2" name="Google Shape;1747;p100"/>
          <p:cNvSpPr/>
          <p:nvPr/>
        </p:nvSpPr>
        <p:spPr>
          <a:xfrm>
            <a:off x="7349120" y="3203912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3" name="Google Shape;1752;p100"/>
          <p:cNvSpPr/>
          <p:nvPr/>
        </p:nvSpPr>
        <p:spPr>
          <a:xfrm>
            <a:off x="7395998" y="364989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4" name="Google Shape;1748;p100"/>
          <p:cNvSpPr/>
          <p:nvPr/>
        </p:nvSpPr>
        <p:spPr>
          <a:xfrm>
            <a:off x="13337458" y="327009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5" name="Google Shape;1742;p100"/>
          <p:cNvSpPr/>
          <p:nvPr/>
        </p:nvSpPr>
        <p:spPr>
          <a:xfrm>
            <a:off x="7470494" y="1883441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6" name="Google Shape;1743;p100"/>
          <p:cNvSpPr/>
          <p:nvPr/>
        </p:nvSpPr>
        <p:spPr>
          <a:xfrm>
            <a:off x="7367624" y="2002010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7" name="Google Shape;1744;p100"/>
          <p:cNvSpPr/>
          <p:nvPr/>
        </p:nvSpPr>
        <p:spPr>
          <a:xfrm>
            <a:off x="7457264" y="3062643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8" name="Google Shape;1745;p100"/>
          <p:cNvSpPr/>
          <p:nvPr/>
        </p:nvSpPr>
        <p:spPr>
          <a:xfrm>
            <a:off x="7451990" y="331887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9" name="Google Shape;1750;p100"/>
          <p:cNvSpPr/>
          <p:nvPr/>
        </p:nvSpPr>
        <p:spPr>
          <a:xfrm>
            <a:off x="7282646" y="1745555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Google Shape;1751;p100"/>
          <p:cNvSpPr/>
          <p:nvPr/>
        </p:nvSpPr>
        <p:spPr>
          <a:xfrm>
            <a:off x="7282646" y="2423517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1" name="Google Shape;1753;p100"/>
          <p:cNvSpPr/>
          <p:nvPr/>
        </p:nvSpPr>
        <p:spPr>
          <a:xfrm>
            <a:off x="7457057" y="2165954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2" name="Google Shape;1754;p100"/>
          <p:cNvSpPr/>
          <p:nvPr/>
        </p:nvSpPr>
        <p:spPr>
          <a:xfrm>
            <a:off x="7293093" y="2677696"/>
            <a:ext cx="102870" cy="10287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3" name="Google Shape;1733;p100"/>
          <p:cNvSpPr/>
          <p:nvPr/>
        </p:nvSpPr>
        <p:spPr>
          <a:xfrm>
            <a:off x="6861923" y="2456399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4" name="Google Shape;1734;p100"/>
          <p:cNvSpPr/>
          <p:nvPr/>
        </p:nvSpPr>
        <p:spPr>
          <a:xfrm>
            <a:off x="6855032" y="1748753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5" name="Google Shape;1735;p100"/>
          <p:cNvSpPr/>
          <p:nvPr/>
        </p:nvSpPr>
        <p:spPr>
          <a:xfrm>
            <a:off x="6796590" y="3054752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6" name="Google Shape;1736;p100"/>
          <p:cNvSpPr/>
          <p:nvPr/>
        </p:nvSpPr>
        <p:spPr>
          <a:xfrm>
            <a:off x="6791818" y="3610247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7" name="Google Shape;1737;p100"/>
          <p:cNvSpPr/>
          <p:nvPr/>
        </p:nvSpPr>
        <p:spPr>
          <a:xfrm>
            <a:off x="6864014" y="3306782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8" name="Google Shape;1738;p100"/>
          <p:cNvSpPr/>
          <p:nvPr/>
        </p:nvSpPr>
        <p:spPr>
          <a:xfrm>
            <a:off x="6822719" y="2739611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9" name="Google Shape;1739;p100"/>
          <p:cNvSpPr/>
          <p:nvPr/>
        </p:nvSpPr>
        <p:spPr>
          <a:xfrm>
            <a:off x="6804747" y="2144533"/>
            <a:ext cx="102870" cy="102870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sz="1399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7126447" y="1723551"/>
            <a:ext cx="2463" cy="2150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2586307" y="2404169"/>
            <a:ext cx="635847" cy="695006"/>
          </a:xfrm>
          <a:prstGeom prst="ellipse">
            <a:avLst/>
          </a:prstGeom>
          <a:noFill/>
          <a:ln w="3810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978705" y="3769761"/>
            <a:ext cx="106796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dirty="0">
                <a:solidFill>
                  <a:srgbClr val="FF0000"/>
                </a:solidFill>
                <a:latin typeface="Calibri" panose="020F0502020204030204"/>
                <a:ea typeface="+mn-ea"/>
              </a:rPr>
              <a:t>Linear classifier in feature space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95523" y="3770380"/>
            <a:ext cx="1217414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125" dirty="0">
                <a:solidFill>
                  <a:srgbClr val="FF0000"/>
                </a:solidFill>
                <a:latin typeface="Calibri" panose="020F0502020204030204"/>
                <a:ea typeface="+mn-ea"/>
              </a:rPr>
              <a:t>Nonlinear classifier in </a:t>
            </a:r>
            <a:r>
              <a:rPr lang="en-US" sz="1125">
                <a:solidFill>
                  <a:srgbClr val="FF0000"/>
                </a:solidFill>
                <a:latin typeface="Calibri" panose="020F0502020204030204"/>
                <a:ea typeface="+mn-ea"/>
              </a:rPr>
              <a:t>original space!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4137950" y="3933015"/>
            <a:ext cx="1042807" cy="0"/>
          </a:xfrm>
          <a:prstGeom prst="straightConnector1">
            <a:avLst/>
          </a:prstGeom>
          <a:ln w="889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FE1404F-3065-8549-8346-5DB203F48D20}"/>
              </a:ext>
            </a:extLst>
          </p:cNvPr>
          <p:cNvGrpSpPr/>
          <p:nvPr/>
        </p:nvGrpSpPr>
        <p:grpSpPr>
          <a:xfrm>
            <a:off x="605780" y="756401"/>
            <a:ext cx="7886700" cy="1092024"/>
            <a:chOff x="605780" y="756401"/>
            <a:chExt cx="7886700" cy="10920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B177C7-DB38-C94F-918C-57905E7D2A54}"/>
                </a:ext>
              </a:extLst>
            </p:cNvPr>
            <p:cNvSpPr/>
            <p:nvPr/>
          </p:nvSpPr>
          <p:spPr>
            <a:xfrm>
              <a:off x="605780" y="756401"/>
              <a:ext cx="7886700" cy="5728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Neural Networks (MLPs) learn the transforms itself from data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E79965D-B74A-1C41-A196-8AD9E5453668}"/>
                </a:ext>
              </a:extLst>
            </p:cNvPr>
            <p:cNvCxnSpPr>
              <a:cxnSpLocks/>
            </p:cNvCxnSpPr>
            <p:nvPr/>
          </p:nvCxnSpPr>
          <p:spPr>
            <a:xfrm>
              <a:off x="4756609" y="1314489"/>
              <a:ext cx="0" cy="5339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126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Recognition pipeline: </a:t>
            </a:r>
            <a:r>
              <a:rPr lang="en-US" dirty="0"/>
              <a:t>With </a:t>
            </a:r>
            <a:r>
              <a:rPr lang="en-US" dirty="0" err="1"/>
              <a:t>Perceptrons</a:t>
            </a:r>
            <a:endParaRPr lang="en-US" dirty="0">
              <a:latin typeface="+mn-lt"/>
            </a:endParaRP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2455069" y="1543050"/>
            <a:ext cx="1945481" cy="12001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Adobe Caslon Pro"/>
              </a:rPr>
              <a:t>Feature representation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800233" y="1543050"/>
            <a:ext cx="1945481" cy="120015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ea typeface="+mn-ea"/>
                <a:cs typeface="Adobe Caslon Pro"/>
              </a:rPr>
              <a:t>Perceptron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2171700" y="2057400"/>
            <a:ext cx="22860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defTabSz="685800" eaLnBrk="0" hangingPunct="0">
              <a:defRPr/>
            </a:pPr>
            <a:endParaRPr lang="en-US" sz="18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6800482" y="2057400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defTabSz="685800" eaLnBrk="0" hangingPunct="0">
              <a:defRPr/>
            </a:pPr>
            <a:endParaRPr lang="en-US" sz="18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1328457" y="1771650"/>
            <a:ext cx="1357593" cy="6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en-US" sz="1800" dirty="0">
                <a:solidFill>
                  <a:srgbClr val="000000"/>
                </a:solidFill>
                <a:latin typeface="Arial"/>
              </a:rPr>
              <a:t>Image</a:t>
            </a:r>
          </a:p>
          <a:p>
            <a:pPr defTabSz="685800" eaLnBrk="1" hangingPunct="1"/>
            <a:r>
              <a:rPr lang="en-US" sz="1800" dirty="0">
                <a:solidFill>
                  <a:srgbClr val="000000"/>
                </a:solidFill>
                <a:latin typeface="Arial"/>
              </a:rPr>
              <a:t>Pixels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7080966" y="1828800"/>
            <a:ext cx="920035" cy="6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en-US" sz="1800" dirty="0">
                <a:solidFill>
                  <a:srgbClr val="000000"/>
                </a:solidFill>
                <a:latin typeface="Arial"/>
              </a:rPr>
              <a:t>Class label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4457700" y="2057400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defTabSz="685800" eaLnBrk="0" hangingPunct="0">
              <a:defRPr/>
            </a:pPr>
            <a:endParaRPr lang="en-US" sz="18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641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Recognition pipeline: </a:t>
            </a:r>
            <a:r>
              <a:rPr lang="en-US" dirty="0"/>
              <a:t>With Multiple </a:t>
            </a:r>
            <a:r>
              <a:rPr lang="en-US" dirty="0" err="1"/>
              <a:t>Perceptrons</a:t>
            </a:r>
            <a:endParaRPr lang="en-US" dirty="0">
              <a:latin typeface="+mn-lt"/>
            </a:endParaRP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403648" y="1533525"/>
            <a:ext cx="1945481" cy="12001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+mn-ea"/>
                <a:cs typeface="Adobe Caslon Pro"/>
              </a:rPr>
              <a:t>Feature representation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748812" y="1533525"/>
            <a:ext cx="1945481" cy="120015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ea typeface="+mn-ea"/>
                <a:cs typeface="Adobe Caslon Pro"/>
              </a:rPr>
              <a:t>Perceptron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1120279" y="2047875"/>
            <a:ext cx="22860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defTabSz="685800" eaLnBrk="0" hangingPunct="0">
              <a:defRPr/>
            </a:pPr>
            <a:endParaRPr lang="en-US" sz="18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277036" y="1762125"/>
            <a:ext cx="1357593" cy="6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en-US" sz="1800" dirty="0">
                <a:solidFill>
                  <a:srgbClr val="000000"/>
                </a:solidFill>
                <a:latin typeface="Arial"/>
              </a:rPr>
              <a:t>Image</a:t>
            </a:r>
          </a:p>
          <a:p>
            <a:pPr defTabSz="685800" eaLnBrk="1" hangingPunct="1"/>
            <a:r>
              <a:rPr lang="en-US" sz="1800" dirty="0">
                <a:solidFill>
                  <a:srgbClr val="000000"/>
                </a:solidFill>
                <a:latin typeface="Arial"/>
              </a:rPr>
              <a:t>Pixels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3406279" y="2047875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defTabSz="685800" eaLnBrk="0" hangingPunct="0">
              <a:defRPr/>
            </a:pPr>
            <a:endParaRPr lang="en-US" sz="18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A327281-523A-904D-BAA0-861A39670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380" y="1533525"/>
            <a:ext cx="1945481" cy="120015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ea typeface="+mn-ea"/>
                <a:cs typeface="Adobe Caslon Pro"/>
              </a:rPr>
              <a:t>Perceptron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9D2E282-ACD9-C647-B88F-D89AA2438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2629" y="2047875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defTabSz="685800" eaLnBrk="0" hangingPunct="0">
              <a:defRPr/>
            </a:pPr>
            <a:endParaRPr lang="en-US" sz="18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B02687D0-8539-1244-8BBA-C7CB4341F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113" y="1819275"/>
            <a:ext cx="920035" cy="6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/>
            <a:r>
              <a:rPr lang="en-US" sz="1800" dirty="0">
                <a:solidFill>
                  <a:srgbClr val="000000"/>
                </a:solidFill>
                <a:latin typeface="Arial"/>
              </a:rPr>
              <a:t>Class label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FBBA1B3E-4D46-7246-BCCF-31F2CE700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9263" y="2073744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defTabSz="685800" eaLnBrk="0" hangingPunct="0">
              <a:defRPr/>
            </a:pPr>
            <a:endParaRPr lang="en-US" sz="18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476ECD-9C21-F74A-830B-1372DCBF50F5}"/>
              </a:ext>
            </a:extLst>
          </p:cNvPr>
          <p:cNvGrpSpPr/>
          <p:nvPr/>
        </p:nvGrpSpPr>
        <p:grpSpPr>
          <a:xfrm>
            <a:off x="3349130" y="2916080"/>
            <a:ext cx="5109070" cy="1013852"/>
            <a:chOff x="3349130" y="2916080"/>
            <a:chExt cx="5109070" cy="10138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D3329C-A596-AE4F-89E4-920188882D8E}"/>
                </a:ext>
              </a:extLst>
            </p:cNvPr>
            <p:cNvSpPr txBox="1"/>
            <p:nvPr/>
          </p:nvSpPr>
          <p:spPr>
            <a:xfrm>
              <a:off x="3349130" y="3222046"/>
              <a:ext cx="51090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Multi-Layer </a:t>
              </a:r>
              <a:r>
                <a:rPr lang="en-US" sz="2000" dirty="0" err="1"/>
                <a:t>Perceptrons</a:t>
              </a:r>
              <a:r>
                <a:rPr lang="en-US" sz="2000" dirty="0"/>
                <a:t> (MLPs), </a:t>
              </a:r>
            </a:p>
            <a:p>
              <a:pPr algn="ctr"/>
              <a:r>
                <a:rPr lang="en-US" sz="2000" dirty="0"/>
                <a:t>Fully-connected networks</a:t>
              </a:r>
            </a:p>
          </p:txBody>
        </p:sp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6DD4361D-FF3D-434A-8049-8AC3E779D1DE}"/>
                </a:ext>
              </a:extLst>
            </p:cNvPr>
            <p:cNvSpPr/>
            <p:nvPr/>
          </p:nvSpPr>
          <p:spPr>
            <a:xfrm rot="16200000">
              <a:off x="5689238" y="1294788"/>
              <a:ext cx="357813" cy="3600398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2D71FCC-1561-F945-AD79-660954316868}"/>
              </a:ext>
            </a:extLst>
          </p:cNvPr>
          <p:cNvSpPr txBox="1"/>
          <p:nvPr/>
        </p:nvSpPr>
        <p:spPr>
          <a:xfrm>
            <a:off x="685800" y="4215327"/>
            <a:ext cx="7693561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Can replace feature computation with layers of </a:t>
            </a:r>
            <a:r>
              <a:rPr lang="en-US" sz="2000" dirty="0" err="1"/>
              <a:t>perceptrons</a:t>
            </a:r>
            <a:r>
              <a:rPr lang="en-US" sz="2000" dirty="0"/>
              <a:t>! </a:t>
            </a:r>
          </a:p>
          <a:p>
            <a:pPr algn="ctr"/>
            <a:r>
              <a:rPr lang="en-US" sz="2000" dirty="0"/>
              <a:t>= Deep Network</a:t>
            </a:r>
          </a:p>
        </p:txBody>
      </p:sp>
    </p:spTree>
    <p:extLst>
      <p:ext uri="{BB962C8B-B14F-4D97-AF65-F5344CB8AC3E}">
        <p14:creationId xmlns:p14="http://schemas.microsoft.com/office/powerpoint/2010/main" val="346639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700" dirty="0">
                <a:latin typeface="+mn-lt"/>
              </a:rPr>
              <a:t>“Deep” recognition pipeline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1657350" y="2514600"/>
            <a:ext cx="5829300" cy="2171700"/>
          </a:xfrm>
        </p:spPr>
        <p:txBody>
          <a:bodyPr/>
          <a:lstStyle/>
          <a:p>
            <a:pPr marL="257149" lvl="1" indent="-257149" eaLnBrk="1" hangingPunct="1">
              <a:spcAft>
                <a:spcPts val="900"/>
              </a:spcAft>
              <a:buFont typeface="Arial"/>
              <a:buChar char="•"/>
            </a:pPr>
            <a:r>
              <a:rPr lang="en-US" sz="2100" dirty="0"/>
              <a:t>Learn a </a:t>
            </a:r>
            <a:r>
              <a:rPr lang="en-US" sz="2100" i="1" dirty="0"/>
              <a:t>feature hierarchy</a:t>
            </a:r>
            <a:r>
              <a:rPr lang="en-US" sz="2100" dirty="0"/>
              <a:t> from pixels </a:t>
            </a:r>
            <a:r>
              <a:rPr lang="en-US" sz="2100" dirty="0">
                <a:sym typeface="Wingdings" charset="0"/>
              </a:rPr>
              <a:t>to classifier</a:t>
            </a:r>
          </a:p>
          <a:p>
            <a:pPr marL="257149" lvl="1" indent="-257149" eaLnBrk="1" hangingPunct="1">
              <a:spcAft>
                <a:spcPts val="900"/>
              </a:spcAft>
              <a:buFont typeface="Arial"/>
              <a:buChar char="•"/>
            </a:pPr>
            <a:r>
              <a:rPr lang="en-US" sz="2100" dirty="0"/>
              <a:t>Each layer extracts features from the output of previous layer</a:t>
            </a:r>
          </a:p>
          <a:p>
            <a:pPr marL="257149" lvl="1" indent="-257149" eaLnBrk="1" hangingPunct="1">
              <a:spcAft>
                <a:spcPts val="900"/>
              </a:spcAft>
              <a:buFont typeface="Arial"/>
              <a:buChar char="•"/>
            </a:pPr>
            <a:r>
              <a:rPr lang="en-US" sz="2100" dirty="0"/>
              <a:t>Train all layers jointly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2400300" y="120015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943350" y="120015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486400" y="120015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6629400" y="142875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endParaRPr lang="en-US" sz="15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10252" name="TextBox 19"/>
          <p:cNvSpPr txBox="1">
            <a:spLocks noChangeArrowheads="1"/>
          </p:cNvSpPr>
          <p:nvPr/>
        </p:nvSpPr>
        <p:spPr bwMode="auto">
          <a:xfrm>
            <a:off x="7076624" y="1218940"/>
            <a:ext cx="931972" cy="5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85800" eaLnBrk="1" hangingPunct="1"/>
            <a:r>
              <a:rPr lang="en-US" sz="1500" dirty="0">
                <a:solidFill>
                  <a:srgbClr val="000000"/>
                </a:solidFill>
                <a:latin typeface="Arial"/>
              </a:rPr>
              <a:t>Simple </a:t>
            </a:r>
            <a:br>
              <a:rPr lang="en-US" sz="1500" dirty="0">
                <a:solidFill>
                  <a:srgbClr val="000000"/>
                </a:solidFill>
                <a:latin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</a:rPr>
              <a:t>Classifier</a:t>
            </a: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1102160" y="1218940"/>
            <a:ext cx="1014772" cy="5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685800" eaLnBrk="1" hangingPunct="1"/>
            <a:r>
              <a:rPr lang="en-US" sz="1500" dirty="0">
                <a:solidFill>
                  <a:srgbClr val="000000"/>
                </a:solidFill>
                <a:latin typeface="Arial"/>
              </a:rPr>
              <a:t>Image pixels</a:t>
            </a: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5088731" y="142875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endParaRPr lang="en-US" sz="15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545681" y="142875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endParaRPr lang="en-US" sz="15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>
            <a:off x="2002631" y="142875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hangingPunct="0">
              <a:defRPr/>
            </a:pPr>
            <a:endParaRPr lang="en-US" sz="1500">
              <a:solidFill>
                <a:srgbClr val="00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50E66F-4131-0041-B89A-C0EAD55264C1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865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Loose inspirations: Biological Neurons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C1089D3-84F4-7045-A571-C61BEF9B13BC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6200000" flipH="1">
            <a:off x="3596467" y="469575"/>
            <a:ext cx="1770118" cy="42653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8;p73"/>
          <p:cNvSpPr txBox="1"/>
          <p:nvPr/>
        </p:nvSpPr>
        <p:spPr>
          <a:xfrm>
            <a:off x="4140998" y="3060528"/>
            <a:ext cx="1255338" cy="53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Cell body</a:t>
            </a:r>
            <a:endParaRPr sz="1575" dirty="0">
              <a:solidFill>
                <a:srgbClr val="FF0000"/>
              </a:solidFill>
            </a:endParaRPr>
          </a:p>
        </p:txBody>
      </p:sp>
      <p:cxnSp>
        <p:nvCxnSpPr>
          <p:cNvPr id="6" name="Google Shape;606;p73"/>
          <p:cNvCxnSpPr/>
          <p:nvPr/>
        </p:nvCxnSpPr>
        <p:spPr>
          <a:xfrm flipH="1" flipV="1">
            <a:off x="3832028" y="2791489"/>
            <a:ext cx="386626" cy="31902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618;p73"/>
          <p:cNvSpPr txBox="1"/>
          <p:nvPr/>
        </p:nvSpPr>
        <p:spPr>
          <a:xfrm>
            <a:off x="4350565" y="2272377"/>
            <a:ext cx="631544" cy="29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r>
              <a:rPr lang="en-US" sz="1575">
                <a:solidFill>
                  <a:srgbClr val="FF0000"/>
                </a:solidFill>
              </a:rPr>
              <a:t>Axon</a:t>
            </a:r>
            <a:endParaRPr sz="1575" dirty="0">
              <a:solidFill>
                <a:srgbClr val="FF0000"/>
              </a:solidFill>
            </a:endParaRPr>
          </a:p>
        </p:txBody>
      </p:sp>
      <p:sp>
        <p:nvSpPr>
          <p:cNvPr id="11" name="Google Shape;618;p73"/>
          <p:cNvSpPr txBox="1"/>
          <p:nvPr/>
        </p:nvSpPr>
        <p:spPr>
          <a:xfrm>
            <a:off x="3316662" y="3830738"/>
            <a:ext cx="1255338" cy="29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Dendrite</a:t>
            </a:r>
            <a:endParaRPr sz="1575" dirty="0">
              <a:solidFill>
                <a:srgbClr val="FF0000"/>
              </a:solidFill>
            </a:endParaRPr>
          </a:p>
        </p:txBody>
      </p:sp>
      <p:cxnSp>
        <p:nvCxnSpPr>
          <p:cNvPr id="12" name="Google Shape;606;p73"/>
          <p:cNvCxnSpPr>
            <a:cxnSpLocks/>
            <a:stCxn id="11" idx="0"/>
          </p:cNvCxnSpPr>
          <p:nvPr/>
        </p:nvCxnSpPr>
        <p:spPr>
          <a:xfrm flipH="1" flipV="1">
            <a:off x="3629075" y="3394370"/>
            <a:ext cx="315256" cy="43636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0886245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Loose inspirations: Biological Neurons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pic>
        <p:nvPicPr>
          <p:cNvPr id="4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6200000" flipH="1">
            <a:off x="3596467" y="469575"/>
            <a:ext cx="1770118" cy="42653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8;p73"/>
          <p:cNvSpPr txBox="1"/>
          <p:nvPr/>
        </p:nvSpPr>
        <p:spPr>
          <a:xfrm>
            <a:off x="4140998" y="3060528"/>
            <a:ext cx="556877" cy="53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srgbClr val="FF0000"/>
                </a:solidFill>
                <a:latin typeface="Calibri" panose="020F0502020204030204"/>
                <a:ea typeface="+mn-ea"/>
              </a:rPr>
              <a:t>Cell body</a:t>
            </a:r>
            <a:endParaRPr sz="1575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6" name="Google Shape;606;p73"/>
          <p:cNvCxnSpPr/>
          <p:nvPr/>
        </p:nvCxnSpPr>
        <p:spPr>
          <a:xfrm flipH="1" flipV="1">
            <a:off x="3832028" y="2791489"/>
            <a:ext cx="386626" cy="31902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618;p73"/>
          <p:cNvSpPr txBox="1"/>
          <p:nvPr/>
        </p:nvSpPr>
        <p:spPr>
          <a:xfrm>
            <a:off x="4350565" y="2272377"/>
            <a:ext cx="631544" cy="29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srgbClr val="FF0000"/>
                </a:solidFill>
                <a:latin typeface="Calibri" panose="020F0502020204030204"/>
                <a:ea typeface="+mn-ea"/>
              </a:rPr>
              <a:t>Axon</a:t>
            </a:r>
            <a:endParaRPr sz="1575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Google Shape;618;p73"/>
          <p:cNvSpPr txBox="1"/>
          <p:nvPr/>
        </p:nvSpPr>
        <p:spPr>
          <a:xfrm>
            <a:off x="3316662" y="3830738"/>
            <a:ext cx="884378" cy="29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srgbClr val="FF0000"/>
                </a:solidFill>
                <a:latin typeface="Calibri" panose="020F0502020204030204"/>
                <a:ea typeface="+mn-ea"/>
              </a:rPr>
              <a:t>Dendrite</a:t>
            </a:r>
            <a:endParaRPr sz="1575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2" name="Google Shape;606;p73"/>
          <p:cNvCxnSpPr>
            <a:stCxn id="11" idx="0"/>
          </p:cNvCxnSpPr>
          <p:nvPr/>
        </p:nvCxnSpPr>
        <p:spPr>
          <a:xfrm flipH="1" flipV="1">
            <a:off x="3629074" y="3394369"/>
            <a:ext cx="129776" cy="43637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618;p73"/>
          <p:cNvSpPr txBox="1"/>
          <p:nvPr/>
        </p:nvSpPr>
        <p:spPr>
          <a:xfrm>
            <a:off x="5466145" y="1341908"/>
            <a:ext cx="1203405" cy="525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srgbClr val="FF0000"/>
                </a:solidFill>
                <a:latin typeface="Calibri" panose="020F0502020204030204"/>
                <a:ea typeface="+mn-ea"/>
              </a:rPr>
              <a:t>Presynaptic terminal</a:t>
            </a:r>
            <a:endParaRPr sz="1575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6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8131747" flipH="1">
            <a:off x="191418" y="-1115630"/>
            <a:ext cx="1770118" cy="4265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4997081" flipH="1">
            <a:off x="3120" y="1979855"/>
            <a:ext cx="1770118" cy="4265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6425874" flipH="1">
            <a:off x="-694826" y="317405"/>
            <a:ext cx="1770118" cy="4265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6952290" flipH="1">
            <a:off x="7753434" y="1132958"/>
            <a:ext cx="1770118" cy="4265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3851131" flipH="1">
            <a:off x="7489929" y="-1322137"/>
            <a:ext cx="1770118" cy="426539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18;p73"/>
          <p:cNvSpPr txBox="1"/>
          <p:nvPr/>
        </p:nvSpPr>
        <p:spPr>
          <a:xfrm>
            <a:off x="1387047" y="2817424"/>
            <a:ext cx="819292" cy="35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srgbClr val="FF0000"/>
                </a:solidFill>
                <a:latin typeface="Calibri" panose="020F0502020204030204"/>
                <a:ea typeface="+mn-ea"/>
              </a:rPr>
              <a:t>Synapse</a:t>
            </a:r>
            <a:endParaRPr sz="1575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4" name="Google Shape;606;p73"/>
          <p:cNvCxnSpPr/>
          <p:nvPr/>
        </p:nvCxnSpPr>
        <p:spPr>
          <a:xfrm flipV="1">
            <a:off x="2140198" y="2453450"/>
            <a:ext cx="185807" cy="38991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3563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Loose inspirations: Biological Neurons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pic>
        <p:nvPicPr>
          <p:cNvPr id="4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6200000" flipH="1">
            <a:off x="3596467" y="469575"/>
            <a:ext cx="1770118" cy="42653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8;p73"/>
          <p:cNvSpPr txBox="1"/>
          <p:nvPr/>
        </p:nvSpPr>
        <p:spPr>
          <a:xfrm>
            <a:off x="4140998" y="3060528"/>
            <a:ext cx="556877" cy="53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srgbClr val="FF0000"/>
                </a:solidFill>
                <a:latin typeface="Calibri" panose="020F0502020204030204"/>
                <a:ea typeface="+mn-ea"/>
              </a:rPr>
              <a:t>Cell body</a:t>
            </a:r>
            <a:endParaRPr sz="1575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6" name="Google Shape;606;p73"/>
          <p:cNvCxnSpPr/>
          <p:nvPr/>
        </p:nvCxnSpPr>
        <p:spPr>
          <a:xfrm flipH="1" flipV="1">
            <a:off x="3832028" y="2791489"/>
            <a:ext cx="386626" cy="31902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618;p73"/>
          <p:cNvSpPr txBox="1"/>
          <p:nvPr/>
        </p:nvSpPr>
        <p:spPr>
          <a:xfrm>
            <a:off x="4350565" y="2272377"/>
            <a:ext cx="631544" cy="29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srgbClr val="FF0000"/>
                </a:solidFill>
                <a:latin typeface="Calibri" panose="020F0502020204030204"/>
                <a:ea typeface="+mn-ea"/>
              </a:rPr>
              <a:t>Axon</a:t>
            </a:r>
            <a:endParaRPr sz="1575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Google Shape;618;p73"/>
          <p:cNvSpPr txBox="1"/>
          <p:nvPr/>
        </p:nvSpPr>
        <p:spPr>
          <a:xfrm>
            <a:off x="3316662" y="3830738"/>
            <a:ext cx="884378" cy="29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srgbClr val="FF0000"/>
                </a:solidFill>
                <a:latin typeface="Calibri" panose="020F0502020204030204"/>
                <a:ea typeface="+mn-ea"/>
              </a:rPr>
              <a:t>Dendrite</a:t>
            </a:r>
            <a:endParaRPr sz="1575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12" name="Google Shape;606;p73"/>
          <p:cNvCxnSpPr>
            <a:stCxn id="11" idx="0"/>
          </p:cNvCxnSpPr>
          <p:nvPr/>
        </p:nvCxnSpPr>
        <p:spPr>
          <a:xfrm flipH="1" flipV="1">
            <a:off x="3629074" y="3394369"/>
            <a:ext cx="129776" cy="43637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618;p73"/>
          <p:cNvSpPr txBox="1"/>
          <p:nvPr/>
        </p:nvSpPr>
        <p:spPr>
          <a:xfrm>
            <a:off x="5466145" y="1341908"/>
            <a:ext cx="1203405" cy="525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srgbClr val="FF0000"/>
                </a:solidFill>
                <a:latin typeface="Calibri" panose="020F0502020204030204"/>
                <a:ea typeface="+mn-ea"/>
              </a:rPr>
              <a:t>Presynaptic terminal</a:t>
            </a:r>
            <a:endParaRPr sz="1575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6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8131747" flipH="1">
            <a:off x="191418" y="-1115630"/>
            <a:ext cx="1770118" cy="4265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4997081" flipH="1">
            <a:off x="3120" y="1979855"/>
            <a:ext cx="1770118" cy="4265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6425874" flipH="1">
            <a:off x="-694826" y="317405"/>
            <a:ext cx="1770118" cy="4265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6952290" flipH="1">
            <a:off x="7753434" y="1132958"/>
            <a:ext cx="1770118" cy="4265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14;p73" descr="noun_214105_cc.png"/>
          <p:cNvPicPr preferRelativeResize="0"/>
          <p:nvPr/>
        </p:nvPicPr>
        <p:blipFill rotWithShape="1">
          <a:blip r:embed="rId2">
            <a:alphaModFix/>
          </a:blip>
          <a:srcRect l="32132" r="31613" b="12640"/>
          <a:stretch/>
        </p:blipFill>
        <p:spPr>
          <a:xfrm rot="13851131" flipH="1">
            <a:off x="7489929" y="-1322137"/>
            <a:ext cx="1770118" cy="426539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18;p73"/>
          <p:cNvSpPr txBox="1"/>
          <p:nvPr/>
        </p:nvSpPr>
        <p:spPr>
          <a:xfrm>
            <a:off x="1387047" y="2817424"/>
            <a:ext cx="819292" cy="35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 dirty="0">
                <a:solidFill>
                  <a:srgbClr val="FF0000"/>
                </a:solidFill>
                <a:latin typeface="Calibri" panose="020F0502020204030204"/>
                <a:ea typeface="+mn-ea"/>
              </a:rPr>
              <a:t>Synapse</a:t>
            </a:r>
            <a:endParaRPr sz="1575" dirty="0">
              <a:solidFill>
                <a:srgbClr val="FF0000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4" name="Google Shape;606;p73"/>
          <p:cNvCxnSpPr/>
          <p:nvPr/>
        </p:nvCxnSpPr>
        <p:spPr>
          <a:xfrm flipV="1">
            <a:off x="2140198" y="2453450"/>
            <a:ext cx="185807" cy="38991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Google Shape;605;p73"/>
          <p:cNvSpPr txBox="1"/>
          <p:nvPr/>
        </p:nvSpPr>
        <p:spPr>
          <a:xfrm>
            <a:off x="1990124" y="3439375"/>
            <a:ext cx="1426309" cy="83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575">
                <a:solidFill>
                  <a:srgbClr val="0070C0"/>
                </a:solidFill>
                <a:latin typeface="Calibri" panose="020F0502020204030204"/>
                <a:ea typeface="+mn-ea"/>
              </a:rPr>
              <a:t>Impulses carried toward cell body</a:t>
            </a:r>
            <a:endParaRPr sz="1575" dirty="0">
              <a:solidFill>
                <a:srgbClr val="0070C0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30" name="Google Shape;606;p73"/>
          <p:cNvCxnSpPr/>
          <p:nvPr/>
        </p:nvCxnSpPr>
        <p:spPr>
          <a:xfrm flipV="1">
            <a:off x="2815834" y="3256102"/>
            <a:ext cx="193218" cy="286976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" name="Google Shape;605;p73"/>
          <p:cNvSpPr txBox="1"/>
          <p:nvPr/>
        </p:nvSpPr>
        <p:spPr>
          <a:xfrm>
            <a:off x="4734956" y="2791142"/>
            <a:ext cx="1862203" cy="6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75">
                <a:solidFill>
                  <a:srgbClr val="0070C0"/>
                </a:solidFill>
                <a:latin typeface="Calibri" panose="020F0502020204030204"/>
                <a:ea typeface="+mn-ea"/>
              </a:rPr>
              <a:t>Impulses carried away from cell body</a:t>
            </a:r>
            <a:endParaRPr sz="1575" dirty="0">
              <a:solidFill>
                <a:srgbClr val="0070C0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33" name="Google Shape;606;p73"/>
          <p:cNvCxnSpPr/>
          <p:nvPr/>
        </p:nvCxnSpPr>
        <p:spPr>
          <a:xfrm flipV="1">
            <a:off x="4868762" y="2511527"/>
            <a:ext cx="1238192" cy="25274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96373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pic>
        <p:nvPicPr>
          <p:cNvPr id="3" name="Google Shape;673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3781" y="1544425"/>
            <a:ext cx="3102018" cy="21907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74;p76"/>
          <p:cNvSpPr txBox="1"/>
          <p:nvPr/>
        </p:nvSpPr>
        <p:spPr>
          <a:xfrm>
            <a:off x="2600802" y="3735222"/>
            <a:ext cx="1007963" cy="16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ctr" anchorCtr="0">
            <a:no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sz="45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450" u="sng">
                <a:solidFill>
                  <a:srgbClr val="0097A7"/>
                </a:solidFill>
                <a:latin typeface="Calibri" panose="020F0502020204030204"/>
                <a:ea typeface="+mn-ea"/>
                <a:hlinkClick r:id="rId3"/>
              </a:rPr>
              <a:t>This image</a:t>
            </a:r>
            <a:r>
              <a:rPr lang="en" sz="450">
                <a:solidFill>
                  <a:prstClr val="black"/>
                </a:solidFill>
                <a:latin typeface="Calibri" panose="020F0502020204030204"/>
                <a:ea typeface="+mn-ea"/>
              </a:rPr>
              <a:t> is </a:t>
            </a:r>
            <a:r>
              <a:rPr lang="en" sz="450" u="sng">
                <a:solidFill>
                  <a:srgbClr val="0563C1"/>
                </a:solidFill>
                <a:latin typeface="Calibri" panose="020F0502020204030204"/>
                <a:ea typeface="+mn-ea"/>
                <a:hlinkClick r:id="rId4"/>
              </a:rPr>
              <a:t>CC0 Public Domain</a:t>
            </a:r>
            <a:endParaRPr sz="45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Google Shape;675;p76"/>
          <p:cNvSpPr txBox="1"/>
          <p:nvPr/>
        </p:nvSpPr>
        <p:spPr>
          <a:xfrm>
            <a:off x="1553782" y="521625"/>
            <a:ext cx="3102017" cy="691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Biological Neurons: 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Complex connectivity patterns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6" name="Google Shape;676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4200" y="1848349"/>
            <a:ext cx="2949540" cy="14467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77;p76"/>
          <p:cNvSpPr txBox="1"/>
          <p:nvPr/>
        </p:nvSpPr>
        <p:spPr>
          <a:xfrm>
            <a:off x="4825448" y="394025"/>
            <a:ext cx="2949540" cy="827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Neurons in a neural network: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Organized into regular layers for computational efficiency</a:t>
            </a:r>
            <a:endParaRPr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35719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 very careful with brain analogies!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C1089D3-84F4-7045-A571-C61BEF9B13BC}" type="slidenum">
              <a:rPr lang="en-US">
                <a:latin typeface="Calibri" panose="020F050202020403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en-US" dirty="0">
              <a:latin typeface="Calibri" panose="020F0502020204030204"/>
              <a:ea typeface="+mn-ea"/>
            </a:endParaRPr>
          </a:p>
        </p:txBody>
      </p:sp>
      <p:sp>
        <p:nvSpPr>
          <p:cNvPr id="4" name="Google Shape;694;p78"/>
          <p:cNvSpPr txBox="1"/>
          <p:nvPr/>
        </p:nvSpPr>
        <p:spPr>
          <a:xfrm>
            <a:off x="1619672" y="915567"/>
            <a:ext cx="6895677" cy="315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24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Biological Neurons:</a:t>
            </a:r>
            <a:endParaRPr sz="2400" b="1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marL="428604" indent="-342900" defTabSz="342900" fontAlgn="auto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Many different types</a:t>
            </a:r>
            <a:endParaRPr sz="24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marL="428604" indent="-342900" defTabSz="342900" fontAlgn="auto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Can perform complex non-linear computations</a:t>
            </a:r>
            <a:endParaRPr sz="24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marL="428604" indent="-342900" defTabSz="342900" fontAlgn="auto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Synapses are not a single weight but a complex non-linear dynamical system</a:t>
            </a:r>
          </a:p>
          <a:p>
            <a:pPr marL="428604" indent="-342900" defTabSz="342900" fontAlgn="auto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Can have feedback, time-dependent </a:t>
            </a:r>
          </a:p>
          <a:p>
            <a:pPr marL="428604" indent="-342900" defTabSz="342900" fontAlgn="auto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Probably don’t learn via gradient descent</a:t>
            </a:r>
            <a:endParaRPr sz="24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Google Shape;695;p78"/>
          <p:cNvSpPr txBox="1"/>
          <p:nvPr/>
        </p:nvSpPr>
        <p:spPr>
          <a:xfrm>
            <a:off x="1143000" y="4549582"/>
            <a:ext cx="2600885" cy="24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68551" rIns="68551" bIns="68551" anchor="t" anchorCtr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" sz="1013" dirty="0">
                <a:solidFill>
                  <a:prstClr val="black"/>
                </a:solidFill>
                <a:latin typeface="Calibri" panose="020F0502020204030204"/>
                <a:ea typeface="+mn-ea"/>
              </a:rPr>
              <a:t>[Dendritic Computation. London and </a:t>
            </a:r>
            <a:r>
              <a:rPr lang="en" sz="1013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Hausser</a:t>
            </a:r>
            <a:r>
              <a:rPr lang="en" sz="1013" dirty="0">
                <a:solidFill>
                  <a:prstClr val="black"/>
                </a:solidFill>
                <a:latin typeface="Calibri" panose="020F0502020204030204"/>
                <a:ea typeface="+mn-ea"/>
              </a:rPr>
              <a:t>]</a:t>
            </a:r>
            <a:endParaRPr sz="1013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858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Multi-layer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685800"/>
            <a:ext cx="6515100" cy="394335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To make nonlinear classifiers out of </a:t>
            </a:r>
            <a:r>
              <a:rPr lang="en-US" dirty="0" err="1"/>
              <a:t>perceptrons</a:t>
            </a:r>
            <a:r>
              <a:rPr lang="en-US" dirty="0"/>
              <a:t>, build a multi-layer neural network!</a:t>
            </a:r>
          </a:p>
          <a:p>
            <a:pPr marL="642938" lvl="1" indent="-342900">
              <a:buFont typeface="Arial"/>
              <a:buChar char="•"/>
            </a:pPr>
            <a:r>
              <a:rPr lang="en-US" sz="1800" dirty="0"/>
              <a:t>This requires each perceptron to have a nonlinearity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2171700"/>
            <a:ext cx="5715000" cy="2803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DAE9-FECD-9540-B600-4556812D5E69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409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92546"/>
            <a:ext cx="8229600" cy="857250"/>
          </a:xfrm>
        </p:spPr>
        <p:txBody>
          <a:bodyPr/>
          <a:lstStyle/>
          <a:p>
            <a:r>
              <a:rPr lang="en-US" altLang="en-US" dirty="0"/>
              <a:t>Learned filters</a:t>
            </a:r>
            <a:endParaRPr lang="ru-RU" altLang="en-US" dirty="0"/>
          </a:p>
        </p:txBody>
      </p:sp>
      <p:pic>
        <p:nvPicPr>
          <p:cNvPr id="5969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4128"/>
            <a:ext cx="8516938" cy="449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174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7D4AC-9905-7348-9FEE-B3A43E04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387F6-C96E-864D-91B4-FC534EA2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27934"/>
            <a:ext cx="8229600" cy="58271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Image Classification</a:t>
            </a:r>
          </a:p>
        </p:txBody>
      </p:sp>
      <p:pic>
        <p:nvPicPr>
          <p:cNvPr id="4" name="Picture 6" descr="https://scontent-sjc3-1.cdninstagram.com/vp/1d451f7e410e6e94f9893b3ba55f6f33/5CE261A0/t51.2885-15/e35/47694767_547396615763088_6703061554519517777_n.jpg?_nc_ht=scontent-sjc3-1.cdninstagram.com">
            <a:extLst>
              <a:ext uri="{FF2B5EF4-FFF2-40B4-BE49-F238E27FC236}">
                <a16:creationId xmlns:a16="http://schemas.microsoft.com/office/drawing/2014/main" id="{4F464877-EF22-2A43-BEB0-DD4C023A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12301"/>
            <a:ext cx="2670088" cy="26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D348AA31-A059-7E4E-8266-CBDD03D543B0}"/>
              </a:ext>
            </a:extLst>
          </p:cNvPr>
          <p:cNvSpPr/>
          <p:nvPr/>
        </p:nvSpPr>
        <p:spPr>
          <a:xfrm>
            <a:off x="4211960" y="2571750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3D1FDA-AA39-E644-901C-DCED8335F8E3}"/>
              </a:ext>
            </a:extLst>
          </p:cNvPr>
          <p:cNvSpPr txBox="1">
            <a:spLocks/>
          </p:cNvSpPr>
          <p:nvPr/>
        </p:nvSpPr>
        <p:spPr>
          <a:xfrm>
            <a:off x="5724128" y="2442318"/>
            <a:ext cx="1658144" cy="582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”Cat”</a:t>
            </a:r>
          </a:p>
        </p:txBody>
      </p:sp>
    </p:spTree>
    <p:extLst>
      <p:ext uri="{BB962C8B-B14F-4D97-AF65-F5344CB8AC3E}">
        <p14:creationId xmlns:p14="http://schemas.microsoft.com/office/powerpoint/2010/main" val="24055938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7D4AC-9905-7348-9FEE-B3A43E04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387F6-C96E-864D-91B4-FC534EA2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4874"/>
            <a:ext cx="8229600" cy="58271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Image Classification</a:t>
            </a:r>
          </a:p>
        </p:txBody>
      </p:sp>
      <p:pic>
        <p:nvPicPr>
          <p:cNvPr id="4" name="Picture 6" descr="https://scontent-sjc3-1.cdninstagram.com/vp/1d451f7e410e6e94f9893b3ba55f6f33/5CE261A0/t51.2885-15/e35/47694767_547396615763088_6703061554519517777_n.jpg?_nc_ht=scontent-sjc3-1.cdninstagram.com">
            <a:extLst>
              <a:ext uri="{FF2B5EF4-FFF2-40B4-BE49-F238E27FC236}">
                <a16:creationId xmlns:a16="http://schemas.microsoft.com/office/drawing/2014/main" id="{4F464877-EF22-2A43-BEB0-DD4C023A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8" y="1333314"/>
            <a:ext cx="2670088" cy="26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3D1FDA-AA39-E644-901C-DCED8335F8E3}"/>
              </a:ext>
            </a:extLst>
          </p:cNvPr>
          <p:cNvSpPr txBox="1">
            <a:spLocks/>
          </p:cNvSpPr>
          <p:nvPr/>
        </p:nvSpPr>
        <p:spPr>
          <a:xfrm>
            <a:off x="7305411" y="2404375"/>
            <a:ext cx="1658144" cy="582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”Cat”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46F113-F8C1-5340-9261-AF7ED50E56EA}"/>
              </a:ext>
            </a:extLst>
          </p:cNvPr>
          <p:cNvGrpSpPr/>
          <p:nvPr/>
        </p:nvGrpSpPr>
        <p:grpSpPr>
          <a:xfrm>
            <a:off x="3275856" y="1526763"/>
            <a:ext cx="4225652" cy="2378900"/>
            <a:chOff x="1714500" y="1365622"/>
            <a:chExt cx="5715000" cy="32173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94A88A-41E2-BD4F-B19F-F4F50635D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714500" y="1779662"/>
              <a:ext cx="5715000" cy="280331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06CADB-8071-BF44-9B6A-83D736802BB4}"/>
                </a:ext>
              </a:extLst>
            </p:cNvPr>
            <p:cNvSpPr txBox="1"/>
            <p:nvPr/>
          </p:nvSpPr>
          <p:spPr>
            <a:xfrm>
              <a:off x="5724129" y="2715766"/>
              <a:ext cx="648072" cy="45787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</a:t>
              </a:r>
              <a:r>
                <a:rPr lang="en-US" sz="1600" baseline="30000" dirty="0"/>
                <a:t>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B2E88A-07D4-3246-B879-62512676BDE9}"/>
                </a:ext>
              </a:extLst>
            </p:cNvPr>
            <p:cNvSpPr txBox="1"/>
            <p:nvPr/>
          </p:nvSpPr>
          <p:spPr>
            <a:xfrm>
              <a:off x="4247964" y="2715766"/>
              <a:ext cx="648072" cy="45787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</a:t>
              </a:r>
              <a:r>
                <a:rPr lang="en-US" sz="1600" baseline="30000" dirty="0"/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FCEECA-6EE4-9F4C-BF0B-CF3F52BE5DC0}"/>
                </a:ext>
              </a:extLst>
            </p:cNvPr>
            <p:cNvSpPr txBox="1"/>
            <p:nvPr/>
          </p:nvSpPr>
          <p:spPr>
            <a:xfrm>
              <a:off x="2657196" y="2715766"/>
              <a:ext cx="648072" cy="45787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</a:t>
              </a:r>
              <a:r>
                <a:rPr lang="en-US" sz="1600" baseline="30000" dirty="0"/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DE1AC6-7EC9-D148-96FD-525402B4E4D6}"/>
                </a:ext>
              </a:extLst>
            </p:cNvPr>
            <p:cNvSpPr txBox="1"/>
            <p:nvPr/>
          </p:nvSpPr>
          <p:spPr>
            <a:xfrm>
              <a:off x="6516216" y="2224375"/>
              <a:ext cx="648072" cy="54113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y</a:t>
              </a:r>
              <a:endParaRPr lang="en-US" sz="2000" baseline="30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6F97CF-63E3-8343-B29D-2782E0413193}"/>
                </a:ext>
              </a:extLst>
            </p:cNvPr>
            <p:cNvSpPr txBox="1"/>
            <p:nvPr/>
          </p:nvSpPr>
          <p:spPr>
            <a:xfrm>
              <a:off x="5148064" y="1365622"/>
              <a:ext cx="648072" cy="54113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x</a:t>
              </a:r>
              <a:r>
                <a:rPr lang="en-US" sz="2000" baseline="30000" dirty="0"/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290D5C-6E5C-D34F-A3C4-D1D59D1B99C6}"/>
                </a:ext>
              </a:extLst>
            </p:cNvPr>
            <p:cNvSpPr txBox="1"/>
            <p:nvPr/>
          </p:nvSpPr>
          <p:spPr>
            <a:xfrm>
              <a:off x="3514700" y="1369633"/>
              <a:ext cx="648072" cy="54113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x</a:t>
              </a:r>
              <a:r>
                <a:rPr lang="en-US" sz="2000" baseline="30000" dirty="0"/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AB5162-7EE1-014D-8BD2-BAA7F8CFECAC}"/>
                </a:ext>
              </a:extLst>
            </p:cNvPr>
            <p:cNvSpPr txBox="1"/>
            <p:nvPr/>
          </p:nvSpPr>
          <p:spPr>
            <a:xfrm>
              <a:off x="2009124" y="1762711"/>
              <a:ext cx="648072" cy="54113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x</a:t>
              </a:r>
              <a:endParaRPr lang="en-US" sz="20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92759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8F2F4-E114-524D-891C-5A620A9C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Multi-layer </a:t>
            </a:r>
            <a:r>
              <a:rPr lang="en-US" dirty="0" err="1"/>
              <a:t>perceptrons</a:t>
            </a:r>
            <a:r>
              <a:rPr lang="en-US" dirty="0"/>
              <a:t> / Fully-Connected Layer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3847E-F797-8E4C-B382-C3B14E11A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714500" y="1779662"/>
            <a:ext cx="5715000" cy="2803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F542F-9240-B142-BB76-EE2075B16749}"/>
              </a:ext>
            </a:extLst>
          </p:cNvPr>
          <p:cNvSpPr txBox="1"/>
          <p:nvPr/>
        </p:nvSpPr>
        <p:spPr>
          <a:xfrm>
            <a:off x="5724128" y="2715766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 baseline="300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8E88D-989F-2B45-884F-1A682362CD5C}"/>
              </a:ext>
            </a:extLst>
          </p:cNvPr>
          <p:cNvSpPr txBox="1"/>
          <p:nvPr/>
        </p:nvSpPr>
        <p:spPr>
          <a:xfrm>
            <a:off x="4247964" y="2715766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 baseline="300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E3F436-30C4-544A-9455-6A3633925546}"/>
              </a:ext>
            </a:extLst>
          </p:cNvPr>
          <p:cNvSpPr txBox="1"/>
          <p:nvPr/>
        </p:nvSpPr>
        <p:spPr>
          <a:xfrm>
            <a:off x="2657196" y="2715766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 baseline="300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A5132-4258-D74C-A540-1296F8DD8591}"/>
              </a:ext>
            </a:extLst>
          </p:cNvPr>
          <p:cNvSpPr txBox="1"/>
          <p:nvPr/>
        </p:nvSpPr>
        <p:spPr>
          <a:xfrm>
            <a:off x="6516216" y="2224375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y</a:t>
            </a:r>
            <a:endParaRPr lang="en-US" sz="24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AAFFCA-4CFE-8544-9384-5BF02971DE86}"/>
              </a:ext>
            </a:extLst>
          </p:cNvPr>
          <p:cNvSpPr txBox="1"/>
          <p:nvPr/>
        </p:nvSpPr>
        <p:spPr>
          <a:xfrm>
            <a:off x="5148064" y="1365622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  <a:r>
              <a:rPr lang="en-US" sz="2400" baseline="300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66B83A-4D3A-2F42-A706-4DCBFBF50A59}"/>
              </a:ext>
            </a:extLst>
          </p:cNvPr>
          <p:cNvSpPr txBox="1"/>
          <p:nvPr/>
        </p:nvSpPr>
        <p:spPr>
          <a:xfrm>
            <a:off x="3514700" y="1369633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  <a:r>
              <a:rPr lang="en-US" sz="2400" baseline="30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AF2305-A1D8-0A4A-9637-D28C9ABB6B2A}"/>
              </a:ext>
            </a:extLst>
          </p:cNvPr>
          <p:cNvSpPr txBox="1"/>
          <p:nvPr/>
        </p:nvSpPr>
        <p:spPr>
          <a:xfrm>
            <a:off x="2009124" y="1762710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  <a:endParaRPr lang="en-US" sz="2400" baseline="30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50B03F7-C443-754E-B88D-DAAE438E98C4}"/>
              </a:ext>
            </a:extLst>
          </p:cNvPr>
          <p:cNvGrpSpPr/>
          <p:nvPr/>
        </p:nvGrpSpPr>
        <p:grpSpPr>
          <a:xfrm>
            <a:off x="6335216" y="727509"/>
            <a:ext cx="1658144" cy="1496866"/>
            <a:chOff x="6335216" y="727509"/>
            <a:chExt cx="1658144" cy="1496866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571A96DB-C6A4-FD42-9242-7BD734AEE572}"/>
                </a:ext>
              </a:extLst>
            </p:cNvPr>
            <p:cNvSpPr txBox="1">
              <a:spLocks/>
            </p:cNvSpPr>
            <p:nvPr/>
          </p:nvSpPr>
          <p:spPr>
            <a:xfrm>
              <a:off x="6335216" y="727509"/>
              <a:ext cx="1658144" cy="5827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Aft>
                  <a:spcPts val="0"/>
                </a:spcAft>
                <a:buFont typeface="Arial" pitchFamily="34" charset="0"/>
                <a:buNone/>
              </a:pPr>
              <a:r>
                <a:rPr lang="en-US" dirty="0"/>
                <a:t>”Cat”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21F569-EB03-364F-B23A-A9B4B84FCF19}"/>
                </a:ext>
              </a:extLst>
            </p:cNvPr>
            <p:cNvCxnSpPr>
              <a:stCxn id="16" idx="2"/>
              <a:endCxn id="9" idx="0"/>
            </p:cNvCxnSpPr>
            <p:nvPr/>
          </p:nvCxnSpPr>
          <p:spPr bwMode="auto">
            <a:xfrm flipH="1">
              <a:off x="6840252" y="1310222"/>
              <a:ext cx="324036" cy="9141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914FC8-68E5-C64B-AA46-3BAD0CFD3FC4}"/>
              </a:ext>
            </a:extLst>
          </p:cNvPr>
          <p:cNvGrpSpPr/>
          <p:nvPr/>
        </p:nvGrpSpPr>
        <p:grpSpPr>
          <a:xfrm>
            <a:off x="411764" y="759132"/>
            <a:ext cx="1302736" cy="1628000"/>
            <a:chOff x="411764" y="759132"/>
            <a:chExt cx="1302736" cy="1628000"/>
          </a:xfrm>
        </p:grpSpPr>
        <p:pic>
          <p:nvPicPr>
            <p:cNvPr id="13" name="Picture 6" descr="https://scontent-sjc3-1.cdninstagram.com/vp/1d451f7e410e6e94f9893b3ba55f6f33/5CE261A0/t51.2885-15/e35/47694767_547396615763088_6703061554519517777_n.jpg?_nc_ht=scontent-sjc3-1.cdninstagram.com">
              <a:extLst>
                <a:ext uri="{FF2B5EF4-FFF2-40B4-BE49-F238E27FC236}">
                  <a16:creationId xmlns:a16="http://schemas.microsoft.com/office/drawing/2014/main" id="{1F28BE1E-2EE9-174F-9A7E-AEADEDDA7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64" y="759132"/>
              <a:ext cx="1224136" cy="1224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FF7C1AD-76B0-0B43-A657-E29BC802DEA4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1023832" y="1983268"/>
              <a:ext cx="690668" cy="40386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3892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Multi-layer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685800"/>
            <a:ext cx="6515100" cy="394335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To make nonlinear classifiers out of </a:t>
            </a:r>
            <a:r>
              <a:rPr lang="en-US" dirty="0" err="1"/>
              <a:t>perceptrons</a:t>
            </a:r>
            <a:r>
              <a:rPr lang="en-US" dirty="0"/>
              <a:t>, build a multi-layer neural network!</a:t>
            </a:r>
          </a:p>
          <a:p>
            <a:pPr marL="642938" lvl="1" indent="-342900">
              <a:buFont typeface="Arial"/>
              <a:buChar char="•"/>
            </a:pPr>
            <a:r>
              <a:rPr lang="en-US" sz="1800" dirty="0"/>
              <a:t>This requires each perceptron to have a nonlinearity</a:t>
            </a:r>
          </a:p>
          <a:p>
            <a:pPr marL="642938" lvl="1" indent="-342900">
              <a:buFont typeface="Arial"/>
              <a:buChar char="•"/>
            </a:pPr>
            <a:r>
              <a:rPr lang="en-US" sz="1800" dirty="0"/>
              <a:t>To be trainable, the nonlinearity should be </a:t>
            </a:r>
            <a:r>
              <a:rPr lang="en-US" sz="1800" i="1" dirty="0"/>
              <a:t>differentiable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96883" y="3129408"/>
            <a:ext cx="1657350" cy="1244210"/>
            <a:chOff x="2362200" y="2759333"/>
            <a:chExt cx="4038600" cy="3031867"/>
          </a:xfrm>
        </p:grpSpPr>
        <p:sp>
          <p:nvSpPr>
            <p:cNvPr id="6" name="Oval 5"/>
            <p:cNvSpPr/>
            <p:nvPr/>
          </p:nvSpPr>
          <p:spPr bwMode="auto">
            <a:xfrm>
              <a:off x="3810000" y="3673733"/>
              <a:ext cx="1143000" cy="1143000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US" sz="1800">
                <a:cs typeface="Arial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2362200" y="2759333"/>
              <a:ext cx="1524000" cy="1219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2362200" y="42672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2362200" y="4557012"/>
              <a:ext cx="1538989" cy="12341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4953000" y="42672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1943101" y="4386709"/>
            <a:ext cx="84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Sigmoid:</a:t>
            </a:r>
            <a:endParaRPr lang="en-US" sz="12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809496"/>
              </p:ext>
            </p:extLst>
          </p:nvPr>
        </p:nvGraphicFramePr>
        <p:xfrm>
          <a:off x="2766026" y="4272409"/>
          <a:ext cx="919163" cy="459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Equation" r:id="rId4" imgW="787400" imgH="393700" progId="Equation.3">
                  <p:embed/>
                </p:oleObj>
              </mc:Choice>
              <mc:Fallback>
                <p:oleObj name="Equation" r:id="rId4" imgW="787400" imgH="3937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6026" y="4272409"/>
                        <a:ext cx="919163" cy="4595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4682933" y="3129408"/>
            <a:ext cx="1657350" cy="1244210"/>
            <a:chOff x="2362200" y="2759333"/>
            <a:chExt cx="4038600" cy="3031867"/>
          </a:xfrm>
        </p:grpSpPr>
        <p:sp>
          <p:nvSpPr>
            <p:cNvPr id="14" name="Oval 13"/>
            <p:cNvSpPr/>
            <p:nvPr/>
          </p:nvSpPr>
          <p:spPr bwMode="auto">
            <a:xfrm>
              <a:off x="3810000" y="3673733"/>
              <a:ext cx="1143000" cy="1143000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hangingPunct="0"/>
              <a:endParaRPr lang="en-US" sz="1800">
                <a:cs typeface="Arial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2362200" y="2759333"/>
              <a:ext cx="1524000" cy="1219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2362200" y="42672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2362200" y="4557012"/>
              <a:ext cx="1538989" cy="12341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4953000" y="42672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9" name="Curved Connector 18"/>
          <p:cNvCxnSpPr/>
          <p:nvPr/>
        </p:nvCxnSpPr>
        <p:spPr bwMode="auto">
          <a:xfrm rot="10800000" flipV="1">
            <a:off x="2682684" y="3627430"/>
            <a:ext cx="285749" cy="244928"/>
          </a:xfrm>
          <a:prstGeom prst="curvedConnector3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" name="Group 19"/>
          <p:cNvGrpSpPr/>
          <p:nvPr/>
        </p:nvGrpSpPr>
        <p:grpSpPr>
          <a:xfrm>
            <a:off x="5345873" y="3643758"/>
            <a:ext cx="342900" cy="171450"/>
            <a:chOff x="6019800" y="5257800"/>
            <a:chExt cx="457200" cy="228600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6019800" y="5486400"/>
              <a:ext cx="2286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6248400" y="5257800"/>
              <a:ext cx="228600" cy="2286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4511483" y="4386709"/>
            <a:ext cx="3207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Rectified linear unit (</a:t>
            </a:r>
            <a:r>
              <a:rPr lang="en-US" sz="1200" b="1" dirty="0" err="1">
                <a:solidFill>
                  <a:srgbClr val="0000FF"/>
                </a:solidFill>
              </a:rPr>
              <a:t>ReLU</a:t>
            </a:r>
            <a:r>
              <a:rPr lang="en-US" sz="1200" b="1" dirty="0">
                <a:solidFill>
                  <a:srgbClr val="0000FF"/>
                </a:solidFill>
              </a:rPr>
              <a:t>): </a:t>
            </a:r>
            <a:r>
              <a:rPr lang="en-US" sz="1200" i="1" dirty="0">
                <a:latin typeface="Times New Roman"/>
                <a:cs typeface="Times New Roman"/>
              </a:rPr>
              <a:t>g</a:t>
            </a:r>
            <a:r>
              <a:rPr lang="en-US" sz="1200" dirty="0">
                <a:latin typeface="Times New Roman"/>
                <a:cs typeface="Times New Roman"/>
              </a:rPr>
              <a:t>(</a:t>
            </a:r>
            <a:r>
              <a:rPr lang="en-US" sz="1200" i="1" dirty="0">
                <a:latin typeface="Times New Roman"/>
                <a:cs typeface="Times New Roman"/>
              </a:rPr>
              <a:t>t</a:t>
            </a:r>
            <a:r>
              <a:rPr lang="en-US" sz="1200" dirty="0">
                <a:latin typeface="Times New Roman"/>
                <a:cs typeface="Times New Roman"/>
              </a:rPr>
              <a:t>) = max(0,</a:t>
            </a:r>
            <a:r>
              <a:rPr lang="en-US" sz="1200" i="1" dirty="0">
                <a:latin typeface="Times New Roman"/>
                <a:cs typeface="Times New Roman"/>
              </a:rPr>
              <a:t>t</a:t>
            </a:r>
            <a:r>
              <a:rPr lang="en-US" sz="1200" dirty="0">
                <a:latin typeface="Times New Roman"/>
                <a:cs typeface="Times New Roman"/>
              </a:rPr>
              <a:t>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AC1B9C-58E2-D947-AC36-3CBE1D556CAB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1FE48-D9DF-FE4C-B6FC-F15118C8528C}"/>
              </a:ext>
            </a:extLst>
          </p:cNvPr>
          <p:cNvSpPr txBox="1"/>
          <p:nvPr/>
        </p:nvSpPr>
        <p:spPr>
          <a:xfrm>
            <a:off x="4788024" y="4731990"/>
            <a:ext cx="3670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Most popular. Use </a:t>
            </a:r>
            <a:r>
              <a:rPr lang="en-US" sz="1200" dirty="0" err="1"/>
              <a:t>subderivative</a:t>
            </a:r>
            <a:r>
              <a:rPr lang="en-US" sz="1200" dirty="0"/>
              <a:t> at 0, </a:t>
            </a:r>
          </a:p>
        </p:txBody>
      </p:sp>
    </p:spTree>
    <p:extLst>
      <p:ext uri="{BB962C8B-B14F-4D97-AF65-F5344CB8AC3E}">
        <p14:creationId xmlns:p14="http://schemas.microsoft.com/office/powerpoint/2010/main" val="29117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A78C-143C-CD4B-9638-D656F876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non-linearities?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020495-4CB0-9F44-95C0-6367A19675D1}"/>
                  </a:ext>
                </a:extLst>
              </p:cNvPr>
              <p:cNvSpPr txBox="1"/>
              <p:nvPr/>
            </p:nvSpPr>
            <p:spPr>
              <a:xfrm>
                <a:off x="2445841" y="843558"/>
                <a:ext cx="4252318" cy="955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Input image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b="1" dirty="0"/>
                  <a:t>Category scores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020495-4CB0-9F44-95C0-6367A1967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841" y="843558"/>
                <a:ext cx="4252318" cy="955518"/>
              </a:xfrm>
              <a:prstGeom prst="rect">
                <a:avLst/>
              </a:prstGeom>
              <a:blipFill>
                <a:blip r:embed="rId3"/>
                <a:stretch>
                  <a:fillRect l="-2976" t="-657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113C36-ED78-4748-93DD-DDE9A7F7ACBC}"/>
                  </a:ext>
                </a:extLst>
              </p:cNvPr>
              <p:cNvSpPr/>
              <p:nvPr/>
            </p:nvSpPr>
            <p:spPr>
              <a:xfrm>
                <a:off x="341617" y="1987676"/>
                <a:ext cx="2749471" cy="1201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/>
                  <a:t>Linear Classifier</a:t>
                </a:r>
                <a:r>
                  <a:rPr lang="en-US" sz="2400" dirty="0"/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𝑊𝑥</m:t>
                      </m:r>
                    </m:oMath>
                  </m:oMathPara>
                </a14:m>
                <a:endParaRPr lang="en-US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113C36-ED78-4748-93DD-DDE9A7F7A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17" y="1987676"/>
                <a:ext cx="2749471" cy="1201547"/>
              </a:xfrm>
              <a:prstGeom prst="rect">
                <a:avLst/>
              </a:prstGeom>
              <a:blipFill>
                <a:blip r:embed="rId4"/>
                <a:stretch>
                  <a:fillRect l="-3211" t="-4167" r="-2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E891F3F-5F1F-2343-B493-697BA8F900CD}"/>
                  </a:ext>
                </a:extLst>
              </p:cNvPr>
              <p:cNvSpPr/>
              <p:nvPr/>
            </p:nvSpPr>
            <p:spPr>
              <a:xfrm>
                <a:off x="5446128" y="1987676"/>
                <a:ext cx="2991524" cy="1570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/>
                  <a:t>2-layer Neural Net:</a:t>
                </a:r>
                <a:r>
                  <a:rPr lang="en-US" sz="2400" dirty="0"/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E891F3F-5F1F-2343-B493-697BA8F90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128" y="1987676"/>
                <a:ext cx="2991524" cy="1570879"/>
              </a:xfrm>
              <a:prstGeom prst="rect">
                <a:avLst/>
              </a:prstGeom>
              <a:blipFill>
                <a:blip r:embed="rId5"/>
                <a:stretch>
                  <a:fillRect l="-2532" t="-3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F94D106-DDA8-0141-AA32-15DF6D38EC27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modified from Johnson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Fouhey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716992-F7C7-EF4A-862E-83C953750D92}"/>
                  </a:ext>
                </a:extLst>
              </p:cNvPr>
              <p:cNvSpPr/>
              <p:nvPr/>
            </p:nvSpPr>
            <p:spPr>
              <a:xfrm>
                <a:off x="180200" y="3602217"/>
                <a:ext cx="448020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/>
                  <a:t>3-layer Neural Net:</a:t>
                </a:r>
                <a:r>
                  <a:rPr lang="en-US" sz="2400" dirty="0"/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0, 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716992-F7C7-EF4A-862E-83C953750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00" y="3602217"/>
                <a:ext cx="4480201" cy="830997"/>
              </a:xfrm>
              <a:prstGeom prst="rect">
                <a:avLst/>
              </a:prstGeom>
              <a:blipFill>
                <a:blip r:embed="rId6"/>
                <a:stretch>
                  <a:fillRect t="-6061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A4B4E6-9278-9146-86CA-35D88C1F8132}"/>
                  </a:ext>
                </a:extLst>
              </p:cNvPr>
              <p:cNvSpPr txBox="1"/>
              <p:nvPr/>
            </p:nvSpPr>
            <p:spPr>
              <a:xfrm>
                <a:off x="5148064" y="3986938"/>
                <a:ext cx="413092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Q</a:t>
                </a:r>
                <a:r>
                  <a:rPr lang="en-US" sz="2000" dirty="0"/>
                  <a:t>: with no activation function?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A4B4E6-9278-9146-86CA-35D88C1F8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986938"/>
                <a:ext cx="4130929" cy="892552"/>
              </a:xfrm>
              <a:prstGeom prst="rect">
                <a:avLst/>
              </a:prstGeom>
              <a:blipFill>
                <a:blip r:embed="rId7"/>
                <a:stretch>
                  <a:fillRect l="-1534" t="-2817" b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17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57300" y="685800"/>
                <a:ext cx="6343650" cy="3943350"/>
              </a:xfrm>
            </p:spPr>
            <p:txBody>
              <a:bodyPr/>
              <a:lstStyle/>
              <a:p>
                <a:pPr marL="342900" indent="-342900">
                  <a:buFont typeface="Arial"/>
                  <a:buChar char="•"/>
                </a:pPr>
                <a:r>
                  <a:rPr lang="en-US" sz="1800" dirty="0"/>
                  <a:t>Find network weights to minimize the prediction loss between true and estimated labels of training examples:</a:t>
                </a:r>
              </a:p>
              <a:p>
                <a:pPr marL="0" indent="0"/>
                <a:endParaRPr lang="en-US" sz="105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800" b="1">
                              <a:latin typeface="Cambria Math" panose="02040503050406030204" pitchFamily="18" charset="0"/>
                            </a:rPr>
                            <m:t>𝐰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800" dirty="0"/>
              </a:p>
              <a:p>
                <a:pPr marL="342900" indent="-342900">
                  <a:buFont typeface="Arial"/>
                  <a:buChar char="•"/>
                </a:pPr>
                <a:r>
                  <a:rPr lang="en-US" sz="1800" dirty="0"/>
                  <a:t>Update weights by </a:t>
                </a:r>
                <a:r>
                  <a:rPr lang="en-US" sz="1800" b="1" dirty="0"/>
                  <a:t>gradient descent:</a:t>
                </a:r>
              </a:p>
              <a:p>
                <a:pPr marL="342900" indent="-342900">
                  <a:buFont typeface="Arial"/>
                  <a:buChar char="•"/>
                </a:pPr>
                <a:endParaRPr lang="en-US" sz="1800" dirty="0"/>
              </a:p>
              <a:p>
                <a:pPr marL="342900" indent="-342900">
                  <a:buFont typeface="Arial"/>
                  <a:buChar char="•"/>
                </a:pP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57300" y="685800"/>
                <a:ext cx="6343650" cy="3943350"/>
              </a:xfrm>
              <a:blipFill>
                <a:blip r:embed="rId3"/>
                <a:stretch>
                  <a:fillRect l="-399" t="-5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85900" y="-114300"/>
            <a:ext cx="6172200" cy="857250"/>
          </a:xfrm>
        </p:spPr>
        <p:txBody>
          <a:bodyPr/>
          <a:lstStyle/>
          <a:p>
            <a:r>
              <a:rPr lang="en-US" sz="2700" dirty="0"/>
              <a:t>Training of multi-layer networks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680FCC7-51B4-1A4A-AE54-6E1984845E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7850" y="2000250"/>
          <a:ext cx="1534716" cy="626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Equation" r:id="rId4" imgW="965160" imgH="393480" progId="Equation.3">
                  <p:embed/>
                </p:oleObj>
              </mc:Choice>
              <mc:Fallback>
                <p:oleObj name="Equation" r:id="rId4" imgW="965160" imgH="39348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680FCC7-51B4-1A4A-AE54-6E1984845E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2000250"/>
                        <a:ext cx="1534716" cy="626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E0C4B6F-C4D9-BC48-AD33-86609E664C06}"/>
              </a:ext>
            </a:extLst>
          </p:cNvPr>
          <p:cNvGrpSpPr/>
          <p:nvPr/>
        </p:nvGrpSpPr>
        <p:grpSpPr>
          <a:xfrm>
            <a:off x="2571750" y="2666133"/>
            <a:ext cx="4868212" cy="2534517"/>
            <a:chOff x="1904999" y="3478644"/>
            <a:chExt cx="6490949" cy="33793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A6B0EA-D01F-3449-A240-6A6388B50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795" r="-10769"/>
            <a:stretch/>
          </p:blipFill>
          <p:spPr>
            <a:xfrm>
              <a:off x="1904999" y="3478644"/>
              <a:ext cx="6490949" cy="33793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E993F6-2DE5-DA45-BA35-91ABAAEA182B}"/>
                </a:ext>
              </a:extLst>
            </p:cNvPr>
            <p:cNvSpPr txBox="1"/>
            <p:nvPr/>
          </p:nvSpPr>
          <p:spPr>
            <a:xfrm>
              <a:off x="2971800" y="6324600"/>
              <a:ext cx="58178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800" eaLnBrk="0" hangingPunct="0"/>
              <a:r>
                <a:rPr lang="en-US" sz="1800" dirty="0">
                  <a:solidFill>
                    <a:srgbClr val="000000"/>
                  </a:solidFill>
                  <a:ea typeface="+mn-ea"/>
                  <a:cs typeface="Arial" charset="0"/>
                </a:rPr>
                <a:t>w</a:t>
              </a:r>
              <a:r>
                <a:rPr lang="en-US" sz="1800" baseline="-25000" dirty="0">
                  <a:solidFill>
                    <a:srgbClr val="000000"/>
                  </a:solidFill>
                  <a:ea typeface="+mn-ea"/>
                  <a:cs typeface="Arial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60D532-A6FB-D34D-AB99-FA223039E3E7}"/>
                </a:ext>
              </a:extLst>
            </p:cNvPr>
            <p:cNvSpPr txBox="1"/>
            <p:nvPr/>
          </p:nvSpPr>
          <p:spPr>
            <a:xfrm>
              <a:off x="6332025" y="6096000"/>
              <a:ext cx="58178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800" eaLnBrk="0" hangingPunct="0"/>
              <a:r>
                <a:rPr lang="en-US" sz="1800" dirty="0">
                  <a:solidFill>
                    <a:srgbClr val="000000"/>
                  </a:solidFill>
                  <a:ea typeface="+mn-ea"/>
                  <a:cs typeface="Arial" charset="0"/>
                </a:rPr>
                <a:t>w</a:t>
              </a:r>
              <a:r>
                <a:rPr lang="en-US" sz="1800" baseline="-25000" dirty="0">
                  <a:solidFill>
                    <a:srgbClr val="000000"/>
                  </a:solidFill>
                  <a:ea typeface="+mn-ea"/>
                  <a:cs typeface="Arial" charset="0"/>
                </a:rPr>
                <a:t>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0FBD0C8-36EB-8946-A329-661FEAC2243F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7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57300" y="685800"/>
                <a:ext cx="6343650" cy="3943350"/>
              </a:xfrm>
            </p:spPr>
            <p:txBody>
              <a:bodyPr/>
              <a:lstStyle/>
              <a:p>
                <a:pPr marL="342900" indent="-342900">
                  <a:buFont typeface="Arial"/>
                  <a:buChar char="•"/>
                </a:pPr>
                <a:r>
                  <a:rPr lang="en-US" sz="1800" dirty="0"/>
                  <a:t>Find network weights to minimize the prediction loss between true and estimated labels of training examples:</a:t>
                </a:r>
              </a:p>
              <a:p>
                <a:pPr marL="0" indent="0"/>
                <a:endParaRPr lang="en-US" sz="105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800" b="1">
                              <a:latin typeface="Cambria Math" panose="02040503050406030204" pitchFamily="18" charset="0"/>
                            </a:rPr>
                            <m:t>𝐰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800" dirty="0"/>
              </a:p>
              <a:p>
                <a:pPr marL="342900" indent="-342900">
                  <a:buFont typeface="Arial"/>
                  <a:buChar char="•"/>
                </a:pPr>
                <a:r>
                  <a:rPr lang="en-US" sz="1800" dirty="0"/>
                  <a:t>Update weights by </a:t>
                </a:r>
                <a:r>
                  <a:rPr lang="en-US" sz="1800" b="1" dirty="0"/>
                  <a:t>gradient descent:</a:t>
                </a:r>
              </a:p>
              <a:p>
                <a:pPr marL="342900" indent="-342900">
                  <a:buFont typeface="Arial"/>
                  <a:buChar char="•"/>
                </a:pPr>
                <a:endParaRPr lang="en-US" sz="1800" dirty="0"/>
              </a:p>
              <a:p>
                <a:pPr marL="342900" indent="-342900">
                  <a:buFont typeface="Arial"/>
                  <a:buChar char="•"/>
                </a:pPr>
                <a:r>
                  <a:rPr lang="en-US" sz="1800" b="1" dirty="0"/>
                  <a:t>Back-propagation: </a:t>
                </a:r>
                <a:r>
                  <a:rPr lang="en-US" sz="1800" dirty="0"/>
                  <a:t>gradients are computed in the direction from output to input layers and combined using chain rule</a:t>
                </a:r>
              </a:p>
              <a:p>
                <a:pPr marL="342900" indent="-342900">
                  <a:buFont typeface="Arial"/>
                  <a:buChar char="•"/>
                </a:pPr>
                <a:r>
                  <a:rPr lang="en-US" sz="1800" b="1" dirty="0"/>
                  <a:t>Stochastic gradient descent: </a:t>
                </a:r>
                <a:r>
                  <a:rPr lang="en-US" sz="1800" dirty="0"/>
                  <a:t>compute the weight update </a:t>
                </a:r>
                <a:r>
                  <a:rPr lang="en-US" sz="1800" dirty="0" err="1"/>
                  <a:t>w.r.t</a:t>
                </a:r>
                <a:r>
                  <a:rPr lang="en-US" sz="1800" dirty="0"/>
                  <a:t>. one training example (or a small batch of examples) at a time, cycle through training examples in random order in multiple epochs</a:t>
                </a:r>
              </a:p>
              <a:p>
                <a:pPr marL="342900" indent="-342900">
                  <a:buFont typeface="Arial"/>
                  <a:buChar char="•"/>
                </a:pP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57300" y="685800"/>
                <a:ext cx="6343650" cy="3943350"/>
              </a:xfrm>
              <a:blipFill>
                <a:blip r:embed="rId3"/>
                <a:stretch>
                  <a:fillRect l="-399" t="-5145" b="-8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85900" y="-114300"/>
            <a:ext cx="6172200" cy="857250"/>
          </a:xfrm>
        </p:spPr>
        <p:txBody>
          <a:bodyPr/>
          <a:lstStyle/>
          <a:p>
            <a:r>
              <a:rPr lang="en-US" sz="2700" dirty="0"/>
              <a:t>Training of multi-layer networks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680FCC7-51B4-1A4A-AE54-6E1984845E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7850" y="2000250"/>
          <a:ext cx="1534716" cy="626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3" name="Equation" r:id="rId4" imgW="965160" imgH="393480" progId="Equation.3">
                  <p:embed/>
                </p:oleObj>
              </mc:Choice>
              <mc:Fallback>
                <p:oleObj name="Equation" r:id="rId4" imgW="965160" imgH="39348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680FCC7-51B4-1A4A-AE54-6E1984845E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2000250"/>
                        <a:ext cx="1534716" cy="626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44C1DE-5A5C-3B4C-908C-0344FA4C5E54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courtesy of Lana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Lezebnik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85299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8F2F4-E114-524D-891C-5A620A9C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prop in 2 slides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3847E-F797-8E4C-B382-C3B14E11A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95536" y="1419622"/>
            <a:ext cx="5715000" cy="2803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F542F-9240-B142-BB76-EE2075B16749}"/>
              </a:ext>
            </a:extLst>
          </p:cNvPr>
          <p:cNvSpPr txBox="1"/>
          <p:nvPr/>
        </p:nvSpPr>
        <p:spPr>
          <a:xfrm>
            <a:off x="4405164" y="2355726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 baseline="300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8E88D-989F-2B45-884F-1A682362CD5C}"/>
              </a:ext>
            </a:extLst>
          </p:cNvPr>
          <p:cNvSpPr txBox="1"/>
          <p:nvPr/>
        </p:nvSpPr>
        <p:spPr>
          <a:xfrm>
            <a:off x="2929000" y="2355726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 baseline="300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E3F436-30C4-544A-9455-6A3633925546}"/>
              </a:ext>
            </a:extLst>
          </p:cNvPr>
          <p:cNvSpPr txBox="1"/>
          <p:nvPr/>
        </p:nvSpPr>
        <p:spPr>
          <a:xfrm>
            <a:off x="1338232" y="2355726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 baseline="300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A5132-4258-D74C-A540-1296F8DD8591}"/>
              </a:ext>
            </a:extLst>
          </p:cNvPr>
          <p:cNvSpPr txBox="1"/>
          <p:nvPr/>
        </p:nvSpPr>
        <p:spPr>
          <a:xfrm>
            <a:off x="5197252" y="1864335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y</a:t>
            </a:r>
            <a:endParaRPr lang="en-US" sz="24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AAFFCA-4CFE-8544-9384-5BF02971DE86}"/>
              </a:ext>
            </a:extLst>
          </p:cNvPr>
          <p:cNvSpPr txBox="1"/>
          <p:nvPr/>
        </p:nvSpPr>
        <p:spPr>
          <a:xfrm>
            <a:off x="3829100" y="1005582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  <a:r>
              <a:rPr lang="en-US" sz="2400" baseline="300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66B83A-4D3A-2F42-A706-4DCBFBF50A59}"/>
              </a:ext>
            </a:extLst>
          </p:cNvPr>
          <p:cNvSpPr txBox="1"/>
          <p:nvPr/>
        </p:nvSpPr>
        <p:spPr>
          <a:xfrm>
            <a:off x="2195736" y="1009593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  <a:r>
              <a:rPr lang="en-US" sz="2400" baseline="30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AF2305-A1D8-0A4A-9637-D28C9ABB6B2A}"/>
              </a:ext>
            </a:extLst>
          </p:cNvPr>
          <p:cNvSpPr txBox="1"/>
          <p:nvPr/>
        </p:nvSpPr>
        <p:spPr>
          <a:xfrm>
            <a:off x="690160" y="1402670"/>
            <a:ext cx="64807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  <a:endParaRPr lang="en-US" sz="2400" baseline="30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89EBBE-1729-FB48-ACAF-6B22FF638EB3}"/>
                  </a:ext>
                </a:extLst>
              </p:cNvPr>
              <p:cNvSpPr txBox="1"/>
              <p:nvPr/>
            </p:nvSpPr>
            <p:spPr>
              <a:xfrm>
                <a:off x="343304" y="4312109"/>
                <a:ext cx="2176468" cy="36933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Where x</a:t>
                </a:r>
                <a:r>
                  <a:rPr lang="en-US" sz="1800" baseline="30000" dirty="0"/>
                  <a:t>l </a:t>
                </a:r>
                <a:r>
                  <a:rPr lang="en-US" sz="1800" dirty="0"/>
                  <a:t>=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800" dirty="0"/>
                  <a:t>(W</a:t>
                </a:r>
                <a:r>
                  <a:rPr lang="en-US" sz="1800" baseline="30000" dirty="0"/>
                  <a:t>l</a:t>
                </a:r>
                <a:r>
                  <a:rPr lang="en-US" sz="1800" dirty="0"/>
                  <a:t>x</a:t>
                </a:r>
                <a:r>
                  <a:rPr lang="en-US" sz="1800" baseline="30000" dirty="0"/>
                  <a:t>l-1</a:t>
                </a:r>
                <a:r>
                  <a:rPr lang="en-US" sz="1800" dirty="0"/>
                  <a:t>) </a:t>
                </a:r>
                <a:endParaRPr lang="en-US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89EBBE-1729-FB48-ACAF-6B22FF638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04" y="4312109"/>
                <a:ext cx="2176468" cy="369332"/>
              </a:xfrm>
              <a:prstGeom prst="rect">
                <a:avLst/>
              </a:prstGeom>
              <a:blipFill>
                <a:blip r:embed="rId4"/>
                <a:stretch>
                  <a:fillRect l="-1734" t="-10000" r="-346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A955C5F-7E50-914C-9DBC-CC5C98BD3590}"/>
              </a:ext>
            </a:extLst>
          </p:cNvPr>
          <p:cNvSpPr txBox="1"/>
          <p:nvPr/>
        </p:nvSpPr>
        <p:spPr>
          <a:xfrm>
            <a:off x="5639441" y="134946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do we need for training </a:t>
            </a:r>
            <a:r>
              <a:rPr lang="en-US" sz="2400" dirty="0" err="1"/>
              <a:t>Ws</a:t>
            </a:r>
            <a:r>
              <a:rPr lang="en-US" sz="2400" dirty="0"/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DF1B6F-A240-AA4E-9C6E-A0B4708E4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076" y="2571750"/>
            <a:ext cx="2670208" cy="7395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80AD94-A597-3D49-8250-DA7A5275C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288" y="3570224"/>
            <a:ext cx="2352434" cy="7395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CE2E4C-83EE-8445-B888-3F095A0364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1288" y="4403908"/>
            <a:ext cx="2805349" cy="7395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E8EEE0-0CA8-E340-A417-C2636CE17743}"/>
              </a:ext>
            </a:extLst>
          </p:cNvPr>
          <p:cNvSpPr txBox="1"/>
          <p:nvPr/>
        </p:nvSpPr>
        <p:spPr>
          <a:xfrm>
            <a:off x="3316930" y="4556375"/>
            <a:ext cx="217646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Chain rule!!</a:t>
            </a:r>
            <a:endParaRPr lang="en-US" sz="1800" i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7D140-0A75-2D46-A8D7-B32176E2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prop intuition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852879-7B7D-5040-AC5F-953E0F2689CA}"/>
              </a:ext>
            </a:extLst>
          </p:cNvPr>
          <p:cNvGrpSpPr/>
          <p:nvPr/>
        </p:nvGrpSpPr>
        <p:grpSpPr>
          <a:xfrm>
            <a:off x="6011652" y="746167"/>
            <a:ext cx="3132348" cy="1714500"/>
            <a:chOff x="1714500" y="756053"/>
            <a:chExt cx="5715000" cy="3217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B66875-FA75-5340-B64B-DE4FE4CD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714500" y="1170093"/>
              <a:ext cx="5715000" cy="28033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34B284-A463-C24B-BAE5-11C6FCDA168C}"/>
                </a:ext>
              </a:extLst>
            </p:cNvPr>
            <p:cNvSpPr txBox="1"/>
            <p:nvPr/>
          </p:nvSpPr>
          <p:spPr>
            <a:xfrm>
              <a:off x="5724129" y="2106197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W</a:t>
              </a:r>
              <a:r>
                <a:rPr lang="en-US" sz="1000" baseline="30000" dirty="0"/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C0BC6A-9271-AD44-8D70-145E498FC1B0}"/>
                </a:ext>
              </a:extLst>
            </p:cNvPr>
            <p:cNvSpPr txBox="1"/>
            <p:nvPr/>
          </p:nvSpPr>
          <p:spPr>
            <a:xfrm>
              <a:off x="4247963" y="2106197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W</a:t>
              </a:r>
              <a:r>
                <a:rPr lang="en-US" sz="1000" baseline="30000" dirty="0"/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8BB41C-884E-EB46-B07D-E27B9DAE7310}"/>
                </a:ext>
              </a:extLst>
            </p:cNvPr>
            <p:cNvSpPr txBox="1"/>
            <p:nvPr/>
          </p:nvSpPr>
          <p:spPr>
            <a:xfrm>
              <a:off x="2657195" y="2106197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W</a:t>
              </a:r>
              <a:r>
                <a:rPr lang="en-US" sz="1000" baseline="30000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4F87C9-59BC-0249-B81F-60754840083A}"/>
                </a:ext>
              </a:extLst>
            </p:cNvPr>
            <p:cNvSpPr txBox="1"/>
            <p:nvPr/>
          </p:nvSpPr>
          <p:spPr>
            <a:xfrm>
              <a:off x="6516216" y="1614806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y</a:t>
              </a:r>
              <a:endParaRPr lang="en-US" sz="1000" baseline="30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2AA6FC-59BC-C042-82B6-B71CFD139298}"/>
                </a:ext>
              </a:extLst>
            </p:cNvPr>
            <p:cNvSpPr txBox="1"/>
            <p:nvPr/>
          </p:nvSpPr>
          <p:spPr>
            <a:xfrm>
              <a:off x="5148065" y="756053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x</a:t>
              </a:r>
              <a:r>
                <a:rPr lang="en-US" sz="1000" baseline="30000" dirty="0"/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2FED25-9CC4-274E-8DCC-D8CCD080FC38}"/>
                </a:ext>
              </a:extLst>
            </p:cNvPr>
            <p:cNvSpPr txBox="1"/>
            <p:nvPr/>
          </p:nvSpPr>
          <p:spPr>
            <a:xfrm>
              <a:off x="3514700" y="760065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x</a:t>
              </a:r>
              <a:r>
                <a:rPr lang="en-US" sz="1000" baseline="30000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FB4A39-4308-DC47-8980-7A016823FB4A}"/>
                </a:ext>
              </a:extLst>
            </p:cNvPr>
            <p:cNvSpPr txBox="1"/>
            <p:nvPr/>
          </p:nvSpPr>
          <p:spPr>
            <a:xfrm>
              <a:off x="2009124" y="1153139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x</a:t>
              </a:r>
              <a:endParaRPr lang="en-US" sz="1000" baseline="300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6E5EFDB-44C1-6142-B687-B262CCF650FB}"/>
              </a:ext>
            </a:extLst>
          </p:cNvPr>
          <p:cNvSpPr txBox="1"/>
          <p:nvPr/>
        </p:nvSpPr>
        <p:spPr>
          <a:xfrm>
            <a:off x="2987824" y="4037073"/>
            <a:ext cx="1937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Manager (</a:t>
            </a:r>
            <a:r>
              <a:rPr lang="en-US" dirty="0" err="1"/>
              <a:t>W</a:t>
            </a:r>
            <a:r>
              <a:rPr lang="en-US" baseline="30000" dirty="0" err="1"/>
              <a:t>l</a:t>
            </a:r>
            <a:r>
              <a:rPr lang="en-US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696E03-915B-9045-84EE-CE9404F6C152}"/>
              </a:ext>
            </a:extLst>
          </p:cNvPr>
          <p:cNvSpPr txBox="1"/>
          <p:nvPr/>
        </p:nvSpPr>
        <p:spPr>
          <a:xfrm>
            <a:off x="0" y="4305000"/>
            <a:ext cx="17875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Suboordinates</a:t>
            </a:r>
            <a:endParaRPr lang="en-US" sz="2000" dirty="0"/>
          </a:p>
          <a:p>
            <a:pPr algn="ctr"/>
            <a:r>
              <a:rPr lang="en-US" dirty="0"/>
              <a:t>x</a:t>
            </a:r>
            <a:r>
              <a:rPr lang="en-US" baseline="30000" dirty="0"/>
              <a:t>(l-1)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C46C03-4F73-F64E-9A9A-2CB83A10F10B}"/>
              </a:ext>
            </a:extLst>
          </p:cNvPr>
          <p:cNvSpPr txBox="1"/>
          <p:nvPr/>
        </p:nvSpPr>
        <p:spPr>
          <a:xfrm>
            <a:off x="5968156" y="4043390"/>
            <a:ext cx="2325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713625-4CC7-2B4C-8780-2E127A8BA68F}"/>
              </a:ext>
            </a:extLst>
          </p:cNvPr>
          <p:cNvSpPr txBox="1"/>
          <p:nvPr/>
        </p:nvSpPr>
        <p:spPr>
          <a:xfrm>
            <a:off x="7775301" y="3689447"/>
            <a:ext cx="1946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higher ups say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E0CEA4-F7E3-DB4B-AA85-15DBA693C25C}"/>
              </a:ext>
            </a:extLst>
          </p:cNvPr>
          <p:cNvSpPr txBox="1"/>
          <p:nvPr/>
        </p:nvSpPr>
        <p:spPr>
          <a:xfrm>
            <a:off x="430866" y="908501"/>
            <a:ext cx="4797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Every single layer is like a “team” W is organizing</a:t>
            </a:r>
          </a:p>
        </p:txBody>
      </p:sp>
      <p:pic>
        <p:nvPicPr>
          <p:cNvPr id="14342" name="Picture 6" descr="Free Clipart: Person Icon | thekua">
            <a:extLst>
              <a:ext uri="{FF2B5EF4-FFF2-40B4-BE49-F238E27FC236}">
                <a16:creationId xmlns:a16="http://schemas.microsoft.com/office/drawing/2014/main" id="{9BC5E41C-DCF5-9545-8DCE-3B00861C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99" y="2002136"/>
            <a:ext cx="954108" cy="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Free Clipart: Person Icon | thekua">
            <a:extLst>
              <a:ext uri="{FF2B5EF4-FFF2-40B4-BE49-F238E27FC236}">
                <a16:creationId xmlns:a16="http://schemas.microsoft.com/office/drawing/2014/main" id="{5A0D1DA8-CE55-4A49-9618-E7547498C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396" y="2937438"/>
            <a:ext cx="954108" cy="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Free Clipart: Person Icon | thekua">
            <a:extLst>
              <a:ext uri="{FF2B5EF4-FFF2-40B4-BE49-F238E27FC236}">
                <a16:creationId xmlns:a16="http://schemas.microsoft.com/office/drawing/2014/main" id="{784EBE89-BF22-5141-8DE7-D21748305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99" y="3920279"/>
            <a:ext cx="954108" cy="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704EC79-D3CB-EF4B-874E-BE49DB6AC545}"/>
              </a:ext>
            </a:extLst>
          </p:cNvPr>
          <p:cNvSpPr/>
          <p:nvPr/>
        </p:nvSpPr>
        <p:spPr bwMode="auto">
          <a:xfrm>
            <a:off x="6007048" y="3136467"/>
            <a:ext cx="399730" cy="39973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719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ifference Between Supervisor and Manager | Difference Between">
            <a:extLst>
              <a:ext uri="{FF2B5EF4-FFF2-40B4-BE49-F238E27FC236}">
                <a16:creationId xmlns:a16="http://schemas.microsoft.com/office/drawing/2014/main" id="{9FCBEF27-9F12-714C-A9C8-E2B22A851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3" b="17447"/>
          <a:stretch/>
        </p:blipFill>
        <p:spPr bwMode="auto">
          <a:xfrm>
            <a:off x="279481" y="2370855"/>
            <a:ext cx="5263232" cy="277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C7D140-0A75-2D46-A8D7-B32176E2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prop intuition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852879-7B7D-5040-AC5F-953E0F2689CA}"/>
              </a:ext>
            </a:extLst>
          </p:cNvPr>
          <p:cNvGrpSpPr/>
          <p:nvPr/>
        </p:nvGrpSpPr>
        <p:grpSpPr>
          <a:xfrm>
            <a:off x="6077646" y="-5728"/>
            <a:ext cx="3132348" cy="1714500"/>
            <a:chOff x="1714500" y="756053"/>
            <a:chExt cx="5715000" cy="3217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B66875-FA75-5340-B64B-DE4FE4CD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1714500" y="1170093"/>
              <a:ext cx="5715000" cy="28033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34B284-A463-C24B-BAE5-11C6FCDA168C}"/>
                </a:ext>
              </a:extLst>
            </p:cNvPr>
            <p:cNvSpPr txBox="1"/>
            <p:nvPr/>
          </p:nvSpPr>
          <p:spPr>
            <a:xfrm>
              <a:off x="5724129" y="2106197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W</a:t>
              </a:r>
              <a:r>
                <a:rPr lang="en-US" sz="1000" baseline="30000" dirty="0"/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C0BC6A-9271-AD44-8D70-145E498FC1B0}"/>
                </a:ext>
              </a:extLst>
            </p:cNvPr>
            <p:cNvSpPr txBox="1"/>
            <p:nvPr/>
          </p:nvSpPr>
          <p:spPr>
            <a:xfrm>
              <a:off x="4247963" y="2106197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W</a:t>
              </a:r>
              <a:r>
                <a:rPr lang="en-US" sz="1000" baseline="30000" dirty="0"/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8BB41C-884E-EB46-B07D-E27B9DAE7310}"/>
                </a:ext>
              </a:extLst>
            </p:cNvPr>
            <p:cNvSpPr txBox="1"/>
            <p:nvPr/>
          </p:nvSpPr>
          <p:spPr>
            <a:xfrm>
              <a:off x="2657195" y="2106197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W</a:t>
              </a:r>
              <a:r>
                <a:rPr lang="en-US" sz="1000" baseline="30000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4F87C9-59BC-0249-B81F-60754840083A}"/>
                </a:ext>
              </a:extLst>
            </p:cNvPr>
            <p:cNvSpPr txBox="1"/>
            <p:nvPr/>
          </p:nvSpPr>
          <p:spPr>
            <a:xfrm>
              <a:off x="6516216" y="1614806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y</a:t>
              </a:r>
              <a:endParaRPr lang="en-US" sz="1000" baseline="30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2AA6FC-59BC-C042-82B6-B71CFD139298}"/>
                </a:ext>
              </a:extLst>
            </p:cNvPr>
            <p:cNvSpPr txBox="1"/>
            <p:nvPr/>
          </p:nvSpPr>
          <p:spPr>
            <a:xfrm>
              <a:off x="5148065" y="756053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x</a:t>
              </a:r>
              <a:r>
                <a:rPr lang="en-US" sz="1000" baseline="30000" dirty="0"/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2FED25-9CC4-274E-8DCC-D8CCD080FC38}"/>
                </a:ext>
              </a:extLst>
            </p:cNvPr>
            <p:cNvSpPr txBox="1"/>
            <p:nvPr/>
          </p:nvSpPr>
          <p:spPr>
            <a:xfrm>
              <a:off x="3514700" y="760065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x</a:t>
              </a:r>
              <a:r>
                <a:rPr lang="en-US" sz="1000" baseline="30000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FB4A39-4308-DC47-8980-7A016823FB4A}"/>
                </a:ext>
              </a:extLst>
            </p:cNvPr>
            <p:cNvSpPr txBox="1"/>
            <p:nvPr/>
          </p:nvSpPr>
          <p:spPr>
            <a:xfrm>
              <a:off x="2009124" y="1153139"/>
              <a:ext cx="648071" cy="46204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x</a:t>
              </a:r>
              <a:endParaRPr lang="en-US" sz="1000" baseline="300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3E0CEA4-F7E3-DB4B-AA85-15DBA693C25C}"/>
              </a:ext>
            </a:extLst>
          </p:cNvPr>
          <p:cNvSpPr txBox="1"/>
          <p:nvPr/>
        </p:nvSpPr>
        <p:spPr>
          <a:xfrm>
            <a:off x="114718" y="916723"/>
            <a:ext cx="6009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Every single layer is like a team of neurons (x), that a manager (W) is listening to decide outputs (y)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CB3CEA0-F8CB-BD4D-878B-DE4B92A98B97}"/>
              </a:ext>
            </a:extLst>
          </p:cNvPr>
          <p:cNvSpPr/>
          <p:nvPr/>
        </p:nvSpPr>
        <p:spPr bwMode="auto">
          <a:xfrm>
            <a:off x="2649844" y="1855533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4FDBB65-4425-A243-BF19-ACCD34A4EE0E}"/>
              </a:ext>
            </a:extLst>
          </p:cNvPr>
          <p:cNvCxnSpPr>
            <a:cxnSpLocks/>
            <a:endCxn id="34" idx="4"/>
          </p:cNvCxnSpPr>
          <p:nvPr/>
        </p:nvCxnSpPr>
        <p:spPr bwMode="auto">
          <a:xfrm flipV="1">
            <a:off x="2829864" y="2215573"/>
            <a:ext cx="0" cy="3561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EBA3E09-2FFD-5E4E-A8CE-46E04AF0B1C3}"/>
              </a:ext>
            </a:extLst>
          </p:cNvPr>
          <p:cNvSpPr txBox="1"/>
          <p:nvPr/>
        </p:nvSpPr>
        <p:spPr>
          <a:xfrm>
            <a:off x="2614361" y="3776585"/>
            <a:ext cx="355203" cy="40011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endParaRPr lang="en-US" sz="2000" baseline="300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411E51-CFE2-7445-8B58-5951B5353474}"/>
              </a:ext>
            </a:extLst>
          </p:cNvPr>
          <p:cNvGrpSpPr/>
          <p:nvPr/>
        </p:nvGrpSpPr>
        <p:grpSpPr>
          <a:xfrm>
            <a:off x="3189904" y="2008023"/>
            <a:ext cx="5871948" cy="1426706"/>
            <a:chOff x="3189904" y="2008023"/>
            <a:chExt cx="5871948" cy="142670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DF48F9-CB8F-C84B-82FF-DFA9753B6EB9}"/>
                </a:ext>
              </a:extLst>
            </p:cNvPr>
            <p:cNvGrpSpPr/>
            <p:nvPr/>
          </p:nvGrpSpPr>
          <p:grpSpPr>
            <a:xfrm>
              <a:off x="5328887" y="2008023"/>
              <a:ext cx="3732965" cy="1426706"/>
              <a:chOff x="5542713" y="1990150"/>
              <a:chExt cx="3732965" cy="142670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713625-4CC7-2B4C-8780-2E127A8BA68F}"/>
                  </a:ext>
                </a:extLst>
              </p:cNvPr>
              <p:cNvSpPr txBox="1"/>
              <p:nvPr/>
            </p:nvSpPr>
            <p:spPr>
              <a:xfrm>
                <a:off x="6590447" y="2049191"/>
                <a:ext cx="26852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2. Then you get a feedback from higher ups of what you should’ve done</a:t>
                </a:r>
              </a:p>
            </p:txBody>
          </p:sp>
          <p:pic>
            <p:nvPicPr>
              <p:cNvPr id="21508" name="Picture 4">
                <a:extLst>
                  <a:ext uri="{FF2B5EF4-FFF2-40B4-BE49-F238E27FC236}">
                    <a16:creationId xmlns:a16="http://schemas.microsoft.com/office/drawing/2014/main" id="{DB8924E3-91C3-5A41-ACAE-7EE97C5279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2713" y="1990150"/>
                <a:ext cx="957742" cy="14267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" name="Left Arrow 28">
              <a:extLst>
                <a:ext uri="{FF2B5EF4-FFF2-40B4-BE49-F238E27FC236}">
                  <a16:creationId xmlns:a16="http://schemas.microsoft.com/office/drawing/2014/main" id="{95BF10F1-B2E6-774B-93FC-2E43E64630EC}"/>
                </a:ext>
              </a:extLst>
            </p:cNvPr>
            <p:cNvSpPr/>
            <p:nvPr/>
          </p:nvSpPr>
          <p:spPr bwMode="auto">
            <a:xfrm rot="569151">
              <a:off x="3189904" y="2035553"/>
              <a:ext cx="2138983" cy="358108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DA199BB-7670-AF4E-94FD-7B5468F087D9}"/>
              </a:ext>
            </a:extLst>
          </p:cNvPr>
          <p:cNvSpPr txBox="1"/>
          <p:nvPr/>
        </p:nvSpPr>
        <p:spPr>
          <a:xfrm>
            <a:off x="5304444" y="3820061"/>
            <a:ext cx="3925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You adjust your confidence in each of your neurons, </a:t>
            </a:r>
          </a:p>
          <a:p>
            <a:r>
              <a:rPr lang="en-US" sz="2000" dirty="0"/>
              <a:t>4. Then pass on what they should’ve said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AE0BFC1-651D-0E4D-B0A7-DFB3D094119F}"/>
              </a:ext>
            </a:extLst>
          </p:cNvPr>
          <p:cNvCxnSpPr/>
          <p:nvPr/>
        </p:nvCxnSpPr>
        <p:spPr bwMode="auto">
          <a:xfrm flipH="1">
            <a:off x="1259632" y="4226777"/>
            <a:ext cx="1390212" cy="4332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6E8AF42-E818-AC47-A569-D792BD31298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763688" y="3820061"/>
            <a:ext cx="850673" cy="1918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FDEDD99-8DC7-4149-8713-E528521C6B6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988885" y="4183765"/>
            <a:ext cx="1079403" cy="2980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7AC8C34-CB30-1C41-A329-32C77610F21E}"/>
              </a:ext>
            </a:extLst>
          </p:cNvPr>
          <p:cNvCxnSpPr>
            <a:cxnSpLocks/>
          </p:cNvCxnSpPr>
          <p:nvPr/>
        </p:nvCxnSpPr>
        <p:spPr bwMode="auto">
          <a:xfrm flipH="1">
            <a:off x="3009885" y="3820061"/>
            <a:ext cx="620110" cy="1918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29397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Shape 10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84" y="195486"/>
            <a:ext cx="7619821" cy="4616712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Shape 1014"/>
          <p:cNvSpPr txBox="1"/>
          <p:nvPr/>
        </p:nvSpPr>
        <p:spPr>
          <a:xfrm>
            <a:off x="0" y="4807041"/>
            <a:ext cx="9144000" cy="32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400" i="1" dirty="0"/>
              <a:t>[ slide courtesy Yann LeCun ]</a:t>
            </a:r>
          </a:p>
        </p:txBody>
      </p:sp>
    </p:spTree>
    <p:extLst>
      <p:ext uri="{BB962C8B-B14F-4D97-AF65-F5344CB8AC3E}">
        <p14:creationId xmlns:p14="http://schemas.microsoft.com/office/powerpoint/2010/main" val="33310684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590FD-EC56-2641-B82D-09E237C10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point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FDD5E-E773-A142-865B-F659B8810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85800"/>
            <a:ext cx="7772400" cy="1031126"/>
          </a:xfrm>
        </p:spPr>
        <p:txBody>
          <a:bodyPr/>
          <a:lstStyle/>
          <a:p>
            <a:r>
              <a:rPr lang="en-US" dirty="0"/>
              <a:t>Each layer needs to adjust how it listened to each neuron (W) and compute gradients </a:t>
            </a:r>
            <a:r>
              <a:rPr lang="en-US" dirty="0" err="1"/>
              <a:t>wrt</a:t>
            </a:r>
            <a:r>
              <a:rPr lang="en-US" dirty="0"/>
              <a:t> its input and pass it down.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DF21C77-4012-454B-B968-DAFAAFC5C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72096"/>
            <a:ext cx="525694" cy="78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CFA9E1-CBC9-BD4A-8797-D1AC3EA6CEFC}"/>
              </a:ext>
            </a:extLst>
          </p:cNvPr>
          <p:cNvSpPr txBox="1"/>
          <p:nvPr/>
        </p:nvSpPr>
        <p:spPr>
          <a:xfrm>
            <a:off x="478706" y="3850403"/>
            <a:ext cx="3682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Updates: Higher up orders multiplied by how much the manager listened to each neuron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8E75CE-08C0-3143-9E13-AA609EEC6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06" y="2735828"/>
            <a:ext cx="3434060" cy="885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B32DC7-7BA6-ED41-8C0D-3BFB3B03F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2716213"/>
            <a:ext cx="3237206" cy="88585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04AF5FF-9D75-3C40-91DB-58F0AD722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772" y="1899429"/>
            <a:ext cx="525694" cy="78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91004E-684A-0741-B752-F8B2AACD0028}"/>
              </a:ext>
            </a:extLst>
          </p:cNvPr>
          <p:cNvSpPr txBox="1"/>
          <p:nvPr/>
        </p:nvSpPr>
        <p:spPr>
          <a:xfrm>
            <a:off x="4471610" y="3850403"/>
            <a:ext cx="4420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Pass down: Higher up orders, weighted by how much the manager listened to each neuron</a:t>
            </a:r>
          </a:p>
        </p:txBody>
      </p:sp>
      <p:pic>
        <p:nvPicPr>
          <p:cNvPr id="15" name="Picture 2" descr="Free Listening Ears Cliparts, Download Free Listening Ears Cliparts png  images, Free ClipArts on Clipart Library">
            <a:extLst>
              <a:ext uri="{FF2B5EF4-FFF2-40B4-BE49-F238E27FC236}">
                <a16:creationId xmlns:a16="http://schemas.microsoft.com/office/drawing/2014/main" id="{C4EA6CE8-2165-DF4A-AEE2-0C24D19BE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72095"/>
            <a:ext cx="573077" cy="66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ree Clipart: Person Icon | thekua">
            <a:extLst>
              <a:ext uri="{FF2B5EF4-FFF2-40B4-BE49-F238E27FC236}">
                <a16:creationId xmlns:a16="http://schemas.microsoft.com/office/drawing/2014/main" id="{6828804C-2407-FC4E-A952-DF9D1235B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3" t="13333" r="34600" b="10800"/>
          <a:stretch/>
        </p:blipFill>
        <p:spPr bwMode="auto">
          <a:xfrm flipH="1">
            <a:off x="3288252" y="1890647"/>
            <a:ext cx="292506" cy="78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3BF405E-F043-BA48-9D09-B174DD7A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85" y="2238017"/>
            <a:ext cx="292506" cy="4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9935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MNIST</a:t>
            </a:r>
          </a:p>
        </p:txBody>
      </p:sp>
      <p:pic>
        <p:nvPicPr>
          <p:cNvPr id="17412" name="Picture 3" descr="Screen shot 2010-10-12 at 9.24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89867"/>
            <a:ext cx="4665712" cy="385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906D1F-DB73-1149-9921-851F337F5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4168" y="205978"/>
            <a:ext cx="3898776" cy="857250"/>
          </a:xfrm>
        </p:spPr>
        <p:txBody>
          <a:bodyPr>
            <a:normAutofit fontScale="90000" lnSpcReduction="20000"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FF0000"/>
                </a:solidFill>
              </a:rPr>
              <a:t>yann.lecun.com</a:t>
            </a:r>
            <a:r>
              <a:rPr lang="en-US" sz="2000" dirty="0">
                <a:solidFill>
                  <a:srgbClr val="FF0000"/>
                </a:solidFill>
              </a:rPr>
              <a:t>/</a:t>
            </a:r>
            <a:r>
              <a:rPr lang="en-US" sz="2000" dirty="0" err="1">
                <a:solidFill>
                  <a:srgbClr val="FF0000"/>
                </a:solidFill>
              </a:rPr>
              <a:t>exdb</a:t>
            </a:r>
            <a:r>
              <a:rPr lang="en-US" sz="2000" dirty="0">
                <a:solidFill>
                  <a:srgbClr val="FF0000"/>
                </a:solidFill>
              </a:rPr>
              <a:t>/</a:t>
            </a:r>
            <a:r>
              <a:rPr lang="en-US" sz="2000" dirty="0" err="1">
                <a:solidFill>
                  <a:srgbClr val="FF0000"/>
                </a:solidFill>
              </a:rPr>
              <a:t>mnist</a:t>
            </a:r>
            <a:r>
              <a:rPr lang="en-US" sz="2000" dirty="0">
                <a:solidFill>
                  <a:srgbClr val="FF0000"/>
                </a:solidFill>
              </a:rPr>
              <a:t>/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/>
              <a:t>Yann </a:t>
            </a:r>
            <a:r>
              <a:rPr lang="en-US" sz="2000" dirty="0" err="1"/>
              <a:t>LeCun</a:t>
            </a:r>
            <a:r>
              <a:rPr lang="en-US" sz="2000" dirty="0"/>
              <a:t> &amp; Corinna Cortes</a:t>
            </a:r>
            <a:br>
              <a:rPr lang="en-US" sz="20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24903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316"/>
            <a:ext cx="8305800" cy="105132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The MNIST DATABASE of handwritten digits</a:t>
            </a:r>
            <a:br>
              <a:rPr lang="en-US" sz="3600" dirty="0"/>
            </a:br>
            <a:r>
              <a:rPr lang="en-US" sz="3200" dirty="0">
                <a:solidFill>
                  <a:srgbClr val="FF0000"/>
                </a:solidFill>
              </a:rPr>
              <a:t>yann.lecun.com/</a:t>
            </a:r>
            <a:r>
              <a:rPr lang="en-US" sz="3200" dirty="0" err="1">
                <a:solidFill>
                  <a:srgbClr val="FF0000"/>
                </a:solidFill>
              </a:rPr>
              <a:t>exdb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mnist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 err="1"/>
              <a:t>Yann</a:t>
            </a:r>
            <a:r>
              <a:rPr lang="en-US" sz="3200" dirty="0"/>
              <a:t> </a:t>
            </a:r>
            <a:r>
              <a:rPr lang="en-US" sz="3200" dirty="0" err="1"/>
              <a:t>LeCun</a:t>
            </a:r>
            <a:r>
              <a:rPr lang="en-US" sz="3200" dirty="0"/>
              <a:t> &amp; </a:t>
            </a:r>
            <a:r>
              <a:rPr lang="en-US" sz="3200" dirty="0" err="1"/>
              <a:t>Corinna</a:t>
            </a:r>
            <a:r>
              <a:rPr lang="en-US" sz="3200" dirty="0"/>
              <a:t> Cortes</a:t>
            </a:r>
            <a:br>
              <a:rPr lang="en-US" sz="32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566"/>
            <a:ext cx="82296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Has a training set of 60 K examples (6K examples for each digit), and a test set of 10K examples.</a:t>
            </a:r>
          </a:p>
          <a:p>
            <a:r>
              <a:rPr lang="en-US" dirty="0"/>
              <a:t>Each digit is a 28 x 28 pixel grey level image. The digit itself occupies the central 20 x 20 pixels, and the center of mass lies at the center of the box.</a:t>
            </a:r>
          </a:p>
          <a:p>
            <a:r>
              <a:rPr lang="en-US" sz="2600" i="1" dirty="0"/>
              <a:t>“It is a good database for people who want to try learning techniques and pattern recognition methods on real-world data while spending minimal efforts on preprocessing and formatting.” 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983000" y="524880"/>
              <a:ext cx="299880" cy="815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77600" y="696960"/>
                <a:ext cx="308880" cy="11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242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41685"/>
            <a:ext cx="8686800" cy="857250"/>
          </a:xfrm>
        </p:spPr>
        <p:txBody>
          <a:bodyPr/>
          <a:lstStyle/>
          <a:p>
            <a:r>
              <a:rPr lang="en-US" sz="2800"/>
              <a:t>A very simple way to recognize handwritten shapes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353" y="1059595"/>
            <a:ext cx="5148757" cy="3693319"/>
          </a:xfrm>
        </p:spPr>
        <p:txBody>
          <a:bodyPr/>
          <a:lstStyle/>
          <a:p>
            <a:r>
              <a:rPr lang="en-US" sz="2000" dirty="0"/>
              <a:t>Consider a neural network with two layers of neurons.</a:t>
            </a:r>
          </a:p>
          <a:p>
            <a:pPr lvl="1"/>
            <a:r>
              <a:rPr lang="en-US" sz="2000" dirty="0"/>
              <a:t>neurons in the top layer represent known shapes.</a:t>
            </a:r>
          </a:p>
          <a:p>
            <a:pPr lvl="1"/>
            <a:r>
              <a:rPr lang="en-US" sz="2000" dirty="0"/>
              <a:t> neurons in the bottom layer represent pixel intensities.</a:t>
            </a:r>
          </a:p>
          <a:p>
            <a:r>
              <a:rPr lang="en-US" sz="2000" dirty="0"/>
              <a:t>A pixel gets to vote if it has ink on it. </a:t>
            </a:r>
          </a:p>
          <a:p>
            <a:pPr lvl="1"/>
            <a:r>
              <a:rPr lang="en-US" sz="2000" dirty="0"/>
              <a:t>Each inked pixel can vote for several different shapes. </a:t>
            </a:r>
          </a:p>
          <a:p>
            <a:r>
              <a:rPr lang="en-US" sz="2000" dirty="0"/>
              <a:t>The shape that gets the most votes wins.</a:t>
            </a:r>
          </a:p>
        </p:txBody>
      </p:sp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5651507" y="25729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5832485" y="25729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6010283" y="25729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6191256" y="25729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76" name="Rectangle 8"/>
          <p:cNvSpPr>
            <a:spLocks noChangeArrowheads="1"/>
          </p:cNvSpPr>
          <p:nvPr/>
        </p:nvSpPr>
        <p:spPr bwMode="auto">
          <a:xfrm>
            <a:off x="5651507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5832485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78" name="Rectangle 10"/>
          <p:cNvSpPr>
            <a:spLocks noChangeArrowheads="1"/>
          </p:cNvSpPr>
          <p:nvPr/>
        </p:nvSpPr>
        <p:spPr bwMode="auto">
          <a:xfrm>
            <a:off x="6010283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79" name="Rectangle 11"/>
          <p:cNvSpPr>
            <a:spLocks noChangeArrowheads="1"/>
          </p:cNvSpPr>
          <p:nvPr/>
        </p:nvSpPr>
        <p:spPr bwMode="auto">
          <a:xfrm>
            <a:off x="6191256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80" name="Rectangle 12"/>
          <p:cNvSpPr>
            <a:spLocks noChangeArrowheads="1"/>
          </p:cNvSpPr>
          <p:nvPr/>
        </p:nvSpPr>
        <p:spPr bwMode="auto">
          <a:xfrm>
            <a:off x="5651507" y="284321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81" name="Rectangle 13"/>
          <p:cNvSpPr>
            <a:spLocks noChangeArrowheads="1"/>
          </p:cNvSpPr>
          <p:nvPr/>
        </p:nvSpPr>
        <p:spPr bwMode="auto">
          <a:xfrm>
            <a:off x="5832485" y="284321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82" name="Rectangle 14"/>
          <p:cNvSpPr>
            <a:spLocks noChangeArrowheads="1"/>
          </p:cNvSpPr>
          <p:nvPr/>
        </p:nvSpPr>
        <p:spPr bwMode="auto">
          <a:xfrm>
            <a:off x="6010283" y="284321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83" name="Rectangle 15"/>
          <p:cNvSpPr>
            <a:spLocks noChangeArrowheads="1"/>
          </p:cNvSpPr>
          <p:nvPr/>
        </p:nvSpPr>
        <p:spPr bwMode="auto">
          <a:xfrm>
            <a:off x="6191256" y="284321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84" name="Rectangle 16"/>
          <p:cNvSpPr>
            <a:spLocks noChangeArrowheads="1"/>
          </p:cNvSpPr>
          <p:nvPr/>
        </p:nvSpPr>
        <p:spPr bwMode="auto">
          <a:xfrm>
            <a:off x="5651507" y="297775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85" name="Rectangle 17"/>
          <p:cNvSpPr>
            <a:spLocks noChangeArrowheads="1"/>
          </p:cNvSpPr>
          <p:nvPr/>
        </p:nvSpPr>
        <p:spPr bwMode="auto">
          <a:xfrm>
            <a:off x="5832485" y="297775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86" name="Rectangle 18"/>
          <p:cNvSpPr>
            <a:spLocks noChangeArrowheads="1"/>
          </p:cNvSpPr>
          <p:nvPr/>
        </p:nvSpPr>
        <p:spPr bwMode="auto">
          <a:xfrm>
            <a:off x="6010283" y="297775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87" name="Rectangle 19"/>
          <p:cNvSpPr>
            <a:spLocks noChangeArrowheads="1"/>
          </p:cNvSpPr>
          <p:nvPr/>
        </p:nvSpPr>
        <p:spPr bwMode="auto">
          <a:xfrm>
            <a:off x="6191256" y="297775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88" name="Rectangle 20"/>
          <p:cNvSpPr>
            <a:spLocks noChangeArrowheads="1"/>
          </p:cNvSpPr>
          <p:nvPr/>
        </p:nvSpPr>
        <p:spPr bwMode="auto">
          <a:xfrm>
            <a:off x="6372236" y="25729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89" name="Rectangle 21"/>
          <p:cNvSpPr>
            <a:spLocks noChangeArrowheads="1"/>
          </p:cNvSpPr>
          <p:nvPr/>
        </p:nvSpPr>
        <p:spPr bwMode="auto">
          <a:xfrm>
            <a:off x="6553208" y="25729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90" name="Rectangle 22"/>
          <p:cNvSpPr>
            <a:spLocks noChangeArrowheads="1"/>
          </p:cNvSpPr>
          <p:nvPr/>
        </p:nvSpPr>
        <p:spPr bwMode="auto">
          <a:xfrm>
            <a:off x="6731006" y="25729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91" name="Rectangle 23"/>
          <p:cNvSpPr>
            <a:spLocks noChangeArrowheads="1"/>
          </p:cNvSpPr>
          <p:nvPr/>
        </p:nvSpPr>
        <p:spPr bwMode="auto">
          <a:xfrm>
            <a:off x="6911982" y="257175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92" name="Rectangle 24"/>
          <p:cNvSpPr>
            <a:spLocks noChangeArrowheads="1"/>
          </p:cNvSpPr>
          <p:nvPr/>
        </p:nvSpPr>
        <p:spPr bwMode="auto">
          <a:xfrm>
            <a:off x="6372236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93" name="Rectangle 25"/>
          <p:cNvSpPr>
            <a:spLocks noChangeArrowheads="1"/>
          </p:cNvSpPr>
          <p:nvPr/>
        </p:nvSpPr>
        <p:spPr bwMode="auto">
          <a:xfrm>
            <a:off x="6553208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94" name="Rectangle 26"/>
          <p:cNvSpPr>
            <a:spLocks noChangeArrowheads="1"/>
          </p:cNvSpPr>
          <p:nvPr/>
        </p:nvSpPr>
        <p:spPr bwMode="auto">
          <a:xfrm>
            <a:off x="6731006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95" name="Rectangle 27"/>
          <p:cNvSpPr>
            <a:spLocks noChangeArrowheads="1"/>
          </p:cNvSpPr>
          <p:nvPr/>
        </p:nvSpPr>
        <p:spPr bwMode="auto">
          <a:xfrm>
            <a:off x="6911982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96" name="Rectangle 28"/>
          <p:cNvSpPr>
            <a:spLocks noChangeArrowheads="1"/>
          </p:cNvSpPr>
          <p:nvPr/>
        </p:nvSpPr>
        <p:spPr bwMode="auto">
          <a:xfrm>
            <a:off x="6372236" y="284202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97" name="Rectangle 29"/>
          <p:cNvSpPr>
            <a:spLocks noChangeArrowheads="1"/>
          </p:cNvSpPr>
          <p:nvPr/>
        </p:nvSpPr>
        <p:spPr bwMode="auto">
          <a:xfrm>
            <a:off x="6553208" y="284202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98" name="Rectangle 30"/>
          <p:cNvSpPr>
            <a:spLocks noChangeArrowheads="1"/>
          </p:cNvSpPr>
          <p:nvPr/>
        </p:nvSpPr>
        <p:spPr bwMode="auto">
          <a:xfrm>
            <a:off x="6731006" y="284202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799" name="Rectangle 31"/>
          <p:cNvSpPr>
            <a:spLocks noChangeArrowheads="1"/>
          </p:cNvSpPr>
          <p:nvPr/>
        </p:nvSpPr>
        <p:spPr bwMode="auto">
          <a:xfrm>
            <a:off x="6911982" y="284202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00" name="Rectangle 32"/>
          <p:cNvSpPr>
            <a:spLocks noChangeArrowheads="1"/>
          </p:cNvSpPr>
          <p:nvPr/>
        </p:nvSpPr>
        <p:spPr bwMode="auto">
          <a:xfrm>
            <a:off x="6372236" y="297656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01" name="Rectangle 33"/>
          <p:cNvSpPr>
            <a:spLocks noChangeArrowheads="1"/>
          </p:cNvSpPr>
          <p:nvPr/>
        </p:nvSpPr>
        <p:spPr bwMode="auto">
          <a:xfrm>
            <a:off x="6553208" y="297656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02" name="Rectangle 34"/>
          <p:cNvSpPr>
            <a:spLocks noChangeArrowheads="1"/>
          </p:cNvSpPr>
          <p:nvPr/>
        </p:nvSpPr>
        <p:spPr bwMode="auto">
          <a:xfrm>
            <a:off x="6731006" y="297656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03" name="Rectangle 35"/>
          <p:cNvSpPr>
            <a:spLocks noChangeArrowheads="1"/>
          </p:cNvSpPr>
          <p:nvPr/>
        </p:nvSpPr>
        <p:spPr bwMode="auto">
          <a:xfrm>
            <a:off x="6911982" y="297656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04" name="Rectangle 36"/>
          <p:cNvSpPr>
            <a:spLocks noChangeArrowheads="1"/>
          </p:cNvSpPr>
          <p:nvPr/>
        </p:nvSpPr>
        <p:spPr bwMode="auto">
          <a:xfrm>
            <a:off x="5651507" y="311229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05" name="Rectangle 37"/>
          <p:cNvSpPr>
            <a:spLocks noChangeArrowheads="1"/>
          </p:cNvSpPr>
          <p:nvPr/>
        </p:nvSpPr>
        <p:spPr bwMode="auto">
          <a:xfrm>
            <a:off x="5832485" y="311229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06" name="Rectangle 38"/>
          <p:cNvSpPr>
            <a:spLocks noChangeArrowheads="1"/>
          </p:cNvSpPr>
          <p:nvPr/>
        </p:nvSpPr>
        <p:spPr bwMode="auto">
          <a:xfrm>
            <a:off x="6010283" y="311229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07" name="Rectangle 39"/>
          <p:cNvSpPr>
            <a:spLocks noChangeArrowheads="1"/>
          </p:cNvSpPr>
          <p:nvPr/>
        </p:nvSpPr>
        <p:spPr bwMode="auto">
          <a:xfrm>
            <a:off x="6191256" y="311229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08" name="Rectangle 40"/>
          <p:cNvSpPr>
            <a:spLocks noChangeArrowheads="1"/>
          </p:cNvSpPr>
          <p:nvPr/>
        </p:nvSpPr>
        <p:spPr bwMode="auto">
          <a:xfrm>
            <a:off x="5651507" y="3246838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09" name="Rectangle 41"/>
          <p:cNvSpPr>
            <a:spLocks noChangeArrowheads="1"/>
          </p:cNvSpPr>
          <p:nvPr/>
        </p:nvSpPr>
        <p:spPr bwMode="auto">
          <a:xfrm>
            <a:off x="5832485" y="3246838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10" name="Rectangle 42"/>
          <p:cNvSpPr>
            <a:spLocks noChangeArrowheads="1"/>
          </p:cNvSpPr>
          <p:nvPr/>
        </p:nvSpPr>
        <p:spPr bwMode="auto">
          <a:xfrm>
            <a:off x="6010283" y="3246838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11" name="Rectangle 43"/>
          <p:cNvSpPr>
            <a:spLocks noChangeArrowheads="1"/>
          </p:cNvSpPr>
          <p:nvPr/>
        </p:nvSpPr>
        <p:spPr bwMode="auto">
          <a:xfrm>
            <a:off x="6191256" y="3246838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12" name="Rectangle 44"/>
          <p:cNvSpPr>
            <a:spLocks noChangeArrowheads="1"/>
          </p:cNvSpPr>
          <p:nvPr/>
        </p:nvSpPr>
        <p:spPr bwMode="auto">
          <a:xfrm>
            <a:off x="5651507" y="3382567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13" name="Rectangle 45"/>
          <p:cNvSpPr>
            <a:spLocks noChangeArrowheads="1"/>
          </p:cNvSpPr>
          <p:nvPr/>
        </p:nvSpPr>
        <p:spPr bwMode="auto">
          <a:xfrm>
            <a:off x="5832485" y="3382567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14" name="Rectangle 46"/>
          <p:cNvSpPr>
            <a:spLocks noChangeArrowheads="1"/>
          </p:cNvSpPr>
          <p:nvPr/>
        </p:nvSpPr>
        <p:spPr bwMode="auto">
          <a:xfrm>
            <a:off x="6010283" y="3382567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15" name="Rectangle 47"/>
          <p:cNvSpPr>
            <a:spLocks noChangeArrowheads="1"/>
          </p:cNvSpPr>
          <p:nvPr/>
        </p:nvSpPr>
        <p:spPr bwMode="auto">
          <a:xfrm>
            <a:off x="6191256" y="3382567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16" name="Rectangle 48"/>
          <p:cNvSpPr>
            <a:spLocks noChangeArrowheads="1"/>
          </p:cNvSpPr>
          <p:nvPr/>
        </p:nvSpPr>
        <p:spPr bwMode="auto">
          <a:xfrm>
            <a:off x="5651507" y="351710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17" name="Rectangle 49"/>
          <p:cNvSpPr>
            <a:spLocks noChangeArrowheads="1"/>
          </p:cNvSpPr>
          <p:nvPr/>
        </p:nvSpPr>
        <p:spPr bwMode="auto">
          <a:xfrm>
            <a:off x="5832485" y="351710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18" name="Rectangle 50"/>
          <p:cNvSpPr>
            <a:spLocks noChangeArrowheads="1"/>
          </p:cNvSpPr>
          <p:nvPr/>
        </p:nvSpPr>
        <p:spPr bwMode="auto">
          <a:xfrm>
            <a:off x="6010283" y="351710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19" name="Rectangle 51"/>
          <p:cNvSpPr>
            <a:spLocks noChangeArrowheads="1"/>
          </p:cNvSpPr>
          <p:nvPr/>
        </p:nvSpPr>
        <p:spPr bwMode="auto">
          <a:xfrm>
            <a:off x="6191256" y="351710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20" name="Rectangle 52"/>
          <p:cNvSpPr>
            <a:spLocks noChangeArrowheads="1"/>
          </p:cNvSpPr>
          <p:nvPr/>
        </p:nvSpPr>
        <p:spPr bwMode="auto">
          <a:xfrm>
            <a:off x="6372236" y="311229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21" name="Rectangle 53"/>
          <p:cNvSpPr>
            <a:spLocks noChangeArrowheads="1"/>
          </p:cNvSpPr>
          <p:nvPr/>
        </p:nvSpPr>
        <p:spPr bwMode="auto">
          <a:xfrm>
            <a:off x="6553208" y="311229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22" name="Rectangle 54"/>
          <p:cNvSpPr>
            <a:spLocks noChangeArrowheads="1"/>
          </p:cNvSpPr>
          <p:nvPr/>
        </p:nvSpPr>
        <p:spPr bwMode="auto">
          <a:xfrm>
            <a:off x="6731006" y="311229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23" name="Rectangle 55"/>
          <p:cNvSpPr>
            <a:spLocks noChangeArrowheads="1"/>
          </p:cNvSpPr>
          <p:nvPr/>
        </p:nvSpPr>
        <p:spPr bwMode="auto">
          <a:xfrm>
            <a:off x="6911982" y="311229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24" name="Rectangle 56"/>
          <p:cNvSpPr>
            <a:spLocks noChangeArrowheads="1"/>
          </p:cNvSpPr>
          <p:nvPr/>
        </p:nvSpPr>
        <p:spPr bwMode="auto">
          <a:xfrm>
            <a:off x="6372236" y="3246838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25" name="Rectangle 57"/>
          <p:cNvSpPr>
            <a:spLocks noChangeArrowheads="1"/>
          </p:cNvSpPr>
          <p:nvPr/>
        </p:nvSpPr>
        <p:spPr bwMode="auto">
          <a:xfrm>
            <a:off x="6553208" y="3246838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26" name="Rectangle 58"/>
          <p:cNvSpPr>
            <a:spLocks noChangeArrowheads="1"/>
          </p:cNvSpPr>
          <p:nvPr/>
        </p:nvSpPr>
        <p:spPr bwMode="auto">
          <a:xfrm>
            <a:off x="6731006" y="3246838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27" name="Rectangle 59"/>
          <p:cNvSpPr>
            <a:spLocks noChangeArrowheads="1"/>
          </p:cNvSpPr>
          <p:nvPr/>
        </p:nvSpPr>
        <p:spPr bwMode="auto">
          <a:xfrm>
            <a:off x="6911982" y="3246838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28" name="Rectangle 60"/>
          <p:cNvSpPr>
            <a:spLocks noChangeArrowheads="1"/>
          </p:cNvSpPr>
          <p:nvPr/>
        </p:nvSpPr>
        <p:spPr bwMode="auto">
          <a:xfrm>
            <a:off x="6372236" y="3382567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29" name="Rectangle 61"/>
          <p:cNvSpPr>
            <a:spLocks noChangeArrowheads="1"/>
          </p:cNvSpPr>
          <p:nvPr/>
        </p:nvSpPr>
        <p:spPr bwMode="auto">
          <a:xfrm>
            <a:off x="6553208" y="3382567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30" name="Rectangle 62"/>
          <p:cNvSpPr>
            <a:spLocks noChangeArrowheads="1"/>
          </p:cNvSpPr>
          <p:nvPr/>
        </p:nvSpPr>
        <p:spPr bwMode="auto">
          <a:xfrm>
            <a:off x="6731006" y="3382567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31" name="Rectangle 63"/>
          <p:cNvSpPr>
            <a:spLocks noChangeArrowheads="1"/>
          </p:cNvSpPr>
          <p:nvPr/>
        </p:nvSpPr>
        <p:spPr bwMode="auto">
          <a:xfrm>
            <a:off x="6911982" y="3382567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32" name="Rectangle 64"/>
          <p:cNvSpPr>
            <a:spLocks noChangeArrowheads="1"/>
          </p:cNvSpPr>
          <p:nvPr/>
        </p:nvSpPr>
        <p:spPr bwMode="auto">
          <a:xfrm>
            <a:off x="6372236" y="351710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33" name="Rectangle 65"/>
          <p:cNvSpPr>
            <a:spLocks noChangeArrowheads="1"/>
          </p:cNvSpPr>
          <p:nvPr/>
        </p:nvSpPr>
        <p:spPr bwMode="auto">
          <a:xfrm>
            <a:off x="6553208" y="351710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34" name="Rectangle 66"/>
          <p:cNvSpPr>
            <a:spLocks noChangeArrowheads="1"/>
          </p:cNvSpPr>
          <p:nvPr/>
        </p:nvSpPr>
        <p:spPr bwMode="auto">
          <a:xfrm>
            <a:off x="6731006" y="351710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35" name="Rectangle 67"/>
          <p:cNvSpPr>
            <a:spLocks noChangeArrowheads="1"/>
          </p:cNvSpPr>
          <p:nvPr/>
        </p:nvSpPr>
        <p:spPr bwMode="auto">
          <a:xfrm>
            <a:off x="6911982" y="351710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36" name="Rectangle 68"/>
          <p:cNvSpPr>
            <a:spLocks noChangeArrowheads="1"/>
          </p:cNvSpPr>
          <p:nvPr/>
        </p:nvSpPr>
        <p:spPr bwMode="auto">
          <a:xfrm>
            <a:off x="5651507" y="365284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37" name="Rectangle 69"/>
          <p:cNvSpPr>
            <a:spLocks noChangeArrowheads="1"/>
          </p:cNvSpPr>
          <p:nvPr/>
        </p:nvSpPr>
        <p:spPr bwMode="auto">
          <a:xfrm>
            <a:off x="5832485" y="365284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38" name="Rectangle 70"/>
          <p:cNvSpPr>
            <a:spLocks noChangeArrowheads="1"/>
          </p:cNvSpPr>
          <p:nvPr/>
        </p:nvSpPr>
        <p:spPr bwMode="auto">
          <a:xfrm>
            <a:off x="6010283" y="365284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39" name="Rectangle 71"/>
          <p:cNvSpPr>
            <a:spLocks noChangeArrowheads="1"/>
          </p:cNvSpPr>
          <p:nvPr/>
        </p:nvSpPr>
        <p:spPr bwMode="auto">
          <a:xfrm>
            <a:off x="6191256" y="365284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40" name="Rectangle 72"/>
          <p:cNvSpPr>
            <a:spLocks noChangeArrowheads="1"/>
          </p:cNvSpPr>
          <p:nvPr/>
        </p:nvSpPr>
        <p:spPr bwMode="auto">
          <a:xfrm>
            <a:off x="5651507" y="3787381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41" name="Rectangle 73"/>
          <p:cNvSpPr>
            <a:spLocks noChangeArrowheads="1"/>
          </p:cNvSpPr>
          <p:nvPr/>
        </p:nvSpPr>
        <p:spPr bwMode="auto">
          <a:xfrm>
            <a:off x="5832485" y="3787381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42" name="Rectangle 74"/>
          <p:cNvSpPr>
            <a:spLocks noChangeArrowheads="1"/>
          </p:cNvSpPr>
          <p:nvPr/>
        </p:nvSpPr>
        <p:spPr bwMode="auto">
          <a:xfrm>
            <a:off x="6010283" y="3787381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43" name="Rectangle 75"/>
          <p:cNvSpPr>
            <a:spLocks noChangeArrowheads="1"/>
          </p:cNvSpPr>
          <p:nvPr/>
        </p:nvSpPr>
        <p:spPr bwMode="auto">
          <a:xfrm>
            <a:off x="6191256" y="3787381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44" name="Rectangle 76"/>
          <p:cNvSpPr>
            <a:spLocks noChangeArrowheads="1"/>
          </p:cNvSpPr>
          <p:nvPr/>
        </p:nvSpPr>
        <p:spPr bwMode="auto">
          <a:xfrm>
            <a:off x="5651507" y="392311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45" name="Rectangle 77"/>
          <p:cNvSpPr>
            <a:spLocks noChangeArrowheads="1"/>
          </p:cNvSpPr>
          <p:nvPr/>
        </p:nvSpPr>
        <p:spPr bwMode="auto">
          <a:xfrm>
            <a:off x="5832485" y="392311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46" name="Rectangle 78"/>
          <p:cNvSpPr>
            <a:spLocks noChangeArrowheads="1"/>
          </p:cNvSpPr>
          <p:nvPr/>
        </p:nvSpPr>
        <p:spPr bwMode="auto">
          <a:xfrm>
            <a:off x="6010283" y="392311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47" name="Rectangle 79"/>
          <p:cNvSpPr>
            <a:spLocks noChangeArrowheads="1"/>
          </p:cNvSpPr>
          <p:nvPr/>
        </p:nvSpPr>
        <p:spPr bwMode="auto">
          <a:xfrm>
            <a:off x="6191256" y="392311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48" name="Rectangle 80"/>
          <p:cNvSpPr>
            <a:spLocks noChangeArrowheads="1"/>
          </p:cNvSpPr>
          <p:nvPr/>
        </p:nvSpPr>
        <p:spPr bwMode="auto">
          <a:xfrm>
            <a:off x="5651507" y="405765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49" name="Rectangle 81"/>
          <p:cNvSpPr>
            <a:spLocks noChangeArrowheads="1"/>
          </p:cNvSpPr>
          <p:nvPr/>
        </p:nvSpPr>
        <p:spPr bwMode="auto">
          <a:xfrm>
            <a:off x="5832485" y="405765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50" name="Rectangle 82"/>
          <p:cNvSpPr>
            <a:spLocks noChangeArrowheads="1"/>
          </p:cNvSpPr>
          <p:nvPr/>
        </p:nvSpPr>
        <p:spPr bwMode="auto">
          <a:xfrm>
            <a:off x="6010283" y="405765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51" name="Rectangle 83"/>
          <p:cNvSpPr>
            <a:spLocks noChangeArrowheads="1"/>
          </p:cNvSpPr>
          <p:nvPr/>
        </p:nvSpPr>
        <p:spPr bwMode="auto">
          <a:xfrm>
            <a:off x="6191256" y="405765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52" name="Rectangle 84"/>
          <p:cNvSpPr>
            <a:spLocks noChangeArrowheads="1"/>
          </p:cNvSpPr>
          <p:nvPr/>
        </p:nvSpPr>
        <p:spPr bwMode="auto">
          <a:xfrm>
            <a:off x="6372236" y="365284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53" name="Rectangle 85"/>
          <p:cNvSpPr>
            <a:spLocks noChangeArrowheads="1"/>
          </p:cNvSpPr>
          <p:nvPr/>
        </p:nvSpPr>
        <p:spPr bwMode="auto">
          <a:xfrm>
            <a:off x="6553208" y="365284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54" name="Rectangle 86"/>
          <p:cNvSpPr>
            <a:spLocks noChangeArrowheads="1"/>
          </p:cNvSpPr>
          <p:nvPr/>
        </p:nvSpPr>
        <p:spPr bwMode="auto">
          <a:xfrm>
            <a:off x="6731006" y="365284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55" name="Rectangle 87"/>
          <p:cNvSpPr>
            <a:spLocks noChangeArrowheads="1"/>
          </p:cNvSpPr>
          <p:nvPr/>
        </p:nvSpPr>
        <p:spPr bwMode="auto">
          <a:xfrm>
            <a:off x="6911982" y="365284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56" name="Rectangle 88"/>
          <p:cNvSpPr>
            <a:spLocks noChangeArrowheads="1"/>
          </p:cNvSpPr>
          <p:nvPr/>
        </p:nvSpPr>
        <p:spPr bwMode="auto">
          <a:xfrm>
            <a:off x="6372236" y="3787381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57" name="Rectangle 89"/>
          <p:cNvSpPr>
            <a:spLocks noChangeArrowheads="1"/>
          </p:cNvSpPr>
          <p:nvPr/>
        </p:nvSpPr>
        <p:spPr bwMode="auto">
          <a:xfrm>
            <a:off x="6553208" y="3787381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58" name="Rectangle 90"/>
          <p:cNvSpPr>
            <a:spLocks noChangeArrowheads="1"/>
          </p:cNvSpPr>
          <p:nvPr/>
        </p:nvSpPr>
        <p:spPr bwMode="auto">
          <a:xfrm>
            <a:off x="6731006" y="3787381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59" name="Rectangle 91"/>
          <p:cNvSpPr>
            <a:spLocks noChangeArrowheads="1"/>
          </p:cNvSpPr>
          <p:nvPr/>
        </p:nvSpPr>
        <p:spPr bwMode="auto">
          <a:xfrm>
            <a:off x="6911982" y="3787381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60" name="Rectangle 92"/>
          <p:cNvSpPr>
            <a:spLocks noChangeArrowheads="1"/>
          </p:cNvSpPr>
          <p:nvPr/>
        </p:nvSpPr>
        <p:spPr bwMode="auto">
          <a:xfrm>
            <a:off x="6372236" y="392192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61" name="Rectangle 93"/>
          <p:cNvSpPr>
            <a:spLocks noChangeArrowheads="1"/>
          </p:cNvSpPr>
          <p:nvPr/>
        </p:nvSpPr>
        <p:spPr bwMode="auto">
          <a:xfrm>
            <a:off x="6553208" y="392192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62" name="Rectangle 94"/>
          <p:cNvSpPr>
            <a:spLocks noChangeArrowheads="1"/>
          </p:cNvSpPr>
          <p:nvPr/>
        </p:nvSpPr>
        <p:spPr bwMode="auto">
          <a:xfrm>
            <a:off x="6731006" y="392192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63" name="Rectangle 95"/>
          <p:cNvSpPr>
            <a:spLocks noChangeArrowheads="1"/>
          </p:cNvSpPr>
          <p:nvPr/>
        </p:nvSpPr>
        <p:spPr bwMode="auto">
          <a:xfrm>
            <a:off x="6911982" y="392192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64" name="Rectangle 96"/>
          <p:cNvSpPr>
            <a:spLocks noChangeArrowheads="1"/>
          </p:cNvSpPr>
          <p:nvPr/>
        </p:nvSpPr>
        <p:spPr bwMode="auto">
          <a:xfrm>
            <a:off x="6372236" y="405646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65" name="Rectangle 97"/>
          <p:cNvSpPr>
            <a:spLocks noChangeArrowheads="1"/>
          </p:cNvSpPr>
          <p:nvPr/>
        </p:nvSpPr>
        <p:spPr bwMode="auto">
          <a:xfrm>
            <a:off x="6553208" y="405646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66" name="Rectangle 98"/>
          <p:cNvSpPr>
            <a:spLocks noChangeArrowheads="1"/>
          </p:cNvSpPr>
          <p:nvPr/>
        </p:nvSpPr>
        <p:spPr bwMode="auto">
          <a:xfrm>
            <a:off x="6731006" y="405646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67" name="Rectangle 99"/>
          <p:cNvSpPr>
            <a:spLocks noChangeArrowheads="1"/>
          </p:cNvSpPr>
          <p:nvPr/>
        </p:nvSpPr>
        <p:spPr bwMode="auto">
          <a:xfrm>
            <a:off x="6911982" y="405646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68" name="Rectangle 100"/>
          <p:cNvSpPr>
            <a:spLocks noChangeArrowheads="1"/>
          </p:cNvSpPr>
          <p:nvPr/>
        </p:nvSpPr>
        <p:spPr bwMode="auto">
          <a:xfrm>
            <a:off x="5651507" y="41921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69" name="Rectangle 101"/>
          <p:cNvSpPr>
            <a:spLocks noChangeArrowheads="1"/>
          </p:cNvSpPr>
          <p:nvPr/>
        </p:nvSpPr>
        <p:spPr bwMode="auto">
          <a:xfrm>
            <a:off x="5832485" y="41921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70" name="Rectangle 102"/>
          <p:cNvSpPr>
            <a:spLocks noChangeArrowheads="1"/>
          </p:cNvSpPr>
          <p:nvPr/>
        </p:nvSpPr>
        <p:spPr bwMode="auto">
          <a:xfrm>
            <a:off x="6010283" y="41921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71" name="Rectangle 103"/>
          <p:cNvSpPr>
            <a:spLocks noChangeArrowheads="1"/>
          </p:cNvSpPr>
          <p:nvPr/>
        </p:nvSpPr>
        <p:spPr bwMode="auto">
          <a:xfrm>
            <a:off x="6191256" y="41921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72" name="Rectangle 104"/>
          <p:cNvSpPr>
            <a:spLocks noChangeArrowheads="1"/>
          </p:cNvSpPr>
          <p:nvPr/>
        </p:nvSpPr>
        <p:spPr bwMode="auto">
          <a:xfrm>
            <a:off x="5651507" y="432673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73" name="Rectangle 105"/>
          <p:cNvSpPr>
            <a:spLocks noChangeArrowheads="1"/>
          </p:cNvSpPr>
          <p:nvPr/>
        </p:nvSpPr>
        <p:spPr bwMode="auto">
          <a:xfrm>
            <a:off x="5832485" y="432673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74" name="Rectangle 106"/>
          <p:cNvSpPr>
            <a:spLocks noChangeArrowheads="1"/>
          </p:cNvSpPr>
          <p:nvPr/>
        </p:nvSpPr>
        <p:spPr bwMode="auto">
          <a:xfrm>
            <a:off x="6010283" y="432673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75" name="Rectangle 107"/>
          <p:cNvSpPr>
            <a:spLocks noChangeArrowheads="1"/>
          </p:cNvSpPr>
          <p:nvPr/>
        </p:nvSpPr>
        <p:spPr bwMode="auto">
          <a:xfrm>
            <a:off x="6191256" y="432673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76" name="Rectangle 108"/>
          <p:cNvSpPr>
            <a:spLocks noChangeArrowheads="1"/>
          </p:cNvSpPr>
          <p:nvPr/>
        </p:nvSpPr>
        <p:spPr bwMode="auto">
          <a:xfrm>
            <a:off x="5651507" y="446246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77" name="Rectangle 109"/>
          <p:cNvSpPr>
            <a:spLocks noChangeArrowheads="1"/>
          </p:cNvSpPr>
          <p:nvPr/>
        </p:nvSpPr>
        <p:spPr bwMode="auto">
          <a:xfrm>
            <a:off x="5832485" y="446246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78" name="Rectangle 110"/>
          <p:cNvSpPr>
            <a:spLocks noChangeArrowheads="1"/>
          </p:cNvSpPr>
          <p:nvPr/>
        </p:nvSpPr>
        <p:spPr bwMode="auto">
          <a:xfrm>
            <a:off x="6010283" y="446246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79" name="Rectangle 111"/>
          <p:cNvSpPr>
            <a:spLocks noChangeArrowheads="1"/>
          </p:cNvSpPr>
          <p:nvPr/>
        </p:nvSpPr>
        <p:spPr bwMode="auto">
          <a:xfrm>
            <a:off x="6191256" y="446246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80" name="Rectangle 112"/>
          <p:cNvSpPr>
            <a:spLocks noChangeArrowheads="1"/>
          </p:cNvSpPr>
          <p:nvPr/>
        </p:nvSpPr>
        <p:spPr bwMode="auto">
          <a:xfrm>
            <a:off x="5651507" y="45970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81" name="Rectangle 113"/>
          <p:cNvSpPr>
            <a:spLocks noChangeArrowheads="1"/>
          </p:cNvSpPr>
          <p:nvPr/>
        </p:nvSpPr>
        <p:spPr bwMode="auto">
          <a:xfrm>
            <a:off x="5832485" y="45970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82" name="Rectangle 114"/>
          <p:cNvSpPr>
            <a:spLocks noChangeArrowheads="1"/>
          </p:cNvSpPr>
          <p:nvPr/>
        </p:nvSpPr>
        <p:spPr bwMode="auto">
          <a:xfrm>
            <a:off x="6010283" y="45970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83" name="Rectangle 115"/>
          <p:cNvSpPr>
            <a:spLocks noChangeArrowheads="1"/>
          </p:cNvSpPr>
          <p:nvPr/>
        </p:nvSpPr>
        <p:spPr bwMode="auto">
          <a:xfrm>
            <a:off x="6191256" y="45970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84" name="Rectangle 116"/>
          <p:cNvSpPr>
            <a:spLocks noChangeArrowheads="1"/>
          </p:cNvSpPr>
          <p:nvPr/>
        </p:nvSpPr>
        <p:spPr bwMode="auto">
          <a:xfrm>
            <a:off x="6372236" y="41921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85" name="Rectangle 117"/>
          <p:cNvSpPr>
            <a:spLocks noChangeArrowheads="1"/>
          </p:cNvSpPr>
          <p:nvPr/>
        </p:nvSpPr>
        <p:spPr bwMode="auto">
          <a:xfrm>
            <a:off x="6553208" y="41921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86" name="Rectangle 118"/>
          <p:cNvSpPr>
            <a:spLocks noChangeArrowheads="1"/>
          </p:cNvSpPr>
          <p:nvPr/>
        </p:nvSpPr>
        <p:spPr bwMode="auto">
          <a:xfrm>
            <a:off x="6731006" y="41921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87" name="Rectangle 119"/>
          <p:cNvSpPr>
            <a:spLocks noChangeArrowheads="1"/>
          </p:cNvSpPr>
          <p:nvPr/>
        </p:nvSpPr>
        <p:spPr bwMode="auto">
          <a:xfrm>
            <a:off x="6911982" y="41921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88" name="Rectangle 120"/>
          <p:cNvSpPr>
            <a:spLocks noChangeArrowheads="1"/>
          </p:cNvSpPr>
          <p:nvPr/>
        </p:nvSpPr>
        <p:spPr bwMode="auto">
          <a:xfrm>
            <a:off x="6372236" y="432673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89" name="Rectangle 121"/>
          <p:cNvSpPr>
            <a:spLocks noChangeArrowheads="1"/>
          </p:cNvSpPr>
          <p:nvPr/>
        </p:nvSpPr>
        <p:spPr bwMode="auto">
          <a:xfrm>
            <a:off x="6553208" y="432673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90" name="Rectangle 122"/>
          <p:cNvSpPr>
            <a:spLocks noChangeArrowheads="1"/>
          </p:cNvSpPr>
          <p:nvPr/>
        </p:nvSpPr>
        <p:spPr bwMode="auto">
          <a:xfrm>
            <a:off x="6731006" y="432673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91" name="Rectangle 123"/>
          <p:cNvSpPr>
            <a:spLocks noChangeArrowheads="1"/>
          </p:cNvSpPr>
          <p:nvPr/>
        </p:nvSpPr>
        <p:spPr bwMode="auto">
          <a:xfrm>
            <a:off x="6911982" y="432673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92" name="Rectangle 124"/>
          <p:cNvSpPr>
            <a:spLocks noChangeArrowheads="1"/>
          </p:cNvSpPr>
          <p:nvPr/>
        </p:nvSpPr>
        <p:spPr bwMode="auto">
          <a:xfrm>
            <a:off x="6372236" y="446246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93" name="Rectangle 125"/>
          <p:cNvSpPr>
            <a:spLocks noChangeArrowheads="1"/>
          </p:cNvSpPr>
          <p:nvPr/>
        </p:nvSpPr>
        <p:spPr bwMode="auto">
          <a:xfrm>
            <a:off x="6553208" y="446246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94" name="Rectangle 126"/>
          <p:cNvSpPr>
            <a:spLocks noChangeArrowheads="1"/>
          </p:cNvSpPr>
          <p:nvPr/>
        </p:nvSpPr>
        <p:spPr bwMode="auto">
          <a:xfrm>
            <a:off x="6731006" y="446246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95" name="Rectangle 127"/>
          <p:cNvSpPr>
            <a:spLocks noChangeArrowheads="1"/>
          </p:cNvSpPr>
          <p:nvPr/>
        </p:nvSpPr>
        <p:spPr bwMode="auto">
          <a:xfrm>
            <a:off x="6911982" y="446246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96" name="Rectangle 128"/>
          <p:cNvSpPr>
            <a:spLocks noChangeArrowheads="1"/>
          </p:cNvSpPr>
          <p:nvPr/>
        </p:nvSpPr>
        <p:spPr bwMode="auto">
          <a:xfrm>
            <a:off x="6372236" y="45970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97" name="Rectangle 129"/>
          <p:cNvSpPr>
            <a:spLocks noChangeArrowheads="1"/>
          </p:cNvSpPr>
          <p:nvPr/>
        </p:nvSpPr>
        <p:spPr bwMode="auto">
          <a:xfrm>
            <a:off x="6553208" y="45970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98" name="Rectangle 130"/>
          <p:cNvSpPr>
            <a:spLocks noChangeArrowheads="1"/>
          </p:cNvSpPr>
          <p:nvPr/>
        </p:nvSpPr>
        <p:spPr bwMode="auto">
          <a:xfrm>
            <a:off x="6731006" y="45970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899" name="Rectangle 131"/>
          <p:cNvSpPr>
            <a:spLocks noChangeArrowheads="1"/>
          </p:cNvSpPr>
          <p:nvPr/>
        </p:nvSpPr>
        <p:spPr bwMode="auto">
          <a:xfrm>
            <a:off x="6911982" y="45970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00" name="Rectangle 132"/>
          <p:cNvSpPr>
            <a:spLocks noChangeArrowheads="1"/>
          </p:cNvSpPr>
          <p:nvPr/>
        </p:nvSpPr>
        <p:spPr bwMode="auto">
          <a:xfrm>
            <a:off x="7091370" y="25729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01" name="Rectangle 133"/>
          <p:cNvSpPr>
            <a:spLocks noChangeArrowheads="1"/>
          </p:cNvSpPr>
          <p:nvPr/>
        </p:nvSpPr>
        <p:spPr bwMode="auto">
          <a:xfrm>
            <a:off x="7272349" y="25729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02" name="Rectangle 134"/>
          <p:cNvSpPr>
            <a:spLocks noChangeArrowheads="1"/>
          </p:cNvSpPr>
          <p:nvPr/>
        </p:nvSpPr>
        <p:spPr bwMode="auto">
          <a:xfrm>
            <a:off x="7450145" y="25729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03" name="Rectangle 135"/>
          <p:cNvSpPr>
            <a:spLocks noChangeArrowheads="1"/>
          </p:cNvSpPr>
          <p:nvPr/>
        </p:nvSpPr>
        <p:spPr bwMode="auto">
          <a:xfrm>
            <a:off x="7631118" y="25729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04" name="Rectangle 136"/>
          <p:cNvSpPr>
            <a:spLocks noChangeArrowheads="1"/>
          </p:cNvSpPr>
          <p:nvPr/>
        </p:nvSpPr>
        <p:spPr bwMode="auto">
          <a:xfrm>
            <a:off x="7091370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05" name="Rectangle 137"/>
          <p:cNvSpPr>
            <a:spLocks noChangeArrowheads="1"/>
          </p:cNvSpPr>
          <p:nvPr/>
        </p:nvSpPr>
        <p:spPr bwMode="auto">
          <a:xfrm>
            <a:off x="7272349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06" name="Rectangle 138"/>
          <p:cNvSpPr>
            <a:spLocks noChangeArrowheads="1"/>
          </p:cNvSpPr>
          <p:nvPr/>
        </p:nvSpPr>
        <p:spPr bwMode="auto">
          <a:xfrm>
            <a:off x="7450145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07" name="Rectangle 139"/>
          <p:cNvSpPr>
            <a:spLocks noChangeArrowheads="1"/>
          </p:cNvSpPr>
          <p:nvPr/>
        </p:nvSpPr>
        <p:spPr bwMode="auto">
          <a:xfrm>
            <a:off x="7631118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08" name="Rectangle 140"/>
          <p:cNvSpPr>
            <a:spLocks noChangeArrowheads="1"/>
          </p:cNvSpPr>
          <p:nvPr/>
        </p:nvSpPr>
        <p:spPr bwMode="auto">
          <a:xfrm>
            <a:off x="7091370" y="284202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09" name="Rectangle 141"/>
          <p:cNvSpPr>
            <a:spLocks noChangeArrowheads="1"/>
          </p:cNvSpPr>
          <p:nvPr/>
        </p:nvSpPr>
        <p:spPr bwMode="auto">
          <a:xfrm>
            <a:off x="7272349" y="284202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10" name="Rectangle 142"/>
          <p:cNvSpPr>
            <a:spLocks noChangeArrowheads="1"/>
          </p:cNvSpPr>
          <p:nvPr/>
        </p:nvSpPr>
        <p:spPr bwMode="auto">
          <a:xfrm>
            <a:off x="7450145" y="284202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11" name="Rectangle 143"/>
          <p:cNvSpPr>
            <a:spLocks noChangeArrowheads="1"/>
          </p:cNvSpPr>
          <p:nvPr/>
        </p:nvSpPr>
        <p:spPr bwMode="auto">
          <a:xfrm>
            <a:off x="7631118" y="284202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12" name="Rectangle 144"/>
          <p:cNvSpPr>
            <a:spLocks noChangeArrowheads="1"/>
          </p:cNvSpPr>
          <p:nvPr/>
        </p:nvSpPr>
        <p:spPr bwMode="auto">
          <a:xfrm>
            <a:off x="7091370" y="297656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13" name="Rectangle 145"/>
          <p:cNvSpPr>
            <a:spLocks noChangeArrowheads="1"/>
          </p:cNvSpPr>
          <p:nvPr/>
        </p:nvSpPr>
        <p:spPr bwMode="auto">
          <a:xfrm>
            <a:off x="7272349" y="297656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14" name="Rectangle 146"/>
          <p:cNvSpPr>
            <a:spLocks noChangeArrowheads="1"/>
          </p:cNvSpPr>
          <p:nvPr/>
        </p:nvSpPr>
        <p:spPr bwMode="auto">
          <a:xfrm>
            <a:off x="7450145" y="297656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15" name="Rectangle 147"/>
          <p:cNvSpPr>
            <a:spLocks noChangeArrowheads="1"/>
          </p:cNvSpPr>
          <p:nvPr/>
        </p:nvSpPr>
        <p:spPr bwMode="auto">
          <a:xfrm>
            <a:off x="7631118" y="297656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16" name="Rectangle 148"/>
          <p:cNvSpPr>
            <a:spLocks noChangeArrowheads="1"/>
          </p:cNvSpPr>
          <p:nvPr/>
        </p:nvSpPr>
        <p:spPr bwMode="auto">
          <a:xfrm>
            <a:off x="7812098" y="25729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17" name="Rectangle 149"/>
          <p:cNvSpPr>
            <a:spLocks noChangeArrowheads="1"/>
          </p:cNvSpPr>
          <p:nvPr/>
        </p:nvSpPr>
        <p:spPr bwMode="auto">
          <a:xfrm>
            <a:off x="7993071" y="257175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18" name="Rectangle 150"/>
          <p:cNvSpPr>
            <a:spLocks noChangeArrowheads="1"/>
          </p:cNvSpPr>
          <p:nvPr/>
        </p:nvSpPr>
        <p:spPr bwMode="auto">
          <a:xfrm>
            <a:off x="8170870" y="257175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19" name="Rectangle 151"/>
          <p:cNvSpPr>
            <a:spLocks noChangeArrowheads="1"/>
          </p:cNvSpPr>
          <p:nvPr/>
        </p:nvSpPr>
        <p:spPr bwMode="auto">
          <a:xfrm>
            <a:off x="8351845" y="257175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20" name="Rectangle 152"/>
          <p:cNvSpPr>
            <a:spLocks noChangeArrowheads="1"/>
          </p:cNvSpPr>
          <p:nvPr/>
        </p:nvSpPr>
        <p:spPr bwMode="auto">
          <a:xfrm>
            <a:off x="7812098" y="270748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21" name="Rectangle 153"/>
          <p:cNvSpPr>
            <a:spLocks noChangeArrowheads="1"/>
          </p:cNvSpPr>
          <p:nvPr/>
        </p:nvSpPr>
        <p:spPr bwMode="auto">
          <a:xfrm>
            <a:off x="7993071" y="27062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22" name="Rectangle 154"/>
          <p:cNvSpPr>
            <a:spLocks noChangeArrowheads="1"/>
          </p:cNvSpPr>
          <p:nvPr/>
        </p:nvSpPr>
        <p:spPr bwMode="auto">
          <a:xfrm>
            <a:off x="8170870" y="27062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23" name="Rectangle 155"/>
          <p:cNvSpPr>
            <a:spLocks noChangeArrowheads="1"/>
          </p:cNvSpPr>
          <p:nvPr/>
        </p:nvSpPr>
        <p:spPr bwMode="auto">
          <a:xfrm>
            <a:off x="8351845" y="27062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24" name="Rectangle 156"/>
          <p:cNvSpPr>
            <a:spLocks noChangeArrowheads="1"/>
          </p:cNvSpPr>
          <p:nvPr/>
        </p:nvSpPr>
        <p:spPr bwMode="auto">
          <a:xfrm>
            <a:off x="7812098" y="284202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25" name="Rectangle 157"/>
          <p:cNvSpPr>
            <a:spLocks noChangeArrowheads="1"/>
          </p:cNvSpPr>
          <p:nvPr/>
        </p:nvSpPr>
        <p:spPr bwMode="auto">
          <a:xfrm>
            <a:off x="7993071" y="2840834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26" name="Rectangle 158"/>
          <p:cNvSpPr>
            <a:spLocks noChangeArrowheads="1"/>
          </p:cNvSpPr>
          <p:nvPr/>
        </p:nvSpPr>
        <p:spPr bwMode="auto">
          <a:xfrm>
            <a:off x="8170870" y="2840834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27" name="Rectangle 159"/>
          <p:cNvSpPr>
            <a:spLocks noChangeArrowheads="1"/>
          </p:cNvSpPr>
          <p:nvPr/>
        </p:nvSpPr>
        <p:spPr bwMode="auto">
          <a:xfrm>
            <a:off x="8351845" y="2840834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28" name="Rectangle 160"/>
          <p:cNvSpPr>
            <a:spLocks noChangeArrowheads="1"/>
          </p:cNvSpPr>
          <p:nvPr/>
        </p:nvSpPr>
        <p:spPr bwMode="auto">
          <a:xfrm>
            <a:off x="7812098" y="2975373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29" name="Rectangle 161"/>
          <p:cNvSpPr>
            <a:spLocks noChangeArrowheads="1"/>
          </p:cNvSpPr>
          <p:nvPr/>
        </p:nvSpPr>
        <p:spPr bwMode="auto">
          <a:xfrm>
            <a:off x="7993071" y="2975373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30" name="Rectangle 162"/>
          <p:cNvSpPr>
            <a:spLocks noChangeArrowheads="1"/>
          </p:cNvSpPr>
          <p:nvPr/>
        </p:nvSpPr>
        <p:spPr bwMode="auto">
          <a:xfrm>
            <a:off x="8170870" y="2975373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31" name="Rectangle 163"/>
          <p:cNvSpPr>
            <a:spLocks noChangeArrowheads="1"/>
          </p:cNvSpPr>
          <p:nvPr/>
        </p:nvSpPr>
        <p:spPr bwMode="auto">
          <a:xfrm>
            <a:off x="8351845" y="2976563"/>
            <a:ext cx="180975" cy="134541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32" name="Rectangle 164"/>
          <p:cNvSpPr>
            <a:spLocks noChangeArrowheads="1"/>
          </p:cNvSpPr>
          <p:nvPr/>
        </p:nvSpPr>
        <p:spPr bwMode="auto">
          <a:xfrm>
            <a:off x="7091370" y="31111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33" name="Rectangle 165"/>
          <p:cNvSpPr>
            <a:spLocks noChangeArrowheads="1"/>
          </p:cNvSpPr>
          <p:nvPr/>
        </p:nvSpPr>
        <p:spPr bwMode="auto">
          <a:xfrm>
            <a:off x="7272349" y="31111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34" name="Rectangle 166"/>
          <p:cNvSpPr>
            <a:spLocks noChangeArrowheads="1"/>
          </p:cNvSpPr>
          <p:nvPr/>
        </p:nvSpPr>
        <p:spPr bwMode="auto">
          <a:xfrm>
            <a:off x="7450145" y="31111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35" name="Rectangle 167"/>
          <p:cNvSpPr>
            <a:spLocks noChangeArrowheads="1"/>
          </p:cNvSpPr>
          <p:nvPr/>
        </p:nvSpPr>
        <p:spPr bwMode="auto">
          <a:xfrm>
            <a:off x="7631118" y="31111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36" name="Rectangle 168"/>
          <p:cNvSpPr>
            <a:spLocks noChangeArrowheads="1"/>
          </p:cNvSpPr>
          <p:nvPr/>
        </p:nvSpPr>
        <p:spPr bwMode="auto">
          <a:xfrm>
            <a:off x="7091370" y="324564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37" name="Rectangle 169"/>
          <p:cNvSpPr>
            <a:spLocks noChangeArrowheads="1"/>
          </p:cNvSpPr>
          <p:nvPr/>
        </p:nvSpPr>
        <p:spPr bwMode="auto">
          <a:xfrm>
            <a:off x="7272349" y="324564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38" name="Rectangle 170"/>
          <p:cNvSpPr>
            <a:spLocks noChangeArrowheads="1"/>
          </p:cNvSpPr>
          <p:nvPr/>
        </p:nvSpPr>
        <p:spPr bwMode="auto">
          <a:xfrm>
            <a:off x="7450145" y="324564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39" name="Rectangle 171"/>
          <p:cNvSpPr>
            <a:spLocks noChangeArrowheads="1"/>
          </p:cNvSpPr>
          <p:nvPr/>
        </p:nvSpPr>
        <p:spPr bwMode="auto">
          <a:xfrm>
            <a:off x="7631118" y="324564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40" name="Rectangle 172"/>
          <p:cNvSpPr>
            <a:spLocks noChangeArrowheads="1"/>
          </p:cNvSpPr>
          <p:nvPr/>
        </p:nvSpPr>
        <p:spPr bwMode="auto">
          <a:xfrm>
            <a:off x="7091370" y="3381377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41" name="Rectangle 173"/>
          <p:cNvSpPr>
            <a:spLocks noChangeArrowheads="1"/>
          </p:cNvSpPr>
          <p:nvPr/>
        </p:nvSpPr>
        <p:spPr bwMode="auto">
          <a:xfrm>
            <a:off x="7272349" y="3381377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42" name="Rectangle 174"/>
          <p:cNvSpPr>
            <a:spLocks noChangeArrowheads="1"/>
          </p:cNvSpPr>
          <p:nvPr/>
        </p:nvSpPr>
        <p:spPr bwMode="auto">
          <a:xfrm>
            <a:off x="7450145" y="3381377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43" name="Rectangle 175"/>
          <p:cNvSpPr>
            <a:spLocks noChangeArrowheads="1"/>
          </p:cNvSpPr>
          <p:nvPr/>
        </p:nvSpPr>
        <p:spPr bwMode="auto">
          <a:xfrm>
            <a:off x="7631118" y="3381377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44" name="Rectangle 176"/>
          <p:cNvSpPr>
            <a:spLocks noChangeArrowheads="1"/>
          </p:cNvSpPr>
          <p:nvPr/>
        </p:nvSpPr>
        <p:spPr bwMode="auto">
          <a:xfrm>
            <a:off x="7091370" y="3515919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45" name="Rectangle 177"/>
          <p:cNvSpPr>
            <a:spLocks noChangeArrowheads="1"/>
          </p:cNvSpPr>
          <p:nvPr/>
        </p:nvSpPr>
        <p:spPr bwMode="auto">
          <a:xfrm>
            <a:off x="7272349" y="3515919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46" name="Rectangle 178"/>
          <p:cNvSpPr>
            <a:spLocks noChangeArrowheads="1"/>
          </p:cNvSpPr>
          <p:nvPr/>
        </p:nvSpPr>
        <p:spPr bwMode="auto">
          <a:xfrm>
            <a:off x="7450145" y="3515919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47" name="Rectangle 179"/>
          <p:cNvSpPr>
            <a:spLocks noChangeArrowheads="1"/>
          </p:cNvSpPr>
          <p:nvPr/>
        </p:nvSpPr>
        <p:spPr bwMode="auto">
          <a:xfrm>
            <a:off x="7631118" y="3515919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48" name="Rectangle 180"/>
          <p:cNvSpPr>
            <a:spLocks noChangeArrowheads="1"/>
          </p:cNvSpPr>
          <p:nvPr/>
        </p:nvSpPr>
        <p:spPr bwMode="auto">
          <a:xfrm>
            <a:off x="7812098" y="31111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49" name="Rectangle 181"/>
          <p:cNvSpPr>
            <a:spLocks noChangeArrowheads="1"/>
          </p:cNvSpPr>
          <p:nvPr/>
        </p:nvSpPr>
        <p:spPr bwMode="auto">
          <a:xfrm>
            <a:off x="7993071" y="31111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50" name="Rectangle 182"/>
          <p:cNvSpPr>
            <a:spLocks noChangeArrowheads="1"/>
          </p:cNvSpPr>
          <p:nvPr/>
        </p:nvSpPr>
        <p:spPr bwMode="auto">
          <a:xfrm>
            <a:off x="8170870" y="31111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51" name="Rectangle 183"/>
          <p:cNvSpPr>
            <a:spLocks noChangeArrowheads="1"/>
          </p:cNvSpPr>
          <p:nvPr/>
        </p:nvSpPr>
        <p:spPr bwMode="auto">
          <a:xfrm>
            <a:off x="8351845" y="31111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52" name="Rectangle 184"/>
          <p:cNvSpPr>
            <a:spLocks noChangeArrowheads="1"/>
          </p:cNvSpPr>
          <p:nvPr/>
        </p:nvSpPr>
        <p:spPr bwMode="auto">
          <a:xfrm>
            <a:off x="7812098" y="324564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53" name="Rectangle 185"/>
          <p:cNvSpPr>
            <a:spLocks noChangeArrowheads="1"/>
          </p:cNvSpPr>
          <p:nvPr/>
        </p:nvSpPr>
        <p:spPr bwMode="auto">
          <a:xfrm>
            <a:off x="7993071" y="324564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54" name="Rectangle 186"/>
          <p:cNvSpPr>
            <a:spLocks noChangeArrowheads="1"/>
          </p:cNvSpPr>
          <p:nvPr/>
        </p:nvSpPr>
        <p:spPr bwMode="auto">
          <a:xfrm>
            <a:off x="8170870" y="324564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55" name="Rectangle 187"/>
          <p:cNvSpPr>
            <a:spLocks noChangeArrowheads="1"/>
          </p:cNvSpPr>
          <p:nvPr/>
        </p:nvSpPr>
        <p:spPr bwMode="auto">
          <a:xfrm>
            <a:off x="8351845" y="324564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56" name="Rectangle 188"/>
          <p:cNvSpPr>
            <a:spLocks noChangeArrowheads="1"/>
          </p:cNvSpPr>
          <p:nvPr/>
        </p:nvSpPr>
        <p:spPr bwMode="auto">
          <a:xfrm>
            <a:off x="7812098" y="3381377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57" name="Rectangle 189"/>
          <p:cNvSpPr>
            <a:spLocks noChangeArrowheads="1"/>
          </p:cNvSpPr>
          <p:nvPr/>
        </p:nvSpPr>
        <p:spPr bwMode="auto">
          <a:xfrm>
            <a:off x="7993071" y="3381377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58" name="Rectangle 190"/>
          <p:cNvSpPr>
            <a:spLocks noChangeArrowheads="1"/>
          </p:cNvSpPr>
          <p:nvPr/>
        </p:nvSpPr>
        <p:spPr bwMode="auto">
          <a:xfrm>
            <a:off x="8170870" y="3381377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59" name="Rectangle 191"/>
          <p:cNvSpPr>
            <a:spLocks noChangeArrowheads="1"/>
          </p:cNvSpPr>
          <p:nvPr/>
        </p:nvSpPr>
        <p:spPr bwMode="auto">
          <a:xfrm>
            <a:off x="8351845" y="3381377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60" name="Rectangle 192"/>
          <p:cNvSpPr>
            <a:spLocks noChangeArrowheads="1"/>
          </p:cNvSpPr>
          <p:nvPr/>
        </p:nvSpPr>
        <p:spPr bwMode="auto">
          <a:xfrm>
            <a:off x="7812098" y="3515919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61" name="Rectangle 193"/>
          <p:cNvSpPr>
            <a:spLocks noChangeArrowheads="1"/>
          </p:cNvSpPr>
          <p:nvPr/>
        </p:nvSpPr>
        <p:spPr bwMode="auto">
          <a:xfrm>
            <a:off x="7993071" y="3515919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62" name="Rectangle 194"/>
          <p:cNvSpPr>
            <a:spLocks noChangeArrowheads="1"/>
          </p:cNvSpPr>
          <p:nvPr/>
        </p:nvSpPr>
        <p:spPr bwMode="auto">
          <a:xfrm>
            <a:off x="8170870" y="3515919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63" name="Rectangle 195"/>
          <p:cNvSpPr>
            <a:spLocks noChangeArrowheads="1"/>
          </p:cNvSpPr>
          <p:nvPr/>
        </p:nvSpPr>
        <p:spPr bwMode="auto">
          <a:xfrm>
            <a:off x="8351845" y="3515919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64" name="Rectangle 196"/>
          <p:cNvSpPr>
            <a:spLocks noChangeArrowheads="1"/>
          </p:cNvSpPr>
          <p:nvPr/>
        </p:nvSpPr>
        <p:spPr bwMode="auto">
          <a:xfrm>
            <a:off x="7091370" y="3651649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65" name="Rectangle 197"/>
          <p:cNvSpPr>
            <a:spLocks noChangeArrowheads="1"/>
          </p:cNvSpPr>
          <p:nvPr/>
        </p:nvSpPr>
        <p:spPr bwMode="auto">
          <a:xfrm>
            <a:off x="7272349" y="3651649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66" name="Rectangle 198"/>
          <p:cNvSpPr>
            <a:spLocks noChangeArrowheads="1"/>
          </p:cNvSpPr>
          <p:nvPr/>
        </p:nvSpPr>
        <p:spPr bwMode="auto">
          <a:xfrm>
            <a:off x="7450145" y="3651649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67" name="Rectangle 199"/>
          <p:cNvSpPr>
            <a:spLocks noChangeArrowheads="1"/>
          </p:cNvSpPr>
          <p:nvPr/>
        </p:nvSpPr>
        <p:spPr bwMode="auto">
          <a:xfrm>
            <a:off x="7631118" y="3651649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68" name="Rectangle 200"/>
          <p:cNvSpPr>
            <a:spLocks noChangeArrowheads="1"/>
          </p:cNvSpPr>
          <p:nvPr/>
        </p:nvSpPr>
        <p:spPr bwMode="auto">
          <a:xfrm>
            <a:off x="7091370" y="378618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69" name="Rectangle 201"/>
          <p:cNvSpPr>
            <a:spLocks noChangeArrowheads="1"/>
          </p:cNvSpPr>
          <p:nvPr/>
        </p:nvSpPr>
        <p:spPr bwMode="auto">
          <a:xfrm>
            <a:off x="7272349" y="378618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70" name="Rectangle 202"/>
          <p:cNvSpPr>
            <a:spLocks noChangeArrowheads="1"/>
          </p:cNvSpPr>
          <p:nvPr/>
        </p:nvSpPr>
        <p:spPr bwMode="auto">
          <a:xfrm>
            <a:off x="7450145" y="378618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71" name="Rectangle 203"/>
          <p:cNvSpPr>
            <a:spLocks noChangeArrowheads="1"/>
          </p:cNvSpPr>
          <p:nvPr/>
        </p:nvSpPr>
        <p:spPr bwMode="auto">
          <a:xfrm>
            <a:off x="7631118" y="3786188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72" name="Rectangle 204"/>
          <p:cNvSpPr>
            <a:spLocks noChangeArrowheads="1"/>
          </p:cNvSpPr>
          <p:nvPr/>
        </p:nvSpPr>
        <p:spPr bwMode="auto">
          <a:xfrm>
            <a:off x="7091370" y="392192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73" name="Rectangle 205"/>
          <p:cNvSpPr>
            <a:spLocks noChangeArrowheads="1"/>
          </p:cNvSpPr>
          <p:nvPr/>
        </p:nvSpPr>
        <p:spPr bwMode="auto">
          <a:xfrm>
            <a:off x="7272349" y="392192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74" name="Rectangle 206"/>
          <p:cNvSpPr>
            <a:spLocks noChangeArrowheads="1"/>
          </p:cNvSpPr>
          <p:nvPr/>
        </p:nvSpPr>
        <p:spPr bwMode="auto">
          <a:xfrm>
            <a:off x="7450145" y="392192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75" name="Rectangle 207"/>
          <p:cNvSpPr>
            <a:spLocks noChangeArrowheads="1"/>
          </p:cNvSpPr>
          <p:nvPr/>
        </p:nvSpPr>
        <p:spPr bwMode="auto">
          <a:xfrm>
            <a:off x="7631118" y="392192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76" name="Rectangle 208"/>
          <p:cNvSpPr>
            <a:spLocks noChangeArrowheads="1"/>
          </p:cNvSpPr>
          <p:nvPr/>
        </p:nvSpPr>
        <p:spPr bwMode="auto">
          <a:xfrm>
            <a:off x="7091370" y="405646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77" name="Rectangle 209"/>
          <p:cNvSpPr>
            <a:spLocks noChangeArrowheads="1"/>
          </p:cNvSpPr>
          <p:nvPr/>
        </p:nvSpPr>
        <p:spPr bwMode="auto">
          <a:xfrm>
            <a:off x="7272349" y="405646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78" name="Rectangle 210"/>
          <p:cNvSpPr>
            <a:spLocks noChangeArrowheads="1"/>
          </p:cNvSpPr>
          <p:nvPr/>
        </p:nvSpPr>
        <p:spPr bwMode="auto">
          <a:xfrm>
            <a:off x="7450145" y="405646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79" name="Rectangle 211"/>
          <p:cNvSpPr>
            <a:spLocks noChangeArrowheads="1"/>
          </p:cNvSpPr>
          <p:nvPr/>
        </p:nvSpPr>
        <p:spPr bwMode="auto">
          <a:xfrm>
            <a:off x="7631118" y="405646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80" name="Rectangle 212"/>
          <p:cNvSpPr>
            <a:spLocks noChangeArrowheads="1"/>
          </p:cNvSpPr>
          <p:nvPr/>
        </p:nvSpPr>
        <p:spPr bwMode="auto">
          <a:xfrm>
            <a:off x="7812098" y="3654031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81" name="Rectangle 213"/>
          <p:cNvSpPr>
            <a:spLocks noChangeArrowheads="1"/>
          </p:cNvSpPr>
          <p:nvPr/>
        </p:nvSpPr>
        <p:spPr bwMode="auto">
          <a:xfrm>
            <a:off x="7993071" y="3654031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82" name="Rectangle 214"/>
          <p:cNvSpPr>
            <a:spLocks noChangeArrowheads="1"/>
          </p:cNvSpPr>
          <p:nvPr/>
        </p:nvSpPr>
        <p:spPr bwMode="auto">
          <a:xfrm>
            <a:off x="8170870" y="3654031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83" name="Rectangle 215"/>
          <p:cNvSpPr>
            <a:spLocks noChangeArrowheads="1"/>
          </p:cNvSpPr>
          <p:nvPr/>
        </p:nvSpPr>
        <p:spPr bwMode="auto">
          <a:xfrm>
            <a:off x="8351845" y="3654031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84" name="Rectangle 216"/>
          <p:cNvSpPr>
            <a:spLocks noChangeArrowheads="1"/>
          </p:cNvSpPr>
          <p:nvPr/>
        </p:nvSpPr>
        <p:spPr bwMode="auto">
          <a:xfrm>
            <a:off x="7812098" y="3788570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85" name="Rectangle 217"/>
          <p:cNvSpPr>
            <a:spLocks noChangeArrowheads="1"/>
          </p:cNvSpPr>
          <p:nvPr/>
        </p:nvSpPr>
        <p:spPr bwMode="auto">
          <a:xfrm>
            <a:off x="7993071" y="3788570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86" name="Rectangle 218"/>
          <p:cNvSpPr>
            <a:spLocks noChangeArrowheads="1"/>
          </p:cNvSpPr>
          <p:nvPr/>
        </p:nvSpPr>
        <p:spPr bwMode="auto">
          <a:xfrm>
            <a:off x="8170870" y="3788570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87" name="Rectangle 219"/>
          <p:cNvSpPr>
            <a:spLocks noChangeArrowheads="1"/>
          </p:cNvSpPr>
          <p:nvPr/>
        </p:nvSpPr>
        <p:spPr bwMode="auto">
          <a:xfrm>
            <a:off x="8351845" y="3788570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88" name="Rectangle 220"/>
          <p:cNvSpPr>
            <a:spLocks noChangeArrowheads="1"/>
          </p:cNvSpPr>
          <p:nvPr/>
        </p:nvSpPr>
        <p:spPr bwMode="auto">
          <a:xfrm>
            <a:off x="7812098" y="392311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89" name="Rectangle 221"/>
          <p:cNvSpPr>
            <a:spLocks noChangeArrowheads="1"/>
          </p:cNvSpPr>
          <p:nvPr/>
        </p:nvSpPr>
        <p:spPr bwMode="auto">
          <a:xfrm>
            <a:off x="7993071" y="392311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90" name="Rectangle 222"/>
          <p:cNvSpPr>
            <a:spLocks noChangeArrowheads="1"/>
          </p:cNvSpPr>
          <p:nvPr/>
        </p:nvSpPr>
        <p:spPr bwMode="auto">
          <a:xfrm>
            <a:off x="8170870" y="392311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91" name="Rectangle 223"/>
          <p:cNvSpPr>
            <a:spLocks noChangeArrowheads="1"/>
          </p:cNvSpPr>
          <p:nvPr/>
        </p:nvSpPr>
        <p:spPr bwMode="auto">
          <a:xfrm>
            <a:off x="8351845" y="3923110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92" name="Rectangle 224"/>
          <p:cNvSpPr>
            <a:spLocks noChangeArrowheads="1"/>
          </p:cNvSpPr>
          <p:nvPr/>
        </p:nvSpPr>
        <p:spPr bwMode="auto">
          <a:xfrm>
            <a:off x="7812098" y="405765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93" name="Rectangle 225"/>
          <p:cNvSpPr>
            <a:spLocks noChangeArrowheads="1"/>
          </p:cNvSpPr>
          <p:nvPr/>
        </p:nvSpPr>
        <p:spPr bwMode="auto">
          <a:xfrm>
            <a:off x="7993071" y="405765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94" name="Rectangle 226"/>
          <p:cNvSpPr>
            <a:spLocks noChangeArrowheads="1"/>
          </p:cNvSpPr>
          <p:nvPr/>
        </p:nvSpPr>
        <p:spPr bwMode="auto">
          <a:xfrm>
            <a:off x="8170870" y="405765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95" name="Rectangle 227"/>
          <p:cNvSpPr>
            <a:spLocks noChangeArrowheads="1"/>
          </p:cNvSpPr>
          <p:nvPr/>
        </p:nvSpPr>
        <p:spPr bwMode="auto">
          <a:xfrm>
            <a:off x="8351845" y="405765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96" name="Rectangle 228"/>
          <p:cNvSpPr>
            <a:spLocks noChangeArrowheads="1"/>
          </p:cNvSpPr>
          <p:nvPr/>
        </p:nvSpPr>
        <p:spPr bwMode="auto">
          <a:xfrm>
            <a:off x="7091370" y="419100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97" name="Rectangle 229"/>
          <p:cNvSpPr>
            <a:spLocks noChangeArrowheads="1"/>
          </p:cNvSpPr>
          <p:nvPr/>
        </p:nvSpPr>
        <p:spPr bwMode="auto">
          <a:xfrm>
            <a:off x="7272349" y="419100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98" name="Rectangle 230"/>
          <p:cNvSpPr>
            <a:spLocks noChangeArrowheads="1"/>
          </p:cNvSpPr>
          <p:nvPr/>
        </p:nvSpPr>
        <p:spPr bwMode="auto">
          <a:xfrm>
            <a:off x="7450145" y="419100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0999" name="Rectangle 231"/>
          <p:cNvSpPr>
            <a:spLocks noChangeArrowheads="1"/>
          </p:cNvSpPr>
          <p:nvPr/>
        </p:nvSpPr>
        <p:spPr bwMode="auto">
          <a:xfrm>
            <a:off x="7631118" y="4191002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00" name="Rectangle 232"/>
          <p:cNvSpPr>
            <a:spLocks noChangeArrowheads="1"/>
          </p:cNvSpPr>
          <p:nvPr/>
        </p:nvSpPr>
        <p:spPr bwMode="auto">
          <a:xfrm>
            <a:off x="7091370" y="43255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01" name="Rectangle 233"/>
          <p:cNvSpPr>
            <a:spLocks noChangeArrowheads="1"/>
          </p:cNvSpPr>
          <p:nvPr/>
        </p:nvSpPr>
        <p:spPr bwMode="auto">
          <a:xfrm>
            <a:off x="7272349" y="43255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02" name="Rectangle 234"/>
          <p:cNvSpPr>
            <a:spLocks noChangeArrowheads="1"/>
          </p:cNvSpPr>
          <p:nvPr/>
        </p:nvSpPr>
        <p:spPr bwMode="auto">
          <a:xfrm>
            <a:off x="7450145" y="43255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03" name="Rectangle 235"/>
          <p:cNvSpPr>
            <a:spLocks noChangeArrowheads="1"/>
          </p:cNvSpPr>
          <p:nvPr/>
        </p:nvSpPr>
        <p:spPr bwMode="auto">
          <a:xfrm>
            <a:off x="7631118" y="432554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04" name="Rectangle 236"/>
          <p:cNvSpPr>
            <a:spLocks noChangeArrowheads="1"/>
          </p:cNvSpPr>
          <p:nvPr/>
        </p:nvSpPr>
        <p:spPr bwMode="auto">
          <a:xfrm>
            <a:off x="7091370" y="446127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05" name="Rectangle 237"/>
          <p:cNvSpPr>
            <a:spLocks noChangeArrowheads="1"/>
          </p:cNvSpPr>
          <p:nvPr/>
        </p:nvSpPr>
        <p:spPr bwMode="auto">
          <a:xfrm>
            <a:off x="7272349" y="446127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06" name="Rectangle 238"/>
          <p:cNvSpPr>
            <a:spLocks noChangeArrowheads="1"/>
          </p:cNvSpPr>
          <p:nvPr/>
        </p:nvSpPr>
        <p:spPr bwMode="auto">
          <a:xfrm>
            <a:off x="7450145" y="446127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07" name="Rectangle 239"/>
          <p:cNvSpPr>
            <a:spLocks noChangeArrowheads="1"/>
          </p:cNvSpPr>
          <p:nvPr/>
        </p:nvSpPr>
        <p:spPr bwMode="auto">
          <a:xfrm>
            <a:off x="7631118" y="4461274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08" name="Rectangle 240"/>
          <p:cNvSpPr>
            <a:spLocks noChangeArrowheads="1"/>
          </p:cNvSpPr>
          <p:nvPr/>
        </p:nvSpPr>
        <p:spPr bwMode="auto">
          <a:xfrm>
            <a:off x="7091370" y="459581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09" name="Rectangle 241"/>
          <p:cNvSpPr>
            <a:spLocks noChangeArrowheads="1"/>
          </p:cNvSpPr>
          <p:nvPr/>
        </p:nvSpPr>
        <p:spPr bwMode="auto">
          <a:xfrm>
            <a:off x="7272349" y="459581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10" name="Rectangle 242"/>
          <p:cNvSpPr>
            <a:spLocks noChangeArrowheads="1"/>
          </p:cNvSpPr>
          <p:nvPr/>
        </p:nvSpPr>
        <p:spPr bwMode="auto">
          <a:xfrm>
            <a:off x="7450145" y="459581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11" name="Rectangle 243"/>
          <p:cNvSpPr>
            <a:spLocks noChangeArrowheads="1"/>
          </p:cNvSpPr>
          <p:nvPr/>
        </p:nvSpPr>
        <p:spPr bwMode="auto">
          <a:xfrm>
            <a:off x="7631118" y="4595813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12" name="Rectangle 244"/>
          <p:cNvSpPr>
            <a:spLocks noChangeArrowheads="1"/>
          </p:cNvSpPr>
          <p:nvPr/>
        </p:nvSpPr>
        <p:spPr bwMode="auto">
          <a:xfrm>
            <a:off x="7812098" y="41921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13" name="Rectangle 245"/>
          <p:cNvSpPr>
            <a:spLocks noChangeArrowheads="1"/>
          </p:cNvSpPr>
          <p:nvPr/>
        </p:nvSpPr>
        <p:spPr bwMode="auto">
          <a:xfrm>
            <a:off x="7993071" y="41921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14" name="Rectangle 246"/>
          <p:cNvSpPr>
            <a:spLocks noChangeArrowheads="1"/>
          </p:cNvSpPr>
          <p:nvPr/>
        </p:nvSpPr>
        <p:spPr bwMode="auto">
          <a:xfrm>
            <a:off x="8170870" y="41921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15" name="Rectangle 247"/>
          <p:cNvSpPr>
            <a:spLocks noChangeArrowheads="1"/>
          </p:cNvSpPr>
          <p:nvPr/>
        </p:nvSpPr>
        <p:spPr bwMode="auto">
          <a:xfrm>
            <a:off x="8351845" y="4192192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16" name="Rectangle 248"/>
          <p:cNvSpPr>
            <a:spLocks noChangeArrowheads="1"/>
          </p:cNvSpPr>
          <p:nvPr/>
        </p:nvSpPr>
        <p:spPr bwMode="auto">
          <a:xfrm>
            <a:off x="7812098" y="432673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17" name="Rectangle 249"/>
          <p:cNvSpPr>
            <a:spLocks noChangeArrowheads="1"/>
          </p:cNvSpPr>
          <p:nvPr/>
        </p:nvSpPr>
        <p:spPr bwMode="auto">
          <a:xfrm>
            <a:off x="7993071" y="432673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18" name="Rectangle 250"/>
          <p:cNvSpPr>
            <a:spLocks noChangeArrowheads="1"/>
          </p:cNvSpPr>
          <p:nvPr/>
        </p:nvSpPr>
        <p:spPr bwMode="auto">
          <a:xfrm>
            <a:off x="8170870" y="432673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19" name="Rectangle 251"/>
          <p:cNvSpPr>
            <a:spLocks noChangeArrowheads="1"/>
          </p:cNvSpPr>
          <p:nvPr/>
        </p:nvSpPr>
        <p:spPr bwMode="auto">
          <a:xfrm>
            <a:off x="8351845" y="4326731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20" name="Rectangle 252"/>
          <p:cNvSpPr>
            <a:spLocks noChangeArrowheads="1"/>
          </p:cNvSpPr>
          <p:nvPr/>
        </p:nvSpPr>
        <p:spPr bwMode="auto">
          <a:xfrm>
            <a:off x="7812098" y="446246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21" name="Rectangle 253"/>
          <p:cNvSpPr>
            <a:spLocks noChangeArrowheads="1"/>
          </p:cNvSpPr>
          <p:nvPr/>
        </p:nvSpPr>
        <p:spPr bwMode="auto">
          <a:xfrm>
            <a:off x="7993071" y="446246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22" name="Rectangle 254"/>
          <p:cNvSpPr>
            <a:spLocks noChangeArrowheads="1"/>
          </p:cNvSpPr>
          <p:nvPr/>
        </p:nvSpPr>
        <p:spPr bwMode="auto">
          <a:xfrm>
            <a:off x="8170870" y="446246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23" name="Rectangle 255"/>
          <p:cNvSpPr>
            <a:spLocks noChangeArrowheads="1"/>
          </p:cNvSpPr>
          <p:nvPr/>
        </p:nvSpPr>
        <p:spPr bwMode="auto">
          <a:xfrm>
            <a:off x="8351845" y="4462466"/>
            <a:ext cx="180975" cy="13454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24" name="Rectangle 256"/>
          <p:cNvSpPr>
            <a:spLocks noChangeArrowheads="1"/>
          </p:cNvSpPr>
          <p:nvPr/>
        </p:nvSpPr>
        <p:spPr bwMode="auto">
          <a:xfrm>
            <a:off x="7812098" y="45970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25" name="Rectangle 257"/>
          <p:cNvSpPr>
            <a:spLocks noChangeArrowheads="1"/>
          </p:cNvSpPr>
          <p:nvPr/>
        </p:nvSpPr>
        <p:spPr bwMode="auto">
          <a:xfrm>
            <a:off x="7993071" y="45970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26" name="Rectangle 258"/>
          <p:cNvSpPr>
            <a:spLocks noChangeArrowheads="1"/>
          </p:cNvSpPr>
          <p:nvPr/>
        </p:nvSpPr>
        <p:spPr bwMode="auto">
          <a:xfrm>
            <a:off x="8170870" y="45970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27" name="Rectangle 259"/>
          <p:cNvSpPr>
            <a:spLocks noChangeArrowheads="1"/>
          </p:cNvSpPr>
          <p:nvPr/>
        </p:nvSpPr>
        <p:spPr bwMode="auto">
          <a:xfrm>
            <a:off x="8351845" y="4597006"/>
            <a:ext cx="180975" cy="13454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28" name="Oval 260"/>
          <p:cNvSpPr>
            <a:spLocks noChangeArrowheads="1"/>
          </p:cNvSpPr>
          <p:nvPr/>
        </p:nvSpPr>
        <p:spPr bwMode="auto">
          <a:xfrm>
            <a:off x="5327658" y="1600214"/>
            <a:ext cx="252413" cy="2690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29" name="Oval 261"/>
          <p:cNvSpPr>
            <a:spLocks noChangeArrowheads="1"/>
          </p:cNvSpPr>
          <p:nvPr/>
        </p:nvSpPr>
        <p:spPr bwMode="auto">
          <a:xfrm>
            <a:off x="5724531" y="1600214"/>
            <a:ext cx="252413" cy="2690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30" name="Oval 262"/>
          <p:cNvSpPr>
            <a:spLocks noChangeArrowheads="1"/>
          </p:cNvSpPr>
          <p:nvPr/>
        </p:nvSpPr>
        <p:spPr bwMode="auto">
          <a:xfrm>
            <a:off x="6046791" y="1600214"/>
            <a:ext cx="252412" cy="2690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31" name="Oval 263"/>
          <p:cNvSpPr>
            <a:spLocks noChangeArrowheads="1"/>
          </p:cNvSpPr>
          <p:nvPr/>
        </p:nvSpPr>
        <p:spPr bwMode="auto">
          <a:xfrm>
            <a:off x="6408738" y="1600214"/>
            <a:ext cx="252412" cy="2690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32" name="Oval 264"/>
          <p:cNvSpPr>
            <a:spLocks noChangeArrowheads="1"/>
          </p:cNvSpPr>
          <p:nvPr/>
        </p:nvSpPr>
        <p:spPr bwMode="auto">
          <a:xfrm>
            <a:off x="6731009" y="1600214"/>
            <a:ext cx="252413" cy="2690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33" name="Oval 265"/>
          <p:cNvSpPr>
            <a:spLocks noChangeArrowheads="1"/>
          </p:cNvSpPr>
          <p:nvPr/>
        </p:nvSpPr>
        <p:spPr bwMode="auto">
          <a:xfrm>
            <a:off x="7127883" y="1600214"/>
            <a:ext cx="252413" cy="2690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34" name="Oval 266"/>
          <p:cNvSpPr>
            <a:spLocks noChangeArrowheads="1"/>
          </p:cNvSpPr>
          <p:nvPr/>
        </p:nvSpPr>
        <p:spPr bwMode="auto">
          <a:xfrm>
            <a:off x="7450142" y="1600214"/>
            <a:ext cx="252412" cy="2690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35" name="Oval 267"/>
          <p:cNvSpPr>
            <a:spLocks noChangeArrowheads="1"/>
          </p:cNvSpPr>
          <p:nvPr/>
        </p:nvSpPr>
        <p:spPr bwMode="auto">
          <a:xfrm>
            <a:off x="7812088" y="1600214"/>
            <a:ext cx="252412" cy="2690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36" name="Oval 268"/>
          <p:cNvSpPr>
            <a:spLocks noChangeArrowheads="1"/>
          </p:cNvSpPr>
          <p:nvPr/>
        </p:nvSpPr>
        <p:spPr bwMode="auto">
          <a:xfrm>
            <a:off x="8134360" y="1600214"/>
            <a:ext cx="252413" cy="2690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37" name="Oval 269"/>
          <p:cNvSpPr>
            <a:spLocks noChangeArrowheads="1"/>
          </p:cNvSpPr>
          <p:nvPr/>
        </p:nvSpPr>
        <p:spPr bwMode="auto">
          <a:xfrm>
            <a:off x="8496307" y="1600214"/>
            <a:ext cx="252413" cy="26908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038" name="Text Box 270"/>
          <p:cNvSpPr txBox="1">
            <a:spLocks noChangeArrowheads="1"/>
          </p:cNvSpPr>
          <p:nvPr/>
        </p:nvSpPr>
        <p:spPr bwMode="auto">
          <a:xfrm>
            <a:off x="5292725" y="1523576"/>
            <a:ext cx="3600450" cy="4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0   1   2   3   4   5   6   7   8   9</a:t>
            </a:r>
          </a:p>
        </p:txBody>
      </p:sp>
      <p:sp>
        <p:nvSpPr>
          <p:cNvPr id="161039" name="Line 271"/>
          <p:cNvSpPr>
            <a:spLocks noChangeShapeType="1"/>
          </p:cNvSpPr>
          <p:nvPr/>
        </p:nvSpPr>
        <p:spPr bwMode="auto">
          <a:xfrm flipV="1">
            <a:off x="8459789" y="1896670"/>
            <a:ext cx="144462" cy="107989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040" name="Line 272"/>
          <p:cNvSpPr>
            <a:spLocks noChangeShapeType="1"/>
          </p:cNvSpPr>
          <p:nvPr/>
        </p:nvSpPr>
        <p:spPr bwMode="auto">
          <a:xfrm flipH="1" flipV="1">
            <a:off x="8280400" y="1896670"/>
            <a:ext cx="107950" cy="107989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041" name="Line 273"/>
          <p:cNvSpPr>
            <a:spLocks noChangeShapeType="1"/>
          </p:cNvSpPr>
          <p:nvPr/>
        </p:nvSpPr>
        <p:spPr bwMode="auto">
          <a:xfrm flipH="1" flipV="1">
            <a:off x="6588141" y="1869281"/>
            <a:ext cx="1800225" cy="113466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042" name="Line 274"/>
          <p:cNvSpPr>
            <a:spLocks noChangeShapeType="1"/>
          </p:cNvSpPr>
          <p:nvPr/>
        </p:nvSpPr>
        <p:spPr bwMode="auto">
          <a:xfrm flipH="1" flipV="1">
            <a:off x="6227780" y="1869282"/>
            <a:ext cx="2160587" cy="118824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043" name="Line 275"/>
          <p:cNvSpPr>
            <a:spLocks noChangeShapeType="1"/>
          </p:cNvSpPr>
          <p:nvPr/>
        </p:nvSpPr>
        <p:spPr bwMode="auto">
          <a:xfrm flipH="1" flipV="1">
            <a:off x="5543550" y="1869285"/>
            <a:ext cx="2844800" cy="121562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277" name="TextBox 276"/>
          <p:cNvSpPr txBox="1"/>
          <p:nvPr/>
        </p:nvSpPr>
        <p:spPr>
          <a:xfrm>
            <a:off x="6588233" y="4763936"/>
            <a:ext cx="2602005" cy="400025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r>
              <a:rPr lang="en-US" sz="2000" dirty="0"/>
              <a:t>Slide by Geoff Hinton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-67853"/>
            <a:ext cx="8229600" cy="857251"/>
          </a:xfrm>
        </p:spPr>
        <p:txBody>
          <a:bodyPr/>
          <a:lstStyle/>
          <a:p>
            <a:r>
              <a:rPr lang="en-US" sz="2800" dirty="0"/>
              <a:t>How to display the weights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467544" y="3435850"/>
            <a:ext cx="8712968" cy="133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Give each output unit its own “map” of the input image and display the weight coming from each pixel in the location of that pixel in the map.</a:t>
            </a:r>
          </a:p>
          <a:p>
            <a:pPr>
              <a:spcBef>
                <a:spcPct val="50000"/>
              </a:spcBef>
            </a:pPr>
            <a:r>
              <a:rPr lang="en-US" sz="1800" dirty="0"/>
              <a:t>Use a black or white blob with the area representing the magnitude of the weight and the color representing the sign.</a:t>
            </a:r>
          </a:p>
        </p:txBody>
      </p:sp>
      <p:pic>
        <p:nvPicPr>
          <p:cNvPr id="161796" name="Picture 4" descr="recon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67" y="2497943"/>
            <a:ext cx="1439863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5292378" y="2499746"/>
            <a:ext cx="1439862" cy="70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3333CC"/>
                </a:solidFill>
              </a:rPr>
              <a:t>The input image</a:t>
            </a:r>
          </a:p>
        </p:txBody>
      </p:sp>
      <p:pic>
        <p:nvPicPr>
          <p:cNvPr id="161798" name="Picture 6" descr="outw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168008"/>
            <a:ext cx="7981950" cy="11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9" name="Line 7"/>
          <p:cNvSpPr>
            <a:spLocks noChangeShapeType="1"/>
          </p:cNvSpPr>
          <p:nvPr/>
        </p:nvSpPr>
        <p:spPr bwMode="auto">
          <a:xfrm flipV="1">
            <a:off x="5076833" y="2085989"/>
            <a:ext cx="298767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0" name="Line 8"/>
          <p:cNvSpPr>
            <a:spLocks noChangeShapeType="1"/>
          </p:cNvSpPr>
          <p:nvPr/>
        </p:nvSpPr>
        <p:spPr bwMode="auto">
          <a:xfrm flipV="1">
            <a:off x="4643449" y="2031206"/>
            <a:ext cx="288925" cy="4869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1" name="Line 9"/>
          <p:cNvSpPr>
            <a:spLocks noChangeShapeType="1"/>
          </p:cNvSpPr>
          <p:nvPr/>
        </p:nvSpPr>
        <p:spPr bwMode="auto">
          <a:xfrm flipH="1" flipV="1">
            <a:off x="4248157" y="2058605"/>
            <a:ext cx="252413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2" name="Line 10"/>
          <p:cNvSpPr>
            <a:spLocks noChangeShapeType="1"/>
          </p:cNvSpPr>
          <p:nvPr/>
        </p:nvSpPr>
        <p:spPr bwMode="auto">
          <a:xfrm flipV="1">
            <a:off x="4751388" y="2058605"/>
            <a:ext cx="1008062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3" name="Line 11"/>
          <p:cNvSpPr>
            <a:spLocks noChangeShapeType="1"/>
          </p:cNvSpPr>
          <p:nvPr/>
        </p:nvSpPr>
        <p:spPr bwMode="auto">
          <a:xfrm flipV="1">
            <a:off x="4824413" y="2058602"/>
            <a:ext cx="1655762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4" name="Line 12"/>
          <p:cNvSpPr>
            <a:spLocks noChangeShapeType="1"/>
          </p:cNvSpPr>
          <p:nvPr/>
        </p:nvSpPr>
        <p:spPr bwMode="auto">
          <a:xfrm flipV="1">
            <a:off x="4967297" y="2058605"/>
            <a:ext cx="2376487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5" name="Line 13"/>
          <p:cNvSpPr>
            <a:spLocks noChangeShapeType="1"/>
          </p:cNvSpPr>
          <p:nvPr/>
        </p:nvSpPr>
        <p:spPr bwMode="auto">
          <a:xfrm flipH="1" flipV="1">
            <a:off x="1042988" y="2085989"/>
            <a:ext cx="2989262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6" name="Line 14"/>
          <p:cNvSpPr>
            <a:spLocks noChangeShapeType="1"/>
          </p:cNvSpPr>
          <p:nvPr/>
        </p:nvSpPr>
        <p:spPr bwMode="auto">
          <a:xfrm flipH="1" flipV="1">
            <a:off x="1908189" y="2085989"/>
            <a:ext cx="223202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7" name="Line 15"/>
          <p:cNvSpPr>
            <a:spLocks noChangeShapeType="1"/>
          </p:cNvSpPr>
          <p:nvPr/>
        </p:nvSpPr>
        <p:spPr bwMode="auto">
          <a:xfrm flipH="1" flipV="1">
            <a:off x="2663825" y="2058605"/>
            <a:ext cx="1620838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8" name="Line 16"/>
          <p:cNvSpPr>
            <a:spLocks noChangeShapeType="1"/>
          </p:cNvSpPr>
          <p:nvPr/>
        </p:nvSpPr>
        <p:spPr bwMode="auto">
          <a:xfrm flipH="1" flipV="1">
            <a:off x="3384550" y="2058605"/>
            <a:ext cx="971550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9" name="Oval 17"/>
          <p:cNvSpPr>
            <a:spLocks noChangeArrowheads="1"/>
          </p:cNvSpPr>
          <p:nvPr/>
        </p:nvSpPr>
        <p:spPr bwMode="auto">
          <a:xfrm>
            <a:off x="7556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0" name="Oval 18"/>
          <p:cNvSpPr>
            <a:spLocks noChangeArrowheads="1"/>
          </p:cNvSpPr>
          <p:nvPr/>
        </p:nvSpPr>
        <p:spPr bwMode="auto">
          <a:xfrm>
            <a:off x="1511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1" name="Oval 19"/>
          <p:cNvSpPr>
            <a:spLocks noChangeArrowheads="1"/>
          </p:cNvSpPr>
          <p:nvPr/>
        </p:nvSpPr>
        <p:spPr bwMode="auto">
          <a:xfrm>
            <a:off x="233997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2" name="Oval 20"/>
          <p:cNvSpPr>
            <a:spLocks noChangeArrowheads="1"/>
          </p:cNvSpPr>
          <p:nvPr/>
        </p:nvSpPr>
        <p:spPr bwMode="auto">
          <a:xfrm>
            <a:off x="309562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3" name="Oval 21"/>
          <p:cNvSpPr>
            <a:spLocks noChangeArrowheads="1"/>
          </p:cNvSpPr>
          <p:nvPr/>
        </p:nvSpPr>
        <p:spPr bwMode="auto">
          <a:xfrm>
            <a:off x="3924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4" name="Oval 22"/>
          <p:cNvSpPr>
            <a:spLocks noChangeArrowheads="1"/>
          </p:cNvSpPr>
          <p:nvPr/>
        </p:nvSpPr>
        <p:spPr bwMode="auto">
          <a:xfrm>
            <a:off x="46799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5" name="Oval 23"/>
          <p:cNvSpPr>
            <a:spLocks noChangeArrowheads="1"/>
          </p:cNvSpPr>
          <p:nvPr/>
        </p:nvSpPr>
        <p:spPr bwMode="auto">
          <a:xfrm>
            <a:off x="55451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6" name="Oval 24"/>
          <p:cNvSpPr>
            <a:spLocks noChangeArrowheads="1"/>
          </p:cNvSpPr>
          <p:nvPr/>
        </p:nvSpPr>
        <p:spPr bwMode="auto">
          <a:xfrm>
            <a:off x="63007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7" name="Oval 25"/>
          <p:cNvSpPr>
            <a:spLocks noChangeArrowheads="1"/>
          </p:cNvSpPr>
          <p:nvPr/>
        </p:nvSpPr>
        <p:spPr bwMode="auto">
          <a:xfrm>
            <a:off x="71643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8" name="Oval 26"/>
          <p:cNvSpPr>
            <a:spLocks noChangeArrowheads="1"/>
          </p:cNvSpPr>
          <p:nvPr/>
        </p:nvSpPr>
        <p:spPr bwMode="auto">
          <a:xfrm>
            <a:off x="79200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9" name="Text Box 27"/>
          <p:cNvSpPr txBox="1">
            <a:spLocks noChangeArrowheads="1"/>
          </p:cNvSpPr>
          <p:nvPr/>
        </p:nvSpPr>
        <p:spPr bwMode="auto">
          <a:xfrm>
            <a:off x="576278" y="627539"/>
            <a:ext cx="7920037" cy="52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</a:t>
            </a:r>
            <a:r>
              <a:rPr lang="en-US" sz="2400" dirty="0"/>
              <a:t>1       2        3       4        5       6        7       8        9       0</a:t>
            </a:r>
          </a:p>
        </p:txBody>
      </p:sp>
      <p:sp>
        <p:nvSpPr>
          <p:cNvPr id="161820" name="Line 28"/>
          <p:cNvSpPr>
            <a:spLocks noChangeShapeType="1"/>
          </p:cNvSpPr>
          <p:nvPr/>
        </p:nvSpPr>
        <p:spPr bwMode="auto">
          <a:xfrm flipV="1">
            <a:off x="9715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1" name="Line 29"/>
          <p:cNvSpPr>
            <a:spLocks noChangeShapeType="1"/>
          </p:cNvSpPr>
          <p:nvPr/>
        </p:nvSpPr>
        <p:spPr bwMode="auto">
          <a:xfrm flipV="1">
            <a:off x="17272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2" name="Line 30"/>
          <p:cNvSpPr>
            <a:spLocks noChangeShapeType="1"/>
          </p:cNvSpPr>
          <p:nvPr/>
        </p:nvSpPr>
        <p:spPr bwMode="auto">
          <a:xfrm flipV="1">
            <a:off x="255587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3" name="Line 31"/>
          <p:cNvSpPr>
            <a:spLocks noChangeShapeType="1"/>
          </p:cNvSpPr>
          <p:nvPr/>
        </p:nvSpPr>
        <p:spPr bwMode="auto">
          <a:xfrm flipV="1">
            <a:off x="331152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4" name="Line 32"/>
          <p:cNvSpPr>
            <a:spLocks noChangeShapeType="1"/>
          </p:cNvSpPr>
          <p:nvPr/>
        </p:nvSpPr>
        <p:spPr bwMode="auto">
          <a:xfrm flipV="1">
            <a:off x="41767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5" name="Line 33"/>
          <p:cNvSpPr>
            <a:spLocks noChangeShapeType="1"/>
          </p:cNvSpPr>
          <p:nvPr/>
        </p:nvSpPr>
        <p:spPr bwMode="auto">
          <a:xfrm flipV="1">
            <a:off x="49323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6" name="Line 34"/>
          <p:cNvSpPr>
            <a:spLocks noChangeShapeType="1"/>
          </p:cNvSpPr>
          <p:nvPr/>
        </p:nvSpPr>
        <p:spPr bwMode="auto">
          <a:xfrm flipV="1">
            <a:off x="57959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7" name="Line 35"/>
          <p:cNvSpPr>
            <a:spLocks noChangeShapeType="1"/>
          </p:cNvSpPr>
          <p:nvPr/>
        </p:nvSpPr>
        <p:spPr bwMode="auto">
          <a:xfrm flipV="1">
            <a:off x="65516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8" name="Line 36"/>
          <p:cNvSpPr>
            <a:spLocks noChangeShapeType="1"/>
          </p:cNvSpPr>
          <p:nvPr/>
        </p:nvSpPr>
        <p:spPr bwMode="auto">
          <a:xfrm flipV="1">
            <a:off x="74168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9" name="Line 37"/>
          <p:cNvSpPr>
            <a:spLocks noChangeShapeType="1"/>
          </p:cNvSpPr>
          <p:nvPr/>
        </p:nvSpPr>
        <p:spPr bwMode="auto">
          <a:xfrm flipV="1">
            <a:off x="81724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588233" y="4763936"/>
            <a:ext cx="2602005" cy="400025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r>
              <a:rPr lang="en-US" sz="2000" dirty="0"/>
              <a:t>Slide by Geoff Hinton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-67853"/>
            <a:ext cx="8229600" cy="857251"/>
          </a:xfrm>
        </p:spPr>
        <p:txBody>
          <a:bodyPr/>
          <a:lstStyle/>
          <a:p>
            <a:r>
              <a:rPr lang="en-US" sz="2800" dirty="0"/>
              <a:t>How to learn the weights</a:t>
            </a: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755650" y="3435850"/>
            <a:ext cx="7632700" cy="133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Show the network an image and </a:t>
            </a:r>
            <a:r>
              <a:rPr lang="en-US" sz="1800" dirty="0">
                <a:solidFill>
                  <a:srgbClr val="009900"/>
                </a:solidFill>
              </a:rPr>
              <a:t>increment</a:t>
            </a:r>
            <a:r>
              <a:rPr lang="en-US" sz="1800" dirty="0"/>
              <a:t> the weights from active pixels to the correct class.</a:t>
            </a:r>
          </a:p>
          <a:p>
            <a:pPr>
              <a:spcBef>
                <a:spcPct val="50000"/>
              </a:spcBef>
            </a:pPr>
            <a:r>
              <a:rPr lang="en-US" sz="1800" dirty="0"/>
              <a:t>Then </a:t>
            </a:r>
            <a:r>
              <a:rPr lang="en-US" sz="1800" dirty="0">
                <a:solidFill>
                  <a:srgbClr val="FF0000"/>
                </a:solidFill>
              </a:rPr>
              <a:t>decrement</a:t>
            </a:r>
            <a:r>
              <a:rPr lang="en-US" sz="1800" dirty="0"/>
              <a:t> the weights from active pixels to whatever class the network guesses.</a:t>
            </a:r>
          </a:p>
        </p:txBody>
      </p:sp>
      <p:pic>
        <p:nvPicPr>
          <p:cNvPr id="161796" name="Picture 4" descr="recon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67" y="2497943"/>
            <a:ext cx="1439863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5220370" y="2643765"/>
            <a:ext cx="1439862" cy="4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3333CC"/>
                </a:solidFill>
              </a:rPr>
              <a:t>The image</a:t>
            </a:r>
          </a:p>
        </p:txBody>
      </p:sp>
      <p:pic>
        <p:nvPicPr>
          <p:cNvPr id="161798" name="Picture 6" descr="outw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168008"/>
            <a:ext cx="7981950" cy="11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9" name="Line 7"/>
          <p:cNvSpPr>
            <a:spLocks noChangeShapeType="1"/>
          </p:cNvSpPr>
          <p:nvPr/>
        </p:nvSpPr>
        <p:spPr bwMode="auto">
          <a:xfrm flipV="1">
            <a:off x="5076833" y="2085989"/>
            <a:ext cx="298767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0" name="Line 8"/>
          <p:cNvSpPr>
            <a:spLocks noChangeShapeType="1"/>
          </p:cNvSpPr>
          <p:nvPr/>
        </p:nvSpPr>
        <p:spPr bwMode="auto">
          <a:xfrm flipV="1">
            <a:off x="4643449" y="2031206"/>
            <a:ext cx="288925" cy="4869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1" name="Line 9"/>
          <p:cNvSpPr>
            <a:spLocks noChangeShapeType="1"/>
          </p:cNvSpPr>
          <p:nvPr/>
        </p:nvSpPr>
        <p:spPr bwMode="auto">
          <a:xfrm flipH="1" flipV="1">
            <a:off x="4248157" y="2058605"/>
            <a:ext cx="252413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2" name="Line 10"/>
          <p:cNvSpPr>
            <a:spLocks noChangeShapeType="1"/>
          </p:cNvSpPr>
          <p:nvPr/>
        </p:nvSpPr>
        <p:spPr bwMode="auto">
          <a:xfrm flipV="1">
            <a:off x="4751388" y="2058605"/>
            <a:ext cx="1008062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3" name="Line 11"/>
          <p:cNvSpPr>
            <a:spLocks noChangeShapeType="1"/>
          </p:cNvSpPr>
          <p:nvPr/>
        </p:nvSpPr>
        <p:spPr bwMode="auto">
          <a:xfrm flipV="1">
            <a:off x="4824413" y="2058602"/>
            <a:ext cx="1655762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4" name="Line 12"/>
          <p:cNvSpPr>
            <a:spLocks noChangeShapeType="1"/>
          </p:cNvSpPr>
          <p:nvPr/>
        </p:nvSpPr>
        <p:spPr bwMode="auto">
          <a:xfrm flipV="1">
            <a:off x="4967297" y="2058605"/>
            <a:ext cx="2376487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5" name="Line 13"/>
          <p:cNvSpPr>
            <a:spLocks noChangeShapeType="1"/>
          </p:cNvSpPr>
          <p:nvPr/>
        </p:nvSpPr>
        <p:spPr bwMode="auto">
          <a:xfrm flipH="1" flipV="1">
            <a:off x="1042988" y="2085989"/>
            <a:ext cx="2989262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6" name="Line 14"/>
          <p:cNvSpPr>
            <a:spLocks noChangeShapeType="1"/>
          </p:cNvSpPr>
          <p:nvPr/>
        </p:nvSpPr>
        <p:spPr bwMode="auto">
          <a:xfrm flipH="1" flipV="1">
            <a:off x="1908189" y="2085989"/>
            <a:ext cx="223202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7" name="Line 15"/>
          <p:cNvSpPr>
            <a:spLocks noChangeShapeType="1"/>
          </p:cNvSpPr>
          <p:nvPr/>
        </p:nvSpPr>
        <p:spPr bwMode="auto">
          <a:xfrm flipH="1" flipV="1">
            <a:off x="2663825" y="2058605"/>
            <a:ext cx="1620838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8" name="Line 16"/>
          <p:cNvSpPr>
            <a:spLocks noChangeShapeType="1"/>
          </p:cNvSpPr>
          <p:nvPr/>
        </p:nvSpPr>
        <p:spPr bwMode="auto">
          <a:xfrm flipH="1" flipV="1">
            <a:off x="3384550" y="2058605"/>
            <a:ext cx="971550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09" name="Oval 17"/>
          <p:cNvSpPr>
            <a:spLocks noChangeArrowheads="1"/>
          </p:cNvSpPr>
          <p:nvPr/>
        </p:nvSpPr>
        <p:spPr bwMode="auto">
          <a:xfrm>
            <a:off x="7556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0" name="Oval 18"/>
          <p:cNvSpPr>
            <a:spLocks noChangeArrowheads="1"/>
          </p:cNvSpPr>
          <p:nvPr/>
        </p:nvSpPr>
        <p:spPr bwMode="auto">
          <a:xfrm>
            <a:off x="1511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1" name="Oval 19"/>
          <p:cNvSpPr>
            <a:spLocks noChangeArrowheads="1"/>
          </p:cNvSpPr>
          <p:nvPr/>
        </p:nvSpPr>
        <p:spPr bwMode="auto">
          <a:xfrm>
            <a:off x="233997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2" name="Oval 20"/>
          <p:cNvSpPr>
            <a:spLocks noChangeArrowheads="1"/>
          </p:cNvSpPr>
          <p:nvPr/>
        </p:nvSpPr>
        <p:spPr bwMode="auto">
          <a:xfrm>
            <a:off x="309562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3" name="Oval 21"/>
          <p:cNvSpPr>
            <a:spLocks noChangeArrowheads="1"/>
          </p:cNvSpPr>
          <p:nvPr/>
        </p:nvSpPr>
        <p:spPr bwMode="auto">
          <a:xfrm>
            <a:off x="3924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4" name="Oval 22"/>
          <p:cNvSpPr>
            <a:spLocks noChangeArrowheads="1"/>
          </p:cNvSpPr>
          <p:nvPr/>
        </p:nvSpPr>
        <p:spPr bwMode="auto">
          <a:xfrm>
            <a:off x="46799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5" name="Oval 23"/>
          <p:cNvSpPr>
            <a:spLocks noChangeArrowheads="1"/>
          </p:cNvSpPr>
          <p:nvPr/>
        </p:nvSpPr>
        <p:spPr bwMode="auto">
          <a:xfrm>
            <a:off x="55451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6" name="Oval 24"/>
          <p:cNvSpPr>
            <a:spLocks noChangeArrowheads="1"/>
          </p:cNvSpPr>
          <p:nvPr/>
        </p:nvSpPr>
        <p:spPr bwMode="auto">
          <a:xfrm>
            <a:off x="63007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7" name="Oval 25"/>
          <p:cNvSpPr>
            <a:spLocks noChangeArrowheads="1"/>
          </p:cNvSpPr>
          <p:nvPr/>
        </p:nvSpPr>
        <p:spPr bwMode="auto">
          <a:xfrm>
            <a:off x="71643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8" name="Oval 26"/>
          <p:cNvSpPr>
            <a:spLocks noChangeArrowheads="1"/>
          </p:cNvSpPr>
          <p:nvPr/>
        </p:nvSpPr>
        <p:spPr bwMode="auto">
          <a:xfrm>
            <a:off x="79200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1819" name="Text Box 27"/>
          <p:cNvSpPr txBox="1">
            <a:spLocks noChangeArrowheads="1"/>
          </p:cNvSpPr>
          <p:nvPr/>
        </p:nvSpPr>
        <p:spPr bwMode="auto">
          <a:xfrm>
            <a:off x="576278" y="627539"/>
            <a:ext cx="7920037" cy="52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</a:t>
            </a:r>
            <a:r>
              <a:rPr lang="en-US" sz="2400" dirty="0"/>
              <a:t>1       2        3       4        5       6        7       8        9       0</a:t>
            </a:r>
          </a:p>
        </p:txBody>
      </p:sp>
      <p:sp>
        <p:nvSpPr>
          <p:cNvPr id="161820" name="Line 28"/>
          <p:cNvSpPr>
            <a:spLocks noChangeShapeType="1"/>
          </p:cNvSpPr>
          <p:nvPr/>
        </p:nvSpPr>
        <p:spPr bwMode="auto">
          <a:xfrm flipV="1">
            <a:off x="9715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1" name="Line 29"/>
          <p:cNvSpPr>
            <a:spLocks noChangeShapeType="1"/>
          </p:cNvSpPr>
          <p:nvPr/>
        </p:nvSpPr>
        <p:spPr bwMode="auto">
          <a:xfrm flipV="1">
            <a:off x="17272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2" name="Line 30"/>
          <p:cNvSpPr>
            <a:spLocks noChangeShapeType="1"/>
          </p:cNvSpPr>
          <p:nvPr/>
        </p:nvSpPr>
        <p:spPr bwMode="auto">
          <a:xfrm flipV="1">
            <a:off x="255587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3" name="Line 31"/>
          <p:cNvSpPr>
            <a:spLocks noChangeShapeType="1"/>
          </p:cNvSpPr>
          <p:nvPr/>
        </p:nvSpPr>
        <p:spPr bwMode="auto">
          <a:xfrm flipV="1">
            <a:off x="331152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4" name="Line 32"/>
          <p:cNvSpPr>
            <a:spLocks noChangeShapeType="1"/>
          </p:cNvSpPr>
          <p:nvPr/>
        </p:nvSpPr>
        <p:spPr bwMode="auto">
          <a:xfrm flipV="1">
            <a:off x="41767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5" name="Line 33"/>
          <p:cNvSpPr>
            <a:spLocks noChangeShapeType="1"/>
          </p:cNvSpPr>
          <p:nvPr/>
        </p:nvSpPr>
        <p:spPr bwMode="auto">
          <a:xfrm flipV="1">
            <a:off x="49323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6" name="Line 34"/>
          <p:cNvSpPr>
            <a:spLocks noChangeShapeType="1"/>
          </p:cNvSpPr>
          <p:nvPr/>
        </p:nvSpPr>
        <p:spPr bwMode="auto">
          <a:xfrm flipV="1">
            <a:off x="57959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7" name="Line 35"/>
          <p:cNvSpPr>
            <a:spLocks noChangeShapeType="1"/>
          </p:cNvSpPr>
          <p:nvPr/>
        </p:nvSpPr>
        <p:spPr bwMode="auto">
          <a:xfrm flipV="1">
            <a:off x="65516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8" name="Line 36"/>
          <p:cNvSpPr>
            <a:spLocks noChangeShapeType="1"/>
          </p:cNvSpPr>
          <p:nvPr/>
        </p:nvSpPr>
        <p:spPr bwMode="auto">
          <a:xfrm flipV="1">
            <a:off x="74168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1829" name="Line 37"/>
          <p:cNvSpPr>
            <a:spLocks noChangeShapeType="1"/>
          </p:cNvSpPr>
          <p:nvPr/>
        </p:nvSpPr>
        <p:spPr bwMode="auto">
          <a:xfrm flipV="1">
            <a:off x="81724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588233" y="4763936"/>
            <a:ext cx="2602005" cy="400025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r>
              <a:rPr lang="en-US" sz="2000" dirty="0"/>
              <a:t>Slide by Geoff Hinton</a:t>
            </a:r>
          </a:p>
        </p:txBody>
      </p:sp>
    </p:spTree>
    <p:extLst>
      <p:ext uri="{BB962C8B-B14F-4D97-AF65-F5344CB8AC3E}">
        <p14:creationId xmlns:p14="http://schemas.microsoft.com/office/powerpoint/2010/main" val="419137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outw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177532"/>
            <a:ext cx="7981950" cy="11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1" name="Picture 5" descr="recon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67" y="2497943"/>
            <a:ext cx="1439863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3852863" y="3300422"/>
            <a:ext cx="1439862" cy="4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3333CC"/>
                </a:solidFill>
              </a:rPr>
              <a:t>The image</a:t>
            </a:r>
          </a:p>
        </p:txBody>
      </p:sp>
      <p:sp>
        <p:nvSpPr>
          <p:cNvPr id="162823" name="Line 7"/>
          <p:cNvSpPr>
            <a:spLocks noChangeShapeType="1"/>
          </p:cNvSpPr>
          <p:nvPr/>
        </p:nvSpPr>
        <p:spPr bwMode="auto">
          <a:xfrm flipV="1">
            <a:off x="5076833" y="2085989"/>
            <a:ext cx="298767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24" name="Line 8"/>
          <p:cNvSpPr>
            <a:spLocks noChangeShapeType="1"/>
          </p:cNvSpPr>
          <p:nvPr/>
        </p:nvSpPr>
        <p:spPr bwMode="auto">
          <a:xfrm flipV="1">
            <a:off x="4643449" y="2031206"/>
            <a:ext cx="288925" cy="4869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25" name="Line 9"/>
          <p:cNvSpPr>
            <a:spLocks noChangeShapeType="1"/>
          </p:cNvSpPr>
          <p:nvPr/>
        </p:nvSpPr>
        <p:spPr bwMode="auto">
          <a:xfrm flipH="1" flipV="1">
            <a:off x="4248157" y="2058605"/>
            <a:ext cx="252413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26" name="Line 10"/>
          <p:cNvSpPr>
            <a:spLocks noChangeShapeType="1"/>
          </p:cNvSpPr>
          <p:nvPr/>
        </p:nvSpPr>
        <p:spPr bwMode="auto">
          <a:xfrm flipV="1">
            <a:off x="4751388" y="2058605"/>
            <a:ext cx="1008062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27" name="Line 11"/>
          <p:cNvSpPr>
            <a:spLocks noChangeShapeType="1"/>
          </p:cNvSpPr>
          <p:nvPr/>
        </p:nvSpPr>
        <p:spPr bwMode="auto">
          <a:xfrm flipV="1">
            <a:off x="4824413" y="2058602"/>
            <a:ext cx="1655762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28" name="Line 12"/>
          <p:cNvSpPr>
            <a:spLocks noChangeShapeType="1"/>
          </p:cNvSpPr>
          <p:nvPr/>
        </p:nvSpPr>
        <p:spPr bwMode="auto">
          <a:xfrm flipV="1">
            <a:off x="4967297" y="2058605"/>
            <a:ext cx="2376487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29" name="Line 13"/>
          <p:cNvSpPr>
            <a:spLocks noChangeShapeType="1"/>
          </p:cNvSpPr>
          <p:nvPr/>
        </p:nvSpPr>
        <p:spPr bwMode="auto">
          <a:xfrm flipH="1" flipV="1">
            <a:off x="1042988" y="2085989"/>
            <a:ext cx="2989262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30" name="Line 14"/>
          <p:cNvSpPr>
            <a:spLocks noChangeShapeType="1"/>
          </p:cNvSpPr>
          <p:nvPr/>
        </p:nvSpPr>
        <p:spPr bwMode="auto">
          <a:xfrm flipH="1" flipV="1">
            <a:off x="1908189" y="2085989"/>
            <a:ext cx="223202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31" name="Line 15"/>
          <p:cNvSpPr>
            <a:spLocks noChangeShapeType="1"/>
          </p:cNvSpPr>
          <p:nvPr/>
        </p:nvSpPr>
        <p:spPr bwMode="auto">
          <a:xfrm flipH="1" flipV="1">
            <a:off x="2663825" y="2058605"/>
            <a:ext cx="1620838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32" name="Line 16"/>
          <p:cNvSpPr>
            <a:spLocks noChangeShapeType="1"/>
          </p:cNvSpPr>
          <p:nvPr/>
        </p:nvSpPr>
        <p:spPr bwMode="auto">
          <a:xfrm flipH="1" flipV="1">
            <a:off x="3384550" y="2058605"/>
            <a:ext cx="971550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33" name="Oval 17"/>
          <p:cNvSpPr>
            <a:spLocks noChangeArrowheads="1"/>
          </p:cNvSpPr>
          <p:nvPr/>
        </p:nvSpPr>
        <p:spPr bwMode="auto">
          <a:xfrm>
            <a:off x="7556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2834" name="Oval 18"/>
          <p:cNvSpPr>
            <a:spLocks noChangeArrowheads="1"/>
          </p:cNvSpPr>
          <p:nvPr/>
        </p:nvSpPr>
        <p:spPr bwMode="auto">
          <a:xfrm>
            <a:off x="1511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2835" name="Oval 19"/>
          <p:cNvSpPr>
            <a:spLocks noChangeArrowheads="1"/>
          </p:cNvSpPr>
          <p:nvPr/>
        </p:nvSpPr>
        <p:spPr bwMode="auto">
          <a:xfrm>
            <a:off x="233997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2836" name="Oval 20"/>
          <p:cNvSpPr>
            <a:spLocks noChangeArrowheads="1"/>
          </p:cNvSpPr>
          <p:nvPr/>
        </p:nvSpPr>
        <p:spPr bwMode="auto">
          <a:xfrm>
            <a:off x="309562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2837" name="Oval 21"/>
          <p:cNvSpPr>
            <a:spLocks noChangeArrowheads="1"/>
          </p:cNvSpPr>
          <p:nvPr/>
        </p:nvSpPr>
        <p:spPr bwMode="auto">
          <a:xfrm>
            <a:off x="3924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2838" name="Oval 22"/>
          <p:cNvSpPr>
            <a:spLocks noChangeArrowheads="1"/>
          </p:cNvSpPr>
          <p:nvPr/>
        </p:nvSpPr>
        <p:spPr bwMode="auto">
          <a:xfrm>
            <a:off x="46799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2839" name="Oval 23"/>
          <p:cNvSpPr>
            <a:spLocks noChangeArrowheads="1"/>
          </p:cNvSpPr>
          <p:nvPr/>
        </p:nvSpPr>
        <p:spPr bwMode="auto">
          <a:xfrm>
            <a:off x="55451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2840" name="Oval 24"/>
          <p:cNvSpPr>
            <a:spLocks noChangeArrowheads="1"/>
          </p:cNvSpPr>
          <p:nvPr/>
        </p:nvSpPr>
        <p:spPr bwMode="auto">
          <a:xfrm>
            <a:off x="63007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2841" name="Oval 25"/>
          <p:cNvSpPr>
            <a:spLocks noChangeArrowheads="1"/>
          </p:cNvSpPr>
          <p:nvPr/>
        </p:nvSpPr>
        <p:spPr bwMode="auto">
          <a:xfrm>
            <a:off x="71643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2842" name="Oval 26"/>
          <p:cNvSpPr>
            <a:spLocks noChangeArrowheads="1"/>
          </p:cNvSpPr>
          <p:nvPr/>
        </p:nvSpPr>
        <p:spPr bwMode="auto">
          <a:xfrm>
            <a:off x="79200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2843" name="Text Box 27"/>
          <p:cNvSpPr txBox="1">
            <a:spLocks noChangeArrowheads="1"/>
          </p:cNvSpPr>
          <p:nvPr/>
        </p:nvSpPr>
        <p:spPr bwMode="auto">
          <a:xfrm>
            <a:off x="576278" y="627539"/>
            <a:ext cx="7920037" cy="52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</a:t>
            </a:r>
            <a:r>
              <a:rPr lang="en-US" sz="2400" dirty="0"/>
              <a:t>1       2        3       4        5       6        7       8        9       0</a:t>
            </a:r>
          </a:p>
        </p:txBody>
      </p:sp>
      <p:sp>
        <p:nvSpPr>
          <p:cNvPr id="162844" name="Line 28"/>
          <p:cNvSpPr>
            <a:spLocks noChangeShapeType="1"/>
          </p:cNvSpPr>
          <p:nvPr/>
        </p:nvSpPr>
        <p:spPr bwMode="auto">
          <a:xfrm flipV="1">
            <a:off x="9715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45" name="Line 29"/>
          <p:cNvSpPr>
            <a:spLocks noChangeShapeType="1"/>
          </p:cNvSpPr>
          <p:nvPr/>
        </p:nvSpPr>
        <p:spPr bwMode="auto">
          <a:xfrm flipV="1">
            <a:off x="17272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46" name="Line 30"/>
          <p:cNvSpPr>
            <a:spLocks noChangeShapeType="1"/>
          </p:cNvSpPr>
          <p:nvPr/>
        </p:nvSpPr>
        <p:spPr bwMode="auto">
          <a:xfrm flipV="1">
            <a:off x="255587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47" name="Line 31"/>
          <p:cNvSpPr>
            <a:spLocks noChangeShapeType="1"/>
          </p:cNvSpPr>
          <p:nvPr/>
        </p:nvSpPr>
        <p:spPr bwMode="auto">
          <a:xfrm flipV="1">
            <a:off x="331152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48" name="Line 32"/>
          <p:cNvSpPr>
            <a:spLocks noChangeShapeType="1"/>
          </p:cNvSpPr>
          <p:nvPr/>
        </p:nvSpPr>
        <p:spPr bwMode="auto">
          <a:xfrm flipV="1">
            <a:off x="41767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49" name="Line 33"/>
          <p:cNvSpPr>
            <a:spLocks noChangeShapeType="1"/>
          </p:cNvSpPr>
          <p:nvPr/>
        </p:nvSpPr>
        <p:spPr bwMode="auto">
          <a:xfrm flipV="1">
            <a:off x="49323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50" name="Line 34"/>
          <p:cNvSpPr>
            <a:spLocks noChangeShapeType="1"/>
          </p:cNvSpPr>
          <p:nvPr/>
        </p:nvSpPr>
        <p:spPr bwMode="auto">
          <a:xfrm flipV="1">
            <a:off x="57959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51" name="Line 35"/>
          <p:cNvSpPr>
            <a:spLocks noChangeShapeType="1"/>
          </p:cNvSpPr>
          <p:nvPr/>
        </p:nvSpPr>
        <p:spPr bwMode="auto">
          <a:xfrm flipV="1">
            <a:off x="65516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52" name="Line 36"/>
          <p:cNvSpPr>
            <a:spLocks noChangeShapeType="1"/>
          </p:cNvSpPr>
          <p:nvPr/>
        </p:nvSpPr>
        <p:spPr bwMode="auto">
          <a:xfrm flipV="1">
            <a:off x="74168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2853" name="Line 37"/>
          <p:cNvSpPr>
            <a:spLocks noChangeShapeType="1"/>
          </p:cNvSpPr>
          <p:nvPr/>
        </p:nvSpPr>
        <p:spPr bwMode="auto">
          <a:xfrm flipV="1">
            <a:off x="81724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588233" y="4763936"/>
            <a:ext cx="2602005" cy="400025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r>
              <a:rPr lang="en-US" sz="2000" dirty="0"/>
              <a:t>Slide by Geoff Hinton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out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177532"/>
            <a:ext cx="7981950" cy="11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5" name="Picture 5" descr="recon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67" y="2497943"/>
            <a:ext cx="1439863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3852863" y="3300422"/>
            <a:ext cx="1439862" cy="4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3333CC"/>
                </a:solidFill>
              </a:rPr>
              <a:t>The image</a:t>
            </a:r>
          </a:p>
        </p:txBody>
      </p:sp>
      <p:sp>
        <p:nvSpPr>
          <p:cNvPr id="163847" name="Line 7"/>
          <p:cNvSpPr>
            <a:spLocks noChangeShapeType="1"/>
          </p:cNvSpPr>
          <p:nvPr/>
        </p:nvSpPr>
        <p:spPr bwMode="auto">
          <a:xfrm flipV="1">
            <a:off x="5076833" y="2085989"/>
            <a:ext cx="298767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48" name="Line 8"/>
          <p:cNvSpPr>
            <a:spLocks noChangeShapeType="1"/>
          </p:cNvSpPr>
          <p:nvPr/>
        </p:nvSpPr>
        <p:spPr bwMode="auto">
          <a:xfrm flipV="1">
            <a:off x="4643449" y="2031206"/>
            <a:ext cx="288925" cy="4869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49" name="Line 9"/>
          <p:cNvSpPr>
            <a:spLocks noChangeShapeType="1"/>
          </p:cNvSpPr>
          <p:nvPr/>
        </p:nvSpPr>
        <p:spPr bwMode="auto">
          <a:xfrm flipH="1" flipV="1">
            <a:off x="4248157" y="2058605"/>
            <a:ext cx="252413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50" name="Line 10"/>
          <p:cNvSpPr>
            <a:spLocks noChangeShapeType="1"/>
          </p:cNvSpPr>
          <p:nvPr/>
        </p:nvSpPr>
        <p:spPr bwMode="auto">
          <a:xfrm flipV="1">
            <a:off x="4751388" y="2058605"/>
            <a:ext cx="1008062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51" name="Line 11"/>
          <p:cNvSpPr>
            <a:spLocks noChangeShapeType="1"/>
          </p:cNvSpPr>
          <p:nvPr/>
        </p:nvSpPr>
        <p:spPr bwMode="auto">
          <a:xfrm flipV="1">
            <a:off x="4824413" y="2058602"/>
            <a:ext cx="1655762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52" name="Line 12"/>
          <p:cNvSpPr>
            <a:spLocks noChangeShapeType="1"/>
          </p:cNvSpPr>
          <p:nvPr/>
        </p:nvSpPr>
        <p:spPr bwMode="auto">
          <a:xfrm flipV="1">
            <a:off x="4967297" y="2058605"/>
            <a:ext cx="2376487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53" name="Line 13"/>
          <p:cNvSpPr>
            <a:spLocks noChangeShapeType="1"/>
          </p:cNvSpPr>
          <p:nvPr/>
        </p:nvSpPr>
        <p:spPr bwMode="auto">
          <a:xfrm flipH="1" flipV="1">
            <a:off x="1042988" y="2085989"/>
            <a:ext cx="2989262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54" name="Line 14"/>
          <p:cNvSpPr>
            <a:spLocks noChangeShapeType="1"/>
          </p:cNvSpPr>
          <p:nvPr/>
        </p:nvSpPr>
        <p:spPr bwMode="auto">
          <a:xfrm flipH="1" flipV="1">
            <a:off x="1908189" y="2085989"/>
            <a:ext cx="223202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55" name="Line 15"/>
          <p:cNvSpPr>
            <a:spLocks noChangeShapeType="1"/>
          </p:cNvSpPr>
          <p:nvPr/>
        </p:nvSpPr>
        <p:spPr bwMode="auto">
          <a:xfrm flipH="1" flipV="1">
            <a:off x="2663825" y="2058605"/>
            <a:ext cx="1620838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56" name="Line 16"/>
          <p:cNvSpPr>
            <a:spLocks noChangeShapeType="1"/>
          </p:cNvSpPr>
          <p:nvPr/>
        </p:nvSpPr>
        <p:spPr bwMode="auto">
          <a:xfrm flipH="1" flipV="1">
            <a:off x="3384550" y="2058605"/>
            <a:ext cx="971550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57" name="Oval 17"/>
          <p:cNvSpPr>
            <a:spLocks noChangeArrowheads="1"/>
          </p:cNvSpPr>
          <p:nvPr/>
        </p:nvSpPr>
        <p:spPr bwMode="auto">
          <a:xfrm>
            <a:off x="7556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3858" name="Oval 18"/>
          <p:cNvSpPr>
            <a:spLocks noChangeArrowheads="1"/>
          </p:cNvSpPr>
          <p:nvPr/>
        </p:nvSpPr>
        <p:spPr bwMode="auto">
          <a:xfrm>
            <a:off x="1511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3859" name="Oval 19"/>
          <p:cNvSpPr>
            <a:spLocks noChangeArrowheads="1"/>
          </p:cNvSpPr>
          <p:nvPr/>
        </p:nvSpPr>
        <p:spPr bwMode="auto">
          <a:xfrm>
            <a:off x="233997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3860" name="Oval 20"/>
          <p:cNvSpPr>
            <a:spLocks noChangeArrowheads="1"/>
          </p:cNvSpPr>
          <p:nvPr/>
        </p:nvSpPr>
        <p:spPr bwMode="auto">
          <a:xfrm>
            <a:off x="309562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3861" name="Oval 21"/>
          <p:cNvSpPr>
            <a:spLocks noChangeArrowheads="1"/>
          </p:cNvSpPr>
          <p:nvPr/>
        </p:nvSpPr>
        <p:spPr bwMode="auto">
          <a:xfrm>
            <a:off x="3924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3862" name="Oval 22"/>
          <p:cNvSpPr>
            <a:spLocks noChangeArrowheads="1"/>
          </p:cNvSpPr>
          <p:nvPr/>
        </p:nvSpPr>
        <p:spPr bwMode="auto">
          <a:xfrm>
            <a:off x="46799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3863" name="Oval 23"/>
          <p:cNvSpPr>
            <a:spLocks noChangeArrowheads="1"/>
          </p:cNvSpPr>
          <p:nvPr/>
        </p:nvSpPr>
        <p:spPr bwMode="auto">
          <a:xfrm>
            <a:off x="55451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3864" name="Oval 24"/>
          <p:cNvSpPr>
            <a:spLocks noChangeArrowheads="1"/>
          </p:cNvSpPr>
          <p:nvPr/>
        </p:nvSpPr>
        <p:spPr bwMode="auto">
          <a:xfrm>
            <a:off x="63007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3865" name="Oval 25"/>
          <p:cNvSpPr>
            <a:spLocks noChangeArrowheads="1"/>
          </p:cNvSpPr>
          <p:nvPr/>
        </p:nvSpPr>
        <p:spPr bwMode="auto">
          <a:xfrm>
            <a:off x="71643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3866" name="Oval 26"/>
          <p:cNvSpPr>
            <a:spLocks noChangeArrowheads="1"/>
          </p:cNvSpPr>
          <p:nvPr/>
        </p:nvSpPr>
        <p:spPr bwMode="auto">
          <a:xfrm>
            <a:off x="79200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3867" name="Text Box 27"/>
          <p:cNvSpPr txBox="1">
            <a:spLocks noChangeArrowheads="1"/>
          </p:cNvSpPr>
          <p:nvPr/>
        </p:nvSpPr>
        <p:spPr bwMode="auto">
          <a:xfrm>
            <a:off x="576278" y="627539"/>
            <a:ext cx="7920037" cy="52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</a:t>
            </a:r>
            <a:r>
              <a:rPr lang="en-US" sz="2400" dirty="0"/>
              <a:t>1       2        3       4        5       6        7       8        9       0</a:t>
            </a:r>
          </a:p>
        </p:txBody>
      </p:sp>
      <p:sp>
        <p:nvSpPr>
          <p:cNvPr id="163868" name="Line 28"/>
          <p:cNvSpPr>
            <a:spLocks noChangeShapeType="1"/>
          </p:cNvSpPr>
          <p:nvPr/>
        </p:nvSpPr>
        <p:spPr bwMode="auto">
          <a:xfrm flipV="1">
            <a:off x="9715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69" name="Line 29"/>
          <p:cNvSpPr>
            <a:spLocks noChangeShapeType="1"/>
          </p:cNvSpPr>
          <p:nvPr/>
        </p:nvSpPr>
        <p:spPr bwMode="auto">
          <a:xfrm flipV="1">
            <a:off x="17272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70" name="Line 30"/>
          <p:cNvSpPr>
            <a:spLocks noChangeShapeType="1"/>
          </p:cNvSpPr>
          <p:nvPr/>
        </p:nvSpPr>
        <p:spPr bwMode="auto">
          <a:xfrm flipV="1">
            <a:off x="255587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71" name="Line 31"/>
          <p:cNvSpPr>
            <a:spLocks noChangeShapeType="1"/>
          </p:cNvSpPr>
          <p:nvPr/>
        </p:nvSpPr>
        <p:spPr bwMode="auto">
          <a:xfrm flipV="1">
            <a:off x="331152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72" name="Line 32"/>
          <p:cNvSpPr>
            <a:spLocks noChangeShapeType="1"/>
          </p:cNvSpPr>
          <p:nvPr/>
        </p:nvSpPr>
        <p:spPr bwMode="auto">
          <a:xfrm flipV="1">
            <a:off x="41767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73" name="Line 33"/>
          <p:cNvSpPr>
            <a:spLocks noChangeShapeType="1"/>
          </p:cNvSpPr>
          <p:nvPr/>
        </p:nvSpPr>
        <p:spPr bwMode="auto">
          <a:xfrm flipV="1">
            <a:off x="49323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74" name="Line 34"/>
          <p:cNvSpPr>
            <a:spLocks noChangeShapeType="1"/>
          </p:cNvSpPr>
          <p:nvPr/>
        </p:nvSpPr>
        <p:spPr bwMode="auto">
          <a:xfrm flipV="1">
            <a:off x="57959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75" name="Line 35"/>
          <p:cNvSpPr>
            <a:spLocks noChangeShapeType="1"/>
          </p:cNvSpPr>
          <p:nvPr/>
        </p:nvSpPr>
        <p:spPr bwMode="auto">
          <a:xfrm flipV="1">
            <a:off x="65516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76" name="Line 36"/>
          <p:cNvSpPr>
            <a:spLocks noChangeShapeType="1"/>
          </p:cNvSpPr>
          <p:nvPr/>
        </p:nvSpPr>
        <p:spPr bwMode="auto">
          <a:xfrm flipV="1">
            <a:off x="74168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3877" name="Line 37"/>
          <p:cNvSpPr>
            <a:spLocks noChangeShapeType="1"/>
          </p:cNvSpPr>
          <p:nvPr/>
        </p:nvSpPr>
        <p:spPr bwMode="auto">
          <a:xfrm flipV="1">
            <a:off x="81724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588233" y="4763936"/>
            <a:ext cx="2602005" cy="400025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r>
              <a:rPr lang="en-US" sz="2000" dirty="0"/>
              <a:t>Slide by Geoff Hinton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outw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177532"/>
            <a:ext cx="7981950" cy="11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69" name="Picture 5" descr="recon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67" y="2497943"/>
            <a:ext cx="1439863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3852863" y="3300422"/>
            <a:ext cx="1439862" cy="4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3333CC"/>
                </a:solidFill>
              </a:rPr>
              <a:t>The image</a:t>
            </a:r>
          </a:p>
        </p:txBody>
      </p:sp>
      <p:sp>
        <p:nvSpPr>
          <p:cNvPr id="164871" name="Line 7"/>
          <p:cNvSpPr>
            <a:spLocks noChangeShapeType="1"/>
          </p:cNvSpPr>
          <p:nvPr/>
        </p:nvSpPr>
        <p:spPr bwMode="auto">
          <a:xfrm flipV="1">
            <a:off x="5076833" y="2085989"/>
            <a:ext cx="298767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72" name="Line 8"/>
          <p:cNvSpPr>
            <a:spLocks noChangeShapeType="1"/>
          </p:cNvSpPr>
          <p:nvPr/>
        </p:nvSpPr>
        <p:spPr bwMode="auto">
          <a:xfrm flipV="1">
            <a:off x="4643449" y="2031206"/>
            <a:ext cx="288925" cy="4869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73" name="Line 9"/>
          <p:cNvSpPr>
            <a:spLocks noChangeShapeType="1"/>
          </p:cNvSpPr>
          <p:nvPr/>
        </p:nvSpPr>
        <p:spPr bwMode="auto">
          <a:xfrm flipH="1" flipV="1">
            <a:off x="4248157" y="2058605"/>
            <a:ext cx="252413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74" name="Line 10"/>
          <p:cNvSpPr>
            <a:spLocks noChangeShapeType="1"/>
          </p:cNvSpPr>
          <p:nvPr/>
        </p:nvSpPr>
        <p:spPr bwMode="auto">
          <a:xfrm flipV="1">
            <a:off x="4751388" y="2058605"/>
            <a:ext cx="1008062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75" name="Line 11"/>
          <p:cNvSpPr>
            <a:spLocks noChangeShapeType="1"/>
          </p:cNvSpPr>
          <p:nvPr/>
        </p:nvSpPr>
        <p:spPr bwMode="auto">
          <a:xfrm flipV="1">
            <a:off x="4824413" y="2058602"/>
            <a:ext cx="1655762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76" name="Line 12"/>
          <p:cNvSpPr>
            <a:spLocks noChangeShapeType="1"/>
          </p:cNvSpPr>
          <p:nvPr/>
        </p:nvSpPr>
        <p:spPr bwMode="auto">
          <a:xfrm flipV="1">
            <a:off x="4967297" y="2058605"/>
            <a:ext cx="2376487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77" name="Line 13"/>
          <p:cNvSpPr>
            <a:spLocks noChangeShapeType="1"/>
          </p:cNvSpPr>
          <p:nvPr/>
        </p:nvSpPr>
        <p:spPr bwMode="auto">
          <a:xfrm flipH="1" flipV="1">
            <a:off x="1042988" y="2085989"/>
            <a:ext cx="2989262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78" name="Line 14"/>
          <p:cNvSpPr>
            <a:spLocks noChangeShapeType="1"/>
          </p:cNvSpPr>
          <p:nvPr/>
        </p:nvSpPr>
        <p:spPr bwMode="auto">
          <a:xfrm flipH="1" flipV="1">
            <a:off x="1908189" y="2085989"/>
            <a:ext cx="223202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79" name="Line 15"/>
          <p:cNvSpPr>
            <a:spLocks noChangeShapeType="1"/>
          </p:cNvSpPr>
          <p:nvPr/>
        </p:nvSpPr>
        <p:spPr bwMode="auto">
          <a:xfrm flipH="1" flipV="1">
            <a:off x="2663825" y="2058605"/>
            <a:ext cx="1620838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80" name="Line 16"/>
          <p:cNvSpPr>
            <a:spLocks noChangeShapeType="1"/>
          </p:cNvSpPr>
          <p:nvPr/>
        </p:nvSpPr>
        <p:spPr bwMode="auto">
          <a:xfrm flipH="1" flipV="1">
            <a:off x="3384550" y="2058605"/>
            <a:ext cx="971550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81" name="Oval 17"/>
          <p:cNvSpPr>
            <a:spLocks noChangeArrowheads="1"/>
          </p:cNvSpPr>
          <p:nvPr/>
        </p:nvSpPr>
        <p:spPr bwMode="auto">
          <a:xfrm>
            <a:off x="7556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4882" name="Oval 18"/>
          <p:cNvSpPr>
            <a:spLocks noChangeArrowheads="1"/>
          </p:cNvSpPr>
          <p:nvPr/>
        </p:nvSpPr>
        <p:spPr bwMode="auto">
          <a:xfrm>
            <a:off x="1511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4883" name="Oval 19"/>
          <p:cNvSpPr>
            <a:spLocks noChangeArrowheads="1"/>
          </p:cNvSpPr>
          <p:nvPr/>
        </p:nvSpPr>
        <p:spPr bwMode="auto">
          <a:xfrm>
            <a:off x="233997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4884" name="Oval 20"/>
          <p:cNvSpPr>
            <a:spLocks noChangeArrowheads="1"/>
          </p:cNvSpPr>
          <p:nvPr/>
        </p:nvSpPr>
        <p:spPr bwMode="auto">
          <a:xfrm>
            <a:off x="309562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4885" name="Oval 21"/>
          <p:cNvSpPr>
            <a:spLocks noChangeArrowheads="1"/>
          </p:cNvSpPr>
          <p:nvPr/>
        </p:nvSpPr>
        <p:spPr bwMode="auto">
          <a:xfrm>
            <a:off x="3924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4886" name="Oval 22"/>
          <p:cNvSpPr>
            <a:spLocks noChangeArrowheads="1"/>
          </p:cNvSpPr>
          <p:nvPr/>
        </p:nvSpPr>
        <p:spPr bwMode="auto">
          <a:xfrm>
            <a:off x="46799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4887" name="Oval 23"/>
          <p:cNvSpPr>
            <a:spLocks noChangeArrowheads="1"/>
          </p:cNvSpPr>
          <p:nvPr/>
        </p:nvSpPr>
        <p:spPr bwMode="auto">
          <a:xfrm>
            <a:off x="55451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4888" name="Oval 24"/>
          <p:cNvSpPr>
            <a:spLocks noChangeArrowheads="1"/>
          </p:cNvSpPr>
          <p:nvPr/>
        </p:nvSpPr>
        <p:spPr bwMode="auto">
          <a:xfrm>
            <a:off x="63007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4889" name="Oval 25"/>
          <p:cNvSpPr>
            <a:spLocks noChangeArrowheads="1"/>
          </p:cNvSpPr>
          <p:nvPr/>
        </p:nvSpPr>
        <p:spPr bwMode="auto">
          <a:xfrm>
            <a:off x="71643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4890" name="Oval 26"/>
          <p:cNvSpPr>
            <a:spLocks noChangeArrowheads="1"/>
          </p:cNvSpPr>
          <p:nvPr/>
        </p:nvSpPr>
        <p:spPr bwMode="auto">
          <a:xfrm>
            <a:off x="79200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4891" name="Text Box 27"/>
          <p:cNvSpPr txBox="1">
            <a:spLocks noChangeArrowheads="1"/>
          </p:cNvSpPr>
          <p:nvPr/>
        </p:nvSpPr>
        <p:spPr bwMode="auto">
          <a:xfrm>
            <a:off x="576278" y="627539"/>
            <a:ext cx="7920037" cy="52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</a:t>
            </a:r>
            <a:r>
              <a:rPr lang="en-US" sz="2400" dirty="0"/>
              <a:t>1       2        3       4        5       6        7       8        9       0</a:t>
            </a:r>
          </a:p>
        </p:txBody>
      </p:sp>
      <p:sp>
        <p:nvSpPr>
          <p:cNvPr id="164892" name="Line 28"/>
          <p:cNvSpPr>
            <a:spLocks noChangeShapeType="1"/>
          </p:cNvSpPr>
          <p:nvPr/>
        </p:nvSpPr>
        <p:spPr bwMode="auto">
          <a:xfrm flipV="1">
            <a:off x="9715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93" name="Line 29"/>
          <p:cNvSpPr>
            <a:spLocks noChangeShapeType="1"/>
          </p:cNvSpPr>
          <p:nvPr/>
        </p:nvSpPr>
        <p:spPr bwMode="auto">
          <a:xfrm flipV="1">
            <a:off x="17272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94" name="Line 30"/>
          <p:cNvSpPr>
            <a:spLocks noChangeShapeType="1"/>
          </p:cNvSpPr>
          <p:nvPr/>
        </p:nvSpPr>
        <p:spPr bwMode="auto">
          <a:xfrm flipV="1">
            <a:off x="255587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95" name="Line 31"/>
          <p:cNvSpPr>
            <a:spLocks noChangeShapeType="1"/>
          </p:cNvSpPr>
          <p:nvPr/>
        </p:nvSpPr>
        <p:spPr bwMode="auto">
          <a:xfrm flipV="1">
            <a:off x="331152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96" name="Line 32"/>
          <p:cNvSpPr>
            <a:spLocks noChangeShapeType="1"/>
          </p:cNvSpPr>
          <p:nvPr/>
        </p:nvSpPr>
        <p:spPr bwMode="auto">
          <a:xfrm flipV="1">
            <a:off x="41767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97" name="Line 33"/>
          <p:cNvSpPr>
            <a:spLocks noChangeShapeType="1"/>
          </p:cNvSpPr>
          <p:nvPr/>
        </p:nvSpPr>
        <p:spPr bwMode="auto">
          <a:xfrm flipV="1">
            <a:off x="49323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98" name="Line 34"/>
          <p:cNvSpPr>
            <a:spLocks noChangeShapeType="1"/>
          </p:cNvSpPr>
          <p:nvPr/>
        </p:nvSpPr>
        <p:spPr bwMode="auto">
          <a:xfrm flipV="1">
            <a:off x="57959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899" name="Line 35"/>
          <p:cNvSpPr>
            <a:spLocks noChangeShapeType="1"/>
          </p:cNvSpPr>
          <p:nvPr/>
        </p:nvSpPr>
        <p:spPr bwMode="auto">
          <a:xfrm flipV="1">
            <a:off x="65516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900" name="Line 36"/>
          <p:cNvSpPr>
            <a:spLocks noChangeShapeType="1"/>
          </p:cNvSpPr>
          <p:nvPr/>
        </p:nvSpPr>
        <p:spPr bwMode="auto">
          <a:xfrm flipV="1">
            <a:off x="74168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4901" name="Line 37"/>
          <p:cNvSpPr>
            <a:spLocks noChangeShapeType="1"/>
          </p:cNvSpPr>
          <p:nvPr/>
        </p:nvSpPr>
        <p:spPr bwMode="auto">
          <a:xfrm flipV="1">
            <a:off x="81724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588233" y="4763936"/>
            <a:ext cx="2602005" cy="400025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r>
              <a:rPr lang="en-US" sz="2000" dirty="0"/>
              <a:t>Slide by Geoff Hinton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outw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177532"/>
            <a:ext cx="7981950" cy="11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3" name="Picture 5" descr="recon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67" y="2497943"/>
            <a:ext cx="1439863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3852863" y="3300422"/>
            <a:ext cx="1439862" cy="4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3333CC"/>
                </a:solidFill>
              </a:rPr>
              <a:t>The image</a:t>
            </a:r>
          </a:p>
        </p:txBody>
      </p:sp>
      <p:sp>
        <p:nvSpPr>
          <p:cNvPr id="165895" name="Line 7"/>
          <p:cNvSpPr>
            <a:spLocks noChangeShapeType="1"/>
          </p:cNvSpPr>
          <p:nvPr/>
        </p:nvSpPr>
        <p:spPr bwMode="auto">
          <a:xfrm flipV="1">
            <a:off x="5076833" y="2085989"/>
            <a:ext cx="298767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896" name="Line 8"/>
          <p:cNvSpPr>
            <a:spLocks noChangeShapeType="1"/>
          </p:cNvSpPr>
          <p:nvPr/>
        </p:nvSpPr>
        <p:spPr bwMode="auto">
          <a:xfrm flipV="1">
            <a:off x="4643449" y="2031206"/>
            <a:ext cx="288925" cy="4869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897" name="Line 9"/>
          <p:cNvSpPr>
            <a:spLocks noChangeShapeType="1"/>
          </p:cNvSpPr>
          <p:nvPr/>
        </p:nvSpPr>
        <p:spPr bwMode="auto">
          <a:xfrm flipH="1" flipV="1">
            <a:off x="4248157" y="2058605"/>
            <a:ext cx="252413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898" name="Line 10"/>
          <p:cNvSpPr>
            <a:spLocks noChangeShapeType="1"/>
          </p:cNvSpPr>
          <p:nvPr/>
        </p:nvSpPr>
        <p:spPr bwMode="auto">
          <a:xfrm flipV="1">
            <a:off x="4751388" y="2058605"/>
            <a:ext cx="1008062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899" name="Line 11"/>
          <p:cNvSpPr>
            <a:spLocks noChangeShapeType="1"/>
          </p:cNvSpPr>
          <p:nvPr/>
        </p:nvSpPr>
        <p:spPr bwMode="auto">
          <a:xfrm flipV="1">
            <a:off x="4824413" y="2058602"/>
            <a:ext cx="1655762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00" name="Line 12"/>
          <p:cNvSpPr>
            <a:spLocks noChangeShapeType="1"/>
          </p:cNvSpPr>
          <p:nvPr/>
        </p:nvSpPr>
        <p:spPr bwMode="auto">
          <a:xfrm flipV="1">
            <a:off x="4967297" y="2058605"/>
            <a:ext cx="2376487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01" name="Line 13"/>
          <p:cNvSpPr>
            <a:spLocks noChangeShapeType="1"/>
          </p:cNvSpPr>
          <p:nvPr/>
        </p:nvSpPr>
        <p:spPr bwMode="auto">
          <a:xfrm flipH="1" flipV="1">
            <a:off x="1042988" y="2085989"/>
            <a:ext cx="2989262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02" name="Line 14"/>
          <p:cNvSpPr>
            <a:spLocks noChangeShapeType="1"/>
          </p:cNvSpPr>
          <p:nvPr/>
        </p:nvSpPr>
        <p:spPr bwMode="auto">
          <a:xfrm flipH="1" flipV="1">
            <a:off x="1908189" y="2085989"/>
            <a:ext cx="223202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03" name="Line 15"/>
          <p:cNvSpPr>
            <a:spLocks noChangeShapeType="1"/>
          </p:cNvSpPr>
          <p:nvPr/>
        </p:nvSpPr>
        <p:spPr bwMode="auto">
          <a:xfrm flipH="1" flipV="1">
            <a:off x="2663825" y="2058605"/>
            <a:ext cx="1620838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04" name="Line 16"/>
          <p:cNvSpPr>
            <a:spLocks noChangeShapeType="1"/>
          </p:cNvSpPr>
          <p:nvPr/>
        </p:nvSpPr>
        <p:spPr bwMode="auto">
          <a:xfrm flipH="1" flipV="1">
            <a:off x="3384550" y="2058605"/>
            <a:ext cx="971550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05" name="Oval 17"/>
          <p:cNvSpPr>
            <a:spLocks noChangeArrowheads="1"/>
          </p:cNvSpPr>
          <p:nvPr/>
        </p:nvSpPr>
        <p:spPr bwMode="auto">
          <a:xfrm>
            <a:off x="7556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5906" name="Oval 18"/>
          <p:cNvSpPr>
            <a:spLocks noChangeArrowheads="1"/>
          </p:cNvSpPr>
          <p:nvPr/>
        </p:nvSpPr>
        <p:spPr bwMode="auto">
          <a:xfrm>
            <a:off x="1511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5907" name="Oval 19"/>
          <p:cNvSpPr>
            <a:spLocks noChangeArrowheads="1"/>
          </p:cNvSpPr>
          <p:nvPr/>
        </p:nvSpPr>
        <p:spPr bwMode="auto">
          <a:xfrm>
            <a:off x="233997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5908" name="Oval 20"/>
          <p:cNvSpPr>
            <a:spLocks noChangeArrowheads="1"/>
          </p:cNvSpPr>
          <p:nvPr/>
        </p:nvSpPr>
        <p:spPr bwMode="auto">
          <a:xfrm>
            <a:off x="309562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5909" name="Oval 21"/>
          <p:cNvSpPr>
            <a:spLocks noChangeArrowheads="1"/>
          </p:cNvSpPr>
          <p:nvPr/>
        </p:nvSpPr>
        <p:spPr bwMode="auto">
          <a:xfrm>
            <a:off x="3924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5910" name="Oval 22"/>
          <p:cNvSpPr>
            <a:spLocks noChangeArrowheads="1"/>
          </p:cNvSpPr>
          <p:nvPr/>
        </p:nvSpPr>
        <p:spPr bwMode="auto">
          <a:xfrm>
            <a:off x="46799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5911" name="Oval 23"/>
          <p:cNvSpPr>
            <a:spLocks noChangeArrowheads="1"/>
          </p:cNvSpPr>
          <p:nvPr/>
        </p:nvSpPr>
        <p:spPr bwMode="auto">
          <a:xfrm>
            <a:off x="55451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5912" name="Oval 24"/>
          <p:cNvSpPr>
            <a:spLocks noChangeArrowheads="1"/>
          </p:cNvSpPr>
          <p:nvPr/>
        </p:nvSpPr>
        <p:spPr bwMode="auto">
          <a:xfrm>
            <a:off x="63007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5913" name="Oval 25"/>
          <p:cNvSpPr>
            <a:spLocks noChangeArrowheads="1"/>
          </p:cNvSpPr>
          <p:nvPr/>
        </p:nvSpPr>
        <p:spPr bwMode="auto">
          <a:xfrm>
            <a:off x="71643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5914" name="Oval 26"/>
          <p:cNvSpPr>
            <a:spLocks noChangeArrowheads="1"/>
          </p:cNvSpPr>
          <p:nvPr/>
        </p:nvSpPr>
        <p:spPr bwMode="auto">
          <a:xfrm>
            <a:off x="79200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5915" name="Text Box 27"/>
          <p:cNvSpPr txBox="1">
            <a:spLocks noChangeArrowheads="1"/>
          </p:cNvSpPr>
          <p:nvPr/>
        </p:nvSpPr>
        <p:spPr bwMode="auto">
          <a:xfrm>
            <a:off x="576278" y="627539"/>
            <a:ext cx="7920037" cy="52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</a:t>
            </a:r>
            <a:r>
              <a:rPr lang="en-US" sz="2400" dirty="0"/>
              <a:t>1       2        3       4        5       6        7       8        9       0</a:t>
            </a:r>
          </a:p>
        </p:txBody>
      </p:sp>
      <p:sp>
        <p:nvSpPr>
          <p:cNvPr id="165916" name="Line 28"/>
          <p:cNvSpPr>
            <a:spLocks noChangeShapeType="1"/>
          </p:cNvSpPr>
          <p:nvPr/>
        </p:nvSpPr>
        <p:spPr bwMode="auto">
          <a:xfrm flipV="1">
            <a:off x="9715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17" name="Line 29"/>
          <p:cNvSpPr>
            <a:spLocks noChangeShapeType="1"/>
          </p:cNvSpPr>
          <p:nvPr/>
        </p:nvSpPr>
        <p:spPr bwMode="auto">
          <a:xfrm flipV="1">
            <a:off x="17272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18" name="Line 30"/>
          <p:cNvSpPr>
            <a:spLocks noChangeShapeType="1"/>
          </p:cNvSpPr>
          <p:nvPr/>
        </p:nvSpPr>
        <p:spPr bwMode="auto">
          <a:xfrm flipV="1">
            <a:off x="255587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19" name="Line 31"/>
          <p:cNvSpPr>
            <a:spLocks noChangeShapeType="1"/>
          </p:cNvSpPr>
          <p:nvPr/>
        </p:nvSpPr>
        <p:spPr bwMode="auto">
          <a:xfrm flipV="1">
            <a:off x="331152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20" name="Line 32"/>
          <p:cNvSpPr>
            <a:spLocks noChangeShapeType="1"/>
          </p:cNvSpPr>
          <p:nvPr/>
        </p:nvSpPr>
        <p:spPr bwMode="auto">
          <a:xfrm flipV="1">
            <a:off x="41767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21" name="Line 33"/>
          <p:cNvSpPr>
            <a:spLocks noChangeShapeType="1"/>
          </p:cNvSpPr>
          <p:nvPr/>
        </p:nvSpPr>
        <p:spPr bwMode="auto">
          <a:xfrm flipV="1">
            <a:off x="49323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22" name="Line 34"/>
          <p:cNvSpPr>
            <a:spLocks noChangeShapeType="1"/>
          </p:cNvSpPr>
          <p:nvPr/>
        </p:nvSpPr>
        <p:spPr bwMode="auto">
          <a:xfrm flipV="1">
            <a:off x="57959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23" name="Line 35"/>
          <p:cNvSpPr>
            <a:spLocks noChangeShapeType="1"/>
          </p:cNvSpPr>
          <p:nvPr/>
        </p:nvSpPr>
        <p:spPr bwMode="auto">
          <a:xfrm flipV="1">
            <a:off x="65516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24" name="Line 36"/>
          <p:cNvSpPr>
            <a:spLocks noChangeShapeType="1"/>
          </p:cNvSpPr>
          <p:nvPr/>
        </p:nvSpPr>
        <p:spPr bwMode="auto">
          <a:xfrm flipV="1">
            <a:off x="74168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5925" name="Line 37"/>
          <p:cNvSpPr>
            <a:spLocks noChangeShapeType="1"/>
          </p:cNvSpPr>
          <p:nvPr/>
        </p:nvSpPr>
        <p:spPr bwMode="auto">
          <a:xfrm flipV="1">
            <a:off x="81724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588233" y="4763936"/>
            <a:ext cx="2602005" cy="400025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r>
              <a:rPr lang="en-US" sz="2000" dirty="0"/>
              <a:t>Slide by Geoff Hinton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To learn good features, we first need a </a:t>
            </a:r>
            <a:r>
              <a:rPr lang="en-US" u="sng" dirty="0"/>
              <a:t>task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371872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outw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177532"/>
            <a:ext cx="7981950" cy="11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7" name="Picture 5" descr="recon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67" y="2497943"/>
            <a:ext cx="1439863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3852863" y="3300422"/>
            <a:ext cx="1439862" cy="4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3333CC"/>
                </a:solidFill>
              </a:rPr>
              <a:t>The image</a:t>
            </a:r>
          </a:p>
        </p:txBody>
      </p:sp>
      <p:sp>
        <p:nvSpPr>
          <p:cNvPr id="166919" name="Line 7"/>
          <p:cNvSpPr>
            <a:spLocks noChangeShapeType="1"/>
          </p:cNvSpPr>
          <p:nvPr/>
        </p:nvSpPr>
        <p:spPr bwMode="auto">
          <a:xfrm flipV="1">
            <a:off x="5076833" y="2085989"/>
            <a:ext cx="298767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20" name="Line 8"/>
          <p:cNvSpPr>
            <a:spLocks noChangeShapeType="1"/>
          </p:cNvSpPr>
          <p:nvPr/>
        </p:nvSpPr>
        <p:spPr bwMode="auto">
          <a:xfrm flipV="1">
            <a:off x="4643449" y="2031206"/>
            <a:ext cx="288925" cy="4869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21" name="Line 9"/>
          <p:cNvSpPr>
            <a:spLocks noChangeShapeType="1"/>
          </p:cNvSpPr>
          <p:nvPr/>
        </p:nvSpPr>
        <p:spPr bwMode="auto">
          <a:xfrm flipH="1" flipV="1">
            <a:off x="4248157" y="2058605"/>
            <a:ext cx="252413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22" name="Line 10"/>
          <p:cNvSpPr>
            <a:spLocks noChangeShapeType="1"/>
          </p:cNvSpPr>
          <p:nvPr/>
        </p:nvSpPr>
        <p:spPr bwMode="auto">
          <a:xfrm flipV="1">
            <a:off x="4751388" y="2058605"/>
            <a:ext cx="1008062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23" name="Line 11"/>
          <p:cNvSpPr>
            <a:spLocks noChangeShapeType="1"/>
          </p:cNvSpPr>
          <p:nvPr/>
        </p:nvSpPr>
        <p:spPr bwMode="auto">
          <a:xfrm flipV="1">
            <a:off x="4824413" y="2058602"/>
            <a:ext cx="1655762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24" name="Line 12"/>
          <p:cNvSpPr>
            <a:spLocks noChangeShapeType="1"/>
          </p:cNvSpPr>
          <p:nvPr/>
        </p:nvSpPr>
        <p:spPr bwMode="auto">
          <a:xfrm flipV="1">
            <a:off x="4967297" y="2058605"/>
            <a:ext cx="2376487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25" name="Line 13"/>
          <p:cNvSpPr>
            <a:spLocks noChangeShapeType="1"/>
          </p:cNvSpPr>
          <p:nvPr/>
        </p:nvSpPr>
        <p:spPr bwMode="auto">
          <a:xfrm flipH="1" flipV="1">
            <a:off x="1042988" y="2085989"/>
            <a:ext cx="2989262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26" name="Line 14"/>
          <p:cNvSpPr>
            <a:spLocks noChangeShapeType="1"/>
          </p:cNvSpPr>
          <p:nvPr/>
        </p:nvSpPr>
        <p:spPr bwMode="auto">
          <a:xfrm flipH="1" flipV="1">
            <a:off x="1908189" y="2085989"/>
            <a:ext cx="223202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27" name="Line 15"/>
          <p:cNvSpPr>
            <a:spLocks noChangeShapeType="1"/>
          </p:cNvSpPr>
          <p:nvPr/>
        </p:nvSpPr>
        <p:spPr bwMode="auto">
          <a:xfrm flipH="1" flipV="1">
            <a:off x="2663825" y="2058605"/>
            <a:ext cx="1620838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28" name="Line 16"/>
          <p:cNvSpPr>
            <a:spLocks noChangeShapeType="1"/>
          </p:cNvSpPr>
          <p:nvPr/>
        </p:nvSpPr>
        <p:spPr bwMode="auto">
          <a:xfrm flipH="1" flipV="1">
            <a:off x="3384550" y="2058605"/>
            <a:ext cx="971550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29" name="Oval 17"/>
          <p:cNvSpPr>
            <a:spLocks noChangeArrowheads="1"/>
          </p:cNvSpPr>
          <p:nvPr/>
        </p:nvSpPr>
        <p:spPr bwMode="auto">
          <a:xfrm>
            <a:off x="7556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6930" name="Oval 18"/>
          <p:cNvSpPr>
            <a:spLocks noChangeArrowheads="1"/>
          </p:cNvSpPr>
          <p:nvPr/>
        </p:nvSpPr>
        <p:spPr bwMode="auto">
          <a:xfrm>
            <a:off x="1511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6931" name="Oval 19"/>
          <p:cNvSpPr>
            <a:spLocks noChangeArrowheads="1"/>
          </p:cNvSpPr>
          <p:nvPr/>
        </p:nvSpPr>
        <p:spPr bwMode="auto">
          <a:xfrm>
            <a:off x="233997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6932" name="Oval 20"/>
          <p:cNvSpPr>
            <a:spLocks noChangeArrowheads="1"/>
          </p:cNvSpPr>
          <p:nvPr/>
        </p:nvSpPr>
        <p:spPr bwMode="auto">
          <a:xfrm>
            <a:off x="309562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6933" name="Oval 21"/>
          <p:cNvSpPr>
            <a:spLocks noChangeArrowheads="1"/>
          </p:cNvSpPr>
          <p:nvPr/>
        </p:nvSpPr>
        <p:spPr bwMode="auto">
          <a:xfrm>
            <a:off x="3924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6934" name="Oval 22"/>
          <p:cNvSpPr>
            <a:spLocks noChangeArrowheads="1"/>
          </p:cNvSpPr>
          <p:nvPr/>
        </p:nvSpPr>
        <p:spPr bwMode="auto">
          <a:xfrm>
            <a:off x="46799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6935" name="Oval 23"/>
          <p:cNvSpPr>
            <a:spLocks noChangeArrowheads="1"/>
          </p:cNvSpPr>
          <p:nvPr/>
        </p:nvSpPr>
        <p:spPr bwMode="auto">
          <a:xfrm>
            <a:off x="55451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6936" name="Oval 24"/>
          <p:cNvSpPr>
            <a:spLocks noChangeArrowheads="1"/>
          </p:cNvSpPr>
          <p:nvPr/>
        </p:nvSpPr>
        <p:spPr bwMode="auto">
          <a:xfrm>
            <a:off x="63007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6937" name="Oval 25"/>
          <p:cNvSpPr>
            <a:spLocks noChangeArrowheads="1"/>
          </p:cNvSpPr>
          <p:nvPr/>
        </p:nvSpPr>
        <p:spPr bwMode="auto">
          <a:xfrm>
            <a:off x="71643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6938" name="Oval 26"/>
          <p:cNvSpPr>
            <a:spLocks noChangeArrowheads="1"/>
          </p:cNvSpPr>
          <p:nvPr/>
        </p:nvSpPr>
        <p:spPr bwMode="auto">
          <a:xfrm>
            <a:off x="79200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6939" name="Text Box 27"/>
          <p:cNvSpPr txBox="1">
            <a:spLocks noChangeArrowheads="1"/>
          </p:cNvSpPr>
          <p:nvPr/>
        </p:nvSpPr>
        <p:spPr bwMode="auto">
          <a:xfrm>
            <a:off x="576278" y="627539"/>
            <a:ext cx="7920037" cy="52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</a:t>
            </a:r>
            <a:r>
              <a:rPr lang="en-US" sz="2400" dirty="0"/>
              <a:t>1       2        3       4        5       6        7       8        9       0</a:t>
            </a:r>
          </a:p>
        </p:txBody>
      </p:sp>
      <p:sp>
        <p:nvSpPr>
          <p:cNvPr id="166940" name="Line 28"/>
          <p:cNvSpPr>
            <a:spLocks noChangeShapeType="1"/>
          </p:cNvSpPr>
          <p:nvPr/>
        </p:nvSpPr>
        <p:spPr bwMode="auto">
          <a:xfrm flipV="1">
            <a:off x="9715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41" name="Line 29"/>
          <p:cNvSpPr>
            <a:spLocks noChangeShapeType="1"/>
          </p:cNvSpPr>
          <p:nvPr/>
        </p:nvSpPr>
        <p:spPr bwMode="auto">
          <a:xfrm flipV="1">
            <a:off x="17272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42" name="Line 30"/>
          <p:cNvSpPr>
            <a:spLocks noChangeShapeType="1"/>
          </p:cNvSpPr>
          <p:nvPr/>
        </p:nvSpPr>
        <p:spPr bwMode="auto">
          <a:xfrm flipV="1">
            <a:off x="255587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43" name="Line 31"/>
          <p:cNvSpPr>
            <a:spLocks noChangeShapeType="1"/>
          </p:cNvSpPr>
          <p:nvPr/>
        </p:nvSpPr>
        <p:spPr bwMode="auto">
          <a:xfrm flipV="1">
            <a:off x="331152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44" name="Line 32"/>
          <p:cNvSpPr>
            <a:spLocks noChangeShapeType="1"/>
          </p:cNvSpPr>
          <p:nvPr/>
        </p:nvSpPr>
        <p:spPr bwMode="auto">
          <a:xfrm flipV="1">
            <a:off x="41767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45" name="Line 33"/>
          <p:cNvSpPr>
            <a:spLocks noChangeShapeType="1"/>
          </p:cNvSpPr>
          <p:nvPr/>
        </p:nvSpPr>
        <p:spPr bwMode="auto">
          <a:xfrm flipV="1">
            <a:off x="49323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46" name="Line 34"/>
          <p:cNvSpPr>
            <a:spLocks noChangeShapeType="1"/>
          </p:cNvSpPr>
          <p:nvPr/>
        </p:nvSpPr>
        <p:spPr bwMode="auto">
          <a:xfrm flipV="1">
            <a:off x="57959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47" name="Line 35"/>
          <p:cNvSpPr>
            <a:spLocks noChangeShapeType="1"/>
          </p:cNvSpPr>
          <p:nvPr/>
        </p:nvSpPr>
        <p:spPr bwMode="auto">
          <a:xfrm flipV="1">
            <a:off x="65516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48" name="Line 36"/>
          <p:cNvSpPr>
            <a:spLocks noChangeShapeType="1"/>
          </p:cNvSpPr>
          <p:nvPr/>
        </p:nvSpPr>
        <p:spPr bwMode="auto">
          <a:xfrm flipV="1">
            <a:off x="74168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6949" name="Line 37"/>
          <p:cNvSpPr>
            <a:spLocks noChangeShapeType="1"/>
          </p:cNvSpPr>
          <p:nvPr/>
        </p:nvSpPr>
        <p:spPr bwMode="auto">
          <a:xfrm flipV="1">
            <a:off x="81724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588233" y="4763936"/>
            <a:ext cx="2602005" cy="400025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r>
              <a:rPr lang="en-US" sz="2000" dirty="0"/>
              <a:t>Slide by Geoff Hinton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outw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177532"/>
            <a:ext cx="7981950" cy="11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>
          <a:xfrm>
            <a:off x="358775" y="-67853"/>
            <a:ext cx="8229600" cy="857251"/>
          </a:xfrm>
        </p:spPr>
        <p:txBody>
          <a:bodyPr/>
          <a:lstStyle/>
          <a:p>
            <a:r>
              <a:rPr lang="en-US" sz="3200"/>
              <a:t>The learned weights</a:t>
            </a:r>
          </a:p>
        </p:txBody>
      </p:sp>
      <p:pic>
        <p:nvPicPr>
          <p:cNvPr id="167941" name="Picture 5" descr="recon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67" y="2497943"/>
            <a:ext cx="1439863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3852863" y="3300422"/>
            <a:ext cx="1439862" cy="4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3333CC"/>
                </a:solidFill>
              </a:rPr>
              <a:t>The image</a:t>
            </a:r>
          </a:p>
        </p:txBody>
      </p:sp>
      <p:sp>
        <p:nvSpPr>
          <p:cNvPr id="167943" name="Line 7"/>
          <p:cNvSpPr>
            <a:spLocks noChangeShapeType="1"/>
          </p:cNvSpPr>
          <p:nvPr/>
        </p:nvSpPr>
        <p:spPr bwMode="auto">
          <a:xfrm flipV="1">
            <a:off x="5076833" y="2085989"/>
            <a:ext cx="298767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 flipV="1">
            <a:off x="4643449" y="2031206"/>
            <a:ext cx="288925" cy="4869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45" name="Line 9"/>
          <p:cNvSpPr>
            <a:spLocks noChangeShapeType="1"/>
          </p:cNvSpPr>
          <p:nvPr/>
        </p:nvSpPr>
        <p:spPr bwMode="auto">
          <a:xfrm flipH="1" flipV="1">
            <a:off x="4248157" y="2058605"/>
            <a:ext cx="252413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46" name="Line 10"/>
          <p:cNvSpPr>
            <a:spLocks noChangeShapeType="1"/>
          </p:cNvSpPr>
          <p:nvPr/>
        </p:nvSpPr>
        <p:spPr bwMode="auto">
          <a:xfrm flipV="1">
            <a:off x="4751388" y="2058605"/>
            <a:ext cx="1008062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47" name="Line 11"/>
          <p:cNvSpPr>
            <a:spLocks noChangeShapeType="1"/>
          </p:cNvSpPr>
          <p:nvPr/>
        </p:nvSpPr>
        <p:spPr bwMode="auto">
          <a:xfrm flipV="1">
            <a:off x="4824413" y="2058602"/>
            <a:ext cx="1655762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48" name="Line 12"/>
          <p:cNvSpPr>
            <a:spLocks noChangeShapeType="1"/>
          </p:cNvSpPr>
          <p:nvPr/>
        </p:nvSpPr>
        <p:spPr bwMode="auto">
          <a:xfrm flipV="1">
            <a:off x="4967297" y="2058605"/>
            <a:ext cx="2376487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49" name="Line 13"/>
          <p:cNvSpPr>
            <a:spLocks noChangeShapeType="1"/>
          </p:cNvSpPr>
          <p:nvPr/>
        </p:nvSpPr>
        <p:spPr bwMode="auto">
          <a:xfrm flipH="1" flipV="1">
            <a:off x="1042988" y="2085989"/>
            <a:ext cx="2989262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50" name="Line 14"/>
          <p:cNvSpPr>
            <a:spLocks noChangeShapeType="1"/>
          </p:cNvSpPr>
          <p:nvPr/>
        </p:nvSpPr>
        <p:spPr bwMode="auto">
          <a:xfrm flipH="1" flipV="1">
            <a:off x="1908189" y="2085989"/>
            <a:ext cx="2232025" cy="432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51" name="Line 15"/>
          <p:cNvSpPr>
            <a:spLocks noChangeShapeType="1"/>
          </p:cNvSpPr>
          <p:nvPr/>
        </p:nvSpPr>
        <p:spPr bwMode="auto">
          <a:xfrm flipH="1" flipV="1">
            <a:off x="2663825" y="2058605"/>
            <a:ext cx="1620838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52" name="Line 16"/>
          <p:cNvSpPr>
            <a:spLocks noChangeShapeType="1"/>
          </p:cNvSpPr>
          <p:nvPr/>
        </p:nvSpPr>
        <p:spPr bwMode="auto">
          <a:xfrm flipH="1" flipV="1">
            <a:off x="3384550" y="2058605"/>
            <a:ext cx="971550" cy="4595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53" name="Oval 17"/>
          <p:cNvSpPr>
            <a:spLocks noChangeArrowheads="1"/>
          </p:cNvSpPr>
          <p:nvPr/>
        </p:nvSpPr>
        <p:spPr bwMode="auto">
          <a:xfrm>
            <a:off x="7556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7954" name="Oval 18"/>
          <p:cNvSpPr>
            <a:spLocks noChangeArrowheads="1"/>
          </p:cNvSpPr>
          <p:nvPr/>
        </p:nvSpPr>
        <p:spPr bwMode="auto">
          <a:xfrm>
            <a:off x="1511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7955" name="Oval 19"/>
          <p:cNvSpPr>
            <a:spLocks noChangeArrowheads="1"/>
          </p:cNvSpPr>
          <p:nvPr/>
        </p:nvSpPr>
        <p:spPr bwMode="auto">
          <a:xfrm>
            <a:off x="233997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7956" name="Oval 20"/>
          <p:cNvSpPr>
            <a:spLocks noChangeArrowheads="1"/>
          </p:cNvSpPr>
          <p:nvPr/>
        </p:nvSpPr>
        <p:spPr bwMode="auto">
          <a:xfrm>
            <a:off x="3095625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7957" name="Oval 21"/>
          <p:cNvSpPr>
            <a:spLocks noChangeArrowheads="1"/>
          </p:cNvSpPr>
          <p:nvPr/>
        </p:nvSpPr>
        <p:spPr bwMode="auto">
          <a:xfrm>
            <a:off x="392430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7958" name="Oval 22"/>
          <p:cNvSpPr>
            <a:spLocks noChangeArrowheads="1"/>
          </p:cNvSpPr>
          <p:nvPr/>
        </p:nvSpPr>
        <p:spPr bwMode="auto">
          <a:xfrm>
            <a:off x="4679950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7959" name="Oval 23"/>
          <p:cNvSpPr>
            <a:spLocks noChangeArrowheads="1"/>
          </p:cNvSpPr>
          <p:nvPr/>
        </p:nvSpPr>
        <p:spPr bwMode="auto">
          <a:xfrm>
            <a:off x="55451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7960" name="Oval 24"/>
          <p:cNvSpPr>
            <a:spLocks noChangeArrowheads="1"/>
          </p:cNvSpPr>
          <p:nvPr/>
        </p:nvSpPr>
        <p:spPr bwMode="auto">
          <a:xfrm>
            <a:off x="63007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7961" name="Oval 25"/>
          <p:cNvSpPr>
            <a:spLocks noChangeArrowheads="1"/>
          </p:cNvSpPr>
          <p:nvPr/>
        </p:nvSpPr>
        <p:spPr bwMode="auto">
          <a:xfrm>
            <a:off x="716438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7962" name="Oval 26"/>
          <p:cNvSpPr>
            <a:spLocks noChangeArrowheads="1"/>
          </p:cNvSpPr>
          <p:nvPr/>
        </p:nvSpPr>
        <p:spPr bwMode="auto">
          <a:xfrm>
            <a:off x="7920038" y="762002"/>
            <a:ext cx="431800" cy="32504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0" tIns="45678" rIns="91350" bIns="45678" anchor="ctr"/>
          <a:lstStyle/>
          <a:p>
            <a:endParaRPr lang="en-US"/>
          </a:p>
        </p:txBody>
      </p:sp>
      <p:sp>
        <p:nvSpPr>
          <p:cNvPr id="167963" name="Text Box 27"/>
          <p:cNvSpPr txBox="1">
            <a:spLocks noChangeArrowheads="1"/>
          </p:cNvSpPr>
          <p:nvPr/>
        </p:nvSpPr>
        <p:spPr bwMode="auto">
          <a:xfrm>
            <a:off x="576278" y="627539"/>
            <a:ext cx="7920037" cy="52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</a:t>
            </a:r>
            <a:r>
              <a:rPr lang="en-US" sz="2400" dirty="0"/>
              <a:t>1       2        3       4        5       6        7       8        9       0</a:t>
            </a:r>
          </a:p>
        </p:txBody>
      </p:sp>
      <p:sp>
        <p:nvSpPr>
          <p:cNvPr id="167964" name="Line 28"/>
          <p:cNvSpPr>
            <a:spLocks noChangeShapeType="1"/>
          </p:cNvSpPr>
          <p:nvPr/>
        </p:nvSpPr>
        <p:spPr bwMode="auto">
          <a:xfrm flipV="1">
            <a:off x="9715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65" name="Line 29"/>
          <p:cNvSpPr>
            <a:spLocks noChangeShapeType="1"/>
          </p:cNvSpPr>
          <p:nvPr/>
        </p:nvSpPr>
        <p:spPr bwMode="auto">
          <a:xfrm flipV="1">
            <a:off x="17272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66" name="Line 30"/>
          <p:cNvSpPr>
            <a:spLocks noChangeShapeType="1"/>
          </p:cNvSpPr>
          <p:nvPr/>
        </p:nvSpPr>
        <p:spPr bwMode="auto">
          <a:xfrm flipV="1">
            <a:off x="255587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67" name="Line 31"/>
          <p:cNvSpPr>
            <a:spLocks noChangeShapeType="1"/>
          </p:cNvSpPr>
          <p:nvPr/>
        </p:nvSpPr>
        <p:spPr bwMode="auto">
          <a:xfrm flipV="1">
            <a:off x="3311525" y="1087041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68" name="Line 32"/>
          <p:cNvSpPr>
            <a:spLocks noChangeShapeType="1"/>
          </p:cNvSpPr>
          <p:nvPr/>
        </p:nvSpPr>
        <p:spPr bwMode="auto">
          <a:xfrm flipV="1">
            <a:off x="41767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69" name="Line 33"/>
          <p:cNvSpPr>
            <a:spLocks noChangeShapeType="1"/>
          </p:cNvSpPr>
          <p:nvPr/>
        </p:nvSpPr>
        <p:spPr bwMode="auto">
          <a:xfrm flipV="1">
            <a:off x="49323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70" name="Line 34"/>
          <p:cNvSpPr>
            <a:spLocks noChangeShapeType="1"/>
          </p:cNvSpPr>
          <p:nvPr/>
        </p:nvSpPr>
        <p:spPr bwMode="auto">
          <a:xfrm flipV="1">
            <a:off x="579596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71" name="Line 35"/>
          <p:cNvSpPr>
            <a:spLocks noChangeShapeType="1"/>
          </p:cNvSpPr>
          <p:nvPr/>
        </p:nvSpPr>
        <p:spPr bwMode="auto">
          <a:xfrm flipV="1">
            <a:off x="6551613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72" name="Line 36"/>
          <p:cNvSpPr>
            <a:spLocks noChangeShapeType="1"/>
          </p:cNvSpPr>
          <p:nvPr/>
        </p:nvSpPr>
        <p:spPr bwMode="auto">
          <a:xfrm flipV="1">
            <a:off x="741680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167973" name="Line 37"/>
          <p:cNvSpPr>
            <a:spLocks noChangeShapeType="1"/>
          </p:cNvSpPr>
          <p:nvPr/>
        </p:nvSpPr>
        <p:spPr bwMode="auto">
          <a:xfrm flipV="1">
            <a:off x="8172450" y="1113236"/>
            <a:ext cx="0" cy="3512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0" tIns="45678" rIns="91350" bIns="45678"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588233" y="4763936"/>
            <a:ext cx="2602005" cy="400025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r>
              <a:rPr lang="en-US" sz="2000" dirty="0"/>
              <a:t>Slide by Geoff Hinton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Why the simple learning algorithm is insufficient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9594" y="1200151"/>
            <a:ext cx="7355160" cy="3394472"/>
          </a:xfrm>
        </p:spPr>
        <p:txBody>
          <a:bodyPr/>
          <a:lstStyle/>
          <a:p>
            <a:r>
              <a:rPr lang="en-US" sz="2000" dirty="0"/>
              <a:t>A two layer network with a single winner in the top layer is equivalent to having a rigid template for each shape.</a:t>
            </a:r>
          </a:p>
          <a:p>
            <a:pPr lvl="1"/>
            <a:r>
              <a:rPr lang="en-US" sz="2000" dirty="0"/>
              <a:t>The winner is the template that has the biggest overlap with the ink.</a:t>
            </a:r>
          </a:p>
          <a:p>
            <a:r>
              <a:rPr lang="en-US" sz="2000" dirty="0"/>
              <a:t>The ways in which hand-written digits vary are much too complicated to be captured by  simple template matches of whole shapes.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588233" y="4763936"/>
            <a:ext cx="2602005" cy="400025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r>
              <a:rPr lang="en-US" sz="2000" dirty="0"/>
              <a:t>Slide by Geoff Hinton</a:t>
            </a:r>
          </a:p>
        </p:txBody>
      </p:sp>
      <p:pic>
        <p:nvPicPr>
          <p:cNvPr id="5" name="Picture 2" descr="http://www.heikohoffmann.de/htmlthesis/img679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1" b="19046"/>
          <a:stretch/>
        </p:blipFill>
        <p:spPr bwMode="auto">
          <a:xfrm>
            <a:off x="1763688" y="3651870"/>
            <a:ext cx="5562600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80488-D2C9-461B-97EB-9684EDD7926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656" y="933219"/>
            <a:ext cx="5757424" cy="40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91883" y="627544"/>
            <a:ext cx="5542694" cy="1194210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Example: 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  40K hidden units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	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~2B parameters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!!!</a:t>
            </a:r>
          </a:p>
        </p:txBody>
      </p:sp>
      <p:sp>
        <p:nvSpPr>
          <p:cNvPr id="4" name="Freeform 3"/>
          <p:cNvSpPr/>
          <p:nvPr/>
        </p:nvSpPr>
        <p:spPr>
          <a:xfrm>
            <a:off x="5435444" y="1399847"/>
            <a:ext cx="414720" cy="311073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72814" tIns="36404" rIns="72814" bIns="36404" anchor="ctr" anchorCtr="0" compatLnSpc="0"/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7534" y="4159068"/>
            <a:ext cx="5054547" cy="91394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-    Spatial correlation is local</a:t>
            </a:r>
          </a:p>
          <a:p>
            <a:pPr marL="342563" marR="0" lvl="0" indent="-342563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Waste of resources + we have not enough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training samples anyway..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437" y="76860"/>
            <a:ext cx="8974980" cy="574490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What we have so far: Fully Connected Layers (MLPs)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8" name="TextBox 7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16624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55E2C-BA20-47A1-8F5B-54F6E75C05F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2347" y="57567"/>
            <a:ext cx="5004149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Locally Connected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60" y="622146"/>
            <a:ext cx="5756118" cy="4521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15823" y="2333047"/>
            <a:ext cx="3685583" cy="119408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Example: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40K hidden units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Filter size: 10x10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	      4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M parameters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3913720" y="4183573"/>
            <a:ext cx="5360722" cy="633801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Note: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This parameterization is good when 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input image is registered (e.g., face recognition).</a:t>
            </a:r>
          </a:p>
        </p:txBody>
      </p:sp>
    </p:spTree>
    <p:extLst>
      <p:ext uri="{BB962C8B-B14F-4D97-AF65-F5344CB8AC3E}">
        <p14:creationId xmlns:p14="http://schemas.microsoft.com/office/powerpoint/2010/main" val="6588584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DA153F-434D-48E8-BBD9-B2A86EB8ECC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60" y="622146"/>
            <a:ext cx="5756118" cy="45213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36051" y="699556"/>
            <a:ext cx="4456307" cy="633801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STATIONARITY?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Statistics is similar at 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different locations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5" name="TextBox 4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2012672" y="57567"/>
            <a:ext cx="5004149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Locally Connected Layer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15823" y="2333047"/>
            <a:ext cx="3685583" cy="119408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Example: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40K hidden units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Filter size: 10x10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	      4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M parameters</a:t>
            </a:r>
          </a:p>
        </p:txBody>
      </p:sp>
    </p:spTree>
    <p:extLst>
      <p:ext uri="{BB962C8B-B14F-4D97-AF65-F5344CB8AC3E}">
        <p14:creationId xmlns:p14="http://schemas.microsoft.com/office/powerpoint/2010/main" val="18174372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FF736C-2834-4741-88D0-5F18556CB07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2586" y="7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81" y="597675"/>
            <a:ext cx="5814897" cy="45105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12503" y="2835175"/>
            <a:ext cx="4963433" cy="91394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Share the same parameters across different 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locations (assuming input is stationary):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Convolutions with learned kernels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032996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398481"/>
            <a:ext cx="7772400" cy="1102519"/>
          </a:xfrm>
        </p:spPr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08153" y="4316798"/>
            <a:ext cx="61358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CS194: Computer Vision and Comp. Photo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/>
              </a:rPr>
              <a:t>Alexei Efros, UC Berkeley, Fall 2020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65842" y="1762126"/>
            <a:ext cx="4277917" cy="2352675"/>
            <a:chOff x="4741833" y="3200400"/>
            <a:chExt cx="5639132" cy="3134495"/>
          </a:xfrm>
        </p:grpSpPr>
        <p:grpSp>
          <p:nvGrpSpPr>
            <p:cNvPr id="7" name="Group 777"/>
            <p:cNvGrpSpPr/>
            <p:nvPr/>
          </p:nvGrpSpPr>
          <p:grpSpPr>
            <a:xfrm>
              <a:off x="4741833" y="3200400"/>
              <a:ext cx="2249096" cy="3134495"/>
              <a:chOff x="0" y="0"/>
              <a:chExt cx="2665593" cy="3714955"/>
            </a:xfrm>
          </p:grpSpPr>
          <p:sp>
            <p:nvSpPr>
              <p:cNvPr id="20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1" name="Shape 766"/>
              <p:cNvSpPr/>
              <p:nvPr/>
            </p:nvSpPr>
            <p:spPr>
              <a:xfrm>
                <a:off x="878432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2" name="Shape 770"/>
              <p:cNvSpPr/>
              <p:nvPr/>
            </p:nvSpPr>
            <p:spPr>
              <a:xfrm>
                <a:off x="878432" y="1303772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3" name="Shape 773"/>
              <p:cNvSpPr/>
              <p:nvPr/>
            </p:nvSpPr>
            <p:spPr>
              <a:xfrm>
                <a:off x="891452" y="2620509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4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5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8" name="Group 790"/>
            <p:cNvGrpSpPr/>
            <p:nvPr/>
          </p:nvGrpSpPr>
          <p:grpSpPr>
            <a:xfrm>
              <a:off x="7076225" y="3610684"/>
              <a:ext cx="2448775" cy="2351792"/>
              <a:chOff x="0" y="0"/>
              <a:chExt cx="2902250" cy="2787308"/>
            </a:xfrm>
          </p:grpSpPr>
          <p:sp>
            <p:nvSpPr>
              <p:cNvPr id="12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3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4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5" name="Shape 781"/>
              <p:cNvSpPr/>
              <p:nvPr/>
            </p:nvSpPr>
            <p:spPr>
              <a:xfrm>
                <a:off x="1128109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6" name="Shape 784"/>
              <p:cNvSpPr/>
              <p:nvPr/>
            </p:nvSpPr>
            <p:spPr>
              <a:xfrm>
                <a:off x="1128109" y="1282651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7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8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9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9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10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1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8147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44924" y="2952750"/>
            <a:ext cx="889329" cy="0"/>
          </a:xfrm>
          <a:prstGeom prst="straightConnector1">
            <a:avLst/>
          </a:prstGeom>
          <a:ln w="508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71754" y="2952750"/>
            <a:ext cx="889329" cy="0"/>
          </a:xfrm>
          <a:prstGeom prst="straightConnector1">
            <a:avLst/>
          </a:prstGeom>
          <a:ln w="508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hape 2220"/>
          <p:cNvSpPr/>
          <p:nvPr/>
        </p:nvSpPr>
        <p:spPr>
          <a:xfrm>
            <a:off x="3524252" y="1363810"/>
            <a:ext cx="2762250" cy="3017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5028"/>
                </a:lnTo>
                <a:lnTo>
                  <a:pt x="21600" y="1664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736" tIns="31736" rIns="31736" bIns="31736" anchor="ctr"/>
          <a:lstStyle/>
          <a:p>
            <a:pPr marL="0" marR="0" lvl="0" indent="0" algn="ctr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Convolutional Neural Network</a:t>
            </a:r>
            <a:endParaRPr kumimoji="0" sz="3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205941"/>
            <a:ext cx="9143999" cy="857250"/>
          </a:xfrm>
        </p:spPr>
        <p:txBody>
          <a:bodyPr/>
          <a:lstStyle/>
          <a:p>
            <a:r>
              <a:rPr lang="en-US" sz="3600" dirty="0"/>
              <a:t>Neural Nets: a particularly useful Black Box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8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-95250"/>
            <a:ext cx="9143999" cy="857250"/>
          </a:xfrm>
        </p:spPr>
        <p:txBody>
          <a:bodyPr/>
          <a:lstStyle/>
          <a:p>
            <a:r>
              <a:rPr lang="en-US" dirty="0"/>
              <a:t>Classic Object Recognition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65842" y="1762126"/>
            <a:ext cx="4277917" cy="2352675"/>
            <a:chOff x="4741833" y="3200400"/>
            <a:chExt cx="5639132" cy="3134495"/>
          </a:xfrm>
        </p:grpSpPr>
        <p:grpSp>
          <p:nvGrpSpPr>
            <p:cNvPr id="10" name="Group 777"/>
            <p:cNvGrpSpPr/>
            <p:nvPr/>
          </p:nvGrpSpPr>
          <p:grpSpPr>
            <a:xfrm>
              <a:off x="4741833" y="3200400"/>
              <a:ext cx="2249095" cy="3134495"/>
              <a:chOff x="0" y="0"/>
              <a:chExt cx="2665593" cy="3714955"/>
            </a:xfrm>
          </p:grpSpPr>
          <p:sp>
            <p:nvSpPr>
              <p:cNvPr id="11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16" name="Group 768"/>
              <p:cNvGrpSpPr/>
              <p:nvPr/>
            </p:nvGrpSpPr>
            <p:grpSpPr>
              <a:xfrm>
                <a:off x="878432" y="0"/>
                <a:ext cx="1774141" cy="1094446"/>
                <a:chOff x="0" y="0"/>
                <a:chExt cx="1774140" cy="1094445"/>
              </a:xfrm>
            </p:grpSpPr>
            <p:sp>
              <p:nvSpPr>
                <p:cNvPr id="25" name="Shape 766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6" name="Shape 767"/>
                <p:cNvSpPr/>
                <p:nvPr/>
              </p:nvSpPr>
              <p:spPr>
                <a:xfrm>
                  <a:off x="323359" y="235885"/>
                  <a:ext cx="1272225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Edges</a:t>
                  </a:r>
                </a:p>
              </p:txBody>
            </p:sp>
          </p:grpSp>
          <p:grpSp>
            <p:nvGrpSpPr>
              <p:cNvPr id="17" name="Group 771"/>
              <p:cNvGrpSpPr/>
              <p:nvPr/>
            </p:nvGrpSpPr>
            <p:grpSpPr>
              <a:xfrm>
                <a:off x="878432" y="1303772"/>
                <a:ext cx="1774141" cy="1094446"/>
                <a:chOff x="0" y="0"/>
                <a:chExt cx="1774140" cy="1094445"/>
              </a:xfrm>
            </p:grpSpPr>
            <p:sp>
              <p:nvSpPr>
                <p:cNvPr id="23" name="Shape 769"/>
                <p:cNvSpPr/>
                <p:nvPr/>
              </p:nvSpPr>
              <p:spPr>
                <a:xfrm>
                  <a:off x="234174" y="235885"/>
                  <a:ext cx="1448234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Texture</a:t>
                  </a:r>
                  <a:endParaRPr kumimoji="0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" name="Shape 770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grpSp>
            <p:nvGrpSpPr>
              <p:cNvPr id="18" name="Group 774"/>
              <p:cNvGrpSpPr/>
              <p:nvPr/>
            </p:nvGrpSpPr>
            <p:grpSpPr>
              <a:xfrm>
                <a:off x="891452" y="2620509"/>
                <a:ext cx="1774141" cy="1094446"/>
                <a:chOff x="0" y="0"/>
                <a:chExt cx="1774140" cy="1094445"/>
              </a:xfrm>
            </p:grpSpPr>
            <p:sp>
              <p:nvSpPr>
                <p:cNvPr id="21" name="Shape 772"/>
                <p:cNvSpPr/>
                <p:nvPr/>
              </p:nvSpPr>
              <p:spPr>
                <a:xfrm>
                  <a:off x="316256" y="235885"/>
                  <a:ext cx="1294766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Colors</a:t>
                  </a:r>
                  <a:endParaRPr kumimoji="0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" name="Shape 773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sp>
            <p:nvSpPr>
              <p:cNvPr id="19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0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27" name="Group 790"/>
            <p:cNvGrpSpPr/>
            <p:nvPr/>
          </p:nvGrpSpPr>
          <p:grpSpPr>
            <a:xfrm>
              <a:off x="7076225" y="3610684"/>
              <a:ext cx="2455509" cy="2351792"/>
              <a:chOff x="0" y="0"/>
              <a:chExt cx="2910231" cy="2787308"/>
            </a:xfrm>
          </p:grpSpPr>
          <p:sp>
            <p:nvSpPr>
              <p:cNvPr id="28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31" name="Group 783"/>
              <p:cNvGrpSpPr/>
              <p:nvPr/>
            </p:nvGrpSpPr>
            <p:grpSpPr>
              <a:xfrm>
                <a:off x="1128109" y="0"/>
                <a:ext cx="1782122" cy="1094446"/>
                <a:chOff x="0" y="0"/>
                <a:chExt cx="1782120" cy="1094445"/>
              </a:xfrm>
            </p:grpSpPr>
            <p:sp>
              <p:nvSpPr>
                <p:cNvPr id="38" name="Shape 781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39" name="Shape 782"/>
                <p:cNvSpPr/>
                <p:nvPr/>
              </p:nvSpPr>
              <p:spPr>
                <a:xfrm>
                  <a:off x="24047" y="260185"/>
                  <a:ext cx="1758073" cy="5740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Segments</a:t>
                  </a:r>
                </a:p>
              </p:txBody>
            </p:sp>
          </p:grpSp>
          <p:grpSp>
            <p:nvGrpSpPr>
              <p:cNvPr id="32" name="Group 786"/>
              <p:cNvGrpSpPr/>
              <p:nvPr/>
            </p:nvGrpSpPr>
            <p:grpSpPr>
              <a:xfrm>
                <a:off x="1128109" y="1282651"/>
                <a:ext cx="1774141" cy="1094446"/>
                <a:chOff x="0" y="0"/>
                <a:chExt cx="1774140" cy="1094445"/>
              </a:xfrm>
            </p:grpSpPr>
            <p:sp>
              <p:nvSpPr>
                <p:cNvPr id="36" name="Shape 784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37" name="Shape 785"/>
                <p:cNvSpPr/>
                <p:nvPr/>
              </p:nvSpPr>
              <p:spPr>
                <a:xfrm>
                  <a:off x="416096" y="235885"/>
                  <a:ext cx="1069372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Parts</a:t>
                  </a:r>
                </a:p>
              </p:txBody>
            </p:sp>
          </p:grpSp>
          <p:sp>
            <p:nvSpPr>
              <p:cNvPr id="33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4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5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40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42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43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19200" y="4857759"/>
            <a:ext cx="1924778" cy="307763"/>
          </a:xfrm>
          <a:prstGeom prst="rect">
            <a:avLst/>
          </a:prstGeom>
          <a:noFill/>
        </p:spPr>
        <p:txBody>
          <a:bodyPr wrap="none" lIns="57136" tIns="28568" rIns="57136" bIns="28568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Slide by Philip Isola</a:t>
            </a:r>
          </a:p>
        </p:txBody>
      </p:sp>
      <p:sp>
        <p:nvSpPr>
          <p:cNvPr id="46" name="Shape 796"/>
          <p:cNvSpPr/>
          <p:nvPr/>
        </p:nvSpPr>
        <p:spPr>
          <a:xfrm>
            <a:off x="2730742" y="1032254"/>
            <a:ext cx="2071868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Feature extractors</a:t>
            </a:r>
          </a:p>
        </p:txBody>
      </p:sp>
      <p:sp>
        <p:nvSpPr>
          <p:cNvPr id="48" name="Shape 798"/>
          <p:cNvSpPr/>
          <p:nvPr/>
        </p:nvSpPr>
        <p:spPr>
          <a:xfrm>
            <a:off x="6665163" y="1644149"/>
            <a:ext cx="1076003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Classifier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000877" y="2070074"/>
            <a:ext cx="139484" cy="465194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116973" y="1436052"/>
            <a:ext cx="176991" cy="866622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283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Background on </a:t>
            </a:r>
            <a:br>
              <a:rPr lang="en-US" dirty="0"/>
            </a:br>
            <a:r>
              <a:rPr lang="en-US" dirty="0"/>
              <a:t>Statistical Learning Framework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A8FC8-3B9D-9048-B81E-0380BFAD9258}"/>
              </a:ext>
            </a:extLst>
          </p:cNvPr>
          <p:cNvSpPr txBox="1"/>
          <p:nvPr/>
        </p:nvSpPr>
        <p:spPr>
          <a:xfrm>
            <a:off x="0" y="484620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Slides courtesy of Lana </a:t>
            </a:r>
            <a:r>
              <a:rPr lang="en-US" sz="1200" dirty="0" err="1"/>
              <a:t>Lezebnik</a:t>
            </a:r>
            <a:r>
              <a:rPr lang="en-US" sz="1200" dirty="0"/>
              <a:t>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3581A48-511F-B14B-A3F7-1B0B3FECCF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252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-95250"/>
            <a:ext cx="9143999" cy="857250"/>
          </a:xfrm>
        </p:spPr>
        <p:txBody>
          <a:bodyPr/>
          <a:lstStyle/>
          <a:p>
            <a:r>
              <a:rPr lang="en-US" dirty="0"/>
              <a:t>Classic Object Recognition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65842" y="1762126"/>
            <a:ext cx="4277917" cy="2352675"/>
            <a:chOff x="4741833" y="3200400"/>
            <a:chExt cx="5639132" cy="3134495"/>
          </a:xfrm>
        </p:grpSpPr>
        <p:grpSp>
          <p:nvGrpSpPr>
            <p:cNvPr id="10" name="Group 777"/>
            <p:cNvGrpSpPr/>
            <p:nvPr/>
          </p:nvGrpSpPr>
          <p:grpSpPr>
            <a:xfrm>
              <a:off x="4741833" y="3200400"/>
              <a:ext cx="2249095" cy="3134495"/>
              <a:chOff x="0" y="0"/>
              <a:chExt cx="2665593" cy="3714955"/>
            </a:xfrm>
          </p:grpSpPr>
          <p:sp>
            <p:nvSpPr>
              <p:cNvPr id="11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16" name="Group 768"/>
              <p:cNvGrpSpPr/>
              <p:nvPr/>
            </p:nvGrpSpPr>
            <p:grpSpPr>
              <a:xfrm>
                <a:off x="878432" y="0"/>
                <a:ext cx="1774141" cy="1094446"/>
                <a:chOff x="0" y="0"/>
                <a:chExt cx="1774140" cy="1094445"/>
              </a:xfrm>
            </p:grpSpPr>
            <p:sp>
              <p:nvSpPr>
                <p:cNvPr id="25" name="Shape 766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6" name="Shape 767"/>
                <p:cNvSpPr/>
                <p:nvPr/>
              </p:nvSpPr>
              <p:spPr>
                <a:xfrm>
                  <a:off x="323359" y="235885"/>
                  <a:ext cx="1272225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Edges</a:t>
                  </a:r>
                </a:p>
              </p:txBody>
            </p:sp>
          </p:grpSp>
          <p:grpSp>
            <p:nvGrpSpPr>
              <p:cNvPr id="17" name="Group 771"/>
              <p:cNvGrpSpPr/>
              <p:nvPr/>
            </p:nvGrpSpPr>
            <p:grpSpPr>
              <a:xfrm>
                <a:off x="878432" y="1303772"/>
                <a:ext cx="1774141" cy="1094446"/>
                <a:chOff x="0" y="0"/>
                <a:chExt cx="1774140" cy="1094445"/>
              </a:xfrm>
            </p:grpSpPr>
            <p:sp>
              <p:nvSpPr>
                <p:cNvPr id="23" name="Shape 769"/>
                <p:cNvSpPr/>
                <p:nvPr/>
              </p:nvSpPr>
              <p:spPr>
                <a:xfrm>
                  <a:off x="234174" y="235885"/>
                  <a:ext cx="1448234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Texture</a:t>
                  </a:r>
                  <a:endParaRPr kumimoji="0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4" name="Shape 770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grpSp>
            <p:nvGrpSpPr>
              <p:cNvPr id="18" name="Group 774"/>
              <p:cNvGrpSpPr/>
              <p:nvPr/>
            </p:nvGrpSpPr>
            <p:grpSpPr>
              <a:xfrm>
                <a:off x="891452" y="2620509"/>
                <a:ext cx="1774141" cy="1094446"/>
                <a:chOff x="0" y="0"/>
                <a:chExt cx="1774140" cy="1094445"/>
              </a:xfrm>
            </p:grpSpPr>
            <p:sp>
              <p:nvSpPr>
                <p:cNvPr id="21" name="Shape 772"/>
                <p:cNvSpPr/>
                <p:nvPr/>
              </p:nvSpPr>
              <p:spPr>
                <a:xfrm>
                  <a:off x="316256" y="235885"/>
                  <a:ext cx="1294766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Colors</a:t>
                  </a:r>
                  <a:endParaRPr kumimoji="0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22" name="Shape 773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</p:grpSp>
          <p:sp>
            <p:nvSpPr>
              <p:cNvPr id="19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0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27" name="Group 790"/>
            <p:cNvGrpSpPr/>
            <p:nvPr/>
          </p:nvGrpSpPr>
          <p:grpSpPr>
            <a:xfrm>
              <a:off x="7076225" y="3610684"/>
              <a:ext cx="2455509" cy="2351792"/>
              <a:chOff x="0" y="0"/>
              <a:chExt cx="2910231" cy="2787308"/>
            </a:xfrm>
          </p:grpSpPr>
          <p:sp>
            <p:nvSpPr>
              <p:cNvPr id="28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31" name="Group 783"/>
              <p:cNvGrpSpPr/>
              <p:nvPr/>
            </p:nvGrpSpPr>
            <p:grpSpPr>
              <a:xfrm>
                <a:off x="1128109" y="0"/>
                <a:ext cx="1782122" cy="1094446"/>
                <a:chOff x="0" y="0"/>
                <a:chExt cx="1782120" cy="1094445"/>
              </a:xfrm>
            </p:grpSpPr>
            <p:sp>
              <p:nvSpPr>
                <p:cNvPr id="38" name="Shape 781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39" name="Shape 782"/>
                <p:cNvSpPr/>
                <p:nvPr/>
              </p:nvSpPr>
              <p:spPr>
                <a:xfrm>
                  <a:off x="24047" y="260185"/>
                  <a:ext cx="1758073" cy="5740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Segments</a:t>
                  </a:r>
                </a:p>
              </p:txBody>
            </p:sp>
          </p:grpSp>
          <p:grpSp>
            <p:nvGrpSpPr>
              <p:cNvPr id="32" name="Group 786"/>
              <p:cNvGrpSpPr/>
              <p:nvPr/>
            </p:nvGrpSpPr>
            <p:grpSpPr>
              <a:xfrm>
                <a:off x="1128109" y="1282651"/>
                <a:ext cx="1774141" cy="1094446"/>
                <a:chOff x="0" y="0"/>
                <a:chExt cx="1774140" cy="1094445"/>
              </a:xfrm>
            </p:grpSpPr>
            <p:sp>
              <p:nvSpPr>
                <p:cNvPr id="36" name="Shape 784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/>
                  </a:pPr>
                  <a:endParaRPr kumimoji="0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endParaRPr>
                </a:p>
              </p:txBody>
            </p:sp>
            <p:sp>
              <p:nvSpPr>
                <p:cNvPr id="37" name="Shape 785"/>
                <p:cNvSpPr/>
                <p:nvPr/>
              </p:nvSpPr>
              <p:spPr>
                <a:xfrm>
                  <a:off x="416096" y="235885"/>
                  <a:ext cx="1069372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marL="0" marR="0" lvl="0" indent="0" algn="l" defTabSz="81439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Arial"/>
                    </a:rPr>
                    <a:t>Parts</a:t>
                  </a:r>
                </a:p>
              </p:txBody>
            </p:sp>
          </p:grpSp>
          <p:sp>
            <p:nvSpPr>
              <p:cNvPr id="33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4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5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40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42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43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19200" y="4857759"/>
            <a:ext cx="1924778" cy="307763"/>
          </a:xfrm>
          <a:prstGeom prst="rect">
            <a:avLst/>
          </a:prstGeom>
          <a:noFill/>
        </p:spPr>
        <p:txBody>
          <a:bodyPr wrap="none" lIns="57136" tIns="28568" rIns="57136" bIns="28568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Slide by Philip Isola</a:t>
            </a:r>
          </a:p>
        </p:txBody>
      </p:sp>
      <p:sp>
        <p:nvSpPr>
          <p:cNvPr id="46" name="Shape 796"/>
          <p:cNvSpPr/>
          <p:nvPr/>
        </p:nvSpPr>
        <p:spPr>
          <a:xfrm>
            <a:off x="2730742" y="1032254"/>
            <a:ext cx="2071868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Feature extractors</a:t>
            </a:r>
          </a:p>
        </p:txBody>
      </p:sp>
      <p:sp>
        <p:nvSpPr>
          <p:cNvPr id="48" name="Shape 798"/>
          <p:cNvSpPr/>
          <p:nvPr/>
        </p:nvSpPr>
        <p:spPr>
          <a:xfrm>
            <a:off x="6665163" y="1644149"/>
            <a:ext cx="1076003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Classifier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000877" y="2070074"/>
            <a:ext cx="139484" cy="465194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116973" y="1436052"/>
            <a:ext cx="176991" cy="866622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Group 840"/>
          <p:cNvGrpSpPr/>
          <p:nvPr/>
        </p:nvGrpSpPr>
        <p:grpSpPr>
          <a:xfrm>
            <a:off x="7905750" y="762002"/>
            <a:ext cx="1042846" cy="421929"/>
            <a:chOff x="-1" y="-1"/>
            <a:chExt cx="1977544" cy="800101"/>
          </a:xfrm>
        </p:grpSpPr>
        <p:sp>
          <p:nvSpPr>
            <p:cNvPr id="45" name="Shape 839"/>
            <p:cNvSpPr/>
            <p:nvPr/>
          </p:nvSpPr>
          <p:spPr>
            <a:xfrm>
              <a:off x="38099" y="128296"/>
              <a:ext cx="1328381" cy="54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3" tIns="42863" rIns="42863" bIns="42863" numCol="1" anchor="ctr">
              <a:sp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Learned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2775238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8397" y="4352932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-95250"/>
            <a:ext cx="9143999" cy="857250"/>
          </a:xfrm>
        </p:spPr>
        <p:txBody>
          <a:bodyPr/>
          <a:lstStyle/>
          <a:p>
            <a:r>
              <a:rPr lang="en-US" dirty="0"/>
              <a:t>Learning Features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777"/>
          <p:cNvGrpSpPr/>
          <p:nvPr/>
        </p:nvGrpSpPr>
        <p:grpSpPr>
          <a:xfrm>
            <a:off x="2865846" y="1762126"/>
            <a:ext cx="1706193" cy="2352675"/>
            <a:chOff x="0" y="0"/>
            <a:chExt cx="2665593" cy="3714955"/>
          </a:xfrm>
        </p:grpSpPr>
        <p:sp>
          <p:nvSpPr>
            <p:cNvPr id="11" name="Shape 765"/>
            <p:cNvSpPr/>
            <p:nvPr/>
          </p:nvSpPr>
          <p:spPr>
            <a:xfrm>
              <a:off x="0" y="1896631"/>
              <a:ext cx="759230" cy="1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2863" tIns="42863" rIns="42863" bIns="42863" numCol="1" anchor="ctr">
              <a:no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grpSp>
          <p:nvGrpSpPr>
            <p:cNvPr id="16" name="Group 768"/>
            <p:cNvGrpSpPr/>
            <p:nvPr/>
          </p:nvGrpSpPr>
          <p:grpSpPr>
            <a:xfrm>
              <a:off x="878432" y="0"/>
              <a:ext cx="1774141" cy="1094446"/>
              <a:chOff x="0" y="0"/>
              <a:chExt cx="1774140" cy="1094445"/>
            </a:xfrm>
          </p:grpSpPr>
          <p:sp>
            <p:nvSpPr>
              <p:cNvPr id="25" name="Shape 766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6" name="Shape 767"/>
              <p:cNvSpPr/>
              <p:nvPr/>
            </p:nvSpPr>
            <p:spPr>
              <a:xfrm>
                <a:off x="323359" y="235885"/>
                <a:ext cx="1272225" cy="622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2863" tIns="42863" rIns="42863" bIns="42863" numCol="1" anchor="ctr">
                <a:spAutoFit/>
              </a:bodyPr>
              <a:lstStyle>
                <a:lvl1pPr>
                  <a:defRPr sz="2800"/>
                </a:lvl1pPr>
              </a:lstStyle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rPr>
                  <a:t>Edges</a:t>
                </a:r>
              </a:p>
            </p:txBody>
          </p:sp>
        </p:grpSp>
        <p:grpSp>
          <p:nvGrpSpPr>
            <p:cNvPr id="17" name="Group 771"/>
            <p:cNvGrpSpPr/>
            <p:nvPr/>
          </p:nvGrpSpPr>
          <p:grpSpPr>
            <a:xfrm>
              <a:off x="878432" y="1303772"/>
              <a:ext cx="1774141" cy="1094446"/>
              <a:chOff x="0" y="0"/>
              <a:chExt cx="1774140" cy="1094445"/>
            </a:xfrm>
          </p:grpSpPr>
          <p:sp>
            <p:nvSpPr>
              <p:cNvPr id="23" name="Shape 769"/>
              <p:cNvSpPr/>
              <p:nvPr/>
            </p:nvSpPr>
            <p:spPr>
              <a:xfrm>
                <a:off x="234174" y="235885"/>
                <a:ext cx="1448234" cy="622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2863" tIns="42863" rIns="42863" bIns="42863" numCol="1" anchor="ctr">
                <a:spAutoFit/>
              </a:bodyPr>
              <a:lstStyle>
                <a:lvl1pPr>
                  <a:defRPr sz="2800"/>
                </a:lvl1pPr>
              </a:lstStyle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rPr>
                  <a:t>Texture</a:t>
                </a: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4" name="Shape 770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18" name="Group 774"/>
            <p:cNvGrpSpPr/>
            <p:nvPr/>
          </p:nvGrpSpPr>
          <p:grpSpPr>
            <a:xfrm>
              <a:off x="891452" y="2620509"/>
              <a:ext cx="1774141" cy="1094446"/>
              <a:chOff x="0" y="0"/>
              <a:chExt cx="1774140" cy="1094445"/>
            </a:xfrm>
          </p:grpSpPr>
          <p:sp>
            <p:nvSpPr>
              <p:cNvPr id="21" name="Shape 772"/>
              <p:cNvSpPr/>
              <p:nvPr/>
            </p:nvSpPr>
            <p:spPr>
              <a:xfrm>
                <a:off x="316256" y="235885"/>
                <a:ext cx="1294766" cy="622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2863" tIns="42863" rIns="42863" bIns="42863" numCol="1" anchor="ctr">
                <a:spAutoFit/>
              </a:bodyPr>
              <a:lstStyle>
                <a:lvl1pPr>
                  <a:defRPr sz="2800"/>
                </a:lvl1pPr>
              </a:lstStyle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"/>
                  </a:rPr>
                  <a:t>Colors</a:t>
                </a: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2" name="Shape 773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>
          <p:nvSpPr>
            <p:cNvPr id="19" name="Shape 775"/>
            <p:cNvSpPr/>
            <p:nvPr/>
          </p:nvSpPr>
          <p:spPr>
            <a:xfrm flipV="1">
              <a:off x="33084" y="655124"/>
              <a:ext cx="718534" cy="1138831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2863" tIns="42863" rIns="42863" bIns="42863" numCol="1" anchor="ctr">
              <a:no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20" name="Shape 776"/>
            <p:cNvSpPr/>
            <p:nvPr/>
          </p:nvSpPr>
          <p:spPr>
            <a:xfrm>
              <a:off x="33084" y="2014025"/>
              <a:ext cx="718534" cy="1138830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2863" tIns="42863" rIns="42863" bIns="42863" numCol="1" anchor="ctr">
              <a:no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46" name="Shape 796"/>
          <p:cNvSpPr/>
          <p:nvPr/>
        </p:nvSpPr>
        <p:spPr>
          <a:xfrm>
            <a:off x="2730742" y="1032254"/>
            <a:ext cx="2071868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Feature extractors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3116973" y="1436052"/>
            <a:ext cx="176991" cy="866622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Group 840"/>
          <p:cNvGrpSpPr/>
          <p:nvPr/>
        </p:nvGrpSpPr>
        <p:grpSpPr>
          <a:xfrm>
            <a:off x="7905750" y="762002"/>
            <a:ext cx="1042846" cy="421929"/>
            <a:chOff x="-1" y="-1"/>
            <a:chExt cx="1977544" cy="800101"/>
          </a:xfrm>
        </p:grpSpPr>
        <p:sp>
          <p:nvSpPr>
            <p:cNvPr id="45" name="Shape 839"/>
            <p:cNvSpPr/>
            <p:nvPr/>
          </p:nvSpPr>
          <p:spPr>
            <a:xfrm>
              <a:off x="38099" y="128296"/>
              <a:ext cx="1328381" cy="54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3" tIns="42863" rIns="42863" bIns="42863" numCol="1" anchor="ctr">
              <a:sp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Learned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471433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label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190500"/>
            <a:ext cx="9143999" cy="857250"/>
          </a:xfrm>
        </p:spPr>
        <p:txBody>
          <a:bodyPr/>
          <a:lstStyle/>
          <a:p>
            <a:r>
              <a:rPr lang="en-US" dirty="0"/>
              <a:t>Neural Network:</a:t>
            </a:r>
            <a:br>
              <a:rPr lang="en-US" dirty="0"/>
            </a:br>
            <a:r>
              <a:rPr lang="en-US" dirty="0"/>
              <a:t>algorithm + feature + data!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65842" y="1851670"/>
            <a:ext cx="4277917" cy="2352675"/>
            <a:chOff x="4741833" y="3200400"/>
            <a:chExt cx="5639132" cy="3134495"/>
          </a:xfrm>
        </p:grpSpPr>
        <p:grpSp>
          <p:nvGrpSpPr>
            <p:cNvPr id="10" name="Group 777"/>
            <p:cNvGrpSpPr/>
            <p:nvPr/>
          </p:nvGrpSpPr>
          <p:grpSpPr>
            <a:xfrm>
              <a:off x="4741833" y="3200400"/>
              <a:ext cx="2249096" cy="3134495"/>
              <a:chOff x="0" y="0"/>
              <a:chExt cx="2665593" cy="3714955"/>
            </a:xfrm>
          </p:grpSpPr>
          <p:sp>
            <p:nvSpPr>
              <p:cNvPr id="11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5" name="Shape 766"/>
              <p:cNvSpPr/>
              <p:nvPr/>
            </p:nvSpPr>
            <p:spPr>
              <a:xfrm>
                <a:off x="878432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4" name="Shape 770"/>
              <p:cNvSpPr/>
              <p:nvPr/>
            </p:nvSpPr>
            <p:spPr>
              <a:xfrm>
                <a:off x="878432" y="1303772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2" name="Shape 773"/>
              <p:cNvSpPr/>
              <p:nvPr/>
            </p:nvSpPr>
            <p:spPr>
              <a:xfrm>
                <a:off x="891452" y="2620509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19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0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27" name="Group 790"/>
            <p:cNvGrpSpPr/>
            <p:nvPr/>
          </p:nvGrpSpPr>
          <p:grpSpPr>
            <a:xfrm>
              <a:off x="7076225" y="3610684"/>
              <a:ext cx="2448775" cy="2351792"/>
              <a:chOff x="0" y="0"/>
              <a:chExt cx="2902250" cy="2787308"/>
            </a:xfrm>
          </p:grpSpPr>
          <p:sp>
            <p:nvSpPr>
              <p:cNvPr id="28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0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8" name="Shape 781"/>
              <p:cNvSpPr/>
              <p:nvPr/>
            </p:nvSpPr>
            <p:spPr>
              <a:xfrm>
                <a:off x="1128109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6" name="Shape 784"/>
              <p:cNvSpPr/>
              <p:nvPr/>
            </p:nvSpPr>
            <p:spPr>
              <a:xfrm>
                <a:off x="1128109" y="1282651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3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4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35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grpSp>
          <p:nvGrpSpPr>
            <p:cNvPr id="40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42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43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marL="0" marR="0" lvl="0" indent="0" algn="l" defTabSz="8143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/>
                </a:pPr>
                <a:endPara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19200" y="4857759"/>
            <a:ext cx="1924778" cy="307763"/>
          </a:xfrm>
          <a:prstGeom prst="rect">
            <a:avLst/>
          </a:prstGeom>
          <a:noFill/>
        </p:spPr>
        <p:txBody>
          <a:bodyPr wrap="none" lIns="57136" tIns="28568" rIns="57136" bIns="28568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Slide by Philip Isola</a:t>
            </a:r>
          </a:p>
        </p:txBody>
      </p:sp>
      <p:grpSp>
        <p:nvGrpSpPr>
          <p:cNvPr id="44" name="Group 840"/>
          <p:cNvGrpSpPr/>
          <p:nvPr/>
        </p:nvGrpSpPr>
        <p:grpSpPr>
          <a:xfrm>
            <a:off x="7905750" y="762002"/>
            <a:ext cx="1042846" cy="421929"/>
            <a:chOff x="-1" y="-1"/>
            <a:chExt cx="1977544" cy="800101"/>
          </a:xfrm>
        </p:grpSpPr>
        <p:sp>
          <p:nvSpPr>
            <p:cNvPr id="45" name="Shape 839"/>
            <p:cNvSpPr/>
            <p:nvPr/>
          </p:nvSpPr>
          <p:spPr>
            <a:xfrm>
              <a:off x="38099" y="128296"/>
              <a:ext cx="1328381" cy="54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3" tIns="42863" rIns="42863" bIns="42863" numCol="1" anchor="ctr">
              <a:spAutoFit/>
            </a:bodyPr>
            <a:lstStyle/>
            <a:p>
              <a:pPr marL="0" marR="0" lvl="0" indent="0" algn="l" defTabSz="8143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rPr>
                <a:t>Learned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5368170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Vanilla (fully-connected) </a:t>
            </a:r>
            <a:br>
              <a:rPr lang="en-US" dirty="0"/>
            </a:br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ape 4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5736" y="1707657"/>
            <a:ext cx="4896544" cy="2674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9233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80488-D2C9-461B-97EB-9684EDD7926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656" y="933219"/>
            <a:ext cx="5757424" cy="40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91883" y="627544"/>
            <a:ext cx="5542694" cy="1194210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Example: 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  40K hidden units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	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~2B parameters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!!!</a:t>
            </a:r>
          </a:p>
        </p:txBody>
      </p:sp>
      <p:sp>
        <p:nvSpPr>
          <p:cNvPr id="4" name="Freeform 3"/>
          <p:cNvSpPr/>
          <p:nvPr/>
        </p:nvSpPr>
        <p:spPr>
          <a:xfrm>
            <a:off x="5435444" y="1399847"/>
            <a:ext cx="414720" cy="311073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72814" tIns="36404" rIns="72814" bIns="36404" anchor="ctr" anchorCtr="0" compatLnSpc="0"/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7534" y="4159068"/>
            <a:ext cx="5054547" cy="91394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-    Spatial correlation is local</a:t>
            </a:r>
          </a:p>
          <a:p>
            <a:pPr marL="342563" marR="0" lvl="0" indent="-342563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Waste of resources + we have not enough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training samples anyway..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1193" y="58054"/>
            <a:ext cx="4547742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Fully Connected Layer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8" name="TextBox 7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239707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55E2C-BA20-47A1-8F5B-54F6E75C05F2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2347" y="57567"/>
            <a:ext cx="5004149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Locally Connected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60" y="622146"/>
            <a:ext cx="5756118" cy="4521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15823" y="2333047"/>
            <a:ext cx="3685583" cy="119408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Example: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40K hidden units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Filter size: 10x10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	      4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M parameters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3913720" y="4183573"/>
            <a:ext cx="5360722" cy="633801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Note: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This parameterization is good when 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input image is registered (e.g., face recognition).</a:t>
            </a:r>
          </a:p>
        </p:txBody>
      </p:sp>
    </p:spTree>
    <p:extLst>
      <p:ext uri="{BB962C8B-B14F-4D97-AF65-F5344CB8AC3E}">
        <p14:creationId xmlns:p14="http://schemas.microsoft.com/office/powerpoint/2010/main" val="15999329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DA153F-434D-48E8-BBD9-B2A86EB8ECC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60" y="622146"/>
            <a:ext cx="5756118" cy="45213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36051" y="699556"/>
            <a:ext cx="4456307" cy="633801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STATIONARITY?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Statistics is similar at 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different locations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5" name="TextBox 4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2012672" y="57567"/>
            <a:ext cx="5004149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Locally Connected Layer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15823" y="2333047"/>
            <a:ext cx="3685583" cy="119408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Example: 200x200 image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40K hidden units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                Filter size: 10x10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		      4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M parameters</a:t>
            </a:r>
          </a:p>
        </p:txBody>
      </p:sp>
    </p:spTree>
    <p:extLst>
      <p:ext uri="{BB962C8B-B14F-4D97-AF65-F5344CB8AC3E}">
        <p14:creationId xmlns:p14="http://schemas.microsoft.com/office/powerpoint/2010/main" val="10455045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FF736C-2834-4741-88D0-5F18556CB07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2586" y="7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81" y="597675"/>
            <a:ext cx="5814897" cy="45105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12503" y="2835175"/>
            <a:ext cx="4963433" cy="91394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Share the same parameters across different 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locations (assuming input is stationary):</a:t>
            </a:r>
          </a:p>
          <a:p>
            <a:pPr marL="0" marR="0" lvl="0" indent="0" algn="l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Convolutions with learned kernels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153034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1512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369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7D4AC-9905-7348-9FEE-B3A43E04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387F6-C96E-864D-91B4-FC534EA2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27934"/>
            <a:ext cx="8229600" cy="58271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Image Classification</a:t>
            </a:r>
          </a:p>
        </p:txBody>
      </p:sp>
      <p:pic>
        <p:nvPicPr>
          <p:cNvPr id="4" name="Picture 6" descr="https://scontent-sjc3-1.cdninstagram.com/vp/1d451f7e410e6e94f9893b3ba55f6f33/5CE261A0/t51.2885-15/e35/47694767_547396615763088_6703061554519517777_n.jpg?_nc_ht=scontent-sjc3-1.cdninstagram.com">
            <a:extLst>
              <a:ext uri="{FF2B5EF4-FFF2-40B4-BE49-F238E27FC236}">
                <a16:creationId xmlns:a16="http://schemas.microsoft.com/office/drawing/2014/main" id="{4F464877-EF22-2A43-BEB0-DD4C023A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12301"/>
            <a:ext cx="2670088" cy="26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D348AA31-A059-7E4E-8266-CBDD03D543B0}"/>
              </a:ext>
            </a:extLst>
          </p:cNvPr>
          <p:cNvSpPr/>
          <p:nvPr/>
        </p:nvSpPr>
        <p:spPr>
          <a:xfrm>
            <a:off x="4211960" y="2571750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3D1FDA-AA39-E644-901C-DCED8335F8E3}"/>
              </a:ext>
            </a:extLst>
          </p:cNvPr>
          <p:cNvSpPr txBox="1">
            <a:spLocks/>
          </p:cNvSpPr>
          <p:nvPr/>
        </p:nvSpPr>
        <p:spPr>
          <a:xfrm>
            <a:off x="5724128" y="2442318"/>
            <a:ext cx="1658144" cy="582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”Cat”</a:t>
            </a:r>
          </a:p>
        </p:txBody>
      </p:sp>
    </p:spTree>
    <p:extLst>
      <p:ext uri="{BB962C8B-B14F-4D97-AF65-F5344CB8AC3E}">
        <p14:creationId xmlns:p14="http://schemas.microsoft.com/office/powerpoint/2010/main" val="4117149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220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4155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6610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8936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8562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193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5392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4509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7025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marL="0" marR="0" lvl="0" indent="0" algn="ctr" defTabSz="7397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algn="l" defTabSz="739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58715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17344</TotalTime>
  <Words>4244</Words>
  <Application>Microsoft Macintosh PowerPoint</Application>
  <PresentationFormat>On-screen Show (16:9)</PresentationFormat>
  <Paragraphs>924</Paragraphs>
  <Slides>112</Slides>
  <Notes>72</Notes>
  <HiddenSlides>18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37" baseType="lpstr">
      <vt:lpstr>FreeSans</vt:lpstr>
      <vt:lpstr>Nice</vt:lpstr>
      <vt:lpstr>StarSymbol</vt:lpstr>
      <vt:lpstr>Arial</vt:lpstr>
      <vt:lpstr>Calibri</vt:lpstr>
      <vt:lpstr>Calibri Light</vt:lpstr>
      <vt:lpstr>Cambria Math</vt:lpstr>
      <vt:lpstr>Helvetica Neue Medium</vt:lpstr>
      <vt:lpstr>Times New Roman</vt:lpstr>
      <vt:lpstr>Wingdings</vt:lpstr>
      <vt:lpstr>Default Design</vt:lpstr>
      <vt:lpstr>2_Lecture</vt:lpstr>
      <vt:lpstr>1_Lecture</vt:lpstr>
      <vt:lpstr>3_Lecture</vt:lpstr>
      <vt:lpstr>7_Office Theme</vt:lpstr>
      <vt:lpstr>6_Lecture</vt:lpstr>
      <vt:lpstr>8_Default Design</vt:lpstr>
      <vt:lpstr>Default</vt:lpstr>
      <vt:lpstr>simple-light</vt:lpstr>
      <vt:lpstr>1_Default Design</vt:lpstr>
      <vt:lpstr>Blank Presentation</vt:lpstr>
      <vt:lpstr>1_Blank Presentation</vt:lpstr>
      <vt:lpstr>1_Office Theme</vt:lpstr>
      <vt:lpstr>2_Office Theme</vt:lpstr>
      <vt:lpstr>Equation</vt:lpstr>
      <vt:lpstr>Feature Learning with  Neural Networks (aka Deep Learning)</vt:lpstr>
      <vt:lpstr>Recap: Filter Bank Response</vt:lpstr>
      <vt:lpstr>The story so far</vt:lpstr>
      <vt:lpstr>The story so far…</vt:lpstr>
      <vt:lpstr>Learned filters</vt:lpstr>
      <vt:lpstr>PowerPoint Presentation</vt:lpstr>
      <vt:lpstr>Next Step</vt:lpstr>
      <vt:lpstr>Quick Background on  Statistical Learning Framework</vt:lpstr>
      <vt:lpstr>Common Tasks</vt:lpstr>
      <vt:lpstr>Common Tasks</vt:lpstr>
      <vt:lpstr>Common Tasks</vt:lpstr>
      <vt:lpstr>Detection, semantic segmentation, instance segmentation</vt:lpstr>
      <vt:lpstr>Image classification</vt:lpstr>
      <vt:lpstr>The statistical learning framework</vt:lpstr>
      <vt:lpstr>The statistical learning framework</vt:lpstr>
      <vt:lpstr>Steps</vt:lpstr>
      <vt:lpstr>“Classic” recognition pipeline</vt:lpstr>
      <vt:lpstr>“Classic” representation: Bag of features</vt:lpstr>
      <vt:lpstr>Classifiers: Nearest neighbor</vt:lpstr>
      <vt:lpstr>Linear classifiers: Binary classification</vt:lpstr>
      <vt:lpstr>Linear classifiers: Perceptron</vt:lpstr>
      <vt:lpstr>Loose inspiration: Human neurons</vt:lpstr>
      <vt:lpstr>This class</vt:lpstr>
      <vt:lpstr>Back to: Perceptrons</vt:lpstr>
      <vt:lpstr>Objective (Loss) functions</vt:lpstr>
      <vt:lpstr>Objective (Loss) functions</vt:lpstr>
      <vt:lpstr>Perceptron training algorithm</vt:lpstr>
      <vt:lpstr>Perceptron update rule: Binary Classification</vt:lpstr>
      <vt:lpstr>Linaer Classifiers: Beyond Binary Classification</vt:lpstr>
      <vt:lpstr>3-Classes</vt:lpstr>
      <vt:lpstr>Training 3-Classes</vt:lpstr>
      <vt:lpstr>Visualizing linear classifiers</vt:lpstr>
      <vt:lpstr>Linear Classifiers: Visual Intuition</vt:lpstr>
      <vt:lpstr>Linear Classifiers: Visual Intuition</vt:lpstr>
      <vt:lpstr>Are linear classifiers enough??</vt:lpstr>
      <vt:lpstr>Why?? Linear Classifiers not enough</vt:lpstr>
      <vt:lpstr>One solution: Feature Transforms</vt:lpstr>
      <vt:lpstr>One solution: Feature Transforms</vt:lpstr>
      <vt:lpstr>One solution: Feature Transforms</vt:lpstr>
      <vt:lpstr>One solution: Feature Transforms</vt:lpstr>
      <vt:lpstr>Recognition pipeline: With Perceptrons</vt:lpstr>
      <vt:lpstr>Recognition pipeline: With Multiple Perceptrons</vt:lpstr>
      <vt:lpstr>“Deep” recognition pipeline</vt:lpstr>
      <vt:lpstr>Loose inspirations: Biological Neurons</vt:lpstr>
      <vt:lpstr>Loose inspirations: Biological Neurons</vt:lpstr>
      <vt:lpstr>Loose inspirations: Biological Neurons</vt:lpstr>
      <vt:lpstr>PowerPoint Presentation</vt:lpstr>
      <vt:lpstr>Be very careful with brain analogies!</vt:lpstr>
      <vt:lpstr>Multi-layer perceptrons</vt:lpstr>
      <vt:lpstr>Remember this?</vt:lpstr>
      <vt:lpstr>Remember this?</vt:lpstr>
      <vt:lpstr>Multi-layer perceptrons / Fully-Connected Layer</vt:lpstr>
      <vt:lpstr>Multi-layer perceptrons</vt:lpstr>
      <vt:lpstr>Why do we need non-linearities?</vt:lpstr>
      <vt:lpstr>Training of multi-layer networks</vt:lpstr>
      <vt:lpstr>Training of multi-layer networks</vt:lpstr>
      <vt:lpstr>Back prop in 2 slides</vt:lpstr>
      <vt:lpstr>Back prop intuition</vt:lpstr>
      <vt:lpstr>Back prop intuition</vt:lpstr>
      <vt:lpstr>The point is</vt:lpstr>
      <vt:lpstr>MNIST</vt:lpstr>
      <vt:lpstr>The MNIST DATABASE of handwritten digits yann.lecun.com/exdb/mnist/ Yann LeCun &amp; Corinna Cortes </vt:lpstr>
      <vt:lpstr>A very simple way to recognize handwritten shapes</vt:lpstr>
      <vt:lpstr>How to display the weights</vt:lpstr>
      <vt:lpstr>How to learn the weights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learned weights</vt:lpstr>
      <vt:lpstr>Why the simple learning algorithm is insufficient</vt:lpstr>
      <vt:lpstr>PowerPoint Presentation</vt:lpstr>
      <vt:lpstr>PowerPoint Presentation</vt:lpstr>
      <vt:lpstr>PowerPoint Presentation</vt:lpstr>
      <vt:lpstr>PowerPoint Presentation</vt:lpstr>
      <vt:lpstr>Convolutional Neural Networks</vt:lpstr>
      <vt:lpstr>Neural Nets: a particularly useful Black Box</vt:lpstr>
      <vt:lpstr>Classic Object Recognition</vt:lpstr>
      <vt:lpstr>Classic Object Recognition</vt:lpstr>
      <vt:lpstr>Learning Features</vt:lpstr>
      <vt:lpstr>Neural Network: algorithm + feature + data!</vt:lpstr>
      <vt:lpstr>Vanilla (fully-connected) 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toronto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Energy-Based Models of High-Dimensional Data</dc:title>
  <dc:creator>hinton</dc:creator>
  <cp:lastModifiedBy>Angjoo Kanazawa</cp:lastModifiedBy>
  <cp:revision>300</cp:revision>
  <cp:lastPrinted>2021-10-25T23:03:17Z</cp:lastPrinted>
  <dcterms:created xsi:type="dcterms:W3CDTF">2002-09-28T03:36:33Z</dcterms:created>
  <dcterms:modified xsi:type="dcterms:W3CDTF">2021-10-25T23:40:03Z</dcterms:modified>
</cp:coreProperties>
</file>