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  <p:sldMasterId id="2147483787" r:id="rId2"/>
  </p:sldMasterIdLst>
  <p:notesMasterIdLst>
    <p:notesMasterId r:id="rId74"/>
  </p:notesMasterIdLst>
  <p:handoutMasterIdLst>
    <p:handoutMasterId r:id="rId75"/>
  </p:handoutMasterIdLst>
  <p:sldIdLst>
    <p:sldId id="1589" r:id="rId3"/>
    <p:sldId id="1792" r:id="rId4"/>
    <p:sldId id="1811" r:id="rId5"/>
    <p:sldId id="1798" r:id="rId6"/>
    <p:sldId id="1809" r:id="rId7"/>
    <p:sldId id="1799" r:id="rId8"/>
    <p:sldId id="1800" r:id="rId9"/>
    <p:sldId id="1807" r:id="rId10"/>
    <p:sldId id="1790" r:id="rId11"/>
    <p:sldId id="1810" r:id="rId12"/>
    <p:sldId id="1768" r:id="rId13"/>
    <p:sldId id="1769" r:id="rId14"/>
    <p:sldId id="1770" r:id="rId15"/>
    <p:sldId id="1771" r:id="rId16"/>
    <p:sldId id="1802" r:id="rId17"/>
    <p:sldId id="1773" r:id="rId18"/>
    <p:sldId id="1774" r:id="rId19"/>
    <p:sldId id="1775" r:id="rId20"/>
    <p:sldId id="1776" r:id="rId21"/>
    <p:sldId id="1777" r:id="rId22"/>
    <p:sldId id="1778" r:id="rId23"/>
    <p:sldId id="1784" r:id="rId24"/>
    <p:sldId id="785" r:id="rId25"/>
    <p:sldId id="786" r:id="rId26"/>
    <p:sldId id="1781" r:id="rId27"/>
    <p:sldId id="1782" r:id="rId28"/>
    <p:sldId id="1780" r:id="rId29"/>
    <p:sldId id="788" r:id="rId30"/>
    <p:sldId id="798" r:id="rId31"/>
    <p:sldId id="775" r:id="rId32"/>
    <p:sldId id="825" r:id="rId33"/>
    <p:sldId id="791" r:id="rId34"/>
    <p:sldId id="449" r:id="rId35"/>
    <p:sldId id="508" r:id="rId36"/>
    <p:sldId id="793" r:id="rId37"/>
    <p:sldId id="1788" r:id="rId38"/>
    <p:sldId id="520" r:id="rId39"/>
    <p:sldId id="1803" r:id="rId40"/>
    <p:sldId id="1804" r:id="rId41"/>
    <p:sldId id="1805" r:id="rId42"/>
    <p:sldId id="800" r:id="rId43"/>
    <p:sldId id="482" r:id="rId44"/>
    <p:sldId id="1806" r:id="rId45"/>
    <p:sldId id="1740" r:id="rId46"/>
    <p:sldId id="1793" r:id="rId47"/>
    <p:sldId id="1645" r:id="rId48"/>
    <p:sldId id="1646" r:id="rId49"/>
    <p:sldId id="1647" r:id="rId50"/>
    <p:sldId id="1648" r:id="rId51"/>
    <p:sldId id="1649" r:id="rId52"/>
    <p:sldId id="1650" r:id="rId53"/>
    <p:sldId id="1812" r:id="rId54"/>
    <p:sldId id="1651" r:id="rId55"/>
    <p:sldId id="1652" r:id="rId56"/>
    <p:sldId id="1742" r:id="rId57"/>
    <p:sldId id="1741" r:id="rId58"/>
    <p:sldId id="1711" r:id="rId59"/>
    <p:sldId id="1796" r:id="rId60"/>
    <p:sldId id="1808" r:id="rId61"/>
    <p:sldId id="1795" r:id="rId62"/>
    <p:sldId id="1653" r:id="rId63"/>
    <p:sldId id="1654" r:id="rId64"/>
    <p:sldId id="1655" r:id="rId65"/>
    <p:sldId id="1656" r:id="rId66"/>
    <p:sldId id="1657" r:id="rId67"/>
    <p:sldId id="1689" r:id="rId68"/>
    <p:sldId id="1661" r:id="rId69"/>
    <p:sldId id="1718" r:id="rId70"/>
    <p:sldId id="978" r:id="rId71"/>
    <p:sldId id="1720" r:id="rId72"/>
    <p:sldId id="979" r:id="rId73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8B6A4056-97B5-0E49-8F39-9ABEACEC6D90}">
          <p14:sldIdLst>
            <p14:sldId id="1589"/>
            <p14:sldId id="1792"/>
          </p14:sldIdLst>
        </p14:section>
        <p14:section name="Epipolar Constraint" id="{AB0EFC04-57DF-AC4E-940E-040C43C4A8F6}">
          <p14:sldIdLst>
            <p14:sldId id="1811"/>
            <p14:sldId id="1798"/>
            <p14:sldId id="1809"/>
            <p14:sldId id="1799"/>
            <p14:sldId id="1800"/>
            <p14:sldId id="1807"/>
            <p14:sldId id="1790"/>
            <p14:sldId id="1810"/>
            <p14:sldId id="1768"/>
            <p14:sldId id="1769"/>
            <p14:sldId id="1770"/>
            <p14:sldId id="1771"/>
            <p14:sldId id="1802"/>
            <p14:sldId id="1773"/>
            <p14:sldId id="1774"/>
            <p14:sldId id="1775"/>
            <p14:sldId id="1776"/>
            <p14:sldId id="1777"/>
            <p14:sldId id="1778"/>
            <p14:sldId id="1784"/>
            <p14:sldId id="785"/>
            <p14:sldId id="786"/>
            <p14:sldId id="1781"/>
            <p14:sldId id="1782"/>
            <p14:sldId id="1780"/>
            <p14:sldId id="788"/>
            <p14:sldId id="798"/>
            <p14:sldId id="775"/>
            <p14:sldId id="825"/>
            <p14:sldId id="791"/>
            <p14:sldId id="449"/>
            <p14:sldId id="508"/>
            <p14:sldId id="793"/>
            <p14:sldId id="1788"/>
            <p14:sldId id="520"/>
            <p14:sldId id="1803"/>
            <p14:sldId id="1804"/>
            <p14:sldId id="1805"/>
            <p14:sldId id="800"/>
            <p14:sldId id="482"/>
            <p14:sldId id="1806"/>
          </p14:sldIdLst>
        </p14:section>
        <p14:section name="essential matrix" id="{DBEE2CFA-E31D-7B4A-8327-8EE9988FFBF1}">
          <p14:sldIdLst>
            <p14:sldId id="1740"/>
            <p14:sldId id="1793"/>
            <p14:sldId id="1645"/>
            <p14:sldId id="1646"/>
            <p14:sldId id="1647"/>
            <p14:sldId id="1648"/>
            <p14:sldId id="1649"/>
            <p14:sldId id="1650"/>
            <p14:sldId id="1812"/>
            <p14:sldId id="1651"/>
            <p14:sldId id="1652"/>
            <p14:sldId id="1742"/>
            <p14:sldId id="1741"/>
            <p14:sldId id="1711"/>
            <p14:sldId id="1796"/>
            <p14:sldId id="1808"/>
            <p14:sldId id="1795"/>
            <p14:sldId id="1653"/>
            <p14:sldId id="1654"/>
            <p14:sldId id="1655"/>
            <p14:sldId id="1656"/>
            <p14:sldId id="1657"/>
            <p14:sldId id="1689"/>
            <p14:sldId id="1661"/>
            <p14:sldId id="1718"/>
            <p14:sldId id="978"/>
            <p14:sldId id="1720"/>
            <p14:sldId id="9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9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1A1A"/>
    <a:srgbClr val="BB4E4B"/>
    <a:srgbClr val="282828"/>
    <a:srgbClr val="000000"/>
    <a:srgbClr val="FF8AD8"/>
    <a:srgbClr val="FF0000"/>
    <a:srgbClr val="FC695A"/>
    <a:srgbClr val="59FD6D"/>
    <a:srgbClr val="FB1C05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52"/>
    <p:restoredTop sz="85691" autoAdjust="0"/>
  </p:normalViewPr>
  <p:slideViewPr>
    <p:cSldViewPr>
      <p:cViewPr varScale="1">
        <p:scale>
          <a:sx n="90" d="100"/>
          <a:sy n="90" d="100"/>
        </p:scale>
        <p:origin x="2184" y="192"/>
      </p:cViewPr>
      <p:guideLst>
        <p:guide orient="horz" pos="3984"/>
        <p:guide pos="2880"/>
      </p:guideLst>
    </p:cSldViewPr>
  </p:slideViewPr>
  <p:notesTextViewPr>
    <p:cViewPr>
      <p:scale>
        <a:sx n="110" d="100"/>
        <a:sy n="110" d="100"/>
      </p:scale>
      <p:origin x="0" y="0"/>
    </p:cViewPr>
  </p:notesTextViewPr>
  <p:sorterViewPr>
    <p:cViewPr>
      <p:scale>
        <a:sx n="50" d="100"/>
        <a:sy n="50" d="100"/>
      </p:scale>
      <p:origin x="0" y="386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71.wmf"/><Relationship Id="rId1" Type="http://schemas.openxmlformats.org/officeDocument/2006/relationships/image" Target="../media/image69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emf"/><Relationship Id="rId1" Type="http://schemas.openxmlformats.org/officeDocument/2006/relationships/image" Target="../media/image42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3.emf"/><Relationship Id="rId1" Type="http://schemas.openxmlformats.org/officeDocument/2006/relationships/image" Target="../media/image42.wmf"/><Relationship Id="rId4" Type="http://schemas.openxmlformats.org/officeDocument/2006/relationships/image" Target="../media/image44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image" Target="../media/image4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96EC6D-620A-4417-B6E7-B9BD187DD6EA}" type="datetimeFigureOut">
              <a:rPr lang="en-US" smtClean="0"/>
              <a:pPr/>
              <a:t>11/10/21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0194C-1C73-4D1B-8127-FF2CA75FF7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5773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8D41D9AC-C4DC-4626-BD9E-860ADBEBE25E}" type="datetimeFigureOut">
              <a:rPr lang="en-US" smtClean="0"/>
              <a:pPr/>
              <a:t>11/10/21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FE6B2A92-AD47-4AF8-BBA5-94641E9951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335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9C63B0-0FA4-4137-BD4A-0FAF93896D44}" type="slidenum">
              <a:rPr lang="en-US"/>
              <a:pPr/>
              <a:t>1</a:t>
            </a:fld>
            <a:endParaRPr lang="en-US"/>
          </a:p>
        </p:txBody>
      </p:sp>
      <p:sp>
        <p:nvSpPr>
          <p:cNvPr id="1696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2538" y="717550"/>
            <a:ext cx="4779962" cy="3584575"/>
          </a:xfrm>
          <a:ln/>
        </p:spPr>
      </p:sp>
      <p:sp>
        <p:nvSpPr>
          <p:cNvPr id="1696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495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Specifically in this work we use Depth map as the 3D geometry. If you have the depth, you can treat the image like a sheet of mesh and render novel views! But naively doing this results in these stretchy artifacts at disocclusion boundaries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F28DA-35B3-F346-A974-509B250BAE0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5530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But what was nice about the left? </a:t>
            </a:r>
          </a:p>
          <a:p>
            <a:r>
              <a:rPr lang="en-US" dirty="0"/>
              <a:t>Any idea as to how to go from right to left?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rotate the image plane so it’s parallel to the baseline</a:t>
            </a:r>
          </a:p>
          <a:p>
            <a:r>
              <a:rPr lang="en-US" dirty="0"/>
              <a:t>then align the v-coordinates </a:t>
            </a:r>
            <a:r>
              <a:rPr lang="en-US"/>
              <a:t>to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B2A92-AD47-4AF8-BBA5-94641E99511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1099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answered by </a:t>
            </a:r>
            <a:r>
              <a:rPr lang="en-US" dirty="0" err="1"/>
              <a:t>epipolar</a:t>
            </a:r>
            <a:r>
              <a:rPr lang="en-US" dirty="0"/>
              <a:t> geometry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B2A92-AD47-4AF8-BBA5-94641E99511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0272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74063C-26D4-4A6C-8D2A-25867D4B24A8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4147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B1FE4-662B-4AB2-8CE7-7191521280E5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1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4125" y="717550"/>
            <a:ext cx="4779963" cy="35845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9961" y="4540568"/>
            <a:ext cx="5384800" cy="4378881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6047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596825-7257-446F-BF23-8BEC19F341F5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C24C8-3497-420A-B3FA-EE3F1E0F538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B0661-4EAB-4BA3-A7AD-349AF8BC5F2E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D0699A-108F-40B0-A20E-06EF2CFDD53F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9507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C9F0D-6578-430F-BF53-2B510E3C8636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95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495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Notice how the line between </a:t>
            </a:r>
            <a:r>
              <a:rPr lang="en-US" dirty="0" err="1"/>
              <a:t>epipole</a:t>
            </a:r>
            <a:r>
              <a:rPr lang="en-US" dirty="0"/>
              <a:t> and p’ point is the </a:t>
            </a:r>
            <a:r>
              <a:rPr lang="en-US" dirty="0" err="1"/>
              <a:t>epipolar</a:t>
            </a:r>
            <a:r>
              <a:rPr lang="en-US" dirty="0"/>
              <a:t> 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B2A92-AD47-4AF8-BBA5-94641E99511A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765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B2A92-AD47-4AF8-BBA5-94641E99511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4883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B4E4D3-FE3B-4AD6-A903-4D7B6CFC0F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r>
              <a:rPr lang="en-US" sz="1200" dirty="0"/>
              <a:t>All </a:t>
            </a:r>
            <a:r>
              <a:rPr lang="en-US" sz="1200" dirty="0" err="1"/>
              <a:t>epipolar</a:t>
            </a:r>
            <a:r>
              <a:rPr lang="en-US" sz="1200" dirty="0"/>
              <a:t> lines intersect at the </a:t>
            </a:r>
            <a:r>
              <a:rPr lang="en-US" sz="1200" dirty="0" err="1"/>
              <a:t>epipole</a:t>
            </a:r>
            <a:endParaRPr lang="en-US" sz="1200" dirty="0"/>
          </a:p>
          <a:p>
            <a:pPr eaLnBrk="1" hangingPunct="1"/>
            <a:r>
              <a:rPr lang="en-US" sz="1200" dirty="0"/>
              <a:t>An </a:t>
            </a:r>
            <a:r>
              <a:rPr lang="en-US" sz="1200" dirty="0" err="1"/>
              <a:t>epipolar</a:t>
            </a:r>
            <a:r>
              <a:rPr lang="en-US" sz="1200" dirty="0"/>
              <a:t> plane intersects the left and right image planes in </a:t>
            </a:r>
            <a:r>
              <a:rPr lang="en-US" sz="1200" dirty="0" err="1"/>
              <a:t>epipolar</a:t>
            </a:r>
            <a:r>
              <a:rPr lang="en-US" sz="1200" dirty="0"/>
              <a:t> lines</a:t>
            </a:r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5572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Where the students are pointing is the </a:t>
            </a:r>
            <a:r>
              <a:rPr lang="en-US" dirty="0" err="1"/>
              <a:t>epipole</a:t>
            </a:r>
            <a:r>
              <a:rPr lang="en-US" dirty="0"/>
              <a:t>!!! (there’s the other camera)</a:t>
            </a: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FFD07-62F2-4FA9-BB84-8F247EFD8215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6864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98674D-20E2-4292-AE2A-15D508C2F42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B91091-15CC-4338-ACE0-C335C20EA157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B91091-15CC-4338-ACE0-C335C20EA157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55B1BF-08A8-4CA7-887E-E7E37EE98DD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603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5309C-B955-4697-AD2B-276432AC86C9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536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kubrick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B2A92-AD47-4AF8-BBA5-94641E99511A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2858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3D points + Correspondences </a:t>
            </a:r>
            <a:r>
              <a:rPr lang="en-US" dirty="0">
                <a:sym typeface="Wingdings" pitchFamily="2" charset="2"/>
              </a:rPr>
              <a:t></a:t>
            </a:r>
            <a:r>
              <a:rPr lang="en-US" dirty="0"/>
              <a:t> Camera</a:t>
            </a:r>
          </a:p>
          <a:p>
            <a:r>
              <a:rPr lang="en-US" dirty="0"/>
              <a:t>Camera </a:t>
            </a:r>
            <a:r>
              <a:rPr lang="en-US" dirty="0">
                <a:sym typeface="Wingdings" pitchFamily="2" charset="2"/>
              </a:rPr>
              <a:t> Correspondences</a:t>
            </a:r>
          </a:p>
          <a:p>
            <a:r>
              <a:rPr lang="en-US" dirty="0">
                <a:sym typeface="Wingdings" pitchFamily="2" charset="2"/>
              </a:rPr>
              <a:t>Correspondences + Camera   3D points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B2A92-AD47-4AF8-BBA5-94641E99511A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8909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3D points + Correspondences </a:t>
            </a:r>
            <a:r>
              <a:rPr lang="en-US" dirty="0">
                <a:sym typeface="Wingdings" pitchFamily="2" charset="2"/>
              </a:rPr>
              <a:t></a:t>
            </a:r>
            <a:r>
              <a:rPr lang="en-US" dirty="0"/>
              <a:t> Camera</a:t>
            </a:r>
          </a:p>
          <a:p>
            <a:r>
              <a:rPr lang="en-US" dirty="0"/>
              <a:t>Camera </a:t>
            </a:r>
            <a:r>
              <a:rPr lang="en-US" dirty="0">
                <a:sym typeface="Wingdings" pitchFamily="2" charset="2"/>
              </a:rPr>
              <a:t> Correspondences</a:t>
            </a:r>
          </a:p>
          <a:p>
            <a:r>
              <a:rPr lang="en-US" dirty="0">
                <a:sym typeface="Wingdings" pitchFamily="2" charset="2"/>
              </a:rPr>
              <a:t>Correspondences + Camera   3D points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B2A92-AD47-4AF8-BBA5-94641E99511A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8471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E09A57-2BEC-442E-8EF7-2AD67DF5D260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Intrinsic – Only about the single camera, its measured at the factory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Extrinsic – About relating more than one cameras or when you move, you can’t measure it at the factory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bmatrix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x_c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\\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y_c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\\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z_c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\end{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bmatrix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=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bmatrix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R_{3\times 3} &amp;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{t} 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{0}_{1 \times 3} &amp; 1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\end{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bmatrix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bmatrix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x_w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\\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y_w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\\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z_w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\\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\end{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bmatrix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B2A92-AD47-4AF8-BBA5-94641E99511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4293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6473B0-D645-4F8E-AD7C-18BAD656C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T: is position of the right camera in left camera’s frame</a:t>
            </a:r>
          </a:p>
          <a:p>
            <a:pPr eaLnBrk="1" hangingPunct="1"/>
            <a:r>
              <a:rPr lang="en-US" dirty="0" err="1"/>
              <a:t>R:orientation</a:t>
            </a:r>
            <a:r>
              <a:rPr lang="en-US" dirty="0"/>
              <a:t> of left camera in right camera’s frame. </a:t>
            </a:r>
          </a:p>
          <a:p>
            <a:pPr eaLnBrk="1" hangingPunct="1"/>
            <a:r>
              <a:rPr lang="en-US" dirty="0"/>
              <a:t>Then, expand </a:t>
            </a:r>
            <a:r>
              <a:rPr lang="en-US" dirty="0" err="1"/>
              <a:t>x_l</a:t>
            </a:r>
            <a:r>
              <a:rPr lang="en-US" dirty="0"/>
              <a:t> = R*</a:t>
            </a:r>
            <a:r>
              <a:rPr lang="en-US" dirty="0" err="1"/>
              <a:t>x_r</a:t>
            </a:r>
            <a:r>
              <a:rPr lang="en-US" dirty="0"/>
              <a:t> + t</a:t>
            </a:r>
          </a:p>
        </p:txBody>
      </p:sp>
    </p:spTree>
    <p:extLst>
      <p:ext uri="{BB962C8B-B14F-4D97-AF65-F5344CB8AC3E}">
        <p14:creationId xmlns:p14="http://schemas.microsoft.com/office/powerpoint/2010/main" val="5562010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6473B0-D645-4F8E-AD7C-18BAD656C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T: is position of the right camera in left camera’s frame</a:t>
            </a:r>
          </a:p>
          <a:p>
            <a:pPr eaLnBrk="1" hangingPunct="1"/>
            <a:r>
              <a:rPr lang="en-US" dirty="0" err="1"/>
              <a:t>R:orientation</a:t>
            </a:r>
            <a:r>
              <a:rPr lang="en-US" dirty="0"/>
              <a:t> of left camera in right camera’s frame. </a:t>
            </a:r>
          </a:p>
          <a:p>
            <a:pPr eaLnBrk="1" hangingPunct="1"/>
            <a:r>
              <a:rPr lang="en-US" dirty="0"/>
              <a:t>Then, expand </a:t>
            </a:r>
            <a:r>
              <a:rPr lang="en-US" dirty="0" err="1"/>
              <a:t>x_l</a:t>
            </a:r>
            <a:r>
              <a:rPr lang="en-US" dirty="0"/>
              <a:t> = R*</a:t>
            </a:r>
            <a:r>
              <a:rPr lang="en-US" dirty="0" err="1"/>
              <a:t>x_r</a:t>
            </a:r>
            <a:r>
              <a:rPr lang="en-US" dirty="0"/>
              <a:t> + t</a:t>
            </a:r>
          </a:p>
        </p:txBody>
      </p:sp>
    </p:spTree>
    <p:extLst>
      <p:ext uri="{BB962C8B-B14F-4D97-AF65-F5344CB8AC3E}">
        <p14:creationId xmlns:p14="http://schemas.microsoft.com/office/powerpoint/2010/main" val="521616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56120C-FE6B-4B78-86E7-7DAEDC8859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X’ is X in the second camera’s coordinate system</a:t>
            </a:r>
          </a:p>
          <a:p>
            <a:pPr eaLnBrk="1" hangingPunct="1"/>
            <a:r>
              <a:rPr lang="en-US" dirty="0"/>
              <a:t>We can identify the non-homogeneous 3D vectors X and X’ with the homogeneous coordinate vectors x and x’ of the projections of the two points into the two respective images</a:t>
            </a:r>
          </a:p>
        </p:txBody>
      </p:sp>
    </p:spTree>
    <p:extLst>
      <p:ext uri="{BB962C8B-B14F-4D97-AF65-F5344CB8AC3E}">
        <p14:creationId xmlns:p14="http://schemas.microsoft.com/office/powerpoint/2010/main" val="39103412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68B779-E80A-48EC-BD10-FC50FE2E1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278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68B779-E80A-48EC-BD10-FC50FE2E1B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x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T is green, Rx + t is the point on the right</a:t>
            </a:r>
          </a:p>
          <a:p>
            <a:pPr eaLnBrk="1" hangingPunct="1"/>
            <a:r>
              <a:rPr lang="en-US" dirty="0"/>
              <a:t>X’ (</a:t>
            </a:r>
            <a:r>
              <a:rPr lang="en-US" dirty="0" err="1"/>
              <a:t>t_x</a:t>
            </a:r>
            <a:r>
              <a:rPr lang="en-US" dirty="0"/>
              <a:t> Rx + </a:t>
            </a:r>
            <a:r>
              <a:rPr lang="en-US" dirty="0" err="1"/>
              <a:t>t_x</a:t>
            </a:r>
            <a:r>
              <a:rPr lang="en-US" dirty="0"/>
              <a:t>*t) = x’[</a:t>
            </a:r>
            <a:r>
              <a:rPr lang="en-US" dirty="0" err="1"/>
              <a:t>t_xRx</a:t>
            </a:r>
            <a:r>
              <a:rPr lang="en-US" dirty="0"/>
              <a:t>] = 0 </a:t>
            </a:r>
          </a:p>
        </p:txBody>
      </p:sp>
    </p:spTree>
    <p:extLst>
      <p:ext uri="{BB962C8B-B14F-4D97-AF65-F5344CB8AC3E}">
        <p14:creationId xmlns:p14="http://schemas.microsoft.com/office/powerpoint/2010/main" val="14128824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CF0DE9-DE6A-4EC6-8CB6-4B20A56B8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1018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CF0DE9-DE6A-4EC6-8CB6-4B20A56B85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Say that E is not a transformation, it maps a point to a line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why 5? R + T = &gt; 6 </a:t>
            </a:r>
            <a:r>
              <a:rPr lang="en-US" dirty="0" err="1"/>
              <a:t>DoF</a:t>
            </a:r>
            <a:r>
              <a:rPr lang="en-US" dirty="0"/>
              <a:t>, with the projective scale ambiguity -&gt; 5</a:t>
            </a:r>
          </a:p>
          <a:p>
            <a:pPr eaLnBrk="1" hangingPunct="1"/>
            <a:r>
              <a:rPr lang="en-US" dirty="0"/>
              <a:t>Rank 2 </a:t>
            </a:r>
            <a:r>
              <a:rPr lang="en-US" dirty="0">
                <a:sym typeface="Wingdings" pitchFamily="2" charset="2"/>
              </a:rPr>
              <a:t> 2D plane gets mapped to a single line in the other image. (Also skew </a:t>
            </a:r>
            <a:r>
              <a:rPr lang="en-US" dirty="0" err="1">
                <a:sym typeface="Wingdings" pitchFamily="2" charset="2"/>
              </a:rPr>
              <a:t>symm</a:t>
            </a:r>
            <a:r>
              <a:rPr lang="en-US" dirty="0">
                <a:sym typeface="Wingdings" pitchFamily="2" charset="2"/>
              </a:rPr>
              <a:t> is rank2)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7756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491519-53F1-4AE3-A5AB-EED6E456B1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F = No </a:t>
            </a:r>
            <a:r>
              <a:rPr lang="en-US" dirty="0" err="1"/>
              <a:t>intrinsics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6627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F6917B-FDEB-4DCD-938C-428055F667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F is 3 x 3 = 9 total, but 8 </a:t>
            </a:r>
            <a:r>
              <a:rPr lang="en-US" dirty="0" err="1"/>
              <a:t>bc</a:t>
            </a:r>
            <a:r>
              <a:rPr lang="en-US" dirty="0"/>
              <a:t> of ambiguity, -1 because rank 2.. </a:t>
            </a:r>
          </a:p>
        </p:txBody>
      </p:sp>
    </p:spTree>
    <p:extLst>
      <p:ext uri="{BB962C8B-B14F-4D97-AF65-F5344CB8AC3E}">
        <p14:creationId xmlns:p14="http://schemas.microsoft.com/office/powerpoint/2010/main" val="211952782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AB627B-5F55-416B-8A75-E1A398E782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 is 3 x 3 = 9 total, but 8 </a:t>
            </a:r>
            <a:r>
              <a:rPr lang="en-US" dirty="0" err="1"/>
              <a:t>bc</a:t>
            </a:r>
            <a:r>
              <a:rPr lang="en-US" dirty="0"/>
              <a:t> of ambiguity, -1 because rank 2.. </a:t>
            </a:r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288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was this problem called? </a:t>
            </a:r>
          </a:p>
          <a:p>
            <a:r>
              <a:rPr lang="en-US" dirty="0"/>
              <a:t>3D points + Correspondences </a:t>
            </a:r>
            <a:r>
              <a:rPr lang="en-US" dirty="0">
                <a:sym typeface="Wingdings" pitchFamily="2" charset="2"/>
              </a:rPr>
              <a:t></a:t>
            </a:r>
            <a:r>
              <a:rPr lang="en-US" dirty="0"/>
              <a:t> Camera</a:t>
            </a:r>
          </a:p>
          <a:p>
            <a:r>
              <a:rPr lang="en-US" dirty="0"/>
              <a:t>Camera </a:t>
            </a:r>
            <a:r>
              <a:rPr lang="en-US" dirty="0">
                <a:sym typeface="Wingdings" pitchFamily="2" charset="2"/>
              </a:rPr>
              <a:t> Correspondences</a:t>
            </a:r>
          </a:p>
          <a:p>
            <a:r>
              <a:rPr lang="en-US" dirty="0">
                <a:sym typeface="Wingdings" pitchFamily="2" charset="2"/>
              </a:rPr>
              <a:t>Correspondences + Camera   3D points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B2A92-AD47-4AF8-BBA5-94641E99511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03870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you use </a:t>
            </a:r>
          </a:p>
          <a:p>
            <a:endParaRPr lang="en-US" dirty="0"/>
          </a:p>
          <a:p>
            <a:r>
              <a:rPr lang="en-US" dirty="0" err="1"/>
              <a:t>Homography</a:t>
            </a:r>
            <a:r>
              <a:rPr lang="en-US" dirty="0"/>
              <a:t> is a transformation. Point </a:t>
            </a:r>
            <a:r>
              <a:rPr lang="en-US" dirty="0">
                <a:sym typeface="Wingdings" pitchFamily="2" charset="2"/>
              </a:rPr>
              <a:t> Point</a:t>
            </a:r>
          </a:p>
          <a:p>
            <a:r>
              <a:rPr lang="en-US" dirty="0">
                <a:sym typeface="Wingdings" pitchFamily="2" charset="2"/>
              </a:rPr>
              <a:t>Point  Line</a:t>
            </a:r>
          </a:p>
          <a:p>
            <a:r>
              <a:rPr lang="en-US" dirty="0">
                <a:sym typeface="Wingdings" pitchFamily="2" charset="2"/>
              </a:rPr>
              <a:t>This gives you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B2A92-AD47-4AF8-BBA5-94641E99511A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65362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general you solve for the 3D point all together, because although the only thing you should need is the depth of a single point, in practice due to noise it may not exactly lie on the ray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B2A92-AD47-4AF8-BBA5-94641E99511A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63010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3D points + Correspondences </a:t>
            </a:r>
            <a:r>
              <a:rPr lang="en-US" dirty="0">
                <a:sym typeface="Wingdings" pitchFamily="2" charset="2"/>
              </a:rPr>
              <a:t></a:t>
            </a:r>
            <a:r>
              <a:rPr lang="en-US" dirty="0"/>
              <a:t> Camera</a:t>
            </a:r>
          </a:p>
          <a:p>
            <a:r>
              <a:rPr lang="en-US" dirty="0"/>
              <a:t>Camera </a:t>
            </a:r>
            <a:r>
              <a:rPr lang="en-US" dirty="0">
                <a:sym typeface="Wingdings" pitchFamily="2" charset="2"/>
              </a:rPr>
              <a:t> Correspondences</a:t>
            </a:r>
          </a:p>
          <a:p>
            <a:r>
              <a:rPr lang="en-US" dirty="0">
                <a:sym typeface="Wingdings" pitchFamily="2" charset="2"/>
              </a:rPr>
              <a:t>Correspondences + Camera   3D points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B2A92-AD47-4AF8-BBA5-94641E99511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78858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3AC015-6004-498E-9BCD-BCD08157FC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3496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FA102C-3135-4A9F-AB9D-704BC3D676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9078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7EFF60-2F50-4C29-8D7B-56AE705CA5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99424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C08440-C7E4-4A62-8509-FFFC036808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839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was this problem called? </a:t>
            </a:r>
          </a:p>
          <a:p>
            <a:r>
              <a:rPr lang="en-US" dirty="0"/>
              <a:t>3D points + Correspondences </a:t>
            </a:r>
            <a:r>
              <a:rPr lang="en-US" dirty="0">
                <a:sym typeface="Wingdings" pitchFamily="2" charset="2"/>
              </a:rPr>
              <a:t></a:t>
            </a:r>
            <a:r>
              <a:rPr lang="en-US" dirty="0"/>
              <a:t> Camera</a:t>
            </a:r>
          </a:p>
          <a:p>
            <a:r>
              <a:rPr lang="en-US" dirty="0"/>
              <a:t>Camera </a:t>
            </a:r>
            <a:r>
              <a:rPr lang="en-US" dirty="0">
                <a:sym typeface="Wingdings" pitchFamily="2" charset="2"/>
              </a:rPr>
              <a:t> Correspondences</a:t>
            </a:r>
          </a:p>
          <a:p>
            <a:r>
              <a:rPr lang="en-US" dirty="0">
                <a:sym typeface="Wingdings" pitchFamily="2" charset="2"/>
              </a:rPr>
              <a:t>Correspondences + Camera   3D points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B2A92-AD47-4AF8-BBA5-94641E99511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454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3D points + Correspondences </a:t>
            </a:r>
            <a:r>
              <a:rPr lang="en-US" dirty="0">
                <a:sym typeface="Wingdings" pitchFamily="2" charset="2"/>
              </a:rPr>
              <a:t></a:t>
            </a:r>
            <a:r>
              <a:rPr lang="en-US" dirty="0"/>
              <a:t> Camera</a:t>
            </a:r>
          </a:p>
          <a:p>
            <a:r>
              <a:rPr lang="en-US" dirty="0"/>
              <a:t>Camera </a:t>
            </a:r>
            <a:r>
              <a:rPr lang="en-US" dirty="0">
                <a:sym typeface="Wingdings" pitchFamily="2" charset="2"/>
              </a:rPr>
              <a:t> Correspondences</a:t>
            </a:r>
          </a:p>
          <a:p>
            <a:r>
              <a:rPr lang="en-US" dirty="0">
                <a:sym typeface="Wingdings" pitchFamily="2" charset="2"/>
              </a:rPr>
              <a:t>Correspondences + Camera   3D points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B2A92-AD47-4AF8-BBA5-94641E99511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111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3D points + Correspondences </a:t>
            </a:r>
            <a:r>
              <a:rPr lang="en-US" dirty="0">
                <a:sym typeface="Wingdings" pitchFamily="2" charset="2"/>
              </a:rPr>
              <a:t></a:t>
            </a:r>
            <a:r>
              <a:rPr lang="en-US" dirty="0"/>
              <a:t> Camera</a:t>
            </a:r>
          </a:p>
          <a:p>
            <a:r>
              <a:rPr lang="en-US" dirty="0"/>
              <a:t>Camera </a:t>
            </a:r>
            <a:r>
              <a:rPr lang="en-US" dirty="0">
                <a:sym typeface="Wingdings" pitchFamily="2" charset="2"/>
              </a:rPr>
              <a:t> Correspondences</a:t>
            </a:r>
          </a:p>
          <a:p>
            <a:r>
              <a:rPr lang="en-US" dirty="0">
                <a:sym typeface="Wingdings" pitchFamily="2" charset="2"/>
              </a:rPr>
              <a:t>Correspondences + Camera   3D points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B2A92-AD47-4AF8-BBA5-94641E99511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5942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3D points + Correspondences </a:t>
            </a:r>
            <a:r>
              <a:rPr lang="en-US" dirty="0">
                <a:sym typeface="Wingdings" pitchFamily="2" charset="2"/>
              </a:rPr>
              <a:t></a:t>
            </a:r>
            <a:r>
              <a:rPr lang="en-US" dirty="0"/>
              <a:t> Camera</a:t>
            </a:r>
          </a:p>
          <a:p>
            <a:r>
              <a:rPr lang="en-US" dirty="0"/>
              <a:t>Camera </a:t>
            </a:r>
            <a:r>
              <a:rPr lang="en-US" dirty="0">
                <a:sym typeface="Wingdings" pitchFamily="2" charset="2"/>
              </a:rPr>
              <a:t> Correspondences</a:t>
            </a:r>
          </a:p>
          <a:p>
            <a:r>
              <a:rPr lang="en-US" dirty="0">
                <a:sym typeface="Wingdings" pitchFamily="2" charset="2"/>
              </a:rPr>
              <a:t>Correspondences + Camera   3D points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B2A92-AD47-4AF8-BBA5-94641E99511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5212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B2A92-AD47-4AF8-BBA5-94641E99511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24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7EB8F4B-B2CE-4E1A-A94C-A3C341E3CD3B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595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CC33A92-4343-440D-AFE4-836D9CC637AC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662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732FF3B-0566-4553-AE69-8481917B69D9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365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9144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6195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4EE01E6-B8D6-4CCA-9D7D-D8F346D523A8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7962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690E6C4-192E-40C0-AC62-58C9B08C6C07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4914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666342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07587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41100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04424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73469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8386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1DA68D2-2E3B-4EB5-9074-3DF0E1080B58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4177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97268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85461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17850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45986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1873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AD94A83-8AC2-469A-B472-1F126DA45D53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876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60802F0-A34E-4355-8FCD-F111475028E4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547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E8C6FF6-F6F8-49D3-AABA-2BE3B8D51CC7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793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DAE0CF5-AA2C-42FE-9B96-32FBC6F17235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472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8BEBE57-7781-448F-82FE-9B8602C8A26F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439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EBACBC9-385B-42B4-AD66-C00455F8F678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84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3F9CC2B-E015-46B4-BB3D-3F635CBF48E0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640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D8A55CD-9EF6-43E1-9EDE-3BE282217837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429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3490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~zhang/Papers/TR99-21.pdf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4"/><Relationship Id="rId7" Type="http://schemas.openxmlformats.org/officeDocument/2006/relationships/image" Target="../media/image2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9.xml"/><Relationship Id="rId4" Type="http://schemas.openxmlformats.org/officeDocument/2006/relationships/video" Target="../media/media2.mp4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Relationship Id="rId4" Type="http://schemas.openxmlformats.org/officeDocument/2006/relationships/hyperlink" Target="http://www.ai.sri.com/~luong/research/Meta3DViewer/EpipolarGeo.html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32.png"/><Relationship Id="rId5" Type="http://schemas.openxmlformats.org/officeDocument/2006/relationships/hyperlink" Target="http://vimeo.com/48425421" TargetMode="External"/><Relationship Id="rId4" Type="http://schemas.openxmlformats.org/officeDocument/2006/relationships/notesSlide" Target="../notesSlides/notesSlide2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13" Type="http://schemas.openxmlformats.org/officeDocument/2006/relationships/image" Target="../media/image41.emf"/><Relationship Id="rId3" Type="http://schemas.openxmlformats.org/officeDocument/2006/relationships/notesSlide" Target="../notesSlides/notesSlide32.xml"/><Relationship Id="rId7" Type="http://schemas.openxmlformats.org/officeDocument/2006/relationships/oleObject" Target="../embeddings/oleObject4.bin"/><Relationship Id="rId12" Type="http://schemas.openxmlformats.org/officeDocument/2006/relationships/image" Target="../media/image40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5.wmf"/><Relationship Id="rId11" Type="http://schemas.openxmlformats.org/officeDocument/2006/relationships/image" Target="../media/image39.emf"/><Relationship Id="rId5" Type="http://schemas.openxmlformats.org/officeDocument/2006/relationships/oleObject" Target="../embeddings/oleObject3.bin"/><Relationship Id="rId10" Type="http://schemas.openxmlformats.org/officeDocument/2006/relationships/image" Target="../media/image38.emf"/><Relationship Id="rId4" Type="http://schemas.openxmlformats.org/officeDocument/2006/relationships/image" Target="../media/image22.png"/><Relationship Id="rId9" Type="http://schemas.openxmlformats.org/officeDocument/2006/relationships/image" Target="../media/image37.e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43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42.wmf"/><Relationship Id="rId10" Type="http://schemas.openxmlformats.org/officeDocument/2006/relationships/image" Target="../media/image44.wmf"/><Relationship Id="rId4" Type="http://schemas.openxmlformats.org/officeDocument/2006/relationships/oleObject" Target="../embeddings/oleObject5.bin"/><Relationship Id="rId9" Type="http://schemas.openxmlformats.org/officeDocument/2006/relationships/oleObject" Target="../embeddings/oleObject7.bin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4.wmf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43.emf"/><Relationship Id="rId12" Type="http://schemas.openxmlformats.org/officeDocument/2006/relationships/oleObject" Target="../embeddings/oleObject1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46.emf"/><Relationship Id="rId5" Type="http://schemas.openxmlformats.org/officeDocument/2006/relationships/image" Target="../media/image42.wmf"/><Relationship Id="rId10" Type="http://schemas.openxmlformats.org/officeDocument/2006/relationships/image" Target="../media/image45.emf"/><Relationship Id="rId4" Type="http://schemas.openxmlformats.org/officeDocument/2006/relationships/oleObject" Target="../embeddings/oleObject8.bin"/><Relationship Id="rId9" Type="http://schemas.openxmlformats.org/officeDocument/2006/relationships/oleObject" Target="../embeddings/oleObject10.bin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3" Type="http://schemas.openxmlformats.org/officeDocument/2006/relationships/notesSlide" Target="../notesSlides/notesSlide35.xml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5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5.e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2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image" Target="../media/image48.emf"/><Relationship Id="rId7" Type="http://schemas.openxmlformats.org/officeDocument/2006/relationships/image" Target="../media/image52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11" Type="http://schemas.openxmlformats.org/officeDocument/2006/relationships/image" Target="../media/image56.emf"/><Relationship Id="rId5" Type="http://schemas.openxmlformats.org/officeDocument/2006/relationships/image" Target="../media/image50.emf"/><Relationship Id="rId10" Type="http://schemas.openxmlformats.org/officeDocument/2006/relationships/image" Target="../media/image55.emf"/><Relationship Id="rId4" Type="http://schemas.openxmlformats.org/officeDocument/2006/relationships/image" Target="../media/image49.emf"/><Relationship Id="rId9" Type="http://schemas.openxmlformats.org/officeDocument/2006/relationships/image" Target="../media/image54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em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wmf"/><Relationship Id="rId3" Type="http://schemas.openxmlformats.org/officeDocument/2006/relationships/notesSlide" Target="../notesSlides/notesSlide38.xml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7.wmf"/><Relationship Id="rId11" Type="http://schemas.openxmlformats.org/officeDocument/2006/relationships/image" Target="../media/image60.png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59.wmf"/><Relationship Id="rId4" Type="http://schemas.openxmlformats.org/officeDocument/2006/relationships/image" Target="../media/image22.png"/><Relationship Id="rId9" Type="http://schemas.openxmlformats.org/officeDocument/2006/relationships/oleObject" Target="../embeddings/oleObject17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56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emf"/><Relationship Id="rId5" Type="http://schemas.openxmlformats.org/officeDocument/2006/relationships/image" Target="../media/image63.emf"/><Relationship Id="rId4" Type="http://schemas.openxmlformats.org/officeDocument/2006/relationships/image" Target="../media/image62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5.emf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emf"/><Relationship Id="rId5" Type="http://schemas.openxmlformats.org/officeDocument/2006/relationships/image" Target="../media/image67.emf"/><Relationship Id="rId4" Type="http://schemas.openxmlformats.org/officeDocument/2006/relationships/image" Target="../media/image66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6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55.emf"/><Relationship Id="rId4" Type="http://schemas.openxmlformats.org/officeDocument/2006/relationships/image" Target="../media/image64.emf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7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69.wmf"/><Relationship Id="rId10" Type="http://schemas.openxmlformats.org/officeDocument/2006/relationships/image" Target="../media/image73.png"/><Relationship Id="rId4" Type="http://schemas.openxmlformats.org/officeDocument/2006/relationships/oleObject" Target="../embeddings/oleObject18.bin"/><Relationship Id="rId9" Type="http://schemas.openxmlformats.org/officeDocument/2006/relationships/image" Target="../media/image72.w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74.wmf"/><Relationship Id="rId4" Type="http://schemas.openxmlformats.org/officeDocument/2006/relationships/oleObject" Target="../embeddings/oleObject21.bin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75.png"/><Relationship Id="rId5" Type="http://schemas.openxmlformats.org/officeDocument/2006/relationships/image" Target="../media/image74.wmf"/><Relationship Id="rId4" Type="http://schemas.openxmlformats.org/officeDocument/2006/relationships/oleObject" Target="../embeddings/oleObject22.bin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danielwedge.com/fmatrix/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Mil9tpwE_Q" TargetMode="External"/><Relationship Id="rId5" Type="http://schemas.openxmlformats.org/officeDocument/2006/relationships/image" Target="../media/image77.jpeg"/><Relationship Id="rId4" Type="http://schemas.openxmlformats.org/officeDocument/2006/relationships/hyperlink" Target="https://www.youtube.com/watch?time_continue=8&amp;v=DgGV3l82NTk&amp;feature=emb_title" TargetMode="Externa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8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3D Vision: </a:t>
            </a:r>
            <a:r>
              <a:rPr lang="en-US" sz="3600" dirty="0" err="1"/>
              <a:t>Epipolar</a:t>
            </a:r>
            <a:r>
              <a:rPr lang="en-US" sz="3600" dirty="0"/>
              <a:t> Geometry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966203" y="6024374"/>
            <a:ext cx="71777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en-US" altLang="en-US" dirty="0"/>
              <a:t>CS194: Intro to Computer Vision and Comp. Photo</a:t>
            </a:r>
          </a:p>
          <a:p>
            <a:pPr algn="r" eaLnBrk="1" hangingPunct="1">
              <a:spcBef>
                <a:spcPct val="0"/>
              </a:spcBef>
            </a:pPr>
            <a:r>
              <a:rPr lang="en-US" altLang="en-US" dirty="0"/>
              <a:t>Angjoo Kanazawa, UC Berkeley, </a:t>
            </a:r>
            <a:r>
              <a:rPr lang="en-US" altLang="en-US"/>
              <a:t>Fall 2021</a:t>
            </a:r>
            <a:endParaRPr lang="en-US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9F4997-06D4-C946-8DCE-D9A36B987DE7}"/>
              </a:ext>
            </a:extLst>
          </p:cNvPr>
          <p:cNvSpPr txBox="1"/>
          <p:nvPr/>
        </p:nvSpPr>
        <p:spPr>
          <a:xfrm>
            <a:off x="68702" y="4800600"/>
            <a:ext cx="198869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lot of slides borrowed from Noah Snavely + </a:t>
            </a:r>
            <a:br>
              <a:rPr lang="en-US" dirty="0"/>
            </a:br>
            <a:r>
              <a:rPr lang="en-US" dirty="0"/>
              <a:t>Shree </a:t>
            </a:r>
            <a:r>
              <a:rPr lang="en-US" dirty="0" err="1"/>
              <a:t>Nayar’s</a:t>
            </a:r>
            <a:r>
              <a:rPr lang="en-US" dirty="0"/>
              <a:t> YT series: First principals of Computer Vision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6810FE-5A6B-884F-8B56-C5B38CBEB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02" y="1828800"/>
            <a:ext cx="9037395" cy="271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661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867DB-17A5-E94B-AC6E-3F783A8C0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Geometry = Depth Map</a:t>
            </a:r>
          </a:p>
        </p:txBody>
      </p:sp>
      <p:pic>
        <p:nvPicPr>
          <p:cNvPr id="3" name="Google Shape;112;p26">
            <a:extLst>
              <a:ext uri="{FF2B5EF4-FFF2-40B4-BE49-F238E27FC236}">
                <a16:creationId xmlns:a16="http://schemas.microsoft.com/office/drawing/2014/main" id="{EEA2ECFE-D9AD-7940-90DF-C2A7F3CFCB4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323" t="3291" r="69267" b="7438"/>
          <a:stretch/>
        </p:blipFill>
        <p:spPr>
          <a:xfrm>
            <a:off x="773084" y="2019971"/>
            <a:ext cx="2787936" cy="1867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13;p26">
            <a:extLst>
              <a:ext uri="{FF2B5EF4-FFF2-40B4-BE49-F238E27FC236}">
                <a16:creationId xmlns:a16="http://schemas.microsoft.com/office/drawing/2014/main" id="{7E371E18-2DD3-774A-BA52-A50124FFF4E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6396" t="3991" r="35239" b="9004"/>
          <a:stretch/>
        </p:blipFill>
        <p:spPr>
          <a:xfrm>
            <a:off x="773084" y="3912178"/>
            <a:ext cx="2775467" cy="1814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BBACEC-EA76-E146-8AE7-8135DEB13C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4704" y="2319685"/>
            <a:ext cx="4240399" cy="2826932"/>
          </a:xfrm>
          <a:prstGeom prst="rect">
            <a:avLst/>
          </a:prstGeom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81156F8C-60A4-294E-9DBB-FD26C531210A}"/>
              </a:ext>
            </a:extLst>
          </p:cNvPr>
          <p:cNvSpPr/>
          <p:nvPr/>
        </p:nvSpPr>
        <p:spPr>
          <a:xfrm>
            <a:off x="3653444" y="3733151"/>
            <a:ext cx="610985" cy="302638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1D2E63-8600-0E48-AD8D-9F0EC2F5F271}"/>
              </a:ext>
            </a:extLst>
          </p:cNvPr>
          <p:cNvSpPr/>
          <p:nvPr/>
        </p:nvSpPr>
        <p:spPr>
          <a:xfrm>
            <a:off x="831518" y="5723751"/>
            <a:ext cx="43492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Roboto" panose="020F0502020204030204" pitchFamily="34" charset="0"/>
              </a:rPr>
              <a:t>Dense Depth Prediction [</a:t>
            </a:r>
            <a:r>
              <a:rPr lang="en-US" sz="1600" dirty="0" err="1">
                <a:latin typeface="Roboto" panose="020F0502020204030204" pitchFamily="34" charset="0"/>
              </a:rPr>
              <a:t>Ranftl</a:t>
            </a:r>
            <a:r>
              <a:rPr lang="en-US" sz="1600" dirty="0">
                <a:latin typeface="Roboto" panose="020F0502020204030204" pitchFamily="34" charset="0"/>
              </a:rPr>
              <a:t> et al. PAMI’20]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83607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0" y="6985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Next: General case</a:t>
            </a:r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>
          <a:xfrm>
            <a:off x="457200" y="1274762"/>
            <a:ext cx="8229600" cy="960437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z="2800" dirty="0"/>
              <a:t>The two cameras need not have parallel optical axes.</a:t>
            </a:r>
          </a:p>
          <a:p>
            <a:pPr eaLnBrk="1" hangingPunct="1"/>
            <a:r>
              <a:rPr lang="en-US" sz="2800" dirty="0"/>
              <a:t>Assume cameras are calibrated</a:t>
            </a:r>
          </a:p>
        </p:txBody>
      </p: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4635500" y="3429000"/>
            <a:ext cx="4171950" cy="1828800"/>
            <a:chOff x="4526019" y="2513025"/>
            <a:chExt cx="4171950" cy="1828800"/>
          </a:xfrm>
        </p:grpSpPr>
        <p:sp>
          <p:nvSpPr>
            <p:cNvPr id="59410" name="Oval 5"/>
            <p:cNvSpPr>
              <a:spLocks noChangeArrowheads="1"/>
            </p:cNvSpPr>
            <p:nvPr/>
          </p:nvSpPr>
          <p:spPr bwMode="auto">
            <a:xfrm>
              <a:off x="4526019" y="3932252"/>
              <a:ext cx="76200" cy="76200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3" name="Group 31"/>
            <p:cNvGrpSpPr>
              <a:grpSpLocks/>
            </p:cNvGrpSpPr>
            <p:nvPr/>
          </p:nvGrpSpPr>
          <p:grpSpPr bwMode="auto">
            <a:xfrm>
              <a:off x="4602219" y="2513025"/>
              <a:ext cx="4095750" cy="1828800"/>
              <a:chOff x="4602219" y="2484452"/>
              <a:chExt cx="4095750" cy="1828800"/>
            </a:xfrm>
          </p:grpSpPr>
          <p:sp>
            <p:nvSpPr>
              <p:cNvPr id="59412" name="Freeform 3"/>
              <p:cNvSpPr>
                <a:spLocks/>
              </p:cNvSpPr>
              <p:nvPr/>
            </p:nvSpPr>
            <p:spPr bwMode="auto">
              <a:xfrm>
                <a:off x="4678419" y="2560652"/>
                <a:ext cx="1219200" cy="1752600"/>
              </a:xfrm>
              <a:custGeom>
                <a:avLst/>
                <a:gdLst>
                  <a:gd name="T0" fmla="*/ 0 w 768"/>
                  <a:gd name="T1" fmla="*/ 0 h 1104"/>
                  <a:gd name="T2" fmla="*/ 0 w 768"/>
                  <a:gd name="T3" fmla="*/ 2147483647 h 1104"/>
                  <a:gd name="T4" fmla="*/ 2147483647 w 768"/>
                  <a:gd name="T5" fmla="*/ 2147483647 h 1104"/>
                  <a:gd name="T6" fmla="*/ 2147483647 w 768"/>
                  <a:gd name="T7" fmla="*/ 2147483647 h 1104"/>
                  <a:gd name="T8" fmla="*/ 0 w 768"/>
                  <a:gd name="T9" fmla="*/ 0 h 11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68"/>
                  <a:gd name="T16" fmla="*/ 0 h 1104"/>
                  <a:gd name="T17" fmla="*/ 768 w 768"/>
                  <a:gd name="T18" fmla="*/ 1104 h 110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68" h="1104">
                    <a:moveTo>
                      <a:pt x="0" y="0"/>
                    </a:moveTo>
                    <a:lnTo>
                      <a:pt x="0" y="720"/>
                    </a:lnTo>
                    <a:lnTo>
                      <a:pt x="768" y="1104"/>
                    </a:lnTo>
                    <a:lnTo>
                      <a:pt x="768" y="38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9413" name="Freeform 4"/>
              <p:cNvSpPr>
                <a:spLocks/>
              </p:cNvSpPr>
              <p:nvPr/>
            </p:nvSpPr>
            <p:spPr bwMode="auto">
              <a:xfrm flipH="1">
                <a:off x="7345419" y="2560652"/>
                <a:ext cx="1219200" cy="1752600"/>
              </a:xfrm>
              <a:custGeom>
                <a:avLst/>
                <a:gdLst>
                  <a:gd name="T0" fmla="*/ 0 w 768"/>
                  <a:gd name="T1" fmla="*/ 0 h 1104"/>
                  <a:gd name="T2" fmla="*/ 0 w 768"/>
                  <a:gd name="T3" fmla="*/ 2147483647 h 1104"/>
                  <a:gd name="T4" fmla="*/ 2147483647 w 768"/>
                  <a:gd name="T5" fmla="*/ 2147483647 h 1104"/>
                  <a:gd name="T6" fmla="*/ 2147483647 w 768"/>
                  <a:gd name="T7" fmla="*/ 2147483647 h 1104"/>
                  <a:gd name="T8" fmla="*/ 0 w 768"/>
                  <a:gd name="T9" fmla="*/ 0 h 11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68"/>
                  <a:gd name="T16" fmla="*/ 0 h 1104"/>
                  <a:gd name="T17" fmla="*/ 768 w 768"/>
                  <a:gd name="T18" fmla="*/ 1104 h 110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68" h="1104">
                    <a:moveTo>
                      <a:pt x="0" y="0"/>
                    </a:moveTo>
                    <a:lnTo>
                      <a:pt x="0" y="720"/>
                    </a:lnTo>
                    <a:lnTo>
                      <a:pt x="768" y="1104"/>
                    </a:lnTo>
                    <a:lnTo>
                      <a:pt x="768" y="38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9414" name="Line 6"/>
              <p:cNvSpPr>
                <a:spLocks noChangeShapeType="1"/>
              </p:cNvSpPr>
              <p:nvPr/>
            </p:nvSpPr>
            <p:spPr bwMode="auto">
              <a:xfrm>
                <a:off x="8031219" y="3551252"/>
                <a:ext cx="609600" cy="381000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415" name="Line 7"/>
              <p:cNvSpPr>
                <a:spLocks noChangeShapeType="1"/>
              </p:cNvSpPr>
              <p:nvPr/>
            </p:nvSpPr>
            <p:spPr bwMode="auto">
              <a:xfrm>
                <a:off x="6278619" y="2560652"/>
                <a:ext cx="1752600" cy="9906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416" name="Line 8"/>
              <p:cNvSpPr>
                <a:spLocks noChangeShapeType="1"/>
              </p:cNvSpPr>
              <p:nvPr/>
            </p:nvSpPr>
            <p:spPr bwMode="auto">
              <a:xfrm flipV="1">
                <a:off x="5211819" y="2560652"/>
                <a:ext cx="1066800" cy="9144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417" name="Line 9"/>
              <p:cNvSpPr>
                <a:spLocks noChangeShapeType="1"/>
              </p:cNvSpPr>
              <p:nvPr/>
            </p:nvSpPr>
            <p:spPr bwMode="auto">
              <a:xfrm flipV="1">
                <a:off x="4602219" y="3475052"/>
                <a:ext cx="609600" cy="457200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418" name="Oval 10"/>
              <p:cNvSpPr>
                <a:spLocks noChangeArrowheads="1"/>
              </p:cNvSpPr>
              <p:nvPr/>
            </p:nvSpPr>
            <p:spPr bwMode="auto">
              <a:xfrm>
                <a:off x="5135619" y="3475052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9419" name="Oval 11"/>
              <p:cNvSpPr>
                <a:spLocks noChangeArrowheads="1"/>
              </p:cNvSpPr>
              <p:nvPr/>
            </p:nvSpPr>
            <p:spPr bwMode="auto">
              <a:xfrm>
                <a:off x="8031219" y="3551252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9420" name="Oval 12"/>
              <p:cNvSpPr>
                <a:spLocks noChangeArrowheads="1"/>
              </p:cNvSpPr>
              <p:nvPr/>
            </p:nvSpPr>
            <p:spPr bwMode="auto">
              <a:xfrm>
                <a:off x="8621769" y="3913202"/>
                <a:ext cx="76200" cy="76200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9421" name="Oval 13"/>
              <p:cNvSpPr>
                <a:spLocks noChangeArrowheads="1"/>
              </p:cNvSpPr>
              <p:nvPr/>
            </p:nvSpPr>
            <p:spPr bwMode="auto">
              <a:xfrm>
                <a:off x="6240519" y="2484452"/>
                <a:ext cx="114300" cy="1143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" name="Group 37"/>
          <p:cNvGrpSpPr>
            <a:grpSpLocks/>
          </p:cNvGrpSpPr>
          <p:nvPr/>
        </p:nvGrpSpPr>
        <p:grpSpPr bwMode="auto">
          <a:xfrm>
            <a:off x="336552" y="2632075"/>
            <a:ext cx="3541713" cy="2778125"/>
            <a:chOff x="592083" y="2078019"/>
            <a:chExt cx="3541761" cy="2778162"/>
          </a:xfrm>
        </p:grpSpPr>
        <p:sp>
          <p:nvSpPr>
            <p:cNvPr id="59399" name="Oval 19"/>
            <p:cNvSpPr>
              <a:spLocks noChangeArrowheads="1"/>
            </p:cNvSpPr>
            <p:nvPr/>
          </p:nvSpPr>
          <p:spPr bwMode="auto">
            <a:xfrm>
              <a:off x="1358856" y="4743468"/>
              <a:ext cx="76200" cy="76200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59400" name="Line 6"/>
            <p:cNvSpPr>
              <a:spLocks noChangeShapeType="1"/>
            </p:cNvSpPr>
            <p:nvPr/>
          </p:nvSpPr>
          <p:spPr bwMode="auto">
            <a:xfrm>
              <a:off x="2892402" y="3903669"/>
              <a:ext cx="182565" cy="876312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401" name="Line 8"/>
            <p:cNvSpPr>
              <a:spLocks noChangeShapeType="1"/>
            </p:cNvSpPr>
            <p:nvPr/>
          </p:nvSpPr>
          <p:spPr bwMode="auto">
            <a:xfrm flipV="1">
              <a:off x="1650959" y="2114532"/>
              <a:ext cx="620721" cy="16795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402" name="Line 9"/>
            <p:cNvSpPr>
              <a:spLocks noChangeShapeType="1"/>
            </p:cNvSpPr>
            <p:nvPr/>
          </p:nvSpPr>
          <p:spPr bwMode="auto">
            <a:xfrm flipV="1">
              <a:off x="1431882" y="3903669"/>
              <a:ext cx="219078" cy="876310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403" name="Oval 24"/>
            <p:cNvSpPr>
              <a:spLocks noChangeArrowheads="1"/>
            </p:cNvSpPr>
            <p:nvPr/>
          </p:nvSpPr>
          <p:spPr bwMode="auto">
            <a:xfrm>
              <a:off x="1647786" y="3794130"/>
              <a:ext cx="76200" cy="762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59404" name="Oval 26"/>
            <p:cNvSpPr>
              <a:spLocks noChangeArrowheads="1"/>
            </p:cNvSpPr>
            <p:nvPr/>
          </p:nvSpPr>
          <p:spPr bwMode="auto">
            <a:xfrm>
              <a:off x="3038454" y="4779981"/>
              <a:ext cx="76200" cy="76200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59405" name="Oval 27"/>
            <p:cNvSpPr>
              <a:spLocks noChangeArrowheads="1"/>
            </p:cNvSpPr>
            <p:nvPr/>
          </p:nvSpPr>
          <p:spPr bwMode="auto">
            <a:xfrm>
              <a:off x="2198655" y="2078019"/>
              <a:ext cx="114300" cy="1143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592083" y="3136896"/>
              <a:ext cx="1679598" cy="1241442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perspectiveAbove"/>
              <a:lightRig rig="threePt" dir="t"/>
            </a:scene3d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2454246" y="3136896"/>
              <a:ext cx="1679598" cy="1241442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perspectiveAbove"/>
              <a:lightRig rig="threePt" dir="t"/>
            </a:scene3d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408" name="Oval 35"/>
            <p:cNvSpPr>
              <a:spLocks noChangeArrowheads="1"/>
            </p:cNvSpPr>
            <p:nvPr/>
          </p:nvSpPr>
          <p:spPr bwMode="auto">
            <a:xfrm>
              <a:off x="2819376" y="3794130"/>
              <a:ext cx="76200" cy="762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59409" name="Line 8"/>
            <p:cNvSpPr>
              <a:spLocks noChangeShapeType="1"/>
            </p:cNvSpPr>
            <p:nvPr/>
          </p:nvSpPr>
          <p:spPr bwMode="auto">
            <a:xfrm flipH="1" flipV="1">
              <a:off x="2308194" y="2151044"/>
              <a:ext cx="584208" cy="164308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CAE8AE8-476D-AF49-B096-A0D0D6780F78}"/>
              </a:ext>
            </a:extLst>
          </p:cNvPr>
          <p:cNvSpPr txBox="1"/>
          <p:nvPr/>
        </p:nvSpPr>
        <p:spPr>
          <a:xfrm>
            <a:off x="444500" y="5715000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Same hammer: </a:t>
            </a:r>
          </a:p>
          <a:p>
            <a:pPr algn="ctr"/>
            <a:r>
              <a:rPr lang="en-US" sz="2800" dirty="0"/>
              <a:t>Find the correspondences, then solve for structure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41640-7D75-5F4B-A0FE-66B039C70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1: Rectify via </a:t>
            </a:r>
            <a:r>
              <a:rPr lang="en-US" dirty="0" err="1"/>
              <a:t>homography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40C0FA-A830-7D41-B32A-E59D65B07B53}"/>
              </a:ext>
            </a:extLst>
          </p:cNvPr>
          <p:cNvSpPr txBox="1"/>
          <p:nvPr/>
        </p:nvSpPr>
        <p:spPr>
          <a:xfrm>
            <a:off x="5943600" y="6515201"/>
            <a:ext cx="32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courtesy of Noah Snavely</a:t>
            </a:r>
          </a:p>
        </p:txBody>
      </p:sp>
      <p:sp>
        <p:nvSpPr>
          <p:cNvPr id="6" name="Rectangle 29">
            <a:extLst>
              <a:ext uri="{FF2B5EF4-FFF2-40B4-BE49-F238E27FC236}">
                <a16:creationId xmlns:a16="http://schemas.microsoft.com/office/drawing/2014/main" id="{81515248-5EAE-B540-B933-37484007F38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12335" y="1757362"/>
            <a:ext cx="3839767" cy="3433762"/>
          </a:xfrm>
        </p:spPr>
        <p:txBody>
          <a:bodyPr>
            <a:noAutofit/>
          </a:bodyPr>
          <a:lstStyle/>
          <a:p>
            <a:r>
              <a:rPr lang="en-US" sz="2400" dirty="0"/>
              <a:t>reproject image planes onto a common plane</a:t>
            </a:r>
          </a:p>
          <a:p>
            <a:pPr lvl="1"/>
            <a:r>
              <a:rPr lang="en-US" sz="1600" dirty="0"/>
              <a:t>plane parallel to the line between optical centers</a:t>
            </a:r>
          </a:p>
          <a:p>
            <a:r>
              <a:rPr lang="en-US" sz="2400" dirty="0"/>
              <a:t>pixel motion is horizontal after this transformation</a:t>
            </a:r>
          </a:p>
          <a:p>
            <a:r>
              <a:rPr lang="en-US" sz="2400" dirty="0"/>
              <a:t>Two </a:t>
            </a:r>
            <a:r>
              <a:rPr lang="en-US" sz="2400" dirty="0" err="1"/>
              <a:t>homographies</a:t>
            </a:r>
            <a:r>
              <a:rPr lang="en-US" sz="2400" dirty="0"/>
              <a:t>, one for each input image reprojection</a:t>
            </a:r>
          </a:p>
          <a:p>
            <a:pPr lvl="1"/>
            <a:r>
              <a:rPr lang="en-US" sz="1600" dirty="0"/>
              <a:t>C. Loop and Z. Zhang. </a:t>
            </a:r>
            <a:r>
              <a:rPr lang="en-US" sz="1600" dirty="0">
                <a:hlinkClick r:id="rId3"/>
              </a:rPr>
              <a:t>Computing Rectifying </a:t>
            </a:r>
            <a:r>
              <a:rPr lang="en-US" sz="1600" dirty="0" err="1">
                <a:hlinkClick r:id="rId3"/>
              </a:rPr>
              <a:t>Homographies</a:t>
            </a:r>
            <a:r>
              <a:rPr lang="en-US" sz="1600" dirty="0">
                <a:hlinkClick r:id="rId3"/>
              </a:rPr>
              <a:t> for Stereo Vision</a:t>
            </a:r>
            <a:r>
              <a:rPr lang="en-US" sz="1600" dirty="0"/>
              <a:t>. CVPR 1999.</a:t>
            </a: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C0CFFFA7-42AA-4140-825A-B6CDF838F665}"/>
              </a:ext>
            </a:extLst>
          </p:cNvPr>
          <p:cNvSpPr>
            <a:spLocks/>
          </p:cNvSpPr>
          <p:nvPr/>
        </p:nvSpPr>
        <p:spPr bwMode="auto">
          <a:xfrm>
            <a:off x="7117557" y="1683543"/>
            <a:ext cx="915590" cy="629841"/>
          </a:xfrm>
          <a:custGeom>
            <a:avLst/>
            <a:gdLst>
              <a:gd name="T0" fmla="*/ 2147483647 w 865"/>
              <a:gd name="T1" fmla="*/ 0 h 529"/>
              <a:gd name="T2" fmla="*/ 2147483647 w 865"/>
              <a:gd name="T3" fmla="*/ 2147483647 h 529"/>
              <a:gd name="T4" fmla="*/ 2147483647 w 865"/>
              <a:gd name="T5" fmla="*/ 2147483647 h 529"/>
              <a:gd name="T6" fmla="*/ 2147483647 w 865"/>
              <a:gd name="T7" fmla="*/ 2147483647 h 529"/>
              <a:gd name="T8" fmla="*/ 2147483647 w 865"/>
              <a:gd name="T9" fmla="*/ 2147483647 h 529"/>
              <a:gd name="T10" fmla="*/ 2147483647 w 865"/>
              <a:gd name="T11" fmla="*/ 2147483647 h 529"/>
              <a:gd name="T12" fmla="*/ 2147483647 w 865"/>
              <a:gd name="T13" fmla="*/ 2147483647 h 529"/>
              <a:gd name="T14" fmla="*/ 2147483647 w 865"/>
              <a:gd name="T15" fmla="*/ 2147483647 h 529"/>
              <a:gd name="T16" fmla="*/ 2147483647 w 865"/>
              <a:gd name="T17" fmla="*/ 2147483647 h 529"/>
              <a:gd name="T18" fmla="*/ 0 w 865"/>
              <a:gd name="T19" fmla="*/ 2147483647 h 529"/>
              <a:gd name="T20" fmla="*/ 0 w 865"/>
              <a:gd name="T21" fmla="*/ 2147483647 h 529"/>
              <a:gd name="T22" fmla="*/ 0 w 865"/>
              <a:gd name="T23" fmla="*/ 2147483647 h 529"/>
              <a:gd name="T24" fmla="*/ 2147483647 w 865"/>
              <a:gd name="T25" fmla="*/ 2147483647 h 529"/>
              <a:gd name="T26" fmla="*/ 2147483647 w 865"/>
              <a:gd name="T27" fmla="*/ 2147483647 h 529"/>
              <a:gd name="T28" fmla="*/ 2147483647 w 865"/>
              <a:gd name="T29" fmla="*/ 2147483647 h 529"/>
              <a:gd name="T30" fmla="*/ 2147483647 w 865"/>
              <a:gd name="T31" fmla="*/ 2147483647 h 529"/>
              <a:gd name="T32" fmla="*/ 2147483647 w 865"/>
              <a:gd name="T33" fmla="*/ 2147483647 h 529"/>
              <a:gd name="T34" fmla="*/ 2147483647 w 865"/>
              <a:gd name="T35" fmla="*/ 2147483647 h 529"/>
              <a:gd name="T36" fmla="*/ 2147483647 w 865"/>
              <a:gd name="T37" fmla="*/ 2147483647 h 529"/>
              <a:gd name="T38" fmla="*/ 2147483647 w 865"/>
              <a:gd name="T39" fmla="*/ 2147483647 h 529"/>
              <a:gd name="T40" fmla="*/ 2147483647 w 865"/>
              <a:gd name="T41" fmla="*/ 2147483647 h 529"/>
              <a:gd name="T42" fmla="*/ 2147483647 w 865"/>
              <a:gd name="T43" fmla="*/ 2147483647 h 529"/>
              <a:gd name="T44" fmla="*/ 2147483647 w 865"/>
              <a:gd name="T45" fmla="*/ 2147483647 h 529"/>
              <a:gd name="T46" fmla="*/ 2147483647 w 865"/>
              <a:gd name="T47" fmla="*/ 2147483647 h 529"/>
              <a:gd name="T48" fmla="*/ 2147483647 w 865"/>
              <a:gd name="T49" fmla="*/ 2147483647 h 529"/>
              <a:gd name="T50" fmla="*/ 2147483647 w 865"/>
              <a:gd name="T51" fmla="*/ 2147483647 h 529"/>
              <a:gd name="T52" fmla="*/ 2147483647 w 865"/>
              <a:gd name="T53" fmla="*/ 2147483647 h 529"/>
              <a:gd name="T54" fmla="*/ 2147483647 w 865"/>
              <a:gd name="T55" fmla="*/ 2147483647 h 529"/>
              <a:gd name="T56" fmla="*/ 2147483647 w 865"/>
              <a:gd name="T57" fmla="*/ 2147483647 h 529"/>
              <a:gd name="T58" fmla="*/ 2147483647 w 865"/>
              <a:gd name="T59" fmla="*/ 2147483647 h 529"/>
              <a:gd name="T60" fmla="*/ 2147483647 w 865"/>
              <a:gd name="T61" fmla="*/ 2147483647 h 529"/>
              <a:gd name="T62" fmla="*/ 2147483647 w 865"/>
              <a:gd name="T63" fmla="*/ 2147483647 h 529"/>
              <a:gd name="T64" fmla="*/ 2147483647 w 865"/>
              <a:gd name="T65" fmla="*/ 2147483647 h 529"/>
              <a:gd name="T66" fmla="*/ 2147483647 w 865"/>
              <a:gd name="T67" fmla="*/ 2147483647 h 529"/>
              <a:gd name="T68" fmla="*/ 2147483647 w 865"/>
              <a:gd name="T69" fmla="*/ 2147483647 h 529"/>
              <a:gd name="T70" fmla="*/ 2147483647 w 865"/>
              <a:gd name="T71" fmla="*/ 2147483647 h 529"/>
              <a:gd name="T72" fmla="*/ 2147483647 w 865"/>
              <a:gd name="T73" fmla="*/ 2147483647 h 529"/>
              <a:gd name="T74" fmla="*/ 2147483647 w 865"/>
              <a:gd name="T75" fmla="*/ 2147483647 h 529"/>
              <a:gd name="T76" fmla="*/ 2147483647 w 865"/>
              <a:gd name="T77" fmla="*/ 2147483647 h 529"/>
              <a:gd name="T78" fmla="*/ 2147483647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A6D679E9-3086-DC4C-96A6-A488767793B6}"/>
              </a:ext>
            </a:extLst>
          </p:cNvPr>
          <p:cNvSpPr>
            <a:spLocks noChangeShapeType="1"/>
          </p:cNvSpPr>
          <p:nvPr/>
        </p:nvSpPr>
        <p:spPr bwMode="auto">
          <a:xfrm>
            <a:off x="5174455" y="4198143"/>
            <a:ext cx="2438400" cy="1371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9" name="Line 4">
            <a:extLst>
              <a:ext uri="{FF2B5EF4-FFF2-40B4-BE49-F238E27FC236}">
                <a16:creationId xmlns:a16="http://schemas.microsoft.com/office/drawing/2014/main" id="{B1EDD51E-9FE4-4244-B3E7-FC5C653BA09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65055" y="1912143"/>
            <a:ext cx="1346597" cy="13287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65DD6940-02C1-0E4A-94D7-DD2A983A5994}"/>
              </a:ext>
            </a:extLst>
          </p:cNvPr>
          <p:cNvSpPr>
            <a:spLocks/>
          </p:cNvSpPr>
          <p:nvPr/>
        </p:nvSpPr>
        <p:spPr bwMode="auto">
          <a:xfrm>
            <a:off x="5123258" y="2255043"/>
            <a:ext cx="1271588" cy="1201341"/>
          </a:xfrm>
          <a:custGeom>
            <a:avLst/>
            <a:gdLst>
              <a:gd name="T0" fmla="*/ 2147483647 w 1201"/>
              <a:gd name="T1" fmla="*/ 2147483647 h 1009"/>
              <a:gd name="T2" fmla="*/ 2147483647 w 1201"/>
              <a:gd name="T3" fmla="*/ 2147483647 h 1009"/>
              <a:gd name="T4" fmla="*/ 2147483647 w 1201"/>
              <a:gd name="T5" fmla="*/ 2147483647 h 1009"/>
              <a:gd name="T6" fmla="*/ 0 w 1201"/>
              <a:gd name="T7" fmla="*/ 0 h 1009"/>
              <a:gd name="T8" fmla="*/ 2147483647 w 1201"/>
              <a:gd name="T9" fmla="*/ 2147483647 h 10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009"/>
              <a:gd name="T17" fmla="*/ 1201 w 1201"/>
              <a:gd name="T18" fmla="*/ 1009 h 10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1" h="1009">
                <a:moveTo>
                  <a:pt x="336" y="576"/>
                </a:moveTo>
                <a:lnTo>
                  <a:pt x="1200" y="1008"/>
                </a:lnTo>
                <a:lnTo>
                  <a:pt x="864" y="432"/>
                </a:lnTo>
                <a:lnTo>
                  <a:pt x="0" y="0"/>
                </a:lnTo>
                <a:lnTo>
                  <a:pt x="336" y="576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11" name="Line 6">
            <a:extLst>
              <a:ext uri="{FF2B5EF4-FFF2-40B4-BE49-F238E27FC236}">
                <a16:creationId xmlns:a16="http://schemas.microsoft.com/office/drawing/2014/main" id="{2040D1FA-F706-A947-A360-9A20C321BF1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11653" y="1912143"/>
            <a:ext cx="50006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12" name="Line 7">
            <a:extLst>
              <a:ext uri="{FF2B5EF4-FFF2-40B4-BE49-F238E27FC236}">
                <a16:creationId xmlns:a16="http://schemas.microsoft.com/office/drawing/2014/main" id="{2CDB93D5-2706-8D4C-9ED6-B2F17BEC572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56659" y="3226593"/>
            <a:ext cx="508397" cy="5000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AB510906-296E-3948-8B9B-FD1DC0CF6C1D}"/>
              </a:ext>
            </a:extLst>
          </p:cNvPr>
          <p:cNvSpPr>
            <a:spLocks/>
          </p:cNvSpPr>
          <p:nvPr/>
        </p:nvSpPr>
        <p:spPr bwMode="auto">
          <a:xfrm>
            <a:off x="5022057" y="2833686"/>
            <a:ext cx="915590" cy="1501379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F8EA5B8B-E656-9241-A5B9-D2C7078EF019}"/>
              </a:ext>
            </a:extLst>
          </p:cNvPr>
          <p:cNvSpPr>
            <a:spLocks/>
          </p:cNvSpPr>
          <p:nvPr/>
        </p:nvSpPr>
        <p:spPr bwMode="auto">
          <a:xfrm>
            <a:off x="7206853" y="3226593"/>
            <a:ext cx="1169194" cy="1144191"/>
          </a:xfrm>
          <a:custGeom>
            <a:avLst/>
            <a:gdLst>
              <a:gd name="T0" fmla="*/ 0 w 1105"/>
              <a:gd name="T1" fmla="*/ 2147483647 h 961"/>
              <a:gd name="T2" fmla="*/ 0 w 1105"/>
              <a:gd name="T3" fmla="*/ 2147483647 h 961"/>
              <a:gd name="T4" fmla="*/ 2147483647 w 1105"/>
              <a:gd name="T5" fmla="*/ 2147483647 h 961"/>
              <a:gd name="T6" fmla="*/ 2147483647 w 1105"/>
              <a:gd name="T7" fmla="*/ 0 h 961"/>
              <a:gd name="T8" fmla="*/ 0 w 1105"/>
              <a:gd name="T9" fmla="*/ 2147483647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5"/>
              <a:gd name="T16" fmla="*/ 0 h 961"/>
              <a:gd name="T17" fmla="*/ 1105 w 1105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5" h="961">
                <a:moveTo>
                  <a:pt x="0" y="202"/>
                </a:moveTo>
                <a:lnTo>
                  <a:pt x="0" y="960"/>
                </a:lnTo>
                <a:lnTo>
                  <a:pt x="1104" y="758"/>
                </a:lnTo>
                <a:lnTo>
                  <a:pt x="1104" y="0"/>
                </a:lnTo>
                <a:lnTo>
                  <a:pt x="0" y="202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15" name="Line 10">
            <a:extLst>
              <a:ext uri="{FF2B5EF4-FFF2-40B4-BE49-F238E27FC236}">
                <a16:creationId xmlns:a16="http://schemas.microsoft.com/office/drawing/2014/main" id="{34BE0375-CBD3-B442-ACAA-75462B4F63F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61659" y="3740943"/>
            <a:ext cx="26194" cy="10715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7398CD0B-5F71-CD4E-ABDA-D4950840A0CE}"/>
              </a:ext>
            </a:extLst>
          </p:cNvPr>
          <p:cNvSpPr>
            <a:spLocks/>
          </p:cNvSpPr>
          <p:nvPr/>
        </p:nvSpPr>
        <p:spPr bwMode="auto">
          <a:xfrm>
            <a:off x="7359252" y="4121943"/>
            <a:ext cx="915591" cy="1501379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17" name="Line 12">
            <a:extLst>
              <a:ext uri="{FF2B5EF4-FFF2-40B4-BE49-F238E27FC236}">
                <a16:creationId xmlns:a16="http://schemas.microsoft.com/office/drawing/2014/main" id="{7EEA6F79-8D38-9441-887D-67EEC8D83F9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74456" y="3726655"/>
            <a:ext cx="482203" cy="4714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18" name="Line 13">
            <a:extLst>
              <a:ext uri="{FF2B5EF4-FFF2-40B4-BE49-F238E27FC236}">
                <a16:creationId xmlns:a16="http://schemas.microsoft.com/office/drawing/2014/main" id="{02A74AE2-E772-5A45-BE4C-F94E5741514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87852" y="4812505"/>
            <a:ext cx="25004" cy="7572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19" name="Oval 16">
            <a:extLst>
              <a:ext uri="{FF2B5EF4-FFF2-40B4-BE49-F238E27FC236}">
                <a16:creationId xmlns:a16="http://schemas.microsoft.com/office/drawing/2014/main" id="{97381C6B-585F-E34C-9783-0D461C5408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1418" y="3717130"/>
            <a:ext cx="41672" cy="47625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20" name="Oval 17">
            <a:extLst>
              <a:ext uri="{FF2B5EF4-FFF2-40B4-BE49-F238E27FC236}">
                <a16:creationId xmlns:a16="http://schemas.microsoft.com/office/drawing/2014/main" id="{8D3A6E92-E83A-AF44-99E7-2B46A2D1B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3624" y="3217068"/>
            <a:ext cx="42863" cy="47625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21" name="Freeform 18">
            <a:extLst>
              <a:ext uri="{FF2B5EF4-FFF2-40B4-BE49-F238E27FC236}">
                <a16:creationId xmlns:a16="http://schemas.microsoft.com/office/drawing/2014/main" id="{A66D0718-BCF8-264C-9233-E1B37188340F}"/>
              </a:ext>
            </a:extLst>
          </p:cNvPr>
          <p:cNvSpPr>
            <a:spLocks/>
          </p:cNvSpPr>
          <p:nvPr/>
        </p:nvSpPr>
        <p:spPr bwMode="auto">
          <a:xfrm>
            <a:off x="4906564" y="4161234"/>
            <a:ext cx="295275" cy="290513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22" name="Arc 19">
            <a:extLst>
              <a:ext uri="{FF2B5EF4-FFF2-40B4-BE49-F238E27FC236}">
                <a16:creationId xmlns:a16="http://schemas.microsoft.com/office/drawing/2014/main" id="{60E0B3C2-4704-4B49-A13A-B3EC6BFAC2A5}"/>
              </a:ext>
            </a:extLst>
          </p:cNvPr>
          <p:cNvSpPr>
            <a:spLocks/>
          </p:cNvSpPr>
          <p:nvPr/>
        </p:nvSpPr>
        <p:spPr bwMode="auto">
          <a:xfrm rot="720000">
            <a:off x="5056583" y="4173141"/>
            <a:ext cx="158354" cy="177403"/>
          </a:xfrm>
          <a:custGeom>
            <a:avLst/>
            <a:gdLst>
              <a:gd name="T0" fmla="*/ 0 w 21745"/>
              <a:gd name="T1" fmla="*/ 0 h 21600"/>
              <a:gd name="T2" fmla="*/ 1876695861 w 21745"/>
              <a:gd name="T3" fmla="*/ 2147483647 h 21600"/>
              <a:gd name="T4" fmla="*/ 12514760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23" name="Line 20">
            <a:extLst>
              <a:ext uri="{FF2B5EF4-FFF2-40B4-BE49-F238E27FC236}">
                <a16:creationId xmlns:a16="http://schemas.microsoft.com/office/drawing/2014/main" id="{B9F85100-F63A-674A-A0F3-AF59F84D735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06565" y="4037409"/>
            <a:ext cx="227410" cy="41314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24" name="Oval 21">
            <a:extLst>
              <a:ext uri="{FF2B5EF4-FFF2-40B4-BE49-F238E27FC236}">
                <a16:creationId xmlns:a16="http://schemas.microsoft.com/office/drawing/2014/main" id="{B791DA3C-9CC7-7649-BC64-A00D50D4D840}"/>
              </a:ext>
            </a:extLst>
          </p:cNvPr>
          <p:cNvSpPr>
            <a:spLocks noChangeArrowheads="1"/>
          </p:cNvSpPr>
          <p:nvPr/>
        </p:nvSpPr>
        <p:spPr bwMode="auto">
          <a:xfrm rot="-1860000">
            <a:off x="5114924" y="4176711"/>
            <a:ext cx="75009" cy="148829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25" name="Line 22">
            <a:extLst>
              <a:ext uri="{FF2B5EF4-FFF2-40B4-BE49-F238E27FC236}">
                <a16:creationId xmlns:a16="http://schemas.microsoft.com/office/drawing/2014/main" id="{31B1A09B-9F14-644D-A34B-C9AE9F72934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06565" y="4342209"/>
            <a:ext cx="416719" cy="10834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26" name="Freeform 23">
            <a:extLst>
              <a:ext uri="{FF2B5EF4-FFF2-40B4-BE49-F238E27FC236}">
                <a16:creationId xmlns:a16="http://schemas.microsoft.com/office/drawing/2014/main" id="{78C2B389-91C4-714D-8705-78338FEDF471}"/>
              </a:ext>
            </a:extLst>
          </p:cNvPr>
          <p:cNvSpPr>
            <a:spLocks/>
          </p:cNvSpPr>
          <p:nvPr/>
        </p:nvSpPr>
        <p:spPr bwMode="auto">
          <a:xfrm>
            <a:off x="7344964" y="5532834"/>
            <a:ext cx="295275" cy="290513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27" name="Arc 24">
            <a:extLst>
              <a:ext uri="{FF2B5EF4-FFF2-40B4-BE49-F238E27FC236}">
                <a16:creationId xmlns:a16="http://schemas.microsoft.com/office/drawing/2014/main" id="{D0412143-F7C3-ED4E-9C6B-7182F0713AE4}"/>
              </a:ext>
            </a:extLst>
          </p:cNvPr>
          <p:cNvSpPr>
            <a:spLocks/>
          </p:cNvSpPr>
          <p:nvPr/>
        </p:nvSpPr>
        <p:spPr bwMode="auto">
          <a:xfrm rot="720000">
            <a:off x="7494983" y="5544741"/>
            <a:ext cx="158354" cy="177403"/>
          </a:xfrm>
          <a:custGeom>
            <a:avLst/>
            <a:gdLst>
              <a:gd name="T0" fmla="*/ 0 w 21745"/>
              <a:gd name="T1" fmla="*/ 0 h 21600"/>
              <a:gd name="T2" fmla="*/ 1876695861 w 21745"/>
              <a:gd name="T3" fmla="*/ 2147483647 h 21600"/>
              <a:gd name="T4" fmla="*/ 12514760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28" name="Line 25">
            <a:extLst>
              <a:ext uri="{FF2B5EF4-FFF2-40B4-BE49-F238E27FC236}">
                <a16:creationId xmlns:a16="http://schemas.microsoft.com/office/drawing/2014/main" id="{B8FC983C-CE94-3046-9EFC-9C8C91D1DAD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44965" y="5409009"/>
            <a:ext cx="227410" cy="41314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29" name="Oval 26">
            <a:extLst>
              <a:ext uri="{FF2B5EF4-FFF2-40B4-BE49-F238E27FC236}">
                <a16:creationId xmlns:a16="http://schemas.microsoft.com/office/drawing/2014/main" id="{A2DFF8F1-E8DB-7444-88E3-DC84612A0CAB}"/>
              </a:ext>
            </a:extLst>
          </p:cNvPr>
          <p:cNvSpPr>
            <a:spLocks noChangeArrowheads="1"/>
          </p:cNvSpPr>
          <p:nvPr/>
        </p:nvSpPr>
        <p:spPr bwMode="auto">
          <a:xfrm rot="-1860000">
            <a:off x="7553324" y="5548311"/>
            <a:ext cx="75009" cy="148829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30" name="Line 27">
            <a:extLst>
              <a:ext uri="{FF2B5EF4-FFF2-40B4-BE49-F238E27FC236}">
                <a16:creationId xmlns:a16="http://schemas.microsoft.com/office/drawing/2014/main" id="{AC2ACD45-D851-0249-B69C-5CC19F188A0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44965" y="5713809"/>
            <a:ext cx="416719" cy="10834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31" name="Line 35">
            <a:extLst>
              <a:ext uri="{FF2B5EF4-FFF2-40B4-BE49-F238E27FC236}">
                <a16:creationId xmlns:a16="http://schemas.microsoft.com/office/drawing/2014/main" id="{EDA8487A-08ED-1542-9F5C-5F1D73437E03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3333750"/>
            <a:ext cx="1420415" cy="784622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32" name="Line 36">
            <a:extLst>
              <a:ext uri="{FF2B5EF4-FFF2-40B4-BE49-F238E27FC236}">
                <a16:creationId xmlns:a16="http://schemas.microsoft.com/office/drawing/2014/main" id="{1C766987-58BE-004B-B4B3-4540A2B57711}"/>
              </a:ext>
            </a:extLst>
          </p:cNvPr>
          <p:cNvSpPr>
            <a:spLocks noChangeShapeType="1"/>
          </p:cNvSpPr>
          <p:nvPr/>
        </p:nvSpPr>
        <p:spPr bwMode="auto">
          <a:xfrm>
            <a:off x="5937646" y="4331494"/>
            <a:ext cx="1420416" cy="784622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33" name="Line 30">
            <a:extLst>
              <a:ext uri="{FF2B5EF4-FFF2-40B4-BE49-F238E27FC236}">
                <a16:creationId xmlns:a16="http://schemas.microsoft.com/office/drawing/2014/main" id="{76041FE7-D676-2C42-BCB1-1E993A5C9C6B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2057" y="3371849"/>
            <a:ext cx="907256" cy="50125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34" name="Line 31">
            <a:extLst>
              <a:ext uri="{FF2B5EF4-FFF2-40B4-BE49-F238E27FC236}">
                <a16:creationId xmlns:a16="http://schemas.microsoft.com/office/drawing/2014/main" id="{7121FE5B-C3A0-364C-B1CF-2F31BC4EE80D}"/>
              </a:ext>
            </a:extLst>
          </p:cNvPr>
          <p:cNvSpPr>
            <a:spLocks noChangeShapeType="1"/>
          </p:cNvSpPr>
          <p:nvPr/>
        </p:nvSpPr>
        <p:spPr bwMode="auto">
          <a:xfrm>
            <a:off x="7371159" y="4681536"/>
            <a:ext cx="907256" cy="50125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35" name="Line 38">
            <a:extLst>
              <a:ext uri="{FF2B5EF4-FFF2-40B4-BE49-F238E27FC236}">
                <a16:creationId xmlns:a16="http://schemas.microsoft.com/office/drawing/2014/main" id="{B2B315E4-F72E-E644-91EF-467ED3ABE6AE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3886200"/>
            <a:ext cx="1420415" cy="784622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36" name="Oval 14">
            <a:extLst>
              <a:ext uri="{FF2B5EF4-FFF2-40B4-BE49-F238E27FC236}">
                <a16:creationId xmlns:a16="http://schemas.microsoft.com/office/drawing/2014/main" id="{01D19C14-6CDE-CE4C-B7F5-5AB3DCBD71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6420" y="4776787"/>
            <a:ext cx="42863" cy="47625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37" name="Oval 15">
            <a:extLst>
              <a:ext uri="{FF2B5EF4-FFF2-40B4-BE49-F238E27FC236}">
                <a16:creationId xmlns:a16="http://schemas.microsoft.com/office/drawing/2014/main" id="{E47A8BC4-FED4-9047-93EB-F128C482E7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5227" y="3702843"/>
            <a:ext cx="42863" cy="47625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12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41640-7D75-5F4B-A0FE-66B039C70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1: Rectify via </a:t>
            </a:r>
            <a:r>
              <a:rPr lang="en-US" dirty="0" err="1"/>
              <a:t>homography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A51147-4E40-D148-A07C-8511DBD3C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83020"/>
            <a:ext cx="6903799" cy="53014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5F7FA4-BD35-394E-A9E1-66745EFB5FD2}"/>
              </a:ext>
            </a:extLst>
          </p:cNvPr>
          <p:cNvSpPr txBox="1"/>
          <p:nvPr/>
        </p:nvSpPr>
        <p:spPr>
          <a:xfrm>
            <a:off x="5943600" y="6515201"/>
            <a:ext cx="32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courtesy of Noah Snavely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66EFC9-CF13-7548-914E-3E761372EB91}"/>
              </a:ext>
            </a:extLst>
          </p:cNvPr>
          <p:cNvSpPr txBox="1"/>
          <p:nvPr/>
        </p:nvSpPr>
        <p:spPr>
          <a:xfrm>
            <a:off x="28903" y="4754940"/>
            <a:ext cx="25029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Then find correspondences on the horizontal scan line</a:t>
            </a:r>
          </a:p>
        </p:txBody>
      </p:sp>
    </p:spTree>
    <p:extLst>
      <p:ext uri="{BB962C8B-B14F-4D97-AF65-F5344CB8AC3E}">
        <p14:creationId xmlns:p14="http://schemas.microsoft.com/office/powerpoint/2010/main" val="6211478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BA476-26D6-7B44-984A-19431886D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General case, known camera, find depth: </a:t>
            </a:r>
            <a:r>
              <a:rPr lang="en-US" dirty="0"/>
              <a:t>Option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9156F5-48DD-294B-8AA0-6279077C57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Find correspondences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Triangulate</a:t>
            </a:r>
          </a:p>
        </p:txBody>
      </p:sp>
    </p:spTree>
    <p:extLst>
      <p:ext uri="{BB962C8B-B14F-4D97-AF65-F5344CB8AC3E}">
        <p14:creationId xmlns:p14="http://schemas.microsoft.com/office/powerpoint/2010/main" val="14045428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BA476-26D6-7B44-984A-19431886D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General case, known camera, find depth: </a:t>
            </a:r>
            <a:r>
              <a:rPr lang="en-US" dirty="0"/>
              <a:t>Option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9156F5-48DD-294B-8AA0-6279077C57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Find correspondences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Triangulate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BA955B-9FCB-7E48-8FF8-BBF3AA1D1C27}"/>
              </a:ext>
            </a:extLst>
          </p:cNvPr>
          <p:cNvSpPr txBox="1"/>
          <p:nvPr/>
        </p:nvSpPr>
        <p:spPr>
          <a:xfrm>
            <a:off x="1028700" y="3300549"/>
            <a:ext cx="7086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Can we restrict the search space again to 1D?</a:t>
            </a:r>
          </a:p>
          <a:p>
            <a:endParaRPr lang="en-US" sz="2800" dirty="0"/>
          </a:p>
          <a:p>
            <a:r>
              <a:rPr lang="en-US" sz="2800" dirty="0"/>
              <a:t>What is the relationship between the camera + the corresponding points?  </a:t>
            </a:r>
          </a:p>
        </p:txBody>
      </p:sp>
    </p:spTree>
    <p:extLst>
      <p:ext uri="{BB962C8B-B14F-4D97-AF65-F5344CB8AC3E}">
        <p14:creationId xmlns:p14="http://schemas.microsoft.com/office/powerpoint/2010/main" val="176705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Where do </a:t>
            </a:r>
            <a:r>
              <a:rPr lang="en-US" dirty="0" err="1"/>
              <a:t>epipolar</a:t>
            </a:r>
            <a:r>
              <a:rPr lang="en-US" dirty="0"/>
              <a:t> lines come from?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D885E6-727C-2648-82F5-58705BC30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337" y="1600200"/>
            <a:ext cx="7766050" cy="451408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F3A4DCC-B086-6845-BE4F-C9FECF9568EC}"/>
              </a:ext>
            </a:extLst>
          </p:cNvPr>
          <p:cNvSpPr txBox="1"/>
          <p:nvPr/>
        </p:nvSpPr>
        <p:spPr>
          <a:xfrm>
            <a:off x="5943600" y="6515201"/>
            <a:ext cx="32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courtesy of Noah Snavely</a:t>
            </a:r>
          </a:p>
        </p:txBody>
      </p:sp>
    </p:spTree>
    <p:extLst>
      <p:ext uri="{BB962C8B-B14F-4D97-AF65-F5344CB8AC3E}">
        <p14:creationId xmlns:p14="http://schemas.microsoft.com/office/powerpoint/2010/main" val="33530412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 idx="4294967295"/>
          </p:nvPr>
        </p:nvSpPr>
        <p:spPr>
          <a:xfrm>
            <a:off x="117477" y="106363"/>
            <a:ext cx="8880475" cy="1143000"/>
          </a:xfrm>
        </p:spPr>
        <p:txBody>
          <a:bodyPr/>
          <a:lstStyle/>
          <a:p>
            <a:pPr eaLnBrk="1" hangingPunct="1"/>
            <a:r>
              <a:rPr lang="en-US"/>
              <a:t>Stereo correspondence constraints</a:t>
            </a:r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3" cstate="print"/>
          <a:srcRect l="23750" t="73161" r="36250" b="7008"/>
          <a:stretch>
            <a:fillRect/>
          </a:stretch>
        </p:blipFill>
        <p:spPr bwMode="auto">
          <a:xfrm>
            <a:off x="533400" y="1752600"/>
            <a:ext cx="7315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914400" y="4581525"/>
            <a:ext cx="7308850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Given p in left image, where can corresponding point p’ be?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 cstate="print"/>
          <a:srcRect l="42084" t="65640" r="21667" b="9061"/>
          <a:stretch>
            <a:fillRect/>
          </a:stretch>
        </p:blipFill>
        <p:spPr bwMode="auto">
          <a:xfrm>
            <a:off x="1219200" y="1639888"/>
            <a:ext cx="6629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914400" y="4581525"/>
            <a:ext cx="7308850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Given p in left image, where can corresponding point p’ be?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17477" y="106363"/>
            <a:ext cx="88804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Stereo correspondence constraints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2602"/>
            <a:ext cx="4572000" cy="30366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52602"/>
            <a:ext cx="4572000" cy="3036627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Where do we need to search?</a:t>
            </a:r>
          </a:p>
        </p:txBody>
      </p:sp>
      <p:sp>
        <p:nvSpPr>
          <p:cNvPr id="11" name="Right Arrow 10"/>
          <p:cNvSpPr/>
          <p:nvPr/>
        </p:nvSpPr>
        <p:spPr bwMode="auto">
          <a:xfrm rot="19583374">
            <a:off x="1199476" y="3927573"/>
            <a:ext cx="838200" cy="4572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572000" y="1752602"/>
            <a:ext cx="4572000" cy="3036627"/>
          </a:xfrm>
          <a:prstGeom prst="rect">
            <a:avLst/>
          </a:prstGeom>
          <a:solidFill>
            <a:schemeClr val="accent1">
              <a:alpha val="4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5181600" y="3581400"/>
            <a:ext cx="1676400" cy="838200"/>
          </a:xfrm>
          <a:prstGeom prst="ellipse">
            <a:avLst/>
          </a:prstGeom>
          <a:solidFill>
            <a:schemeClr val="accent1">
              <a:alpha val="51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" name="Right Arrow 14"/>
          <p:cNvSpPr/>
          <p:nvPr/>
        </p:nvSpPr>
        <p:spPr bwMode="auto">
          <a:xfrm rot="6811734">
            <a:off x="5368003" y="2877285"/>
            <a:ext cx="838200" cy="4572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4586316" y="3886201"/>
            <a:ext cx="4557684" cy="87313"/>
          </a:xfrm>
          <a:prstGeom prst="rect">
            <a:avLst/>
          </a:prstGeom>
          <a:solidFill>
            <a:schemeClr val="accent1">
              <a:alpha val="48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 bwMode="auto">
          <a:xfrm rot="888750">
            <a:off x="4487253" y="3892246"/>
            <a:ext cx="4755012" cy="150633"/>
          </a:xfrm>
          <a:prstGeom prst="rect">
            <a:avLst/>
          </a:prstGeom>
          <a:solidFill>
            <a:schemeClr val="accent1">
              <a:alpha val="48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10402" y="6477000"/>
            <a:ext cx="2033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by James Hays</a:t>
            </a:r>
          </a:p>
        </p:txBody>
      </p:sp>
    </p:spTree>
    <p:extLst>
      <p:ext uri="{BB962C8B-B14F-4D97-AF65-F5344CB8AC3E}">
        <p14:creationId xmlns:p14="http://schemas.microsoft.com/office/powerpoint/2010/main" val="313014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4" grpId="1" animBg="1"/>
      <p:bldP spid="12" grpId="0" animBg="1"/>
      <p:bldP spid="12" grpId="1" animBg="1"/>
      <p:bldP spid="15" grpId="0" animBg="1"/>
      <p:bldP spid="15" grpId="1" animBg="1"/>
      <p:bldP spid="16" grpId="0" animBg="1"/>
      <p:bldP spid="16" grpId="1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B7CAB-493A-0D4A-8A2B-9876D24EC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More cool things with 3D</a:t>
            </a:r>
          </a:p>
        </p:txBody>
      </p:sp>
      <p:pic>
        <p:nvPicPr>
          <p:cNvPr id="3" name="Google Shape;561;p63">
            <a:extLst>
              <a:ext uri="{FF2B5EF4-FFF2-40B4-BE49-F238E27FC236}">
                <a16:creationId xmlns:a16="http://schemas.microsoft.com/office/drawing/2014/main" id="{35CCC35E-B424-0240-8A0A-6A6D38603746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40584" y="1472577"/>
            <a:ext cx="2597037" cy="4616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7hg-vJrnQteC6JJ4" descr="7hg-vJrnQteC6JJ4">
            <a:hlinkClick r:id="" action="ppaction://media"/>
            <a:extLst>
              <a:ext uri="{FF2B5EF4-FFF2-40B4-BE49-F238E27FC236}">
                <a16:creationId xmlns:a16="http://schemas.microsoft.com/office/drawing/2014/main" id="{428F82CD-9069-6B47-9323-BDD62BEA1F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48100" y="1472577"/>
            <a:ext cx="2638335" cy="21986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F07F0D-A444-EC45-B078-42D261494A63}"/>
              </a:ext>
            </a:extLst>
          </p:cNvPr>
          <p:cNvSpPr txBox="1"/>
          <p:nvPr/>
        </p:nvSpPr>
        <p:spPr>
          <a:xfrm>
            <a:off x="2300971" y="3425841"/>
            <a:ext cx="2194830" cy="259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Niklaus et al. </a:t>
            </a:r>
            <a:r>
              <a:rPr lang="en-US" sz="1200" dirty="0" err="1">
                <a:solidFill>
                  <a:schemeClr val="bg1"/>
                </a:solidFill>
                <a:latin typeface="Helvetica" pitchFamily="2" charset="0"/>
              </a:rPr>
              <a:t>ToG</a:t>
            </a:r>
            <a:r>
              <a:rPr lang="en-US" sz="1200" dirty="0">
                <a:solidFill>
                  <a:schemeClr val="bg1"/>
                </a:solidFill>
                <a:latin typeface="Helvetica" pitchFamily="2" charset="0"/>
              </a:rPr>
              <a:t> 2019</a:t>
            </a:r>
          </a:p>
        </p:txBody>
      </p:sp>
      <p:pic>
        <p:nvPicPr>
          <p:cNvPr id="5" name="historical_00" descr="historical_00">
            <a:hlinkClick r:id="" action="ppaction://media"/>
            <a:extLst>
              <a:ext uri="{FF2B5EF4-FFF2-40B4-BE49-F238E27FC236}">
                <a16:creationId xmlns:a16="http://schemas.microsoft.com/office/drawing/2014/main" id="{5F99706D-EEBB-CC42-9A42-1ABF18CA557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45472" y="3711221"/>
            <a:ext cx="2638336" cy="26383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2A6E29-3C83-8D46-A9A5-3AE6EBAA2DA7}"/>
              </a:ext>
            </a:extLst>
          </p:cNvPr>
          <p:cNvSpPr txBox="1"/>
          <p:nvPr/>
        </p:nvSpPr>
        <p:spPr>
          <a:xfrm>
            <a:off x="2057400" y="6092817"/>
            <a:ext cx="2212757" cy="288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Shih et al. CVPR 2020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1D0BA1-3C2F-AB4A-A682-43814E23C148}"/>
              </a:ext>
            </a:extLst>
          </p:cNvPr>
          <p:cNvSpPr txBox="1"/>
          <p:nvPr/>
        </p:nvSpPr>
        <p:spPr>
          <a:xfrm>
            <a:off x="1345472" y="6381123"/>
            <a:ext cx="2638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3D photo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1EA14A-7827-5046-A99D-EE4582371CD1}"/>
              </a:ext>
            </a:extLst>
          </p:cNvPr>
          <p:cNvSpPr txBox="1"/>
          <p:nvPr/>
        </p:nvSpPr>
        <p:spPr>
          <a:xfrm>
            <a:off x="5499285" y="6320654"/>
            <a:ext cx="2638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AR</a:t>
            </a:r>
          </a:p>
        </p:txBody>
      </p:sp>
    </p:spTree>
    <p:extLst>
      <p:ext uri="{BB962C8B-B14F-4D97-AF65-F5344CB8AC3E}">
        <p14:creationId xmlns:p14="http://schemas.microsoft.com/office/powerpoint/2010/main" val="391810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 cstate="print"/>
          <a:srcRect l="42500" t="44444" r="22083" b="15215"/>
          <a:stretch>
            <a:fillRect/>
          </a:stretch>
        </p:blipFill>
        <p:spPr bwMode="auto">
          <a:xfrm>
            <a:off x="1676400" y="1165227"/>
            <a:ext cx="5943600" cy="412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17477" y="106363"/>
            <a:ext cx="88804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Stereo correspondence constraints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E07F8-6B42-7646-8CDC-3477F0B9B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0AAA5B-8F21-A84F-8A25-BD5F5BAC7E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85" r="48457"/>
          <a:stretch/>
        </p:blipFill>
        <p:spPr>
          <a:xfrm>
            <a:off x="369653" y="1947737"/>
            <a:ext cx="4202349" cy="3385138"/>
          </a:xfrm>
          <a:prstGeom prst="rect">
            <a:avLst/>
          </a:prstGeom>
        </p:spPr>
      </p:pic>
      <p:sp>
        <p:nvSpPr>
          <p:cNvPr id="5" name="Rectangle 11">
            <a:extLst>
              <a:ext uri="{FF2B5EF4-FFF2-40B4-BE49-F238E27FC236}">
                <a16:creationId xmlns:a16="http://schemas.microsoft.com/office/drawing/2014/main" id="{86E8DAC9-94A8-6B41-BA18-388A31C7EA02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265715" y="5445590"/>
            <a:ext cx="268605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Figures by Carlos Hernandez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9264DD-F276-7C44-8424-718A134400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090"/>
          <a:stretch/>
        </p:blipFill>
        <p:spPr>
          <a:xfrm>
            <a:off x="4671711" y="1947737"/>
            <a:ext cx="4472291" cy="338513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2369E2F-0411-B944-8A05-8EBB766FD011}"/>
              </a:ext>
            </a:extLst>
          </p:cNvPr>
          <p:cNvSpPr/>
          <p:nvPr/>
        </p:nvSpPr>
        <p:spPr>
          <a:xfrm rot="12578467">
            <a:off x="4874423" y="3662288"/>
            <a:ext cx="1768432" cy="867431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72CC752-EBD4-654B-AB91-24BFA1EABB31}"/>
              </a:ext>
            </a:extLst>
          </p:cNvPr>
          <p:cNvSpPr/>
          <p:nvPr/>
        </p:nvSpPr>
        <p:spPr>
          <a:xfrm rot="3244972">
            <a:off x="7341700" y="3302620"/>
            <a:ext cx="1027696" cy="551072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53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388" y="1011238"/>
            <a:ext cx="7662862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0484" name="Text Box 4"/>
          <p:cNvSpPr txBox="1">
            <a:spLocks noChangeArrowheads="1"/>
          </p:cNvSpPr>
          <p:nvPr/>
        </p:nvSpPr>
        <p:spPr bwMode="auto">
          <a:xfrm>
            <a:off x="950915" y="4364038"/>
            <a:ext cx="749756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Potential matches for 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have to lie on the corresponding 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epipolar line 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l’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660485" name="Text Box 5"/>
          <p:cNvSpPr txBox="1">
            <a:spLocks noChangeArrowheads="1"/>
          </p:cNvSpPr>
          <p:nvPr/>
        </p:nvSpPr>
        <p:spPr bwMode="auto">
          <a:xfrm>
            <a:off x="957263" y="5181600"/>
            <a:ext cx="757450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Potential matches for 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p’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have to lie on the corresponding 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epipolar line 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660486" name="Oval 6"/>
          <p:cNvSpPr>
            <a:spLocks noChangeArrowheads="1"/>
          </p:cNvSpPr>
          <p:nvPr/>
        </p:nvSpPr>
        <p:spPr bwMode="auto">
          <a:xfrm>
            <a:off x="2649538" y="251618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0487" name="Line 7"/>
          <p:cNvSpPr>
            <a:spLocks noChangeShapeType="1"/>
          </p:cNvSpPr>
          <p:nvPr/>
        </p:nvSpPr>
        <p:spPr bwMode="auto">
          <a:xfrm flipH="1">
            <a:off x="5849938" y="2439988"/>
            <a:ext cx="254000" cy="158115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0488" name="Oval 8"/>
          <p:cNvSpPr>
            <a:spLocks noChangeArrowheads="1"/>
          </p:cNvSpPr>
          <p:nvPr/>
        </p:nvSpPr>
        <p:spPr bwMode="auto">
          <a:xfrm>
            <a:off x="6040438" y="2516188"/>
            <a:ext cx="76200" cy="76200"/>
          </a:xfrm>
          <a:prstGeom prst="ellipse">
            <a:avLst/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0489" name="Line 9"/>
          <p:cNvSpPr>
            <a:spLocks noChangeShapeType="1"/>
          </p:cNvSpPr>
          <p:nvPr/>
        </p:nvSpPr>
        <p:spPr bwMode="auto">
          <a:xfrm flipH="1" flipV="1">
            <a:off x="2674938" y="2420938"/>
            <a:ext cx="241300" cy="15621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0490" name="Oval 10"/>
          <p:cNvSpPr>
            <a:spLocks noChangeArrowheads="1"/>
          </p:cNvSpPr>
          <p:nvPr/>
        </p:nvSpPr>
        <p:spPr bwMode="auto">
          <a:xfrm>
            <a:off x="3081338" y="221138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0491" name="Oval 11"/>
          <p:cNvSpPr>
            <a:spLocks noChangeArrowheads="1"/>
          </p:cNvSpPr>
          <p:nvPr/>
        </p:nvSpPr>
        <p:spPr bwMode="auto">
          <a:xfrm>
            <a:off x="3735388" y="176688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0492" name="Oval 12"/>
          <p:cNvSpPr>
            <a:spLocks noChangeArrowheads="1"/>
          </p:cNvSpPr>
          <p:nvPr/>
        </p:nvSpPr>
        <p:spPr bwMode="auto">
          <a:xfrm>
            <a:off x="4357688" y="133508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0493" name="Oval 13"/>
          <p:cNvSpPr>
            <a:spLocks noChangeArrowheads="1"/>
          </p:cNvSpPr>
          <p:nvPr/>
        </p:nvSpPr>
        <p:spPr bwMode="auto">
          <a:xfrm>
            <a:off x="6040438" y="250983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0494" name="Oval 14"/>
          <p:cNvSpPr>
            <a:spLocks noChangeArrowheads="1"/>
          </p:cNvSpPr>
          <p:nvPr/>
        </p:nvSpPr>
        <p:spPr bwMode="auto">
          <a:xfrm>
            <a:off x="5989638" y="286543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0495" name="Oval 15"/>
          <p:cNvSpPr>
            <a:spLocks noChangeArrowheads="1"/>
          </p:cNvSpPr>
          <p:nvPr/>
        </p:nvSpPr>
        <p:spPr bwMode="auto">
          <a:xfrm>
            <a:off x="5932488" y="315753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575" name="Slide Number Placeholder 1"/>
          <p:cNvSpPr txBox="1">
            <a:spLocks noGrp="1"/>
          </p:cNvSpPr>
          <p:nvPr/>
        </p:nvSpPr>
        <p:spPr bwMode="auto">
          <a:xfrm>
            <a:off x="0" y="65341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Source: M. Pollefeys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Epipolar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constraint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0484" grpId="0" autoUpdateAnimBg="0"/>
      <p:bldP spid="660485" grpId="0" autoUpdateAnimBg="0"/>
      <p:bldP spid="660486" grpId="0" animBg="1"/>
      <p:bldP spid="660487" grpId="0" animBg="1"/>
      <p:bldP spid="660488" grpId="0" animBg="1" autoUpdateAnimBg="0"/>
      <p:bldP spid="660489" grpId="0" animBg="1"/>
      <p:bldP spid="660490" grpId="0" animBg="1"/>
      <p:bldP spid="660491" grpId="0" animBg="1"/>
      <p:bldP spid="660492" grpId="0" animBg="1"/>
      <p:bldP spid="660493" grpId="0" animBg="1"/>
      <p:bldP spid="660494" grpId="0" animBg="1"/>
      <p:bldP spid="66049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7">
            <a:extLst>
              <a:ext uri="{FF2B5EF4-FFF2-40B4-BE49-F238E27FC236}">
                <a16:creationId xmlns:a16="http://schemas.microsoft.com/office/drawing/2014/main" id="{F6A34589-B8AE-B04B-A123-BFECC7CB7247}"/>
              </a:ext>
            </a:extLst>
          </p:cNvPr>
          <p:cNvSpPr/>
          <p:nvPr/>
        </p:nvSpPr>
        <p:spPr>
          <a:xfrm>
            <a:off x="1449183" y="1928832"/>
            <a:ext cx="6277970" cy="2634018"/>
          </a:xfrm>
          <a:custGeom>
            <a:avLst/>
            <a:gdLst>
              <a:gd name="connsiteX0" fmla="*/ 0 w 6277970"/>
              <a:gd name="connsiteY0" fmla="*/ 2634018 h 2634018"/>
              <a:gd name="connsiteX1" fmla="*/ 3152633 w 6277970"/>
              <a:gd name="connsiteY1" fmla="*/ 0 h 2634018"/>
              <a:gd name="connsiteX2" fmla="*/ 6277970 w 6277970"/>
              <a:gd name="connsiteY2" fmla="*/ 2634018 h 2634018"/>
              <a:gd name="connsiteX3" fmla="*/ 0 w 6277970"/>
              <a:gd name="connsiteY3" fmla="*/ 2634018 h 2634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7970" h="2634018">
                <a:moveTo>
                  <a:pt x="0" y="2634018"/>
                </a:moveTo>
                <a:lnTo>
                  <a:pt x="3152633" y="0"/>
                </a:lnTo>
                <a:lnTo>
                  <a:pt x="6277970" y="2634018"/>
                </a:lnTo>
                <a:lnTo>
                  <a:pt x="0" y="263401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D496071-6CA6-484B-BCDE-2B7C64584F93}"/>
              </a:ext>
            </a:extLst>
          </p:cNvPr>
          <p:cNvSpPr/>
          <p:nvPr/>
        </p:nvSpPr>
        <p:spPr>
          <a:xfrm>
            <a:off x="1487606" y="1937982"/>
            <a:ext cx="6277970" cy="2634018"/>
          </a:xfrm>
          <a:custGeom>
            <a:avLst/>
            <a:gdLst>
              <a:gd name="connsiteX0" fmla="*/ 0 w 6277970"/>
              <a:gd name="connsiteY0" fmla="*/ 2634018 h 2634018"/>
              <a:gd name="connsiteX1" fmla="*/ 3152633 w 6277970"/>
              <a:gd name="connsiteY1" fmla="*/ 0 h 2634018"/>
              <a:gd name="connsiteX2" fmla="*/ 6277970 w 6277970"/>
              <a:gd name="connsiteY2" fmla="*/ 2634018 h 2634018"/>
              <a:gd name="connsiteX3" fmla="*/ 0 w 6277970"/>
              <a:gd name="connsiteY3" fmla="*/ 2634018 h 2634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7970" h="2634018">
                <a:moveTo>
                  <a:pt x="0" y="2634018"/>
                </a:moveTo>
                <a:lnTo>
                  <a:pt x="3152633" y="0"/>
                </a:lnTo>
                <a:lnTo>
                  <a:pt x="6277970" y="2634018"/>
                </a:lnTo>
                <a:lnTo>
                  <a:pt x="0" y="2634018"/>
                </a:lnTo>
                <a:close/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78261B4-F48B-494C-9B90-9354E6E8A7E9}"/>
              </a:ext>
            </a:extLst>
          </p:cNvPr>
          <p:cNvCxnSpPr>
            <a:cxnSpLocks/>
          </p:cNvCxnSpPr>
          <p:nvPr/>
        </p:nvCxnSpPr>
        <p:spPr>
          <a:xfrm flipH="1" flipV="1">
            <a:off x="4623213" y="1967885"/>
            <a:ext cx="1757905" cy="1449644"/>
          </a:xfrm>
          <a:prstGeom prst="line">
            <a:avLst/>
          </a:prstGeom>
          <a:ln w="79375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160F065-AB49-4405-A60A-2604BC75ADD0}"/>
              </a:ext>
            </a:extLst>
          </p:cNvPr>
          <p:cNvCxnSpPr>
            <a:cxnSpLocks/>
          </p:cNvCxnSpPr>
          <p:nvPr/>
        </p:nvCxnSpPr>
        <p:spPr>
          <a:xfrm flipV="1">
            <a:off x="3006945" y="1956622"/>
            <a:ext cx="1616268" cy="1332844"/>
          </a:xfrm>
          <a:prstGeom prst="line">
            <a:avLst/>
          </a:prstGeom>
          <a:ln w="79375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5FAA3E0B-742A-4340-90FA-08B4CC5EE8F3}"/>
              </a:ext>
            </a:extLst>
          </p:cNvPr>
          <p:cNvSpPr/>
          <p:nvPr/>
        </p:nvSpPr>
        <p:spPr>
          <a:xfrm>
            <a:off x="4426333" y="1759741"/>
            <a:ext cx="393760" cy="3937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68A7DA4-0C19-4923-AC0C-070A24AC1190}"/>
              </a:ext>
            </a:extLst>
          </p:cNvPr>
          <p:cNvSpPr txBox="1"/>
          <p:nvPr/>
        </p:nvSpPr>
        <p:spPr>
          <a:xfrm>
            <a:off x="4920370" y="1392317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X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01F57F-7A40-4148-9D77-FD34BC0F1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</a:t>
            </a: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80FFA546-670E-4AD3-98F3-6C325F2062AE}"/>
              </a:ext>
            </a:extLst>
          </p:cNvPr>
          <p:cNvSpPr/>
          <p:nvPr/>
        </p:nvSpPr>
        <p:spPr>
          <a:xfrm rot="5400000">
            <a:off x="774295" y="2280984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1810EA32-7D12-4EAE-B06F-71857429C95B}"/>
              </a:ext>
            </a:extLst>
          </p:cNvPr>
          <p:cNvSpPr/>
          <p:nvPr/>
        </p:nvSpPr>
        <p:spPr>
          <a:xfrm rot="16200000" flipH="1">
            <a:off x="5776697" y="2280982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47BCE1-E9BE-496C-B969-A2FE8447D43D}"/>
              </a:ext>
            </a:extLst>
          </p:cNvPr>
          <p:cNvSpPr txBox="1"/>
          <p:nvPr/>
        </p:nvSpPr>
        <p:spPr>
          <a:xfrm>
            <a:off x="848719" y="4563028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6366F03-3D28-4A32-BFED-4A35631E2AC6}"/>
              </a:ext>
            </a:extLst>
          </p:cNvPr>
          <p:cNvSpPr txBox="1"/>
          <p:nvPr/>
        </p:nvSpPr>
        <p:spPr>
          <a:xfrm>
            <a:off x="7870348" y="4585084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o'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C75D628-4B19-4B72-9B45-4E75630B186F}"/>
              </a:ext>
            </a:extLst>
          </p:cNvPr>
          <p:cNvSpPr/>
          <p:nvPr/>
        </p:nvSpPr>
        <p:spPr>
          <a:xfrm>
            <a:off x="7549441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A0C81-7138-49B8-B039-4BA5C86B0C08}"/>
              </a:ext>
            </a:extLst>
          </p:cNvPr>
          <p:cNvSpPr/>
          <p:nvPr/>
        </p:nvSpPr>
        <p:spPr>
          <a:xfrm>
            <a:off x="1303226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314E1FB-8C76-40BA-A598-EE636CECEDBD}"/>
              </a:ext>
            </a:extLst>
          </p:cNvPr>
          <p:cNvSpPr txBox="1"/>
          <p:nvPr/>
        </p:nvSpPr>
        <p:spPr>
          <a:xfrm>
            <a:off x="2816019" y="3399462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D171F92-D5AB-4E92-B8F8-4DD3F9AA70EB}"/>
              </a:ext>
            </a:extLst>
          </p:cNvPr>
          <p:cNvSpPr txBox="1"/>
          <p:nvPr/>
        </p:nvSpPr>
        <p:spPr>
          <a:xfrm>
            <a:off x="5910901" y="3399462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p'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C387A7C4-7EEC-4442-AAE9-ED71DE5ADB7C}"/>
              </a:ext>
            </a:extLst>
          </p:cNvPr>
          <p:cNvSpPr/>
          <p:nvPr/>
        </p:nvSpPr>
        <p:spPr>
          <a:xfrm>
            <a:off x="1487606" y="3548418"/>
            <a:ext cx="1678675" cy="1023582"/>
          </a:xfrm>
          <a:custGeom>
            <a:avLst/>
            <a:gdLst>
              <a:gd name="connsiteX0" fmla="*/ 0 w 1678675"/>
              <a:gd name="connsiteY0" fmla="*/ 1023582 h 1023582"/>
              <a:gd name="connsiteX1" fmla="*/ 1201003 w 1678675"/>
              <a:gd name="connsiteY1" fmla="*/ 0 h 1023582"/>
              <a:gd name="connsiteX2" fmla="*/ 1678675 w 1678675"/>
              <a:gd name="connsiteY2" fmla="*/ 1009934 h 1023582"/>
              <a:gd name="connsiteX3" fmla="*/ 0 w 1678675"/>
              <a:gd name="connsiteY3" fmla="*/ 1023582 h 10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8675" h="1023582">
                <a:moveTo>
                  <a:pt x="0" y="1023582"/>
                </a:moveTo>
                <a:lnTo>
                  <a:pt x="1201003" y="0"/>
                </a:lnTo>
                <a:lnTo>
                  <a:pt x="1678675" y="1009934"/>
                </a:lnTo>
                <a:lnTo>
                  <a:pt x="0" y="102358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C66BD10-0828-47A6-A383-BEC57B112B98}"/>
              </a:ext>
            </a:extLst>
          </p:cNvPr>
          <p:cNvSpPr/>
          <p:nvPr/>
        </p:nvSpPr>
        <p:spPr>
          <a:xfrm>
            <a:off x="6127845" y="3548418"/>
            <a:ext cx="1610436" cy="1009934"/>
          </a:xfrm>
          <a:custGeom>
            <a:avLst/>
            <a:gdLst>
              <a:gd name="connsiteX0" fmla="*/ 1610436 w 1610436"/>
              <a:gd name="connsiteY0" fmla="*/ 982639 h 1009934"/>
              <a:gd name="connsiteX1" fmla="*/ 382137 w 1610436"/>
              <a:gd name="connsiteY1" fmla="*/ 0 h 1009934"/>
              <a:gd name="connsiteX2" fmla="*/ 0 w 1610436"/>
              <a:gd name="connsiteY2" fmla="*/ 1009934 h 1009934"/>
              <a:gd name="connsiteX3" fmla="*/ 1610436 w 1610436"/>
              <a:gd name="connsiteY3" fmla="*/ 982639 h 100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0436" h="1009934">
                <a:moveTo>
                  <a:pt x="1610436" y="982639"/>
                </a:moveTo>
                <a:lnTo>
                  <a:pt x="382137" y="0"/>
                </a:lnTo>
                <a:lnTo>
                  <a:pt x="0" y="1009934"/>
                </a:lnTo>
                <a:lnTo>
                  <a:pt x="1610436" y="98263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77993B-2C2C-4D4F-90DA-5CA07FE86C26}"/>
              </a:ext>
            </a:extLst>
          </p:cNvPr>
          <p:cNvCxnSpPr>
            <a:cxnSpLocks/>
          </p:cNvCxnSpPr>
          <p:nvPr/>
        </p:nvCxnSpPr>
        <p:spPr>
          <a:xfrm>
            <a:off x="3452242" y="4563028"/>
            <a:ext cx="2341942" cy="0"/>
          </a:xfrm>
          <a:prstGeom prst="line">
            <a:avLst/>
          </a:prstGeom>
          <a:ln w="127000" cap="flat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7D516F-4941-45CD-99BD-C599FC852401}"/>
              </a:ext>
            </a:extLst>
          </p:cNvPr>
          <p:cNvCxnSpPr>
            <a:cxnSpLocks/>
          </p:cNvCxnSpPr>
          <p:nvPr/>
        </p:nvCxnSpPr>
        <p:spPr>
          <a:xfrm>
            <a:off x="1510421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B3612B-B743-47F9-86EC-C77D6E20D40E}"/>
              </a:ext>
            </a:extLst>
          </p:cNvPr>
          <p:cNvCxnSpPr>
            <a:cxnSpLocks/>
          </p:cNvCxnSpPr>
          <p:nvPr/>
        </p:nvCxnSpPr>
        <p:spPr>
          <a:xfrm>
            <a:off x="6107442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3B30831-E447-41B4-95E3-EA9BCB8AE9DC}"/>
              </a:ext>
            </a:extLst>
          </p:cNvPr>
          <p:cNvCxnSpPr>
            <a:cxnSpLocks/>
          </p:cNvCxnSpPr>
          <p:nvPr/>
        </p:nvCxnSpPr>
        <p:spPr>
          <a:xfrm flipV="1">
            <a:off x="1500106" y="3625728"/>
            <a:ext cx="1099072" cy="906343"/>
          </a:xfrm>
          <a:prstGeom prst="line">
            <a:avLst/>
          </a:prstGeom>
          <a:ln w="79375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EEE1AA7-4465-4BC0-9050-2D97DDFBA65A}"/>
              </a:ext>
            </a:extLst>
          </p:cNvPr>
          <p:cNvCxnSpPr>
            <a:cxnSpLocks/>
          </p:cNvCxnSpPr>
          <p:nvPr/>
        </p:nvCxnSpPr>
        <p:spPr>
          <a:xfrm flipH="1" flipV="1">
            <a:off x="6611913" y="3654316"/>
            <a:ext cx="1099072" cy="906343"/>
          </a:xfrm>
          <a:prstGeom prst="line">
            <a:avLst/>
          </a:prstGeom>
          <a:ln w="79375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85711561-DD9E-42A7-BDDC-C25FA8D08B3C}"/>
              </a:ext>
            </a:extLst>
          </p:cNvPr>
          <p:cNvSpPr/>
          <p:nvPr/>
        </p:nvSpPr>
        <p:spPr>
          <a:xfrm>
            <a:off x="2541699" y="3428849"/>
            <a:ext cx="274320" cy="27432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CB1E506-C2CE-431C-B563-DE124B0DDF49}"/>
              </a:ext>
            </a:extLst>
          </p:cNvPr>
          <p:cNvSpPr/>
          <p:nvPr/>
        </p:nvSpPr>
        <p:spPr>
          <a:xfrm>
            <a:off x="6384277" y="3417529"/>
            <a:ext cx="274320" cy="27432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E980959-89A0-45A1-8C67-B0E647D253E7}"/>
              </a:ext>
            </a:extLst>
          </p:cNvPr>
          <p:cNvSpPr txBox="1"/>
          <p:nvPr/>
        </p:nvSpPr>
        <p:spPr>
          <a:xfrm>
            <a:off x="740568" y="5268036"/>
            <a:ext cx="84034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This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plane formed by X, o, and o’ </a:t>
            </a:r>
            <a:r>
              <a:rPr lang="en-US" sz="2800" dirty="0"/>
              <a:t>is called the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Epipolar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plane</a:t>
            </a:r>
          </a:p>
          <a:p>
            <a:r>
              <a:rPr lang="en-US" sz="2800" dirty="0"/>
              <a:t>There is a family of planes per o, o’ (</a:t>
            </a:r>
            <a:r>
              <a:rPr lang="en-US" sz="2800" dirty="0">
                <a:solidFill>
                  <a:srgbClr val="BB4E4B"/>
                </a:solidFill>
              </a:rPr>
              <a:t>Baseline</a:t>
            </a:r>
            <a:r>
              <a:rPr lang="en-US" sz="2800" dirty="0"/>
              <a:t>)</a:t>
            </a:r>
          </a:p>
        </p:txBody>
      </p:sp>
      <p:sp>
        <p:nvSpPr>
          <p:cNvPr id="26" name="Slide Number Placeholder 1">
            <a:extLst>
              <a:ext uri="{FF2B5EF4-FFF2-40B4-BE49-F238E27FC236}">
                <a16:creationId xmlns:a16="http://schemas.microsoft.com/office/drawing/2014/main" id="{CF394DC7-A1BB-2C4A-A11F-E47B6D001DE3}"/>
              </a:ext>
            </a:extLst>
          </p:cNvPr>
          <p:cNvSpPr txBox="1">
            <a:spLocks noGrp="1"/>
          </p:cNvSpPr>
          <p:nvPr/>
        </p:nvSpPr>
        <p:spPr bwMode="auto">
          <a:xfrm>
            <a:off x="7161449" y="658023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David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Fouhey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9500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D496071-6CA6-484B-BCDE-2B7C64584F93}"/>
              </a:ext>
            </a:extLst>
          </p:cNvPr>
          <p:cNvSpPr/>
          <p:nvPr/>
        </p:nvSpPr>
        <p:spPr>
          <a:xfrm>
            <a:off x="1487606" y="1937982"/>
            <a:ext cx="6277970" cy="2634018"/>
          </a:xfrm>
          <a:custGeom>
            <a:avLst/>
            <a:gdLst>
              <a:gd name="connsiteX0" fmla="*/ 0 w 6277970"/>
              <a:gd name="connsiteY0" fmla="*/ 2634018 h 2634018"/>
              <a:gd name="connsiteX1" fmla="*/ 3152633 w 6277970"/>
              <a:gd name="connsiteY1" fmla="*/ 0 h 2634018"/>
              <a:gd name="connsiteX2" fmla="*/ 6277970 w 6277970"/>
              <a:gd name="connsiteY2" fmla="*/ 2634018 h 2634018"/>
              <a:gd name="connsiteX3" fmla="*/ 0 w 6277970"/>
              <a:gd name="connsiteY3" fmla="*/ 2634018 h 2634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7970" h="2634018">
                <a:moveTo>
                  <a:pt x="0" y="2634018"/>
                </a:moveTo>
                <a:lnTo>
                  <a:pt x="3152633" y="0"/>
                </a:lnTo>
                <a:lnTo>
                  <a:pt x="6277970" y="2634018"/>
                </a:lnTo>
                <a:lnTo>
                  <a:pt x="0" y="263401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78261B4-F48B-494C-9B90-9354E6E8A7E9}"/>
              </a:ext>
            </a:extLst>
          </p:cNvPr>
          <p:cNvCxnSpPr>
            <a:cxnSpLocks/>
          </p:cNvCxnSpPr>
          <p:nvPr/>
        </p:nvCxnSpPr>
        <p:spPr>
          <a:xfrm flipH="1" flipV="1">
            <a:off x="4623213" y="1967885"/>
            <a:ext cx="1757905" cy="1449644"/>
          </a:xfrm>
          <a:prstGeom prst="line">
            <a:avLst/>
          </a:prstGeom>
          <a:ln w="1270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160F065-AB49-4405-A60A-2604BC75ADD0}"/>
              </a:ext>
            </a:extLst>
          </p:cNvPr>
          <p:cNvCxnSpPr>
            <a:cxnSpLocks/>
          </p:cNvCxnSpPr>
          <p:nvPr/>
        </p:nvCxnSpPr>
        <p:spPr>
          <a:xfrm flipV="1">
            <a:off x="3006945" y="1956622"/>
            <a:ext cx="1616268" cy="1332844"/>
          </a:xfrm>
          <a:prstGeom prst="line">
            <a:avLst/>
          </a:prstGeom>
          <a:ln w="1270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5FAA3E0B-742A-4340-90FA-08B4CC5EE8F3}"/>
              </a:ext>
            </a:extLst>
          </p:cNvPr>
          <p:cNvSpPr/>
          <p:nvPr/>
        </p:nvSpPr>
        <p:spPr>
          <a:xfrm>
            <a:off x="4426333" y="1759741"/>
            <a:ext cx="393760" cy="3937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68A7DA4-0C19-4923-AC0C-070A24AC1190}"/>
              </a:ext>
            </a:extLst>
          </p:cNvPr>
          <p:cNvSpPr txBox="1"/>
          <p:nvPr/>
        </p:nvSpPr>
        <p:spPr>
          <a:xfrm>
            <a:off x="4920370" y="1392317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X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01F57F-7A40-4148-9D77-FD34BC0F1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</a:t>
            </a: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80FFA546-670E-4AD3-98F3-6C325F2062AE}"/>
              </a:ext>
            </a:extLst>
          </p:cNvPr>
          <p:cNvSpPr/>
          <p:nvPr/>
        </p:nvSpPr>
        <p:spPr>
          <a:xfrm rot="5400000">
            <a:off x="774295" y="2280984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1810EA32-7D12-4EAE-B06F-71857429C95B}"/>
              </a:ext>
            </a:extLst>
          </p:cNvPr>
          <p:cNvSpPr/>
          <p:nvPr/>
        </p:nvSpPr>
        <p:spPr>
          <a:xfrm rot="16200000" flipH="1">
            <a:off x="5776697" y="2280982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47BCE1-E9BE-496C-B969-A2FE8447D43D}"/>
              </a:ext>
            </a:extLst>
          </p:cNvPr>
          <p:cNvSpPr txBox="1"/>
          <p:nvPr/>
        </p:nvSpPr>
        <p:spPr>
          <a:xfrm>
            <a:off x="848719" y="4563028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6366F03-3D28-4A32-BFED-4A35631E2AC6}"/>
              </a:ext>
            </a:extLst>
          </p:cNvPr>
          <p:cNvSpPr txBox="1"/>
          <p:nvPr/>
        </p:nvSpPr>
        <p:spPr>
          <a:xfrm>
            <a:off x="7870348" y="4585084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o'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C75D628-4B19-4B72-9B45-4E75630B186F}"/>
              </a:ext>
            </a:extLst>
          </p:cNvPr>
          <p:cNvSpPr/>
          <p:nvPr/>
        </p:nvSpPr>
        <p:spPr>
          <a:xfrm>
            <a:off x="7549441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A0C81-7138-49B8-B039-4BA5C86B0C08}"/>
              </a:ext>
            </a:extLst>
          </p:cNvPr>
          <p:cNvSpPr/>
          <p:nvPr/>
        </p:nvSpPr>
        <p:spPr>
          <a:xfrm>
            <a:off x="1303226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314E1FB-8C76-40BA-A598-EE636CECEDBD}"/>
              </a:ext>
            </a:extLst>
          </p:cNvPr>
          <p:cNvSpPr txBox="1"/>
          <p:nvPr/>
        </p:nvSpPr>
        <p:spPr>
          <a:xfrm>
            <a:off x="2816019" y="3399462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D171F92-D5AB-4E92-B8F8-4DD3F9AA70EB}"/>
              </a:ext>
            </a:extLst>
          </p:cNvPr>
          <p:cNvSpPr txBox="1"/>
          <p:nvPr/>
        </p:nvSpPr>
        <p:spPr>
          <a:xfrm>
            <a:off x="5910901" y="3399462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p'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4C75DEF-B41F-41F4-9B22-F0CA73592FBC}"/>
              </a:ext>
            </a:extLst>
          </p:cNvPr>
          <p:cNvSpPr txBox="1"/>
          <p:nvPr/>
        </p:nvSpPr>
        <p:spPr>
          <a:xfrm>
            <a:off x="2906649" y="4678585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9C828EF-AFBB-4DFE-8F45-B1E054C6A8AF}"/>
              </a:ext>
            </a:extLst>
          </p:cNvPr>
          <p:cNvSpPr txBox="1"/>
          <p:nvPr/>
        </p:nvSpPr>
        <p:spPr>
          <a:xfrm>
            <a:off x="5872230" y="4678585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e'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C387A7C4-7EEC-4442-AAE9-ED71DE5ADB7C}"/>
              </a:ext>
            </a:extLst>
          </p:cNvPr>
          <p:cNvSpPr/>
          <p:nvPr/>
        </p:nvSpPr>
        <p:spPr>
          <a:xfrm>
            <a:off x="1487606" y="3548418"/>
            <a:ext cx="1678675" cy="1023582"/>
          </a:xfrm>
          <a:custGeom>
            <a:avLst/>
            <a:gdLst>
              <a:gd name="connsiteX0" fmla="*/ 0 w 1678675"/>
              <a:gd name="connsiteY0" fmla="*/ 1023582 h 1023582"/>
              <a:gd name="connsiteX1" fmla="*/ 1201003 w 1678675"/>
              <a:gd name="connsiteY1" fmla="*/ 0 h 1023582"/>
              <a:gd name="connsiteX2" fmla="*/ 1678675 w 1678675"/>
              <a:gd name="connsiteY2" fmla="*/ 1009934 h 1023582"/>
              <a:gd name="connsiteX3" fmla="*/ 0 w 1678675"/>
              <a:gd name="connsiteY3" fmla="*/ 1023582 h 10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8675" h="1023582">
                <a:moveTo>
                  <a:pt x="0" y="1023582"/>
                </a:moveTo>
                <a:lnTo>
                  <a:pt x="1201003" y="0"/>
                </a:lnTo>
                <a:lnTo>
                  <a:pt x="1678675" y="1009934"/>
                </a:lnTo>
                <a:lnTo>
                  <a:pt x="0" y="102358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C66BD10-0828-47A6-A383-BEC57B112B98}"/>
              </a:ext>
            </a:extLst>
          </p:cNvPr>
          <p:cNvSpPr/>
          <p:nvPr/>
        </p:nvSpPr>
        <p:spPr>
          <a:xfrm>
            <a:off x="6127845" y="3548418"/>
            <a:ext cx="1610436" cy="1009934"/>
          </a:xfrm>
          <a:custGeom>
            <a:avLst/>
            <a:gdLst>
              <a:gd name="connsiteX0" fmla="*/ 1610436 w 1610436"/>
              <a:gd name="connsiteY0" fmla="*/ 982639 h 1009934"/>
              <a:gd name="connsiteX1" fmla="*/ 382137 w 1610436"/>
              <a:gd name="connsiteY1" fmla="*/ 0 h 1009934"/>
              <a:gd name="connsiteX2" fmla="*/ 0 w 1610436"/>
              <a:gd name="connsiteY2" fmla="*/ 1009934 h 1009934"/>
              <a:gd name="connsiteX3" fmla="*/ 1610436 w 1610436"/>
              <a:gd name="connsiteY3" fmla="*/ 982639 h 100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0436" h="1009934">
                <a:moveTo>
                  <a:pt x="1610436" y="982639"/>
                </a:moveTo>
                <a:lnTo>
                  <a:pt x="382137" y="0"/>
                </a:lnTo>
                <a:lnTo>
                  <a:pt x="0" y="1009934"/>
                </a:lnTo>
                <a:lnTo>
                  <a:pt x="1610436" y="98263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77993B-2C2C-4D4F-90DA-5CA07FE86C26}"/>
              </a:ext>
            </a:extLst>
          </p:cNvPr>
          <p:cNvCxnSpPr>
            <a:cxnSpLocks/>
          </p:cNvCxnSpPr>
          <p:nvPr/>
        </p:nvCxnSpPr>
        <p:spPr>
          <a:xfrm>
            <a:off x="3452242" y="4563028"/>
            <a:ext cx="2341942" cy="0"/>
          </a:xfrm>
          <a:prstGeom prst="line">
            <a:avLst/>
          </a:prstGeom>
          <a:ln w="127000" cap="flat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7D516F-4941-45CD-99BD-C599FC852401}"/>
              </a:ext>
            </a:extLst>
          </p:cNvPr>
          <p:cNvCxnSpPr>
            <a:cxnSpLocks/>
          </p:cNvCxnSpPr>
          <p:nvPr/>
        </p:nvCxnSpPr>
        <p:spPr>
          <a:xfrm>
            <a:off x="1510421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B3612B-B743-47F9-86EC-C77D6E20D40E}"/>
              </a:ext>
            </a:extLst>
          </p:cNvPr>
          <p:cNvCxnSpPr>
            <a:cxnSpLocks/>
          </p:cNvCxnSpPr>
          <p:nvPr/>
        </p:nvCxnSpPr>
        <p:spPr>
          <a:xfrm>
            <a:off x="6107442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3B30831-E447-41B4-95E3-EA9BCB8AE9DC}"/>
              </a:ext>
            </a:extLst>
          </p:cNvPr>
          <p:cNvCxnSpPr>
            <a:cxnSpLocks/>
          </p:cNvCxnSpPr>
          <p:nvPr/>
        </p:nvCxnSpPr>
        <p:spPr>
          <a:xfrm flipV="1">
            <a:off x="1500106" y="3625728"/>
            <a:ext cx="1099072" cy="906343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EEE1AA7-4465-4BC0-9050-2D97DDFBA65A}"/>
              </a:ext>
            </a:extLst>
          </p:cNvPr>
          <p:cNvCxnSpPr>
            <a:cxnSpLocks/>
          </p:cNvCxnSpPr>
          <p:nvPr/>
        </p:nvCxnSpPr>
        <p:spPr>
          <a:xfrm flipH="1" flipV="1">
            <a:off x="6611913" y="3654316"/>
            <a:ext cx="1099072" cy="906343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85711561-DD9E-42A7-BDDC-C25FA8D08B3C}"/>
              </a:ext>
            </a:extLst>
          </p:cNvPr>
          <p:cNvSpPr/>
          <p:nvPr/>
        </p:nvSpPr>
        <p:spPr>
          <a:xfrm>
            <a:off x="2541699" y="3428849"/>
            <a:ext cx="274320" cy="27432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FE08260-58C1-465A-965A-D14761549116}"/>
              </a:ext>
            </a:extLst>
          </p:cNvPr>
          <p:cNvSpPr/>
          <p:nvPr/>
        </p:nvSpPr>
        <p:spPr>
          <a:xfrm>
            <a:off x="3033182" y="4419885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CB1E506-C2CE-431C-B563-DE124B0DDF49}"/>
              </a:ext>
            </a:extLst>
          </p:cNvPr>
          <p:cNvSpPr/>
          <p:nvPr/>
        </p:nvSpPr>
        <p:spPr>
          <a:xfrm>
            <a:off x="6384277" y="3417529"/>
            <a:ext cx="274320" cy="27432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C8EFCC4-6AF3-45CB-81DF-C6764E18909C}"/>
              </a:ext>
            </a:extLst>
          </p:cNvPr>
          <p:cNvSpPr/>
          <p:nvPr/>
        </p:nvSpPr>
        <p:spPr>
          <a:xfrm>
            <a:off x="6024335" y="4422779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E980959-89A0-45A1-8C67-B0E647D253E7}"/>
              </a:ext>
            </a:extLst>
          </p:cNvPr>
          <p:cNvSpPr txBox="1"/>
          <p:nvPr/>
        </p:nvSpPr>
        <p:spPr>
          <a:xfrm>
            <a:off x="357426" y="5048405"/>
            <a:ext cx="84291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Epipoles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e, e’ are where the baseline intersects the image planes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Projection of other camera in the image plane</a:t>
            </a:r>
          </a:p>
        </p:txBody>
      </p:sp>
      <p:sp>
        <p:nvSpPr>
          <p:cNvPr id="30" name="Slide Number Placeholder 1">
            <a:extLst>
              <a:ext uri="{FF2B5EF4-FFF2-40B4-BE49-F238E27FC236}">
                <a16:creationId xmlns:a16="http://schemas.microsoft.com/office/drawing/2014/main" id="{1B7E71C2-AD9C-9B47-9B04-1DA5FADEFE98}"/>
              </a:ext>
            </a:extLst>
          </p:cNvPr>
          <p:cNvSpPr txBox="1">
            <a:spLocks noGrp="1"/>
          </p:cNvSpPr>
          <p:nvPr/>
        </p:nvSpPr>
        <p:spPr bwMode="auto">
          <a:xfrm>
            <a:off x="7161449" y="658023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David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Fouhey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80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877888"/>
            <a:ext cx="7696200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1876" name="Line 4"/>
          <p:cNvSpPr>
            <a:spLocks noChangeShapeType="1"/>
          </p:cNvSpPr>
          <p:nvPr/>
        </p:nvSpPr>
        <p:spPr bwMode="auto">
          <a:xfrm flipV="1">
            <a:off x="1073152" y="3741738"/>
            <a:ext cx="2098675" cy="1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91877" name="Line 5"/>
          <p:cNvSpPr>
            <a:spLocks noChangeShapeType="1"/>
          </p:cNvSpPr>
          <p:nvPr/>
        </p:nvSpPr>
        <p:spPr bwMode="auto">
          <a:xfrm>
            <a:off x="3524250" y="3748088"/>
            <a:ext cx="23114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91878" name="Line 6"/>
          <p:cNvSpPr>
            <a:spLocks noChangeShapeType="1"/>
          </p:cNvSpPr>
          <p:nvPr/>
        </p:nvSpPr>
        <p:spPr bwMode="auto">
          <a:xfrm>
            <a:off x="6210300" y="3748088"/>
            <a:ext cx="20955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91879" name="Line 7"/>
          <p:cNvSpPr>
            <a:spLocks noChangeShapeType="1"/>
          </p:cNvSpPr>
          <p:nvPr/>
        </p:nvSpPr>
        <p:spPr bwMode="auto">
          <a:xfrm>
            <a:off x="6419850" y="2452688"/>
            <a:ext cx="1885950" cy="12890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91880" name="Line 8"/>
          <p:cNvSpPr>
            <a:spLocks noChangeShapeType="1"/>
          </p:cNvSpPr>
          <p:nvPr/>
        </p:nvSpPr>
        <p:spPr bwMode="auto">
          <a:xfrm>
            <a:off x="4724400" y="1284288"/>
            <a:ext cx="1466850" cy="10033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91881" name="Line 9"/>
          <p:cNvSpPr>
            <a:spLocks noChangeShapeType="1"/>
          </p:cNvSpPr>
          <p:nvPr/>
        </p:nvSpPr>
        <p:spPr bwMode="auto">
          <a:xfrm flipV="1">
            <a:off x="3187700" y="1271588"/>
            <a:ext cx="1473200" cy="10096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91882" name="Line 10"/>
          <p:cNvSpPr>
            <a:spLocks noChangeShapeType="1"/>
          </p:cNvSpPr>
          <p:nvPr/>
        </p:nvSpPr>
        <p:spPr bwMode="auto">
          <a:xfrm flipV="1">
            <a:off x="1060450" y="2446338"/>
            <a:ext cx="1892300" cy="128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91883" name="Text Box 11"/>
          <p:cNvSpPr txBox="1">
            <a:spLocks noChangeArrowheads="1"/>
          </p:cNvSpPr>
          <p:nvPr/>
        </p:nvSpPr>
        <p:spPr bwMode="auto">
          <a:xfrm>
            <a:off x="915988" y="4403727"/>
            <a:ext cx="655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Epipolar Plane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– plane containing baseline (1D family)</a:t>
            </a:r>
          </a:p>
        </p:txBody>
      </p:sp>
      <p:sp>
        <p:nvSpPr>
          <p:cNvPr id="591884" name="Oval 12"/>
          <p:cNvSpPr>
            <a:spLocks noChangeArrowheads="1"/>
          </p:cNvSpPr>
          <p:nvPr/>
        </p:nvSpPr>
        <p:spPr bwMode="auto">
          <a:xfrm>
            <a:off x="3105150" y="36591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91885" name="Oval 13"/>
          <p:cNvSpPr>
            <a:spLocks noChangeArrowheads="1"/>
          </p:cNvSpPr>
          <p:nvPr/>
        </p:nvSpPr>
        <p:spPr bwMode="auto">
          <a:xfrm>
            <a:off x="6102350" y="36909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91886" name="Text Box 14"/>
          <p:cNvSpPr txBox="1">
            <a:spLocks noChangeArrowheads="1"/>
          </p:cNvSpPr>
          <p:nvPr/>
        </p:nvSpPr>
        <p:spPr bwMode="auto">
          <a:xfrm>
            <a:off x="914402" y="4800602"/>
            <a:ext cx="547617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Epipoles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= intersections of baseline with image planes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= projections of the other camera center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= vanishing points of the motion direction</a:t>
            </a:r>
          </a:p>
        </p:txBody>
      </p:sp>
      <p:sp>
        <p:nvSpPr>
          <p:cNvPr id="591890" name="Text Box 18"/>
          <p:cNvSpPr txBox="1">
            <a:spLocks noChangeArrowheads="1"/>
          </p:cNvSpPr>
          <p:nvPr/>
        </p:nvSpPr>
        <p:spPr bwMode="auto">
          <a:xfrm>
            <a:off x="914402" y="4010027"/>
            <a:ext cx="6069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Baseline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– line connecting the two camera centers</a:t>
            </a:r>
          </a:p>
        </p:txBody>
      </p:sp>
      <p:sp>
        <p:nvSpPr>
          <p:cNvPr id="591891" name="Line 19"/>
          <p:cNvSpPr>
            <a:spLocks noChangeShapeType="1"/>
          </p:cNvSpPr>
          <p:nvPr/>
        </p:nvSpPr>
        <p:spPr bwMode="auto">
          <a:xfrm>
            <a:off x="10668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91892" name="Line 20"/>
          <p:cNvSpPr>
            <a:spLocks noChangeShapeType="1"/>
          </p:cNvSpPr>
          <p:nvPr/>
        </p:nvSpPr>
        <p:spPr bwMode="auto">
          <a:xfrm>
            <a:off x="3505200" y="3773488"/>
            <a:ext cx="23622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91893" name="Line 21"/>
          <p:cNvSpPr>
            <a:spLocks noChangeShapeType="1"/>
          </p:cNvSpPr>
          <p:nvPr/>
        </p:nvSpPr>
        <p:spPr bwMode="auto">
          <a:xfrm>
            <a:off x="62484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330" name="Rectangle 22"/>
          <p:cNvSpPr>
            <a:spLocks noGrp="1" noChangeArrowheads="1"/>
          </p:cNvSpPr>
          <p:nvPr>
            <p:ph type="title"/>
          </p:nvPr>
        </p:nvSpPr>
        <p:spPr>
          <a:xfrm>
            <a:off x="457199" y="-103187"/>
            <a:ext cx="8229600" cy="1143000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</a:t>
            </a:r>
          </a:p>
        </p:txBody>
      </p:sp>
      <p:sp>
        <p:nvSpPr>
          <p:cNvPr id="13331" name="Rectangle 24"/>
          <p:cNvSpPr>
            <a:spLocks noChangeArrowheads="1"/>
          </p:cNvSpPr>
          <p:nvPr/>
        </p:nvSpPr>
        <p:spPr bwMode="auto">
          <a:xfrm>
            <a:off x="914400" y="15525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332" name="Rectangle 25"/>
          <p:cNvSpPr>
            <a:spLocks noChangeArrowheads="1"/>
          </p:cNvSpPr>
          <p:nvPr/>
        </p:nvSpPr>
        <p:spPr bwMode="auto">
          <a:xfrm>
            <a:off x="8170863" y="1562100"/>
            <a:ext cx="322262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333" name="Text Box 26"/>
          <p:cNvSpPr txBox="1">
            <a:spLocks noChangeArrowheads="1"/>
          </p:cNvSpPr>
          <p:nvPr/>
        </p:nvSpPr>
        <p:spPr bwMode="auto">
          <a:xfrm>
            <a:off x="4572002" y="8921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X</a:t>
            </a:r>
          </a:p>
        </p:txBody>
      </p:sp>
      <p:sp>
        <p:nvSpPr>
          <p:cNvPr id="13334" name="Freeform 29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335" name="Text Box 27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x</a:t>
            </a:r>
          </a:p>
        </p:txBody>
      </p:sp>
      <p:sp>
        <p:nvSpPr>
          <p:cNvPr id="13336" name="Freeform 30"/>
          <p:cNvSpPr>
            <a:spLocks/>
          </p:cNvSpPr>
          <p:nvPr/>
        </p:nvSpPr>
        <p:spPr bwMode="auto">
          <a:xfrm>
            <a:off x="647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337" name="Text Box 31"/>
          <p:cNvSpPr txBox="1">
            <a:spLocks noChangeArrowheads="1"/>
          </p:cNvSpPr>
          <p:nvPr/>
        </p:nvSpPr>
        <p:spPr bwMode="auto">
          <a:xfrm>
            <a:off x="6400800" y="22098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x’</a:t>
            </a:r>
          </a:p>
        </p:txBody>
      </p:sp>
      <p:sp>
        <p:nvSpPr>
          <p:cNvPr id="26" name="Slide Number Placeholder 1">
            <a:extLst>
              <a:ext uri="{FF2B5EF4-FFF2-40B4-BE49-F238E27FC236}">
                <a16:creationId xmlns:a16="http://schemas.microsoft.com/office/drawing/2014/main" id="{8BADF722-580E-8E41-B561-E655E96D7352}"/>
              </a:ext>
            </a:extLst>
          </p:cNvPr>
          <p:cNvSpPr txBox="1">
            <a:spLocks noGrp="1"/>
          </p:cNvSpPr>
          <p:nvPr/>
        </p:nvSpPr>
        <p:spPr bwMode="auto">
          <a:xfrm>
            <a:off x="7161449" y="658023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David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Fouhey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78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1876" grpId="0" animBg="1"/>
      <p:bldP spid="591877" grpId="0" animBg="1"/>
      <p:bldP spid="591878" grpId="0" animBg="1"/>
      <p:bldP spid="591879" grpId="0" animBg="1"/>
      <p:bldP spid="591880" grpId="0" animBg="1"/>
      <p:bldP spid="591881" grpId="0" animBg="1"/>
      <p:bldP spid="591882" grpId="0" animBg="1"/>
      <p:bldP spid="591883" grpId="0" autoUpdateAnimBg="0"/>
      <p:bldP spid="591884" grpId="0" animBg="1"/>
      <p:bldP spid="591885" grpId="0" animBg="1"/>
      <p:bldP spid="591886" grpId="0" autoUpdateAnimBg="0"/>
      <p:bldP spid="591890" grpId="0" autoUpdateAnimBg="0"/>
      <p:bldP spid="591891" grpId="0" animBg="1"/>
      <p:bldP spid="591892" grpId="0" animBg="1"/>
      <p:bldP spid="59189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Epipole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5250" y="1143002"/>
            <a:ext cx="6635750" cy="497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extBox 4"/>
          <p:cNvSpPr txBox="1">
            <a:spLocks noChangeArrowheads="1"/>
          </p:cNvSpPr>
          <p:nvPr/>
        </p:nvSpPr>
        <p:spPr bwMode="auto">
          <a:xfrm>
            <a:off x="6459540" y="6400800"/>
            <a:ext cx="23918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Photo by Frank Dellaert</a:t>
            </a:r>
          </a:p>
        </p:txBody>
      </p:sp>
    </p:spTree>
    <p:extLst>
      <p:ext uri="{BB962C8B-B14F-4D97-AF65-F5344CB8AC3E}">
        <p14:creationId xmlns:p14="http://schemas.microsoft.com/office/powerpoint/2010/main" val="33069676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Line 2"/>
          <p:cNvSpPr>
            <a:spLocks noChangeShapeType="1"/>
          </p:cNvSpPr>
          <p:nvPr/>
        </p:nvSpPr>
        <p:spPr bwMode="auto">
          <a:xfrm flipH="1" flipV="1">
            <a:off x="3276600" y="2247900"/>
            <a:ext cx="2286000" cy="1371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491" name="Freeform 3"/>
          <p:cNvSpPr>
            <a:spLocks/>
          </p:cNvSpPr>
          <p:nvPr/>
        </p:nvSpPr>
        <p:spPr bwMode="auto">
          <a:xfrm>
            <a:off x="2209800" y="2552700"/>
            <a:ext cx="1219200" cy="17526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2147483647 h 1104"/>
              <a:gd name="T4" fmla="*/ 2147483647 w 768"/>
              <a:gd name="T5" fmla="*/ 2147483647 h 1104"/>
              <a:gd name="T6" fmla="*/ 2147483647 w 768"/>
              <a:gd name="T7" fmla="*/ 214748364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3492" name="Freeform 4"/>
          <p:cNvSpPr>
            <a:spLocks/>
          </p:cNvSpPr>
          <p:nvPr/>
        </p:nvSpPr>
        <p:spPr bwMode="auto">
          <a:xfrm flipH="1">
            <a:off x="4876800" y="2552700"/>
            <a:ext cx="1219200" cy="17526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2147483647 h 1104"/>
              <a:gd name="T4" fmla="*/ 2147483647 w 768"/>
              <a:gd name="T5" fmla="*/ 2147483647 h 1104"/>
              <a:gd name="T6" fmla="*/ 2147483647 w 768"/>
              <a:gd name="T7" fmla="*/ 214748364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89125" name="Line 5"/>
          <p:cNvSpPr>
            <a:spLocks noChangeShapeType="1"/>
          </p:cNvSpPr>
          <p:nvPr/>
        </p:nvSpPr>
        <p:spPr bwMode="auto">
          <a:xfrm flipV="1">
            <a:off x="2667000" y="2095500"/>
            <a:ext cx="1676400" cy="14097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Stereo correspondence constraints</a:t>
            </a:r>
          </a:p>
        </p:txBody>
      </p:sp>
      <p:sp>
        <p:nvSpPr>
          <p:cNvPr id="63495" name="Rectangle 7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914402"/>
            <a:ext cx="7772400" cy="1050925"/>
          </a:xfrm>
        </p:spPr>
        <p:txBody>
          <a:bodyPr/>
          <a:lstStyle/>
          <a:p>
            <a:pPr marL="0" indent="0"/>
            <a:r>
              <a:rPr lang="en-US" sz="2000"/>
              <a:t>Geometry of two views allows us to constrain where the corresponding pixel for some image point in the first view must occur in the second view.</a:t>
            </a:r>
          </a:p>
        </p:txBody>
      </p:sp>
      <p:sp>
        <p:nvSpPr>
          <p:cNvPr id="63496" name="Oval 8"/>
          <p:cNvSpPr>
            <a:spLocks noChangeArrowheads="1"/>
          </p:cNvSpPr>
          <p:nvPr/>
        </p:nvSpPr>
        <p:spPr bwMode="auto">
          <a:xfrm>
            <a:off x="2019300" y="3962400"/>
            <a:ext cx="76200" cy="762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3497" name="Oval 9"/>
          <p:cNvSpPr>
            <a:spLocks noChangeArrowheads="1"/>
          </p:cNvSpPr>
          <p:nvPr/>
        </p:nvSpPr>
        <p:spPr bwMode="auto">
          <a:xfrm>
            <a:off x="6210300" y="3962400"/>
            <a:ext cx="76200" cy="762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89130" name="Rectangle 10"/>
          <p:cNvSpPr>
            <a:spLocks noChangeArrowheads="1"/>
          </p:cNvSpPr>
          <p:nvPr/>
        </p:nvSpPr>
        <p:spPr bwMode="auto">
          <a:xfrm>
            <a:off x="457200" y="4645027"/>
            <a:ext cx="8229600" cy="137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Epipolar constraint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Why is this useful?</a:t>
            </a:r>
          </a:p>
          <a:p>
            <a:pPr marL="742950" marR="0" lvl="1" indent="-28575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Reduces correspondence problem to 1D search along </a:t>
            </a: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conjugate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epipolar lines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2057400" y="2552700"/>
            <a:ext cx="4191000" cy="1447800"/>
            <a:chOff x="1296" y="2352"/>
            <a:chExt cx="2640" cy="912"/>
          </a:xfrm>
        </p:grpSpPr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1296" y="2352"/>
              <a:ext cx="2640" cy="912"/>
              <a:chOff x="1296" y="1872"/>
              <a:chExt cx="2640" cy="912"/>
            </a:xfrm>
          </p:grpSpPr>
          <p:sp>
            <p:nvSpPr>
              <p:cNvPr id="63512" name="Freeform 13"/>
              <p:cNvSpPr>
                <a:spLocks/>
              </p:cNvSpPr>
              <p:nvPr/>
            </p:nvSpPr>
            <p:spPr bwMode="auto">
              <a:xfrm>
                <a:off x="1296" y="1872"/>
                <a:ext cx="2640" cy="912"/>
              </a:xfrm>
              <a:custGeom>
                <a:avLst/>
                <a:gdLst>
                  <a:gd name="T0" fmla="*/ 0 w 2640"/>
                  <a:gd name="T1" fmla="*/ 912 h 912"/>
                  <a:gd name="T2" fmla="*/ 2640 w 2640"/>
                  <a:gd name="T3" fmla="*/ 912 h 912"/>
                  <a:gd name="T4" fmla="*/ 1104 w 2640"/>
                  <a:gd name="T5" fmla="*/ 0 h 912"/>
                  <a:gd name="T6" fmla="*/ 0 w 2640"/>
                  <a:gd name="T7" fmla="*/ 912 h 9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40"/>
                  <a:gd name="T13" fmla="*/ 0 h 912"/>
                  <a:gd name="T14" fmla="*/ 2640 w 2640"/>
                  <a:gd name="T15" fmla="*/ 912 h 9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40" h="912">
                    <a:moveTo>
                      <a:pt x="0" y="912"/>
                    </a:moveTo>
                    <a:lnTo>
                      <a:pt x="2640" y="912"/>
                    </a:lnTo>
                    <a:lnTo>
                      <a:pt x="1104" y="0"/>
                    </a:lnTo>
                    <a:lnTo>
                      <a:pt x="0" y="912"/>
                    </a:lnTo>
                    <a:close/>
                  </a:path>
                </a:pathLst>
              </a:cu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3513" name="Line 14"/>
              <p:cNvSpPr>
                <a:spLocks noChangeShapeType="1"/>
              </p:cNvSpPr>
              <p:nvPr/>
            </p:nvSpPr>
            <p:spPr bwMode="auto">
              <a:xfrm>
                <a:off x="3072" y="2256"/>
                <a:ext cx="0" cy="432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514" name="Line 15"/>
              <p:cNvSpPr>
                <a:spLocks noChangeShapeType="1"/>
              </p:cNvSpPr>
              <p:nvPr/>
            </p:nvSpPr>
            <p:spPr bwMode="auto">
              <a:xfrm>
                <a:off x="2160" y="2256"/>
                <a:ext cx="0" cy="480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515" name="Line 16"/>
              <p:cNvSpPr>
                <a:spLocks noChangeShapeType="1"/>
              </p:cNvSpPr>
              <p:nvPr/>
            </p:nvSpPr>
            <p:spPr bwMode="auto">
              <a:xfrm flipH="1" flipV="1">
                <a:off x="1968" y="2160"/>
                <a:ext cx="192" cy="96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3511" name="Text Box 17"/>
            <p:cNvSpPr txBox="1">
              <a:spLocks noChangeArrowheads="1"/>
            </p:cNvSpPr>
            <p:nvPr/>
          </p:nvSpPr>
          <p:spPr bwMode="auto">
            <a:xfrm flipH="1">
              <a:off x="2165" y="2849"/>
              <a:ext cx="891" cy="2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epipolar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plane</a:t>
              </a: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4876802" y="3175000"/>
            <a:ext cx="2682875" cy="673099"/>
            <a:chOff x="3072" y="2264"/>
            <a:chExt cx="1690" cy="424"/>
          </a:xfrm>
        </p:grpSpPr>
        <p:sp>
          <p:nvSpPr>
            <p:cNvPr id="63508" name="Line 19"/>
            <p:cNvSpPr>
              <a:spLocks noChangeShapeType="1"/>
            </p:cNvSpPr>
            <p:nvPr/>
          </p:nvSpPr>
          <p:spPr bwMode="auto">
            <a:xfrm flipV="1">
              <a:off x="3072" y="2400"/>
              <a:ext cx="768" cy="2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9140" name="Text Box 20"/>
            <p:cNvSpPr txBox="1">
              <a:spLocks noChangeArrowheads="1"/>
            </p:cNvSpPr>
            <p:nvPr/>
          </p:nvSpPr>
          <p:spPr bwMode="auto">
            <a:xfrm>
              <a:off x="3891" y="2264"/>
              <a:ext cx="871" cy="2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  <a:flatTx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epipolar line</a:t>
              </a:r>
            </a:p>
          </p:txBody>
        </p:sp>
      </p:grp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741363" y="3098800"/>
            <a:ext cx="2681288" cy="825499"/>
            <a:chOff x="467" y="2216"/>
            <a:chExt cx="1689" cy="520"/>
          </a:xfrm>
        </p:grpSpPr>
        <p:sp>
          <p:nvSpPr>
            <p:cNvPr id="389142" name="Text Box 22"/>
            <p:cNvSpPr txBox="1">
              <a:spLocks noChangeArrowheads="1"/>
            </p:cNvSpPr>
            <p:nvPr/>
          </p:nvSpPr>
          <p:spPr bwMode="auto">
            <a:xfrm flipH="1">
              <a:off x="467" y="2216"/>
              <a:ext cx="871" cy="2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  <a:flatTx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epipolar line</a:t>
              </a:r>
            </a:p>
          </p:txBody>
        </p:sp>
        <p:sp>
          <p:nvSpPr>
            <p:cNvPr id="63507" name="Line 23"/>
            <p:cNvSpPr>
              <a:spLocks noChangeShapeType="1"/>
            </p:cNvSpPr>
            <p:nvPr/>
          </p:nvSpPr>
          <p:spPr bwMode="auto">
            <a:xfrm flipH="1" flipV="1">
              <a:off x="1392" y="2304"/>
              <a:ext cx="764" cy="43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3502" name="Oval 24"/>
          <p:cNvSpPr>
            <a:spLocks noChangeArrowheads="1"/>
          </p:cNvSpPr>
          <p:nvPr/>
        </p:nvSpPr>
        <p:spPr bwMode="auto">
          <a:xfrm>
            <a:off x="5524500" y="3543300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3503" name="Oval 25"/>
          <p:cNvSpPr>
            <a:spLocks noChangeArrowheads="1"/>
          </p:cNvSpPr>
          <p:nvPr/>
        </p:nvSpPr>
        <p:spPr bwMode="auto">
          <a:xfrm>
            <a:off x="2638425" y="3457575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3504" name="Oval 26"/>
          <p:cNvSpPr>
            <a:spLocks noChangeArrowheads="1"/>
          </p:cNvSpPr>
          <p:nvPr/>
        </p:nvSpPr>
        <p:spPr bwMode="auto">
          <a:xfrm>
            <a:off x="3752850" y="2476500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3505" name="Text Box 27"/>
          <p:cNvSpPr txBox="1">
            <a:spLocks noChangeArrowheads="1"/>
          </p:cNvSpPr>
          <p:nvPr/>
        </p:nvSpPr>
        <p:spPr bwMode="auto">
          <a:xfrm>
            <a:off x="7038975" y="6605588"/>
            <a:ext cx="38862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Steve Seitz</a:t>
            </a:r>
          </a:p>
        </p:txBody>
      </p:sp>
      <p:sp>
        <p:nvSpPr>
          <p:cNvPr id="6" name="Rectangle 5"/>
          <p:cNvSpPr/>
          <p:nvPr/>
        </p:nvSpPr>
        <p:spPr>
          <a:xfrm>
            <a:off x="426721" y="6018263"/>
            <a:ext cx="85553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http://www.ai.sri.com/~luong/research/Meta3DViewer/EpipolarGeo.html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22" grpId="0" animBg="1"/>
      <p:bldP spid="389125" grpId="0" animBg="1"/>
      <p:bldP spid="389130" grpId="0" build="allAtOnce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13A73-411B-4195-BEA4-9A9BA1247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Converging Cameras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BDB96A9-4604-403A-B317-C2E1D6882F91}"/>
              </a:ext>
            </a:extLst>
          </p:cNvPr>
          <p:cNvCxnSpPr>
            <a:cxnSpLocks/>
          </p:cNvCxnSpPr>
          <p:nvPr/>
        </p:nvCxnSpPr>
        <p:spPr>
          <a:xfrm flipH="1" flipV="1">
            <a:off x="4623213" y="1967885"/>
            <a:ext cx="1757905" cy="1449644"/>
          </a:xfrm>
          <a:prstGeom prst="line">
            <a:avLst/>
          </a:prstGeom>
          <a:ln w="1270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ED1560E-488B-4260-9F79-F48C34BEC36B}"/>
              </a:ext>
            </a:extLst>
          </p:cNvPr>
          <p:cNvCxnSpPr>
            <a:cxnSpLocks/>
          </p:cNvCxnSpPr>
          <p:nvPr/>
        </p:nvCxnSpPr>
        <p:spPr>
          <a:xfrm flipV="1">
            <a:off x="3006945" y="1956622"/>
            <a:ext cx="1616268" cy="1332844"/>
          </a:xfrm>
          <a:prstGeom prst="line">
            <a:avLst/>
          </a:prstGeom>
          <a:ln w="1270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D78FBA2E-C004-4F3F-88AB-83095027F2A7}"/>
              </a:ext>
            </a:extLst>
          </p:cNvPr>
          <p:cNvSpPr/>
          <p:nvPr/>
        </p:nvSpPr>
        <p:spPr>
          <a:xfrm>
            <a:off x="4426333" y="1759741"/>
            <a:ext cx="393760" cy="3937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3576512F-4D42-4FF8-81EE-AB8335568723}"/>
              </a:ext>
            </a:extLst>
          </p:cNvPr>
          <p:cNvSpPr/>
          <p:nvPr/>
        </p:nvSpPr>
        <p:spPr>
          <a:xfrm rot="5400000">
            <a:off x="774295" y="2280984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0EE3149B-DFCE-4FF4-B0DB-192670B67D30}"/>
              </a:ext>
            </a:extLst>
          </p:cNvPr>
          <p:cNvSpPr/>
          <p:nvPr/>
        </p:nvSpPr>
        <p:spPr>
          <a:xfrm rot="16200000" flipH="1">
            <a:off x="5776697" y="2280982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6B87B1-7646-4F44-956A-2BD160A26A5D}"/>
              </a:ext>
            </a:extLst>
          </p:cNvPr>
          <p:cNvSpPr txBox="1"/>
          <p:nvPr/>
        </p:nvSpPr>
        <p:spPr>
          <a:xfrm>
            <a:off x="848719" y="4563028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09CA09-471B-447C-8484-64AAC550F57B}"/>
              </a:ext>
            </a:extLst>
          </p:cNvPr>
          <p:cNvSpPr txBox="1"/>
          <p:nvPr/>
        </p:nvSpPr>
        <p:spPr>
          <a:xfrm>
            <a:off x="7870348" y="4585084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o'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CD1962-E177-43CA-BB9A-C6B9BCE3BEAD}"/>
              </a:ext>
            </a:extLst>
          </p:cNvPr>
          <p:cNvSpPr txBox="1"/>
          <p:nvPr/>
        </p:nvSpPr>
        <p:spPr>
          <a:xfrm>
            <a:off x="2906649" y="4678585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4121B6-9787-4A36-B024-BF9B85482577}"/>
              </a:ext>
            </a:extLst>
          </p:cNvPr>
          <p:cNvSpPr txBox="1"/>
          <p:nvPr/>
        </p:nvSpPr>
        <p:spPr>
          <a:xfrm>
            <a:off x="5872230" y="4678585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e'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366DB23-9F7B-47BC-8939-8DA2C1212FBF}"/>
              </a:ext>
            </a:extLst>
          </p:cNvPr>
          <p:cNvCxnSpPr>
            <a:cxnSpLocks/>
          </p:cNvCxnSpPr>
          <p:nvPr/>
        </p:nvCxnSpPr>
        <p:spPr>
          <a:xfrm flipV="1">
            <a:off x="1500106" y="3625728"/>
            <a:ext cx="1099072" cy="906343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6026BB2-E683-4082-9387-DFB57737EF70}"/>
              </a:ext>
            </a:extLst>
          </p:cNvPr>
          <p:cNvCxnSpPr>
            <a:cxnSpLocks/>
          </p:cNvCxnSpPr>
          <p:nvPr/>
        </p:nvCxnSpPr>
        <p:spPr>
          <a:xfrm flipH="1" flipV="1">
            <a:off x="6611913" y="3654316"/>
            <a:ext cx="1099072" cy="906343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6E78F01-40D4-4C6B-9F8A-34100DD72989}"/>
              </a:ext>
            </a:extLst>
          </p:cNvPr>
          <p:cNvCxnSpPr>
            <a:cxnSpLocks/>
          </p:cNvCxnSpPr>
          <p:nvPr/>
        </p:nvCxnSpPr>
        <p:spPr>
          <a:xfrm>
            <a:off x="2347749" y="2918464"/>
            <a:ext cx="983452" cy="1959007"/>
          </a:xfrm>
          <a:prstGeom prst="line">
            <a:avLst/>
          </a:prstGeom>
          <a:ln w="127000" cap="rnd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BD98293-281B-40A7-8262-23E647DE5953}"/>
              </a:ext>
            </a:extLst>
          </p:cNvPr>
          <p:cNvCxnSpPr>
            <a:cxnSpLocks/>
          </p:cNvCxnSpPr>
          <p:nvPr/>
        </p:nvCxnSpPr>
        <p:spPr>
          <a:xfrm flipV="1">
            <a:off x="6100470" y="2972264"/>
            <a:ext cx="642314" cy="1773852"/>
          </a:xfrm>
          <a:prstGeom prst="line">
            <a:avLst/>
          </a:prstGeom>
          <a:ln w="127000" cap="rnd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27FF5F6E-7078-4F4D-91F6-7CDEA8BB0E7A}"/>
              </a:ext>
            </a:extLst>
          </p:cNvPr>
          <p:cNvSpPr/>
          <p:nvPr/>
        </p:nvSpPr>
        <p:spPr>
          <a:xfrm>
            <a:off x="6423145" y="3440321"/>
            <a:ext cx="228600" cy="2286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CD3CA34-CA8E-4B76-B876-75883C327E35}"/>
              </a:ext>
            </a:extLst>
          </p:cNvPr>
          <p:cNvCxnSpPr>
            <a:cxnSpLocks/>
          </p:cNvCxnSpPr>
          <p:nvPr/>
        </p:nvCxnSpPr>
        <p:spPr>
          <a:xfrm>
            <a:off x="848719" y="2929758"/>
            <a:ext cx="2588845" cy="1799192"/>
          </a:xfrm>
          <a:prstGeom prst="line">
            <a:avLst/>
          </a:prstGeom>
          <a:ln w="127000" cap="rnd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BBD18A2-1BE6-4F67-904E-1A0F50596167}"/>
              </a:ext>
            </a:extLst>
          </p:cNvPr>
          <p:cNvCxnSpPr>
            <a:cxnSpLocks/>
          </p:cNvCxnSpPr>
          <p:nvPr/>
        </p:nvCxnSpPr>
        <p:spPr>
          <a:xfrm>
            <a:off x="2983265" y="3124664"/>
            <a:ext cx="210204" cy="1685889"/>
          </a:xfrm>
          <a:prstGeom prst="line">
            <a:avLst/>
          </a:prstGeom>
          <a:ln w="1270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>
            <a:extLst>
              <a:ext uri="{FF2B5EF4-FFF2-40B4-BE49-F238E27FC236}">
                <a16:creationId xmlns:a16="http://schemas.microsoft.com/office/drawing/2014/main" id="{FD549CEB-F7B4-4368-86A6-1F4F50F74ADD}"/>
              </a:ext>
            </a:extLst>
          </p:cNvPr>
          <p:cNvSpPr/>
          <p:nvPr/>
        </p:nvSpPr>
        <p:spPr>
          <a:xfrm>
            <a:off x="1650275" y="3471762"/>
            <a:ext cx="226711" cy="22671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22E78631-C0A0-4A84-8DC0-F70135C1515D}"/>
              </a:ext>
            </a:extLst>
          </p:cNvPr>
          <p:cNvCxnSpPr>
            <a:cxnSpLocks/>
          </p:cNvCxnSpPr>
          <p:nvPr/>
        </p:nvCxnSpPr>
        <p:spPr>
          <a:xfrm flipV="1">
            <a:off x="6143911" y="3171654"/>
            <a:ext cx="92486" cy="1638899"/>
          </a:xfrm>
          <a:prstGeom prst="line">
            <a:avLst/>
          </a:prstGeom>
          <a:ln w="1270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C978F882-6B45-4EF8-A062-338054FD74FF}"/>
              </a:ext>
            </a:extLst>
          </p:cNvPr>
          <p:cNvSpPr txBox="1"/>
          <p:nvPr/>
        </p:nvSpPr>
        <p:spPr>
          <a:xfrm>
            <a:off x="2037508" y="3022361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5AF431B-155E-4CEA-8CD8-029BF218379B}"/>
              </a:ext>
            </a:extLst>
          </p:cNvPr>
          <p:cNvSpPr txBox="1"/>
          <p:nvPr/>
        </p:nvSpPr>
        <p:spPr>
          <a:xfrm>
            <a:off x="6725476" y="3057497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p'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C77BE27F-8BF3-4256-99E8-57F18727532E}"/>
              </a:ext>
            </a:extLst>
          </p:cNvPr>
          <p:cNvCxnSpPr>
            <a:cxnSpLocks/>
          </p:cNvCxnSpPr>
          <p:nvPr/>
        </p:nvCxnSpPr>
        <p:spPr>
          <a:xfrm flipV="1">
            <a:off x="5799422" y="3171654"/>
            <a:ext cx="2552796" cy="1557297"/>
          </a:xfrm>
          <a:prstGeom prst="line">
            <a:avLst/>
          </a:prstGeom>
          <a:ln w="127000" cap="rnd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69">
            <a:extLst>
              <a:ext uri="{FF2B5EF4-FFF2-40B4-BE49-F238E27FC236}">
                <a16:creationId xmlns:a16="http://schemas.microsoft.com/office/drawing/2014/main" id="{D790FE26-9B61-4FA8-9FD9-1277CC90F1E9}"/>
              </a:ext>
            </a:extLst>
          </p:cNvPr>
          <p:cNvSpPr/>
          <p:nvPr/>
        </p:nvSpPr>
        <p:spPr>
          <a:xfrm>
            <a:off x="3033182" y="4419885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A8E58401-D83E-4B97-8175-47498F27AB94}"/>
              </a:ext>
            </a:extLst>
          </p:cNvPr>
          <p:cNvSpPr/>
          <p:nvPr/>
        </p:nvSpPr>
        <p:spPr>
          <a:xfrm>
            <a:off x="6024335" y="4422779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2139BAA6-12D8-493B-ABD4-B6C0700382A8}"/>
              </a:ext>
            </a:extLst>
          </p:cNvPr>
          <p:cNvSpPr/>
          <p:nvPr/>
        </p:nvSpPr>
        <p:spPr>
          <a:xfrm>
            <a:off x="6076798" y="3385045"/>
            <a:ext cx="226711" cy="22671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B1FF1512-3927-40A4-8329-70536E886F1B}"/>
              </a:ext>
            </a:extLst>
          </p:cNvPr>
          <p:cNvSpPr/>
          <p:nvPr/>
        </p:nvSpPr>
        <p:spPr>
          <a:xfrm>
            <a:off x="2562398" y="3492836"/>
            <a:ext cx="228600" cy="2286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FA9340EE-F08E-4C29-BD77-78C1E4871911}"/>
              </a:ext>
            </a:extLst>
          </p:cNvPr>
          <p:cNvSpPr/>
          <p:nvPr/>
        </p:nvSpPr>
        <p:spPr>
          <a:xfrm>
            <a:off x="7618383" y="3433963"/>
            <a:ext cx="226711" cy="22671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C08DD654-0150-48AB-9243-71DB9CBCEFB5}"/>
              </a:ext>
            </a:extLst>
          </p:cNvPr>
          <p:cNvSpPr/>
          <p:nvPr/>
        </p:nvSpPr>
        <p:spPr>
          <a:xfrm>
            <a:off x="2899180" y="3344439"/>
            <a:ext cx="226711" cy="22671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16367BC-CBE4-4463-B73A-06FC9529E1E6}"/>
              </a:ext>
            </a:extLst>
          </p:cNvPr>
          <p:cNvSpPr/>
          <p:nvPr/>
        </p:nvSpPr>
        <p:spPr>
          <a:xfrm>
            <a:off x="7549441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3C5AEE8-C094-495D-A65A-D8ED6476837F}"/>
              </a:ext>
            </a:extLst>
          </p:cNvPr>
          <p:cNvSpPr/>
          <p:nvPr/>
        </p:nvSpPr>
        <p:spPr>
          <a:xfrm>
            <a:off x="1303226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EAA0192-AC89-401D-BFE0-EEF0BC564673}"/>
              </a:ext>
            </a:extLst>
          </p:cNvPr>
          <p:cNvSpPr txBox="1"/>
          <p:nvPr/>
        </p:nvSpPr>
        <p:spPr>
          <a:xfrm>
            <a:off x="-96233" y="5795883"/>
            <a:ext cx="9336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Epipoles</a:t>
            </a:r>
            <a:r>
              <a:rPr lang="en-US" sz="2800" dirty="0"/>
              <a:t> finite, maybe in image; </a:t>
            </a:r>
            <a:r>
              <a:rPr lang="en-US" sz="2800" dirty="0" err="1"/>
              <a:t>epipolar</a:t>
            </a:r>
            <a:r>
              <a:rPr lang="en-US" sz="2800" dirty="0"/>
              <a:t> lines converge</a:t>
            </a:r>
          </a:p>
        </p:txBody>
      </p:sp>
      <p:sp>
        <p:nvSpPr>
          <p:cNvPr id="33" name="Slide Number Placeholder 1">
            <a:extLst>
              <a:ext uri="{FF2B5EF4-FFF2-40B4-BE49-F238E27FC236}">
                <a16:creationId xmlns:a16="http://schemas.microsoft.com/office/drawing/2014/main" id="{F96E706B-591B-2F46-9FFE-C6A03ABA6069}"/>
              </a:ext>
            </a:extLst>
          </p:cNvPr>
          <p:cNvSpPr txBox="1">
            <a:spLocks noGrp="1"/>
          </p:cNvSpPr>
          <p:nvPr/>
        </p:nvSpPr>
        <p:spPr bwMode="auto">
          <a:xfrm>
            <a:off x="7161449" y="658023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David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Fouhey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8653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13A73-411B-4195-BEA4-9A9BA1247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Converging Cameras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BDB96A9-4604-403A-B317-C2E1D6882F91}"/>
              </a:ext>
            </a:extLst>
          </p:cNvPr>
          <p:cNvCxnSpPr>
            <a:cxnSpLocks/>
          </p:cNvCxnSpPr>
          <p:nvPr/>
        </p:nvCxnSpPr>
        <p:spPr>
          <a:xfrm flipH="1" flipV="1">
            <a:off x="4623213" y="1967885"/>
            <a:ext cx="1757905" cy="1449644"/>
          </a:xfrm>
          <a:prstGeom prst="line">
            <a:avLst/>
          </a:prstGeom>
          <a:ln w="1270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ED1560E-488B-4260-9F79-F48C34BEC36B}"/>
              </a:ext>
            </a:extLst>
          </p:cNvPr>
          <p:cNvCxnSpPr>
            <a:cxnSpLocks/>
          </p:cNvCxnSpPr>
          <p:nvPr/>
        </p:nvCxnSpPr>
        <p:spPr>
          <a:xfrm flipV="1">
            <a:off x="3006945" y="1956622"/>
            <a:ext cx="1616268" cy="1332844"/>
          </a:xfrm>
          <a:prstGeom prst="line">
            <a:avLst/>
          </a:prstGeom>
          <a:ln w="1270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D78FBA2E-C004-4F3F-88AB-83095027F2A7}"/>
              </a:ext>
            </a:extLst>
          </p:cNvPr>
          <p:cNvSpPr/>
          <p:nvPr/>
        </p:nvSpPr>
        <p:spPr>
          <a:xfrm>
            <a:off x="4426333" y="1759741"/>
            <a:ext cx="393760" cy="3937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3576512F-4D42-4FF8-81EE-AB8335568723}"/>
              </a:ext>
            </a:extLst>
          </p:cNvPr>
          <p:cNvSpPr/>
          <p:nvPr/>
        </p:nvSpPr>
        <p:spPr>
          <a:xfrm rot="5400000">
            <a:off x="774295" y="2280984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0EE3149B-DFCE-4FF4-B0DB-192670B67D30}"/>
              </a:ext>
            </a:extLst>
          </p:cNvPr>
          <p:cNvSpPr/>
          <p:nvPr/>
        </p:nvSpPr>
        <p:spPr>
          <a:xfrm rot="16200000" flipH="1">
            <a:off x="5776697" y="2280982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6B87B1-7646-4F44-956A-2BD160A26A5D}"/>
              </a:ext>
            </a:extLst>
          </p:cNvPr>
          <p:cNvSpPr txBox="1"/>
          <p:nvPr/>
        </p:nvSpPr>
        <p:spPr>
          <a:xfrm>
            <a:off x="848719" y="4563028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09CA09-471B-447C-8484-64AAC550F57B}"/>
              </a:ext>
            </a:extLst>
          </p:cNvPr>
          <p:cNvSpPr txBox="1"/>
          <p:nvPr/>
        </p:nvSpPr>
        <p:spPr>
          <a:xfrm>
            <a:off x="7870348" y="4585084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o'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CD1962-E177-43CA-BB9A-C6B9BCE3BEAD}"/>
              </a:ext>
            </a:extLst>
          </p:cNvPr>
          <p:cNvSpPr txBox="1"/>
          <p:nvPr/>
        </p:nvSpPr>
        <p:spPr>
          <a:xfrm>
            <a:off x="2906649" y="4678585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4121B6-9787-4A36-B024-BF9B85482577}"/>
              </a:ext>
            </a:extLst>
          </p:cNvPr>
          <p:cNvSpPr txBox="1"/>
          <p:nvPr/>
        </p:nvSpPr>
        <p:spPr>
          <a:xfrm>
            <a:off x="5872230" y="4678585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e'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366DB23-9F7B-47BC-8939-8DA2C1212FBF}"/>
              </a:ext>
            </a:extLst>
          </p:cNvPr>
          <p:cNvCxnSpPr>
            <a:cxnSpLocks/>
          </p:cNvCxnSpPr>
          <p:nvPr/>
        </p:nvCxnSpPr>
        <p:spPr>
          <a:xfrm flipV="1">
            <a:off x="1500106" y="3625728"/>
            <a:ext cx="1099072" cy="906343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6026BB2-E683-4082-9387-DFB57737EF70}"/>
              </a:ext>
            </a:extLst>
          </p:cNvPr>
          <p:cNvCxnSpPr>
            <a:cxnSpLocks/>
          </p:cNvCxnSpPr>
          <p:nvPr/>
        </p:nvCxnSpPr>
        <p:spPr>
          <a:xfrm flipH="1" flipV="1">
            <a:off x="6611913" y="3654316"/>
            <a:ext cx="1099072" cy="906343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6E78F01-40D4-4C6B-9F8A-34100DD72989}"/>
              </a:ext>
            </a:extLst>
          </p:cNvPr>
          <p:cNvCxnSpPr>
            <a:cxnSpLocks/>
          </p:cNvCxnSpPr>
          <p:nvPr/>
        </p:nvCxnSpPr>
        <p:spPr>
          <a:xfrm>
            <a:off x="2347749" y="2918464"/>
            <a:ext cx="983452" cy="1959007"/>
          </a:xfrm>
          <a:prstGeom prst="line">
            <a:avLst/>
          </a:prstGeom>
          <a:ln w="127000" cap="rnd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BD98293-281B-40A7-8262-23E647DE5953}"/>
              </a:ext>
            </a:extLst>
          </p:cNvPr>
          <p:cNvCxnSpPr>
            <a:cxnSpLocks/>
          </p:cNvCxnSpPr>
          <p:nvPr/>
        </p:nvCxnSpPr>
        <p:spPr>
          <a:xfrm flipV="1">
            <a:off x="6100470" y="2972264"/>
            <a:ext cx="642314" cy="1773852"/>
          </a:xfrm>
          <a:prstGeom prst="line">
            <a:avLst/>
          </a:prstGeom>
          <a:ln w="127000" cap="rnd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27FF5F6E-7078-4F4D-91F6-7CDEA8BB0E7A}"/>
              </a:ext>
            </a:extLst>
          </p:cNvPr>
          <p:cNvSpPr/>
          <p:nvPr/>
        </p:nvSpPr>
        <p:spPr>
          <a:xfrm>
            <a:off x="6423145" y="3440321"/>
            <a:ext cx="228600" cy="2286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CD3CA34-CA8E-4B76-B876-75883C327E35}"/>
              </a:ext>
            </a:extLst>
          </p:cNvPr>
          <p:cNvCxnSpPr>
            <a:cxnSpLocks/>
          </p:cNvCxnSpPr>
          <p:nvPr/>
        </p:nvCxnSpPr>
        <p:spPr>
          <a:xfrm>
            <a:off x="848719" y="2929758"/>
            <a:ext cx="2588845" cy="1799192"/>
          </a:xfrm>
          <a:prstGeom prst="line">
            <a:avLst/>
          </a:prstGeom>
          <a:ln w="127000" cap="rnd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BBD18A2-1BE6-4F67-904E-1A0F50596167}"/>
              </a:ext>
            </a:extLst>
          </p:cNvPr>
          <p:cNvCxnSpPr>
            <a:cxnSpLocks/>
          </p:cNvCxnSpPr>
          <p:nvPr/>
        </p:nvCxnSpPr>
        <p:spPr>
          <a:xfrm>
            <a:off x="2983265" y="3124664"/>
            <a:ext cx="210204" cy="1685889"/>
          </a:xfrm>
          <a:prstGeom prst="line">
            <a:avLst/>
          </a:prstGeom>
          <a:ln w="1270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>
            <a:extLst>
              <a:ext uri="{FF2B5EF4-FFF2-40B4-BE49-F238E27FC236}">
                <a16:creationId xmlns:a16="http://schemas.microsoft.com/office/drawing/2014/main" id="{FD549CEB-F7B4-4368-86A6-1F4F50F74ADD}"/>
              </a:ext>
            </a:extLst>
          </p:cNvPr>
          <p:cNvSpPr/>
          <p:nvPr/>
        </p:nvSpPr>
        <p:spPr>
          <a:xfrm>
            <a:off x="1650275" y="3471762"/>
            <a:ext cx="226711" cy="22671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22E78631-C0A0-4A84-8DC0-F70135C1515D}"/>
              </a:ext>
            </a:extLst>
          </p:cNvPr>
          <p:cNvCxnSpPr>
            <a:cxnSpLocks/>
          </p:cNvCxnSpPr>
          <p:nvPr/>
        </p:nvCxnSpPr>
        <p:spPr>
          <a:xfrm flipV="1">
            <a:off x="6143911" y="3171654"/>
            <a:ext cx="92486" cy="1638899"/>
          </a:xfrm>
          <a:prstGeom prst="line">
            <a:avLst/>
          </a:prstGeom>
          <a:ln w="1270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C978F882-6B45-4EF8-A062-338054FD74FF}"/>
              </a:ext>
            </a:extLst>
          </p:cNvPr>
          <p:cNvSpPr txBox="1"/>
          <p:nvPr/>
        </p:nvSpPr>
        <p:spPr>
          <a:xfrm>
            <a:off x="2037508" y="3022361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5AF431B-155E-4CEA-8CD8-029BF218379B}"/>
              </a:ext>
            </a:extLst>
          </p:cNvPr>
          <p:cNvSpPr txBox="1"/>
          <p:nvPr/>
        </p:nvSpPr>
        <p:spPr>
          <a:xfrm>
            <a:off x="6725476" y="3057497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p'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C77BE27F-8BF3-4256-99E8-57F18727532E}"/>
              </a:ext>
            </a:extLst>
          </p:cNvPr>
          <p:cNvCxnSpPr>
            <a:cxnSpLocks/>
          </p:cNvCxnSpPr>
          <p:nvPr/>
        </p:nvCxnSpPr>
        <p:spPr>
          <a:xfrm flipV="1">
            <a:off x="5799422" y="3171654"/>
            <a:ext cx="2552796" cy="1557297"/>
          </a:xfrm>
          <a:prstGeom prst="line">
            <a:avLst/>
          </a:prstGeom>
          <a:ln w="127000" cap="rnd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69">
            <a:extLst>
              <a:ext uri="{FF2B5EF4-FFF2-40B4-BE49-F238E27FC236}">
                <a16:creationId xmlns:a16="http://schemas.microsoft.com/office/drawing/2014/main" id="{D790FE26-9B61-4FA8-9FD9-1277CC90F1E9}"/>
              </a:ext>
            </a:extLst>
          </p:cNvPr>
          <p:cNvSpPr/>
          <p:nvPr/>
        </p:nvSpPr>
        <p:spPr>
          <a:xfrm>
            <a:off x="3033182" y="4419885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A8E58401-D83E-4B97-8175-47498F27AB94}"/>
              </a:ext>
            </a:extLst>
          </p:cNvPr>
          <p:cNvSpPr/>
          <p:nvPr/>
        </p:nvSpPr>
        <p:spPr>
          <a:xfrm>
            <a:off x="6024335" y="4422779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2139BAA6-12D8-493B-ABD4-B6C0700382A8}"/>
              </a:ext>
            </a:extLst>
          </p:cNvPr>
          <p:cNvSpPr/>
          <p:nvPr/>
        </p:nvSpPr>
        <p:spPr>
          <a:xfrm>
            <a:off x="6076798" y="3385045"/>
            <a:ext cx="226711" cy="22671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B1FF1512-3927-40A4-8329-70536E886F1B}"/>
              </a:ext>
            </a:extLst>
          </p:cNvPr>
          <p:cNvSpPr/>
          <p:nvPr/>
        </p:nvSpPr>
        <p:spPr>
          <a:xfrm>
            <a:off x="2562398" y="3492836"/>
            <a:ext cx="228600" cy="2286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FA9340EE-F08E-4C29-BD77-78C1E4871911}"/>
              </a:ext>
            </a:extLst>
          </p:cNvPr>
          <p:cNvSpPr/>
          <p:nvPr/>
        </p:nvSpPr>
        <p:spPr>
          <a:xfrm>
            <a:off x="7618383" y="3433963"/>
            <a:ext cx="226711" cy="22671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C08DD654-0150-48AB-9243-71DB9CBCEFB5}"/>
              </a:ext>
            </a:extLst>
          </p:cNvPr>
          <p:cNvSpPr/>
          <p:nvPr/>
        </p:nvSpPr>
        <p:spPr>
          <a:xfrm>
            <a:off x="2899180" y="3344439"/>
            <a:ext cx="226711" cy="22671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16367BC-CBE4-4463-B73A-06FC9529E1E6}"/>
              </a:ext>
            </a:extLst>
          </p:cNvPr>
          <p:cNvSpPr/>
          <p:nvPr/>
        </p:nvSpPr>
        <p:spPr>
          <a:xfrm>
            <a:off x="7549441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3C5AEE8-C094-495D-A65A-D8ED6476837F}"/>
              </a:ext>
            </a:extLst>
          </p:cNvPr>
          <p:cNvSpPr/>
          <p:nvPr/>
        </p:nvSpPr>
        <p:spPr>
          <a:xfrm>
            <a:off x="1303226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EAA0192-AC89-401D-BFE0-EEF0BC564673}"/>
              </a:ext>
            </a:extLst>
          </p:cNvPr>
          <p:cNvSpPr txBox="1"/>
          <p:nvPr/>
        </p:nvSpPr>
        <p:spPr>
          <a:xfrm>
            <a:off x="-96233" y="5530118"/>
            <a:ext cx="93364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Epipolar</a:t>
            </a:r>
            <a:r>
              <a:rPr lang="en-US" sz="2800" dirty="0"/>
              <a:t> lines come in pairs: </a:t>
            </a:r>
          </a:p>
          <a:p>
            <a:pPr algn="ctr"/>
            <a:r>
              <a:rPr lang="en-US" sz="2800" dirty="0"/>
              <a:t>given a point p, we can construct the </a:t>
            </a:r>
            <a:r>
              <a:rPr lang="en-US" sz="2800" dirty="0" err="1"/>
              <a:t>epipolar</a:t>
            </a:r>
            <a:r>
              <a:rPr lang="en-US" sz="2800" dirty="0"/>
              <a:t> line for p’.</a:t>
            </a:r>
          </a:p>
        </p:txBody>
      </p:sp>
      <p:sp>
        <p:nvSpPr>
          <p:cNvPr id="33" name="Slide Number Placeholder 1">
            <a:extLst>
              <a:ext uri="{FF2B5EF4-FFF2-40B4-BE49-F238E27FC236}">
                <a16:creationId xmlns:a16="http://schemas.microsoft.com/office/drawing/2014/main" id="{368D0C6B-EEED-2F40-8653-4EA089245DC6}"/>
              </a:ext>
            </a:extLst>
          </p:cNvPr>
          <p:cNvSpPr txBox="1">
            <a:spLocks noGrp="1"/>
          </p:cNvSpPr>
          <p:nvPr/>
        </p:nvSpPr>
        <p:spPr bwMode="auto">
          <a:xfrm>
            <a:off x="7161449" y="658023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David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Fouhey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103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84">
            <a:extLst>
              <a:ext uri="{FF2B5EF4-FFF2-40B4-BE49-F238E27FC236}">
                <a16:creationId xmlns:a16="http://schemas.microsoft.com/office/drawing/2014/main" id="{2A7507A2-D4A5-DC42-86A9-71F5ABC4CAAF}"/>
              </a:ext>
            </a:extLst>
          </p:cNvPr>
          <p:cNvGrpSpPr/>
          <p:nvPr/>
        </p:nvGrpSpPr>
        <p:grpSpPr>
          <a:xfrm>
            <a:off x="652470" y="2057400"/>
            <a:ext cx="5859349" cy="584"/>
            <a:chOff x="652470" y="2057400"/>
            <a:chExt cx="5859349" cy="584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266C521-3087-3840-9A48-18ED471C074A}"/>
                </a:ext>
              </a:extLst>
            </p:cNvPr>
            <p:cNvCxnSpPr>
              <a:cxnSpLocks/>
            </p:cNvCxnSpPr>
            <p:nvPr/>
          </p:nvCxnSpPr>
          <p:spPr>
            <a:xfrm>
              <a:off x="652470" y="2057400"/>
              <a:ext cx="1496480" cy="0"/>
            </a:xfrm>
            <a:prstGeom prst="straightConnector1">
              <a:avLst/>
            </a:prstGeom>
            <a:ln w="15875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6983E08-F576-FF4D-B43A-473366648673}"/>
                </a:ext>
              </a:extLst>
            </p:cNvPr>
            <p:cNvCxnSpPr>
              <a:cxnSpLocks/>
            </p:cNvCxnSpPr>
            <p:nvPr/>
          </p:nvCxnSpPr>
          <p:spPr>
            <a:xfrm>
              <a:off x="2140781" y="2057984"/>
              <a:ext cx="4371038" cy="0"/>
            </a:xfrm>
            <a:prstGeom prst="straightConnector1">
              <a:avLst/>
            </a:prstGeom>
            <a:ln w="15875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F79F11F-DC9F-694D-BC99-CF7B0E2D2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949"/>
            <a:ext cx="8229600" cy="650304"/>
          </a:xfrm>
        </p:spPr>
        <p:txBody>
          <a:bodyPr>
            <a:normAutofit/>
          </a:bodyPr>
          <a:lstStyle/>
          <a:p>
            <a:r>
              <a:rPr lang="en-US" sz="3200" dirty="0"/>
              <a:t>Recap: Camera Model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ECBE8666-C8E2-1649-A266-7A693CB42792}"/>
              </a:ext>
            </a:extLst>
          </p:cNvPr>
          <p:cNvGrpSpPr/>
          <p:nvPr/>
        </p:nvGrpSpPr>
        <p:grpSpPr>
          <a:xfrm>
            <a:off x="1030905" y="2448050"/>
            <a:ext cx="3236295" cy="400110"/>
            <a:chOff x="1030905" y="2448050"/>
            <a:chExt cx="3236295" cy="400110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F28DE31-5373-2E4C-81EF-D63CB9CA5321}"/>
                </a:ext>
              </a:extLst>
            </p:cNvPr>
            <p:cNvCxnSpPr>
              <a:cxnSpLocks/>
            </p:cNvCxnSpPr>
            <p:nvPr/>
          </p:nvCxnSpPr>
          <p:spPr>
            <a:xfrm>
              <a:off x="1030905" y="2763366"/>
              <a:ext cx="3236295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A48308F-9EA0-BE49-B76B-23EBF08F315C}"/>
                </a:ext>
              </a:extLst>
            </p:cNvPr>
            <p:cNvSpPr txBox="1"/>
            <p:nvPr/>
          </p:nvSpPr>
          <p:spPr>
            <a:xfrm>
              <a:off x="2456562" y="2448050"/>
              <a:ext cx="2632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f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22E80ECA-2D12-7C47-AA83-3FCBF4E02F46}"/>
              </a:ext>
            </a:extLst>
          </p:cNvPr>
          <p:cNvGrpSpPr/>
          <p:nvPr/>
        </p:nvGrpSpPr>
        <p:grpSpPr>
          <a:xfrm>
            <a:off x="112185" y="475893"/>
            <a:ext cx="1561945" cy="2786941"/>
            <a:chOff x="112185" y="475893"/>
            <a:chExt cx="1561945" cy="2786941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95D49C30-BEEA-0547-9440-25EF0B1ED00F}"/>
                </a:ext>
              </a:extLst>
            </p:cNvPr>
            <p:cNvGrpSpPr/>
            <p:nvPr/>
          </p:nvGrpSpPr>
          <p:grpSpPr>
            <a:xfrm>
              <a:off x="813245" y="617951"/>
              <a:ext cx="860885" cy="2644883"/>
              <a:chOff x="813245" y="617951"/>
              <a:chExt cx="860885" cy="2644883"/>
            </a:xfrm>
          </p:grpSpPr>
          <p:sp>
            <p:nvSpPr>
              <p:cNvPr id="13" name="Parallelogram 12">
                <a:extLst>
                  <a:ext uri="{FF2B5EF4-FFF2-40B4-BE49-F238E27FC236}">
                    <a16:creationId xmlns:a16="http://schemas.microsoft.com/office/drawing/2014/main" id="{529CA665-F65D-CC47-B4DC-78042AAB3945}"/>
                  </a:ext>
                </a:extLst>
              </p:cNvPr>
              <p:cNvSpPr/>
              <p:nvPr/>
            </p:nvSpPr>
            <p:spPr>
              <a:xfrm rot="5400000" flipV="1">
                <a:off x="-286602" y="1717798"/>
                <a:ext cx="2644883" cy="445190"/>
              </a:xfrm>
              <a:prstGeom prst="parallelogram">
                <a:avLst>
                  <a:gd name="adj" fmla="val 186475"/>
                </a:avLst>
              </a:prstGeom>
              <a:solidFill>
                <a:srgbClr val="D9D9D9">
                  <a:alpha val="58039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4AEC5E41-DDA4-B24D-A1F4-667EBD7C113F}"/>
                  </a:ext>
                </a:extLst>
              </p:cNvPr>
              <p:cNvGrpSpPr/>
              <p:nvPr/>
            </p:nvGrpSpPr>
            <p:grpSpPr>
              <a:xfrm>
                <a:off x="973908" y="1361004"/>
                <a:ext cx="700222" cy="1402362"/>
                <a:chOff x="973908" y="1361004"/>
                <a:chExt cx="700222" cy="1402362"/>
              </a:xfrm>
            </p:grpSpPr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C68004DA-717B-9C47-B9D1-8769116C64A2}"/>
                    </a:ext>
                  </a:extLst>
                </p:cNvPr>
                <p:cNvSpPr txBox="1"/>
                <p:nvPr/>
              </p:nvSpPr>
              <p:spPr>
                <a:xfrm>
                  <a:off x="1311980" y="1361004"/>
                  <a:ext cx="36215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err="1"/>
                    <a:t>x’</a:t>
                  </a:r>
                  <a:r>
                    <a:rPr lang="en-US" sz="1600" baseline="-25000" dirty="0" err="1"/>
                    <a:t>i</a:t>
                  </a:r>
                  <a:endParaRPr lang="en-US" sz="1600" baseline="-25000" dirty="0"/>
                </a:p>
              </p:txBody>
            </p:sp>
            <p:cxnSp>
              <p:nvCxnSpPr>
                <p:cNvPr id="7" name="Straight Arrow Connector 6">
                  <a:extLst>
                    <a:ext uri="{FF2B5EF4-FFF2-40B4-BE49-F238E27FC236}">
                      <a16:creationId xmlns:a16="http://schemas.microsoft.com/office/drawing/2014/main" id="{B54581DF-2B2B-3042-823E-CAF0A2D8D6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30905" y="2082065"/>
                  <a:ext cx="0" cy="681301"/>
                </a:xfrm>
                <a:prstGeom prst="straightConnector1">
                  <a:avLst/>
                </a:prstGeom>
                <a:ln w="25400">
                  <a:solidFill>
                    <a:srgbClr val="00B050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Arrow Connector 7">
                  <a:extLst>
                    <a:ext uri="{FF2B5EF4-FFF2-40B4-BE49-F238E27FC236}">
                      <a16:creationId xmlns:a16="http://schemas.microsoft.com/office/drawing/2014/main" id="{D7FDB709-E04C-C74C-9A9B-A3BD38FFAB4B}"/>
                    </a:ext>
                  </a:extLst>
                </p:cNvPr>
                <p:cNvCxnSpPr>
                  <a:cxnSpLocks/>
                  <a:stCxn id="12" idx="7"/>
                </p:cNvCxnSpPr>
                <p:nvPr/>
              </p:nvCxnSpPr>
              <p:spPr>
                <a:xfrm flipV="1">
                  <a:off x="1071208" y="1596879"/>
                  <a:ext cx="331545" cy="419154"/>
                </a:xfrm>
                <a:prstGeom prst="straightConnector1">
                  <a:avLst/>
                </a:prstGeom>
                <a:ln w="22225">
                  <a:solidFill>
                    <a:srgbClr val="FF0000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4B0285A-5ABA-A94C-B45E-1E3BB83D7D3F}"/>
                    </a:ext>
                  </a:extLst>
                </p:cNvPr>
                <p:cNvSpPr txBox="1"/>
                <p:nvPr/>
              </p:nvSpPr>
              <p:spPr>
                <a:xfrm>
                  <a:off x="985700" y="2056984"/>
                  <a:ext cx="368049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err="1"/>
                    <a:t>y’</a:t>
                  </a:r>
                  <a:r>
                    <a:rPr lang="en-US" sz="1600" baseline="-25000" dirty="0" err="1"/>
                    <a:t>i</a:t>
                  </a:r>
                  <a:endParaRPr lang="en-US" sz="1600" baseline="-25000" dirty="0"/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B5A42E9F-95FA-B549-AE72-176182C2CCFF}"/>
                    </a:ext>
                  </a:extLst>
                </p:cNvPr>
                <p:cNvSpPr/>
                <p:nvPr/>
              </p:nvSpPr>
              <p:spPr>
                <a:xfrm>
                  <a:off x="973908" y="1999339"/>
                  <a:ext cx="113994" cy="1139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A7E34251-3403-744F-9EE3-4ECD9D55DCF3}"/>
                </a:ext>
              </a:extLst>
            </p:cNvPr>
            <p:cNvCxnSpPr>
              <a:cxnSpLocks/>
            </p:cNvCxnSpPr>
            <p:nvPr/>
          </p:nvCxnSpPr>
          <p:spPr>
            <a:xfrm>
              <a:off x="574494" y="1062658"/>
              <a:ext cx="337274" cy="16721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9E015A4-220E-BF44-8CC9-FB49C3A00A57}"/>
                </a:ext>
              </a:extLst>
            </p:cNvPr>
            <p:cNvSpPr txBox="1"/>
            <p:nvPr/>
          </p:nvSpPr>
          <p:spPr>
            <a:xfrm>
              <a:off x="112185" y="475893"/>
              <a:ext cx="9558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Image Plane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3739FDD-971D-7642-BA05-A851FF4BAF33}"/>
              </a:ext>
            </a:extLst>
          </p:cNvPr>
          <p:cNvGrpSpPr/>
          <p:nvPr/>
        </p:nvGrpSpPr>
        <p:grpSpPr>
          <a:xfrm>
            <a:off x="7852539" y="787542"/>
            <a:ext cx="1190865" cy="1248384"/>
            <a:chOff x="7539482" y="504760"/>
            <a:chExt cx="1190865" cy="1248384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BE4C17BB-FC80-154A-ACDB-F5A9F9FF16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85144" y="665373"/>
              <a:ext cx="16324" cy="684936"/>
            </a:xfrm>
            <a:prstGeom prst="straightConnector1">
              <a:avLst/>
            </a:prstGeom>
            <a:ln w="317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014301DB-0167-914A-A391-66D4278A74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39482" y="1350234"/>
              <a:ext cx="245387" cy="286520"/>
            </a:xfrm>
            <a:prstGeom prst="straightConnector1">
              <a:avLst/>
            </a:prstGeom>
            <a:ln w="317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F6924F90-3569-EA47-8DAA-F39943E21F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85143" y="1349387"/>
              <a:ext cx="597752" cy="921"/>
            </a:xfrm>
            <a:prstGeom prst="straightConnector1">
              <a:avLst/>
            </a:prstGeom>
            <a:ln w="31750">
              <a:solidFill>
                <a:srgbClr val="FB1C0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52D5147-474B-6841-AE5C-90D35FDC54D9}"/>
                </a:ext>
              </a:extLst>
            </p:cNvPr>
            <p:cNvSpPr txBox="1"/>
            <p:nvPr/>
          </p:nvSpPr>
          <p:spPr>
            <a:xfrm>
              <a:off x="7572545" y="1453062"/>
              <a:ext cx="385490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 err="1">
                  <a:cs typeface="Times New Roman" pitchFamily="18" charset="0"/>
                </a:rPr>
                <a:t>z’</a:t>
              </a:r>
              <a:r>
                <a:rPr lang="en-US" sz="1350" b="1" baseline="-25000" dirty="0" err="1">
                  <a:cs typeface="Times New Roman" pitchFamily="18" charset="0"/>
                </a:rPr>
                <a:t>w</a:t>
              </a:r>
              <a:endParaRPr lang="en-US" sz="1350" b="1" baseline="-25000" dirty="0">
                <a:cs typeface="Times New Roman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BE082BA-BB2D-AD41-A01E-542026EF3680}"/>
                </a:ext>
              </a:extLst>
            </p:cNvPr>
            <p:cNvSpPr txBox="1"/>
            <p:nvPr/>
          </p:nvSpPr>
          <p:spPr>
            <a:xfrm>
              <a:off x="7757775" y="504760"/>
              <a:ext cx="401713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 err="1">
                  <a:cs typeface="Times New Roman" pitchFamily="18" charset="0"/>
                </a:rPr>
                <a:t>y’</a:t>
              </a:r>
              <a:r>
                <a:rPr lang="en-US" sz="1350" b="1" baseline="-25000" dirty="0" err="1">
                  <a:cs typeface="Times New Roman" pitchFamily="18" charset="0"/>
                </a:rPr>
                <a:t>w</a:t>
              </a:r>
              <a:endParaRPr lang="en-US" sz="1350" b="1" baseline="-25000" dirty="0">
                <a:cs typeface="Times New Roman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B568C48-6E00-AB41-8596-41428954C7BF}"/>
                </a:ext>
              </a:extLst>
            </p:cNvPr>
            <p:cNvSpPr txBox="1"/>
            <p:nvPr/>
          </p:nvSpPr>
          <p:spPr>
            <a:xfrm>
              <a:off x="8332802" y="1224463"/>
              <a:ext cx="397545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 err="1">
                  <a:cs typeface="Times New Roman" pitchFamily="18" charset="0"/>
                </a:rPr>
                <a:t>x’</a:t>
              </a:r>
              <a:r>
                <a:rPr lang="en-US" sz="1350" b="1" baseline="-25000" dirty="0" err="1">
                  <a:cs typeface="Times New Roman" pitchFamily="18" charset="0"/>
                </a:rPr>
                <a:t>w</a:t>
              </a:r>
              <a:endParaRPr lang="en-US" sz="1350" b="1" baseline="-25000" dirty="0">
                <a:cs typeface="Times New Roman" pitchFamily="18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9CE0EC2-4783-704B-A0F7-AC7D13C58ED2}"/>
                </a:ext>
              </a:extLst>
            </p:cNvPr>
            <p:cNvSpPr/>
            <p:nvPr/>
          </p:nvSpPr>
          <p:spPr>
            <a:xfrm>
              <a:off x="7729360" y="1291653"/>
              <a:ext cx="111019" cy="11101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A7A88011-B10B-DF40-BB91-A45089E271E6}"/>
              </a:ext>
            </a:extLst>
          </p:cNvPr>
          <p:cNvGrpSpPr/>
          <p:nvPr/>
        </p:nvGrpSpPr>
        <p:grpSpPr>
          <a:xfrm>
            <a:off x="4333797" y="1351767"/>
            <a:ext cx="2801231" cy="696995"/>
            <a:chOff x="4333797" y="1351767"/>
            <a:chExt cx="2801231" cy="69699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8FBEC85-7C3B-1F4C-81FC-3BC65BBF10BA}"/>
                </a:ext>
              </a:extLst>
            </p:cNvPr>
            <p:cNvSpPr txBox="1"/>
            <p:nvPr/>
          </p:nvSpPr>
          <p:spPr>
            <a:xfrm>
              <a:off x="6196818" y="1351767"/>
              <a:ext cx="4821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/>
                <a:t>X</a:t>
              </a:r>
              <a:r>
                <a:rPr lang="en-US" b="1" baseline="-25000" dirty="0" err="1"/>
                <a:t>c</a:t>
              </a:r>
              <a:endParaRPr lang="en-US" b="1" baseline="-25000" dirty="0"/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2A5105C7-24BC-7744-B453-FF4F68F5B7DA}"/>
                </a:ext>
              </a:extLst>
            </p:cNvPr>
            <p:cNvCxnSpPr>
              <a:cxnSpLocks/>
              <a:stCxn id="18" idx="2"/>
              <a:endCxn id="53" idx="6"/>
            </p:cNvCxnSpPr>
            <p:nvPr/>
          </p:nvCxnSpPr>
          <p:spPr>
            <a:xfrm flipH="1">
              <a:off x="4333797" y="1613538"/>
              <a:ext cx="2801231" cy="435224"/>
            </a:xfrm>
            <a:prstGeom prst="line">
              <a:avLst/>
            </a:prstGeom>
            <a:ln w="28575">
              <a:solidFill>
                <a:schemeClr val="accent6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7784758-A335-A949-8824-D2A8AA9D6D26}"/>
              </a:ext>
            </a:extLst>
          </p:cNvPr>
          <p:cNvGrpSpPr/>
          <p:nvPr/>
        </p:nvGrpSpPr>
        <p:grpSpPr>
          <a:xfrm>
            <a:off x="3107298" y="1206359"/>
            <a:ext cx="1569461" cy="1468067"/>
            <a:chOff x="6613880" y="504760"/>
            <a:chExt cx="1569461" cy="1468067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791CE8AE-1D3B-3B4F-8450-B6DCC173D4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85144" y="665373"/>
              <a:ext cx="16324" cy="684936"/>
            </a:xfrm>
            <a:prstGeom prst="straightConnector1">
              <a:avLst/>
            </a:prstGeom>
            <a:ln w="317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49DF4801-FE88-A949-A9AD-403A015289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13880" y="1350234"/>
              <a:ext cx="1170990" cy="0"/>
            </a:xfrm>
            <a:prstGeom prst="straightConnector1">
              <a:avLst/>
            </a:prstGeom>
            <a:ln w="317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26A3C0D8-EB85-834A-9492-D0C485EDAB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30347" y="1350309"/>
              <a:ext cx="354796" cy="434914"/>
            </a:xfrm>
            <a:prstGeom prst="straightConnector1">
              <a:avLst/>
            </a:prstGeom>
            <a:ln w="31750">
              <a:solidFill>
                <a:srgbClr val="FB1C0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D9E6D3C-AC31-764E-AB15-A862075F4E8C}"/>
                </a:ext>
              </a:extLst>
            </p:cNvPr>
            <p:cNvSpPr txBox="1"/>
            <p:nvPr/>
          </p:nvSpPr>
          <p:spPr>
            <a:xfrm>
              <a:off x="6718339" y="980356"/>
              <a:ext cx="4187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cs typeface="Times New Roman" pitchFamily="18" charset="0"/>
                </a:rPr>
                <a:t>z’</a:t>
              </a:r>
              <a:r>
                <a:rPr lang="en-US" sz="2000" baseline="-25000" dirty="0" err="1">
                  <a:cs typeface="Times New Roman" pitchFamily="18" charset="0"/>
                </a:rPr>
                <a:t>c</a:t>
              </a:r>
              <a:endParaRPr lang="en-US" sz="1400" baseline="-25000" dirty="0">
                <a:cs typeface="Times New Roman" pitchFamily="18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9D84A04-F38B-344D-B6CF-A808D56390B2}"/>
                </a:ext>
              </a:extLst>
            </p:cNvPr>
            <p:cNvSpPr txBox="1"/>
            <p:nvPr/>
          </p:nvSpPr>
          <p:spPr>
            <a:xfrm>
              <a:off x="7757775" y="504760"/>
              <a:ext cx="4255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cs typeface="Times New Roman" pitchFamily="18" charset="0"/>
                </a:rPr>
                <a:t>y’</a:t>
              </a:r>
              <a:r>
                <a:rPr lang="en-US" sz="2000" baseline="-25000" dirty="0" err="1">
                  <a:cs typeface="Times New Roman" pitchFamily="18" charset="0"/>
                </a:rPr>
                <a:t>c</a:t>
              </a:r>
              <a:endParaRPr lang="en-US" sz="2000" baseline="-25000" dirty="0">
                <a:cs typeface="Times New Roman" pitchFamily="18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FAC82B0-B2C0-CE4F-8BFD-D86AF74E55C8}"/>
                </a:ext>
              </a:extLst>
            </p:cNvPr>
            <p:cNvSpPr txBox="1"/>
            <p:nvPr/>
          </p:nvSpPr>
          <p:spPr>
            <a:xfrm>
              <a:off x="7531448" y="1572717"/>
              <a:ext cx="4273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cs typeface="Times New Roman" pitchFamily="18" charset="0"/>
                </a:rPr>
                <a:t>x’</a:t>
              </a:r>
              <a:r>
                <a:rPr lang="en-US" sz="2000" baseline="-25000" dirty="0" err="1">
                  <a:cs typeface="Times New Roman" pitchFamily="18" charset="0"/>
                </a:rPr>
                <a:t>c</a:t>
              </a:r>
              <a:endParaRPr lang="en-US" sz="2000" baseline="-25000" dirty="0">
                <a:cs typeface="Times New Roman" pitchFamily="18" charset="0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2E59BAEA-A273-C840-9603-5F8FAC7D7DF3}"/>
                </a:ext>
              </a:extLst>
            </p:cNvPr>
            <p:cNvSpPr/>
            <p:nvPr/>
          </p:nvSpPr>
          <p:spPr>
            <a:xfrm>
              <a:off x="7729360" y="1291653"/>
              <a:ext cx="111019" cy="11101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F3316E72-C84E-C24B-A955-A6C98D63F4A6}"/>
              </a:ext>
            </a:extLst>
          </p:cNvPr>
          <p:cNvSpPr/>
          <p:nvPr/>
        </p:nvSpPr>
        <p:spPr>
          <a:xfrm>
            <a:off x="3848289" y="644032"/>
            <a:ext cx="893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pinhole</a:t>
            </a:r>
            <a:endParaRPr lang="en-US" baseline="-25000" dirty="0"/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5597CBFE-4F53-D54F-B450-7013E42464E2}"/>
              </a:ext>
            </a:extLst>
          </p:cNvPr>
          <p:cNvGrpSpPr/>
          <p:nvPr/>
        </p:nvGrpSpPr>
        <p:grpSpPr>
          <a:xfrm>
            <a:off x="7246047" y="1205103"/>
            <a:ext cx="796370" cy="424842"/>
            <a:chOff x="7246047" y="1205103"/>
            <a:chExt cx="796370" cy="424842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3676B40-D130-3745-9E7E-F6BCFA98DB71}"/>
                </a:ext>
              </a:extLst>
            </p:cNvPr>
            <p:cNvCxnSpPr>
              <a:cxnSpLocks/>
              <a:stCxn id="18" idx="6"/>
              <a:endCxn id="43" idx="2"/>
            </p:cNvCxnSpPr>
            <p:nvPr/>
          </p:nvCxnSpPr>
          <p:spPr>
            <a:xfrm>
              <a:off x="7246047" y="1613538"/>
              <a:ext cx="796370" cy="16407"/>
            </a:xfrm>
            <a:prstGeom prst="line">
              <a:avLst/>
            </a:prstGeom>
            <a:ln w="28575">
              <a:solidFill>
                <a:srgbClr val="FFFF00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A3B1956A-57AD-054D-8CA6-2F99B6383EA2}"/>
                </a:ext>
              </a:extLst>
            </p:cNvPr>
            <p:cNvSpPr txBox="1"/>
            <p:nvPr/>
          </p:nvSpPr>
          <p:spPr>
            <a:xfrm>
              <a:off x="7331524" y="1205103"/>
              <a:ext cx="4821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/>
                <a:t>X</a:t>
              </a:r>
              <a:r>
                <a:rPr lang="en-US" b="1" baseline="-25000" dirty="0" err="1"/>
                <a:t>w</a:t>
              </a:r>
              <a:endParaRPr lang="en-US" b="1" baseline="-25000" dirty="0"/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BF8BE95D-0EA7-BD46-BFDA-1E868F6A1902}"/>
              </a:ext>
            </a:extLst>
          </p:cNvPr>
          <p:cNvGrpSpPr/>
          <p:nvPr/>
        </p:nvGrpSpPr>
        <p:grpSpPr>
          <a:xfrm>
            <a:off x="6947204" y="1159916"/>
            <a:ext cx="482103" cy="509131"/>
            <a:chOff x="6947204" y="1159916"/>
            <a:chExt cx="482103" cy="509131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DC8575F-F66F-8F4D-8664-175F4FB46E20}"/>
                </a:ext>
              </a:extLst>
            </p:cNvPr>
            <p:cNvSpPr/>
            <p:nvPr/>
          </p:nvSpPr>
          <p:spPr>
            <a:xfrm>
              <a:off x="7135028" y="1558028"/>
              <a:ext cx="111019" cy="111019"/>
            </a:xfrm>
            <a:prstGeom prst="ellipse">
              <a:avLst/>
            </a:prstGeom>
            <a:solidFill>
              <a:srgbClr val="59FD6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C640D0F2-D04A-F64E-A502-750FA4895B75}"/>
                </a:ext>
              </a:extLst>
            </p:cNvPr>
            <p:cNvSpPr txBox="1"/>
            <p:nvPr/>
          </p:nvSpPr>
          <p:spPr>
            <a:xfrm>
              <a:off x="6947204" y="1159916"/>
              <a:ext cx="4821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</a:t>
              </a:r>
              <a:endParaRPr lang="en-US" baseline="-25000" dirty="0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B377F05-35D6-6D46-B1ED-DB39AA928276}"/>
              </a:ext>
            </a:extLst>
          </p:cNvPr>
          <p:cNvGrpSpPr/>
          <p:nvPr/>
        </p:nvGrpSpPr>
        <p:grpSpPr>
          <a:xfrm>
            <a:off x="849932" y="2048762"/>
            <a:ext cx="3372846" cy="528717"/>
            <a:chOff x="849932" y="2048762"/>
            <a:chExt cx="3372846" cy="528717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888AE96C-466A-3F4F-B096-F69390EE0495}"/>
                </a:ext>
              </a:extLst>
            </p:cNvPr>
            <p:cNvSpPr/>
            <p:nvPr/>
          </p:nvSpPr>
          <p:spPr>
            <a:xfrm>
              <a:off x="849932" y="2466460"/>
              <a:ext cx="111019" cy="111019"/>
            </a:xfrm>
            <a:prstGeom prst="ellipse">
              <a:avLst/>
            </a:prstGeom>
            <a:solidFill>
              <a:srgbClr val="59FD6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8C58134-2FC1-E94E-8EF3-CED894EAE165}"/>
                </a:ext>
              </a:extLst>
            </p:cNvPr>
            <p:cNvCxnSpPr>
              <a:cxnSpLocks/>
              <a:stCxn id="64" idx="6"/>
              <a:endCxn id="53" idx="2"/>
            </p:cNvCxnSpPr>
            <p:nvPr/>
          </p:nvCxnSpPr>
          <p:spPr>
            <a:xfrm flipV="1">
              <a:off x="960951" y="2048762"/>
              <a:ext cx="3261827" cy="473208"/>
            </a:xfrm>
            <a:prstGeom prst="line">
              <a:avLst/>
            </a:prstGeom>
            <a:ln w="22225">
              <a:solidFill>
                <a:schemeClr val="accent6"/>
              </a:solidFill>
              <a:prstDash val="dash"/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C04D33EC-3E89-0443-B7BC-C12B70EC61A7}"/>
              </a:ext>
            </a:extLst>
          </p:cNvPr>
          <p:cNvGrpSpPr/>
          <p:nvPr/>
        </p:nvGrpSpPr>
        <p:grpSpPr>
          <a:xfrm>
            <a:off x="736733" y="2022422"/>
            <a:ext cx="370614" cy="444038"/>
            <a:chOff x="736733" y="2022422"/>
            <a:chExt cx="370614" cy="444038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F03C1560-629C-2A46-AC3F-6761F9805ED0}"/>
                </a:ext>
              </a:extLst>
            </p:cNvPr>
            <p:cNvSpPr txBox="1"/>
            <p:nvPr/>
          </p:nvSpPr>
          <p:spPr>
            <a:xfrm>
              <a:off x="736733" y="2022422"/>
              <a:ext cx="3706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x</a:t>
              </a:r>
              <a:r>
                <a:rPr lang="en-US" baseline="-25000" dirty="0"/>
                <a:t>i</a:t>
              </a:r>
            </a:p>
          </p:txBody>
        </p: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87BEC18B-A16F-3248-95CF-CE9E55E40773}"/>
                </a:ext>
              </a:extLst>
            </p:cNvPr>
            <p:cNvCxnSpPr>
              <a:cxnSpLocks/>
              <a:stCxn id="12" idx="4"/>
              <a:endCxn id="64" idx="0"/>
            </p:cNvCxnSpPr>
            <p:nvPr/>
          </p:nvCxnSpPr>
          <p:spPr>
            <a:xfrm flipH="1">
              <a:off x="905442" y="2113333"/>
              <a:ext cx="125463" cy="353127"/>
            </a:xfrm>
            <a:prstGeom prst="straightConnector1">
              <a:avLst/>
            </a:prstGeom>
            <a:ln w="12700">
              <a:solidFill>
                <a:schemeClr val="accent6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5" name="TextBox 104">
            <a:extLst>
              <a:ext uri="{FF2B5EF4-FFF2-40B4-BE49-F238E27FC236}">
                <a16:creationId xmlns:a16="http://schemas.microsoft.com/office/drawing/2014/main" id="{E8596ACF-E292-F74F-AFBD-C4E9ED05EB16}"/>
              </a:ext>
            </a:extLst>
          </p:cNvPr>
          <p:cNvSpPr txBox="1"/>
          <p:nvPr/>
        </p:nvSpPr>
        <p:spPr>
          <a:xfrm>
            <a:off x="6196819" y="6519446"/>
            <a:ext cx="2947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inspired by Shree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Nayar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36A9F2F5-81E8-064C-A7AE-6210B9342024}"/>
              </a:ext>
            </a:extLst>
          </p:cNvPr>
          <p:cNvGrpSpPr/>
          <p:nvPr/>
        </p:nvGrpSpPr>
        <p:grpSpPr>
          <a:xfrm>
            <a:off x="346085" y="3352800"/>
            <a:ext cx="2244715" cy="1463419"/>
            <a:chOff x="346085" y="3352800"/>
            <a:chExt cx="2244715" cy="1463419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25BA1C0-D930-F54B-A744-CA99ACD3638A}"/>
                </a:ext>
              </a:extLst>
            </p:cNvPr>
            <p:cNvSpPr txBox="1"/>
            <p:nvPr/>
          </p:nvSpPr>
          <p:spPr>
            <a:xfrm>
              <a:off x="346085" y="3352800"/>
              <a:ext cx="22447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Image Coordinates</a:t>
              </a:r>
            </a:p>
          </p:txBody>
        </p:sp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F6452F10-3575-3241-890F-42FF64F11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5993" y="3908682"/>
              <a:ext cx="1491699" cy="907537"/>
            </a:xfrm>
            <a:prstGeom prst="rect">
              <a:avLst/>
            </a:prstGeom>
          </p:spPr>
        </p:pic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A44023B7-D86F-BC4C-8FDE-F2317FDA947B}"/>
              </a:ext>
            </a:extLst>
          </p:cNvPr>
          <p:cNvGrpSpPr/>
          <p:nvPr/>
        </p:nvGrpSpPr>
        <p:grpSpPr>
          <a:xfrm>
            <a:off x="3523274" y="3352800"/>
            <a:ext cx="2343500" cy="1562100"/>
            <a:chOff x="3523274" y="3352800"/>
            <a:chExt cx="2343500" cy="1562100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A4BF21-A8EC-7E4A-8F72-4F70173D6FBD}"/>
                </a:ext>
              </a:extLst>
            </p:cNvPr>
            <p:cNvSpPr txBox="1"/>
            <p:nvPr/>
          </p:nvSpPr>
          <p:spPr>
            <a:xfrm>
              <a:off x="3523274" y="3352800"/>
              <a:ext cx="2343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Camera Coordinates</a:t>
              </a:r>
            </a:p>
          </p:txBody>
        </p:sp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A1C61628-C4EB-0648-8A4D-0189E63FC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30384" y="3810000"/>
              <a:ext cx="1402373" cy="1104900"/>
            </a:xfrm>
            <a:prstGeom prst="rect">
              <a:avLst/>
            </a:prstGeom>
          </p:spPr>
        </p:pic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2E43E843-D32A-8C4D-8306-22455B2C41D3}"/>
              </a:ext>
            </a:extLst>
          </p:cNvPr>
          <p:cNvGrpSpPr/>
          <p:nvPr/>
        </p:nvGrpSpPr>
        <p:grpSpPr>
          <a:xfrm>
            <a:off x="7022732" y="3352800"/>
            <a:ext cx="2343500" cy="1562100"/>
            <a:chOff x="7022732" y="3352800"/>
            <a:chExt cx="2343500" cy="1562100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6AF35C2-36C5-8747-932C-8A15546210E1}"/>
                </a:ext>
              </a:extLst>
            </p:cNvPr>
            <p:cNvSpPr txBox="1"/>
            <p:nvPr/>
          </p:nvSpPr>
          <p:spPr>
            <a:xfrm>
              <a:off x="7022732" y="3352800"/>
              <a:ext cx="2343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World Coordinates</a:t>
              </a:r>
            </a:p>
          </p:txBody>
        </p:sp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56BEDEA2-61E7-6B46-AE84-DF71477D8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53239" y="3810000"/>
              <a:ext cx="1538361" cy="1104900"/>
            </a:xfrm>
            <a:prstGeom prst="rect">
              <a:avLst/>
            </a:prstGeom>
          </p:spPr>
        </p:pic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2E18F61B-D9ED-D842-B21D-147983B89B05}"/>
              </a:ext>
            </a:extLst>
          </p:cNvPr>
          <p:cNvGrpSpPr/>
          <p:nvPr/>
        </p:nvGrpSpPr>
        <p:grpSpPr>
          <a:xfrm>
            <a:off x="5417502" y="4177785"/>
            <a:ext cx="2343500" cy="888146"/>
            <a:chOff x="5417502" y="4177785"/>
            <a:chExt cx="2343500" cy="888146"/>
          </a:xfrm>
        </p:grpSpPr>
        <p:sp>
          <p:nvSpPr>
            <p:cNvPr id="112" name="Up Arrow 111">
              <a:extLst>
                <a:ext uri="{FF2B5EF4-FFF2-40B4-BE49-F238E27FC236}">
                  <a16:creationId xmlns:a16="http://schemas.microsoft.com/office/drawing/2014/main" id="{C8D435BC-FC91-514C-9A84-F8D5F028A9DA}"/>
                </a:ext>
              </a:extLst>
            </p:cNvPr>
            <p:cNvSpPr/>
            <p:nvPr/>
          </p:nvSpPr>
          <p:spPr>
            <a:xfrm rot="16200000">
              <a:off x="6333654" y="3975322"/>
              <a:ext cx="369332" cy="774258"/>
            </a:xfrm>
            <a:prstGeom prst="upArrow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33E257C7-1443-5948-91C4-79E0A381D033}"/>
                </a:ext>
              </a:extLst>
            </p:cNvPr>
            <p:cNvSpPr txBox="1"/>
            <p:nvPr/>
          </p:nvSpPr>
          <p:spPr>
            <a:xfrm>
              <a:off x="5417502" y="4419600"/>
              <a:ext cx="23435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Coordinate Transformation</a:t>
              </a: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88F72516-1223-A34D-A0BF-A4CBBF4AB3CD}"/>
              </a:ext>
            </a:extLst>
          </p:cNvPr>
          <p:cNvGrpSpPr/>
          <p:nvPr/>
        </p:nvGrpSpPr>
        <p:grpSpPr>
          <a:xfrm>
            <a:off x="2040007" y="4114800"/>
            <a:ext cx="2343500" cy="964347"/>
            <a:chOff x="2040007" y="4177784"/>
            <a:chExt cx="2343500" cy="964347"/>
          </a:xfrm>
        </p:grpSpPr>
        <p:sp>
          <p:nvSpPr>
            <p:cNvPr id="113" name="Up Arrow 112">
              <a:extLst>
                <a:ext uri="{FF2B5EF4-FFF2-40B4-BE49-F238E27FC236}">
                  <a16:creationId xmlns:a16="http://schemas.microsoft.com/office/drawing/2014/main" id="{00F7AD8F-E793-B548-9108-94B3B2826C6C}"/>
                </a:ext>
              </a:extLst>
            </p:cNvPr>
            <p:cNvSpPr/>
            <p:nvPr/>
          </p:nvSpPr>
          <p:spPr>
            <a:xfrm rot="16200000">
              <a:off x="2943047" y="3975321"/>
              <a:ext cx="369332" cy="774258"/>
            </a:xfrm>
            <a:prstGeom prst="upArrow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26506C7E-2F36-2048-8FA7-A54C5780265B}"/>
                </a:ext>
              </a:extLst>
            </p:cNvPr>
            <p:cNvSpPr txBox="1"/>
            <p:nvPr/>
          </p:nvSpPr>
          <p:spPr>
            <a:xfrm>
              <a:off x="2040007" y="4495800"/>
              <a:ext cx="23435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Perspective </a:t>
              </a:r>
            </a:p>
            <a:p>
              <a:pPr algn="ctr"/>
              <a:r>
                <a:rPr lang="en-US" dirty="0"/>
                <a:t>Projection</a:t>
              </a:r>
            </a:p>
          </p:txBody>
        </p:sp>
      </p:grpSp>
      <p:pic>
        <p:nvPicPr>
          <p:cNvPr id="69" name="Picture 68">
            <a:extLst>
              <a:ext uri="{FF2B5EF4-FFF2-40B4-BE49-F238E27FC236}">
                <a16:creationId xmlns:a16="http://schemas.microsoft.com/office/drawing/2014/main" id="{1D324DE1-AD6D-004E-80DF-FF106C134DB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227" r="22599"/>
          <a:stretch/>
        </p:blipFill>
        <p:spPr>
          <a:xfrm>
            <a:off x="5779880" y="4648200"/>
            <a:ext cx="1811888" cy="172594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0B330D36-005B-8045-98D6-C7481756E17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772" r="13226"/>
          <a:stretch/>
        </p:blipFill>
        <p:spPr>
          <a:xfrm>
            <a:off x="2286000" y="5029200"/>
            <a:ext cx="1926945" cy="9126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4D1D764-23D6-3C40-8DA1-11F8C30BC354}"/>
              </a:ext>
            </a:extLst>
          </p:cNvPr>
          <p:cNvSpPr/>
          <p:nvPr/>
        </p:nvSpPr>
        <p:spPr>
          <a:xfrm>
            <a:off x="1565384" y="6019800"/>
            <a:ext cx="3129640" cy="609600"/>
          </a:xfrm>
          <a:prstGeom prst="rect">
            <a:avLst/>
          </a:prstGeom>
          <a:solidFill>
            <a:schemeClr val="accent5">
              <a:lumMod val="20000"/>
              <a:lumOff val="80000"/>
              <a:alpha val="78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Intrinsics</a:t>
            </a:r>
            <a:endParaRPr lang="en-US" sz="3200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AD94B7E0-00A1-9E4F-AC30-D2F6F4F58D5E}"/>
              </a:ext>
            </a:extLst>
          </p:cNvPr>
          <p:cNvSpPr/>
          <p:nvPr/>
        </p:nvSpPr>
        <p:spPr>
          <a:xfrm>
            <a:off x="5148134" y="6019800"/>
            <a:ext cx="3129640" cy="609600"/>
          </a:xfrm>
          <a:prstGeom prst="rect">
            <a:avLst/>
          </a:prstGeom>
          <a:solidFill>
            <a:schemeClr val="accent5">
              <a:lumMod val="20000"/>
              <a:lumOff val="80000"/>
              <a:alpha val="78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Extrinsics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0376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908E5-41F6-4FFE-B072-C936C015B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1: Converging Cameras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7BA54E5-5DC4-43D4-8EBA-F6957C655662}"/>
              </a:ext>
            </a:extLst>
          </p:cNvPr>
          <p:cNvGrpSpPr/>
          <p:nvPr/>
        </p:nvGrpSpPr>
        <p:grpSpPr>
          <a:xfrm>
            <a:off x="111168" y="1843732"/>
            <a:ext cx="8921664" cy="4271755"/>
            <a:chOff x="0" y="1843732"/>
            <a:chExt cx="8921664" cy="4271755"/>
          </a:xfrm>
        </p:grpSpPr>
        <p:pic>
          <p:nvPicPr>
            <p:cNvPr id="4" name="Picture 2" descr="fig8">
              <a:extLst>
                <a:ext uri="{FF2B5EF4-FFF2-40B4-BE49-F238E27FC236}">
                  <a16:creationId xmlns:a16="http://schemas.microsoft.com/office/drawing/2014/main" id="{FD4943F0-48F1-4404-AC65-795ED6C71A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3977"/>
            <a:stretch/>
          </p:blipFill>
          <p:spPr bwMode="auto">
            <a:xfrm>
              <a:off x="4551321" y="1843732"/>
              <a:ext cx="4370343" cy="4271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3" descr="fig8">
              <a:extLst>
                <a:ext uri="{FF2B5EF4-FFF2-40B4-BE49-F238E27FC236}">
                  <a16:creationId xmlns:a16="http://schemas.microsoft.com/office/drawing/2014/main" id="{23C74C30-4628-44CE-B9BA-0CF05B7732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1843732"/>
              <a:ext cx="4551321" cy="4271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A307385-99B7-411F-B361-57F4747EF5FC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Hartley &amp; Zisserman</a:t>
            </a:r>
          </a:p>
        </p:txBody>
      </p:sp>
    </p:spTree>
    <p:extLst>
      <p:ext uri="{BB962C8B-B14F-4D97-AF65-F5344CB8AC3E}">
        <p14:creationId xmlns:p14="http://schemas.microsoft.com/office/powerpoint/2010/main" val="2024012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48C06-F4AF-4476-8417-D9C5B03E9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Parallel to Image Plane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3634A80-55AA-4EE6-8CF5-C9CC45ADD9D4}"/>
              </a:ext>
            </a:extLst>
          </p:cNvPr>
          <p:cNvSpPr/>
          <p:nvPr/>
        </p:nvSpPr>
        <p:spPr>
          <a:xfrm>
            <a:off x="387783" y="3978302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DBF2A64-5E88-40B6-801F-9E3F3760AC98}"/>
              </a:ext>
            </a:extLst>
          </p:cNvPr>
          <p:cNvSpPr/>
          <p:nvPr/>
        </p:nvSpPr>
        <p:spPr>
          <a:xfrm>
            <a:off x="8378190" y="3972823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E9CA5FA-B212-4B8A-B839-B3780804E7F1}"/>
              </a:ext>
            </a:extLst>
          </p:cNvPr>
          <p:cNvCxnSpPr>
            <a:cxnSpLocks/>
          </p:cNvCxnSpPr>
          <p:nvPr/>
        </p:nvCxnSpPr>
        <p:spPr>
          <a:xfrm flipV="1">
            <a:off x="3761459" y="2190645"/>
            <a:ext cx="867740" cy="1530333"/>
          </a:xfrm>
          <a:prstGeom prst="line">
            <a:avLst/>
          </a:prstGeom>
          <a:ln w="635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139623FF-919C-4857-B6BD-B58E568FC12E}"/>
              </a:ext>
            </a:extLst>
          </p:cNvPr>
          <p:cNvCxnSpPr>
            <a:cxnSpLocks/>
          </p:cNvCxnSpPr>
          <p:nvPr/>
        </p:nvCxnSpPr>
        <p:spPr>
          <a:xfrm flipH="1" flipV="1">
            <a:off x="4644349" y="2234257"/>
            <a:ext cx="798301" cy="1365095"/>
          </a:xfrm>
          <a:prstGeom prst="line">
            <a:avLst/>
          </a:prstGeom>
          <a:ln w="635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C6C1E4A2-02B5-406A-9334-2FB90227D5D4}"/>
              </a:ext>
            </a:extLst>
          </p:cNvPr>
          <p:cNvGrpSpPr/>
          <p:nvPr/>
        </p:nvGrpSpPr>
        <p:grpSpPr>
          <a:xfrm>
            <a:off x="1628144" y="3427688"/>
            <a:ext cx="5887713" cy="1567802"/>
            <a:chOff x="1009934" y="3330053"/>
            <a:chExt cx="7124132" cy="1897040"/>
          </a:xfrm>
          <a:solidFill>
            <a:schemeClr val="bg1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9218FE7-3DA4-4DE9-98C7-ECF0B93D37DF}"/>
                </a:ext>
              </a:extLst>
            </p:cNvPr>
            <p:cNvSpPr/>
            <p:nvPr/>
          </p:nvSpPr>
          <p:spPr>
            <a:xfrm>
              <a:off x="1009934" y="3330054"/>
              <a:ext cx="3125338" cy="189703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89C24D-DC0D-40E5-9080-10B7AAE02CED}"/>
                </a:ext>
              </a:extLst>
            </p:cNvPr>
            <p:cNvSpPr/>
            <p:nvPr/>
          </p:nvSpPr>
          <p:spPr>
            <a:xfrm>
              <a:off x="5008728" y="3330053"/>
              <a:ext cx="3125338" cy="189703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27FA4C04-55E6-4DC2-9B63-F3CC57D88FBD}"/>
              </a:ext>
            </a:extLst>
          </p:cNvPr>
          <p:cNvSpPr/>
          <p:nvPr/>
        </p:nvSpPr>
        <p:spPr>
          <a:xfrm>
            <a:off x="2594185" y="5329898"/>
            <a:ext cx="325422" cy="3254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70AF6E8-CC4B-4BC1-9D69-51D185459678}"/>
              </a:ext>
            </a:extLst>
          </p:cNvPr>
          <p:cNvSpPr/>
          <p:nvPr/>
        </p:nvSpPr>
        <p:spPr>
          <a:xfrm>
            <a:off x="6387106" y="5329898"/>
            <a:ext cx="325422" cy="3254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DA079B-D09D-4258-8091-171C9411E3A8}"/>
              </a:ext>
            </a:extLst>
          </p:cNvPr>
          <p:cNvSpPr txBox="1"/>
          <p:nvPr/>
        </p:nvSpPr>
        <p:spPr>
          <a:xfrm>
            <a:off x="3598705" y="4091175"/>
            <a:ext cx="482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A18F58F-EF84-4C9F-B4E5-1855E449FE41}"/>
              </a:ext>
            </a:extLst>
          </p:cNvPr>
          <p:cNvSpPr txBox="1"/>
          <p:nvPr/>
        </p:nvSpPr>
        <p:spPr>
          <a:xfrm>
            <a:off x="5106718" y="4076244"/>
            <a:ext cx="6431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p'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D481556-B998-41D6-93F6-527BEF59FC07}"/>
              </a:ext>
            </a:extLst>
          </p:cNvPr>
          <p:cNvCxnSpPr>
            <a:cxnSpLocks/>
          </p:cNvCxnSpPr>
          <p:nvPr/>
        </p:nvCxnSpPr>
        <p:spPr>
          <a:xfrm>
            <a:off x="1628144" y="4211588"/>
            <a:ext cx="2582924" cy="0"/>
          </a:xfrm>
          <a:prstGeom prst="line">
            <a:avLst/>
          </a:prstGeom>
          <a:ln w="127000" cap="rnd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9E4A73D-7D02-4EA6-A897-EC233A8B5FFC}"/>
              </a:ext>
            </a:extLst>
          </p:cNvPr>
          <p:cNvCxnSpPr>
            <a:cxnSpLocks/>
          </p:cNvCxnSpPr>
          <p:nvPr/>
        </p:nvCxnSpPr>
        <p:spPr>
          <a:xfrm>
            <a:off x="1628144" y="3648034"/>
            <a:ext cx="2582924" cy="0"/>
          </a:xfrm>
          <a:prstGeom prst="line">
            <a:avLst/>
          </a:prstGeom>
          <a:ln w="1270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B7E7F3D-B060-4278-BA8B-524E8EC81769}"/>
              </a:ext>
            </a:extLst>
          </p:cNvPr>
          <p:cNvCxnSpPr>
            <a:cxnSpLocks/>
          </p:cNvCxnSpPr>
          <p:nvPr/>
        </p:nvCxnSpPr>
        <p:spPr>
          <a:xfrm>
            <a:off x="1644114" y="4709602"/>
            <a:ext cx="2582924" cy="0"/>
          </a:xfrm>
          <a:prstGeom prst="line">
            <a:avLst/>
          </a:prstGeom>
          <a:ln w="127000" cap="rnd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3385D4E2-9E6C-43A8-A373-8C956AB116D9}"/>
              </a:ext>
            </a:extLst>
          </p:cNvPr>
          <p:cNvSpPr/>
          <p:nvPr/>
        </p:nvSpPr>
        <p:spPr>
          <a:xfrm>
            <a:off x="3371995" y="4115462"/>
            <a:ext cx="226711" cy="226711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0A718B2-0E71-42F7-9FA0-11DA165D324D}"/>
              </a:ext>
            </a:extLst>
          </p:cNvPr>
          <p:cNvCxnSpPr>
            <a:cxnSpLocks/>
          </p:cNvCxnSpPr>
          <p:nvPr/>
        </p:nvCxnSpPr>
        <p:spPr>
          <a:xfrm>
            <a:off x="4932933" y="3648034"/>
            <a:ext cx="2582924" cy="0"/>
          </a:xfrm>
          <a:prstGeom prst="line">
            <a:avLst/>
          </a:prstGeom>
          <a:ln w="1270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813CD95-A7BE-4258-89E7-273BBCD392A0}"/>
              </a:ext>
            </a:extLst>
          </p:cNvPr>
          <p:cNvCxnSpPr>
            <a:cxnSpLocks/>
          </p:cNvCxnSpPr>
          <p:nvPr/>
        </p:nvCxnSpPr>
        <p:spPr>
          <a:xfrm>
            <a:off x="4963232" y="4211588"/>
            <a:ext cx="2582924" cy="0"/>
          </a:xfrm>
          <a:prstGeom prst="line">
            <a:avLst/>
          </a:prstGeom>
          <a:ln w="127000" cap="rnd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2BFF3F6-201A-4B31-9C9F-1A80CC2C4050}"/>
              </a:ext>
            </a:extLst>
          </p:cNvPr>
          <p:cNvCxnSpPr>
            <a:cxnSpLocks/>
          </p:cNvCxnSpPr>
          <p:nvPr/>
        </p:nvCxnSpPr>
        <p:spPr>
          <a:xfrm>
            <a:off x="4932933" y="4709602"/>
            <a:ext cx="2582924" cy="0"/>
          </a:xfrm>
          <a:prstGeom prst="line">
            <a:avLst/>
          </a:prstGeom>
          <a:ln w="127000" cap="rnd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E924663E-5366-4227-AC50-E6C8870AAF98}"/>
              </a:ext>
            </a:extLst>
          </p:cNvPr>
          <p:cNvSpPr/>
          <p:nvPr/>
        </p:nvSpPr>
        <p:spPr>
          <a:xfrm>
            <a:off x="5658234" y="4091175"/>
            <a:ext cx="226711" cy="226711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85733361-D54C-4015-A69E-E7D1776FDB1C}"/>
              </a:ext>
            </a:extLst>
          </p:cNvPr>
          <p:cNvSpPr/>
          <p:nvPr/>
        </p:nvSpPr>
        <p:spPr>
          <a:xfrm>
            <a:off x="6141338" y="3529539"/>
            <a:ext cx="226711" cy="22671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43C6F5B8-72DB-4AFC-8C4E-65AC0D7A5899}"/>
              </a:ext>
            </a:extLst>
          </p:cNvPr>
          <p:cNvSpPr/>
          <p:nvPr/>
        </p:nvSpPr>
        <p:spPr>
          <a:xfrm>
            <a:off x="2866013" y="3529539"/>
            <a:ext cx="226711" cy="22671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07BEFE9A-E4E3-417D-B883-8645061DA0A7}"/>
              </a:ext>
            </a:extLst>
          </p:cNvPr>
          <p:cNvSpPr/>
          <p:nvPr/>
        </p:nvSpPr>
        <p:spPr>
          <a:xfrm>
            <a:off x="6373738" y="4580548"/>
            <a:ext cx="226711" cy="22671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51F53DBB-8750-403B-947B-7134402F28AB}"/>
              </a:ext>
            </a:extLst>
          </p:cNvPr>
          <p:cNvSpPr/>
          <p:nvPr/>
        </p:nvSpPr>
        <p:spPr>
          <a:xfrm>
            <a:off x="2367474" y="4580548"/>
            <a:ext cx="226711" cy="22671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3769982-2689-423E-8D3D-E5A628D5490E}"/>
              </a:ext>
            </a:extLst>
          </p:cNvPr>
          <p:cNvCxnSpPr>
            <a:cxnSpLocks/>
          </p:cNvCxnSpPr>
          <p:nvPr/>
        </p:nvCxnSpPr>
        <p:spPr>
          <a:xfrm flipH="1" flipV="1">
            <a:off x="5799265" y="4202245"/>
            <a:ext cx="750554" cy="1290366"/>
          </a:xfrm>
          <a:prstGeom prst="line">
            <a:avLst/>
          </a:prstGeom>
          <a:ln w="635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24EC1DC-B8F9-43B6-B630-F5D81530ADE7}"/>
              </a:ext>
            </a:extLst>
          </p:cNvPr>
          <p:cNvCxnSpPr>
            <a:cxnSpLocks/>
          </p:cNvCxnSpPr>
          <p:nvPr/>
        </p:nvCxnSpPr>
        <p:spPr>
          <a:xfrm flipV="1">
            <a:off x="2737671" y="4246860"/>
            <a:ext cx="702554" cy="1245750"/>
          </a:xfrm>
          <a:prstGeom prst="line">
            <a:avLst/>
          </a:prstGeom>
          <a:ln w="635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BA9FAF9E-5B48-4A50-A275-F20A3A1F393C}"/>
              </a:ext>
            </a:extLst>
          </p:cNvPr>
          <p:cNvSpPr txBox="1"/>
          <p:nvPr/>
        </p:nvSpPr>
        <p:spPr>
          <a:xfrm>
            <a:off x="128440" y="4317886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1B3985D-B14D-419E-A19C-4A12D96A8119}"/>
              </a:ext>
            </a:extLst>
          </p:cNvPr>
          <p:cNvSpPr txBox="1"/>
          <p:nvPr/>
        </p:nvSpPr>
        <p:spPr>
          <a:xfrm>
            <a:off x="8431264" y="4201111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e'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E79F6A1-587F-4955-B579-52EDBA18204F}"/>
              </a:ext>
            </a:extLst>
          </p:cNvPr>
          <p:cNvSpPr txBox="1"/>
          <p:nvPr/>
        </p:nvSpPr>
        <p:spPr>
          <a:xfrm>
            <a:off x="328152" y="5795883"/>
            <a:ext cx="8487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Epipoles</a:t>
            </a:r>
            <a:r>
              <a:rPr lang="en-US" sz="2800" dirty="0"/>
              <a:t> </a:t>
            </a:r>
            <a:r>
              <a:rPr lang="en-US" sz="2800" i="1" dirty="0"/>
              <a:t>infinitely</a:t>
            </a:r>
            <a:r>
              <a:rPr lang="en-US" sz="2800" dirty="0"/>
              <a:t> far away, </a:t>
            </a:r>
            <a:r>
              <a:rPr lang="en-US" sz="2800" dirty="0" err="1"/>
              <a:t>epipolar</a:t>
            </a:r>
            <a:r>
              <a:rPr lang="en-US" sz="2800" dirty="0"/>
              <a:t> lines parallel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37EB3A40-204A-4A46-B110-883DE48A725F}"/>
              </a:ext>
            </a:extLst>
          </p:cNvPr>
          <p:cNvSpPr/>
          <p:nvPr/>
        </p:nvSpPr>
        <p:spPr>
          <a:xfrm>
            <a:off x="4426333" y="1968548"/>
            <a:ext cx="393760" cy="3937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Slide Number Placeholder 1">
            <a:extLst>
              <a:ext uri="{FF2B5EF4-FFF2-40B4-BE49-F238E27FC236}">
                <a16:creationId xmlns:a16="http://schemas.microsoft.com/office/drawing/2014/main" id="{BE6807E6-B631-0C42-B7A5-8593ED58F6CB}"/>
              </a:ext>
            </a:extLst>
          </p:cNvPr>
          <p:cNvSpPr txBox="1">
            <a:spLocks noGrp="1"/>
          </p:cNvSpPr>
          <p:nvPr/>
        </p:nvSpPr>
        <p:spPr bwMode="auto">
          <a:xfrm>
            <a:off x="7161449" y="658023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David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Fouhey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27891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A9911-45D4-4E1F-872B-66C538D7D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Parallel to Image Plane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B526EF4-9055-47C9-972F-3801474875CA}"/>
              </a:ext>
            </a:extLst>
          </p:cNvPr>
          <p:cNvGrpSpPr/>
          <p:nvPr/>
        </p:nvGrpSpPr>
        <p:grpSpPr>
          <a:xfrm>
            <a:off x="416663" y="2840609"/>
            <a:ext cx="8388461" cy="2408778"/>
            <a:chOff x="1144587" y="4191000"/>
            <a:chExt cx="6932613" cy="1809750"/>
          </a:xfrm>
        </p:grpSpPr>
        <p:pic>
          <p:nvPicPr>
            <p:cNvPr id="4" name="Picture 3" descr="fig8">
              <a:extLst>
                <a:ext uri="{FF2B5EF4-FFF2-40B4-BE49-F238E27FC236}">
                  <a16:creationId xmlns:a16="http://schemas.microsoft.com/office/drawing/2014/main" id="{5E8FA92F-8645-493E-ACAD-3940011172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706937" y="4191000"/>
              <a:ext cx="3370263" cy="1809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5" descr="fig8">
              <a:extLst>
                <a:ext uri="{FF2B5EF4-FFF2-40B4-BE49-F238E27FC236}">
                  <a16:creationId xmlns:a16="http://schemas.microsoft.com/office/drawing/2014/main" id="{8BE18F0D-88FD-4874-A899-D0F2744846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44587" y="4203700"/>
              <a:ext cx="3332163" cy="178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32F1658-552C-48D1-9620-BD6BE22D5D86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Hartley &amp; Zisserman</a:t>
            </a:r>
          </a:p>
        </p:txBody>
      </p:sp>
    </p:spTree>
    <p:extLst>
      <p:ext uri="{BB962C8B-B14F-4D97-AF65-F5344CB8AC3E}">
        <p14:creationId xmlns:p14="http://schemas.microsoft.com/office/powerpoint/2010/main" val="35061921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basement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1231" y="1565110"/>
            <a:ext cx="4681537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Example: Forward Motion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D189B4-740F-4FA9-BD16-81DB6EDEA6C8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Hartley &amp; Zisserman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2" name="Rectangle 2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Example: Forward Motion</a:t>
            </a:r>
          </a:p>
        </p:txBody>
      </p:sp>
      <p:pic>
        <p:nvPicPr>
          <p:cNvPr id="4" name="Picture 1027" descr="basement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0438" y="1565109"/>
            <a:ext cx="4681537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9FADFE-B100-41F3-BD29-E79DB67E9062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Hartley &amp; Zisserman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B5B40-CC84-4882-B9E5-5ACA939A1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Example: Forward Motion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B619CFB2-1816-4889-BBC6-D1AD4F74B436}"/>
              </a:ext>
            </a:extLst>
          </p:cNvPr>
          <p:cNvSpPr/>
          <p:nvPr/>
        </p:nvSpPr>
        <p:spPr>
          <a:xfrm>
            <a:off x="4293227" y="1682806"/>
            <a:ext cx="393760" cy="3937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F26CB58-5D96-4ABB-A675-C5CB5E7FBAC0}"/>
              </a:ext>
            </a:extLst>
          </p:cNvPr>
          <p:cNvCxnSpPr>
            <a:cxnSpLocks/>
          </p:cNvCxnSpPr>
          <p:nvPr/>
        </p:nvCxnSpPr>
        <p:spPr>
          <a:xfrm flipH="1" flipV="1">
            <a:off x="4495271" y="1892937"/>
            <a:ext cx="221836" cy="1002547"/>
          </a:xfrm>
          <a:prstGeom prst="line">
            <a:avLst/>
          </a:prstGeom>
          <a:ln w="635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>
            <a:extLst>
              <a:ext uri="{FF2B5EF4-FFF2-40B4-BE49-F238E27FC236}">
                <a16:creationId xmlns:a16="http://schemas.microsoft.com/office/drawing/2014/main" id="{ED5B0FD0-0E98-46C0-885B-D061196BEE2E}"/>
              </a:ext>
            </a:extLst>
          </p:cNvPr>
          <p:cNvSpPr/>
          <p:nvPr/>
        </p:nvSpPr>
        <p:spPr>
          <a:xfrm>
            <a:off x="5225810" y="4058433"/>
            <a:ext cx="325422" cy="3254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Trapezoid 53">
            <a:extLst>
              <a:ext uri="{FF2B5EF4-FFF2-40B4-BE49-F238E27FC236}">
                <a16:creationId xmlns:a16="http://schemas.microsoft.com/office/drawing/2014/main" id="{D4707DF5-EEAB-414A-BA32-5042ABF8662B}"/>
              </a:ext>
            </a:extLst>
          </p:cNvPr>
          <p:cNvSpPr/>
          <p:nvPr/>
        </p:nvSpPr>
        <p:spPr>
          <a:xfrm flipV="1">
            <a:off x="4134957" y="2766515"/>
            <a:ext cx="2582915" cy="1177905"/>
          </a:xfrm>
          <a:prstGeom prst="trapezoid">
            <a:avLst>
              <a:gd name="adj" fmla="val 1676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7A30D33B-59AB-4AD0-8647-003BF461E489}"/>
              </a:ext>
            </a:extLst>
          </p:cNvPr>
          <p:cNvCxnSpPr>
            <a:cxnSpLocks/>
          </p:cNvCxnSpPr>
          <p:nvPr/>
        </p:nvCxnSpPr>
        <p:spPr>
          <a:xfrm>
            <a:off x="4484943" y="2820056"/>
            <a:ext cx="1733295" cy="1070830"/>
          </a:xfrm>
          <a:prstGeom prst="line">
            <a:avLst/>
          </a:prstGeom>
          <a:ln w="127000" cap="rnd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9D148F2E-ADCD-4489-921A-BE1C2EABD79F}"/>
              </a:ext>
            </a:extLst>
          </p:cNvPr>
          <p:cNvCxnSpPr>
            <a:cxnSpLocks/>
          </p:cNvCxnSpPr>
          <p:nvPr/>
        </p:nvCxnSpPr>
        <p:spPr>
          <a:xfrm flipV="1">
            <a:off x="4522852" y="2820057"/>
            <a:ext cx="1733285" cy="1070822"/>
          </a:xfrm>
          <a:prstGeom prst="line">
            <a:avLst/>
          </a:prstGeom>
          <a:ln w="1270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FB1C0287-CE44-4D56-93C6-7B840BE7B125}"/>
              </a:ext>
            </a:extLst>
          </p:cNvPr>
          <p:cNvCxnSpPr>
            <a:cxnSpLocks/>
          </p:cNvCxnSpPr>
          <p:nvPr/>
        </p:nvCxnSpPr>
        <p:spPr>
          <a:xfrm flipH="1">
            <a:off x="4371820" y="3355467"/>
            <a:ext cx="2109188" cy="0"/>
          </a:xfrm>
          <a:prstGeom prst="line">
            <a:avLst/>
          </a:prstGeom>
          <a:ln w="127000" cap="rnd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59">
            <a:extLst>
              <a:ext uri="{FF2B5EF4-FFF2-40B4-BE49-F238E27FC236}">
                <a16:creationId xmlns:a16="http://schemas.microsoft.com/office/drawing/2014/main" id="{659020E4-DFF9-4692-862E-B517AC363D5A}"/>
              </a:ext>
            </a:extLst>
          </p:cNvPr>
          <p:cNvSpPr/>
          <p:nvPr/>
        </p:nvSpPr>
        <p:spPr>
          <a:xfrm>
            <a:off x="5252329" y="3252421"/>
            <a:ext cx="274320" cy="206101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D0038E22-F027-42A2-98C5-38A967D4FE8E}"/>
              </a:ext>
            </a:extLst>
          </p:cNvPr>
          <p:cNvSpPr/>
          <p:nvPr/>
        </p:nvSpPr>
        <p:spPr>
          <a:xfrm>
            <a:off x="6201056" y="3227158"/>
            <a:ext cx="226711" cy="22671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67BFFA8E-C81E-4082-AFC0-8CFBDD03806F}"/>
              </a:ext>
            </a:extLst>
          </p:cNvPr>
          <p:cNvSpPr/>
          <p:nvPr/>
        </p:nvSpPr>
        <p:spPr>
          <a:xfrm>
            <a:off x="4606189" y="2824705"/>
            <a:ext cx="226711" cy="226711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BC0774BC-8FD8-40E7-8913-AEDF30990697}"/>
              </a:ext>
            </a:extLst>
          </p:cNvPr>
          <p:cNvCxnSpPr>
            <a:cxnSpLocks/>
          </p:cNvCxnSpPr>
          <p:nvPr/>
        </p:nvCxnSpPr>
        <p:spPr>
          <a:xfrm flipH="1" flipV="1">
            <a:off x="4724400" y="2999189"/>
            <a:ext cx="366057" cy="1654313"/>
          </a:xfrm>
          <a:prstGeom prst="line">
            <a:avLst/>
          </a:prstGeom>
          <a:ln w="635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rapezoid 66">
            <a:extLst>
              <a:ext uri="{FF2B5EF4-FFF2-40B4-BE49-F238E27FC236}">
                <a16:creationId xmlns:a16="http://schemas.microsoft.com/office/drawing/2014/main" id="{00E53318-7336-4541-B0B0-6337EFBD08BF}"/>
              </a:ext>
            </a:extLst>
          </p:cNvPr>
          <p:cNvSpPr/>
          <p:nvPr/>
        </p:nvSpPr>
        <p:spPr>
          <a:xfrm flipV="1">
            <a:off x="4134957" y="4653501"/>
            <a:ext cx="2582915" cy="1177905"/>
          </a:xfrm>
          <a:prstGeom prst="trapezoid">
            <a:avLst>
              <a:gd name="adj" fmla="val 1676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DD3CE157-F29F-41E9-A529-774956091B26}"/>
              </a:ext>
            </a:extLst>
          </p:cNvPr>
          <p:cNvCxnSpPr>
            <a:cxnSpLocks/>
          </p:cNvCxnSpPr>
          <p:nvPr/>
        </p:nvCxnSpPr>
        <p:spPr>
          <a:xfrm>
            <a:off x="4484943" y="4707042"/>
            <a:ext cx="1733295" cy="1070830"/>
          </a:xfrm>
          <a:prstGeom prst="line">
            <a:avLst/>
          </a:prstGeom>
          <a:ln w="127000" cap="rnd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CF371120-C2EE-406B-8CA0-03E19D5FCE04}"/>
              </a:ext>
            </a:extLst>
          </p:cNvPr>
          <p:cNvCxnSpPr>
            <a:cxnSpLocks/>
          </p:cNvCxnSpPr>
          <p:nvPr/>
        </p:nvCxnSpPr>
        <p:spPr>
          <a:xfrm flipV="1">
            <a:off x="4522852" y="4707043"/>
            <a:ext cx="1733285" cy="1070822"/>
          </a:xfrm>
          <a:prstGeom prst="line">
            <a:avLst/>
          </a:prstGeom>
          <a:ln w="1270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049172C-6136-41D5-A24F-A7768465B52D}"/>
              </a:ext>
            </a:extLst>
          </p:cNvPr>
          <p:cNvCxnSpPr>
            <a:cxnSpLocks/>
          </p:cNvCxnSpPr>
          <p:nvPr/>
        </p:nvCxnSpPr>
        <p:spPr>
          <a:xfrm flipH="1">
            <a:off x="4371820" y="5242453"/>
            <a:ext cx="2109188" cy="0"/>
          </a:xfrm>
          <a:prstGeom prst="line">
            <a:avLst/>
          </a:prstGeom>
          <a:ln w="127000" cap="rnd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val 72">
            <a:extLst>
              <a:ext uri="{FF2B5EF4-FFF2-40B4-BE49-F238E27FC236}">
                <a16:creationId xmlns:a16="http://schemas.microsoft.com/office/drawing/2014/main" id="{3FA3597D-AF32-4A27-88F5-1135731AA549}"/>
              </a:ext>
            </a:extLst>
          </p:cNvPr>
          <p:cNvSpPr/>
          <p:nvPr/>
        </p:nvSpPr>
        <p:spPr>
          <a:xfrm>
            <a:off x="5252329" y="5139407"/>
            <a:ext cx="274320" cy="206101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C092C82E-B376-48DD-9C35-B0931A8B2875}"/>
              </a:ext>
            </a:extLst>
          </p:cNvPr>
          <p:cNvSpPr/>
          <p:nvPr/>
        </p:nvSpPr>
        <p:spPr>
          <a:xfrm>
            <a:off x="5881425" y="5100895"/>
            <a:ext cx="226711" cy="22671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D83EB3CD-8906-4168-BF65-AD44AF696DAD}"/>
              </a:ext>
            </a:extLst>
          </p:cNvPr>
          <p:cNvSpPr/>
          <p:nvPr/>
        </p:nvSpPr>
        <p:spPr>
          <a:xfrm>
            <a:off x="5052676" y="4994275"/>
            <a:ext cx="226711" cy="226711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FF7CAEB1-86D8-40E0-A4EB-2B4A7F8BD96D}"/>
              </a:ext>
            </a:extLst>
          </p:cNvPr>
          <p:cNvCxnSpPr>
            <a:cxnSpLocks/>
          </p:cNvCxnSpPr>
          <p:nvPr/>
        </p:nvCxnSpPr>
        <p:spPr>
          <a:xfrm flipH="1" flipV="1">
            <a:off x="5210659" y="5150994"/>
            <a:ext cx="209670" cy="947563"/>
          </a:xfrm>
          <a:prstGeom prst="line">
            <a:avLst/>
          </a:prstGeom>
          <a:ln w="635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3D6E5216-2CCF-48C3-8B22-EE53E88934CB}"/>
              </a:ext>
            </a:extLst>
          </p:cNvPr>
          <p:cNvSpPr/>
          <p:nvPr/>
        </p:nvSpPr>
        <p:spPr>
          <a:xfrm>
            <a:off x="5225810" y="5925533"/>
            <a:ext cx="325422" cy="3254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0C581C75-36C6-4FDE-86D4-9942ED788AD1}"/>
              </a:ext>
            </a:extLst>
          </p:cNvPr>
          <p:cNvSpPr/>
          <p:nvPr/>
        </p:nvSpPr>
        <p:spPr>
          <a:xfrm>
            <a:off x="5694107" y="2988630"/>
            <a:ext cx="226711" cy="22671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B84AA600-16EA-4818-B5D9-BE448A318240}"/>
              </a:ext>
            </a:extLst>
          </p:cNvPr>
          <p:cNvSpPr/>
          <p:nvPr/>
        </p:nvSpPr>
        <p:spPr>
          <a:xfrm>
            <a:off x="5730168" y="4844931"/>
            <a:ext cx="226711" cy="22671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8C671F4-D3BC-4D6B-AFDF-500D7AFEBF20}"/>
              </a:ext>
            </a:extLst>
          </p:cNvPr>
          <p:cNvSpPr txBox="1"/>
          <p:nvPr/>
        </p:nvSpPr>
        <p:spPr>
          <a:xfrm>
            <a:off x="1107742" y="2288800"/>
            <a:ext cx="291142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Epipole</a:t>
            </a:r>
            <a:r>
              <a:rPr lang="en-US" sz="2800" dirty="0"/>
              <a:t> is focus of expansion / principal point of the camera.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 err="1"/>
              <a:t>Epipolar</a:t>
            </a:r>
            <a:r>
              <a:rPr lang="en-US" sz="2800" dirty="0"/>
              <a:t> lines go out from principal point</a:t>
            </a:r>
          </a:p>
        </p:txBody>
      </p:sp>
    </p:spTree>
    <p:extLst>
      <p:ext uri="{BB962C8B-B14F-4D97-AF65-F5344CB8AC3E}">
        <p14:creationId xmlns:p14="http://schemas.microsoft.com/office/powerpoint/2010/main" val="4405572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1982788" y="252413"/>
            <a:ext cx="7262812" cy="584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Example: forward motion</a:t>
            </a:r>
          </a:p>
        </p:txBody>
      </p:sp>
      <p:pic>
        <p:nvPicPr>
          <p:cNvPr id="70659" name="Picture 3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2" y="1566863"/>
            <a:ext cx="2682875" cy="272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0" name="Picture 4" descr="fig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2" y="1566863"/>
            <a:ext cx="2682875" cy="272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1" name="Slide Number Placeholder 1"/>
          <p:cNvSpPr txBox="1">
            <a:spLocks noGrp="1"/>
          </p:cNvSpPr>
          <p:nvPr/>
        </p:nvSpPr>
        <p:spPr bwMode="auto">
          <a:xfrm>
            <a:off x="0" y="6553200"/>
            <a:ext cx="3962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 from Hartley &amp; Zisserman</a:t>
            </a:r>
          </a:p>
        </p:txBody>
      </p:sp>
      <p:sp>
        <p:nvSpPr>
          <p:cNvPr id="70662" name="Rectangle 5"/>
          <p:cNvSpPr>
            <a:spLocks noChangeArrowheads="1"/>
          </p:cNvSpPr>
          <p:nvPr/>
        </p:nvSpPr>
        <p:spPr bwMode="auto">
          <a:xfrm>
            <a:off x="6629402" y="2511425"/>
            <a:ext cx="2049463" cy="172243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663" name="Rectangle 6"/>
          <p:cNvSpPr>
            <a:spLocks noChangeArrowheads="1"/>
          </p:cNvSpPr>
          <p:nvPr/>
        </p:nvSpPr>
        <p:spPr bwMode="auto">
          <a:xfrm>
            <a:off x="6992938" y="1600202"/>
            <a:ext cx="1282700" cy="1135063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664" name="Freeform 7"/>
          <p:cNvSpPr>
            <a:spLocks/>
          </p:cNvSpPr>
          <p:nvPr/>
        </p:nvSpPr>
        <p:spPr bwMode="auto">
          <a:xfrm>
            <a:off x="6711950" y="1874838"/>
            <a:ext cx="914400" cy="1935162"/>
          </a:xfrm>
          <a:custGeom>
            <a:avLst/>
            <a:gdLst>
              <a:gd name="T0" fmla="*/ 2147483647 w 576"/>
              <a:gd name="T1" fmla="*/ 2147483647 h 1219"/>
              <a:gd name="T2" fmla="*/ 2147483647 w 576"/>
              <a:gd name="T3" fmla="*/ 2147483647 h 1219"/>
              <a:gd name="T4" fmla="*/ 2147483647 w 576"/>
              <a:gd name="T5" fmla="*/ 0 h 1219"/>
              <a:gd name="T6" fmla="*/ 0 w 576"/>
              <a:gd name="T7" fmla="*/ 2147483647 h 1219"/>
              <a:gd name="T8" fmla="*/ 2147483647 w 576"/>
              <a:gd name="T9" fmla="*/ 2147483647 h 12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219"/>
              <a:gd name="T17" fmla="*/ 576 w 576"/>
              <a:gd name="T18" fmla="*/ 1219 h 12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1219">
                <a:moveTo>
                  <a:pt x="576" y="1219"/>
                </a:moveTo>
                <a:lnTo>
                  <a:pt x="571" y="108"/>
                </a:lnTo>
                <a:lnTo>
                  <a:pt x="266" y="0"/>
                </a:lnTo>
                <a:lnTo>
                  <a:pt x="0" y="1003"/>
                </a:lnTo>
                <a:lnTo>
                  <a:pt x="576" y="121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665" name="Freeform 8"/>
          <p:cNvSpPr>
            <a:spLocks/>
          </p:cNvSpPr>
          <p:nvPr/>
        </p:nvSpPr>
        <p:spPr bwMode="auto">
          <a:xfrm flipH="1">
            <a:off x="7621588" y="1870077"/>
            <a:ext cx="914400" cy="1935163"/>
          </a:xfrm>
          <a:custGeom>
            <a:avLst/>
            <a:gdLst>
              <a:gd name="T0" fmla="*/ 2147483647 w 576"/>
              <a:gd name="T1" fmla="*/ 2147483647 h 1219"/>
              <a:gd name="T2" fmla="*/ 2147483647 w 576"/>
              <a:gd name="T3" fmla="*/ 2147483647 h 1219"/>
              <a:gd name="T4" fmla="*/ 2147483647 w 576"/>
              <a:gd name="T5" fmla="*/ 0 h 1219"/>
              <a:gd name="T6" fmla="*/ 0 w 576"/>
              <a:gd name="T7" fmla="*/ 2147483647 h 1219"/>
              <a:gd name="T8" fmla="*/ 2147483647 w 576"/>
              <a:gd name="T9" fmla="*/ 2147483647 h 12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219"/>
              <a:gd name="T17" fmla="*/ 576 w 576"/>
              <a:gd name="T18" fmla="*/ 1219 h 12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1219">
                <a:moveTo>
                  <a:pt x="576" y="1219"/>
                </a:moveTo>
                <a:lnTo>
                  <a:pt x="571" y="108"/>
                </a:lnTo>
                <a:lnTo>
                  <a:pt x="266" y="0"/>
                </a:lnTo>
                <a:lnTo>
                  <a:pt x="0" y="1003"/>
                </a:lnTo>
                <a:lnTo>
                  <a:pt x="576" y="121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666" name="Freeform 9"/>
          <p:cNvSpPr>
            <a:spLocks/>
          </p:cNvSpPr>
          <p:nvPr/>
        </p:nvSpPr>
        <p:spPr bwMode="auto">
          <a:xfrm>
            <a:off x="7624765" y="2060575"/>
            <a:ext cx="923925" cy="2001838"/>
          </a:xfrm>
          <a:custGeom>
            <a:avLst/>
            <a:gdLst>
              <a:gd name="T0" fmla="*/ 0 w 582"/>
              <a:gd name="T1" fmla="*/ 2147483647 h 1261"/>
              <a:gd name="T2" fmla="*/ 2147483647 w 582"/>
              <a:gd name="T3" fmla="*/ 0 h 1261"/>
              <a:gd name="T4" fmla="*/ 2147483647 w 582"/>
              <a:gd name="T5" fmla="*/ 2147483647 h 1261"/>
              <a:gd name="T6" fmla="*/ 2147483647 w 582"/>
              <a:gd name="T7" fmla="*/ 2147483647 h 1261"/>
              <a:gd name="T8" fmla="*/ 0 w 582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82"/>
              <a:gd name="T16" fmla="*/ 0 h 1261"/>
              <a:gd name="T17" fmla="*/ 582 w 582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82" h="1261">
                <a:moveTo>
                  <a:pt x="0" y="1111"/>
                </a:moveTo>
                <a:lnTo>
                  <a:pt x="5" y="0"/>
                </a:lnTo>
                <a:lnTo>
                  <a:pt x="269" y="68"/>
                </a:lnTo>
                <a:lnTo>
                  <a:pt x="582" y="1261"/>
                </a:lnTo>
                <a:lnTo>
                  <a:pt x="0" y="111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667" name="Freeform 10"/>
          <p:cNvSpPr>
            <a:spLocks/>
          </p:cNvSpPr>
          <p:nvPr/>
        </p:nvSpPr>
        <p:spPr bwMode="auto">
          <a:xfrm flipH="1">
            <a:off x="6696077" y="2054225"/>
            <a:ext cx="923925" cy="2001838"/>
          </a:xfrm>
          <a:custGeom>
            <a:avLst/>
            <a:gdLst>
              <a:gd name="T0" fmla="*/ 0 w 582"/>
              <a:gd name="T1" fmla="*/ 2147483647 h 1261"/>
              <a:gd name="T2" fmla="*/ 2147483647 w 582"/>
              <a:gd name="T3" fmla="*/ 0 h 1261"/>
              <a:gd name="T4" fmla="*/ 2147483647 w 582"/>
              <a:gd name="T5" fmla="*/ 2147483647 h 1261"/>
              <a:gd name="T6" fmla="*/ 2147483647 w 582"/>
              <a:gd name="T7" fmla="*/ 2147483647 h 1261"/>
              <a:gd name="T8" fmla="*/ 0 w 582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82"/>
              <a:gd name="T16" fmla="*/ 0 h 1261"/>
              <a:gd name="T17" fmla="*/ 582 w 582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82" h="1261">
                <a:moveTo>
                  <a:pt x="0" y="1111"/>
                </a:moveTo>
                <a:lnTo>
                  <a:pt x="5" y="0"/>
                </a:lnTo>
                <a:lnTo>
                  <a:pt x="269" y="68"/>
                </a:lnTo>
                <a:lnTo>
                  <a:pt x="582" y="1261"/>
                </a:lnTo>
                <a:lnTo>
                  <a:pt x="0" y="111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668" name="Line 11"/>
          <p:cNvSpPr>
            <a:spLocks noChangeShapeType="1"/>
          </p:cNvSpPr>
          <p:nvPr/>
        </p:nvSpPr>
        <p:spPr bwMode="auto">
          <a:xfrm>
            <a:off x="6826252" y="3059115"/>
            <a:ext cx="792163" cy="301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669" name="Line 12"/>
          <p:cNvSpPr>
            <a:spLocks noChangeShapeType="1"/>
          </p:cNvSpPr>
          <p:nvPr/>
        </p:nvSpPr>
        <p:spPr bwMode="auto">
          <a:xfrm flipV="1">
            <a:off x="7637463" y="3078163"/>
            <a:ext cx="800100" cy="2778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670" name="Line 13"/>
          <p:cNvSpPr>
            <a:spLocks noChangeShapeType="1"/>
          </p:cNvSpPr>
          <p:nvPr/>
        </p:nvSpPr>
        <p:spPr bwMode="auto">
          <a:xfrm>
            <a:off x="7632702" y="3367090"/>
            <a:ext cx="784225" cy="187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671" name="Line 14"/>
          <p:cNvSpPr>
            <a:spLocks noChangeShapeType="1"/>
          </p:cNvSpPr>
          <p:nvPr/>
        </p:nvSpPr>
        <p:spPr bwMode="auto">
          <a:xfrm flipH="1">
            <a:off x="6827840" y="3352802"/>
            <a:ext cx="808037" cy="212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672" name="Oval 15"/>
          <p:cNvSpPr>
            <a:spLocks noChangeArrowheads="1"/>
          </p:cNvSpPr>
          <p:nvPr/>
        </p:nvSpPr>
        <p:spPr bwMode="auto">
          <a:xfrm>
            <a:off x="7594600" y="3786188"/>
            <a:ext cx="65088" cy="555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673" name="Oval 16"/>
          <p:cNvSpPr>
            <a:spLocks noChangeArrowheads="1"/>
          </p:cNvSpPr>
          <p:nvPr/>
        </p:nvSpPr>
        <p:spPr bwMode="auto">
          <a:xfrm>
            <a:off x="7589840" y="2254252"/>
            <a:ext cx="65087" cy="555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674" name="Oval 17"/>
          <p:cNvSpPr>
            <a:spLocks noChangeArrowheads="1"/>
          </p:cNvSpPr>
          <p:nvPr/>
        </p:nvSpPr>
        <p:spPr bwMode="auto">
          <a:xfrm>
            <a:off x="7597775" y="3324227"/>
            <a:ext cx="65088" cy="555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675" name="Oval 18"/>
          <p:cNvSpPr>
            <a:spLocks noChangeArrowheads="1"/>
          </p:cNvSpPr>
          <p:nvPr/>
        </p:nvSpPr>
        <p:spPr bwMode="auto">
          <a:xfrm>
            <a:off x="7593015" y="2020888"/>
            <a:ext cx="65087" cy="555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676" name="Text Box 19"/>
          <p:cNvSpPr txBox="1">
            <a:spLocks noChangeArrowheads="1"/>
          </p:cNvSpPr>
          <p:nvPr/>
        </p:nvSpPr>
        <p:spPr bwMode="auto">
          <a:xfrm>
            <a:off x="7545388" y="3744913"/>
            <a:ext cx="312906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</a:p>
        </p:txBody>
      </p:sp>
      <p:sp>
        <p:nvSpPr>
          <p:cNvPr id="70677" name="Text Box 20"/>
          <p:cNvSpPr txBox="1">
            <a:spLocks noChangeArrowheads="1"/>
          </p:cNvSpPr>
          <p:nvPr/>
        </p:nvSpPr>
        <p:spPr bwMode="auto">
          <a:xfrm>
            <a:off x="7472365" y="1682752"/>
            <a:ext cx="382587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e’</a:t>
            </a:r>
          </a:p>
        </p:txBody>
      </p:sp>
      <p:sp>
        <p:nvSpPr>
          <p:cNvPr id="70678" name="TextBox 40"/>
          <p:cNvSpPr txBox="1">
            <a:spLocks noChangeArrowheads="1"/>
          </p:cNvSpPr>
          <p:nvPr/>
        </p:nvSpPr>
        <p:spPr bwMode="auto">
          <a:xfrm>
            <a:off x="990600" y="4691063"/>
            <a:ext cx="90678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Epipole has same coordinates in both images.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Points move along lines radiating from e: “Focus of expansion”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Motion perpendicular to image plane</a:t>
            </a:r>
          </a:p>
        </p:txBody>
      </p:sp>
      <p:sp>
        <p:nvSpPr>
          <p:cNvPr id="4" name="Rectangle 3"/>
          <p:cNvSpPr/>
          <p:nvPr/>
        </p:nvSpPr>
        <p:spPr>
          <a:xfrm>
            <a:off x="2622588" y="6167735"/>
            <a:ext cx="38988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http://vimeo.com/48425421</a:t>
            </a:r>
            <a:endParaRPr lang="en-US" dirty="0"/>
          </a:p>
        </p:txBody>
      </p:sp>
      <p:pic>
        <p:nvPicPr>
          <p:cNvPr id="5" name="Kubrick _ One-Point Perspective-48425421">
            <a:hlinkClick r:id="" action="ppaction://media"/>
            <a:extLst>
              <a:ext uri="{FF2B5EF4-FFF2-40B4-BE49-F238E27FC236}">
                <a16:creationId xmlns:a16="http://schemas.microsoft.com/office/drawing/2014/main" id="{9CA440BE-9C06-4E95-966E-36AF68E734E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5332.4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5637" y="1325090"/>
            <a:ext cx="8312727" cy="4675909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2F118BFE-10C4-E447-80BC-AD323B5612D8}"/>
              </a:ext>
            </a:extLst>
          </p:cNvPr>
          <p:cNvSpPr txBox="1">
            <a:spLocks noGrp="1"/>
          </p:cNvSpPr>
          <p:nvPr/>
        </p:nvSpPr>
        <p:spPr bwMode="auto">
          <a:xfrm>
            <a:off x="7161449" y="658023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David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Fouhey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21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AA77F-73A6-4142-86FB-DDD6A3480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were we?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B9803-B6D1-FD41-86F7-9ED3072583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is this relevant?</a:t>
            </a:r>
          </a:p>
        </p:txBody>
      </p:sp>
    </p:spTree>
    <p:extLst>
      <p:ext uri="{BB962C8B-B14F-4D97-AF65-F5344CB8AC3E}">
        <p14:creationId xmlns:p14="http://schemas.microsoft.com/office/powerpoint/2010/main" val="31104323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FB206958-8FDC-C441-92C6-52CF404E2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762" y="2632196"/>
            <a:ext cx="4241799" cy="26085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299722-4A06-9144-901A-62FBAFD64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Big picture: 3 key components in 3D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4D43E0E-8DDE-5043-8BBD-D829ACAC9106}"/>
              </a:ext>
            </a:extLst>
          </p:cNvPr>
          <p:cNvSpPr/>
          <p:nvPr/>
        </p:nvSpPr>
        <p:spPr>
          <a:xfrm>
            <a:off x="5334000" y="5008852"/>
            <a:ext cx="3124200" cy="1143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17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Camera </a:t>
            </a:r>
          </a:p>
          <a:p>
            <a:pPr algn="ctr"/>
            <a:r>
              <a:rPr lang="en-US" sz="2400" dirty="0"/>
              <a:t>(Motion)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9A0FD78-347A-4D4F-BA60-B7B91D1A554B}"/>
              </a:ext>
            </a:extLst>
          </p:cNvPr>
          <p:cNvSpPr/>
          <p:nvPr/>
        </p:nvSpPr>
        <p:spPr>
          <a:xfrm>
            <a:off x="420414" y="5008852"/>
            <a:ext cx="3124200" cy="1143000"/>
          </a:xfrm>
          <a:prstGeom prst="roundRect">
            <a:avLst/>
          </a:prstGeom>
          <a:noFill/>
          <a:ln w="317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Correspondences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62AE92C-698D-6047-991F-2EF490B5EA70}"/>
              </a:ext>
            </a:extLst>
          </p:cNvPr>
          <p:cNvSpPr/>
          <p:nvPr/>
        </p:nvSpPr>
        <p:spPr>
          <a:xfrm>
            <a:off x="2819400" y="1454513"/>
            <a:ext cx="3124200" cy="1143000"/>
          </a:xfrm>
          <a:prstGeom prst="roundRect">
            <a:avLst/>
          </a:prstGeom>
          <a:noFill/>
          <a:ln w="317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3D Points </a:t>
            </a:r>
          </a:p>
          <a:p>
            <a:pPr algn="ctr"/>
            <a:r>
              <a:rPr lang="en-US" sz="2400" dirty="0"/>
              <a:t>(Structure)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D287DA29-2BE2-7D4C-9AA0-EFB68D240920}"/>
              </a:ext>
            </a:extLst>
          </p:cNvPr>
          <p:cNvSpPr/>
          <p:nvPr/>
        </p:nvSpPr>
        <p:spPr>
          <a:xfrm rot="10800000" flipV="1">
            <a:off x="3758762" y="5275432"/>
            <a:ext cx="1447800" cy="609839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31750">
            <a:solidFill>
              <a:schemeClr val="dk1">
                <a:shade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509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FB206958-8FDC-C441-92C6-52CF404E2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762" y="2632196"/>
            <a:ext cx="4241799" cy="26085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299722-4A06-9144-901A-62FBAFD64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Big picture: 3 key components in 3D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4D43E0E-8DDE-5043-8BBD-D829ACAC9106}"/>
              </a:ext>
            </a:extLst>
          </p:cNvPr>
          <p:cNvSpPr/>
          <p:nvPr/>
        </p:nvSpPr>
        <p:spPr>
          <a:xfrm>
            <a:off x="5334000" y="5008852"/>
            <a:ext cx="3124200" cy="1143000"/>
          </a:xfrm>
          <a:prstGeom prst="roundRect">
            <a:avLst/>
          </a:prstGeom>
          <a:ln w="317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Camera </a:t>
            </a:r>
          </a:p>
          <a:p>
            <a:pPr algn="ctr"/>
            <a:r>
              <a:rPr lang="en-US" sz="2400" dirty="0"/>
              <a:t>(Motion)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9A0FD78-347A-4D4F-BA60-B7B91D1A554B}"/>
              </a:ext>
            </a:extLst>
          </p:cNvPr>
          <p:cNvSpPr/>
          <p:nvPr/>
        </p:nvSpPr>
        <p:spPr>
          <a:xfrm>
            <a:off x="420414" y="5008852"/>
            <a:ext cx="3124200" cy="1143000"/>
          </a:xfrm>
          <a:prstGeom prst="roundRect">
            <a:avLst/>
          </a:prstGeom>
          <a:noFill/>
          <a:ln w="317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Correspondences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62AE92C-698D-6047-991F-2EF490B5EA70}"/>
              </a:ext>
            </a:extLst>
          </p:cNvPr>
          <p:cNvSpPr/>
          <p:nvPr/>
        </p:nvSpPr>
        <p:spPr>
          <a:xfrm>
            <a:off x="2819400" y="1454513"/>
            <a:ext cx="3124200" cy="1143000"/>
          </a:xfrm>
          <a:prstGeom prst="roundRect">
            <a:avLst/>
          </a:prstGeom>
          <a:noFill/>
          <a:ln w="317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3D Points </a:t>
            </a:r>
          </a:p>
          <a:p>
            <a:pPr algn="ctr"/>
            <a:r>
              <a:rPr lang="en-US" sz="2400" dirty="0"/>
              <a:t>(Structure)</a:t>
            </a:r>
          </a:p>
        </p:txBody>
      </p:sp>
    </p:spTree>
    <p:extLst>
      <p:ext uri="{BB962C8B-B14F-4D97-AF65-F5344CB8AC3E}">
        <p14:creationId xmlns:p14="http://schemas.microsoft.com/office/powerpoint/2010/main" val="29124131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FB206958-8FDC-C441-92C6-52CF404E2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762" y="2632196"/>
            <a:ext cx="4241799" cy="26085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299722-4A06-9144-901A-62FBAFD64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Big picture: 3 key components in 3D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4D43E0E-8DDE-5043-8BBD-D829ACAC9106}"/>
              </a:ext>
            </a:extLst>
          </p:cNvPr>
          <p:cNvSpPr/>
          <p:nvPr/>
        </p:nvSpPr>
        <p:spPr>
          <a:xfrm>
            <a:off x="5334000" y="5008852"/>
            <a:ext cx="3124200" cy="1143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17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Camera </a:t>
            </a:r>
          </a:p>
          <a:p>
            <a:pPr algn="ctr"/>
            <a:r>
              <a:rPr lang="en-US" sz="2400" dirty="0"/>
              <a:t>(Motion)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9A0FD78-347A-4D4F-BA60-B7B91D1A554B}"/>
              </a:ext>
            </a:extLst>
          </p:cNvPr>
          <p:cNvSpPr/>
          <p:nvPr/>
        </p:nvSpPr>
        <p:spPr>
          <a:xfrm>
            <a:off x="420414" y="5008852"/>
            <a:ext cx="3124200" cy="1143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17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Correspondences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62AE92C-698D-6047-991F-2EF490B5EA70}"/>
              </a:ext>
            </a:extLst>
          </p:cNvPr>
          <p:cNvSpPr/>
          <p:nvPr/>
        </p:nvSpPr>
        <p:spPr>
          <a:xfrm>
            <a:off x="2819400" y="1454513"/>
            <a:ext cx="3124200" cy="1143000"/>
          </a:xfrm>
          <a:prstGeom prst="roundRect">
            <a:avLst/>
          </a:prstGeom>
          <a:noFill/>
          <a:ln w="317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3D Points </a:t>
            </a:r>
          </a:p>
          <a:p>
            <a:pPr algn="ctr"/>
            <a:r>
              <a:rPr lang="en-US" sz="2400" dirty="0"/>
              <a:t>(Structure)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D287DA29-2BE2-7D4C-9AA0-EFB68D240920}"/>
              </a:ext>
            </a:extLst>
          </p:cNvPr>
          <p:cNvSpPr/>
          <p:nvPr/>
        </p:nvSpPr>
        <p:spPr>
          <a:xfrm rot="14218957" flipV="1">
            <a:off x="5879661" y="3140306"/>
            <a:ext cx="1447800" cy="609839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31750">
            <a:solidFill>
              <a:schemeClr val="dk1">
                <a:shade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3F2671C7-2C62-914B-AAA3-3731677875A0}"/>
              </a:ext>
            </a:extLst>
          </p:cNvPr>
          <p:cNvSpPr/>
          <p:nvPr/>
        </p:nvSpPr>
        <p:spPr>
          <a:xfrm rot="18414891" flipV="1">
            <a:off x="1258614" y="3151527"/>
            <a:ext cx="1447800" cy="609839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31750">
            <a:solidFill>
              <a:schemeClr val="dk1">
                <a:shade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8696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862E3-CC10-4A5E-AB74-0F892C27A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28A4DD-3E42-4E6A-AA44-7B47CF10F7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2"/>
            <a:ext cx="8686800" cy="4525963"/>
          </a:xfrm>
        </p:spPr>
        <p:txBody>
          <a:bodyPr/>
          <a:lstStyle/>
          <a:p>
            <a:r>
              <a:rPr lang="en-US" dirty="0"/>
              <a:t>If I want to do stereo, I want to find a corresponding pixel for each pixel in the image:</a:t>
            </a:r>
          </a:p>
          <a:p>
            <a:r>
              <a:rPr lang="en-US" dirty="0"/>
              <a:t>Naïve search: </a:t>
            </a:r>
          </a:p>
          <a:p>
            <a:pPr lvl="1"/>
            <a:r>
              <a:rPr lang="en-US" dirty="0"/>
              <a:t>For each pixel, search every other pixel</a:t>
            </a:r>
          </a:p>
          <a:p>
            <a:r>
              <a:rPr lang="en-US" dirty="0"/>
              <a:t>With </a:t>
            </a:r>
            <a:r>
              <a:rPr lang="en-US" dirty="0" err="1"/>
              <a:t>epipolar</a:t>
            </a:r>
            <a:r>
              <a:rPr lang="en-US" dirty="0"/>
              <a:t> geometry:</a:t>
            </a:r>
          </a:p>
          <a:p>
            <a:pPr lvl="1"/>
            <a:r>
              <a:rPr lang="en-US" dirty="0"/>
              <a:t>For each pixel, search along each line (1D search)!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142D5FF3-A4C0-0E46-BD84-B63621F48919}"/>
              </a:ext>
            </a:extLst>
          </p:cNvPr>
          <p:cNvSpPr txBox="1">
            <a:spLocks noGrp="1"/>
          </p:cNvSpPr>
          <p:nvPr/>
        </p:nvSpPr>
        <p:spPr bwMode="auto">
          <a:xfrm>
            <a:off x="7161449" y="658023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credit: David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Fouhey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11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Epipolar constraint example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 cstate="print"/>
          <a:srcRect t="833" r="1215"/>
          <a:stretch>
            <a:fillRect/>
          </a:stretch>
        </p:blipFill>
        <p:spPr bwMode="auto">
          <a:xfrm>
            <a:off x="1156133" y="1544204"/>
            <a:ext cx="6739659" cy="494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898E21-73E9-450A-9A9E-D864C66308F8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E9E1F-8CCD-4541-84CB-619174C89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do we compute the </a:t>
            </a:r>
            <a:r>
              <a:rPr lang="en-US" dirty="0" err="1"/>
              <a:t>Epipolar</a:t>
            </a:r>
            <a:r>
              <a:rPr lang="en-US" dirty="0"/>
              <a:t> line? </a:t>
            </a:r>
          </a:p>
        </p:txBody>
      </p:sp>
    </p:spTree>
    <p:extLst>
      <p:ext uri="{BB962C8B-B14F-4D97-AF65-F5344CB8AC3E}">
        <p14:creationId xmlns:p14="http://schemas.microsoft.com/office/powerpoint/2010/main" val="15015269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27"/>
          <p:cNvSpPr>
            <a:spLocks noChangeArrowheads="1"/>
          </p:cNvSpPr>
          <p:nvPr/>
        </p:nvSpPr>
        <p:spPr bwMode="auto">
          <a:xfrm>
            <a:off x="1060452" y="1806577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556" name="Rectangle 28"/>
          <p:cNvSpPr>
            <a:spLocks noChangeArrowheads="1"/>
          </p:cNvSpPr>
          <p:nvPr/>
        </p:nvSpPr>
        <p:spPr bwMode="auto">
          <a:xfrm>
            <a:off x="7669215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557" name="Text Box 29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23558" name="Freeform 30"/>
          <p:cNvSpPr>
            <a:spLocks/>
          </p:cNvSpPr>
          <p:nvPr/>
        </p:nvSpPr>
        <p:spPr bwMode="auto">
          <a:xfrm>
            <a:off x="2655888" y="2468565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559" name="Text Box 31"/>
          <p:cNvSpPr txBox="1">
            <a:spLocks noChangeArrowheads="1"/>
          </p:cNvSpPr>
          <p:nvPr/>
        </p:nvSpPr>
        <p:spPr bwMode="auto">
          <a:xfrm>
            <a:off x="2655890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23560" name="Freeform 32"/>
          <p:cNvSpPr>
            <a:spLocks/>
          </p:cNvSpPr>
          <p:nvPr/>
        </p:nvSpPr>
        <p:spPr bwMode="auto">
          <a:xfrm>
            <a:off x="6126163" y="2446340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561" name="Text Box 33"/>
          <p:cNvSpPr txBox="1">
            <a:spLocks noChangeArrowheads="1"/>
          </p:cNvSpPr>
          <p:nvPr/>
        </p:nvSpPr>
        <p:spPr bwMode="auto">
          <a:xfrm>
            <a:off x="6057902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x’</a:t>
            </a:r>
          </a:p>
        </p:txBody>
      </p:sp>
      <p:sp>
        <p:nvSpPr>
          <p:cNvPr id="23562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Epipolar constraint: Calibrated case</a:t>
            </a:r>
          </a:p>
        </p:txBody>
      </p:sp>
      <p:sp>
        <p:nvSpPr>
          <p:cNvPr id="23563" name="Rectangle 55"/>
          <p:cNvSpPr>
            <a:spLocks noGrp="1" noChangeArrowheads="1"/>
          </p:cNvSpPr>
          <p:nvPr>
            <p:ph type="body" idx="1"/>
          </p:nvPr>
        </p:nvSpPr>
        <p:spPr>
          <a:xfrm>
            <a:off x="685800" y="4229100"/>
            <a:ext cx="7772400" cy="25146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sz="2000" dirty="0"/>
              <a:t>Intrinsic and extrinsic parameters of the cameras are known, world coordinate system is set to that of the first camera 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2000" dirty="0"/>
              <a:t>Then the projection matrices are given by 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| 0] </a:t>
            </a:r>
            <a:r>
              <a:rPr lang="en-US" sz="2000" dirty="0">
                <a:cs typeface="Times New Roman" pitchFamily="18" charset="0"/>
              </a:rPr>
              <a:t>and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’[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| 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]</a:t>
            </a:r>
            <a:endParaRPr lang="en-US" sz="2000" dirty="0"/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2000" dirty="0"/>
              <a:t>We can multiply the projection matrices (and the image points) by the inverse of the calibration matrices to get </a:t>
            </a:r>
            <a:r>
              <a:rPr lang="en-US" sz="2000" i="1" dirty="0"/>
              <a:t>normalized</a:t>
            </a:r>
            <a:r>
              <a:rPr lang="en-US" sz="2000" dirty="0"/>
              <a:t> image coordinates: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-58738" y="6154738"/>
          <a:ext cx="8516938" cy="62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1201" name="Equation" r:id="rId5" imgW="3568680" imgH="253800" progId="Equation.3">
                  <p:embed/>
                </p:oleObj>
              </mc:Choice>
              <mc:Fallback>
                <p:oleObj name="Equation" r:id="rId5" imgW="3568680" imgH="253800" progId="Equation.3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8738" y="6154738"/>
                        <a:ext cx="8516938" cy="627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3070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5E4C78E-D118-E747-98B7-776467EBDDAC}"/>
              </a:ext>
            </a:extLst>
          </p:cNvPr>
          <p:cNvGrpSpPr/>
          <p:nvPr/>
        </p:nvGrpSpPr>
        <p:grpSpPr>
          <a:xfrm>
            <a:off x="1676400" y="880241"/>
            <a:ext cx="6087978" cy="2514600"/>
            <a:chOff x="990600" y="1143000"/>
            <a:chExt cx="7010400" cy="2895600"/>
          </a:xfrm>
        </p:grpSpPr>
        <p:sp>
          <p:nvSpPr>
            <p:cNvPr id="23555" name="Rectangle 27"/>
            <p:cNvSpPr>
              <a:spLocks noChangeArrowheads="1"/>
            </p:cNvSpPr>
            <p:nvPr/>
          </p:nvSpPr>
          <p:spPr bwMode="auto">
            <a:xfrm>
              <a:off x="1060452" y="1806577"/>
              <a:ext cx="207963" cy="2651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3556" name="Rectangle 28"/>
            <p:cNvSpPr>
              <a:spLocks noChangeArrowheads="1"/>
            </p:cNvSpPr>
            <p:nvPr/>
          </p:nvSpPr>
          <p:spPr bwMode="auto">
            <a:xfrm>
              <a:off x="7669215" y="1814513"/>
              <a:ext cx="293687" cy="2667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A9AE87F-1579-FE4C-8904-D8BB007398FB}"/>
                </a:ext>
              </a:extLst>
            </p:cNvPr>
            <p:cNvGrpSpPr/>
            <p:nvPr/>
          </p:nvGrpSpPr>
          <p:grpSpPr>
            <a:xfrm>
              <a:off x="990600" y="1143000"/>
              <a:ext cx="7010400" cy="2895600"/>
              <a:chOff x="990600" y="1143000"/>
              <a:chExt cx="7010400" cy="2895600"/>
            </a:xfrm>
          </p:grpSpPr>
          <p:pic>
            <p:nvPicPr>
              <p:cNvPr id="23554" name="Picture 2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990600" y="1219200"/>
                <a:ext cx="7010400" cy="2819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557" name="Text Box 29"/>
              <p:cNvSpPr txBox="1">
                <a:spLocks noChangeArrowheads="1"/>
              </p:cNvSpPr>
              <p:nvPr/>
            </p:nvSpPr>
            <p:spPr bwMode="auto">
              <a:xfrm>
                <a:off x="4391025" y="1143000"/>
                <a:ext cx="338138" cy="36988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b="1" i="1">
                    <a:solidFill>
                      <a:srgbClr val="000000"/>
                    </a:solidFill>
                    <a:latin typeface="Times New Roman" pitchFamily="18" charset="0"/>
                    <a:cs typeface="Arial" charset="0"/>
                  </a:rPr>
                  <a:t>X</a:t>
                </a:r>
              </a:p>
            </p:txBody>
          </p:sp>
        </p:grpSp>
        <p:sp>
          <p:nvSpPr>
            <p:cNvPr id="23558" name="Freeform 30"/>
            <p:cNvSpPr>
              <a:spLocks/>
            </p:cNvSpPr>
            <p:nvPr/>
          </p:nvSpPr>
          <p:spPr bwMode="auto">
            <a:xfrm>
              <a:off x="2655888" y="2468565"/>
              <a:ext cx="209550" cy="198437"/>
            </a:xfrm>
            <a:custGeom>
              <a:avLst/>
              <a:gdLst>
                <a:gd name="T0" fmla="*/ 2147483647 w 144"/>
                <a:gd name="T1" fmla="*/ 0 h 144"/>
                <a:gd name="T2" fmla="*/ 0 w 144"/>
                <a:gd name="T3" fmla="*/ 2147483647 h 144"/>
                <a:gd name="T4" fmla="*/ 2147483647 w 144"/>
                <a:gd name="T5" fmla="*/ 2147483647 h 144"/>
                <a:gd name="T6" fmla="*/ 2147483647 w 144"/>
                <a:gd name="T7" fmla="*/ 2147483647 h 144"/>
                <a:gd name="T8" fmla="*/ 2147483647 w 144"/>
                <a:gd name="T9" fmla="*/ 0 h 144"/>
                <a:gd name="T10" fmla="*/ 2147483647 w 144"/>
                <a:gd name="T11" fmla="*/ 0 h 1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4"/>
                <a:gd name="T19" fmla="*/ 0 h 144"/>
                <a:gd name="T20" fmla="*/ 144 w 144"/>
                <a:gd name="T21" fmla="*/ 144 h 14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4" h="144">
                  <a:moveTo>
                    <a:pt x="48" y="0"/>
                  </a:moveTo>
                  <a:lnTo>
                    <a:pt x="0" y="96"/>
                  </a:lnTo>
                  <a:lnTo>
                    <a:pt x="48" y="144"/>
                  </a:lnTo>
                  <a:lnTo>
                    <a:pt x="144" y="96"/>
                  </a:lnTo>
                  <a:lnTo>
                    <a:pt x="144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3559" name="Text Box 31"/>
            <p:cNvSpPr txBox="1">
              <a:spLocks noChangeArrowheads="1"/>
            </p:cNvSpPr>
            <p:nvPr/>
          </p:nvSpPr>
          <p:spPr bwMode="auto">
            <a:xfrm>
              <a:off x="2655890" y="2286000"/>
              <a:ext cx="192087" cy="389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b="1" i="1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x</a:t>
              </a:r>
            </a:p>
          </p:txBody>
        </p:sp>
        <p:sp>
          <p:nvSpPr>
            <p:cNvPr id="23560" name="Freeform 32"/>
            <p:cNvSpPr>
              <a:spLocks/>
            </p:cNvSpPr>
            <p:nvPr/>
          </p:nvSpPr>
          <p:spPr bwMode="auto">
            <a:xfrm>
              <a:off x="6126163" y="2446340"/>
              <a:ext cx="209550" cy="198437"/>
            </a:xfrm>
            <a:custGeom>
              <a:avLst/>
              <a:gdLst>
                <a:gd name="T0" fmla="*/ 2147483647 w 144"/>
                <a:gd name="T1" fmla="*/ 0 h 144"/>
                <a:gd name="T2" fmla="*/ 0 w 144"/>
                <a:gd name="T3" fmla="*/ 2147483647 h 144"/>
                <a:gd name="T4" fmla="*/ 2147483647 w 144"/>
                <a:gd name="T5" fmla="*/ 2147483647 h 144"/>
                <a:gd name="T6" fmla="*/ 2147483647 w 144"/>
                <a:gd name="T7" fmla="*/ 2147483647 h 144"/>
                <a:gd name="T8" fmla="*/ 2147483647 w 144"/>
                <a:gd name="T9" fmla="*/ 0 h 144"/>
                <a:gd name="T10" fmla="*/ 2147483647 w 144"/>
                <a:gd name="T11" fmla="*/ 0 h 1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4"/>
                <a:gd name="T19" fmla="*/ 0 h 144"/>
                <a:gd name="T20" fmla="*/ 144 w 144"/>
                <a:gd name="T21" fmla="*/ 144 h 14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4" h="144">
                  <a:moveTo>
                    <a:pt x="48" y="0"/>
                  </a:moveTo>
                  <a:lnTo>
                    <a:pt x="0" y="96"/>
                  </a:lnTo>
                  <a:lnTo>
                    <a:pt x="48" y="144"/>
                  </a:lnTo>
                  <a:lnTo>
                    <a:pt x="144" y="96"/>
                  </a:lnTo>
                  <a:lnTo>
                    <a:pt x="144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3561" name="Text Box 33"/>
            <p:cNvSpPr txBox="1">
              <a:spLocks noChangeArrowheads="1"/>
            </p:cNvSpPr>
            <p:nvPr/>
          </p:nvSpPr>
          <p:spPr bwMode="auto">
            <a:xfrm>
              <a:off x="6057902" y="2286000"/>
              <a:ext cx="548408" cy="389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b="1" i="1" dirty="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x’</a:t>
              </a:r>
            </a:p>
          </p:txBody>
        </p:sp>
      </p:grpSp>
      <p:sp>
        <p:nvSpPr>
          <p:cNvPr id="23562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Normalized image coordinates</a:t>
            </a:r>
          </a:p>
        </p:txBody>
      </p:sp>
      <p:sp>
        <p:nvSpPr>
          <p:cNvPr id="23563" name="Rectangle 55"/>
          <p:cNvSpPr>
            <a:spLocks noGrp="1" noChangeArrowheads="1"/>
          </p:cNvSpPr>
          <p:nvPr>
            <p:ph type="body" idx="1"/>
          </p:nvPr>
        </p:nvSpPr>
        <p:spPr>
          <a:xfrm>
            <a:off x="685800" y="3517489"/>
            <a:ext cx="7772400" cy="25146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sz="2000" dirty="0"/>
              <a:t>We know the </a:t>
            </a:r>
            <a:r>
              <a:rPr lang="en-US" sz="2000" dirty="0" err="1"/>
              <a:t>intrinsics</a:t>
            </a:r>
            <a:r>
              <a:rPr lang="en-US" sz="2000" dirty="0"/>
              <a:t> K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2000" dirty="0"/>
              <a:t>Recall that with </a:t>
            </a:r>
            <a:r>
              <a:rPr lang="en-US" sz="2000" dirty="0" err="1"/>
              <a:t>intrinsics</a:t>
            </a:r>
            <a:r>
              <a:rPr lang="en-US" sz="2000" dirty="0"/>
              <a:t>, we can </a:t>
            </a:r>
            <a:r>
              <a:rPr lang="en-US" sz="2000" dirty="0" err="1"/>
              <a:t>unproject</a:t>
            </a:r>
            <a:r>
              <a:rPr lang="en-US" sz="2000" dirty="0"/>
              <a:t> pixels to rays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2000" dirty="0"/>
              <a:t>Make it into a 3D point at the image plane (z = f) 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2000" dirty="0"/>
              <a:t>This is called the </a:t>
            </a:r>
            <a:r>
              <a:rPr lang="en-US" sz="2000" i="1" dirty="0"/>
              <a:t>normalized </a:t>
            </a:r>
            <a:r>
              <a:rPr lang="en-US" sz="2000" dirty="0"/>
              <a:t>image coordinates. It may be thought of as a set of points with K = Identity</a:t>
            </a:r>
          </a:p>
          <a:p>
            <a:pPr>
              <a:lnSpc>
                <a:spcPct val="90000"/>
              </a:lnSpc>
              <a:buFontTx/>
              <a:buChar char="•"/>
            </a:pPr>
            <a:endParaRPr lang="en-US" sz="2000" dirty="0"/>
          </a:p>
          <a:p>
            <a:pPr>
              <a:lnSpc>
                <a:spcPct val="90000"/>
              </a:lnSpc>
              <a:buFontTx/>
              <a:buChar char="•"/>
            </a:pPr>
            <a:endParaRPr lang="en-US" sz="2000" dirty="0"/>
          </a:p>
          <a:p>
            <a:pPr>
              <a:lnSpc>
                <a:spcPct val="90000"/>
              </a:lnSpc>
              <a:buFontTx/>
              <a:buChar char="•"/>
            </a:pPr>
            <a:endParaRPr lang="en-US" sz="2000" dirty="0"/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2000" dirty="0"/>
              <a:t>Assume that the points are normalized from here on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8081810"/>
              </p:ext>
            </p:extLst>
          </p:nvPr>
        </p:nvGraphicFramePr>
        <p:xfrm>
          <a:off x="313531" y="5370868"/>
          <a:ext cx="8516938" cy="62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2445" name="Equation" r:id="rId5" imgW="3568680" imgH="253800" progId="Equation.3">
                  <p:embed/>
                </p:oleObj>
              </mc:Choice>
              <mc:Fallback>
                <p:oleObj name="Equation" r:id="rId5" imgW="3568680" imgH="253800" progId="Equation.3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531" y="5370868"/>
                        <a:ext cx="8516938" cy="627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7820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9906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1060452" y="1577977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7669215" y="15859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4581" name="Text Box 6"/>
          <p:cNvSpPr txBox="1">
            <a:spLocks noChangeArrowheads="1"/>
          </p:cNvSpPr>
          <p:nvPr/>
        </p:nvSpPr>
        <p:spPr bwMode="auto">
          <a:xfrm>
            <a:off x="4391025" y="9144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24582" name="Freeform 7"/>
          <p:cNvSpPr>
            <a:spLocks/>
          </p:cNvSpPr>
          <p:nvPr/>
        </p:nvSpPr>
        <p:spPr bwMode="auto">
          <a:xfrm>
            <a:off x="2655888" y="2239965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4583" name="Text Box 8"/>
          <p:cNvSpPr txBox="1">
            <a:spLocks noChangeArrowheads="1"/>
          </p:cNvSpPr>
          <p:nvPr/>
        </p:nvSpPr>
        <p:spPr bwMode="auto">
          <a:xfrm>
            <a:off x="2655890" y="20574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24584" name="Freeform 9"/>
          <p:cNvSpPr>
            <a:spLocks/>
          </p:cNvSpPr>
          <p:nvPr/>
        </p:nvSpPr>
        <p:spPr bwMode="auto">
          <a:xfrm>
            <a:off x="6126163" y="2217740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4585" name="Text Box 10"/>
          <p:cNvSpPr txBox="1">
            <a:spLocks noChangeArrowheads="1"/>
          </p:cNvSpPr>
          <p:nvPr/>
        </p:nvSpPr>
        <p:spPr bwMode="auto">
          <a:xfrm>
            <a:off x="6057900" y="2057402"/>
            <a:ext cx="13335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x’ = </a:t>
            </a:r>
            <a:r>
              <a:rPr lang="en-US" sz="1400" b="1" i="1" dirty="0" err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Rx+t</a:t>
            </a:r>
            <a:endParaRPr lang="en-US" sz="1400" b="1" i="1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681995" name="Line 11"/>
          <p:cNvSpPr>
            <a:spLocks noChangeShapeType="1"/>
          </p:cNvSpPr>
          <p:nvPr/>
        </p:nvSpPr>
        <p:spPr bwMode="auto">
          <a:xfrm flipV="1">
            <a:off x="1204913" y="3484563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81996" name="Line 12"/>
          <p:cNvSpPr>
            <a:spLocks noChangeShapeType="1"/>
          </p:cNvSpPr>
          <p:nvPr/>
        </p:nvSpPr>
        <p:spPr bwMode="auto">
          <a:xfrm>
            <a:off x="3436940" y="3490915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81997" name="Line 13"/>
          <p:cNvSpPr>
            <a:spLocks noChangeShapeType="1"/>
          </p:cNvSpPr>
          <p:nvPr/>
        </p:nvSpPr>
        <p:spPr bwMode="auto">
          <a:xfrm>
            <a:off x="5883277" y="3490915"/>
            <a:ext cx="1909763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81998" name="Line 14"/>
          <p:cNvSpPr>
            <a:spLocks noChangeShapeType="1"/>
          </p:cNvSpPr>
          <p:nvPr/>
        </p:nvSpPr>
        <p:spPr bwMode="auto">
          <a:xfrm>
            <a:off x="6075365" y="2362202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81999" name="Line 15"/>
          <p:cNvSpPr>
            <a:spLocks noChangeShapeType="1"/>
          </p:cNvSpPr>
          <p:nvPr/>
        </p:nvSpPr>
        <p:spPr bwMode="auto">
          <a:xfrm flipV="1">
            <a:off x="1193800" y="23574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4591" name="Rectangle 1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Epipolar constraint: Calibrated case</a:t>
            </a:r>
          </a:p>
        </p:txBody>
      </p:sp>
      <p:sp>
        <p:nvSpPr>
          <p:cNvPr id="22548" name="Freeform 21"/>
          <p:cNvSpPr>
            <a:spLocks/>
          </p:cNvSpPr>
          <p:nvPr/>
        </p:nvSpPr>
        <p:spPr bwMode="auto">
          <a:xfrm>
            <a:off x="2819400" y="3657600"/>
            <a:ext cx="3124200" cy="609600"/>
          </a:xfrm>
          <a:custGeom>
            <a:avLst/>
            <a:gdLst>
              <a:gd name="T0" fmla="*/ 0 w 1968"/>
              <a:gd name="T1" fmla="*/ 0 h 384"/>
              <a:gd name="T2" fmla="*/ 2147483647 w 1968"/>
              <a:gd name="T3" fmla="*/ 2147483647 h 384"/>
              <a:gd name="T4" fmla="*/ 2147483647 w 1968"/>
              <a:gd name="T5" fmla="*/ 0 h 384"/>
              <a:gd name="T6" fmla="*/ 0 60000 65536"/>
              <a:gd name="T7" fmla="*/ 0 60000 65536"/>
              <a:gd name="T8" fmla="*/ 0 60000 65536"/>
              <a:gd name="T9" fmla="*/ 0 w 1968"/>
              <a:gd name="T10" fmla="*/ 0 h 384"/>
              <a:gd name="T11" fmla="*/ 1968 w 1968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68" h="384">
                <a:moveTo>
                  <a:pt x="0" y="0"/>
                </a:moveTo>
                <a:cubicBezTo>
                  <a:pt x="340" y="192"/>
                  <a:pt x="680" y="384"/>
                  <a:pt x="1008" y="384"/>
                </a:cubicBezTo>
                <a:cubicBezTo>
                  <a:pt x="1336" y="384"/>
                  <a:pt x="1652" y="192"/>
                  <a:pt x="1968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stealth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2549" name="Text Box 22"/>
          <p:cNvSpPr txBox="1">
            <a:spLocks noChangeArrowheads="1"/>
          </p:cNvSpPr>
          <p:nvPr/>
        </p:nvSpPr>
        <p:spPr bwMode="auto">
          <a:xfrm>
            <a:off x="4251325" y="3775075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R</a:t>
            </a:r>
          </a:p>
        </p:txBody>
      </p:sp>
      <p:sp>
        <p:nvSpPr>
          <p:cNvPr id="22550" name="Line 23"/>
          <p:cNvSpPr>
            <a:spLocks noChangeShapeType="1"/>
          </p:cNvSpPr>
          <p:nvPr/>
        </p:nvSpPr>
        <p:spPr bwMode="auto">
          <a:xfrm>
            <a:off x="3733800" y="3810000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2551" name="Text Box 24"/>
          <p:cNvSpPr txBox="1">
            <a:spLocks noChangeArrowheads="1"/>
          </p:cNvSpPr>
          <p:nvPr/>
        </p:nvSpPr>
        <p:spPr bwMode="auto">
          <a:xfrm>
            <a:off x="4343400" y="3352800"/>
            <a:ext cx="268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t</a:t>
            </a:r>
          </a:p>
        </p:txBody>
      </p:sp>
      <p:sp>
        <p:nvSpPr>
          <p:cNvPr id="682009" name="Text Box 25"/>
          <p:cNvSpPr txBox="1">
            <a:spLocks noChangeArrowheads="1"/>
          </p:cNvSpPr>
          <p:nvPr/>
        </p:nvSpPr>
        <p:spPr bwMode="auto">
          <a:xfrm>
            <a:off x="1891625" y="4293870"/>
            <a:ext cx="51956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The vectors </a:t>
            </a:r>
            <a:r>
              <a:rPr lang="en-US" sz="2400" b="1" i="1" dirty="0">
                <a:solidFill>
                  <a:srgbClr val="FF00FF"/>
                </a:solidFill>
                <a:latin typeface="Times New Roman" pitchFamily="18" charset="0"/>
                <a:cs typeface="Arial" charset="0"/>
              </a:rPr>
              <a:t>x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  <a:r>
              <a:rPr lang="en-US" sz="2400" b="1" i="1" dirty="0">
                <a:solidFill>
                  <a:srgbClr val="66FF33"/>
                </a:solidFill>
                <a:latin typeface="Times New Roman" pitchFamily="18" charset="0"/>
                <a:cs typeface="Arial" charset="0"/>
              </a:rPr>
              <a:t>t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, and 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x’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are coplanar </a:t>
            </a:r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4648202" y="914400"/>
            <a:ext cx="901209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i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= 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(</a:t>
            </a:r>
            <a:r>
              <a:rPr lang="en-US" b="1" i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x,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1)</a:t>
            </a:r>
            <a:r>
              <a:rPr lang="en-US" i="1" baseline="30000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T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4746683"/>
              </p:ext>
            </p:extLst>
          </p:nvPr>
        </p:nvGraphicFramePr>
        <p:xfrm>
          <a:off x="1831975" y="990602"/>
          <a:ext cx="1017588" cy="690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0273" name="Equation" r:id="rId5" imgW="672840" imgH="457200" progId="Equation.3">
                  <p:embed/>
                </p:oleObj>
              </mc:Choice>
              <mc:Fallback>
                <p:oleObj name="Equation" r:id="rId5" imgW="672840" imgH="457200" progId="Equation.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31975" y="990602"/>
                        <a:ext cx="1017588" cy="690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4588813"/>
              </p:ext>
            </p:extLst>
          </p:nvPr>
        </p:nvGraphicFramePr>
        <p:xfrm>
          <a:off x="6165850" y="990602"/>
          <a:ext cx="1036638" cy="690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0274" name="Equation" r:id="rId7" imgW="685800" imgH="457200" progId="Equation.3">
                  <p:embed/>
                </p:oleObj>
              </mc:Choice>
              <mc:Fallback>
                <p:oleObj name="Equation" r:id="rId7" imgW="685800" imgH="457200" progId="Equation.3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5850" y="990602"/>
                        <a:ext cx="1036638" cy="690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Arrow Connector 4"/>
          <p:cNvCxnSpPr>
            <a:endCxn id="24583" idx="1"/>
          </p:cNvCxnSpPr>
          <p:nvPr/>
        </p:nvCxnSpPr>
        <p:spPr bwMode="auto">
          <a:xfrm>
            <a:off x="2362200" y="1577977"/>
            <a:ext cx="293688" cy="63182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 flipH="1">
            <a:off x="6467475" y="1524000"/>
            <a:ext cx="152400" cy="609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C34D206-11C7-374C-B617-B8F911CC1317}"/>
              </a:ext>
            </a:extLst>
          </p:cNvPr>
          <p:cNvGrpSpPr/>
          <p:nvPr/>
        </p:nvGrpSpPr>
        <p:grpSpPr>
          <a:xfrm>
            <a:off x="344286" y="4724400"/>
            <a:ext cx="8850500" cy="461665"/>
            <a:chOff x="344286" y="5274838"/>
            <a:chExt cx="8850500" cy="461665"/>
          </a:xfrm>
        </p:grpSpPr>
        <p:sp>
          <p:nvSpPr>
            <p:cNvPr id="26" name="Text Box 25">
              <a:extLst>
                <a:ext uri="{FF2B5EF4-FFF2-40B4-BE49-F238E27FC236}">
                  <a16:creationId xmlns:a16="http://schemas.microsoft.com/office/drawing/2014/main" id="{E9449CEF-F48A-BB4C-8F92-A8F847D5FB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286" y="5274838"/>
              <a:ext cx="88505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What can you say about their relationships, given                   ?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BA8B237-A16C-6B49-902C-49C07ECFD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02489" y="5421964"/>
              <a:ext cx="1334374" cy="216836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2F35AE0-39CA-D041-BC2E-E46C104BF7A3}"/>
              </a:ext>
            </a:extLst>
          </p:cNvPr>
          <p:cNvGrpSpPr/>
          <p:nvPr/>
        </p:nvGrpSpPr>
        <p:grpSpPr>
          <a:xfrm>
            <a:off x="7315200" y="2316858"/>
            <a:ext cx="1685795" cy="1188342"/>
            <a:chOff x="7324541" y="2516286"/>
            <a:chExt cx="1685795" cy="118834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75456AE-A40A-C245-A95A-A8730DCDFB9E}"/>
                </a:ext>
              </a:extLst>
            </p:cNvPr>
            <p:cNvGrpSpPr/>
            <p:nvPr/>
          </p:nvGrpSpPr>
          <p:grpSpPr>
            <a:xfrm>
              <a:off x="7600406" y="2997954"/>
              <a:ext cx="603794" cy="706674"/>
              <a:chOff x="413997" y="3043754"/>
              <a:chExt cx="603794" cy="706674"/>
            </a:xfrm>
          </p:grpSpPr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8941AA00-AC7E-E540-A391-93FC579D10D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657239" y="3043754"/>
                <a:ext cx="360552" cy="706674"/>
              </a:xfrm>
              <a:prstGeom prst="straightConnector1">
                <a:avLst/>
              </a:prstGeom>
              <a:solidFill>
                <a:schemeClr val="accent1"/>
              </a:solidFill>
              <a:ln w="4445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EE3F8406-2194-B54F-80F5-3FD3DC41443C}"/>
                  </a:ext>
                </a:extLst>
              </p:cNvPr>
              <p:cNvSpPr/>
              <p:nvPr/>
            </p:nvSpPr>
            <p:spPr bwMode="auto">
              <a:xfrm rot="19897499">
                <a:off x="413997" y="3415606"/>
                <a:ext cx="331076" cy="204951"/>
              </a:xfrm>
              <a:custGeom>
                <a:avLst/>
                <a:gdLst>
                  <a:gd name="connsiteX0" fmla="*/ 0 w 331076"/>
                  <a:gd name="connsiteY0" fmla="*/ 126124 h 204951"/>
                  <a:gd name="connsiteX1" fmla="*/ 204952 w 331076"/>
                  <a:gd name="connsiteY1" fmla="*/ 0 h 204951"/>
                  <a:gd name="connsiteX2" fmla="*/ 331076 w 331076"/>
                  <a:gd name="connsiteY2" fmla="*/ 204951 h 204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1076" h="204951">
                    <a:moveTo>
                      <a:pt x="0" y="126124"/>
                    </a:moveTo>
                    <a:lnTo>
                      <a:pt x="204952" y="0"/>
                    </a:lnTo>
                    <a:lnTo>
                      <a:pt x="331076" y="204951"/>
                    </a:lnTo>
                  </a:path>
                </a:pathLst>
              </a:custGeom>
              <a:noFill/>
              <a:ln w="28575" cap="flat" cmpd="sng" algn="ctr">
                <a:solidFill>
                  <a:schemeClr val="bg2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3ABBEC4-2A91-834D-A179-57F7C623F5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24541" y="2516286"/>
              <a:ext cx="1685795" cy="273942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B9BAF86-81FB-BC4C-9829-FAE8D5DA0C14}"/>
              </a:ext>
            </a:extLst>
          </p:cNvPr>
          <p:cNvGrpSpPr/>
          <p:nvPr/>
        </p:nvGrpSpPr>
        <p:grpSpPr>
          <a:xfrm>
            <a:off x="583324" y="5262590"/>
            <a:ext cx="2798763" cy="513064"/>
            <a:chOff x="2916238" y="5186065"/>
            <a:chExt cx="2798763" cy="51306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99E8630-E71A-AC48-8B6F-63331F3B770F}"/>
                </a:ext>
              </a:extLst>
            </p:cNvPr>
            <p:cNvSpPr/>
            <p:nvPr/>
          </p:nvSpPr>
          <p:spPr bwMode="auto">
            <a:xfrm>
              <a:off x="2916238" y="5186065"/>
              <a:ext cx="2798763" cy="513064"/>
            </a:xfrm>
            <a:prstGeom prst="rect">
              <a:avLst/>
            </a:prstGeom>
            <a:noFill/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8E1B738-4F28-E446-8B58-E46140546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201195" y="5261590"/>
              <a:ext cx="2397124" cy="362015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C5F703E3-C2C2-EE40-8F10-760C7E079C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11688" y="5681573"/>
            <a:ext cx="3601661" cy="33822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7090ABA-BA63-8E4F-A37F-B401069EFB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18584" y="5277636"/>
            <a:ext cx="3077616" cy="326280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2B53256B-150A-9B49-85A1-067E8F187331}"/>
              </a:ext>
            </a:extLst>
          </p:cNvPr>
          <p:cNvGrpSpPr/>
          <p:nvPr/>
        </p:nvGrpSpPr>
        <p:grpSpPr>
          <a:xfrm>
            <a:off x="6724650" y="5616595"/>
            <a:ext cx="590550" cy="671570"/>
            <a:chOff x="6724650" y="5616595"/>
            <a:chExt cx="590550" cy="671570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88443A49-11C5-674A-B185-5B0066444F1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724650" y="5616595"/>
              <a:ext cx="590550" cy="403206"/>
            </a:xfrm>
            <a:prstGeom prst="straightConnector1">
              <a:avLst/>
            </a:prstGeom>
            <a:solidFill>
              <a:schemeClr val="accent1"/>
            </a:solidFill>
            <a:ln w="412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C314AE6-8E07-BE4C-A19D-1F9D2D50DCEC}"/>
                </a:ext>
              </a:extLst>
            </p:cNvPr>
            <p:cNvSpPr txBox="1"/>
            <p:nvPr/>
          </p:nvSpPr>
          <p:spPr>
            <a:xfrm>
              <a:off x="6934202" y="5918833"/>
              <a:ext cx="3041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0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E55C7F2-CCD3-E247-9E5C-27E70026C453}"/>
              </a:ext>
            </a:extLst>
          </p:cNvPr>
          <p:cNvGrpSpPr/>
          <p:nvPr/>
        </p:nvGrpSpPr>
        <p:grpSpPr>
          <a:xfrm>
            <a:off x="2655888" y="6121858"/>
            <a:ext cx="3601661" cy="659941"/>
            <a:chOff x="2655888" y="6121858"/>
            <a:chExt cx="3601661" cy="65994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AB7A0D-B112-C347-8F93-D8A7057C2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810149" y="6242050"/>
              <a:ext cx="3314700" cy="469900"/>
            </a:xfrm>
            <a:prstGeom prst="rect">
              <a:avLst/>
            </a:prstGeom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995DAA7F-6317-4A43-9416-01702E7F3EE7}"/>
                </a:ext>
              </a:extLst>
            </p:cNvPr>
            <p:cNvSpPr/>
            <p:nvPr/>
          </p:nvSpPr>
          <p:spPr bwMode="auto">
            <a:xfrm>
              <a:off x="2655888" y="6121858"/>
              <a:ext cx="3601661" cy="659941"/>
            </a:xfrm>
            <a:prstGeom prst="rect">
              <a:avLst/>
            </a:prstGeom>
            <a:noFill/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468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3" grpId="0"/>
      <p:bldP spid="24585" grpId="0"/>
      <p:bldP spid="68200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2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Epipolar constraint: Calibrated case</a:t>
            </a:r>
          </a:p>
        </p:txBody>
      </p:sp>
      <p:graphicFrame>
        <p:nvGraphicFramePr>
          <p:cNvPr id="675866" name="Object 26"/>
          <p:cNvGraphicFramePr>
            <a:graphicFrameLocks noGrp="1" noChangeAspect="1"/>
          </p:cNvGraphicFramePr>
          <p:nvPr>
            <p:ph sz="half" idx="1"/>
          </p:nvPr>
        </p:nvGraphicFramePr>
        <p:xfrm>
          <a:off x="228600" y="4114802"/>
          <a:ext cx="22225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2417" name="Equation" r:id="rId4" imgW="1054080" imgH="203040" progId="Equation.3">
                  <p:embed/>
                </p:oleObj>
              </mc:Choice>
              <mc:Fallback>
                <p:oleObj name="Equation" r:id="rId4" imgW="1054080" imgH="203040" progId="Equation.3">
                  <p:embed/>
                  <p:pic>
                    <p:nvPicPr>
                      <p:cNvPr id="675866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4114802"/>
                        <a:ext cx="2222500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27"/>
          <p:cNvGraphicFramePr>
            <a:graphicFrameLocks noChangeAspect="1"/>
          </p:cNvGraphicFramePr>
          <p:nvPr/>
        </p:nvGraphicFramePr>
        <p:xfrm>
          <a:off x="3505202" y="4038602"/>
          <a:ext cx="21113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2418" name="Equation" r:id="rId6" imgW="889000" imgH="228600" progId="Equation.3">
                  <p:embed/>
                </p:oleObj>
              </mc:Choice>
              <mc:Fallback>
                <p:oleObj name="Equation" r:id="rId6" imgW="889000" imgH="228600" progId="Equation.3">
                  <p:embed/>
                  <p:pic>
                    <p:nvPicPr>
                      <p:cNvPr id="1027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2" y="4038602"/>
                        <a:ext cx="2111375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7" name="AutoShape 28"/>
          <p:cNvSpPr>
            <a:spLocks noChangeArrowheads="1"/>
          </p:cNvSpPr>
          <p:nvPr/>
        </p:nvSpPr>
        <p:spPr bwMode="auto">
          <a:xfrm>
            <a:off x="2667000" y="4114800"/>
            <a:ext cx="533400" cy="381000"/>
          </a:xfrm>
          <a:prstGeom prst="rightArrow">
            <a:avLst>
              <a:gd name="adj1" fmla="val 50000"/>
              <a:gd name="adj2" fmla="val 3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033" name="Picture 3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Rectangle 31"/>
          <p:cNvSpPr>
            <a:spLocks noChangeArrowheads="1"/>
          </p:cNvSpPr>
          <p:nvPr/>
        </p:nvSpPr>
        <p:spPr bwMode="auto">
          <a:xfrm>
            <a:off x="1060452" y="1806577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35" name="Rectangle 32"/>
          <p:cNvSpPr>
            <a:spLocks noChangeArrowheads="1"/>
          </p:cNvSpPr>
          <p:nvPr/>
        </p:nvSpPr>
        <p:spPr bwMode="auto">
          <a:xfrm>
            <a:off x="7669215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36" name="Text Box 33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1037" name="Freeform 34"/>
          <p:cNvSpPr>
            <a:spLocks/>
          </p:cNvSpPr>
          <p:nvPr/>
        </p:nvSpPr>
        <p:spPr bwMode="auto">
          <a:xfrm>
            <a:off x="2655888" y="2468565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38" name="Text Box 35"/>
          <p:cNvSpPr txBox="1">
            <a:spLocks noChangeArrowheads="1"/>
          </p:cNvSpPr>
          <p:nvPr/>
        </p:nvSpPr>
        <p:spPr bwMode="auto">
          <a:xfrm>
            <a:off x="2655890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1039" name="Freeform 36"/>
          <p:cNvSpPr>
            <a:spLocks/>
          </p:cNvSpPr>
          <p:nvPr/>
        </p:nvSpPr>
        <p:spPr bwMode="auto">
          <a:xfrm>
            <a:off x="6126163" y="2446340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41" name="Line 38"/>
          <p:cNvSpPr>
            <a:spLocks noChangeShapeType="1"/>
          </p:cNvSpPr>
          <p:nvPr/>
        </p:nvSpPr>
        <p:spPr bwMode="auto">
          <a:xfrm flipV="1">
            <a:off x="1204913" y="3713163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42" name="Line 39"/>
          <p:cNvSpPr>
            <a:spLocks noChangeShapeType="1"/>
          </p:cNvSpPr>
          <p:nvPr/>
        </p:nvSpPr>
        <p:spPr bwMode="auto">
          <a:xfrm>
            <a:off x="3436940" y="3719515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43" name="Line 40"/>
          <p:cNvSpPr>
            <a:spLocks noChangeShapeType="1"/>
          </p:cNvSpPr>
          <p:nvPr/>
        </p:nvSpPr>
        <p:spPr bwMode="auto">
          <a:xfrm>
            <a:off x="5883277" y="3719515"/>
            <a:ext cx="1909763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44" name="Line 41"/>
          <p:cNvSpPr>
            <a:spLocks noChangeShapeType="1"/>
          </p:cNvSpPr>
          <p:nvPr/>
        </p:nvSpPr>
        <p:spPr bwMode="auto">
          <a:xfrm>
            <a:off x="6075365" y="2590802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45" name="Line 42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6057900" y="2286002"/>
            <a:ext cx="13335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x’ = </a:t>
            </a:r>
            <a:r>
              <a:rPr lang="en-US" sz="1400" b="1" i="1" dirty="0" err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Rx+t</a:t>
            </a:r>
            <a:endParaRPr lang="en-US" sz="1400" b="1" i="1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graphicFrame>
        <p:nvGraphicFramePr>
          <p:cNvPr id="25" name="Object 4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2743200" y="4988793"/>
          <a:ext cx="3810000" cy="11834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2419" name="Equation" r:id="rId9" imgW="2374560" imgH="736560" progId="Equation.3">
                  <p:embed/>
                </p:oleObj>
              </mc:Choice>
              <mc:Fallback>
                <p:oleObj name="Equation" r:id="rId9" imgW="2374560" imgH="736560" progId="Equation.3">
                  <p:embed/>
                  <p:pic>
                    <p:nvPicPr>
                      <p:cNvPr id="2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4988793"/>
                        <a:ext cx="3810000" cy="118340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1852962" y="5410200"/>
            <a:ext cx="890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Recall:</a:t>
            </a:r>
          </a:p>
        </p:txBody>
      </p:sp>
      <p:sp>
        <p:nvSpPr>
          <p:cNvPr id="28" name="Text Box 46"/>
          <p:cNvSpPr txBox="1">
            <a:spLocks noChangeArrowheads="1"/>
          </p:cNvSpPr>
          <p:nvPr/>
        </p:nvSpPr>
        <p:spPr bwMode="auto">
          <a:xfrm>
            <a:off x="1828802" y="6365877"/>
            <a:ext cx="54008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The vectors </a:t>
            </a:r>
            <a:r>
              <a:rPr lang="en-US" sz="2400" b="1" i="1" dirty="0">
                <a:solidFill>
                  <a:srgbClr val="FF00FF"/>
                </a:solidFill>
                <a:latin typeface="Times New Roman" pitchFamily="18" charset="0"/>
                <a:cs typeface="Arial" charset="0"/>
              </a:rPr>
              <a:t>Rx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  <a:r>
              <a:rPr lang="en-US" sz="2400" b="1" i="1" dirty="0">
                <a:solidFill>
                  <a:srgbClr val="66FF33"/>
                </a:solidFill>
                <a:latin typeface="Times New Roman" pitchFamily="18" charset="0"/>
                <a:cs typeface="Arial" charset="0"/>
              </a:rPr>
              <a:t>t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, and 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x’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are coplanar </a:t>
            </a:r>
          </a:p>
        </p:txBody>
      </p:sp>
    </p:spTree>
    <p:extLst>
      <p:ext uri="{BB962C8B-B14F-4D97-AF65-F5344CB8AC3E}">
        <p14:creationId xmlns:p14="http://schemas.microsoft.com/office/powerpoint/2010/main" val="288263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7" grpId="0" animBg="1"/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2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Epipolar constraint: Calibrated case</a:t>
            </a:r>
          </a:p>
        </p:txBody>
      </p:sp>
      <p:graphicFrame>
        <p:nvGraphicFramePr>
          <p:cNvPr id="675866" name="Object 26"/>
          <p:cNvGraphicFramePr>
            <a:graphicFrameLocks noGrp="1" noChangeAspect="1"/>
          </p:cNvGraphicFramePr>
          <p:nvPr>
            <p:ph sz="half" idx="1"/>
          </p:nvPr>
        </p:nvGraphicFramePr>
        <p:xfrm>
          <a:off x="228600" y="4114802"/>
          <a:ext cx="22225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3517" name="Equation" r:id="rId4" imgW="1054080" imgH="203040" progId="Equation.3">
                  <p:embed/>
                </p:oleObj>
              </mc:Choice>
              <mc:Fallback>
                <p:oleObj name="Equation" r:id="rId4" imgW="1054080" imgH="203040" progId="Equation.3">
                  <p:embed/>
                  <p:pic>
                    <p:nvPicPr>
                      <p:cNvPr id="675866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4114802"/>
                        <a:ext cx="2222500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27"/>
          <p:cNvGraphicFramePr>
            <a:graphicFrameLocks noChangeAspect="1"/>
          </p:cNvGraphicFramePr>
          <p:nvPr/>
        </p:nvGraphicFramePr>
        <p:xfrm>
          <a:off x="3505202" y="4038602"/>
          <a:ext cx="21113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3518" name="Equation" r:id="rId6" imgW="889000" imgH="228600" progId="Equation.3">
                  <p:embed/>
                </p:oleObj>
              </mc:Choice>
              <mc:Fallback>
                <p:oleObj name="Equation" r:id="rId6" imgW="889000" imgH="228600" progId="Equation.3">
                  <p:embed/>
                  <p:pic>
                    <p:nvPicPr>
                      <p:cNvPr id="1027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2" y="4038602"/>
                        <a:ext cx="2111375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7" name="AutoShape 28"/>
          <p:cNvSpPr>
            <a:spLocks noChangeArrowheads="1"/>
          </p:cNvSpPr>
          <p:nvPr/>
        </p:nvSpPr>
        <p:spPr bwMode="auto">
          <a:xfrm>
            <a:off x="2667000" y="4114800"/>
            <a:ext cx="533400" cy="381000"/>
          </a:xfrm>
          <a:prstGeom prst="rightArrow">
            <a:avLst>
              <a:gd name="adj1" fmla="val 50000"/>
              <a:gd name="adj2" fmla="val 3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033" name="Picture 3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Rectangle 31"/>
          <p:cNvSpPr>
            <a:spLocks noChangeArrowheads="1"/>
          </p:cNvSpPr>
          <p:nvPr/>
        </p:nvSpPr>
        <p:spPr bwMode="auto">
          <a:xfrm>
            <a:off x="1060452" y="1806577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35" name="Rectangle 32"/>
          <p:cNvSpPr>
            <a:spLocks noChangeArrowheads="1"/>
          </p:cNvSpPr>
          <p:nvPr/>
        </p:nvSpPr>
        <p:spPr bwMode="auto">
          <a:xfrm>
            <a:off x="7669215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36" name="Text Box 33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1037" name="Freeform 34"/>
          <p:cNvSpPr>
            <a:spLocks/>
          </p:cNvSpPr>
          <p:nvPr/>
        </p:nvSpPr>
        <p:spPr bwMode="auto">
          <a:xfrm>
            <a:off x="2655888" y="2468565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38" name="Text Box 35"/>
          <p:cNvSpPr txBox="1">
            <a:spLocks noChangeArrowheads="1"/>
          </p:cNvSpPr>
          <p:nvPr/>
        </p:nvSpPr>
        <p:spPr bwMode="auto">
          <a:xfrm>
            <a:off x="2655890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1039" name="Freeform 36"/>
          <p:cNvSpPr>
            <a:spLocks/>
          </p:cNvSpPr>
          <p:nvPr/>
        </p:nvSpPr>
        <p:spPr bwMode="auto">
          <a:xfrm>
            <a:off x="6126163" y="2446340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41" name="Line 38"/>
          <p:cNvSpPr>
            <a:spLocks noChangeShapeType="1"/>
          </p:cNvSpPr>
          <p:nvPr/>
        </p:nvSpPr>
        <p:spPr bwMode="auto">
          <a:xfrm flipV="1">
            <a:off x="1204913" y="3713163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42" name="Line 39"/>
          <p:cNvSpPr>
            <a:spLocks noChangeShapeType="1"/>
          </p:cNvSpPr>
          <p:nvPr/>
        </p:nvSpPr>
        <p:spPr bwMode="auto">
          <a:xfrm>
            <a:off x="3436940" y="3719515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43" name="Line 40"/>
          <p:cNvSpPr>
            <a:spLocks noChangeShapeType="1"/>
          </p:cNvSpPr>
          <p:nvPr/>
        </p:nvSpPr>
        <p:spPr bwMode="auto">
          <a:xfrm>
            <a:off x="5883277" y="3719515"/>
            <a:ext cx="1909763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44" name="Line 41"/>
          <p:cNvSpPr>
            <a:spLocks noChangeShapeType="1"/>
          </p:cNvSpPr>
          <p:nvPr/>
        </p:nvSpPr>
        <p:spPr bwMode="auto">
          <a:xfrm>
            <a:off x="6075365" y="2590802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45" name="Line 42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6057900" y="2286002"/>
            <a:ext cx="13335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x’ = </a:t>
            </a:r>
            <a:r>
              <a:rPr lang="en-US" sz="1400" b="1" i="1" dirty="0" err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Rx+t</a:t>
            </a:r>
            <a:endParaRPr lang="en-US" sz="1400" b="1" i="1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1172CCF-F3DE-8047-8AFC-F9B3B3E5AF70}"/>
              </a:ext>
            </a:extLst>
          </p:cNvPr>
          <p:cNvGrpSpPr/>
          <p:nvPr/>
        </p:nvGrpSpPr>
        <p:grpSpPr>
          <a:xfrm>
            <a:off x="6019800" y="4038602"/>
            <a:ext cx="2406650" cy="542925"/>
            <a:chOff x="6019800" y="4038602"/>
            <a:chExt cx="2406650" cy="542925"/>
          </a:xfrm>
        </p:grpSpPr>
        <p:graphicFrame>
          <p:nvGraphicFramePr>
            <p:cNvPr id="26" name="Object 27"/>
            <p:cNvGraphicFramePr>
              <a:graphicFrameLocks noChangeAspect="1"/>
            </p:cNvGraphicFramePr>
            <p:nvPr/>
          </p:nvGraphicFramePr>
          <p:xfrm>
            <a:off x="6858000" y="4038602"/>
            <a:ext cx="1568450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53519" name="Equation" r:id="rId9" imgW="660400" imgH="228600" progId="Equation.3">
                    <p:embed/>
                  </p:oleObj>
                </mc:Choice>
                <mc:Fallback>
                  <p:oleObj name="Equation" r:id="rId9" imgW="660400" imgH="228600" progId="Equation.3">
                    <p:embed/>
                    <p:pic>
                      <p:nvPicPr>
                        <p:cNvPr id="26" name="Object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58000" y="4038602"/>
                          <a:ext cx="1568450" cy="5429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7" name="AutoShape 28"/>
            <p:cNvSpPr>
              <a:spLocks noChangeArrowheads="1"/>
            </p:cNvSpPr>
            <p:nvPr/>
          </p:nvSpPr>
          <p:spPr bwMode="auto">
            <a:xfrm>
              <a:off x="6019800" y="4114800"/>
              <a:ext cx="533400" cy="381000"/>
            </a:xfrm>
            <a:prstGeom prst="rightArrow">
              <a:avLst>
                <a:gd name="adj1" fmla="val 50000"/>
                <a:gd name="adj2" fmla="val 3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8" name="AutoShape 22"/>
          <p:cNvSpPr>
            <a:spLocks noChangeArrowheads="1"/>
          </p:cNvSpPr>
          <p:nvPr/>
        </p:nvSpPr>
        <p:spPr bwMode="auto">
          <a:xfrm>
            <a:off x="7239000" y="4681538"/>
            <a:ext cx="4572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5239966" y="5222877"/>
            <a:ext cx="349166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Essential Matrix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(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Longuet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-Higgins, 1981)</a:t>
            </a:r>
          </a:p>
        </p:txBody>
      </p:sp>
      <p:sp>
        <p:nvSpPr>
          <p:cNvPr id="30" name="Rectangle 24"/>
          <p:cNvSpPr>
            <a:spLocks noChangeArrowheads="1"/>
          </p:cNvSpPr>
          <p:nvPr/>
        </p:nvSpPr>
        <p:spPr bwMode="auto">
          <a:xfrm>
            <a:off x="5181600" y="5138738"/>
            <a:ext cx="3581400" cy="1033462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1" name="Text Box 46"/>
          <p:cNvSpPr txBox="1">
            <a:spLocks noChangeArrowheads="1"/>
          </p:cNvSpPr>
          <p:nvPr/>
        </p:nvSpPr>
        <p:spPr bwMode="auto">
          <a:xfrm>
            <a:off x="1828802" y="6365877"/>
            <a:ext cx="54008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The vectors </a:t>
            </a:r>
            <a:r>
              <a:rPr lang="en-US" sz="2400" b="1" i="1" dirty="0">
                <a:solidFill>
                  <a:srgbClr val="FF00FF"/>
                </a:solidFill>
                <a:latin typeface="Times New Roman" pitchFamily="18" charset="0"/>
                <a:cs typeface="Arial" charset="0"/>
              </a:rPr>
              <a:t>x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  <a:r>
              <a:rPr lang="en-US" sz="2400" b="1" i="1" dirty="0">
                <a:solidFill>
                  <a:srgbClr val="66FF33"/>
                </a:solidFill>
                <a:latin typeface="Times New Roman" pitchFamily="18" charset="0"/>
                <a:cs typeface="Arial" charset="0"/>
              </a:rPr>
              <a:t>t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, and 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x’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are coplanar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7C4569B-FB1D-4B4E-9E4D-C61D9033241B}"/>
              </a:ext>
            </a:extLst>
          </p:cNvPr>
          <p:cNvGrpSpPr/>
          <p:nvPr/>
        </p:nvGrpSpPr>
        <p:grpSpPr>
          <a:xfrm>
            <a:off x="4075940" y="4553994"/>
            <a:ext cx="641350" cy="743494"/>
            <a:chOff x="4075940" y="4553994"/>
            <a:chExt cx="641350" cy="743494"/>
          </a:xfrm>
        </p:grpSpPr>
        <p:sp>
          <p:nvSpPr>
            <p:cNvPr id="2" name="Left Brace 1">
              <a:extLst>
                <a:ext uri="{FF2B5EF4-FFF2-40B4-BE49-F238E27FC236}">
                  <a16:creationId xmlns:a16="http://schemas.microsoft.com/office/drawing/2014/main" id="{CA95D3FF-DCEE-8648-A7DF-50E97C54F823}"/>
                </a:ext>
              </a:extLst>
            </p:cNvPr>
            <p:cNvSpPr/>
            <p:nvPr/>
          </p:nvSpPr>
          <p:spPr bwMode="auto">
            <a:xfrm rot="16200000">
              <a:off x="4220402" y="4409532"/>
              <a:ext cx="352425" cy="641350"/>
            </a:xfrm>
            <a:prstGeom prst="leftBrace">
              <a:avLst>
                <a:gd name="adj1" fmla="val 22550"/>
                <a:gd name="adj2" fmla="val 50000"/>
              </a:avLst>
            </a:prstGeom>
            <a:noFill/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3C5E5D5-CEB8-684D-B472-F2C2FF374B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217194" y="4979988"/>
              <a:ext cx="342900" cy="31750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47E0391-FECF-3D4C-8EF8-1BBEA675F204}"/>
              </a:ext>
            </a:extLst>
          </p:cNvPr>
          <p:cNvGrpSpPr/>
          <p:nvPr/>
        </p:nvGrpSpPr>
        <p:grpSpPr>
          <a:xfrm>
            <a:off x="275334" y="5330366"/>
            <a:ext cx="3868469" cy="949325"/>
            <a:chOff x="1852962" y="5060278"/>
            <a:chExt cx="4822353" cy="1183409"/>
          </a:xfrm>
        </p:grpSpPr>
        <p:graphicFrame>
          <p:nvGraphicFramePr>
            <p:cNvPr id="32" name="Object 4">
              <a:extLst>
                <a:ext uri="{FF2B5EF4-FFF2-40B4-BE49-F238E27FC236}">
                  <a16:creationId xmlns:a16="http://schemas.microsoft.com/office/drawing/2014/main" id="{32E69C88-E878-7144-A056-828C867B179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45737269"/>
                </p:ext>
              </p:extLst>
            </p:nvPr>
          </p:nvGraphicFramePr>
          <p:xfrm>
            <a:off x="2865316" y="5060278"/>
            <a:ext cx="3809999" cy="11834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53520" name="Equation" r:id="rId12" imgW="2374560" imgH="736560" progId="Equation.3">
                    <p:embed/>
                  </p:oleObj>
                </mc:Choice>
                <mc:Fallback>
                  <p:oleObj name="Equation" r:id="rId12" imgW="2374560" imgH="736560" progId="Equation.3">
                    <p:embed/>
                    <p:pic>
                      <p:nvPicPr>
                        <p:cNvPr id="25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65316" y="5060278"/>
                          <a:ext cx="3809999" cy="118340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CA606FE-F56A-8840-A6C2-D72DAA92BBB4}"/>
                </a:ext>
              </a:extLst>
            </p:cNvPr>
            <p:cNvSpPr/>
            <p:nvPr/>
          </p:nvSpPr>
          <p:spPr>
            <a:xfrm>
              <a:off x="1852962" y="5410200"/>
              <a:ext cx="89023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Recall: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514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1060452" y="1806577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54" name="Rectangle 5"/>
          <p:cNvSpPr>
            <a:spLocks noChangeArrowheads="1"/>
          </p:cNvSpPr>
          <p:nvPr/>
        </p:nvSpPr>
        <p:spPr bwMode="auto">
          <a:xfrm>
            <a:off x="7669215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55" name="Text Box 6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2056" name="Freeform 7"/>
          <p:cNvSpPr>
            <a:spLocks/>
          </p:cNvSpPr>
          <p:nvPr/>
        </p:nvSpPr>
        <p:spPr bwMode="auto">
          <a:xfrm>
            <a:off x="2655888" y="2446340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57" name="Text Box 8"/>
          <p:cNvSpPr txBox="1">
            <a:spLocks noChangeArrowheads="1"/>
          </p:cNvSpPr>
          <p:nvPr/>
        </p:nvSpPr>
        <p:spPr bwMode="auto">
          <a:xfrm>
            <a:off x="2655890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2058" name="Freeform 9"/>
          <p:cNvSpPr>
            <a:spLocks/>
          </p:cNvSpPr>
          <p:nvPr/>
        </p:nvSpPr>
        <p:spPr bwMode="auto">
          <a:xfrm>
            <a:off x="6126163" y="2446340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59" name="Text Box 10"/>
          <p:cNvSpPr txBox="1">
            <a:spLocks noChangeArrowheads="1"/>
          </p:cNvSpPr>
          <p:nvPr/>
        </p:nvSpPr>
        <p:spPr bwMode="auto">
          <a:xfrm>
            <a:off x="6057902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x’</a:t>
            </a:r>
          </a:p>
        </p:txBody>
      </p:sp>
      <p:sp>
        <p:nvSpPr>
          <p:cNvPr id="660501" name="Line 21"/>
          <p:cNvSpPr>
            <a:spLocks noChangeShapeType="1"/>
          </p:cNvSpPr>
          <p:nvPr/>
        </p:nvSpPr>
        <p:spPr bwMode="auto">
          <a:xfrm flipV="1">
            <a:off x="5837240" y="2468563"/>
            <a:ext cx="231775" cy="1382712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62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Epipolar constraint: Calibrated case</a:t>
            </a:r>
          </a:p>
        </p:txBody>
      </p:sp>
      <p:sp>
        <p:nvSpPr>
          <p:cNvPr id="660510" name="Rectangle 30"/>
          <p:cNvSpPr>
            <a:spLocks noGrp="1" noChangeArrowheads="1"/>
          </p:cNvSpPr>
          <p:nvPr>
            <p:ph type="body" idx="1"/>
          </p:nvPr>
        </p:nvSpPr>
        <p:spPr>
          <a:xfrm>
            <a:off x="381000" y="4800600"/>
            <a:ext cx="8534400" cy="19812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/>
              <a:t>E x</a:t>
            </a:r>
            <a:r>
              <a:rPr lang="en-US" sz="2400" dirty="0"/>
              <a:t> is the </a:t>
            </a:r>
            <a:r>
              <a:rPr lang="en-US" sz="2400" dirty="0" err="1"/>
              <a:t>epipolar</a:t>
            </a:r>
            <a:r>
              <a:rPr lang="en-US" sz="2400" dirty="0"/>
              <a:t> line associated with </a:t>
            </a:r>
            <a:r>
              <a:rPr lang="en-US" sz="2400" b="1" i="1" dirty="0"/>
              <a:t>x</a:t>
            </a:r>
            <a:r>
              <a:rPr lang="en-US" sz="2400" i="1" dirty="0"/>
              <a:t> </a:t>
            </a:r>
            <a:r>
              <a:rPr lang="en-US" sz="2400" dirty="0"/>
              <a:t>(</a:t>
            </a:r>
            <a:r>
              <a:rPr lang="en-US" sz="2400" b="1" i="1" dirty="0"/>
              <a:t>l’</a:t>
            </a:r>
            <a:r>
              <a:rPr lang="en-US" sz="2400" i="1" dirty="0"/>
              <a:t> = </a:t>
            </a:r>
            <a:r>
              <a:rPr lang="en-US" sz="2400" b="1" i="1" dirty="0"/>
              <a:t>E x</a:t>
            </a:r>
            <a:r>
              <a:rPr lang="en-US" sz="2400" dirty="0"/>
              <a:t>)</a:t>
            </a:r>
            <a:br>
              <a:rPr lang="en-US" sz="2400" dirty="0"/>
            </a:br>
            <a:endParaRPr lang="en-US" sz="800" dirty="0"/>
          </a:p>
          <a:p>
            <a:pPr lvl="1">
              <a:lnSpc>
                <a:spcPct val="80000"/>
              </a:lnSpc>
            </a:pPr>
            <a:r>
              <a:rPr lang="en-US" dirty="0"/>
              <a:t>Recall: a line is given by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ax + by + c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= 0 </a:t>
            </a:r>
            <a:r>
              <a:rPr lang="en-US" dirty="0">
                <a:cs typeface="Times New Roman" pitchFamily="18" charset="0"/>
              </a:rPr>
              <a:t>or</a:t>
            </a:r>
          </a:p>
          <a:p>
            <a:pPr>
              <a:lnSpc>
                <a:spcPct val="80000"/>
              </a:lnSpc>
              <a:buFontTx/>
              <a:buChar char="•"/>
            </a:pPr>
            <a:endParaRPr lang="en-US" sz="2400" dirty="0"/>
          </a:p>
        </p:txBody>
      </p:sp>
      <p:graphicFrame>
        <p:nvGraphicFramePr>
          <p:cNvPr id="26" name="Object 27"/>
          <p:cNvGraphicFramePr>
            <a:graphicFrameLocks noChangeAspect="1"/>
          </p:cNvGraphicFramePr>
          <p:nvPr/>
        </p:nvGraphicFramePr>
        <p:xfrm>
          <a:off x="3657600" y="4114802"/>
          <a:ext cx="156845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4369" name="Equation" r:id="rId5" imgW="660400" imgH="228600" progId="Equation.3">
                  <p:embed/>
                </p:oleObj>
              </mc:Choice>
              <mc:Fallback>
                <p:oleObj name="Equation" r:id="rId5" imgW="660400" imgH="228600" progId="Equation.3">
                  <p:embed/>
                  <p:pic>
                    <p:nvPicPr>
                      <p:cNvPr id="26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4114802"/>
                        <a:ext cx="1568450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24"/>
          <p:cNvSpPr>
            <a:spLocks noChangeArrowheads="1"/>
          </p:cNvSpPr>
          <p:nvPr/>
        </p:nvSpPr>
        <p:spPr bwMode="auto">
          <a:xfrm>
            <a:off x="3505200" y="4114800"/>
            <a:ext cx="1905000" cy="609600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29" name="Object 5"/>
          <p:cNvGraphicFramePr>
            <a:graphicFrameLocks noChangeAspect="1"/>
          </p:cNvGraphicFramePr>
          <p:nvPr/>
        </p:nvGraphicFramePr>
        <p:xfrm>
          <a:off x="2819400" y="5562602"/>
          <a:ext cx="3429000" cy="11216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4370" name="Equation" r:id="rId7" imgW="2082600" imgH="711000" progId="Equation.3">
                  <p:embed/>
                </p:oleObj>
              </mc:Choice>
              <mc:Fallback>
                <p:oleObj name="Equation" r:id="rId7" imgW="2082600" imgH="711000" progId="Equation.3">
                  <p:embed/>
                  <p:pic>
                    <p:nvPicPr>
                      <p:cNvPr id="2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5562602"/>
                        <a:ext cx="3429000" cy="11216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39288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0501" grpId="0" animBg="1"/>
      <p:bldP spid="660510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FB206958-8FDC-C441-92C6-52CF404E2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762" y="2632196"/>
            <a:ext cx="4241799" cy="26085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299722-4A06-9144-901A-62FBAFD64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Big picture: 3 key components in 3D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4D43E0E-8DDE-5043-8BBD-D829ACAC9106}"/>
              </a:ext>
            </a:extLst>
          </p:cNvPr>
          <p:cNvSpPr/>
          <p:nvPr/>
        </p:nvSpPr>
        <p:spPr>
          <a:xfrm>
            <a:off x="5334000" y="5008852"/>
            <a:ext cx="3124200" cy="1143000"/>
          </a:xfrm>
          <a:prstGeom prst="roundRect">
            <a:avLst/>
          </a:prstGeom>
          <a:ln w="317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Camera </a:t>
            </a:r>
          </a:p>
          <a:p>
            <a:pPr algn="ctr"/>
            <a:r>
              <a:rPr lang="en-US" sz="2400" dirty="0"/>
              <a:t>(Motion)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9A0FD78-347A-4D4F-BA60-B7B91D1A554B}"/>
              </a:ext>
            </a:extLst>
          </p:cNvPr>
          <p:cNvSpPr/>
          <p:nvPr/>
        </p:nvSpPr>
        <p:spPr>
          <a:xfrm>
            <a:off x="420414" y="5008852"/>
            <a:ext cx="3124200" cy="1143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17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Correspondences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62AE92C-698D-6047-991F-2EF490B5EA70}"/>
              </a:ext>
            </a:extLst>
          </p:cNvPr>
          <p:cNvSpPr/>
          <p:nvPr/>
        </p:nvSpPr>
        <p:spPr>
          <a:xfrm>
            <a:off x="2819400" y="1454513"/>
            <a:ext cx="3124200" cy="1143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17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3D Points </a:t>
            </a:r>
          </a:p>
          <a:p>
            <a:pPr algn="ctr"/>
            <a:r>
              <a:rPr lang="en-US" sz="2400" dirty="0"/>
              <a:t>(Structure)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ED26C404-46E6-8241-BF26-54D187732976}"/>
              </a:ext>
            </a:extLst>
          </p:cNvPr>
          <p:cNvSpPr/>
          <p:nvPr/>
        </p:nvSpPr>
        <p:spPr>
          <a:xfrm rot="3611479" flipV="1">
            <a:off x="5844130" y="3072291"/>
            <a:ext cx="1447800" cy="609839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31750">
            <a:solidFill>
              <a:schemeClr val="dk1">
                <a:shade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D287DA29-2BE2-7D4C-9AA0-EFB68D240920}"/>
              </a:ext>
            </a:extLst>
          </p:cNvPr>
          <p:cNvSpPr/>
          <p:nvPr/>
        </p:nvSpPr>
        <p:spPr>
          <a:xfrm flipV="1">
            <a:off x="3758762" y="5275432"/>
            <a:ext cx="1447800" cy="609839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31750">
            <a:solidFill>
              <a:schemeClr val="dk1">
                <a:shade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4291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1060452" y="1806577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54" name="Rectangle 5"/>
          <p:cNvSpPr>
            <a:spLocks noChangeArrowheads="1"/>
          </p:cNvSpPr>
          <p:nvPr/>
        </p:nvSpPr>
        <p:spPr bwMode="auto">
          <a:xfrm>
            <a:off x="7669215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55" name="Text Box 6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2056" name="Freeform 7"/>
          <p:cNvSpPr>
            <a:spLocks/>
          </p:cNvSpPr>
          <p:nvPr/>
        </p:nvSpPr>
        <p:spPr bwMode="auto">
          <a:xfrm>
            <a:off x="2655888" y="2446340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57" name="Text Box 8"/>
          <p:cNvSpPr txBox="1">
            <a:spLocks noChangeArrowheads="1"/>
          </p:cNvSpPr>
          <p:nvPr/>
        </p:nvSpPr>
        <p:spPr bwMode="auto">
          <a:xfrm>
            <a:off x="2655890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2058" name="Freeform 9"/>
          <p:cNvSpPr>
            <a:spLocks/>
          </p:cNvSpPr>
          <p:nvPr/>
        </p:nvSpPr>
        <p:spPr bwMode="auto">
          <a:xfrm>
            <a:off x="6126163" y="2446340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59" name="Text Box 10"/>
          <p:cNvSpPr txBox="1">
            <a:spLocks noChangeArrowheads="1"/>
          </p:cNvSpPr>
          <p:nvPr/>
        </p:nvSpPr>
        <p:spPr bwMode="auto">
          <a:xfrm>
            <a:off x="6057902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x’</a:t>
            </a:r>
          </a:p>
        </p:txBody>
      </p:sp>
      <p:sp>
        <p:nvSpPr>
          <p:cNvPr id="660500" name="Line 20"/>
          <p:cNvSpPr>
            <a:spLocks noChangeShapeType="1"/>
          </p:cNvSpPr>
          <p:nvPr/>
        </p:nvSpPr>
        <p:spPr bwMode="auto">
          <a:xfrm flipH="1" flipV="1">
            <a:off x="2916240" y="2457450"/>
            <a:ext cx="238125" cy="137795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60501" name="Line 21"/>
          <p:cNvSpPr>
            <a:spLocks noChangeShapeType="1"/>
          </p:cNvSpPr>
          <p:nvPr/>
        </p:nvSpPr>
        <p:spPr bwMode="auto">
          <a:xfrm flipV="1">
            <a:off x="5837240" y="2468563"/>
            <a:ext cx="231775" cy="1382712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62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Epipolar constraint: Calibrated case</a:t>
            </a:r>
          </a:p>
        </p:txBody>
      </p:sp>
      <p:sp>
        <p:nvSpPr>
          <p:cNvPr id="660510" name="Rectangle 30"/>
          <p:cNvSpPr>
            <a:spLocks noGrp="1" noChangeArrowheads="1"/>
          </p:cNvSpPr>
          <p:nvPr>
            <p:ph type="body" idx="1"/>
          </p:nvPr>
        </p:nvSpPr>
        <p:spPr>
          <a:xfrm>
            <a:off x="381000" y="4800600"/>
            <a:ext cx="8534400" cy="19812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/>
              <a:t>E x</a:t>
            </a:r>
            <a:r>
              <a:rPr lang="en-US" sz="2400" dirty="0"/>
              <a:t> is the </a:t>
            </a:r>
            <a:r>
              <a:rPr lang="en-US" sz="2400" dirty="0" err="1"/>
              <a:t>epipolar</a:t>
            </a:r>
            <a:r>
              <a:rPr lang="en-US" sz="2400" dirty="0"/>
              <a:t> line associated with </a:t>
            </a:r>
            <a:r>
              <a:rPr lang="en-US" sz="2400" b="1" i="1" dirty="0"/>
              <a:t>x</a:t>
            </a:r>
            <a:r>
              <a:rPr lang="en-US" sz="2400" i="1" dirty="0"/>
              <a:t> </a:t>
            </a:r>
            <a:r>
              <a:rPr lang="en-US" sz="2400" dirty="0"/>
              <a:t>(</a:t>
            </a:r>
            <a:r>
              <a:rPr lang="en-US" sz="2400" b="1" i="1" dirty="0"/>
              <a:t>l</a:t>
            </a:r>
            <a:r>
              <a:rPr lang="en-US" sz="2400" i="1" dirty="0"/>
              <a:t>' = </a:t>
            </a:r>
            <a:r>
              <a:rPr lang="en-US" sz="2400" b="1" i="1" dirty="0"/>
              <a:t>E x</a:t>
            </a:r>
            <a:r>
              <a:rPr lang="en-US" sz="2400" dirty="0"/>
              <a:t>)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 err="1"/>
              <a:t>E</a:t>
            </a:r>
            <a:r>
              <a:rPr lang="en-US" sz="2400" i="1" baseline="30000" dirty="0" err="1"/>
              <a:t>T</a:t>
            </a:r>
            <a:r>
              <a:rPr lang="en-US" sz="2400" b="1" i="1" dirty="0" err="1"/>
              <a:t>x</a:t>
            </a:r>
            <a:r>
              <a:rPr lang="en-US" sz="2400" i="1" dirty="0"/>
              <a:t>'</a:t>
            </a:r>
            <a:r>
              <a:rPr lang="en-US" sz="2400" b="1" dirty="0"/>
              <a:t> </a:t>
            </a:r>
            <a:r>
              <a:rPr lang="en-US" sz="2400" dirty="0"/>
              <a:t>is the </a:t>
            </a:r>
            <a:r>
              <a:rPr lang="en-US" sz="2400" dirty="0" err="1"/>
              <a:t>epipolar</a:t>
            </a:r>
            <a:r>
              <a:rPr lang="en-US" sz="2400" dirty="0"/>
              <a:t> line associated with </a:t>
            </a:r>
            <a:r>
              <a:rPr lang="en-US" sz="2400" b="1" i="1" dirty="0"/>
              <a:t>x'</a:t>
            </a:r>
            <a:r>
              <a:rPr lang="en-US" sz="2400" i="1" dirty="0"/>
              <a:t> </a:t>
            </a:r>
            <a:r>
              <a:rPr lang="en-US" sz="2400" dirty="0"/>
              <a:t>(</a:t>
            </a:r>
            <a:r>
              <a:rPr lang="en-US" sz="2400" b="1" i="1" dirty="0"/>
              <a:t>l</a:t>
            </a:r>
            <a:r>
              <a:rPr lang="en-US" sz="2400" i="1" dirty="0"/>
              <a:t> = </a:t>
            </a:r>
            <a:r>
              <a:rPr lang="en-US" sz="2400" b="1" i="1" dirty="0" err="1"/>
              <a:t>E</a:t>
            </a:r>
            <a:r>
              <a:rPr lang="en-US" sz="2400" i="1" baseline="30000" dirty="0" err="1"/>
              <a:t>T</a:t>
            </a:r>
            <a:r>
              <a:rPr lang="en-US" sz="2400" b="1" i="1" dirty="0" err="1"/>
              <a:t>x</a:t>
            </a:r>
            <a:r>
              <a:rPr lang="en-US" sz="2400" i="1" dirty="0"/>
              <a:t>'</a:t>
            </a:r>
            <a:r>
              <a:rPr lang="en-US" sz="2400" dirty="0"/>
              <a:t>)</a:t>
            </a:r>
            <a:endParaRPr lang="en-US" sz="2400" i="1" dirty="0"/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/>
              <a:t>E </a:t>
            </a:r>
            <a:r>
              <a:rPr lang="en-US" sz="2400" b="1" i="1" dirty="0" err="1"/>
              <a:t>e</a:t>
            </a:r>
            <a:r>
              <a:rPr lang="en-US" sz="2400" i="1" dirty="0"/>
              <a:t> </a:t>
            </a:r>
            <a:r>
              <a:rPr lang="en-US" sz="2400" dirty="0"/>
              <a:t>= 0   and   </a:t>
            </a:r>
            <a:r>
              <a:rPr lang="en-US" sz="2400" b="1" i="1" dirty="0" err="1"/>
              <a:t>E</a:t>
            </a:r>
            <a:r>
              <a:rPr lang="en-US" sz="2400" i="1" baseline="30000" dirty="0" err="1"/>
              <a:t>T</a:t>
            </a:r>
            <a:r>
              <a:rPr lang="en-US" sz="2400" b="1" i="1" dirty="0" err="1"/>
              <a:t>e</a:t>
            </a:r>
            <a:r>
              <a:rPr lang="en-US" sz="2400" i="1" dirty="0"/>
              <a:t>' = 0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/>
              <a:t>E</a:t>
            </a:r>
            <a:r>
              <a:rPr lang="en-US" sz="2400" i="1" dirty="0"/>
              <a:t> </a:t>
            </a:r>
            <a:r>
              <a:rPr lang="en-US" sz="2400" dirty="0"/>
              <a:t>is singular (rank two)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/>
              <a:t>E</a:t>
            </a:r>
            <a:r>
              <a:rPr lang="en-US" sz="2400" dirty="0"/>
              <a:t> has five degrees of freedom </a:t>
            </a:r>
          </a:p>
        </p:txBody>
      </p:sp>
      <p:sp>
        <p:nvSpPr>
          <p:cNvPr id="660498" name="Oval 18"/>
          <p:cNvSpPr>
            <a:spLocks noChangeArrowheads="1"/>
          </p:cNvSpPr>
          <p:nvPr/>
        </p:nvSpPr>
        <p:spPr bwMode="auto">
          <a:xfrm>
            <a:off x="3055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60499" name="Oval 19"/>
          <p:cNvSpPr>
            <a:spLocks noChangeArrowheads="1"/>
          </p:cNvSpPr>
          <p:nvPr/>
        </p:nvSpPr>
        <p:spPr bwMode="auto">
          <a:xfrm>
            <a:off x="5786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21" name="Object 27"/>
          <p:cNvGraphicFramePr>
            <a:graphicFrameLocks noChangeAspect="1"/>
          </p:cNvGraphicFramePr>
          <p:nvPr/>
        </p:nvGraphicFramePr>
        <p:xfrm>
          <a:off x="3657600" y="4114802"/>
          <a:ext cx="156845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297" name="Equation" r:id="rId5" imgW="660400" imgH="228600" progId="Equation.3">
                  <p:embed/>
                </p:oleObj>
              </mc:Choice>
              <mc:Fallback>
                <p:oleObj name="Equation" r:id="rId5" imgW="660400" imgH="228600" progId="Equation.3">
                  <p:embed/>
                  <p:pic>
                    <p:nvPicPr>
                      <p:cNvPr id="21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4114802"/>
                        <a:ext cx="1568450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4"/>
          <p:cNvSpPr>
            <a:spLocks noChangeArrowheads="1"/>
          </p:cNvSpPr>
          <p:nvPr/>
        </p:nvSpPr>
        <p:spPr bwMode="auto">
          <a:xfrm>
            <a:off x="3505200" y="4114800"/>
            <a:ext cx="1905000" cy="609600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51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0500" grpId="0" animBg="1"/>
      <p:bldP spid="660501" grpId="0" animBg="1"/>
      <p:bldP spid="660510" grpId="0" uiExpand="1" build="p"/>
      <p:bldP spid="660498" grpId="0" animBg="1"/>
      <p:bldP spid="66049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Epipolar constraint: Uncalibrated case</a:t>
            </a:r>
          </a:p>
        </p:txBody>
      </p:sp>
      <p:sp>
        <p:nvSpPr>
          <p:cNvPr id="679971" name="Rectangle 35"/>
          <p:cNvSpPr>
            <a:spLocks noGrp="1" noChangeArrowheads="1"/>
          </p:cNvSpPr>
          <p:nvPr>
            <p:ph type="body" idx="1"/>
          </p:nvPr>
        </p:nvSpPr>
        <p:spPr>
          <a:xfrm>
            <a:off x="809080" y="1143000"/>
            <a:ext cx="7772400" cy="17526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dirty="0"/>
              <a:t>Recall that we normalized the coordinates</a:t>
            </a:r>
          </a:p>
          <a:p>
            <a:pPr marL="0" indent="0">
              <a:lnSpc>
                <a:spcPct val="90000"/>
              </a:lnSpc>
            </a:pPr>
            <a:endParaRPr lang="en-US" dirty="0"/>
          </a:p>
          <a:p>
            <a:pPr marL="0" indent="0">
              <a:lnSpc>
                <a:spcPct val="90000"/>
              </a:lnSpc>
            </a:pPr>
            <a:r>
              <a:rPr lang="en-US" dirty="0"/>
              <a:t>where      is the image coordinates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dirty="0"/>
              <a:t>But now calibration matrices </a:t>
            </a:r>
            <a:r>
              <a:rPr lang="en-US" b="1" i="1" dirty="0"/>
              <a:t>K</a:t>
            </a:r>
            <a:r>
              <a:rPr lang="en-US" dirty="0"/>
              <a:t> and </a:t>
            </a:r>
            <a:r>
              <a:rPr lang="en-US" b="1" i="1" dirty="0"/>
              <a:t>K</a:t>
            </a:r>
            <a:r>
              <a:rPr lang="en-US" i="1" dirty="0"/>
              <a:t>’</a:t>
            </a:r>
            <a:r>
              <a:rPr lang="en-US" dirty="0"/>
              <a:t> of the two cameras are unknown!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dirty="0"/>
              <a:t>We can write the </a:t>
            </a:r>
            <a:r>
              <a:rPr lang="en-US" dirty="0" err="1"/>
              <a:t>epipolar</a:t>
            </a:r>
            <a:r>
              <a:rPr lang="en-US" dirty="0"/>
              <a:t> constraint in terms of </a:t>
            </a:r>
            <a:r>
              <a:rPr lang="en-US" i="1" dirty="0"/>
              <a:t>unknown</a:t>
            </a:r>
            <a:r>
              <a:rPr lang="en-US" dirty="0"/>
              <a:t> normalized coordinates: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02A1C6-8087-3A41-A459-20050CD84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9062" y="1600200"/>
            <a:ext cx="1770376" cy="3697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0AC86B-A2DA-A247-B21F-A431604D6A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9139" y="1600200"/>
            <a:ext cx="2084114" cy="3697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DA37B2-E9D0-4E4C-A400-8DC983FE81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7353" y="4262711"/>
            <a:ext cx="1916397" cy="3948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87EC7-76E9-8046-89BF-6186C17AEE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843" y="4800600"/>
            <a:ext cx="4401907" cy="4761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AA0A1F-F455-A644-A0D6-0BA6BFDC8D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6453" y="2100577"/>
            <a:ext cx="241300" cy="330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FDE51F-4009-404E-9BB9-24D90F0CA1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0050" y="5334000"/>
            <a:ext cx="4076700" cy="4761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651EE1-65BA-D049-B4A7-D4C3400F47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5700" y="6121400"/>
            <a:ext cx="2082800" cy="431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7C1464-0E57-BD41-97E3-70BF12CA7C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80160" y="1271355"/>
            <a:ext cx="956079" cy="994322"/>
          </a:xfrm>
          <a:prstGeom prst="rect">
            <a:avLst/>
          </a:prstGeom>
        </p:spPr>
      </p:pic>
      <p:sp>
        <p:nvSpPr>
          <p:cNvPr id="13" name="Right Brace 12">
            <a:extLst>
              <a:ext uri="{FF2B5EF4-FFF2-40B4-BE49-F238E27FC236}">
                <a16:creationId xmlns:a16="http://schemas.microsoft.com/office/drawing/2014/main" id="{302516A1-9321-8247-99BB-A393CF249F06}"/>
              </a:ext>
            </a:extLst>
          </p:cNvPr>
          <p:cNvSpPr/>
          <p:nvPr/>
        </p:nvSpPr>
        <p:spPr bwMode="auto">
          <a:xfrm rot="5400000">
            <a:off x="2622288" y="4799822"/>
            <a:ext cx="431799" cy="2262155"/>
          </a:xfrm>
          <a:prstGeom prst="rightBrace">
            <a:avLst>
              <a:gd name="adj1" fmla="val 52147"/>
              <a:gd name="adj2" fmla="val 49303"/>
            </a:avLst>
          </a:prstGeom>
          <a:solidFill>
            <a:schemeClr val="accent1">
              <a:alpha val="2162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4C157AB-22C6-CD4D-A153-F5703DD8ED89}"/>
              </a:ext>
            </a:extLst>
          </p:cNvPr>
          <p:cNvGrpSpPr/>
          <p:nvPr/>
        </p:nvGrpSpPr>
        <p:grpSpPr>
          <a:xfrm>
            <a:off x="5768044" y="5660478"/>
            <a:ext cx="3276600" cy="819150"/>
            <a:chOff x="4800600" y="5238750"/>
            <a:chExt cx="3657600" cy="914400"/>
          </a:xfrm>
        </p:grpSpPr>
        <p:sp>
          <p:nvSpPr>
            <p:cNvPr id="35" name="Text Box 18">
              <a:extLst>
                <a:ext uri="{FF2B5EF4-FFF2-40B4-BE49-F238E27FC236}">
                  <a16:creationId xmlns:a16="http://schemas.microsoft.com/office/drawing/2014/main" id="{BDF9B8C8-9BB2-E549-984C-617B0AC417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0721" y="5322890"/>
              <a:ext cx="3079750" cy="731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Fundamental Matrix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(</a:t>
              </a:r>
              <a:r>
                <a:rPr lang="en-US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Faugeras</a:t>
              </a:r>
              <a:r>
                <a:rPr lang="en-US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and Luong, 1992)</a:t>
              </a:r>
              <a:endParaRPr lang="en-US" sz="2400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6" name="Rectangle 19">
              <a:extLst>
                <a:ext uri="{FF2B5EF4-FFF2-40B4-BE49-F238E27FC236}">
                  <a16:creationId xmlns:a16="http://schemas.microsoft.com/office/drawing/2014/main" id="{B95C9A7A-A1B8-CC4D-B74A-3A312E6331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0600" y="5238750"/>
              <a:ext cx="3657600" cy="914400"/>
            </a:xfrm>
            <a:prstGeom prst="rect">
              <a:avLst/>
            </a:prstGeom>
            <a:noFill/>
            <a:ln w="2857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B6849809-7E99-B94D-8B14-D9975B2875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66411" y="5140342"/>
            <a:ext cx="2191788" cy="27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56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9971" grpId="0" build="p"/>
      <p:bldP spid="1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71071-354C-E449-B051-5F5016409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Essential vs Fundamental matrix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E89899-C5AC-7748-9529-4E052E374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4267200"/>
            <a:ext cx="2082800" cy="431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96B580-FEE3-BD4D-B428-7B43233A7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3034106"/>
            <a:ext cx="1916397" cy="3948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099B73-5D09-BD42-8956-ECC21379257F}"/>
              </a:ext>
            </a:extLst>
          </p:cNvPr>
          <p:cNvSpPr txBox="1"/>
          <p:nvPr/>
        </p:nvSpPr>
        <p:spPr>
          <a:xfrm>
            <a:off x="685800" y="1219200"/>
            <a:ext cx="701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What is the difference??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DF94F9-2461-6842-BA83-01ACC4E5DB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5373713"/>
            <a:ext cx="3187271" cy="39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01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Epipolar constraint: Uncalibrated case</a:t>
            </a:r>
          </a:p>
        </p:txBody>
      </p:sp>
      <p:pic>
        <p:nvPicPr>
          <p:cNvPr id="410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Rectangle 4"/>
          <p:cNvSpPr>
            <a:spLocks noChangeArrowheads="1"/>
          </p:cNvSpPr>
          <p:nvPr/>
        </p:nvSpPr>
        <p:spPr bwMode="auto">
          <a:xfrm>
            <a:off x="1060452" y="1806577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104" name="Rectangle 5"/>
          <p:cNvSpPr>
            <a:spLocks noChangeArrowheads="1"/>
          </p:cNvSpPr>
          <p:nvPr/>
        </p:nvSpPr>
        <p:spPr bwMode="auto">
          <a:xfrm>
            <a:off x="7669215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105" name="Text Box 6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4106" name="Freeform 7"/>
          <p:cNvSpPr>
            <a:spLocks/>
          </p:cNvSpPr>
          <p:nvPr/>
        </p:nvSpPr>
        <p:spPr bwMode="auto">
          <a:xfrm>
            <a:off x="2655888" y="2468565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107" name="Text Box 8"/>
          <p:cNvSpPr txBox="1">
            <a:spLocks noChangeArrowheads="1"/>
          </p:cNvSpPr>
          <p:nvPr/>
        </p:nvSpPr>
        <p:spPr bwMode="auto">
          <a:xfrm>
            <a:off x="2655890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4108" name="Freeform 9"/>
          <p:cNvSpPr>
            <a:spLocks/>
          </p:cNvSpPr>
          <p:nvPr/>
        </p:nvSpPr>
        <p:spPr bwMode="auto">
          <a:xfrm>
            <a:off x="6126163" y="2446340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109" name="Text Box 10"/>
          <p:cNvSpPr txBox="1">
            <a:spLocks noChangeArrowheads="1"/>
          </p:cNvSpPr>
          <p:nvPr/>
        </p:nvSpPr>
        <p:spPr bwMode="auto">
          <a:xfrm>
            <a:off x="6057902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x’</a:t>
            </a:r>
          </a:p>
        </p:txBody>
      </p:sp>
      <p:sp>
        <p:nvSpPr>
          <p:cNvPr id="4110" name="Line 11"/>
          <p:cNvSpPr>
            <a:spLocks noChangeShapeType="1"/>
          </p:cNvSpPr>
          <p:nvPr/>
        </p:nvSpPr>
        <p:spPr bwMode="auto">
          <a:xfrm flipV="1">
            <a:off x="1204915" y="3713163"/>
            <a:ext cx="1919287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111" name="Line 12"/>
          <p:cNvSpPr>
            <a:spLocks noChangeShapeType="1"/>
          </p:cNvSpPr>
          <p:nvPr/>
        </p:nvSpPr>
        <p:spPr bwMode="auto">
          <a:xfrm>
            <a:off x="3436940" y="3719515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112" name="Line 13"/>
          <p:cNvSpPr>
            <a:spLocks noChangeShapeType="1"/>
          </p:cNvSpPr>
          <p:nvPr/>
        </p:nvSpPr>
        <p:spPr bwMode="auto">
          <a:xfrm>
            <a:off x="5883277" y="3719515"/>
            <a:ext cx="1909763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113" name="Line 14"/>
          <p:cNvSpPr>
            <a:spLocks noChangeShapeType="1"/>
          </p:cNvSpPr>
          <p:nvPr/>
        </p:nvSpPr>
        <p:spPr bwMode="auto">
          <a:xfrm>
            <a:off x="6075365" y="2590802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114" name="Line 15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115" name="Oval 16"/>
          <p:cNvSpPr>
            <a:spLocks noChangeArrowheads="1"/>
          </p:cNvSpPr>
          <p:nvPr/>
        </p:nvSpPr>
        <p:spPr bwMode="auto">
          <a:xfrm>
            <a:off x="3055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116" name="Oval 17"/>
          <p:cNvSpPr>
            <a:spLocks noChangeArrowheads="1"/>
          </p:cNvSpPr>
          <p:nvPr/>
        </p:nvSpPr>
        <p:spPr bwMode="auto">
          <a:xfrm>
            <a:off x="5786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85074" name="Text Box 18"/>
          <p:cNvSpPr txBox="1">
            <a:spLocks noChangeArrowheads="1"/>
          </p:cNvSpPr>
          <p:nvPr/>
        </p:nvSpPr>
        <p:spPr bwMode="auto">
          <a:xfrm>
            <a:off x="5105400" y="5322890"/>
            <a:ext cx="3079750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Fundamental Matrix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Arial" charset="0"/>
                <a:cs typeface="Arial" charset="0"/>
              </a:rPr>
              <a:t>Faugeras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 and Luong, 1992)</a:t>
            </a:r>
            <a:endParaRPr lang="en-US" sz="24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85075" name="Rectangle 19"/>
          <p:cNvSpPr>
            <a:spLocks noChangeArrowheads="1"/>
          </p:cNvSpPr>
          <p:nvPr/>
        </p:nvSpPr>
        <p:spPr bwMode="auto">
          <a:xfrm>
            <a:off x="4800600" y="5238750"/>
            <a:ext cx="3657600" cy="914400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85076" name="AutoShape 20"/>
          <p:cNvSpPr>
            <a:spLocks noChangeArrowheads="1"/>
          </p:cNvSpPr>
          <p:nvPr/>
        </p:nvSpPr>
        <p:spPr bwMode="auto">
          <a:xfrm>
            <a:off x="6400800" y="4629150"/>
            <a:ext cx="457200" cy="4572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4098" name="Object 21"/>
          <p:cNvGraphicFramePr>
            <a:graphicFrameLocks noGrp="1" noChangeAspect="1"/>
          </p:cNvGraphicFramePr>
          <p:nvPr>
            <p:ph sz="half" idx="1"/>
          </p:nvPr>
        </p:nvGraphicFramePr>
        <p:xfrm>
          <a:off x="609600" y="4060825"/>
          <a:ext cx="1828800" cy="5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537" name="Equation" r:id="rId5" imgW="698400" imgH="228600" progId="Equation.3">
                  <p:embed/>
                </p:oleObj>
              </mc:Choice>
              <mc:Fallback>
                <p:oleObj name="Equation" r:id="rId5" imgW="698400" imgH="228600" progId="Equation.3">
                  <p:embed/>
                  <p:pic>
                    <p:nvPicPr>
                      <p:cNvPr id="4098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060825"/>
                        <a:ext cx="1828800" cy="598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22"/>
          <p:cNvGraphicFramePr>
            <a:graphicFrameLocks noChangeAspect="1"/>
          </p:cNvGraphicFramePr>
          <p:nvPr/>
        </p:nvGraphicFramePr>
        <p:xfrm>
          <a:off x="466725" y="4778377"/>
          <a:ext cx="2063750" cy="1376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538" name="Equation" r:id="rId7" imgW="711000" imgH="457200" progId="Equation.3">
                  <p:embed/>
                </p:oleObj>
              </mc:Choice>
              <mc:Fallback>
                <p:oleObj name="Equation" r:id="rId7" imgW="711000" imgH="457200" progId="Equation.3">
                  <p:embed/>
                  <p:pic>
                    <p:nvPicPr>
                      <p:cNvPr id="4099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725" y="4778377"/>
                        <a:ext cx="2063750" cy="1376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743200" y="4064000"/>
            <a:ext cx="6129338" cy="565150"/>
            <a:chOff x="1728" y="2560"/>
            <a:chExt cx="3861" cy="356"/>
          </a:xfrm>
        </p:grpSpPr>
        <p:sp>
          <p:nvSpPr>
            <p:cNvPr id="4121" name="AutoShape 24"/>
            <p:cNvSpPr>
              <a:spLocks noChangeArrowheads="1"/>
            </p:cNvSpPr>
            <p:nvPr/>
          </p:nvSpPr>
          <p:spPr bwMode="auto">
            <a:xfrm>
              <a:off x="1728" y="2628"/>
              <a:ext cx="432" cy="240"/>
            </a:xfrm>
            <a:prstGeom prst="rightArrow">
              <a:avLst>
                <a:gd name="adj1" fmla="val 50000"/>
                <a:gd name="adj2" fmla="val 4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graphicFrame>
          <p:nvGraphicFramePr>
            <p:cNvPr id="4100" name="Object 25"/>
            <p:cNvGraphicFramePr>
              <a:graphicFrameLocks noChangeAspect="1"/>
            </p:cNvGraphicFramePr>
            <p:nvPr/>
          </p:nvGraphicFramePr>
          <p:xfrm>
            <a:off x="2187" y="2560"/>
            <a:ext cx="3402" cy="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57539" name="Equation" r:id="rId9" imgW="2184120" imgH="228600" progId="Equation.3">
                    <p:embed/>
                  </p:oleObj>
                </mc:Choice>
                <mc:Fallback>
                  <p:oleObj name="Equation" r:id="rId9" imgW="2184120" imgH="228600" progId="Equation.3">
                    <p:embed/>
                    <p:pic>
                      <p:nvPicPr>
                        <p:cNvPr id="4100" name="Object 2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87" y="2560"/>
                          <a:ext cx="3402" cy="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DD00FA1-663B-C041-ACFA-8A113B96A0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53600" y="1120777"/>
            <a:ext cx="4699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01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5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5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5074" grpId="0" autoUpdateAnimBg="0"/>
      <p:bldP spid="685075" grpId="0" animBg="1"/>
      <p:bldP spid="68507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AutoShape 4"/>
          <p:cNvSpPr>
            <a:spLocks noChangeArrowheads="1"/>
          </p:cNvSpPr>
          <p:nvPr/>
        </p:nvSpPr>
        <p:spPr bwMode="auto">
          <a:xfrm>
            <a:off x="2743200" y="4171950"/>
            <a:ext cx="685800" cy="381000"/>
          </a:xfrm>
          <a:prstGeom prst="rightArrow">
            <a:avLst>
              <a:gd name="adj1" fmla="val 50000"/>
              <a:gd name="adj2" fmla="val 4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125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constraint: </a:t>
            </a:r>
            <a:r>
              <a:rPr lang="en-US" dirty="0" err="1"/>
              <a:t>Uncalibrated</a:t>
            </a:r>
            <a:r>
              <a:rPr lang="en-US" dirty="0"/>
              <a:t> case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1774" name="Rectangle 30"/>
              <p:cNvSpPr>
                <a:spLocks noChangeArrowheads="1"/>
              </p:cNvSpPr>
              <p:nvPr/>
            </p:nvSpPr>
            <p:spPr bwMode="auto">
              <a:xfrm>
                <a:off x="685800" y="4800600"/>
                <a:ext cx="8458200" cy="1752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342900" indent="-3429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FontTx/>
                  <a:buChar char="•"/>
                  <a:defRPr/>
                </a:pPr>
                <a:r>
                  <a:rPr lang="en-US" sz="2400" b="1" i="1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F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1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accPr>
                      <m:e>
                        <m:r>
                          <a:rPr lang="en-US" sz="2400" b="1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  is the </a:t>
                </a:r>
                <a:r>
                  <a:rPr lang="en-US" sz="2400" dirty="0" err="1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epipolar</a:t>
                </a:r>
                <a:r>
                  <a:rPr lang="en-US" sz="2400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 line associated with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1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accPr>
                      <m:e>
                        <m:r>
                          <a:rPr lang="en-US" sz="2400" b="1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sz="2400" i="1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 </a:t>
                </a:r>
                <a:r>
                  <a:rPr lang="en-US" sz="2800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(</a:t>
                </a:r>
                <a:r>
                  <a:rPr lang="en-US" sz="2800" b="1" i="1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l</a:t>
                </a:r>
                <a:r>
                  <a:rPr lang="en-US" sz="2800" i="1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' = </a:t>
                </a:r>
                <a:r>
                  <a:rPr lang="en-US" sz="2800" b="1" i="1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F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1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accPr>
                      <m:e>
                        <m:r>
                          <a:rPr lang="en-US" sz="2800" b="1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sz="2800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)</a:t>
                </a:r>
                <a:endParaRPr lang="en-US" sz="2400" i="1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  <a:p>
                <a:pPr marL="342900" indent="-3429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FontTx/>
                  <a:buChar char="•"/>
                  <a:defRPr/>
                </a:pPr>
                <a:r>
                  <a:rPr lang="en-US" sz="2400" b="1" i="1" dirty="0" err="1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F</a:t>
                </a:r>
                <a:r>
                  <a:rPr lang="en-US" sz="2400" i="1" baseline="30000" dirty="0" err="1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T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1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accPr>
                      <m:e>
                        <m:r>
                          <a:rPr lang="en-US" sz="2400" b="1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sz="2400" i="1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'</a:t>
                </a:r>
                <a:r>
                  <a:rPr lang="en-US" sz="2400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  is the </a:t>
                </a:r>
                <a:r>
                  <a:rPr lang="en-US" sz="2400" dirty="0" err="1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epipolar</a:t>
                </a:r>
                <a:r>
                  <a:rPr lang="en-US" sz="2400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 line associated with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1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accPr>
                      <m:e>
                        <m:r>
                          <a:rPr lang="en-US" sz="2400" b="1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𝒙</m:t>
                        </m:r>
                      </m:e>
                    </m:acc>
                    <m:r>
                      <a:rPr lang="en-US" sz="2400" b="1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′</m:t>
                    </m:r>
                    <m:r>
                      <a:rPr lang="en-US" sz="2400" b="1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(</a:t>
                </a:r>
                <a:r>
                  <a:rPr lang="en-US" sz="2800" b="1" i="1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l</a:t>
                </a:r>
                <a:r>
                  <a:rPr lang="en-US" sz="2800" i="1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 = </a:t>
                </a:r>
                <a:r>
                  <a:rPr lang="en-US" sz="2800" b="1" i="1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F</a:t>
                </a:r>
                <a:r>
                  <a:rPr lang="en-US" sz="2800" i="1" baseline="30000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T</a:t>
                </a:r>
                <a:r>
                  <a:rPr lang="en-US" sz="2800" b="1" dirty="0">
                    <a:solidFill>
                      <a:srgbClr val="000000"/>
                    </a:solidFill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1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accPr>
                      <m:e>
                        <m:r>
                          <a:rPr lang="en-US" sz="2800" b="1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𝒙</m:t>
                        </m:r>
                      </m:e>
                    </m:acc>
                    <m:r>
                      <a:rPr lang="en-US" sz="2800" b="1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charset="0"/>
                      </a:rPr>
                      <m:t>′</m:t>
                    </m:r>
                  </m:oMath>
                </a14:m>
                <a:r>
                  <a:rPr lang="en-US" sz="2800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)</a:t>
                </a:r>
                <a:endParaRPr lang="en-US" sz="2400" i="1" dirty="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  <a:p>
                <a:pPr marL="342900" indent="-3429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FontTx/>
                  <a:buChar char="•"/>
                  <a:defRPr/>
                </a:pPr>
                <a:r>
                  <a:rPr lang="en-US" sz="2400" b="1" i="1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F e</a:t>
                </a:r>
                <a:r>
                  <a:rPr lang="en-US" sz="2400" i="1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 </a:t>
                </a:r>
                <a:r>
                  <a:rPr lang="en-US" sz="2400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= 0   and   </a:t>
                </a:r>
                <a:r>
                  <a:rPr lang="en-US" sz="2400" b="1" i="1" dirty="0" err="1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F</a:t>
                </a:r>
                <a:r>
                  <a:rPr lang="en-US" sz="2400" i="1" baseline="30000" dirty="0" err="1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T</a:t>
                </a:r>
                <a:r>
                  <a:rPr lang="en-US" sz="2400" b="1" i="1" dirty="0" err="1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e</a:t>
                </a:r>
                <a:r>
                  <a:rPr lang="en-US" sz="2400" i="1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' = </a:t>
                </a:r>
                <a:r>
                  <a:rPr lang="en-US" sz="2400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0</a:t>
                </a:r>
              </a:p>
              <a:p>
                <a:pPr marL="342900" indent="-3429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FontTx/>
                  <a:buChar char="•"/>
                  <a:defRPr/>
                </a:pPr>
                <a:r>
                  <a:rPr lang="en-US" sz="2400" b="1" i="1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F</a:t>
                </a:r>
                <a:r>
                  <a:rPr lang="en-US" sz="2400" i="1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 </a:t>
                </a:r>
                <a:r>
                  <a:rPr lang="en-US" sz="2400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is singular (rank two)</a:t>
                </a:r>
              </a:p>
              <a:p>
                <a:pPr marL="342900" indent="-342900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FontTx/>
                  <a:buChar char="•"/>
                  <a:defRPr/>
                </a:pPr>
                <a:r>
                  <a:rPr lang="en-US" sz="2400" b="1" i="1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F</a:t>
                </a:r>
                <a:r>
                  <a:rPr lang="en-US" sz="2400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 has </a:t>
                </a:r>
                <a:r>
                  <a:rPr lang="en-US" sz="2400" i="1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seven</a:t>
                </a:r>
                <a:r>
                  <a:rPr lang="en-US" sz="2400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 degrees of freedom</a:t>
                </a:r>
              </a:p>
            </p:txBody>
          </p:sp>
        </mc:Choice>
        <mc:Fallback xmlns="">
          <p:sp>
            <p:nvSpPr>
              <p:cNvPr id="671774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5800" y="4800600"/>
                <a:ext cx="8458200" cy="1752600"/>
              </a:xfrm>
              <a:prstGeom prst="rect">
                <a:avLst/>
              </a:prstGeom>
              <a:blipFill>
                <a:blip r:embed="rId3"/>
                <a:stretch>
                  <a:fillRect l="-1051" t="-8696" b="-1956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7" name="Picture 4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Rectangle 47"/>
          <p:cNvSpPr>
            <a:spLocks noChangeArrowheads="1"/>
          </p:cNvSpPr>
          <p:nvPr/>
        </p:nvSpPr>
        <p:spPr bwMode="auto">
          <a:xfrm>
            <a:off x="1060452" y="1806577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129" name="Rectangle 48"/>
          <p:cNvSpPr>
            <a:spLocks noChangeArrowheads="1"/>
          </p:cNvSpPr>
          <p:nvPr/>
        </p:nvSpPr>
        <p:spPr bwMode="auto">
          <a:xfrm>
            <a:off x="7669215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130" name="Text Box 49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5131" name="Freeform 50"/>
          <p:cNvSpPr>
            <a:spLocks/>
          </p:cNvSpPr>
          <p:nvPr/>
        </p:nvSpPr>
        <p:spPr bwMode="auto">
          <a:xfrm>
            <a:off x="2655888" y="2446340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132" name="Text Box 51"/>
          <p:cNvSpPr txBox="1">
            <a:spLocks noChangeArrowheads="1"/>
          </p:cNvSpPr>
          <p:nvPr/>
        </p:nvSpPr>
        <p:spPr bwMode="auto">
          <a:xfrm>
            <a:off x="2655890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</a:t>
            </a:r>
          </a:p>
        </p:txBody>
      </p:sp>
      <p:sp>
        <p:nvSpPr>
          <p:cNvPr id="5133" name="Freeform 52"/>
          <p:cNvSpPr>
            <a:spLocks/>
          </p:cNvSpPr>
          <p:nvPr/>
        </p:nvSpPr>
        <p:spPr bwMode="auto">
          <a:xfrm>
            <a:off x="6126163" y="2446340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134" name="Text Box 53"/>
          <p:cNvSpPr txBox="1">
            <a:spLocks noChangeArrowheads="1"/>
          </p:cNvSpPr>
          <p:nvPr/>
        </p:nvSpPr>
        <p:spPr bwMode="auto">
          <a:xfrm>
            <a:off x="6057902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x’</a:t>
            </a:r>
          </a:p>
        </p:txBody>
      </p:sp>
      <p:sp>
        <p:nvSpPr>
          <p:cNvPr id="671798" name="Line 54"/>
          <p:cNvSpPr>
            <a:spLocks noChangeShapeType="1"/>
          </p:cNvSpPr>
          <p:nvPr/>
        </p:nvSpPr>
        <p:spPr bwMode="auto">
          <a:xfrm flipH="1" flipV="1">
            <a:off x="2916240" y="2457450"/>
            <a:ext cx="238125" cy="137795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71799" name="Line 55"/>
          <p:cNvSpPr>
            <a:spLocks noChangeShapeType="1"/>
          </p:cNvSpPr>
          <p:nvPr/>
        </p:nvSpPr>
        <p:spPr bwMode="auto">
          <a:xfrm flipV="1">
            <a:off x="5837240" y="2468563"/>
            <a:ext cx="231775" cy="1382712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71800" name="Oval 56"/>
          <p:cNvSpPr>
            <a:spLocks noChangeArrowheads="1"/>
          </p:cNvSpPr>
          <p:nvPr/>
        </p:nvSpPr>
        <p:spPr bwMode="auto">
          <a:xfrm>
            <a:off x="3055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71801" name="Oval 57"/>
          <p:cNvSpPr>
            <a:spLocks noChangeArrowheads="1"/>
          </p:cNvSpPr>
          <p:nvPr/>
        </p:nvSpPr>
        <p:spPr bwMode="auto">
          <a:xfrm>
            <a:off x="5786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201610-5B7B-2045-B832-6A6031E515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986" y="4138717"/>
            <a:ext cx="1563414" cy="3221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B7046E-A181-7B4C-BBA5-6577C25BB8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3800" y="4123008"/>
            <a:ext cx="1828800" cy="3791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8E399F-9856-764F-9565-99DE5507BB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3321" y="4168277"/>
            <a:ext cx="2191788" cy="2729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0A3662-1D2C-8F4B-9479-75FA0B7D7071}"/>
              </a:ext>
            </a:extLst>
          </p:cNvPr>
          <p:cNvSpPr txBox="1"/>
          <p:nvPr/>
        </p:nvSpPr>
        <p:spPr>
          <a:xfrm>
            <a:off x="5786438" y="4138717"/>
            <a:ext cx="766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with</a:t>
            </a:r>
          </a:p>
        </p:txBody>
      </p:sp>
    </p:spTree>
    <p:extLst>
      <p:ext uri="{BB962C8B-B14F-4D97-AF65-F5344CB8AC3E}">
        <p14:creationId xmlns:p14="http://schemas.microsoft.com/office/powerpoint/2010/main" val="230188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1774" grpId="0" uiExpand="1" build="p"/>
      <p:bldP spid="671798" grpId="0" uiExpand="1" animBg="1"/>
      <p:bldP spid="671799" grpId="0" uiExpand="1" animBg="1"/>
      <p:bldP spid="671800" grpId="0" uiExpand="1" animBg="1"/>
      <p:bldP spid="671801" grpId="0" uiExpand="1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02536-94B3-DD4F-AA01-A0C503572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 the </a:t>
            </a:r>
            <a:r>
              <a:rPr lang="en-US" dirty="0" err="1"/>
              <a:t>homography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B6236EE-C611-714B-8994-3141E80ADF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Homography</a:t>
            </a:r>
            <a:r>
              <a:rPr lang="en-US" dirty="0"/>
              <a:t> Matrix: 3x3</a:t>
            </a:r>
          </a:p>
          <a:p>
            <a:endParaRPr lang="en-US" dirty="0"/>
          </a:p>
          <a:p>
            <a:r>
              <a:rPr lang="en-US" dirty="0"/>
              <a:t>Essential/Fundamental Matrix is also 3x3. </a:t>
            </a:r>
          </a:p>
          <a:p>
            <a:endParaRPr lang="en-US" dirty="0"/>
          </a:p>
          <a:p>
            <a:r>
              <a:rPr lang="en-US" dirty="0" err="1"/>
              <a:t>Homography</a:t>
            </a:r>
            <a:r>
              <a:rPr lang="en-US" dirty="0"/>
              <a:t> is a special case of the Essential/Fundamental matrix, for planar scenes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6111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BA476-26D6-7B44-984A-19431886D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610600" cy="838200"/>
          </a:xfrm>
        </p:spPr>
        <p:txBody>
          <a:bodyPr/>
          <a:lstStyle/>
          <a:p>
            <a:r>
              <a:rPr lang="en-US" dirty="0"/>
              <a:t>Where are we?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9156F5-48DD-294B-8AA0-6279077C57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dirty="0"/>
              <a:t>Recall we’re trying to get the 3D points of corresponding images, with calibrated cameras (known K and R, T)</a:t>
            </a:r>
          </a:p>
          <a:p>
            <a:pPr marL="0" indent="0"/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Solve for correspondences using </a:t>
            </a:r>
            <a:r>
              <a:rPr lang="en-US" dirty="0" err="1"/>
              <a:t>epipolar</a:t>
            </a:r>
            <a:r>
              <a:rPr lang="en-US" dirty="0"/>
              <a:t> constraints from known camera (1D search)</a:t>
            </a:r>
          </a:p>
          <a:p>
            <a:pPr marL="514350" indent="-514350">
              <a:buAutoNum type="arabicPeriod"/>
            </a:pPr>
            <a:r>
              <a:rPr lang="en-US" dirty="0"/>
              <a:t>Triangulate to get depth!</a:t>
            </a:r>
          </a:p>
        </p:txBody>
      </p:sp>
    </p:spTree>
    <p:extLst>
      <p:ext uri="{BB962C8B-B14F-4D97-AF65-F5344CB8AC3E}">
        <p14:creationId xmlns:p14="http://schemas.microsoft.com/office/powerpoint/2010/main" val="90903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281DD725-4C3E-054B-B12A-42B119814605}"/>
              </a:ext>
            </a:extLst>
          </p:cNvPr>
          <p:cNvGrpSpPr/>
          <p:nvPr/>
        </p:nvGrpSpPr>
        <p:grpSpPr>
          <a:xfrm>
            <a:off x="2825585" y="4343400"/>
            <a:ext cx="3620760" cy="914400"/>
            <a:chOff x="2825585" y="4100899"/>
            <a:chExt cx="3620760" cy="914400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3647388D-D701-B94C-BA83-EDCF3E8481D6}"/>
                </a:ext>
              </a:extLst>
            </p:cNvPr>
            <p:cNvSpPr/>
            <p:nvPr/>
          </p:nvSpPr>
          <p:spPr bwMode="auto">
            <a:xfrm>
              <a:off x="2825585" y="4100899"/>
              <a:ext cx="437826" cy="4953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04A0739-F9DF-7E48-A5EB-BB859D37E647}"/>
                </a:ext>
              </a:extLst>
            </p:cNvPr>
            <p:cNvSpPr/>
            <p:nvPr/>
          </p:nvSpPr>
          <p:spPr bwMode="auto">
            <a:xfrm>
              <a:off x="6008519" y="4519999"/>
              <a:ext cx="437826" cy="4953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8711230-8A00-A34F-ACC1-DB6040B47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8305800" cy="838200"/>
          </a:xfrm>
        </p:spPr>
        <p:txBody>
          <a:bodyPr/>
          <a:lstStyle/>
          <a:p>
            <a:r>
              <a:rPr lang="en-US" dirty="0"/>
              <a:t>Finally: computing depth by triangulation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8264C-A114-ED47-9EFE-2BDF3649F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914400"/>
            <a:ext cx="8077200" cy="838200"/>
          </a:xfrm>
        </p:spPr>
        <p:txBody>
          <a:bodyPr/>
          <a:lstStyle/>
          <a:p>
            <a:r>
              <a:rPr lang="en-US" dirty="0"/>
              <a:t>We know about the camera, K</a:t>
            </a:r>
            <a:r>
              <a:rPr lang="en-US" baseline="-25000" dirty="0"/>
              <a:t>1</a:t>
            </a:r>
            <a:r>
              <a:rPr lang="en-US" dirty="0"/>
              <a:t>, K</a:t>
            </a:r>
            <a:r>
              <a:rPr lang="en-US" baseline="-25000" dirty="0"/>
              <a:t>2</a:t>
            </a:r>
            <a:r>
              <a:rPr lang="en-US" dirty="0"/>
              <a:t> and [R t]: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B4887C-0323-224B-87C5-6CBC769B5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110" y="4408571"/>
            <a:ext cx="1663700" cy="330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5B0C14-9F56-3F46-B9F6-8D243AA0BB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1777" y="4357771"/>
            <a:ext cx="2044700" cy="381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BB6ABB-9069-9E44-A989-3B2C845A28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8034" y="3668699"/>
            <a:ext cx="1320800" cy="381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9D977C9-2798-FC4A-80CA-9C6DD9B07C2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072"/>
          <a:stretch/>
        </p:blipFill>
        <p:spPr>
          <a:xfrm>
            <a:off x="4396723" y="4800600"/>
            <a:ext cx="3070877" cy="49530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EF1A4AA2-1BB3-AF43-818E-D0FCE83004B5}"/>
              </a:ext>
            </a:extLst>
          </p:cNvPr>
          <p:cNvGrpSpPr/>
          <p:nvPr/>
        </p:nvGrpSpPr>
        <p:grpSpPr>
          <a:xfrm>
            <a:off x="1981200" y="1461701"/>
            <a:ext cx="5181600" cy="2140226"/>
            <a:chOff x="990600" y="1143000"/>
            <a:chExt cx="7010400" cy="2895600"/>
          </a:xfrm>
        </p:grpSpPr>
        <p:pic>
          <p:nvPicPr>
            <p:cNvPr id="33" name="Picture 46">
              <a:extLst>
                <a:ext uri="{FF2B5EF4-FFF2-40B4-BE49-F238E27FC236}">
                  <a16:creationId xmlns:a16="http://schemas.microsoft.com/office/drawing/2014/main" id="{EEDCAB03-06B4-B143-A863-13AD7162AC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990600" y="1219200"/>
              <a:ext cx="7010400" cy="2819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Rectangle 47">
              <a:extLst>
                <a:ext uri="{FF2B5EF4-FFF2-40B4-BE49-F238E27FC236}">
                  <a16:creationId xmlns:a16="http://schemas.microsoft.com/office/drawing/2014/main" id="{1BE3E182-A405-0542-B9C7-DCF42323F5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0452" y="1806577"/>
              <a:ext cx="207963" cy="2651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5" name="Rectangle 48">
              <a:extLst>
                <a:ext uri="{FF2B5EF4-FFF2-40B4-BE49-F238E27FC236}">
                  <a16:creationId xmlns:a16="http://schemas.microsoft.com/office/drawing/2014/main" id="{C21D959A-BFB9-4046-A6CF-8F76FD2D69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9215" y="1814513"/>
              <a:ext cx="293687" cy="2667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6" name="Text Box 49">
              <a:extLst>
                <a:ext uri="{FF2B5EF4-FFF2-40B4-BE49-F238E27FC236}">
                  <a16:creationId xmlns:a16="http://schemas.microsoft.com/office/drawing/2014/main" id="{9F6FFDEE-B593-004F-B3E4-C1231ECDA0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91025" y="1143000"/>
              <a:ext cx="338138" cy="3698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i="1" dirty="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X</a:t>
              </a:r>
            </a:p>
          </p:txBody>
        </p:sp>
        <p:sp>
          <p:nvSpPr>
            <p:cNvPr id="37" name="Freeform 50">
              <a:extLst>
                <a:ext uri="{FF2B5EF4-FFF2-40B4-BE49-F238E27FC236}">
                  <a16:creationId xmlns:a16="http://schemas.microsoft.com/office/drawing/2014/main" id="{E32574D4-1171-3E40-B558-2B1C64E5C5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5888" y="2446340"/>
              <a:ext cx="209550" cy="198437"/>
            </a:xfrm>
            <a:custGeom>
              <a:avLst/>
              <a:gdLst>
                <a:gd name="T0" fmla="*/ 2147483647 w 144"/>
                <a:gd name="T1" fmla="*/ 0 h 144"/>
                <a:gd name="T2" fmla="*/ 0 w 144"/>
                <a:gd name="T3" fmla="*/ 2147483647 h 144"/>
                <a:gd name="T4" fmla="*/ 2147483647 w 144"/>
                <a:gd name="T5" fmla="*/ 2147483647 h 144"/>
                <a:gd name="T6" fmla="*/ 2147483647 w 144"/>
                <a:gd name="T7" fmla="*/ 2147483647 h 144"/>
                <a:gd name="T8" fmla="*/ 2147483647 w 144"/>
                <a:gd name="T9" fmla="*/ 0 h 144"/>
                <a:gd name="T10" fmla="*/ 2147483647 w 144"/>
                <a:gd name="T11" fmla="*/ 0 h 1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4"/>
                <a:gd name="T19" fmla="*/ 0 h 144"/>
                <a:gd name="T20" fmla="*/ 144 w 144"/>
                <a:gd name="T21" fmla="*/ 144 h 14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4" h="144">
                  <a:moveTo>
                    <a:pt x="48" y="0"/>
                  </a:moveTo>
                  <a:lnTo>
                    <a:pt x="0" y="96"/>
                  </a:lnTo>
                  <a:lnTo>
                    <a:pt x="48" y="144"/>
                  </a:lnTo>
                  <a:lnTo>
                    <a:pt x="144" y="96"/>
                  </a:lnTo>
                  <a:lnTo>
                    <a:pt x="144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" name="Text Box 51">
              <a:extLst>
                <a:ext uri="{FF2B5EF4-FFF2-40B4-BE49-F238E27FC236}">
                  <a16:creationId xmlns:a16="http://schemas.microsoft.com/office/drawing/2014/main" id="{BAE49CB5-48DA-3E4B-B0B8-B74DCE0197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55890" y="2286000"/>
              <a:ext cx="192087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b="1" i="1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x</a:t>
              </a:r>
            </a:p>
          </p:txBody>
        </p:sp>
        <p:sp>
          <p:nvSpPr>
            <p:cNvPr id="39" name="Freeform 52">
              <a:extLst>
                <a:ext uri="{FF2B5EF4-FFF2-40B4-BE49-F238E27FC236}">
                  <a16:creationId xmlns:a16="http://schemas.microsoft.com/office/drawing/2014/main" id="{F4303098-19E0-E34D-9628-2EC6C569A7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6163" y="2446340"/>
              <a:ext cx="209550" cy="198437"/>
            </a:xfrm>
            <a:custGeom>
              <a:avLst/>
              <a:gdLst>
                <a:gd name="T0" fmla="*/ 2147483647 w 144"/>
                <a:gd name="T1" fmla="*/ 0 h 144"/>
                <a:gd name="T2" fmla="*/ 0 w 144"/>
                <a:gd name="T3" fmla="*/ 2147483647 h 144"/>
                <a:gd name="T4" fmla="*/ 2147483647 w 144"/>
                <a:gd name="T5" fmla="*/ 2147483647 h 144"/>
                <a:gd name="T6" fmla="*/ 2147483647 w 144"/>
                <a:gd name="T7" fmla="*/ 2147483647 h 144"/>
                <a:gd name="T8" fmla="*/ 2147483647 w 144"/>
                <a:gd name="T9" fmla="*/ 0 h 144"/>
                <a:gd name="T10" fmla="*/ 2147483647 w 144"/>
                <a:gd name="T11" fmla="*/ 0 h 1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4"/>
                <a:gd name="T19" fmla="*/ 0 h 144"/>
                <a:gd name="T20" fmla="*/ 144 w 144"/>
                <a:gd name="T21" fmla="*/ 144 h 14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4" h="144">
                  <a:moveTo>
                    <a:pt x="48" y="0"/>
                  </a:moveTo>
                  <a:lnTo>
                    <a:pt x="0" y="96"/>
                  </a:lnTo>
                  <a:lnTo>
                    <a:pt x="48" y="144"/>
                  </a:lnTo>
                  <a:lnTo>
                    <a:pt x="144" y="96"/>
                  </a:lnTo>
                  <a:lnTo>
                    <a:pt x="144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0" name="Text Box 53">
              <a:extLst>
                <a:ext uri="{FF2B5EF4-FFF2-40B4-BE49-F238E27FC236}">
                  <a16:creationId xmlns:a16="http://schemas.microsoft.com/office/drawing/2014/main" id="{05B00A71-5347-D849-8E52-56BB2E071B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57902" y="2286000"/>
              <a:ext cx="705969" cy="416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b="1" i="1" dirty="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x’</a:t>
              </a:r>
            </a:p>
          </p:txBody>
        </p:sp>
        <p:sp>
          <p:nvSpPr>
            <p:cNvPr id="43" name="Oval 56">
              <a:extLst>
                <a:ext uri="{FF2B5EF4-FFF2-40B4-BE49-F238E27FC236}">
                  <a16:creationId xmlns:a16="http://schemas.microsoft.com/office/drawing/2014/main" id="{BF4DCBE1-1472-B84C-8865-82A036B3A7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5938" y="3641725"/>
              <a:ext cx="138112" cy="13335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4" name="Oval 57">
              <a:extLst>
                <a:ext uri="{FF2B5EF4-FFF2-40B4-BE49-F238E27FC236}">
                  <a16:creationId xmlns:a16="http://schemas.microsoft.com/office/drawing/2014/main" id="{EBA8803A-0687-3046-8711-4EFDF942C8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6438" y="3668713"/>
              <a:ext cx="138112" cy="13335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FA32E41-DEA6-534C-B391-AB697F4CD381}"/>
                  </a:ext>
                </a:extLst>
              </p:cNvPr>
              <p:cNvSpPr txBox="1"/>
              <p:nvPr/>
            </p:nvSpPr>
            <p:spPr>
              <a:xfrm>
                <a:off x="4851762" y="1490951"/>
                <a:ext cx="155254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FA32E41-DEA6-534C-B391-AB697F4CD3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1762" y="1490951"/>
                <a:ext cx="1552541" cy="276999"/>
              </a:xfrm>
              <a:prstGeom prst="rect">
                <a:avLst/>
              </a:prstGeom>
              <a:blipFill>
                <a:blip r:embed="rId8"/>
                <a:stretch>
                  <a:fillRect l="-1626" r="-1626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Content Placeholder 2">
            <a:extLst>
              <a:ext uri="{FF2B5EF4-FFF2-40B4-BE49-F238E27FC236}">
                <a16:creationId xmlns:a16="http://schemas.microsoft.com/office/drawing/2014/main" id="{1D544C14-7E6F-3348-A96C-9ABAC3280629}"/>
              </a:ext>
            </a:extLst>
          </p:cNvPr>
          <p:cNvSpPr txBox="1">
            <a:spLocks/>
          </p:cNvSpPr>
          <p:nvPr/>
        </p:nvSpPr>
        <p:spPr bwMode="auto">
          <a:xfrm>
            <a:off x="685800" y="3668699"/>
            <a:ext cx="72771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and that these are corresponding points: 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639735C7-AC9E-2843-83B6-61C927E94F46}"/>
              </a:ext>
            </a:extLst>
          </p:cNvPr>
          <p:cNvGrpSpPr/>
          <p:nvPr/>
        </p:nvGrpSpPr>
        <p:grpSpPr>
          <a:xfrm>
            <a:off x="3044498" y="4838700"/>
            <a:ext cx="3182935" cy="1409700"/>
            <a:chOff x="3044498" y="4838700"/>
            <a:chExt cx="3182935" cy="1409700"/>
          </a:xfrm>
        </p:grpSpPr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7BA0AFF6-F385-4747-A9E2-626F4FD148E4}"/>
                </a:ext>
              </a:extLst>
            </p:cNvPr>
            <p:cNvCxnSpPr>
              <a:cxnSpLocks/>
              <a:stCxn id="73" idx="2"/>
            </p:cNvCxnSpPr>
            <p:nvPr/>
          </p:nvCxnSpPr>
          <p:spPr bwMode="auto">
            <a:xfrm>
              <a:off x="3044498" y="4838700"/>
              <a:ext cx="824908" cy="9144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/>
            </a:ln>
            <a:effectLst/>
          </p:spPr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25BA4352-24FB-AB44-810F-70F0489507F4}"/>
                </a:ext>
              </a:extLst>
            </p:cNvPr>
            <p:cNvCxnSpPr>
              <a:cxnSpLocks/>
              <a:endCxn id="82" idx="0"/>
            </p:cNvCxnSpPr>
            <p:nvPr/>
          </p:nvCxnSpPr>
          <p:spPr bwMode="auto">
            <a:xfrm flipH="1">
              <a:off x="4475797" y="5181600"/>
              <a:ext cx="1751636" cy="5715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/>
            </a:ln>
            <a:effectLst/>
          </p:spPr>
        </p:cxnSp>
        <p:sp>
          <p:nvSpPr>
            <p:cNvPr id="82" name="Content Placeholder 2">
              <a:extLst>
                <a:ext uri="{FF2B5EF4-FFF2-40B4-BE49-F238E27FC236}">
                  <a16:creationId xmlns:a16="http://schemas.microsoft.com/office/drawing/2014/main" id="{241A3BA8-B0C3-4648-996B-109E36E8CB7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251478" y="5753100"/>
              <a:ext cx="2448637" cy="495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en-US" sz="2400" kern="0" dirty="0"/>
                <a:t>only unknowns! </a:t>
              </a:r>
            </a:p>
          </p:txBody>
        </p: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CB08AE54-358A-B84B-A875-E768E8520BC4}"/>
              </a:ext>
            </a:extLst>
          </p:cNvPr>
          <p:cNvSpPr txBox="1"/>
          <p:nvPr/>
        </p:nvSpPr>
        <p:spPr>
          <a:xfrm>
            <a:off x="189882" y="5751786"/>
            <a:ext cx="25110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many unknowns + how many equations do we have? 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E19C414-04A3-4546-91AB-01EFA39C0F10}"/>
              </a:ext>
            </a:extLst>
          </p:cNvPr>
          <p:cNvSpPr txBox="1"/>
          <p:nvPr/>
        </p:nvSpPr>
        <p:spPr>
          <a:xfrm>
            <a:off x="6404303" y="6053666"/>
            <a:ext cx="2511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Solve by least squares</a:t>
            </a:r>
          </a:p>
        </p:txBody>
      </p:sp>
    </p:spTree>
    <p:extLst>
      <p:ext uri="{BB962C8B-B14F-4D97-AF65-F5344CB8AC3E}">
        <p14:creationId xmlns:p14="http://schemas.microsoft.com/office/powerpoint/2010/main" val="1656009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87" grpId="0"/>
      <p:bldP spid="8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7C046-18E2-D54F-92A1-8C07424AE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Summary: Two-view, known camera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0A07AB-3F12-8C4A-BBC2-3418735E83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0. Calibrate the camera.</a:t>
            </a:r>
          </a:p>
          <a:p>
            <a:endParaRPr lang="en-US" dirty="0"/>
          </a:p>
          <a:p>
            <a:r>
              <a:rPr lang="en-US" dirty="0"/>
              <a:t>1. Find correspondences:</a:t>
            </a:r>
          </a:p>
          <a:p>
            <a:r>
              <a:rPr lang="en-US" dirty="0"/>
              <a:t>	 - Reduce this to 1D search with </a:t>
            </a:r>
            <a:r>
              <a:rPr lang="en-US" dirty="0" err="1"/>
              <a:t>Epipolar</a:t>
            </a:r>
            <a:r>
              <a:rPr lang="en-US" dirty="0"/>
              <a:t> Geometry!</a:t>
            </a:r>
          </a:p>
          <a:p>
            <a:endParaRPr lang="en-US" dirty="0"/>
          </a:p>
          <a:p>
            <a:r>
              <a:rPr lang="en-US" dirty="0"/>
              <a:t>2. Get depth:</a:t>
            </a:r>
          </a:p>
          <a:p>
            <a:r>
              <a:rPr lang="en-US" dirty="0"/>
              <a:t>	- If simple stereo, disparity (difference of corresponding points) is inversely proportional to depth</a:t>
            </a:r>
          </a:p>
          <a:p>
            <a:r>
              <a:rPr lang="en-US" dirty="0"/>
              <a:t>	- In the general case,  triangulate. 	</a:t>
            </a:r>
          </a:p>
        </p:txBody>
      </p:sp>
    </p:spTree>
    <p:extLst>
      <p:ext uri="{BB962C8B-B14F-4D97-AF65-F5344CB8AC3E}">
        <p14:creationId xmlns:p14="http://schemas.microsoft.com/office/powerpoint/2010/main" val="353157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99722-4A06-9144-901A-62FBAFD64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if we don’t know the camera?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365FD1F-1471-5841-B621-4733F5A1B9CC}"/>
              </a:ext>
            </a:extLst>
          </p:cNvPr>
          <p:cNvGrpSpPr/>
          <p:nvPr/>
        </p:nvGrpSpPr>
        <p:grpSpPr>
          <a:xfrm>
            <a:off x="420414" y="1454513"/>
            <a:ext cx="8037786" cy="4697339"/>
            <a:chOff x="420414" y="1454513"/>
            <a:chExt cx="8037786" cy="4697339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FB206958-8FDC-C441-92C6-52CF404E2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61762" y="2632196"/>
              <a:ext cx="4241799" cy="2608552"/>
            </a:xfrm>
            <a:prstGeom prst="rect">
              <a:avLst/>
            </a:prstGeom>
          </p:spPr>
        </p:pic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74D43E0E-8DDE-5043-8BBD-D829ACAC9106}"/>
                </a:ext>
              </a:extLst>
            </p:cNvPr>
            <p:cNvSpPr/>
            <p:nvPr/>
          </p:nvSpPr>
          <p:spPr>
            <a:xfrm>
              <a:off x="5334000" y="5008852"/>
              <a:ext cx="3124200" cy="1143000"/>
            </a:xfrm>
            <a:prstGeom prst="roundRect">
              <a:avLst/>
            </a:prstGeom>
            <a:noFill/>
            <a:ln w="317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Camera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(Motion)</a:t>
              </a:r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A9A0FD78-347A-4D4F-BA60-B7B91D1A554B}"/>
                </a:ext>
              </a:extLst>
            </p:cNvPr>
            <p:cNvSpPr/>
            <p:nvPr/>
          </p:nvSpPr>
          <p:spPr>
            <a:xfrm>
              <a:off x="420414" y="5008852"/>
              <a:ext cx="3124200" cy="11430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17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Correspondences</a:t>
              </a: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D62AE92C-698D-6047-991F-2EF490B5EA70}"/>
                </a:ext>
              </a:extLst>
            </p:cNvPr>
            <p:cNvSpPr/>
            <p:nvPr/>
          </p:nvSpPr>
          <p:spPr>
            <a:xfrm>
              <a:off x="2819400" y="1454513"/>
              <a:ext cx="3124200" cy="1143000"/>
            </a:xfrm>
            <a:prstGeom prst="roundRect">
              <a:avLst/>
            </a:prstGeom>
            <a:noFill/>
            <a:ln w="31750"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3D Points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(Structure)</a:t>
              </a:r>
            </a:p>
          </p:txBody>
        </p:sp>
        <p:sp>
          <p:nvSpPr>
            <p:cNvPr id="13" name="Right Arrow 12">
              <a:extLst>
                <a:ext uri="{FF2B5EF4-FFF2-40B4-BE49-F238E27FC236}">
                  <a16:creationId xmlns:a16="http://schemas.microsoft.com/office/drawing/2014/main" id="{D287DA29-2BE2-7D4C-9AA0-EFB68D240920}"/>
                </a:ext>
              </a:extLst>
            </p:cNvPr>
            <p:cNvSpPr/>
            <p:nvPr/>
          </p:nvSpPr>
          <p:spPr>
            <a:xfrm flipV="1">
              <a:off x="3758762" y="5275432"/>
              <a:ext cx="1447800" cy="609839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 w="31750">
              <a:solidFill>
                <a:schemeClr val="dk1">
                  <a:shade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434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FB206958-8FDC-C441-92C6-52CF404E2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762" y="2632196"/>
            <a:ext cx="4241799" cy="26085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299722-4A06-9144-901A-62FBAFD64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Big picture: 3 key components in 3D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4D43E0E-8DDE-5043-8BBD-D829ACAC9106}"/>
              </a:ext>
            </a:extLst>
          </p:cNvPr>
          <p:cNvSpPr/>
          <p:nvPr/>
        </p:nvSpPr>
        <p:spPr>
          <a:xfrm>
            <a:off x="5334000" y="5008852"/>
            <a:ext cx="3124200" cy="1143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17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Camera </a:t>
            </a:r>
          </a:p>
          <a:p>
            <a:pPr algn="ctr"/>
            <a:r>
              <a:rPr lang="en-US" sz="2400" dirty="0"/>
              <a:t>(Motion)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9A0FD78-347A-4D4F-BA60-B7B91D1A554B}"/>
              </a:ext>
            </a:extLst>
          </p:cNvPr>
          <p:cNvSpPr/>
          <p:nvPr/>
        </p:nvSpPr>
        <p:spPr>
          <a:xfrm>
            <a:off x="420414" y="5008852"/>
            <a:ext cx="3124200" cy="1143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17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Correspondences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62AE92C-698D-6047-991F-2EF490B5EA70}"/>
              </a:ext>
            </a:extLst>
          </p:cNvPr>
          <p:cNvSpPr/>
          <p:nvPr/>
        </p:nvSpPr>
        <p:spPr>
          <a:xfrm>
            <a:off x="2819400" y="1454513"/>
            <a:ext cx="3124200" cy="1143000"/>
          </a:xfrm>
          <a:prstGeom prst="roundRect">
            <a:avLst/>
          </a:prstGeom>
          <a:noFill/>
          <a:ln w="317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3D Points </a:t>
            </a:r>
          </a:p>
          <a:p>
            <a:pPr algn="ctr"/>
            <a:r>
              <a:rPr lang="en-US" sz="2400" dirty="0"/>
              <a:t>(Structure)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D287DA29-2BE2-7D4C-9AA0-EFB68D240920}"/>
              </a:ext>
            </a:extLst>
          </p:cNvPr>
          <p:cNvSpPr/>
          <p:nvPr/>
        </p:nvSpPr>
        <p:spPr>
          <a:xfrm rot="14218957" flipV="1">
            <a:off x="5879661" y="3140306"/>
            <a:ext cx="1447800" cy="609839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31750">
            <a:solidFill>
              <a:schemeClr val="dk1">
                <a:shade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3F2671C7-2C62-914B-AAA3-3731677875A0}"/>
              </a:ext>
            </a:extLst>
          </p:cNvPr>
          <p:cNvSpPr/>
          <p:nvPr/>
        </p:nvSpPr>
        <p:spPr>
          <a:xfrm rot="18414891" flipV="1">
            <a:off x="1258614" y="3151527"/>
            <a:ext cx="1447800" cy="609839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31750">
            <a:solidFill>
              <a:schemeClr val="dk1">
                <a:shade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43436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6D472-83CB-AB48-BA07-1CA830691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8229600" cy="838200"/>
          </a:xfrm>
        </p:spPr>
        <p:txBody>
          <a:bodyPr/>
          <a:lstStyle/>
          <a:p>
            <a:r>
              <a:rPr lang="en-US" dirty="0"/>
              <a:t>What if we don’t know the camera?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25AB9C-F905-AD4F-A125-E30C99DFF54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Assume we know the correspondences: 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dirty="0"/>
                  <a:t>  in the image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725AB9C-F905-AD4F-A125-E30C99DFF54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631" t="-14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A5116E3D-84B8-0748-8F6A-6B6081AB7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1786" y="2286000"/>
            <a:ext cx="2940427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4A5337-1D45-0942-B3B3-EF01C6AE1C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6865" y="2051817"/>
            <a:ext cx="956079" cy="994322"/>
          </a:xfrm>
          <a:prstGeom prst="rect">
            <a:avLst/>
          </a:prstGeom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F56D765E-7275-A946-8B50-079CE1CA79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5628979"/>
              </p:ext>
            </p:extLst>
          </p:nvPr>
        </p:nvGraphicFramePr>
        <p:xfrm>
          <a:off x="2503675" y="3543300"/>
          <a:ext cx="3538538" cy="119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6488" name="Equation" r:id="rId6" imgW="2108160" imgH="711000" progId="Equation.3">
                  <p:embed/>
                </p:oleObj>
              </mc:Choice>
              <mc:Fallback>
                <p:oleObj name="Equation" r:id="rId6" imgW="2108160" imgH="711000" progId="Equation.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503675" y="3543300"/>
                        <a:ext cx="3538538" cy="1193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65EDB4C-FBF6-7E41-A7EC-1B09B5D4ED2C}"/>
              </a:ext>
            </a:extLst>
          </p:cNvPr>
          <p:cNvSpPr txBox="1"/>
          <p:nvPr/>
        </p:nvSpPr>
        <p:spPr>
          <a:xfrm>
            <a:off x="1181100" y="5541141"/>
            <a:ext cx="723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How many correspondences do we need?</a:t>
            </a:r>
          </a:p>
        </p:txBody>
      </p:sp>
    </p:spTree>
    <p:extLst>
      <p:ext uri="{BB962C8B-B14F-4D97-AF65-F5344CB8AC3E}">
        <p14:creationId xmlns:p14="http://schemas.microsoft.com/office/powerpoint/2010/main" val="137450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the fundamental matrix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8998" t="7423" r="9002" b="-4869"/>
          <a:stretch/>
        </p:blipFill>
        <p:spPr>
          <a:xfrm>
            <a:off x="256003" y="1837944"/>
            <a:ext cx="8659399" cy="418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3465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2" name="AutoShape 12"/>
          <p:cNvSpPr>
            <a:spLocks noChangeArrowheads="1"/>
          </p:cNvSpPr>
          <p:nvPr/>
        </p:nvSpPr>
        <p:spPr bwMode="auto">
          <a:xfrm>
            <a:off x="4114800" y="2286000"/>
            <a:ext cx="5334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73453" name="AutoShape 13"/>
          <p:cNvSpPr>
            <a:spLocks noChangeArrowheads="1"/>
          </p:cNvSpPr>
          <p:nvPr/>
        </p:nvSpPr>
        <p:spPr bwMode="auto">
          <a:xfrm rot="8550886">
            <a:off x="4191000" y="3352800"/>
            <a:ext cx="5334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153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eight-point algorithm</a:t>
            </a:r>
          </a:p>
        </p:txBody>
      </p:sp>
      <p:sp>
        <p:nvSpPr>
          <p:cNvPr id="6156" name="Text Box 9"/>
          <p:cNvSpPr txBox="1">
            <a:spLocks noChangeArrowheads="1"/>
          </p:cNvSpPr>
          <p:nvPr/>
        </p:nvSpPr>
        <p:spPr bwMode="auto">
          <a:xfrm>
            <a:off x="228600" y="4461808"/>
            <a:ext cx="35814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Enforce rank-2 constraint (take SVD </a:t>
            </a:r>
            <a:b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of 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F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and throw out the smallest singular value)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381000" y="1930400"/>
          <a:ext cx="3538538" cy="119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585" name="Equation" r:id="rId4" imgW="2108160" imgH="711000" progId="Equation.3">
                  <p:embed/>
                </p:oleObj>
              </mc:Choice>
              <mc:Fallback>
                <p:oleObj name="Equation" r:id="rId4" imgW="2108160" imgH="711000" progId="Equation.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1000" y="1930400"/>
                        <a:ext cx="3538538" cy="1193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792665" y="1038227"/>
          <a:ext cx="4243387" cy="300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586" name="Equation" r:id="rId6" imgW="2946240" imgH="2082600" progId="Equation.3">
                  <p:embed/>
                </p:oleObj>
              </mc:Choice>
              <mc:Fallback>
                <p:oleObj name="Equation" r:id="rId6" imgW="2946240" imgH="208260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2665" y="1038227"/>
                        <a:ext cx="4243387" cy="3000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736600" y="1066800"/>
          <a:ext cx="33782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587" name="Equation" r:id="rId8" imgW="1688760" imgH="228600" progId="Equation.3">
                  <p:embed/>
                </p:oleObj>
              </mc:Choice>
              <mc:Fallback>
                <p:oleObj name="Equation" r:id="rId8" imgW="1688760" imgH="228600" progId="Equation.3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36600" y="1066800"/>
                        <a:ext cx="33782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10" cstate="print"/>
          <a:srcRect l="20130" t="12891" r="8963" b="31051"/>
          <a:stretch/>
        </p:blipFill>
        <p:spPr bwMode="auto">
          <a:xfrm>
            <a:off x="3990372" y="4191000"/>
            <a:ext cx="5145024" cy="2487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4953000" y="2773740"/>
            <a:ext cx="3276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Solve homogeneous linear system using eight or more matches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10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52" grpId="0" animBg="1"/>
      <p:bldP spid="573453" grpId="0" animBg="1"/>
      <p:bldP spid="6156" grpId="0"/>
      <p:bldP spid="1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Problem with eight-point algorithm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763713" y="1371600"/>
          <a:ext cx="6572250" cy="426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417" name="Equation" r:id="rId4" imgW="2857320" imgH="1854000" progId="Equation.3">
                  <p:embed/>
                </p:oleObj>
              </mc:Choice>
              <mc:Fallback>
                <p:oleObj name="Equation" r:id="rId4" imgW="2857320" imgH="185400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1371600"/>
                        <a:ext cx="6572250" cy="426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5157577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1763713" y="1371600"/>
          <a:ext cx="6572250" cy="426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1441" name="Equation" r:id="rId4" imgW="2857320" imgH="1854000" progId="Equation.3">
                  <p:embed/>
                </p:oleObj>
              </mc:Choice>
              <mc:Fallback>
                <p:oleObj name="Equation" r:id="rId4" imgW="2857320" imgH="1854000" progId="Equation.3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1371600"/>
                        <a:ext cx="6572250" cy="426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Problem with eight-point algorithm</a:t>
            </a:r>
          </a:p>
        </p:txBody>
      </p:sp>
      <p:sp>
        <p:nvSpPr>
          <p:cNvPr id="71680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685800" y="5257800"/>
            <a:ext cx="7772400" cy="1295400"/>
          </a:xfrm>
          <a:noFill/>
        </p:spPr>
        <p:txBody>
          <a:bodyPr/>
          <a:lstStyle/>
          <a:p>
            <a:r>
              <a:rPr lang="en-US"/>
              <a:t>Poor numerical conditioning</a:t>
            </a:r>
          </a:p>
          <a:p>
            <a:r>
              <a:rPr lang="en-US"/>
              <a:t>Can be fixed by rescaling the data</a:t>
            </a:r>
          </a:p>
        </p:txBody>
      </p:sp>
      <p:pic>
        <p:nvPicPr>
          <p:cNvPr id="9222" name="Picture 5"/>
          <p:cNvPicPr>
            <a:picLocks noChangeAspect="1" noChangeArrowheads="1"/>
          </p:cNvPicPr>
          <p:nvPr/>
        </p:nvPicPr>
        <p:blipFill>
          <a:blip r:embed="rId6" cstate="print"/>
          <a:srcRect r="11034"/>
          <a:stretch>
            <a:fillRect/>
          </a:stretch>
        </p:blipFill>
        <p:spPr bwMode="auto">
          <a:xfrm>
            <a:off x="704850" y="2593977"/>
            <a:ext cx="6076950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179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07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normalized eight-point algorithm</a:t>
            </a:r>
          </a:p>
        </p:txBody>
      </p:sp>
      <p:sp>
        <p:nvSpPr>
          <p:cNvPr id="581645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5105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 dirty="0"/>
              <a:t>Center the image data at the origin, and scale it so the mean squared distance between the origin and the data points is 2 pixels</a:t>
            </a:r>
          </a:p>
          <a:p>
            <a:pPr>
              <a:buFontTx/>
              <a:buChar char="•"/>
            </a:pPr>
            <a:r>
              <a:rPr lang="en-US" sz="2400" dirty="0"/>
              <a:t>Use the eight-point algorithm to compute </a:t>
            </a:r>
            <a:r>
              <a:rPr lang="en-US" sz="2400" b="1" i="1" dirty="0"/>
              <a:t>F</a:t>
            </a:r>
            <a:r>
              <a:rPr lang="en-US" sz="2400" dirty="0"/>
              <a:t> from the normalized points</a:t>
            </a:r>
          </a:p>
          <a:p>
            <a:pPr>
              <a:buFontTx/>
              <a:buChar char="•"/>
            </a:pPr>
            <a:r>
              <a:rPr lang="en-US" sz="2400" dirty="0"/>
              <a:t>Enforce the rank-2 constraint (for example, take SVD of </a:t>
            </a:r>
            <a:r>
              <a:rPr lang="en-US" sz="2400" b="1" i="1" dirty="0"/>
              <a:t>F</a:t>
            </a:r>
            <a:r>
              <a:rPr lang="en-US" sz="2400" dirty="0"/>
              <a:t> and throw out the smallest singular value)</a:t>
            </a:r>
          </a:p>
          <a:p>
            <a:pPr>
              <a:buFontTx/>
              <a:buChar char="•"/>
            </a:pPr>
            <a:r>
              <a:rPr lang="en-US" sz="2400" dirty="0"/>
              <a:t>Transform fundamental matrix back to original units: if </a:t>
            </a:r>
            <a:r>
              <a:rPr lang="en-US" sz="2400" b="1" i="1" dirty="0"/>
              <a:t>T</a:t>
            </a:r>
            <a:r>
              <a:rPr lang="en-US" sz="2400" dirty="0"/>
              <a:t> and </a:t>
            </a:r>
            <a:r>
              <a:rPr lang="en-US" sz="2400" b="1" i="1" dirty="0"/>
              <a:t>T</a:t>
            </a:r>
            <a:r>
              <a:rPr lang="en-US" sz="2400" i="1" dirty="0"/>
              <a:t>’</a:t>
            </a:r>
            <a:r>
              <a:rPr lang="en-US" sz="2400" dirty="0"/>
              <a:t> are the normalizing transformations in the two images, than the fundamental matrix in original coordinates is </a:t>
            </a:r>
            <a:r>
              <a:rPr lang="en-US" sz="2400" b="1" i="1" dirty="0"/>
              <a:t>T</a:t>
            </a:r>
            <a:r>
              <a:rPr lang="en-US" sz="2400" i="1" dirty="0"/>
              <a:t>’</a:t>
            </a:r>
            <a:r>
              <a:rPr lang="en-US" sz="2400" i="1" baseline="30000" dirty="0"/>
              <a:t>T</a:t>
            </a:r>
            <a:r>
              <a:rPr lang="en-US" sz="2400" b="1" i="1" baseline="30000" dirty="0"/>
              <a:t> </a:t>
            </a:r>
            <a:r>
              <a:rPr lang="en-US" sz="2400" b="1" i="1" dirty="0"/>
              <a:t>F T</a:t>
            </a:r>
          </a:p>
        </p:txBody>
      </p:sp>
      <p:sp>
        <p:nvSpPr>
          <p:cNvPr id="25604" name="Text Box 12"/>
          <p:cNvSpPr txBox="1">
            <a:spLocks noChangeArrowheads="1"/>
          </p:cNvSpPr>
          <p:nvPr/>
        </p:nvSpPr>
        <p:spPr bwMode="auto">
          <a:xfrm>
            <a:off x="3336927" y="914400"/>
            <a:ext cx="2201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  <a:latin typeface="Arial" charset="0"/>
                <a:cs typeface="Arial" charset="0"/>
              </a:rPr>
              <a:t>(Hartley, 1995)</a:t>
            </a:r>
          </a:p>
        </p:txBody>
      </p:sp>
    </p:spTree>
    <p:extLst>
      <p:ext uri="{BB962C8B-B14F-4D97-AF65-F5344CB8AC3E}">
        <p14:creationId xmlns:p14="http://schemas.microsoft.com/office/powerpoint/2010/main" val="45875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1645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Bible by Hartley &amp; Zisserman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22434" name="Picture 2" descr="https://images-na.ssl-images-amazon.com/images/I/41933TXS1LL._SX346_BO1,204,203,200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736"/>
            <a:ext cx="3962400" cy="568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65080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Fundamental Matrix Song</a:t>
            </a:r>
          </a:p>
        </p:txBody>
      </p:sp>
      <p:sp>
        <p:nvSpPr>
          <p:cNvPr id="5" name="Rectangle 4"/>
          <p:cNvSpPr/>
          <p:nvPr/>
        </p:nvSpPr>
        <p:spPr>
          <a:xfrm>
            <a:off x="2" y="6172202"/>
            <a:ext cx="90781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  <a:hlinkClick r:id="rId3"/>
              </a:rPr>
              <a:t>http://danielwedge.com/fmatrix/</a:t>
            </a:r>
            <a:endParaRPr lang="en-US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hlinkClick r:id="rId4"/>
              </a:rPr>
              <a:t>https://www.youtube.com/watch?time_continue=8&amp;v=DgGV3l82NTk&amp;feature=emb_title</a:t>
            </a:r>
            <a:endParaRPr lang="en-US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3" name="GMil9tpwE_Q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52402" y="1066800"/>
            <a:ext cx="8668695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71683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78F8C-8350-0A4D-A65D-636A23C51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just did for stereo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7F03-D627-7544-8F0A-0902226041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Rectified stereo </a:t>
            </a:r>
            <a:r>
              <a:rPr lang="en-US" dirty="0">
                <a:sym typeface="Wingdings" pitchFamily="2" charset="2"/>
              </a:rPr>
              <a:t> use similar triangles to solve for per-pixel disparity, which gives you depth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Difference between calibrated + uncalibrated case?</a:t>
            </a:r>
          </a:p>
          <a:p>
            <a:pPr marL="0" indent="0"/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General Stereo: First calibrate cameras from correspondences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by solving for Essential or Fundamental matrices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Then triangulate corresponding points to get the depth. </a:t>
            </a:r>
          </a:p>
        </p:txBody>
      </p:sp>
    </p:spTree>
    <p:extLst>
      <p:ext uri="{BB962C8B-B14F-4D97-AF65-F5344CB8AC3E}">
        <p14:creationId xmlns:p14="http://schemas.microsoft.com/office/powerpoint/2010/main" val="353761916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more than two views?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geometry of three views is described by a 3 x 3 x 3 tensor called the </a:t>
            </a:r>
            <a:r>
              <a:rPr lang="en-US" i="1" dirty="0"/>
              <a:t>trifocal tensor</a:t>
            </a:r>
          </a:p>
          <a:p>
            <a:endParaRPr lang="en-US" dirty="0"/>
          </a:p>
          <a:p>
            <a:r>
              <a:rPr lang="en-US" dirty="0"/>
              <a:t>The geometry of four views is described by a 3 x 3 x 3 x 3 tensor called the </a:t>
            </a:r>
            <a:r>
              <a:rPr lang="en-US" i="1" dirty="0"/>
              <a:t>quadrifocal tensor</a:t>
            </a:r>
            <a:endParaRPr lang="en-US" dirty="0"/>
          </a:p>
          <a:p>
            <a:endParaRPr lang="en-US" dirty="0"/>
          </a:p>
          <a:p>
            <a:r>
              <a:rPr lang="en-US" dirty="0"/>
              <a:t>After this it starts to get complicated…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3AE543-5E63-6C4E-9EA7-BC5503526AA4}"/>
              </a:ext>
            </a:extLst>
          </p:cNvPr>
          <p:cNvSpPr txBox="1"/>
          <p:nvPr/>
        </p:nvSpPr>
        <p:spPr>
          <a:xfrm>
            <a:off x="5943600" y="6515201"/>
            <a:ext cx="32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courtesy of Noah Snavely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FB206958-8FDC-C441-92C6-52CF404E2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762" y="2632196"/>
            <a:ext cx="4241799" cy="26085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299722-4A06-9144-901A-62FBAFD64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Big picture: 3 key components in 3D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4D43E0E-8DDE-5043-8BBD-D829ACAC9106}"/>
              </a:ext>
            </a:extLst>
          </p:cNvPr>
          <p:cNvSpPr/>
          <p:nvPr/>
        </p:nvSpPr>
        <p:spPr>
          <a:xfrm>
            <a:off x="5334000" y="5008852"/>
            <a:ext cx="3124200" cy="1143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17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Camera </a:t>
            </a:r>
          </a:p>
          <a:p>
            <a:pPr algn="ctr"/>
            <a:r>
              <a:rPr lang="en-US" sz="2400" dirty="0"/>
              <a:t>(Motion)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9A0FD78-347A-4D4F-BA60-B7B91D1A554B}"/>
              </a:ext>
            </a:extLst>
          </p:cNvPr>
          <p:cNvSpPr/>
          <p:nvPr/>
        </p:nvSpPr>
        <p:spPr>
          <a:xfrm>
            <a:off x="420414" y="5008852"/>
            <a:ext cx="3124200" cy="1143000"/>
          </a:xfrm>
          <a:prstGeom prst="roundRect">
            <a:avLst/>
          </a:prstGeom>
          <a:noFill/>
          <a:ln w="317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Correspondences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62AE92C-698D-6047-991F-2EF490B5EA70}"/>
              </a:ext>
            </a:extLst>
          </p:cNvPr>
          <p:cNvSpPr/>
          <p:nvPr/>
        </p:nvSpPr>
        <p:spPr>
          <a:xfrm>
            <a:off x="2819400" y="1454513"/>
            <a:ext cx="3124200" cy="1143000"/>
          </a:xfrm>
          <a:prstGeom prst="roundRect">
            <a:avLst/>
          </a:prstGeom>
          <a:noFill/>
          <a:ln w="317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3D Points </a:t>
            </a:r>
          </a:p>
          <a:p>
            <a:pPr algn="ctr"/>
            <a:r>
              <a:rPr lang="en-US" sz="2400" dirty="0"/>
              <a:t>(Structure)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D287DA29-2BE2-7D4C-9AA0-EFB68D240920}"/>
              </a:ext>
            </a:extLst>
          </p:cNvPr>
          <p:cNvSpPr/>
          <p:nvPr/>
        </p:nvSpPr>
        <p:spPr>
          <a:xfrm rot="10800000" flipV="1">
            <a:off x="3758762" y="5275432"/>
            <a:ext cx="1447800" cy="609839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31750">
            <a:solidFill>
              <a:schemeClr val="dk1">
                <a:shade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95630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Next: Large-scale structure from motion</a:t>
            </a:r>
          </a:p>
        </p:txBody>
      </p:sp>
      <p:sp>
        <p:nvSpPr>
          <p:cNvPr id="189443" name="TextBox 4"/>
          <p:cNvSpPr txBox="1">
            <a:spLocks noChangeArrowheads="1"/>
          </p:cNvSpPr>
          <p:nvPr/>
        </p:nvSpPr>
        <p:spPr bwMode="auto">
          <a:xfrm>
            <a:off x="222250" y="5864225"/>
            <a:ext cx="576103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b="0" dirty="0">
                <a:solidFill>
                  <a:srgbClr val="000000"/>
                </a:solidFill>
                <a:latin typeface="Calibri" panose="020F0502020204030204" pitchFamily="34" charset="0"/>
              </a:rPr>
              <a:t>Dubrovnik, Croatia.  4,619 images (out of an initial  57,845).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b="0" dirty="0">
                <a:solidFill>
                  <a:srgbClr val="000000"/>
                </a:solidFill>
                <a:latin typeface="Calibri" panose="020F0502020204030204" pitchFamily="34" charset="0"/>
              </a:rPr>
              <a:t>Total reconstruction time: 23 hours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b="0" dirty="0">
                <a:solidFill>
                  <a:srgbClr val="000000"/>
                </a:solidFill>
                <a:latin typeface="Calibri" panose="020F0502020204030204" pitchFamily="34" charset="0"/>
              </a:rPr>
              <a:t>Number of cores: 352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7527A2-C800-E442-94DD-BE5BE15A1EBE}"/>
              </a:ext>
            </a:extLst>
          </p:cNvPr>
          <p:cNvSpPr txBox="1"/>
          <p:nvPr/>
        </p:nvSpPr>
        <p:spPr>
          <a:xfrm>
            <a:off x="5334000" y="6248400"/>
            <a:ext cx="381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Building Rome in a Day, Agarwal et al. ICCV 2009</a:t>
            </a:r>
          </a:p>
        </p:txBody>
      </p:sp>
      <p:pic>
        <p:nvPicPr>
          <p:cNvPr id="4" name="dubrovnik" descr="dubrovnik">
            <a:hlinkClick r:id="" action="ppaction://media"/>
            <a:extLst>
              <a:ext uri="{FF2B5EF4-FFF2-40B4-BE49-F238E27FC236}">
                <a16:creationId xmlns:a16="http://schemas.microsoft.com/office/drawing/2014/main" id="{25F4803E-6CC3-C343-9327-D3B5F77CB8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00" y="1493241"/>
            <a:ext cx="6937375" cy="40239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FA9051-3C3C-F040-9DA1-9150E02CA6BC}"/>
              </a:ext>
            </a:extLst>
          </p:cNvPr>
          <p:cNvSpPr txBox="1"/>
          <p:nvPr/>
        </p:nvSpPr>
        <p:spPr>
          <a:xfrm>
            <a:off x="5943600" y="6515201"/>
            <a:ext cx="32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Slide courtesy of Noah Snavely</a:t>
            </a:r>
          </a:p>
        </p:txBody>
      </p:sp>
    </p:spTree>
    <p:extLst>
      <p:ext uri="{BB962C8B-B14F-4D97-AF65-F5344CB8AC3E}">
        <p14:creationId xmlns:p14="http://schemas.microsoft.com/office/powerpoint/2010/main" val="870651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Large-scale structure from motion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E28201-A2F9-FB42-8328-DFDC61EBC3C2}"/>
              </a:ext>
            </a:extLst>
          </p:cNvPr>
          <p:cNvSpPr txBox="1"/>
          <p:nvPr/>
        </p:nvSpPr>
        <p:spPr>
          <a:xfrm>
            <a:off x="1869735" y="6096000"/>
            <a:ext cx="7094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Result using COLMAP: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Schönberger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et al. CVPR </a:t>
            </a:r>
            <a:r>
              <a:rPr lang="mr-IN" dirty="0">
                <a:latin typeface="Helvetica" charset="0"/>
                <a:ea typeface="Helvetica" charset="0"/>
                <a:cs typeface="Helvetica" charset="0"/>
              </a:rPr>
              <a:t>’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16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44529B-0A7E-5648-8E36-720E82D8B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45" y="2109809"/>
            <a:ext cx="8783709" cy="263838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FB206958-8FDC-C441-92C6-52CF404E2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762" y="2632196"/>
            <a:ext cx="4241799" cy="26085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299722-4A06-9144-901A-62FBAFD64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Big picture: 3 key components in 3D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4D43E0E-8DDE-5043-8BBD-D829ACAC9106}"/>
              </a:ext>
            </a:extLst>
          </p:cNvPr>
          <p:cNvSpPr/>
          <p:nvPr/>
        </p:nvSpPr>
        <p:spPr>
          <a:xfrm>
            <a:off x="5334000" y="5008852"/>
            <a:ext cx="3124200" cy="1143000"/>
          </a:xfrm>
          <a:prstGeom prst="roundRect">
            <a:avLst/>
          </a:prstGeom>
          <a:noFill/>
          <a:ln w="317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Camera </a:t>
            </a:r>
          </a:p>
          <a:p>
            <a:pPr algn="ctr"/>
            <a:r>
              <a:rPr lang="en-US" sz="2400" dirty="0"/>
              <a:t>(Motion)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9A0FD78-347A-4D4F-BA60-B7B91D1A554B}"/>
              </a:ext>
            </a:extLst>
          </p:cNvPr>
          <p:cNvSpPr/>
          <p:nvPr/>
        </p:nvSpPr>
        <p:spPr>
          <a:xfrm>
            <a:off x="420414" y="5008852"/>
            <a:ext cx="3124200" cy="1143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17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Correspondences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62AE92C-698D-6047-991F-2EF490B5EA70}"/>
              </a:ext>
            </a:extLst>
          </p:cNvPr>
          <p:cNvSpPr/>
          <p:nvPr/>
        </p:nvSpPr>
        <p:spPr>
          <a:xfrm>
            <a:off x="2819400" y="1454513"/>
            <a:ext cx="3124200" cy="1143000"/>
          </a:xfrm>
          <a:prstGeom prst="roundRect">
            <a:avLst/>
          </a:prstGeom>
          <a:noFill/>
          <a:ln w="317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3D Points </a:t>
            </a:r>
          </a:p>
          <a:p>
            <a:pPr algn="ctr"/>
            <a:r>
              <a:rPr lang="en-US" sz="2400" dirty="0"/>
              <a:t>(Structure)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D287DA29-2BE2-7D4C-9AA0-EFB68D240920}"/>
              </a:ext>
            </a:extLst>
          </p:cNvPr>
          <p:cNvSpPr/>
          <p:nvPr/>
        </p:nvSpPr>
        <p:spPr>
          <a:xfrm flipV="1">
            <a:off x="3758762" y="5275432"/>
            <a:ext cx="1447800" cy="609839"/>
          </a:xfrm>
          <a:prstGeom prst="rightArrow">
            <a:avLst/>
          </a:prstGeom>
          <a:solidFill>
            <a:schemeClr val="bg1">
              <a:lumMod val="75000"/>
            </a:schemeClr>
          </a:solidFill>
          <a:ln w="31750">
            <a:solidFill>
              <a:schemeClr val="dk1">
                <a:shade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0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5AF28-C40B-9147-88DD-3C0ABEFE5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57F46-402F-484B-B1FD-A7A5596BF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4841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We covered:</a:t>
            </a:r>
          </a:p>
          <a:p>
            <a:r>
              <a:rPr lang="en-US" dirty="0"/>
              <a:t>How to estimate the camera parameters</a:t>
            </a:r>
          </a:p>
          <a:p>
            <a:pPr lvl="1"/>
            <a:r>
              <a:rPr lang="en-US" dirty="0"/>
              <a:t>“Calibration”</a:t>
            </a:r>
          </a:p>
          <a:p>
            <a:pPr lvl="1"/>
            <a:r>
              <a:rPr lang="en-US" dirty="0"/>
              <a:t>Solve for </a:t>
            </a:r>
            <a:r>
              <a:rPr lang="en-US" dirty="0" err="1"/>
              <a:t>intrinsics</a:t>
            </a:r>
            <a:r>
              <a:rPr lang="en-US" dirty="0"/>
              <a:t> &amp; </a:t>
            </a:r>
            <a:r>
              <a:rPr lang="en-US" dirty="0" err="1"/>
              <a:t>extrinsics</a:t>
            </a:r>
            <a:endParaRPr lang="en-US" dirty="0"/>
          </a:p>
          <a:p>
            <a:r>
              <a:rPr lang="en-US" dirty="0"/>
              <a:t>With a simple stereo, correspondences lie on horizontal lines</a:t>
            </a:r>
          </a:p>
          <a:p>
            <a:r>
              <a:rPr lang="en-US" dirty="0"/>
              <a:t>depth is inversely proportional to disparity </a:t>
            </a:r>
            <a:r>
              <a:rPr lang="en-US" sz="2400" dirty="0"/>
              <a:t>(how much the pixel moves) 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066905D-50DF-6A4B-BA6F-5D44D612CBB1}"/>
              </a:ext>
            </a:extLst>
          </p:cNvPr>
          <p:cNvGrpSpPr/>
          <p:nvPr/>
        </p:nvGrpSpPr>
        <p:grpSpPr>
          <a:xfrm>
            <a:off x="1162707" y="4698124"/>
            <a:ext cx="6818586" cy="2133600"/>
            <a:chOff x="1905000" y="4114800"/>
            <a:chExt cx="6818586" cy="21336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AD79A77-CC41-F44D-918D-D27887929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52934" y="4114800"/>
              <a:ext cx="3670652" cy="2133600"/>
            </a:xfrm>
            <a:prstGeom prst="rect">
              <a:avLst/>
            </a:prstGeom>
          </p:spPr>
        </p:pic>
        <p:grpSp>
          <p:nvGrpSpPr>
            <p:cNvPr id="18" name="Group 37">
              <a:extLst>
                <a:ext uri="{FF2B5EF4-FFF2-40B4-BE49-F238E27FC236}">
                  <a16:creationId xmlns:a16="http://schemas.microsoft.com/office/drawing/2014/main" id="{F4A2A225-F8A6-B746-AD0D-825FC74559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05000" y="4228370"/>
              <a:ext cx="2430465" cy="1906460"/>
              <a:chOff x="592083" y="2078019"/>
              <a:chExt cx="3541761" cy="2778162"/>
            </a:xfrm>
          </p:grpSpPr>
          <p:sp>
            <p:nvSpPr>
              <p:cNvPr id="19" name="Oval 19">
                <a:extLst>
                  <a:ext uri="{FF2B5EF4-FFF2-40B4-BE49-F238E27FC236}">
                    <a16:creationId xmlns:a16="http://schemas.microsoft.com/office/drawing/2014/main" id="{37E38E12-E60A-0244-82CC-6E27A44184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8856" y="4743468"/>
                <a:ext cx="76200" cy="76200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0" name="Line 6">
                <a:extLst>
                  <a:ext uri="{FF2B5EF4-FFF2-40B4-BE49-F238E27FC236}">
                    <a16:creationId xmlns:a16="http://schemas.microsoft.com/office/drawing/2014/main" id="{A6FDCDBE-3E55-D14B-B9E7-88E1816560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2402" y="3903669"/>
                <a:ext cx="182565" cy="876312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Line 8">
                <a:extLst>
                  <a:ext uri="{FF2B5EF4-FFF2-40B4-BE49-F238E27FC236}">
                    <a16:creationId xmlns:a16="http://schemas.microsoft.com/office/drawing/2014/main" id="{C5FAC922-8CC4-BD4A-B78C-AC1557C613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50959" y="2114532"/>
                <a:ext cx="620721" cy="16795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Line 9">
                <a:extLst>
                  <a:ext uri="{FF2B5EF4-FFF2-40B4-BE49-F238E27FC236}">
                    <a16:creationId xmlns:a16="http://schemas.microsoft.com/office/drawing/2014/main" id="{FD4A500D-B419-974D-932C-2B55F2E9BC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31882" y="3903669"/>
                <a:ext cx="219078" cy="876310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Oval 24">
                <a:extLst>
                  <a:ext uri="{FF2B5EF4-FFF2-40B4-BE49-F238E27FC236}">
                    <a16:creationId xmlns:a16="http://schemas.microsoft.com/office/drawing/2014/main" id="{FADC634E-B3D1-E345-A5D9-BD972EAB20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47786" y="379413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4" name="Oval 26">
                <a:extLst>
                  <a:ext uri="{FF2B5EF4-FFF2-40B4-BE49-F238E27FC236}">
                    <a16:creationId xmlns:a16="http://schemas.microsoft.com/office/drawing/2014/main" id="{7E2F47AC-94AA-6F40-BB60-41162E8425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8454" y="4779981"/>
                <a:ext cx="76200" cy="76200"/>
              </a:xfrm>
              <a:prstGeom prst="ellipse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5" name="Oval 27">
                <a:extLst>
                  <a:ext uri="{FF2B5EF4-FFF2-40B4-BE49-F238E27FC236}">
                    <a16:creationId xmlns:a16="http://schemas.microsoft.com/office/drawing/2014/main" id="{13314923-378E-184F-AA93-7A02A29F89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8655" y="2078019"/>
                <a:ext cx="114300" cy="1143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DCC3D44-2253-DA47-9B26-91C52FABE1DC}"/>
                  </a:ext>
                </a:extLst>
              </p:cNvPr>
              <p:cNvSpPr/>
              <p:nvPr/>
            </p:nvSpPr>
            <p:spPr bwMode="auto">
              <a:xfrm>
                <a:off x="592083" y="3136896"/>
                <a:ext cx="1679598" cy="1241442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perspectiveAbove"/>
                <a:lightRig rig="threePt" dir="t"/>
              </a:scene3d>
            </p:spPr>
            <p:txBody>
              <a:bodyPr/>
              <a:lstStyle/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8E0168A-73A9-AD40-83A0-A688F64DBEF6}"/>
                  </a:ext>
                </a:extLst>
              </p:cNvPr>
              <p:cNvSpPr/>
              <p:nvPr/>
            </p:nvSpPr>
            <p:spPr bwMode="auto">
              <a:xfrm>
                <a:off x="2454246" y="3136896"/>
                <a:ext cx="1679598" cy="1241442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perspectiveAbove"/>
                <a:lightRig rig="threePt" dir="t"/>
              </a:scene3d>
            </p:spPr>
            <p:txBody>
              <a:bodyPr/>
              <a:lstStyle/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Oval 35">
                <a:extLst>
                  <a:ext uri="{FF2B5EF4-FFF2-40B4-BE49-F238E27FC236}">
                    <a16:creationId xmlns:a16="http://schemas.microsoft.com/office/drawing/2014/main" id="{C6CC78E4-CF28-3043-8FDF-57B3C53B34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9376" y="379413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9" name="Line 8">
                <a:extLst>
                  <a:ext uri="{FF2B5EF4-FFF2-40B4-BE49-F238E27FC236}">
                    <a16:creationId xmlns:a16="http://schemas.microsoft.com/office/drawing/2014/main" id="{D3F0CBA9-D038-424A-B44C-0784E6472C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08194" y="2151044"/>
                <a:ext cx="584208" cy="164308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5008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23959</TotalTime>
  <Words>2900</Words>
  <Application>Microsoft Macintosh PowerPoint</Application>
  <PresentationFormat>On-screen Show (4:3)</PresentationFormat>
  <Paragraphs>521</Paragraphs>
  <Slides>71</Slides>
  <Notes>46</Notes>
  <HiddenSlides>12</HiddenSlides>
  <MMClips>5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81" baseType="lpstr">
      <vt:lpstr>Myriad Pro</vt:lpstr>
      <vt:lpstr>Arial</vt:lpstr>
      <vt:lpstr>Calibri</vt:lpstr>
      <vt:lpstr>Cambria Math</vt:lpstr>
      <vt:lpstr>Helvetica</vt:lpstr>
      <vt:lpstr>Roboto</vt:lpstr>
      <vt:lpstr>Times New Roman</vt:lpstr>
      <vt:lpstr>2_Blank Presentation</vt:lpstr>
      <vt:lpstr>Office Theme</vt:lpstr>
      <vt:lpstr>Equation</vt:lpstr>
      <vt:lpstr>3D Vision: Epipolar Geometry</vt:lpstr>
      <vt:lpstr>More cool things with 3D</vt:lpstr>
      <vt:lpstr>Recap: Camera Model</vt:lpstr>
      <vt:lpstr>Big picture: 3 key components in 3D</vt:lpstr>
      <vt:lpstr>Big picture: 3 key components in 3D</vt:lpstr>
      <vt:lpstr>Big picture: 3 key components in 3D</vt:lpstr>
      <vt:lpstr>Big picture: 3 key components in 3D</vt:lpstr>
      <vt:lpstr>Big picture: 3 key components in 3D</vt:lpstr>
      <vt:lpstr>Recap</vt:lpstr>
      <vt:lpstr>3D Geometry = Depth Map</vt:lpstr>
      <vt:lpstr>Next: General case</vt:lpstr>
      <vt:lpstr>Option 1: Rectify via homography</vt:lpstr>
      <vt:lpstr>Option 1: Rectify via homography</vt:lpstr>
      <vt:lpstr>General case, known camera, find depth: Option 2</vt:lpstr>
      <vt:lpstr>General case, known camera, find depth: Option 2</vt:lpstr>
      <vt:lpstr>Where do epipolar lines come from?</vt:lpstr>
      <vt:lpstr>Stereo correspondence constraints</vt:lpstr>
      <vt:lpstr>PowerPoint Presentation</vt:lpstr>
      <vt:lpstr>Where do we need to search?</vt:lpstr>
      <vt:lpstr>PowerPoint Presentation</vt:lpstr>
      <vt:lpstr>Epipolar Geometry</vt:lpstr>
      <vt:lpstr>PowerPoint Presentation</vt:lpstr>
      <vt:lpstr>Epipolar Geometry</vt:lpstr>
      <vt:lpstr>Epipolar Geometry</vt:lpstr>
      <vt:lpstr>Epipolar geometry</vt:lpstr>
      <vt:lpstr>The Epipole</vt:lpstr>
      <vt:lpstr>Stereo correspondence constraints</vt:lpstr>
      <vt:lpstr>Example: Converging Cameras</vt:lpstr>
      <vt:lpstr>Example: Converging Cameras</vt:lpstr>
      <vt:lpstr>Example 1: Converging Cameras</vt:lpstr>
      <vt:lpstr>Example: Parallel to Image Plane</vt:lpstr>
      <vt:lpstr>Example: Parallel to Image Plane</vt:lpstr>
      <vt:lpstr>Example: Forward Motion</vt:lpstr>
      <vt:lpstr>Example: Forward Motion</vt:lpstr>
      <vt:lpstr>Example: Forward Motion</vt:lpstr>
      <vt:lpstr>PowerPoint Presentation</vt:lpstr>
      <vt:lpstr>Motion perpendicular to image plane</vt:lpstr>
      <vt:lpstr>Where were we? </vt:lpstr>
      <vt:lpstr>Big picture: 3 key components in 3D</vt:lpstr>
      <vt:lpstr>Big picture: 3 key components in 3D</vt:lpstr>
      <vt:lpstr>Epipolar Geometry</vt:lpstr>
      <vt:lpstr>Epipolar constraint example</vt:lpstr>
      <vt:lpstr>How do we compute the Epipolar line? </vt:lpstr>
      <vt:lpstr>Epipolar constraint: Calibrated case</vt:lpstr>
      <vt:lpstr>Normalized image coordinates</vt:lpstr>
      <vt:lpstr>Epipolar constraint: Calibrated case</vt:lpstr>
      <vt:lpstr>Epipolar constraint: Calibrated case</vt:lpstr>
      <vt:lpstr>Epipolar constraint: Calibrated case</vt:lpstr>
      <vt:lpstr>Epipolar constraint: Calibrated case</vt:lpstr>
      <vt:lpstr>Epipolar constraint: Calibrated case</vt:lpstr>
      <vt:lpstr>Epipolar constraint: Uncalibrated case</vt:lpstr>
      <vt:lpstr>Essential vs Fundamental matrix</vt:lpstr>
      <vt:lpstr>Epipolar constraint: Uncalibrated case</vt:lpstr>
      <vt:lpstr>Epipolar constraint: Uncalibrated case</vt:lpstr>
      <vt:lpstr>Recall the homography</vt:lpstr>
      <vt:lpstr>Where are we? </vt:lpstr>
      <vt:lpstr>Finally: computing depth by triangulation</vt:lpstr>
      <vt:lpstr>Summary: Two-view, known camera</vt:lpstr>
      <vt:lpstr>What if we don’t know the camera?</vt:lpstr>
      <vt:lpstr>What if we don’t know the camera?</vt:lpstr>
      <vt:lpstr>Estimating the fundamental matrix</vt:lpstr>
      <vt:lpstr>The eight-point algorithm</vt:lpstr>
      <vt:lpstr>Problem with eight-point algorithm</vt:lpstr>
      <vt:lpstr>Problem with eight-point algorithm</vt:lpstr>
      <vt:lpstr>The normalized eight-point algorithm</vt:lpstr>
      <vt:lpstr>The Bible by Hartley &amp; Zisserman</vt:lpstr>
      <vt:lpstr>The Fundamental Matrix Song</vt:lpstr>
      <vt:lpstr>What we just did for stereo</vt:lpstr>
      <vt:lpstr>What about more than two views?</vt:lpstr>
      <vt:lpstr>Next: Large-scale structure from motion</vt:lpstr>
      <vt:lpstr>Large-scale structure from motion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Physical parameters of image formation</dc:title>
  <dc:creator>trevor</dc:creator>
  <cp:lastModifiedBy>Angjoo Kanazawa</cp:lastModifiedBy>
  <cp:revision>426</cp:revision>
  <cp:lastPrinted>2021-11-11T00:48:41Z</cp:lastPrinted>
  <dcterms:created xsi:type="dcterms:W3CDTF">2009-09-01T01:33:15Z</dcterms:created>
  <dcterms:modified xsi:type="dcterms:W3CDTF">2021-11-11T00:49:44Z</dcterms:modified>
</cp:coreProperties>
</file>