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 id="2147484026" r:id="rId3"/>
    <p:sldMasterId id="2147484079" r:id="rId4"/>
    <p:sldMasterId id="2147484105" r:id="rId5"/>
    <p:sldMasterId id="2147484119" r:id="rId6"/>
    <p:sldMasterId id="2147484134" r:id="rId7"/>
    <p:sldMasterId id="2147484146" r:id="rId8"/>
    <p:sldMasterId id="2147484152" r:id="rId9"/>
  </p:sldMasterIdLst>
  <p:notesMasterIdLst>
    <p:notesMasterId r:id="rId109"/>
  </p:notesMasterIdLst>
  <p:sldIdLst>
    <p:sldId id="938" r:id="rId10"/>
    <p:sldId id="900" r:id="rId11"/>
    <p:sldId id="901" r:id="rId12"/>
    <p:sldId id="1002" r:id="rId13"/>
    <p:sldId id="1003" r:id="rId14"/>
    <p:sldId id="1004" r:id="rId15"/>
    <p:sldId id="1005" r:id="rId16"/>
    <p:sldId id="1006" r:id="rId17"/>
    <p:sldId id="1007" r:id="rId18"/>
    <p:sldId id="902" r:id="rId19"/>
    <p:sldId id="903" r:id="rId20"/>
    <p:sldId id="842" r:id="rId21"/>
    <p:sldId id="843" r:id="rId22"/>
    <p:sldId id="848" r:id="rId23"/>
    <p:sldId id="849" r:id="rId24"/>
    <p:sldId id="850" r:id="rId25"/>
    <p:sldId id="933" r:id="rId26"/>
    <p:sldId id="934" r:id="rId27"/>
    <p:sldId id="275" r:id="rId28"/>
    <p:sldId id="932" r:id="rId29"/>
    <p:sldId id="857" r:id="rId30"/>
    <p:sldId id="858" r:id="rId31"/>
    <p:sldId id="859" r:id="rId32"/>
    <p:sldId id="860" r:id="rId33"/>
    <p:sldId id="861" r:id="rId34"/>
    <p:sldId id="862" r:id="rId35"/>
    <p:sldId id="863" r:id="rId36"/>
    <p:sldId id="864" r:id="rId37"/>
    <p:sldId id="865" r:id="rId38"/>
    <p:sldId id="866" r:id="rId39"/>
    <p:sldId id="1122" r:id="rId40"/>
    <p:sldId id="1118" r:id="rId41"/>
    <p:sldId id="1119" r:id="rId42"/>
    <p:sldId id="1120" r:id="rId43"/>
    <p:sldId id="1121" r:id="rId44"/>
    <p:sldId id="876" r:id="rId45"/>
    <p:sldId id="877" r:id="rId46"/>
    <p:sldId id="276" r:id="rId47"/>
    <p:sldId id="1123" r:id="rId48"/>
    <p:sldId id="1127" r:id="rId49"/>
    <p:sldId id="881" r:id="rId50"/>
    <p:sldId id="882" r:id="rId51"/>
    <p:sldId id="883" r:id="rId52"/>
    <p:sldId id="884" r:id="rId53"/>
    <p:sldId id="885" r:id="rId54"/>
    <p:sldId id="924" r:id="rId55"/>
    <p:sldId id="925" r:id="rId56"/>
    <p:sldId id="926" r:id="rId57"/>
    <p:sldId id="927" r:id="rId58"/>
    <p:sldId id="928" r:id="rId59"/>
    <p:sldId id="929" r:id="rId60"/>
    <p:sldId id="930" r:id="rId61"/>
    <p:sldId id="939" r:id="rId62"/>
    <p:sldId id="940" r:id="rId63"/>
    <p:sldId id="941" r:id="rId64"/>
    <p:sldId id="942" r:id="rId65"/>
    <p:sldId id="943" r:id="rId66"/>
    <p:sldId id="944" r:id="rId67"/>
    <p:sldId id="945" r:id="rId68"/>
    <p:sldId id="946" r:id="rId69"/>
    <p:sldId id="947" r:id="rId70"/>
    <p:sldId id="948" r:id="rId71"/>
    <p:sldId id="949" r:id="rId72"/>
    <p:sldId id="950" r:id="rId73"/>
    <p:sldId id="951" r:id="rId74"/>
    <p:sldId id="952" r:id="rId75"/>
    <p:sldId id="953" r:id="rId76"/>
    <p:sldId id="954" r:id="rId77"/>
    <p:sldId id="955" r:id="rId78"/>
    <p:sldId id="956" r:id="rId79"/>
    <p:sldId id="957" r:id="rId80"/>
    <p:sldId id="958" r:id="rId81"/>
    <p:sldId id="959" r:id="rId82"/>
    <p:sldId id="960" r:id="rId83"/>
    <p:sldId id="961" r:id="rId84"/>
    <p:sldId id="962" r:id="rId85"/>
    <p:sldId id="963" r:id="rId86"/>
    <p:sldId id="964" r:id="rId87"/>
    <p:sldId id="965" r:id="rId88"/>
    <p:sldId id="966" r:id="rId89"/>
    <p:sldId id="967" r:id="rId90"/>
    <p:sldId id="968" r:id="rId91"/>
    <p:sldId id="971" r:id="rId92"/>
    <p:sldId id="972" r:id="rId93"/>
    <p:sldId id="973" r:id="rId94"/>
    <p:sldId id="974" r:id="rId95"/>
    <p:sldId id="975" r:id="rId96"/>
    <p:sldId id="976" r:id="rId97"/>
    <p:sldId id="841" r:id="rId98"/>
    <p:sldId id="1128" r:id="rId99"/>
    <p:sldId id="1129" r:id="rId100"/>
    <p:sldId id="844" r:id="rId101"/>
    <p:sldId id="845" r:id="rId102"/>
    <p:sldId id="846" r:id="rId103"/>
    <p:sldId id="847" r:id="rId104"/>
    <p:sldId id="1130" r:id="rId105"/>
    <p:sldId id="1131" r:id="rId106"/>
    <p:sldId id="1132" r:id="rId107"/>
    <p:sldId id="851" r:id="rId108"/>
  </p:sldIdLst>
  <p:sldSz cx="9144000" cy="5143500" type="screen16x9"/>
  <p:notesSz cx="6858000" cy="9144000"/>
  <p:defaultTex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mn-cs"/>
      </a:defRPr>
    </a:lvl1pPr>
    <a:lvl2pPr marL="456755" algn="l" rtl="0" fontAlgn="base">
      <a:spcBef>
        <a:spcPct val="0"/>
      </a:spcBef>
      <a:spcAft>
        <a:spcPct val="0"/>
      </a:spcAft>
      <a:defRPr sz="2800" kern="1200">
        <a:solidFill>
          <a:schemeClr val="tx1"/>
        </a:solidFill>
        <a:latin typeface="Arial" charset="0"/>
        <a:ea typeface="ＭＳ Ｐゴシック" charset="0"/>
        <a:cs typeface="+mn-cs"/>
      </a:defRPr>
    </a:lvl2pPr>
    <a:lvl3pPr marL="913510" algn="l" rtl="0" fontAlgn="base">
      <a:spcBef>
        <a:spcPct val="0"/>
      </a:spcBef>
      <a:spcAft>
        <a:spcPct val="0"/>
      </a:spcAft>
      <a:defRPr sz="2800" kern="1200">
        <a:solidFill>
          <a:schemeClr val="tx1"/>
        </a:solidFill>
        <a:latin typeface="Arial" charset="0"/>
        <a:ea typeface="ＭＳ Ｐゴシック" charset="0"/>
        <a:cs typeface="+mn-cs"/>
      </a:defRPr>
    </a:lvl3pPr>
    <a:lvl4pPr marL="1370263" algn="l" rtl="0" fontAlgn="base">
      <a:spcBef>
        <a:spcPct val="0"/>
      </a:spcBef>
      <a:spcAft>
        <a:spcPct val="0"/>
      </a:spcAft>
      <a:defRPr sz="2800" kern="1200">
        <a:solidFill>
          <a:schemeClr val="tx1"/>
        </a:solidFill>
        <a:latin typeface="Arial" charset="0"/>
        <a:ea typeface="ＭＳ Ｐゴシック" charset="0"/>
        <a:cs typeface="+mn-cs"/>
      </a:defRPr>
    </a:lvl4pPr>
    <a:lvl5pPr marL="1827016" algn="l" rtl="0" fontAlgn="base">
      <a:spcBef>
        <a:spcPct val="0"/>
      </a:spcBef>
      <a:spcAft>
        <a:spcPct val="0"/>
      </a:spcAft>
      <a:defRPr sz="2800" kern="1200">
        <a:solidFill>
          <a:schemeClr val="tx1"/>
        </a:solidFill>
        <a:latin typeface="Arial" charset="0"/>
        <a:ea typeface="ＭＳ Ｐゴシック" charset="0"/>
        <a:cs typeface="+mn-cs"/>
      </a:defRPr>
    </a:lvl5pPr>
    <a:lvl6pPr marL="2283773" algn="l" defTabSz="456755" rtl="0" eaLnBrk="1" latinLnBrk="0" hangingPunct="1">
      <a:defRPr sz="2800" kern="1200">
        <a:solidFill>
          <a:schemeClr val="tx1"/>
        </a:solidFill>
        <a:latin typeface="Arial" charset="0"/>
        <a:ea typeface="ＭＳ Ｐゴシック" charset="0"/>
        <a:cs typeface="+mn-cs"/>
      </a:defRPr>
    </a:lvl6pPr>
    <a:lvl7pPr marL="2740529" algn="l" defTabSz="456755" rtl="0" eaLnBrk="1" latinLnBrk="0" hangingPunct="1">
      <a:defRPr sz="2800" kern="1200">
        <a:solidFill>
          <a:schemeClr val="tx1"/>
        </a:solidFill>
        <a:latin typeface="Arial" charset="0"/>
        <a:ea typeface="ＭＳ Ｐゴシック" charset="0"/>
        <a:cs typeface="+mn-cs"/>
      </a:defRPr>
    </a:lvl7pPr>
    <a:lvl8pPr marL="3197284" algn="l" defTabSz="456755" rtl="0" eaLnBrk="1" latinLnBrk="0" hangingPunct="1">
      <a:defRPr sz="2800" kern="1200">
        <a:solidFill>
          <a:schemeClr val="tx1"/>
        </a:solidFill>
        <a:latin typeface="Arial" charset="0"/>
        <a:ea typeface="ＭＳ Ｐゴシック" charset="0"/>
        <a:cs typeface="+mn-cs"/>
      </a:defRPr>
    </a:lvl8pPr>
    <a:lvl9pPr marL="3654037" algn="l" defTabSz="456755" rtl="0" eaLnBrk="1" latinLnBrk="0" hangingPunct="1">
      <a:defRPr sz="28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1722">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0C0C0"/>
    <a:srgbClr val="292929"/>
    <a:srgbClr val="DDDDDD"/>
    <a:srgbClr val="CC9900"/>
    <a:srgbClr val="009900"/>
    <a:srgbClr val="3333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2448" autoAdjust="0"/>
  </p:normalViewPr>
  <p:slideViewPr>
    <p:cSldViewPr>
      <p:cViewPr varScale="1">
        <p:scale>
          <a:sx n="88" d="100"/>
          <a:sy n="88" d="100"/>
        </p:scale>
        <p:origin x="660" y="44"/>
      </p:cViewPr>
      <p:guideLst>
        <p:guide orient="horz" pos="1722"/>
        <p:guide pos="2880"/>
      </p:guideLst>
    </p:cSldViewPr>
  </p:slideViewPr>
  <p:notesTextViewPr>
    <p:cViewPr>
      <p:scale>
        <a:sx n="100" d="100"/>
        <a:sy n="100" d="100"/>
      </p:scale>
      <p:origin x="0" y="0"/>
    </p:cViewPr>
  </p:notesTextViewPr>
  <p:sorterViewPr>
    <p:cViewPr>
      <p:scale>
        <a:sx n="93" d="100"/>
        <a:sy n="93" d="100"/>
      </p:scale>
      <p:origin x="0" y="64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commentAuthors" Target="commentAuthor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E14B8E-27FF-364D-A34F-061392839420}" type="datetimeFigureOut">
              <a:rPr lang="en-US" smtClean="0"/>
              <a:t>10/24/2022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17C7B-105E-184D-8516-7B28D9AB7F3A}" type="slidenum">
              <a:rPr lang="en-US" smtClean="0"/>
              <a:t>‹#›</a:t>
            </a:fld>
            <a:endParaRPr lang="en-US"/>
          </a:p>
        </p:txBody>
      </p:sp>
    </p:spTree>
    <p:extLst>
      <p:ext uri="{BB962C8B-B14F-4D97-AF65-F5344CB8AC3E}">
        <p14:creationId xmlns:p14="http://schemas.microsoft.com/office/powerpoint/2010/main" val="909899990"/>
      </p:ext>
    </p:extLst>
  </p:cSld>
  <p:clrMap bg1="lt1" tx1="dk1" bg2="lt2" tx2="dk2" accent1="accent1" accent2="accent2" accent3="accent3" accent4="accent4" accent5="accent5" accent6="accent6" hlink="hlink" folHlink="folHlink"/>
  <p:notesStyle>
    <a:lvl1pPr marL="0" algn="l" defTabSz="456755" rtl="0" eaLnBrk="1" latinLnBrk="0" hangingPunct="1">
      <a:defRPr sz="1200" kern="1200">
        <a:solidFill>
          <a:schemeClr val="tx1"/>
        </a:solidFill>
        <a:latin typeface="+mn-lt"/>
        <a:ea typeface="+mn-ea"/>
        <a:cs typeface="+mn-cs"/>
      </a:defRPr>
    </a:lvl1pPr>
    <a:lvl2pPr marL="456755" algn="l" defTabSz="456755" rtl="0" eaLnBrk="1" latinLnBrk="0" hangingPunct="1">
      <a:defRPr sz="1200" kern="1200">
        <a:solidFill>
          <a:schemeClr val="tx1"/>
        </a:solidFill>
        <a:latin typeface="+mn-lt"/>
        <a:ea typeface="+mn-ea"/>
        <a:cs typeface="+mn-cs"/>
      </a:defRPr>
    </a:lvl2pPr>
    <a:lvl3pPr marL="913510" algn="l" defTabSz="456755" rtl="0" eaLnBrk="1" latinLnBrk="0" hangingPunct="1">
      <a:defRPr sz="1200" kern="1200">
        <a:solidFill>
          <a:schemeClr val="tx1"/>
        </a:solidFill>
        <a:latin typeface="+mn-lt"/>
        <a:ea typeface="+mn-ea"/>
        <a:cs typeface="+mn-cs"/>
      </a:defRPr>
    </a:lvl3pPr>
    <a:lvl4pPr marL="1370263" algn="l" defTabSz="456755" rtl="0" eaLnBrk="1" latinLnBrk="0" hangingPunct="1">
      <a:defRPr sz="1200" kern="1200">
        <a:solidFill>
          <a:schemeClr val="tx1"/>
        </a:solidFill>
        <a:latin typeface="+mn-lt"/>
        <a:ea typeface="+mn-ea"/>
        <a:cs typeface="+mn-cs"/>
      </a:defRPr>
    </a:lvl4pPr>
    <a:lvl5pPr marL="1827016" algn="l" defTabSz="456755" rtl="0" eaLnBrk="1" latinLnBrk="0" hangingPunct="1">
      <a:defRPr sz="1200" kern="1200">
        <a:solidFill>
          <a:schemeClr val="tx1"/>
        </a:solidFill>
        <a:latin typeface="+mn-lt"/>
        <a:ea typeface="+mn-ea"/>
        <a:cs typeface="+mn-cs"/>
      </a:defRPr>
    </a:lvl5pPr>
    <a:lvl6pPr marL="2283773" algn="l" defTabSz="456755" rtl="0" eaLnBrk="1" latinLnBrk="0" hangingPunct="1">
      <a:defRPr sz="1200" kern="1200">
        <a:solidFill>
          <a:schemeClr val="tx1"/>
        </a:solidFill>
        <a:latin typeface="+mn-lt"/>
        <a:ea typeface="+mn-ea"/>
        <a:cs typeface="+mn-cs"/>
      </a:defRPr>
    </a:lvl6pPr>
    <a:lvl7pPr marL="2740529" algn="l" defTabSz="456755" rtl="0" eaLnBrk="1" latinLnBrk="0" hangingPunct="1">
      <a:defRPr sz="1200" kern="1200">
        <a:solidFill>
          <a:schemeClr val="tx1"/>
        </a:solidFill>
        <a:latin typeface="+mn-lt"/>
        <a:ea typeface="+mn-ea"/>
        <a:cs typeface="+mn-cs"/>
      </a:defRPr>
    </a:lvl7pPr>
    <a:lvl8pPr marL="3197284" algn="l" defTabSz="456755" rtl="0" eaLnBrk="1" latinLnBrk="0" hangingPunct="1">
      <a:defRPr sz="1200" kern="1200">
        <a:solidFill>
          <a:schemeClr val="tx1"/>
        </a:solidFill>
        <a:latin typeface="+mn-lt"/>
        <a:ea typeface="+mn-ea"/>
        <a:cs typeface="+mn-cs"/>
      </a:defRPr>
    </a:lvl8pPr>
    <a:lvl9pPr marL="3654037" algn="l" defTabSz="4567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217C7B-105E-184D-8516-7B28D9AB7F3A}" type="slidenum">
              <a:rPr lang="en-US" smtClean="0"/>
              <a:t>2</a:t>
            </a:fld>
            <a:endParaRPr lang="en-US"/>
          </a:p>
        </p:txBody>
      </p:sp>
    </p:spTree>
    <p:extLst>
      <p:ext uri="{BB962C8B-B14F-4D97-AF65-F5344CB8AC3E}">
        <p14:creationId xmlns:p14="http://schemas.microsoft.com/office/powerpoint/2010/main" val="1838982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69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8" name="Shape 3248"/>
          <p:cNvSpPr>
            <a:spLocks noGrp="1" noRot="1" noChangeAspect="1"/>
          </p:cNvSpPr>
          <p:nvPr>
            <p:ph type="sldImg"/>
          </p:nvPr>
        </p:nvSpPr>
        <p:spPr>
          <a:xfrm>
            <a:off x="381000" y="685800"/>
            <a:ext cx="6096000" cy="3429000"/>
          </a:xfrm>
          <a:prstGeom prst="rect">
            <a:avLst/>
          </a:prstGeom>
        </p:spPr>
        <p:txBody>
          <a:bodyPr/>
          <a:lstStyle/>
          <a:p>
            <a:endParaRPr/>
          </a:p>
        </p:txBody>
      </p:sp>
      <p:sp>
        <p:nvSpPr>
          <p:cNvPr id="3249" name="Shape 3249"/>
          <p:cNvSpPr>
            <a:spLocks noGrp="1"/>
          </p:cNvSpPr>
          <p:nvPr>
            <p:ph type="body" sz="quarter" idx="1"/>
          </p:nvPr>
        </p:nvSpPr>
        <p:spPr>
          <a:prstGeom prst="rect">
            <a:avLst/>
          </a:prstGeom>
        </p:spPr>
        <p:txBody>
          <a:bodyPr/>
          <a:lstStyle/>
          <a:p>
            <a:r>
              <a:rPr dirty="0"/>
              <a:t>Sounds reasonable, right?</a:t>
            </a:r>
          </a:p>
          <a:p>
            <a:endParaRPr dirty="0"/>
          </a:p>
          <a:p>
            <a:r>
              <a:rPr dirty="0"/>
              <a:t>“Minimize Euclidean distance between each predicted pixel color and its ground truth value.” </a:t>
            </a:r>
          </a:p>
        </p:txBody>
      </p:sp>
    </p:spTree>
    <p:extLst>
      <p:ext uri="{BB962C8B-B14F-4D97-AF65-F5344CB8AC3E}">
        <p14:creationId xmlns:p14="http://schemas.microsoft.com/office/powerpoint/2010/main" val="56846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5" name="Shape 326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6" name="Shape 3266"/>
          <p:cNvSpPr>
            <a:spLocks noGrp="1"/>
          </p:cNvSpPr>
          <p:nvPr>
            <p:ph type="body" sz="quarter" idx="1"/>
          </p:nvPr>
        </p:nvSpPr>
        <p:spPr>
          <a:prstGeom prst="rect">
            <a:avLst/>
          </a:prstGeom>
        </p:spPr>
        <p:txBody>
          <a:bodyPr/>
          <a:lstStyle/>
          <a:p>
            <a:r>
              <a:t>Suppose there is an equal chance that the actual color is red or blue. Then the solution that minimizes the L2 norm is to output average of red and blue, which gives a grayish result.</a:t>
            </a:r>
          </a:p>
        </p:txBody>
      </p:sp>
    </p:spTree>
    <p:extLst>
      <p:ext uri="{BB962C8B-B14F-4D97-AF65-F5344CB8AC3E}">
        <p14:creationId xmlns:p14="http://schemas.microsoft.com/office/powerpoint/2010/main" val="182976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7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24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0" name="Shape 3280"/>
          <p:cNvSpPr>
            <a:spLocks noGrp="1" noRot="1" noChangeAspect="1"/>
          </p:cNvSpPr>
          <p:nvPr>
            <p:ph type="sldImg"/>
          </p:nvPr>
        </p:nvSpPr>
        <p:spPr>
          <a:xfrm>
            <a:off x="381000" y="685800"/>
            <a:ext cx="6096000" cy="3429000"/>
          </a:xfrm>
          <a:prstGeom prst="rect">
            <a:avLst/>
          </a:prstGeom>
        </p:spPr>
        <p:txBody>
          <a:bodyPr/>
          <a:lstStyle/>
          <a:p>
            <a:endParaRPr/>
          </a:p>
        </p:txBody>
      </p:sp>
      <p:sp>
        <p:nvSpPr>
          <p:cNvPr id="3281" name="Shape 3281"/>
          <p:cNvSpPr>
            <a:spLocks noGrp="1"/>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endParaRPr/>
          </a:p>
          <a:p>
            <a:pPr>
              <a:defRPr sz="1800"/>
            </a:pPr>
            <a:r>
              <a:t>Can we just automatically learn all this?</a:t>
            </a:r>
          </a:p>
        </p:txBody>
      </p:sp>
    </p:spTree>
    <p:extLst>
      <p:ext uri="{BB962C8B-B14F-4D97-AF65-F5344CB8AC3E}">
        <p14:creationId xmlns:p14="http://schemas.microsoft.com/office/powerpoint/2010/main" val="48746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3" name="Shape 3463"/>
          <p:cNvSpPr>
            <a:spLocks noGrp="1" noRot="1" noChangeAspect="1"/>
          </p:cNvSpPr>
          <p:nvPr>
            <p:ph type="sldImg"/>
          </p:nvPr>
        </p:nvSpPr>
        <p:spPr>
          <a:xfrm>
            <a:off x="381000" y="685800"/>
            <a:ext cx="6096000" cy="3429000"/>
          </a:xfrm>
          <a:prstGeom prst="rect">
            <a:avLst/>
          </a:prstGeom>
        </p:spPr>
        <p:txBody>
          <a:bodyPr/>
          <a:lstStyle/>
          <a:p>
            <a:endParaRPr/>
          </a:p>
        </p:txBody>
      </p:sp>
      <p:sp>
        <p:nvSpPr>
          <p:cNvPr id="3464" name="Shape 3464"/>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3208096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 name="Shape 3485"/>
          <p:cNvSpPr>
            <a:spLocks noGrp="1" noRot="1" noChangeAspect="1"/>
          </p:cNvSpPr>
          <p:nvPr>
            <p:ph type="sldImg"/>
          </p:nvPr>
        </p:nvSpPr>
        <p:spPr>
          <a:xfrm>
            <a:off x="381000" y="685800"/>
            <a:ext cx="6096000" cy="3429000"/>
          </a:xfrm>
          <a:prstGeom prst="rect">
            <a:avLst/>
          </a:prstGeom>
        </p:spPr>
        <p:txBody>
          <a:bodyPr/>
          <a:lstStyle/>
          <a:p>
            <a:endParaRPr/>
          </a:p>
        </p:txBody>
      </p:sp>
      <p:sp>
        <p:nvSpPr>
          <p:cNvPr id="3486" name="Shape 3486"/>
          <p:cNvSpPr>
            <a:spLocks noGrp="1"/>
          </p:cNvSpPr>
          <p:nvPr>
            <p:ph type="body" sz="quarter" idx="1"/>
          </p:nvPr>
        </p:nvSpPr>
        <p:spPr>
          <a:prstGeom prst="rect">
            <a:avLst/>
          </a:prstGeom>
        </p:spPr>
        <p:txBody>
          <a:bodyPr/>
          <a:lstStyle/>
          <a:p>
            <a:r>
              <a:t>All of these are just predicting pixels from pixels, so shouldn’t there be some universal loss?</a:t>
            </a:r>
          </a:p>
        </p:txBody>
      </p:sp>
    </p:spTree>
    <p:extLst>
      <p:ext uri="{BB962C8B-B14F-4D97-AF65-F5344CB8AC3E}">
        <p14:creationId xmlns:p14="http://schemas.microsoft.com/office/powerpoint/2010/main" val="1720078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6" name="Shape 3526"/>
          <p:cNvSpPr>
            <a:spLocks noGrp="1" noRot="1" noChangeAspect="1"/>
          </p:cNvSpPr>
          <p:nvPr>
            <p:ph type="sldImg"/>
          </p:nvPr>
        </p:nvSpPr>
        <p:spPr>
          <a:xfrm>
            <a:off x="381000" y="685800"/>
            <a:ext cx="6096000" cy="3429000"/>
          </a:xfrm>
          <a:prstGeom prst="rect">
            <a:avLst/>
          </a:prstGeom>
        </p:spPr>
        <p:txBody>
          <a:bodyPr/>
          <a:lstStyle/>
          <a:p>
            <a:endParaRPr/>
          </a:p>
        </p:txBody>
      </p:sp>
      <p:sp>
        <p:nvSpPr>
          <p:cNvPr id="3527" name="Shape 3527"/>
          <p:cNvSpPr>
            <a:spLocks noGrp="1"/>
          </p:cNvSpPr>
          <p:nvPr>
            <p:ph type="body" sz="quarter" idx="1"/>
          </p:nvPr>
        </p:nvSpPr>
        <p:spPr>
          <a:prstGeom prst="rect">
            <a:avLst/>
          </a:prstGeom>
        </p:spPr>
        <p:txBody>
          <a:bodyPr/>
          <a:lstStyle/>
          <a:p>
            <a:r>
              <a:t>motivate with either turk “real vs fake” or graphics</a:t>
            </a:r>
          </a:p>
          <a:p>
            <a:r>
              <a:t>add full citation</a:t>
            </a:r>
          </a:p>
        </p:txBody>
      </p:sp>
    </p:spTree>
    <p:extLst>
      <p:ext uri="{BB962C8B-B14F-4D97-AF65-F5344CB8AC3E}">
        <p14:creationId xmlns:p14="http://schemas.microsoft.com/office/powerpoint/2010/main" val="144935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6" name="Shape 3736"/>
          <p:cNvSpPr>
            <a:spLocks noGrp="1" noRot="1" noChangeAspect="1"/>
          </p:cNvSpPr>
          <p:nvPr>
            <p:ph type="sldImg"/>
          </p:nvPr>
        </p:nvSpPr>
        <p:spPr>
          <a:xfrm>
            <a:off x="381000" y="685800"/>
            <a:ext cx="6096000" cy="3429000"/>
          </a:xfrm>
          <a:prstGeom prst="rect">
            <a:avLst/>
          </a:prstGeom>
        </p:spPr>
        <p:txBody>
          <a:bodyPr/>
          <a:lstStyle/>
          <a:p>
            <a:endParaRPr/>
          </a:p>
        </p:txBody>
      </p:sp>
      <p:sp>
        <p:nvSpPr>
          <p:cNvPr id="3737" name="Shape 3737"/>
          <p:cNvSpPr>
            <a:spLocks noGrp="1"/>
          </p:cNvSpPr>
          <p:nvPr>
            <p:ph type="body" sz="quarter" idx="1"/>
          </p:nvPr>
        </p:nvSpPr>
        <p:spPr>
          <a:prstGeom prst="rect">
            <a:avLst/>
          </a:prstGeom>
        </p:spPr>
        <p:txBody>
          <a:bodyPr/>
          <a:lstStyle/>
          <a:p>
            <a:r>
              <a:t>But what if, given this input, out generator outputs this image? Is it real or is it fake? </a:t>
            </a:r>
          </a:p>
        </p:txBody>
      </p:sp>
    </p:spTree>
    <p:extLst>
      <p:ext uri="{BB962C8B-B14F-4D97-AF65-F5344CB8AC3E}">
        <p14:creationId xmlns:p14="http://schemas.microsoft.com/office/powerpoint/2010/main" val="217429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Shape 1542"/>
          <p:cNvSpPr>
            <a:spLocks noGrp="1" noRot="1" noChangeAspect="1"/>
          </p:cNvSpPr>
          <p:nvPr>
            <p:ph type="sldImg"/>
          </p:nvPr>
        </p:nvSpPr>
        <p:spPr>
          <a:prstGeom prst="rect">
            <a:avLst/>
          </a:prstGeom>
        </p:spPr>
        <p:txBody>
          <a:bodyPr/>
          <a:lstStyle/>
          <a:p>
            <a:endParaRPr/>
          </a:p>
        </p:txBody>
      </p:sp>
      <p:sp>
        <p:nvSpPr>
          <p:cNvPr id="1543" name="Shape 1543"/>
          <p:cNvSpPr>
            <a:spLocks noGrp="1"/>
          </p:cNvSpPr>
          <p:nvPr>
            <p:ph type="body" sz="quarter" idx="1"/>
          </p:nvPr>
        </p:nvSpPr>
        <p:spPr>
          <a:prstGeom prst="rect">
            <a:avLst/>
          </a:prstGeom>
        </p:spPr>
        <p:txBody>
          <a:bodyPr/>
          <a:lstStyle/>
          <a:p>
            <a:pPr>
              <a:defRPr sz="1600"/>
            </a:pPr>
            <a:r>
              <a:t>H(\hat{\mathbf{z}},\mathbf{z}) = -\sum_c \hat{\mathbf{z}}_c \log \mathbf{z}_c</a:t>
            </a:r>
          </a:p>
          <a:p>
            <a:pPr>
              <a:defRPr sz="1600"/>
            </a:pPr>
            <a:endParaRPr/>
          </a:p>
          <a:p>
            <a:pPr>
              <a:defRPr sz="1600"/>
            </a:pPr>
            <a:r>
              <a:t>When the net output is a normalized vector, we can think of it as a probability distribution over possible object classes. This loss function on the right tells the network to maximize the probability of the training data, which forces the output to be a good probability model of object class given image.</a:t>
            </a:r>
          </a:p>
        </p:txBody>
      </p:sp>
    </p:spTree>
    <p:extLst>
      <p:ext uri="{BB962C8B-B14F-4D97-AF65-F5344CB8AC3E}">
        <p14:creationId xmlns:p14="http://schemas.microsoft.com/office/powerpoint/2010/main" val="197180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4" name="Shape 3984"/>
          <p:cNvSpPr>
            <a:spLocks noGrp="1" noRot="1" noChangeAspect="1"/>
          </p:cNvSpPr>
          <p:nvPr>
            <p:ph type="sldImg"/>
          </p:nvPr>
        </p:nvSpPr>
        <p:spPr>
          <a:xfrm>
            <a:off x="381000" y="685800"/>
            <a:ext cx="6096000" cy="3429000"/>
          </a:xfrm>
          <a:prstGeom prst="rect">
            <a:avLst/>
          </a:prstGeom>
        </p:spPr>
        <p:txBody>
          <a:bodyPr/>
          <a:lstStyle/>
          <a:p>
            <a:endParaRPr/>
          </a:p>
        </p:txBody>
      </p:sp>
      <p:sp>
        <p:nvSpPr>
          <p:cNvPr id="3985" name="Shape 3985"/>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endParaR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extLst>
      <p:ext uri="{BB962C8B-B14F-4D97-AF65-F5344CB8AC3E}">
        <p14:creationId xmlns:p14="http://schemas.microsoft.com/office/powerpoint/2010/main" val="341267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 name="Shape 39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96" name="Shape 3996"/>
          <p:cNvSpPr>
            <a:spLocks noGrp="1"/>
          </p:cNvSpPr>
          <p:nvPr>
            <p:ph type="body" sz="quarter" idx="1"/>
          </p:nvPr>
        </p:nvSpPr>
        <p:spPr>
          <a:prstGeom prst="rect">
            <a:avLst/>
          </a:prstGeom>
        </p:spPr>
        <p:txBody>
          <a:bodyPr/>
          <a:lstStyle>
            <a:lvl1pPr defTabSz="912401">
              <a:lnSpc>
                <a:spcPct val="100000"/>
              </a:lnSpc>
              <a:defRPr sz="1000">
                <a:latin typeface="Calibri"/>
                <a:ea typeface="Calibri"/>
                <a:cs typeface="Calibri"/>
                <a:sym typeface="Calibri"/>
              </a:defRPr>
            </a:lvl1pPr>
          </a:lstStyle>
          <a:p>
            <a:r>
              <a:t>Note 512x512</a:t>
            </a:r>
          </a:p>
        </p:txBody>
      </p:sp>
    </p:spTree>
    <p:extLst>
      <p:ext uri="{BB962C8B-B14F-4D97-AF65-F5344CB8AC3E}">
        <p14:creationId xmlns:p14="http://schemas.microsoft.com/office/powerpoint/2010/main" val="4254645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820839" rtl="0" eaLnBrk="1" fontAlgn="auto" latinLnBrk="0" hangingPunct="0">
              <a:lnSpc>
                <a:spcPct val="100000"/>
              </a:lnSpc>
              <a:spcBef>
                <a:spcPts val="0"/>
              </a:spcBef>
              <a:spcAft>
                <a:spcPts val="0"/>
              </a:spcAft>
              <a:buClrTx/>
              <a:buSzTx/>
              <a:buFontTx/>
              <a:buNone/>
              <a:tabLst/>
              <a:defRPr/>
            </a:pPr>
            <a:fld id="{267FEA5E-F7F5-4500-A602-A04F11FD5847}" type="slidenum">
              <a:rPr kumimoji="0" lang="es-ES" sz="5200" b="0" i="0" u="none" strike="noStrike" kern="0" cap="none" spc="0" normalizeH="0" baseline="0" noProof="0" smtClean="0">
                <a:ln>
                  <a:noFill/>
                </a:ln>
                <a:solidFill>
                  <a:srgbClr val="000000"/>
                </a:solidFill>
                <a:effectLst/>
                <a:uLnTx/>
                <a:uFillTx/>
                <a:latin typeface="Helvetica Light"/>
                <a:sym typeface="Helvetica Light"/>
              </a:rPr>
              <a:pPr marL="0" marR="0" lvl="0" indent="0" algn="ctr" defTabSz="820839" rtl="0" eaLnBrk="1" fontAlgn="auto" latinLnBrk="0" hangingPunct="0">
                <a:lnSpc>
                  <a:spcPct val="100000"/>
                </a:lnSpc>
                <a:spcBef>
                  <a:spcPts val="0"/>
                </a:spcBef>
                <a:spcAft>
                  <a:spcPts val="0"/>
                </a:spcAft>
                <a:buClrTx/>
                <a:buSzTx/>
                <a:buFontTx/>
                <a:buNone/>
                <a:tabLst/>
                <a:defRPr/>
              </a:pPr>
              <a:t>81</a:t>
            </a:fld>
            <a:endParaRPr kumimoji="0" lang="es-ES" sz="5200" b="0" i="0" u="none" strike="noStrike" kern="0" cap="none" spc="0" normalizeH="0" baseline="0" noProof="0" dirty="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383879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96839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4068cf798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4068cf798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8802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068cf7989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068cf798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52626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53026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81306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By now, you’re probably</a:t>
            </a:r>
            <a:r>
              <a:rPr lang="en-US" baseline="0" dirty="0"/>
              <a:t> familiar with the idea that big datasets of labeled images plus deep learning have ushered in a new era of computer vision.  </a:t>
            </a:r>
          </a:p>
          <a:p>
            <a:r>
              <a:rPr lang="en-US" baseline="0" dirty="0"/>
              <a:t>- what’s even more remarkable, however, is that the trained models seem to transfer to many other problems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E09B76-0FB8-4CFA-ACAF-41C9690F125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94434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One way to explain</a:t>
            </a:r>
            <a:r>
              <a:rPr lang="en-US" baseline="0" dirty="0"/>
              <a:t> </a:t>
            </a:r>
            <a:r>
              <a:rPr lang="en-US" dirty="0"/>
              <a:t>this</a:t>
            </a:r>
            <a:r>
              <a:rPr lang="en-US" baseline="0" dirty="0"/>
              <a:t> phenomenon</a:t>
            </a:r>
            <a:r>
              <a:rPr lang="en-US" dirty="0"/>
              <a:t> is that the network begins by extracting some</a:t>
            </a:r>
            <a:r>
              <a:rPr lang="en-US" baseline="0" dirty="0"/>
              <a:t> general-purpose information in order to solve classification.  </a:t>
            </a:r>
          </a:p>
          <a:p>
            <a:r>
              <a:rPr lang="en-US" baseline="0" dirty="0"/>
              <a:t>- For example, to classify the breed of this dog, it makes sense to first extract its pose, parts, etc.</a:t>
            </a:r>
            <a:endParaRPr lang="en-US" dirty="0"/>
          </a:p>
          <a:p>
            <a:r>
              <a:rPr lang="en-US" dirty="0"/>
              <a:t>-</a:t>
            </a:r>
            <a:r>
              <a:rPr lang="en-US" baseline="0" dirty="0"/>
              <a:t> </a:t>
            </a:r>
            <a:r>
              <a:rPr lang="en-US" dirty="0"/>
              <a:t>For those of us who care about other problems besides classification, this</a:t>
            </a:r>
            <a:r>
              <a:rPr lang="en-US" baseline="0" dirty="0"/>
              <a:t> classification problem is just a “pretext”—an excuse—for extracting this more general purpose information.</a:t>
            </a:r>
          </a:p>
          <a:p>
            <a:r>
              <a:rPr lang="en-US" baseline="0" dirty="0"/>
              <a:t>- But if the features we’re learning are general, then does it have to be *this* task that the network trains on?  </a:t>
            </a:r>
          </a:p>
          <a:p>
            <a:r>
              <a:rPr lang="en-US" baseline="0" dirty="0"/>
              <a:t>- Semantic labels from humans are expensive.  </a:t>
            </a:r>
          </a:p>
          <a:p>
            <a:r>
              <a:rPr lang="en-US" baseline="0" dirty="0"/>
              <a:t>- Do we need semantic labels in order to learn a useful representation? Or is there some other pretext task that will learn something similar?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E09B76-0FB8-4CFA-ACAF-41C9690F125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3738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parts here</a:t>
            </a:r>
          </a:p>
        </p:txBody>
      </p:sp>
      <p:sp>
        <p:nvSpPr>
          <p:cNvPr id="4" name="Slide Number Placeholder 3"/>
          <p:cNvSpPr>
            <a:spLocks noGrp="1"/>
          </p:cNvSpPr>
          <p:nvPr>
            <p:ph type="sldNum" sz="quarter" idx="5"/>
          </p:nvPr>
        </p:nvSpPr>
        <p:spPr/>
        <p:txBody>
          <a:bodyPr/>
          <a:lstStyle/>
          <a:p>
            <a:fld id="{D4217C7B-105E-184D-8516-7B28D9AB7F3A}" type="slidenum">
              <a:rPr lang="en-US" smtClean="0"/>
              <a:t>10</a:t>
            </a:fld>
            <a:endParaRPr lang="en-US"/>
          </a:p>
        </p:txBody>
      </p:sp>
    </p:spTree>
    <p:extLst>
      <p:ext uri="{BB962C8B-B14F-4D97-AF65-F5344CB8AC3E}">
        <p14:creationId xmlns:p14="http://schemas.microsoft.com/office/powerpoint/2010/main" val="4202268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77566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41543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6" name="Shape 3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70728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5197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developed an</a:t>
            </a:r>
            <a:r>
              <a:rPr lang="en-US" baseline="0" dirty="0"/>
              <a:t> image-to-image translation algorithm, called pix2pix for doing that.  Phillip is the leading author of this paper who did the most of the hard work.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67FEA5E-F7F5-4500-A602-A04F11FD5847}" type="slidenum">
              <a:rPr lang="es-ES" smtClean="0">
                <a:latin typeface="Calibri"/>
              </a:rPr>
              <a:pPr/>
              <a:t>20</a:t>
            </a:fld>
            <a:endParaRPr lang="es-ES" dirty="0">
              <a:latin typeface="Calibri"/>
            </a:endParaRPr>
          </a:p>
        </p:txBody>
      </p:sp>
    </p:spTree>
    <p:extLst>
      <p:ext uri="{BB962C8B-B14F-4D97-AF65-F5344CB8AC3E}">
        <p14:creationId xmlns:p14="http://schemas.microsoft.com/office/powerpoint/2010/main" val="96220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217C7B-105E-184D-8516-7B28D9AB7F3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3593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other problems?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E56407-55B6-C343-8982-DE1191BD1FD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6022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that if you do the cross entropy you’re also normalizing your targets to 0-1, in fact </a:t>
            </a:r>
            <a:r>
              <a:rPr lang="en-US" dirty="0" err="1"/>
              <a:t>MaskRCNN</a:t>
            </a:r>
            <a:r>
              <a:rPr lang="en-US" dirty="0"/>
              <a:t> only does 1</a:t>
            </a:r>
          </a:p>
          <a:p>
            <a:endParaRPr lang="en-US" dirty="0"/>
          </a:p>
          <a:p>
            <a:endParaRPr lang="en-US" dirty="0"/>
          </a:p>
          <a:p>
            <a:r>
              <a:rPr lang="en-US" dirty="0"/>
              <a:t>Often includes background K+1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217C7B-105E-184D-8516-7B28D9AB7F3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0798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that if you do the cross entropy you’re also normalizing your targets to 0-1, in fact </a:t>
            </a:r>
            <a:r>
              <a:rPr lang="en-US" dirty="0" err="1"/>
              <a:t>MaskRCNN</a:t>
            </a:r>
            <a:r>
              <a:rPr lang="en-US" dirty="0"/>
              <a:t> only does 1</a:t>
            </a:r>
          </a:p>
          <a:p>
            <a:endParaRPr lang="en-US" dirty="0"/>
          </a:p>
          <a:p>
            <a:endParaRPr lang="en-US" dirty="0"/>
          </a:p>
          <a:p>
            <a:r>
              <a:rPr lang="en-US" dirty="0"/>
              <a:t>Often includes background K+1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217C7B-105E-184D-8516-7B28D9AB7F3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548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8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55" indent="0" algn="ctr">
              <a:buNone/>
              <a:defRPr>
                <a:solidFill>
                  <a:schemeClr val="tx1">
                    <a:tint val="75000"/>
                  </a:schemeClr>
                </a:solidFill>
              </a:defRPr>
            </a:lvl2pPr>
            <a:lvl3pPr marL="913510" indent="0" algn="ctr">
              <a:buNone/>
              <a:defRPr>
                <a:solidFill>
                  <a:schemeClr val="tx1">
                    <a:tint val="75000"/>
                  </a:schemeClr>
                </a:solidFill>
              </a:defRPr>
            </a:lvl3pPr>
            <a:lvl4pPr marL="1370263" indent="0" algn="ctr">
              <a:buNone/>
              <a:defRPr>
                <a:solidFill>
                  <a:schemeClr val="tx1">
                    <a:tint val="75000"/>
                  </a:schemeClr>
                </a:solidFill>
              </a:defRPr>
            </a:lvl4pPr>
            <a:lvl5pPr marL="1827016" indent="0" algn="ctr">
              <a:buNone/>
              <a:defRPr>
                <a:solidFill>
                  <a:schemeClr val="tx1">
                    <a:tint val="75000"/>
                  </a:schemeClr>
                </a:solidFill>
              </a:defRPr>
            </a:lvl5pPr>
            <a:lvl6pPr marL="2283773" indent="0" algn="ctr">
              <a:buNone/>
              <a:defRPr>
                <a:solidFill>
                  <a:schemeClr val="tx1">
                    <a:tint val="75000"/>
                  </a:schemeClr>
                </a:solidFill>
              </a:defRPr>
            </a:lvl6pPr>
            <a:lvl7pPr marL="2740529" indent="0" algn="ctr">
              <a:buNone/>
              <a:defRPr>
                <a:solidFill>
                  <a:schemeClr val="tx1">
                    <a:tint val="75000"/>
                  </a:schemeClr>
                </a:solidFill>
              </a:defRPr>
            </a:lvl7pPr>
            <a:lvl8pPr marL="3197284" indent="0" algn="ctr">
              <a:buNone/>
              <a:defRPr>
                <a:solidFill>
                  <a:schemeClr val="tx1">
                    <a:tint val="75000"/>
                  </a:schemeClr>
                </a:solidFill>
              </a:defRPr>
            </a:lvl8pPr>
            <a:lvl9pPr marL="36540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24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9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714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55" indent="0" algn="ctr">
              <a:buNone/>
              <a:defRPr>
                <a:solidFill>
                  <a:schemeClr val="tx1">
                    <a:tint val="75000"/>
                  </a:schemeClr>
                </a:solidFill>
              </a:defRPr>
            </a:lvl2pPr>
            <a:lvl3pPr marL="913510" indent="0" algn="ctr">
              <a:buNone/>
              <a:defRPr>
                <a:solidFill>
                  <a:schemeClr val="tx1">
                    <a:tint val="75000"/>
                  </a:schemeClr>
                </a:solidFill>
              </a:defRPr>
            </a:lvl3pPr>
            <a:lvl4pPr marL="1370263" indent="0" algn="ctr">
              <a:buNone/>
              <a:defRPr>
                <a:solidFill>
                  <a:schemeClr val="tx1">
                    <a:tint val="75000"/>
                  </a:schemeClr>
                </a:solidFill>
              </a:defRPr>
            </a:lvl4pPr>
            <a:lvl5pPr marL="1827016" indent="0" algn="ctr">
              <a:buNone/>
              <a:defRPr>
                <a:solidFill>
                  <a:schemeClr val="tx1">
                    <a:tint val="75000"/>
                  </a:schemeClr>
                </a:solidFill>
              </a:defRPr>
            </a:lvl5pPr>
            <a:lvl6pPr marL="2283773" indent="0" algn="ctr">
              <a:buNone/>
              <a:defRPr>
                <a:solidFill>
                  <a:schemeClr val="tx1">
                    <a:tint val="75000"/>
                  </a:schemeClr>
                </a:solidFill>
              </a:defRPr>
            </a:lvl6pPr>
            <a:lvl7pPr marL="2740529" indent="0" algn="ctr">
              <a:buNone/>
              <a:defRPr>
                <a:solidFill>
                  <a:schemeClr val="tx1">
                    <a:tint val="75000"/>
                  </a:schemeClr>
                </a:solidFill>
              </a:defRPr>
            </a:lvl7pPr>
            <a:lvl8pPr marL="3197284" indent="0" algn="ctr">
              <a:buNone/>
              <a:defRPr>
                <a:solidFill>
                  <a:schemeClr val="tx1">
                    <a:tint val="75000"/>
                  </a:schemeClr>
                </a:solidFill>
              </a:defRPr>
            </a:lvl8pPr>
            <a:lvl9pPr marL="36540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75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22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55" indent="0">
              <a:buNone/>
              <a:defRPr sz="1800">
                <a:solidFill>
                  <a:schemeClr val="tx1">
                    <a:tint val="75000"/>
                  </a:schemeClr>
                </a:solidFill>
              </a:defRPr>
            </a:lvl2pPr>
            <a:lvl3pPr marL="913510" indent="0">
              <a:buNone/>
              <a:defRPr sz="1600">
                <a:solidFill>
                  <a:schemeClr val="tx1">
                    <a:tint val="75000"/>
                  </a:schemeClr>
                </a:solidFill>
              </a:defRPr>
            </a:lvl3pPr>
            <a:lvl4pPr marL="1370263" indent="0">
              <a:buNone/>
              <a:defRPr sz="1400">
                <a:solidFill>
                  <a:schemeClr val="tx1">
                    <a:tint val="75000"/>
                  </a:schemeClr>
                </a:solidFill>
              </a:defRPr>
            </a:lvl4pPr>
            <a:lvl5pPr marL="1827016" indent="0">
              <a:buNone/>
              <a:defRPr sz="1400">
                <a:solidFill>
                  <a:schemeClr val="tx1">
                    <a:tint val="75000"/>
                  </a:schemeClr>
                </a:solidFill>
              </a:defRPr>
            </a:lvl5pPr>
            <a:lvl6pPr marL="2283773" indent="0">
              <a:buNone/>
              <a:defRPr sz="1400">
                <a:solidFill>
                  <a:schemeClr val="tx1">
                    <a:tint val="75000"/>
                  </a:schemeClr>
                </a:solidFill>
              </a:defRPr>
            </a:lvl6pPr>
            <a:lvl7pPr marL="2740529" indent="0">
              <a:buNone/>
              <a:defRPr sz="1400">
                <a:solidFill>
                  <a:schemeClr val="tx1">
                    <a:tint val="75000"/>
                  </a:schemeClr>
                </a:solidFill>
              </a:defRPr>
            </a:lvl7pPr>
            <a:lvl8pPr marL="3197284" indent="0">
              <a:buNone/>
              <a:defRPr sz="1400">
                <a:solidFill>
                  <a:schemeClr val="tx1">
                    <a:tint val="75000"/>
                  </a:schemeClr>
                </a:solidFill>
              </a:defRPr>
            </a:lvl8pPr>
            <a:lvl9pPr marL="36540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695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449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55" indent="0">
              <a:buNone/>
              <a:defRPr sz="2000" b="1"/>
            </a:lvl2pPr>
            <a:lvl3pPr marL="913510" indent="0">
              <a:buNone/>
              <a:defRPr sz="1800" b="1"/>
            </a:lvl3pPr>
            <a:lvl4pPr marL="1370263" indent="0">
              <a:buNone/>
              <a:defRPr sz="1600" b="1"/>
            </a:lvl4pPr>
            <a:lvl5pPr marL="1827016" indent="0">
              <a:buNone/>
              <a:defRPr sz="1600" b="1"/>
            </a:lvl5pPr>
            <a:lvl6pPr marL="2283773" indent="0">
              <a:buNone/>
              <a:defRPr sz="1600" b="1"/>
            </a:lvl6pPr>
            <a:lvl7pPr marL="2740529" indent="0">
              <a:buNone/>
              <a:defRPr sz="1600" b="1"/>
            </a:lvl7pPr>
            <a:lvl8pPr marL="3197284" indent="0">
              <a:buNone/>
              <a:defRPr sz="1600" b="1"/>
            </a:lvl8pPr>
            <a:lvl9pPr marL="365403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6755" indent="0">
              <a:buNone/>
              <a:defRPr sz="2000" b="1"/>
            </a:lvl2pPr>
            <a:lvl3pPr marL="913510" indent="0">
              <a:buNone/>
              <a:defRPr sz="1800" b="1"/>
            </a:lvl3pPr>
            <a:lvl4pPr marL="1370263" indent="0">
              <a:buNone/>
              <a:defRPr sz="1600" b="1"/>
            </a:lvl4pPr>
            <a:lvl5pPr marL="1827016" indent="0">
              <a:buNone/>
              <a:defRPr sz="1600" b="1"/>
            </a:lvl5pPr>
            <a:lvl6pPr marL="2283773" indent="0">
              <a:buNone/>
              <a:defRPr sz="1600" b="1"/>
            </a:lvl6pPr>
            <a:lvl7pPr marL="2740529" indent="0">
              <a:buNone/>
              <a:defRPr sz="1600" b="1"/>
            </a:lvl7pPr>
            <a:lvl8pPr marL="3197284" indent="0">
              <a:buNone/>
              <a:defRPr sz="1600" b="1"/>
            </a:lvl8pPr>
            <a:lvl9pPr marL="36540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902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19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204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37"/>
            <a:ext cx="3008313" cy="3518297"/>
          </a:xfrm>
        </p:spPr>
        <p:txBody>
          <a:bodyPr/>
          <a:lstStyle>
            <a:lvl1pPr marL="0" indent="0">
              <a:buNone/>
              <a:defRPr sz="1400"/>
            </a:lvl1pPr>
            <a:lvl2pPr marL="456755" indent="0">
              <a:buNone/>
              <a:defRPr sz="1200"/>
            </a:lvl2pPr>
            <a:lvl3pPr marL="913510" indent="0">
              <a:buNone/>
              <a:defRPr sz="1000"/>
            </a:lvl3pPr>
            <a:lvl4pPr marL="1370263" indent="0">
              <a:buNone/>
              <a:defRPr sz="900"/>
            </a:lvl4pPr>
            <a:lvl5pPr marL="1827016" indent="0">
              <a:buNone/>
              <a:defRPr sz="900"/>
            </a:lvl5pPr>
            <a:lvl6pPr marL="2283773" indent="0">
              <a:buNone/>
              <a:defRPr sz="900"/>
            </a:lvl6pPr>
            <a:lvl7pPr marL="2740529" indent="0">
              <a:buNone/>
              <a:defRPr sz="900"/>
            </a:lvl7pPr>
            <a:lvl8pPr marL="3197284" indent="0">
              <a:buNone/>
              <a:defRPr sz="900"/>
            </a:lvl8pPr>
            <a:lvl9pPr marL="36540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84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43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3200"/>
            </a:lvl1pPr>
            <a:lvl2pPr marL="456755" indent="0">
              <a:buNone/>
              <a:defRPr sz="2800"/>
            </a:lvl2pPr>
            <a:lvl3pPr marL="913510" indent="0">
              <a:buNone/>
              <a:defRPr sz="2400"/>
            </a:lvl3pPr>
            <a:lvl4pPr marL="1370263" indent="0">
              <a:buNone/>
              <a:defRPr sz="2000"/>
            </a:lvl4pPr>
            <a:lvl5pPr marL="1827016" indent="0">
              <a:buNone/>
              <a:defRPr sz="2000"/>
            </a:lvl5pPr>
            <a:lvl6pPr marL="2283773" indent="0">
              <a:buNone/>
              <a:defRPr sz="2000"/>
            </a:lvl6pPr>
            <a:lvl7pPr marL="2740529" indent="0">
              <a:buNone/>
              <a:defRPr sz="2000"/>
            </a:lvl7pPr>
            <a:lvl8pPr marL="3197284" indent="0">
              <a:buNone/>
              <a:defRPr sz="2000"/>
            </a:lvl8pPr>
            <a:lvl9pPr marL="3654037" indent="0">
              <a:buNone/>
              <a:defRPr sz="2000"/>
            </a:lvl9pPr>
          </a:lstStyle>
          <a:p>
            <a:r>
              <a:rPr lang="en-US"/>
              <a:t>Click icon to add picture</a:t>
            </a:r>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6755" indent="0">
              <a:buNone/>
              <a:defRPr sz="1200"/>
            </a:lvl2pPr>
            <a:lvl3pPr marL="913510" indent="0">
              <a:buNone/>
              <a:defRPr sz="1000"/>
            </a:lvl3pPr>
            <a:lvl4pPr marL="1370263" indent="0">
              <a:buNone/>
              <a:defRPr sz="900"/>
            </a:lvl4pPr>
            <a:lvl5pPr marL="1827016" indent="0">
              <a:buNone/>
              <a:defRPr sz="900"/>
            </a:lvl5pPr>
            <a:lvl6pPr marL="2283773" indent="0">
              <a:buNone/>
              <a:defRPr sz="900"/>
            </a:lvl6pPr>
            <a:lvl7pPr marL="2740529" indent="0">
              <a:buNone/>
              <a:defRPr sz="900"/>
            </a:lvl7pPr>
            <a:lvl8pPr marL="3197284" indent="0">
              <a:buNone/>
              <a:defRPr sz="900"/>
            </a:lvl8pPr>
            <a:lvl9pPr marL="36540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358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9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52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55" indent="0" algn="ctr">
              <a:buNone/>
              <a:defRPr>
                <a:solidFill>
                  <a:schemeClr val="tx1">
                    <a:tint val="75000"/>
                  </a:schemeClr>
                </a:solidFill>
              </a:defRPr>
            </a:lvl2pPr>
            <a:lvl3pPr marL="913510" indent="0" algn="ctr">
              <a:buNone/>
              <a:defRPr>
                <a:solidFill>
                  <a:schemeClr val="tx1">
                    <a:tint val="75000"/>
                  </a:schemeClr>
                </a:solidFill>
              </a:defRPr>
            </a:lvl3pPr>
            <a:lvl4pPr marL="1370263" indent="0" algn="ctr">
              <a:buNone/>
              <a:defRPr>
                <a:solidFill>
                  <a:schemeClr val="tx1">
                    <a:tint val="75000"/>
                  </a:schemeClr>
                </a:solidFill>
              </a:defRPr>
            </a:lvl4pPr>
            <a:lvl5pPr marL="1827016" indent="0" algn="ctr">
              <a:buNone/>
              <a:defRPr>
                <a:solidFill>
                  <a:schemeClr val="tx1">
                    <a:tint val="75000"/>
                  </a:schemeClr>
                </a:solidFill>
              </a:defRPr>
            </a:lvl5pPr>
            <a:lvl6pPr marL="2283773" indent="0" algn="ctr">
              <a:buNone/>
              <a:defRPr>
                <a:solidFill>
                  <a:schemeClr val="tx1">
                    <a:tint val="75000"/>
                  </a:schemeClr>
                </a:solidFill>
              </a:defRPr>
            </a:lvl6pPr>
            <a:lvl7pPr marL="2740529" indent="0" algn="ctr">
              <a:buNone/>
              <a:defRPr>
                <a:solidFill>
                  <a:schemeClr val="tx1">
                    <a:tint val="75000"/>
                  </a:schemeClr>
                </a:solidFill>
              </a:defRPr>
            </a:lvl7pPr>
            <a:lvl8pPr marL="3197284" indent="0" algn="ctr">
              <a:buNone/>
              <a:defRPr>
                <a:solidFill>
                  <a:schemeClr val="tx1">
                    <a:tint val="75000"/>
                  </a:schemeClr>
                </a:solidFill>
              </a:defRPr>
            </a:lvl8pPr>
            <a:lvl9pPr marL="36540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667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649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55" indent="0">
              <a:buNone/>
              <a:defRPr sz="1800">
                <a:solidFill>
                  <a:schemeClr val="tx1">
                    <a:tint val="75000"/>
                  </a:schemeClr>
                </a:solidFill>
              </a:defRPr>
            </a:lvl2pPr>
            <a:lvl3pPr marL="913510" indent="0">
              <a:buNone/>
              <a:defRPr sz="1600">
                <a:solidFill>
                  <a:schemeClr val="tx1">
                    <a:tint val="75000"/>
                  </a:schemeClr>
                </a:solidFill>
              </a:defRPr>
            </a:lvl3pPr>
            <a:lvl4pPr marL="1370263" indent="0">
              <a:buNone/>
              <a:defRPr sz="1400">
                <a:solidFill>
                  <a:schemeClr val="tx1">
                    <a:tint val="75000"/>
                  </a:schemeClr>
                </a:solidFill>
              </a:defRPr>
            </a:lvl4pPr>
            <a:lvl5pPr marL="1827016" indent="0">
              <a:buNone/>
              <a:defRPr sz="1400">
                <a:solidFill>
                  <a:schemeClr val="tx1">
                    <a:tint val="75000"/>
                  </a:schemeClr>
                </a:solidFill>
              </a:defRPr>
            </a:lvl5pPr>
            <a:lvl6pPr marL="2283773" indent="0">
              <a:buNone/>
              <a:defRPr sz="1400">
                <a:solidFill>
                  <a:schemeClr val="tx1">
                    <a:tint val="75000"/>
                  </a:schemeClr>
                </a:solidFill>
              </a:defRPr>
            </a:lvl6pPr>
            <a:lvl7pPr marL="2740529" indent="0">
              <a:buNone/>
              <a:defRPr sz="1400">
                <a:solidFill>
                  <a:schemeClr val="tx1">
                    <a:tint val="75000"/>
                  </a:schemeClr>
                </a:solidFill>
              </a:defRPr>
            </a:lvl7pPr>
            <a:lvl8pPr marL="3197284" indent="0">
              <a:buNone/>
              <a:defRPr sz="1400">
                <a:solidFill>
                  <a:schemeClr val="tx1">
                    <a:tint val="75000"/>
                  </a:schemeClr>
                </a:solidFill>
              </a:defRPr>
            </a:lvl8pPr>
            <a:lvl9pPr marL="36540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353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626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55" indent="0">
              <a:buNone/>
              <a:defRPr sz="2000" b="1"/>
            </a:lvl2pPr>
            <a:lvl3pPr marL="913510" indent="0">
              <a:buNone/>
              <a:defRPr sz="1800" b="1"/>
            </a:lvl3pPr>
            <a:lvl4pPr marL="1370263" indent="0">
              <a:buNone/>
              <a:defRPr sz="1600" b="1"/>
            </a:lvl4pPr>
            <a:lvl5pPr marL="1827016" indent="0">
              <a:buNone/>
              <a:defRPr sz="1600" b="1"/>
            </a:lvl5pPr>
            <a:lvl6pPr marL="2283773" indent="0">
              <a:buNone/>
              <a:defRPr sz="1600" b="1"/>
            </a:lvl6pPr>
            <a:lvl7pPr marL="2740529" indent="0">
              <a:buNone/>
              <a:defRPr sz="1600" b="1"/>
            </a:lvl7pPr>
            <a:lvl8pPr marL="3197284" indent="0">
              <a:buNone/>
              <a:defRPr sz="1600" b="1"/>
            </a:lvl8pPr>
            <a:lvl9pPr marL="365403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6755" indent="0">
              <a:buNone/>
              <a:defRPr sz="2000" b="1"/>
            </a:lvl2pPr>
            <a:lvl3pPr marL="913510" indent="0">
              <a:buNone/>
              <a:defRPr sz="1800" b="1"/>
            </a:lvl3pPr>
            <a:lvl4pPr marL="1370263" indent="0">
              <a:buNone/>
              <a:defRPr sz="1600" b="1"/>
            </a:lvl4pPr>
            <a:lvl5pPr marL="1827016" indent="0">
              <a:buNone/>
              <a:defRPr sz="1600" b="1"/>
            </a:lvl5pPr>
            <a:lvl6pPr marL="2283773" indent="0">
              <a:buNone/>
              <a:defRPr sz="1600" b="1"/>
            </a:lvl6pPr>
            <a:lvl7pPr marL="2740529" indent="0">
              <a:buNone/>
              <a:defRPr sz="1600" b="1"/>
            </a:lvl7pPr>
            <a:lvl8pPr marL="3197284" indent="0">
              <a:buNone/>
              <a:defRPr sz="1600" b="1"/>
            </a:lvl8pPr>
            <a:lvl9pPr marL="36540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254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136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1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55" indent="0">
              <a:buNone/>
              <a:defRPr sz="1800">
                <a:solidFill>
                  <a:schemeClr val="tx1">
                    <a:tint val="75000"/>
                  </a:schemeClr>
                </a:solidFill>
              </a:defRPr>
            </a:lvl2pPr>
            <a:lvl3pPr marL="913510" indent="0">
              <a:buNone/>
              <a:defRPr sz="1600">
                <a:solidFill>
                  <a:schemeClr val="tx1">
                    <a:tint val="75000"/>
                  </a:schemeClr>
                </a:solidFill>
              </a:defRPr>
            </a:lvl3pPr>
            <a:lvl4pPr marL="1370263" indent="0">
              <a:buNone/>
              <a:defRPr sz="1400">
                <a:solidFill>
                  <a:schemeClr val="tx1">
                    <a:tint val="75000"/>
                  </a:schemeClr>
                </a:solidFill>
              </a:defRPr>
            </a:lvl4pPr>
            <a:lvl5pPr marL="1827016" indent="0">
              <a:buNone/>
              <a:defRPr sz="1400">
                <a:solidFill>
                  <a:schemeClr val="tx1">
                    <a:tint val="75000"/>
                  </a:schemeClr>
                </a:solidFill>
              </a:defRPr>
            </a:lvl5pPr>
            <a:lvl6pPr marL="2283773" indent="0">
              <a:buNone/>
              <a:defRPr sz="1400">
                <a:solidFill>
                  <a:schemeClr val="tx1">
                    <a:tint val="75000"/>
                  </a:schemeClr>
                </a:solidFill>
              </a:defRPr>
            </a:lvl6pPr>
            <a:lvl7pPr marL="2740529" indent="0">
              <a:buNone/>
              <a:defRPr sz="1400">
                <a:solidFill>
                  <a:schemeClr val="tx1">
                    <a:tint val="75000"/>
                  </a:schemeClr>
                </a:solidFill>
              </a:defRPr>
            </a:lvl7pPr>
            <a:lvl8pPr marL="3197284" indent="0">
              <a:buNone/>
              <a:defRPr sz="1400">
                <a:solidFill>
                  <a:schemeClr val="tx1">
                    <a:tint val="75000"/>
                  </a:schemeClr>
                </a:solidFill>
              </a:defRPr>
            </a:lvl8pPr>
            <a:lvl9pPr marL="36540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200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37"/>
            <a:ext cx="3008313" cy="3518297"/>
          </a:xfrm>
        </p:spPr>
        <p:txBody>
          <a:bodyPr/>
          <a:lstStyle>
            <a:lvl1pPr marL="0" indent="0">
              <a:buNone/>
              <a:defRPr sz="1400"/>
            </a:lvl1pPr>
            <a:lvl2pPr marL="456755" indent="0">
              <a:buNone/>
              <a:defRPr sz="1200"/>
            </a:lvl2pPr>
            <a:lvl3pPr marL="913510" indent="0">
              <a:buNone/>
              <a:defRPr sz="1000"/>
            </a:lvl3pPr>
            <a:lvl4pPr marL="1370263" indent="0">
              <a:buNone/>
              <a:defRPr sz="900"/>
            </a:lvl4pPr>
            <a:lvl5pPr marL="1827016" indent="0">
              <a:buNone/>
              <a:defRPr sz="900"/>
            </a:lvl5pPr>
            <a:lvl6pPr marL="2283773" indent="0">
              <a:buNone/>
              <a:defRPr sz="900"/>
            </a:lvl6pPr>
            <a:lvl7pPr marL="2740529" indent="0">
              <a:buNone/>
              <a:defRPr sz="900"/>
            </a:lvl7pPr>
            <a:lvl8pPr marL="3197284" indent="0">
              <a:buNone/>
              <a:defRPr sz="900"/>
            </a:lvl8pPr>
            <a:lvl9pPr marL="36540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825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3200"/>
            </a:lvl1pPr>
            <a:lvl2pPr marL="456755" indent="0">
              <a:buNone/>
              <a:defRPr sz="2800"/>
            </a:lvl2pPr>
            <a:lvl3pPr marL="913510" indent="0">
              <a:buNone/>
              <a:defRPr sz="2400"/>
            </a:lvl3pPr>
            <a:lvl4pPr marL="1370263" indent="0">
              <a:buNone/>
              <a:defRPr sz="2000"/>
            </a:lvl4pPr>
            <a:lvl5pPr marL="1827016" indent="0">
              <a:buNone/>
              <a:defRPr sz="2000"/>
            </a:lvl5pPr>
            <a:lvl6pPr marL="2283773" indent="0">
              <a:buNone/>
              <a:defRPr sz="2000"/>
            </a:lvl6pPr>
            <a:lvl7pPr marL="2740529" indent="0">
              <a:buNone/>
              <a:defRPr sz="2000"/>
            </a:lvl7pPr>
            <a:lvl8pPr marL="3197284" indent="0">
              <a:buNone/>
              <a:defRPr sz="2000"/>
            </a:lvl8pPr>
            <a:lvl9pPr marL="3654037" indent="0">
              <a:buNone/>
              <a:defRPr sz="2000"/>
            </a:lvl9pPr>
          </a:lstStyle>
          <a:p>
            <a:r>
              <a:rPr lang="en-US"/>
              <a:t>Click icon to add picture</a:t>
            </a:r>
          </a:p>
        </p:txBody>
      </p:sp>
      <p:sp>
        <p:nvSpPr>
          <p:cNvPr id="4" name="Text Placeholder 3"/>
          <p:cNvSpPr>
            <a:spLocks noGrp="1"/>
          </p:cNvSpPr>
          <p:nvPr>
            <p:ph type="body" sz="half" idx="2"/>
          </p:nvPr>
        </p:nvSpPr>
        <p:spPr>
          <a:xfrm>
            <a:off x="1792288" y="4025515"/>
            <a:ext cx="5486400" cy="603647"/>
          </a:xfrm>
        </p:spPr>
        <p:txBody>
          <a:bodyPr/>
          <a:lstStyle>
            <a:lvl1pPr marL="0" indent="0">
              <a:buNone/>
              <a:defRPr sz="1400"/>
            </a:lvl1pPr>
            <a:lvl2pPr marL="456755" indent="0">
              <a:buNone/>
              <a:defRPr sz="1200"/>
            </a:lvl2pPr>
            <a:lvl3pPr marL="913510" indent="0">
              <a:buNone/>
              <a:defRPr sz="1000"/>
            </a:lvl3pPr>
            <a:lvl4pPr marL="1370263" indent="0">
              <a:buNone/>
              <a:defRPr sz="900"/>
            </a:lvl4pPr>
            <a:lvl5pPr marL="1827016" indent="0">
              <a:buNone/>
              <a:defRPr sz="900"/>
            </a:lvl5pPr>
            <a:lvl6pPr marL="2283773" indent="0">
              <a:buNone/>
              <a:defRPr sz="900"/>
            </a:lvl6pPr>
            <a:lvl7pPr marL="2740529" indent="0">
              <a:buNone/>
              <a:defRPr sz="900"/>
            </a:lvl7pPr>
            <a:lvl8pPr marL="3197284" indent="0">
              <a:buNone/>
              <a:defRPr sz="900"/>
            </a:lvl8pPr>
            <a:lvl9pPr marL="36540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196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962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405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238038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792149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579104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60429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4224429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83261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144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6405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78507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2406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553708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27883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645297" y="234413"/>
            <a:ext cx="5853410" cy="1138535"/>
          </a:xfrm>
          <a:prstGeom prst="rect">
            <a:avLst/>
          </a:prstGeom>
        </p:spPr>
        <p:txBody>
          <a:bodyPr lIns="71412" tIns="71412" rIns="71412" bIns="71412"/>
          <a:lstStyle>
            <a:lvl1pPr defTabSz="307924">
              <a:defRPr sz="4200">
                <a:latin typeface="+mn-lt"/>
                <a:ea typeface="+mn-ea"/>
                <a:cs typeface="+mn-cs"/>
                <a:sym typeface="Helvetica Light"/>
              </a:defRPr>
            </a:lvl1pPr>
          </a:lstStyle>
          <a:p>
            <a:r>
              <a:t>Title Text</a:t>
            </a:r>
          </a:p>
        </p:txBody>
      </p:sp>
      <p:sp>
        <p:nvSpPr>
          <p:cNvPr id="57" name="Shape 57"/>
          <p:cNvSpPr>
            <a:spLocks noGrp="1"/>
          </p:cNvSpPr>
          <p:nvPr>
            <p:ph type="body" idx="1"/>
          </p:nvPr>
        </p:nvSpPr>
        <p:spPr>
          <a:xfrm>
            <a:off x="1645297" y="1372942"/>
            <a:ext cx="5853410" cy="3315147"/>
          </a:xfrm>
          <a:prstGeom prst="rect">
            <a:avLst/>
          </a:prstGeom>
        </p:spPr>
        <p:txBody>
          <a:bodyPr lIns="71412" tIns="71412" rIns="71412" bIns="71412" anchor="ctr"/>
          <a:lstStyle>
            <a:lvl1pPr marL="231398" indent="-231398" defTabSz="307924">
              <a:spcBef>
                <a:spcPts val="2213"/>
              </a:spcBef>
              <a:buSzPct val="75000"/>
              <a:defRPr sz="1913">
                <a:latin typeface="+mn-lt"/>
                <a:ea typeface="+mn-ea"/>
                <a:cs typeface="+mn-cs"/>
                <a:sym typeface="Helvetica Light"/>
              </a:defRPr>
            </a:lvl1pPr>
            <a:lvl2pPr marL="398007" indent="-231398" defTabSz="307924">
              <a:spcBef>
                <a:spcPts val="2213"/>
              </a:spcBef>
              <a:buSzPct val="75000"/>
              <a:buChar char="•"/>
              <a:defRPr sz="1913">
                <a:latin typeface="+mn-lt"/>
                <a:ea typeface="+mn-ea"/>
                <a:cs typeface="+mn-cs"/>
                <a:sym typeface="Helvetica Light"/>
              </a:defRPr>
            </a:lvl2pPr>
            <a:lvl3pPr marL="564616" indent="-231398" defTabSz="307924">
              <a:spcBef>
                <a:spcPts val="2213"/>
              </a:spcBef>
              <a:buSzPct val="75000"/>
              <a:defRPr sz="1913">
                <a:latin typeface="+mn-lt"/>
                <a:ea typeface="+mn-ea"/>
                <a:cs typeface="+mn-cs"/>
                <a:sym typeface="Helvetica Light"/>
              </a:defRPr>
            </a:lvl3pPr>
            <a:lvl4pPr marL="731224" indent="-231398" defTabSz="307924">
              <a:spcBef>
                <a:spcPts val="2213"/>
              </a:spcBef>
              <a:buSzPct val="75000"/>
              <a:buChar char="•"/>
              <a:defRPr sz="1913">
                <a:latin typeface="+mn-lt"/>
                <a:ea typeface="+mn-ea"/>
                <a:cs typeface="+mn-cs"/>
                <a:sym typeface="Helvetica Light"/>
              </a:defRPr>
            </a:lvl4pPr>
            <a:lvl5pPr marL="897832" indent="-231398" defTabSz="307924">
              <a:spcBef>
                <a:spcPts val="2213"/>
              </a:spcBef>
              <a:buSzPct val="75000"/>
              <a:buChar char="•"/>
              <a:defRPr sz="1913">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26013" y="4878967"/>
            <a:ext cx="285283" cy="282718"/>
          </a:xfrm>
          <a:prstGeom prst="rect">
            <a:avLst/>
          </a:prstGeom>
        </p:spPr>
        <p:txBody>
          <a:bodyPr lIns="71412" tIns="71412" rIns="71412" bIns="71412"/>
          <a:lstStyle>
            <a:lvl1pPr algn="ctr" defTabSz="307924">
              <a:defRPr sz="900">
                <a:latin typeface="+mn-lt"/>
                <a:ea typeface="+mn-ea"/>
                <a:cs typeface="+mn-cs"/>
                <a:sym typeface="Helvetica Light"/>
              </a:defRPr>
            </a:lvl1pPr>
          </a:lstStyle>
          <a:p>
            <a:pPr fontAlgn="auto" hangingPunct="0">
              <a:spcBef>
                <a:spcPts val="0"/>
              </a:spcBef>
              <a:spcAft>
                <a:spcPts val="0"/>
              </a:spcAft>
            </a:pPr>
            <a:fld id="{86CB4B4D-7CA3-9044-876B-883B54F8677D}" type="slidenum">
              <a:rPr lang="en-US" kern="0" smtClean="0">
                <a:solidFill>
                  <a:srgbClr val="000000"/>
                </a:solidFill>
              </a:rPr>
              <a:pPr fontAlgn="auto" hangingPunct="0">
                <a:spcBef>
                  <a:spcPts val="0"/>
                </a:spcBef>
                <a:spcAft>
                  <a:spcPts val="0"/>
                </a:spcAft>
              </a:pPr>
              <a:t>‹#›</a:t>
            </a:fld>
            <a:endParaRPr lang="en-US" kern="0">
              <a:solidFill>
                <a:srgbClr val="000000"/>
              </a:solidFill>
            </a:endParaRPr>
          </a:p>
        </p:txBody>
      </p:sp>
    </p:spTree>
    <p:extLst>
      <p:ext uri="{BB962C8B-B14F-4D97-AF65-F5344CB8AC3E}">
        <p14:creationId xmlns:p14="http://schemas.microsoft.com/office/powerpoint/2010/main" val="228028532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16" y="2914654"/>
            <a:ext cx="6400801" cy="1314450"/>
          </a:xfrm>
        </p:spPr>
        <p:txBody>
          <a:bodyPr/>
          <a:lstStyle>
            <a:lvl1pPr marL="0" indent="0" algn="ctr">
              <a:buNone/>
              <a:defRPr/>
            </a:lvl1pPr>
            <a:lvl2pPr marL="405796" indent="0" algn="ctr">
              <a:buNone/>
              <a:defRPr/>
            </a:lvl2pPr>
            <a:lvl3pPr marL="811598" indent="0" algn="ctr">
              <a:buNone/>
              <a:defRPr/>
            </a:lvl3pPr>
            <a:lvl4pPr marL="1217403" indent="0" algn="ctr">
              <a:buNone/>
              <a:defRPr/>
            </a:lvl4pPr>
            <a:lvl5pPr marL="1623201" indent="0" algn="ctr">
              <a:buNone/>
              <a:defRPr/>
            </a:lvl5pPr>
            <a:lvl6pPr marL="2028999" indent="0" algn="ctr">
              <a:buNone/>
              <a:defRPr/>
            </a:lvl6pPr>
            <a:lvl7pPr marL="2434804" indent="0" algn="ctr">
              <a:buNone/>
              <a:defRPr/>
            </a:lvl7pPr>
            <a:lvl8pPr marL="2840602" indent="0" algn="ctr">
              <a:buNone/>
              <a:defRPr/>
            </a:lvl8pPr>
            <a:lvl9pPr marL="32464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FEDD790-EA10-4509-A2CA-D3A5E6DED2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21108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4E9DB71-DE1E-4C70-A877-A2CC987F9AD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07403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3"/>
            <a:ext cx="7772400" cy="1021556"/>
          </a:xfrm>
        </p:spPr>
        <p:txBody>
          <a:bodyPr anchor="t"/>
          <a:lstStyle>
            <a:lvl1pPr algn="l">
              <a:defRPr sz="3500" b="1" cap="all"/>
            </a:lvl1pPr>
          </a:lstStyle>
          <a:p>
            <a:r>
              <a:rPr lang="en-US"/>
              <a:t>Click to edit Master title style</a:t>
            </a:r>
          </a:p>
        </p:txBody>
      </p:sp>
      <p:sp>
        <p:nvSpPr>
          <p:cNvPr id="3" name="Text Placeholder 2"/>
          <p:cNvSpPr>
            <a:spLocks noGrp="1"/>
          </p:cNvSpPr>
          <p:nvPr>
            <p:ph type="body" idx="1"/>
          </p:nvPr>
        </p:nvSpPr>
        <p:spPr>
          <a:xfrm>
            <a:off x="722313" y="2180051"/>
            <a:ext cx="7772400" cy="1125140"/>
          </a:xfrm>
        </p:spPr>
        <p:txBody>
          <a:bodyPr anchor="b"/>
          <a:lstStyle>
            <a:lvl1pPr marL="0" indent="0">
              <a:buNone/>
              <a:defRPr sz="1800"/>
            </a:lvl1pPr>
            <a:lvl2pPr marL="405796" indent="0">
              <a:buNone/>
              <a:defRPr sz="1600"/>
            </a:lvl2pPr>
            <a:lvl3pPr marL="811598" indent="0">
              <a:buNone/>
              <a:defRPr sz="1400"/>
            </a:lvl3pPr>
            <a:lvl4pPr marL="1217403" indent="0">
              <a:buNone/>
              <a:defRPr sz="1300"/>
            </a:lvl4pPr>
            <a:lvl5pPr marL="1623201" indent="0">
              <a:buNone/>
              <a:defRPr sz="1300"/>
            </a:lvl5pPr>
            <a:lvl6pPr marL="2028999" indent="0">
              <a:buNone/>
              <a:defRPr sz="1300"/>
            </a:lvl6pPr>
            <a:lvl7pPr marL="2434804" indent="0">
              <a:buNone/>
              <a:defRPr sz="1300"/>
            </a:lvl7pPr>
            <a:lvl8pPr marL="2840602" indent="0">
              <a:buNone/>
              <a:defRPr sz="1300"/>
            </a:lvl8pPr>
            <a:lvl9pPr marL="3246400"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02998B3-FD82-4F3A-BF1E-B9B8CA255BD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50620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200173"/>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200173"/>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6C3B1E3-A42C-4F22-8E6F-0124CFD70AF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59725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55" indent="0">
              <a:buNone/>
              <a:defRPr sz="2000" b="1"/>
            </a:lvl2pPr>
            <a:lvl3pPr marL="913510" indent="0">
              <a:buNone/>
              <a:defRPr sz="1800" b="1"/>
            </a:lvl3pPr>
            <a:lvl4pPr marL="1370263" indent="0">
              <a:buNone/>
              <a:defRPr sz="1600" b="1"/>
            </a:lvl4pPr>
            <a:lvl5pPr marL="1827016" indent="0">
              <a:buNone/>
              <a:defRPr sz="1600" b="1"/>
            </a:lvl5pPr>
            <a:lvl6pPr marL="2283773" indent="0">
              <a:buNone/>
              <a:defRPr sz="1600" b="1"/>
            </a:lvl6pPr>
            <a:lvl7pPr marL="2740529" indent="0">
              <a:buNone/>
              <a:defRPr sz="1600" b="1"/>
            </a:lvl7pPr>
            <a:lvl8pPr marL="3197284" indent="0">
              <a:buNone/>
              <a:defRPr sz="1600" b="1"/>
            </a:lvl8pPr>
            <a:lvl9pPr marL="365403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6755" indent="0">
              <a:buNone/>
              <a:defRPr sz="2000" b="1"/>
            </a:lvl2pPr>
            <a:lvl3pPr marL="913510" indent="0">
              <a:buNone/>
              <a:defRPr sz="1800" b="1"/>
            </a:lvl3pPr>
            <a:lvl4pPr marL="1370263" indent="0">
              <a:buNone/>
              <a:defRPr sz="1600" b="1"/>
            </a:lvl4pPr>
            <a:lvl5pPr marL="1827016" indent="0">
              <a:buNone/>
              <a:defRPr sz="1600" b="1"/>
            </a:lvl5pPr>
            <a:lvl6pPr marL="2283773" indent="0">
              <a:buNone/>
              <a:defRPr sz="1600" b="1"/>
            </a:lvl6pPr>
            <a:lvl7pPr marL="2740529" indent="0">
              <a:buNone/>
              <a:defRPr sz="1600" b="1"/>
            </a:lvl7pPr>
            <a:lvl8pPr marL="3197284" indent="0">
              <a:buNone/>
              <a:defRPr sz="1600" b="1"/>
            </a:lvl8pPr>
            <a:lvl9pPr marL="36540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0359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7" y="1151344"/>
            <a:ext cx="4040189" cy="479823"/>
          </a:xfrm>
        </p:spPr>
        <p:txBody>
          <a:bodyPr anchor="b"/>
          <a:lstStyle>
            <a:lvl1pPr marL="0" indent="0">
              <a:buNone/>
              <a:defRPr sz="2100" b="1"/>
            </a:lvl1pPr>
            <a:lvl2pPr marL="405796" indent="0">
              <a:buNone/>
              <a:defRPr sz="1800" b="1"/>
            </a:lvl2pPr>
            <a:lvl3pPr marL="811598" indent="0">
              <a:buNone/>
              <a:defRPr sz="1600" b="1"/>
            </a:lvl3pPr>
            <a:lvl4pPr marL="1217403" indent="0">
              <a:buNone/>
              <a:defRPr sz="1400" b="1"/>
            </a:lvl4pPr>
            <a:lvl5pPr marL="1623201" indent="0">
              <a:buNone/>
              <a:defRPr sz="1400" b="1"/>
            </a:lvl5pPr>
            <a:lvl6pPr marL="2028999" indent="0">
              <a:buNone/>
              <a:defRPr sz="1400" b="1"/>
            </a:lvl6pPr>
            <a:lvl7pPr marL="2434804" indent="0">
              <a:buNone/>
              <a:defRPr sz="1400" b="1"/>
            </a:lvl7pPr>
            <a:lvl8pPr marL="2840602" indent="0">
              <a:buNone/>
              <a:defRPr sz="1400" b="1"/>
            </a:lvl8pPr>
            <a:lvl9pPr marL="324640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17" y="1631182"/>
            <a:ext cx="4040189" cy="296346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44"/>
            <a:ext cx="4041775" cy="479823"/>
          </a:xfrm>
        </p:spPr>
        <p:txBody>
          <a:bodyPr anchor="b"/>
          <a:lstStyle>
            <a:lvl1pPr marL="0" indent="0">
              <a:buNone/>
              <a:defRPr sz="2100" b="1"/>
            </a:lvl1pPr>
            <a:lvl2pPr marL="405796" indent="0">
              <a:buNone/>
              <a:defRPr sz="1800" b="1"/>
            </a:lvl2pPr>
            <a:lvl3pPr marL="811598" indent="0">
              <a:buNone/>
              <a:defRPr sz="1600" b="1"/>
            </a:lvl3pPr>
            <a:lvl4pPr marL="1217403" indent="0">
              <a:buNone/>
              <a:defRPr sz="1400" b="1"/>
            </a:lvl4pPr>
            <a:lvl5pPr marL="1623201" indent="0">
              <a:buNone/>
              <a:defRPr sz="1400" b="1"/>
            </a:lvl5pPr>
            <a:lvl6pPr marL="2028999" indent="0">
              <a:buNone/>
              <a:defRPr sz="1400" b="1"/>
            </a:lvl6pPr>
            <a:lvl7pPr marL="2434804" indent="0">
              <a:buNone/>
              <a:defRPr sz="1400" b="1"/>
            </a:lvl7pPr>
            <a:lvl8pPr marL="2840602" indent="0">
              <a:buNone/>
              <a:defRPr sz="1400" b="1"/>
            </a:lvl8pPr>
            <a:lvl9pPr marL="324640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1631182"/>
            <a:ext cx="4041775" cy="296346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BC5FB4F-C5D0-4C28-B01C-0E46FA51E01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1321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FD4722C-5785-47FB-B018-69783C008CA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31415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FC631E3C-2177-417B-99D5-CEDCF610B64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66115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2"/>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04806"/>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9"/>
            <a:ext cx="3008313" cy="3518298"/>
          </a:xfrm>
        </p:spPr>
        <p:txBody>
          <a:bodyPr/>
          <a:lstStyle>
            <a:lvl1pPr marL="0" indent="0">
              <a:buNone/>
              <a:defRPr sz="1300"/>
            </a:lvl1pPr>
            <a:lvl2pPr marL="405796" indent="0">
              <a:buNone/>
              <a:defRPr sz="1100"/>
            </a:lvl2pPr>
            <a:lvl3pPr marL="811598" indent="0">
              <a:buNone/>
              <a:defRPr sz="900"/>
            </a:lvl3pPr>
            <a:lvl4pPr marL="1217403" indent="0">
              <a:buNone/>
              <a:defRPr sz="800"/>
            </a:lvl4pPr>
            <a:lvl5pPr marL="1623201" indent="0">
              <a:buNone/>
              <a:defRPr sz="800"/>
            </a:lvl5pPr>
            <a:lvl6pPr marL="2028999" indent="0">
              <a:buNone/>
              <a:defRPr sz="800"/>
            </a:lvl6pPr>
            <a:lvl7pPr marL="2434804" indent="0">
              <a:buNone/>
              <a:defRPr sz="800"/>
            </a:lvl7pPr>
            <a:lvl8pPr marL="2840602" indent="0">
              <a:buNone/>
              <a:defRPr sz="800"/>
            </a:lvl8pPr>
            <a:lvl9pPr marL="3246400"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606E871-D665-48B6-810B-F4843F8FF60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61642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64"/>
            <a:ext cx="5486400" cy="425053"/>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9" y="459583"/>
            <a:ext cx="5486400" cy="3086100"/>
          </a:xfrm>
        </p:spPr>
        <p:txBody>
          <a:bodyPr/>
          <a:lstStyle>
            <a:lvl1pPr marL="0" indent="0">
              <a:buNone/>
              <a:defRPr sz="2900"/>
            </a:lvl1pPr>
            <a:lvl2pPr marL="405796" indent="0">
              <a:buNone/>
              <a:defRPr sz="2500"/>
            </a:lvl2pPr>
            <a:lvl3pPr marL="811598" indent="0">
              <a:buNone/>
              <a:defRPr sz="2100"/>
            </a:lvl3pPr>
            <a:lvl4pPr marL="1217403" indent="0">
              <a:buNone/>
              <a:defRPr sz="1800"/>
            </a:lvl4pPr>
            <a:lvl5pPr marL="1623201" indent="0">
              <a:buNone/>
              <a:defRPr sz="1800"/>
            </a:lvl5pPr>
            <a:lvl6pPr marL="2028999" indent="0">
              <a:buNone/>
              <a:defRPr sz="1800"/>
            </a:lvl6pPr>
            <a:lvl7pPr marL="2434804" indent="0">
              <a:buNone/>
              <a:defRPr sz="1800"/>
            </a:lvl7pPr>
            <a:lvl8pPr marL="2840602" indent="0">
              <a:buNone/>
              <a:defRPr sz="1800"/>
            </a:lvl8pPr>
            <a:lvl9pPr marL="3246400" indent="0">
              <a:buNone/>
              <a:defRPr sz="1800"/>
            </a:lvl9pPr>
          </a:lstStyle>
          <a:p>
            <a:pPr lvl="0"/>
            <a:endParaRPr lang="en-US" noProof="0"/>
          </a:p>
        </p:txBody>
      </p:sp>
      <p:sp>
        <p:nvSpPr>
          <p:cNvPr id="4" name="Text Placeholder 3"/>
          <p:cNvSpPr>
            <a:spLocks noGrp="1"/>
          </p:cNvSpPr>
          <p:nvPr>
            <p:ph type="body" sz="half" idx="2"/>
          </p:nvPr>
        </p:nvSpPr>
        <p:spPr>
          <a:xfrm>
            <a:off x="1792289" y="4025505"/>
            <a:ext cx="5486400" cy="603648"/>
          </a:xfrm>
        </p:spPr>
        <p:txBody>
          <a:bodyPr/>
          <a:lstStyle>
            <a:lvl1pPr marL="0" indent="0">
              <a:buNone/>
              <a:defRPr sz="1300"/>
            </a:lvl1pPr>
            <a:lvl2pPr marL="405796" indent="0">
              <a:buNone/>
              <a:defRPr sz="1100"/>
            </a:lvl2pPr>
            <a:lvl3pPr marL="811598" indent="0">
              <a:buNone/>
              <a:defRPr sz="900"/>
            </a:lvl3pPr>
            <a:lvl4pPr marL="1217403" indent="0">
              <a:buNone/>
              <a:defRPr sz="800"/>
            </a:lvl4pPr>
            <a:lvl5pPr marL="1623201" indent="0">
              <a:buNone/>
              <a:defRPr sz="800"/>
            </a:lvl5pPr>
            <a:lvl6pPr marL="2028999" indent="0">
              <a:buNone/>
              <a:defRPr sz="800"/>
            </a:lvl6pPr>
            <a:lvl7pPr marL="2434804" indent="0">
              <a:buNone/>
              <a:defRPr sz="800"/>
            </a:lvl7pPr>
            <a:lvl8pPr marL="2840602" indent="0">
              <a:buNone/>
              <a:defRPr sz="800"/>
            </a:lvl8pPr>
            <a:lvl9pPr marL="3246400"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064FEB8-6949-40C8-BDD1-9D37EB110AC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06286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85D9524-00B6-461F-9A3D-4AEAAE5DD08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4270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97"/>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05997"/>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7D300CD-0166-4CCD-9E64-408CEF015FC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56992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94812330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645297" y="234413"/>
            <a:ext cx="5853410" cy="1138535"/>
          </a:xfrm>
          <a:prstGeom prst="rect">
            <a:avLst/>
          </a:prstGeom>
        </p:spPr>
        <p:txBody>
          <a:bodyPr lIns="71412" tIns="71412" rIns="71412" bIns="71412"/>
          <a:lstStyle>
            <a:lvl1pPr defTabSz="307924">
              <a:defRPr sz="4200">
                <a:latin typeface="+mn-lt"/>
                <a:ea typeface="+mn-ea"/>
                <a:cs typeface="+mn-cs"/>
                <a:sym typeface="Helvetica Light"/>
              </a:defRPr>
            </a:lvl1pPr>
          </a:lstStyle>
          <a:p>
            <a:r>
              <a:t>Title Text</a:t>
            </a:r>
          </a:p>
        </p:txBody>
      </p:sp>
      <p:sp>
        <p:nvSpPr>
          <p:cNvPr id="57" name="Shape 57"/>
          <p:cNvSpPr>
            <a:spLocks noGrp="1"/>
          </p:cNvSpPr>
          <p:nvPr>
            <p:ph type="body" idx="1"/>
          </p:nvPr>
        </p:nvSpPr>
        <p:spPr>
          <a:xfrm>
            <a:off x="1645297" y="1372942"/>
            <a:ext cx="5853410" cy="3315147"/>
          </a:xfrm>
          <a:prstGeom prst="rect">
            <a:avLst/>
          </a:prstGeom>
        </p:spPr>
        <p:txBody>
          <a:bodyPr lIns="71412" tIns="71412" rIns="71412" bIns="71412" anchor="ctr"/>
          <a:lstStyle>
            <a:lvl1pPr marL="231398" indent="-231398" defTabSz="307924">
              <a:spcBef>
                <a:spcPts val="2213"/>
              </a:spcBef>
              <a:buSzPct val="75000"/>
              <a:defRPr sz="1913">
                <a:latin typeface="+mn-lt"/>
                <a:ea typeface="+mn-ea"/>
                <a:cs typeface="+mn-cs"/>
                <a:sym typeface="Helvetica Light"/>
              </a:defRPr>
            </a:lvl1pPr>
            <a:lvl2pPr marL="398007" indent="-231398" defTabSz="307924">
              <a:spcBef>
                <a:spcPts val="2213"/>
              </a:spcBef>
              <a:buSzPct val="75000"/>
              <a:buChar char="•"/>
              <a:defRPr sz="1913">
                <a:latin typeface="+mn-lt"/>
                <a:ea typeface="+mn-ea"/>
                <a:cs typeface="+mn-cs"/>
                <a:sym typeface="Helvetica Light"/>
              </a:defRPr>
            </a:lvl2pPr>
            <a:lvl3pPr marL="564616" indent="-231398" defTabSz="307924">
              <a:spcBef>
                <a:spcPts val="2213"/>
              </a:spcBef>
              <a:buSzPct val="75000"/>
              <a:defRPr sz="1913">
                <a:latin typeface="+mn-lt"/>
                <a:ea typeface="+mn-ea"/>
                <a:cs typeface="+mn-cs"/>
                <a:sym typeface="Helvetica Light"/>
              </a:defRPr>
            </a:lvl3pPr>
            <a:lvl4pPr marL="731224" indent="-231398" defTabSz="307924">
              <a:spcBef>
                <a:spcPts val="2213"/>
              </a:spcBef>
              <a:buSzPct val="75000"/>
              <a:buChar char="•"/>
              <a:defRPr sz="1913">
                <a:latin typeface="+mn-lt"/>
                <a:ea typeface="+mn-ea"/>
                <a:cs typeface="+mn-cs"/>
                <a:sym typeface="Helvetica Light"/>
              </a:defRPr>
            </a:lvl4pPr>
            <a:lvl5pPr marL="897832" indent="-231398" defTabSz="307924">
              <a:spcBef>
                <a:spcPts val="2213"/>
              </a:spcBef>
              <a:buSzPct val="75000"/>
              <a:buChar char="•"/>
              <a:defRPr sz="1913">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26013" y="4878967"/>
            <a:ext cx="285283" cy="282718"/>
          </a:xfrm>
          <a:prstGeom prst="rect">
            <a:avLst/>
          </a:prstGeom>
        </p:spPr>
        <p:txBody>
          <a:bodyPr lIns="71412" tIns="71412" rIns="71412" bIns="71412"/>
          <a:lstStyle>
            <a:lvl1pPr algn="ctr" defTabSz="307924">
              <a:defRPr sz="900">
                <a:latin typeface="+mn-lt"/>
                <a:ea typeface="+mn-ea"/>
                <a:cs typeface="+mn-cs"/>
                <a:sym typeface="Helvetica Light"/>
              </a:defRPr>
            </a:lvl1pPr>
          </a:lstStyle>
          <a:p>
            <a:pPr fontAlgn="auto" hangingPunct="0">
              <a:spcBef>
                <a:spcPts val="0"/>
              </a:spcBef>
              <a:spcAft>
                <a:spcPts val="0"/>
              </a:spcAft>
            </a:pPr>
            <a:fld id="{86CB4B4D-7CA3-9044-876B-883B54F8677D}" type="slidenum">
              <a:rPr lang="en-US" kern="0" smtClean="0">
                <a:solidFill>
                  <a:srgbClr val="000000"/>
                </a:solidFill>
              </a:rPr>
              <a:pPr fontAlgn="auto" hangingPunct="0">
                <a:spcBef>
                  <a:spcPts val="0"/>
                </a:spcBef>
                <a:spcAft>
                  <a:spcPts val="0"/>
                </a:spcAft>
              </a:pPr>
              <a:t>‹#›</a:t>
            </a:fld>
            <a:endParaRPr lang="en-US" kern="0">
              <a:solidFill>
                <a:srgbClr val="000000"/>
              </a:solidFill>
            </a:endParaRPr>
          </a:p>
        </p:txBody>
      </p:sp>
    </p:spTree>
    <p:extLst>
      <p:ext uri="{BB962C8B-B14F-4D97-AF65-F5344CB8AC3E}">
        <p14:creationId xmlns:p14="http://schemas.microsoft.com/office/powerpoint/2010/main" val="91387387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334863"/>
            <a:ext cx="6875859" cy="3120926"/>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69" y="3542853"/>
            <a:ext cx="7358063" cy="750094"/>
          </a:xfrm>
          <a:prstGeom prst="rect">
            <a:avLst/>
          </a:prstGeom>
        </p:spPr>
        <p:txBody>
          <a:bodyPr anchor="b"/>
          <a:lstStyle/>
          <a:p>
            <a:r>
              <a:t>Title Text</a:t>
            </a:r>
          </a:p>
        </p:txBody>
      </p:sp>
      <p:sp>
        <p:nvSpPr>
          <p:cNvPr id="22" name="Shape 22"/>
          <p:cNvSpPr>
            <a:spLocks noGrp="1"/>
          </p:cNvSpPr>
          <p:nvPr>
            <p:ph type="body" sz="quarter" idx="1"/>
          </p:nvPr>
        </p:nvSpPr>
        <p:spPr>
          <a:xfrm>
            <a:off x="892969" y="4319736"/>
            <a:ext cx="7358063" cy="596057"/>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42501" y="4875609"/>
            <a:ext cx="250069" cy="248658"/>
          </a:xfrm>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157532517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1234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1701106"/>
            <a:ext cx="7358063" cy="174128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426212549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334863"/>
            <a:ext cx="3750469" cy="433982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6" y="334863"/>
            <a:ext cx="3750469" cy="2102941"/>
          </a:xfrm>
          <a:prstGeom prst="rect">
            <a:avLst/>
          </a:prstGeom>
        </p:spPr>
        <p:txBody>
          <a:bodyPr anchor="b"/>
          <a:lstStyle>
            <a:lvl1pPr>
              <a:defRPr sz="3164"/>
            </a:lvl1pPr>
          </a:lstStyle>
          <a:p>
            <a:r>
              <a:t>Title Text</a:t>
            </a:r>
          </a:p>
        </p:txBody>
      </p:sp>
      <p:sp>
        <p:nvSpPr>
          <p:cNvPr id="40" name="Shape 40"/>
          <p:cNvSpPr>
            <a:spLocks noGrp="1"/>
          </p:cNvSpPr>
          <p:nvPr>
            <p:ph type="body" sz="quarter" idx="1"/>
          </p:nvPr>
        </p:nvSpPr>
        <p:spPr>
          <a:xfrm>
            <a:off x="669726" y="2511475"/>
            <a:ext cx="3750469" cy="2163217"/>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263367150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254043883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206332907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372940"/>
            <a:ext cx="3750469" cy="3315146"/>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6" y="1372940"/>
            <a:ext cx="3750469" cy="3315146"/>
          </a:xfrm>
          <a:prstGeom prst="rect">
            <a:avLst/>
          </a:prstGeom>
        </p:spPr>
        <p:txBody>
          <a:bodyPr/>
          <a:lstStyle>
            <a:lvl1pPr marL="180811" indent="-180811">
              <a:spcBef>
                <a:spcPts val="1687"/>
              </a:spcBef>
              <a:defRPr sz="1476"/>
            </a:lvl1pPr>
            <a:lvl2pPr marL="361622" indent="-180811">
              <a:spcBef>
                <a:spcPts val="1687"/>
              </a:spcBef>
              <a:defRPr sz="1476"/>
            </a:lvl2pPr>
            <a:lvl3pPr marL="542434" indent="-180811">
              <a:spcBef>
                <a:spcPts val="1687"/>
              </a:spcBef>
              <a:defRPr sz="1476"/>
            </a:lvl3pPr>
            <a:lvl4pPr marL="723245" indent="-180811">
              <a:spcBef>
                <a:spcPts val="1687"/>
              </a:spcBef>
              <a:defRPr sz="1476"/>
            </a:lvl4pPr>
            <a:lvl5pPr marL="904056" indent="-180811">
              <a:spcBef>
                <a:spcPts val="1687"/>
              </a:spcBef>
              <a:defRPr sz="1476"/>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252361442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669727"/>
            <a:ext cx="7804547"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155150434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2685603"/>
            <a:ext cx="3750469" cy="1989088"/>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7" y="468809"/>
            <a:ext cx="3750469" cy="1989088"/>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468809"/>
            <a:ext cx="3750469" cy="4205883"/>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378104156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3355330"/>
            <a:ext cx="7358063" cy="297389"/>
          </a:xfrm>
          <a:prstGeom prst="rect">
            <a:avLst/>
          </a:prstGeom>
        </p:spPr>
        <p:txBody>
          <a:bodyPr anchor="t">
            <a:spAutoFit/>
          </a:bodyPr>
          <a:lstStyle>
            <a:lvl1pPr marL="0" indent="0" algn="ctr">
              <a:spcBef>
                <a:spcPts val="0"/>
              </a:spcBef>
              <a:buSzTx/>
              <a:buNone/>
              <a:defRPr sz="1266"/>
            </a:lvl1pPr>
          </a:lstStyle>
          <a:p>
            <a:r>
              <a:t>–Johnny Appleseed</a:t>
            </a:r>
          </a:p>
        </p:txBody>
      </p:sp>
      <p:sp>
        <p:nvSpPr>
          <p:cNvPr id="94" name="Shape 94"/>
          <p:cNvSpPr>
            <a:spLocks noGrp="1"/>
          </p:cNvSpPr>
          <p:nvPr>
            <p:ph type="body" sz="quarter" idx="14"/>
          </p:nvPr>
        </p:nvSpPr>
        <p:spPr>
          <a:xfrm>
            <a:off x="892969" y="2225602"/>
            <a:ext cx="7358063" cy="411010"/>
          </a:xfrm>
          <a:prstGeom prst="rect">
            <a:avLst/>
          </a:prstGeom>
        </p:spPr>
        <p:txBody>
          <a:bodyPr>
            <a:spAutoFit/>
          </a:bodyPr>
          <a:lstStyle>
            <a:lvl1pPr marL="0" indent="0" algn="ctr">
              <a:spcBef>
                <a:spcPts val="0"/>
              </a:spcBef>
              <a:buSzTx/>
              <a:buNone/>
              <a:defRPr sz="2004"/>
            </a:lvl1pPr>
          </a:lstStyle>
          <a:p>
            <a:r>
              <a:t>“Type a quote here.” </a:t>
            </a:r>
          </a:p>
        </p:txBody>
      </p:sp>
      <p:sp>
        <p:nvSpPr>
          <p:cNvPr id="95" name="Shape 95"/>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294642801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270245679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4" name="Shape 124"/>
          <p:cNvSpPr>
            <a:spLocks noGrp="1"/>
          </p:cNvSpPr>
          <p:nvPr>
            <p:ph type="title"/>
          </p:nvPr>
        </p:nvSpPr>
        <p:spPr>
          <a:xfrm>
            <a:off x="628650" y="848320"/>
            <a:ext cx="7886701" cy="745630"/>
          </a:xfrm>
          <a:prstGeom prst="rect">
            <a:avLst/>
          </a:prstGeom>
        </p:spPr>
        <p:txBody>
          <a:bodyPr lIns="48767" tIns="48767" rIns="48767" bIns="48767"/>
          <a:lstStyle>
            <a:lvl1pPr algn="l" defTabSz="685743">
              <a:lnSpc>
                <a:spcPct val="90000"/>
              </a:lnSpc>
              <a:defRPr sz="3269">
                <a:latin typeface="Calibri Light"/>
                <a:ea typeface="Calibri Light"/>
                <a:cs typeface="Calibri Light"/>
                <a:sym typeface="Calibri Light"/>
              </a:defRPr>
            </a:lvl1pPr>
          </a:lstStyle>
          <a:p>
            <a:r>
              <a:t>Title Text</a:t>
            </a:r>
          </a:p>
        </p:txBody>
      </p:sp>
      <p:sp>
        <p:nvSpPr>
          <p:cNvPr id="125" name="Shape 125"/>
          <p:cNvSpPr>
            <a:spLocks noGrp="1"/>
          </p:cNvSpPr>
          <p:nvPr>
            <p:ph type="body" idx="1"/>
          </p:nvPr>
        </p:nvSpPr>
        <p:spPr>
          <a:xfrm>
            <a:off x="628650" y="1669851"/>
            <a:ext cx="7886701" cy="2447628"/>
          </a:xfrm>
          <a:prstGeom prst="rect">
            <a:avLst/>
          </a:prstGeom>
        </p:spPr>
        <p:txBody>
          <a:bodyPr lIns="48767" tIns="48767" rIns="48767" bIns="48767" anchor="t"/>
          <a:lstStyle>
            <a:lvl1pPr marL="163591" indent="-163591" defTabSz="685743">
              <a:lnSpc>
                <a:spcPct val="90000"/>
              </a:lnSpc>
              <a:spcBef>
                <a:spcPts val="738"/>
              </a:spcBef>
              <a:buSzPct val="100000"/>
              <a:buFont typeface="Arial"/>
              <a:defRPr sz="2004">
                <a:latin typeface="Calibri"/>
                <a:ea typeface="Calibri"/>
                <a:cs typeface="Calibri"/>
                <a:sym typeface="Calibri"/>
              </a:defRPr>
            </a:lvl1pPr>
            <a:lvl2pPr marL="431938" indent="-190856" defTabSz="685743">
              <a:lnSpc>
                <a:spcPct val="90000"/>
              </a:lnSpc>
              <a:spcBef>
                <a:spcPts val="738"/>
              </a:spcBef>
              <a:buSzPct val="100000"/>
              <a:buFont typeface="Arial"/>
              <a:defRPr sz="2004">
                <a:latin typeface="Calibri"/>
                <a:ea typeface="Calibri"/>
                <a:cs typeface="Calibri"/>
                <a:sym typeface="Calibri"/>
              </a:defRPr>
            </a:lvl2pPr>
            <a:lvl3pPr marL="711190" indent="-229027" defTabSz="685743">
              <a:lnSpc>
                <a:spcPct val="90000"/>
              </a:lnSpc>
              <a:spcBef>
                <a:spcPts val="738"/>
              </a:spcBef>
              <a:buSzPct val="100000"/>
              <a:buFont typeface="Arial"/>
              <a:defRPr sz="2004">
                <a:latin typeface="Calibri"/>
                <a:ea typeface="Calibri"/>
                <a:cs typeface="Calibri"/>
                <a:sym typeface="Calibri"/>
              </a:defRPr>
            </a:lvl3pPr>
            <a:lvl4pPr marL="977720" indent="-254475" defTabSz="685743">
              <a:lnSpc>
                <a:spcPct val="90000"/>
              </a:lnSpc>
              <a:spcBef>
                <a:spcPts val="738"/>
              </a:spcBef>
              <a:buSzPct val="100000"/>
              <a:buFont typeface="Arial"/>
              <a:defRPr sz="2004">
                <a:latin typeface="Calibri"/>
                <a:ea typeface="Calibri"/>
                <a:cs typeface="Calibri"/>
                <a:sym typeface="Calibri"/>
              </a:defRPr>
            </a:lvl4pPr>
            <a:lvl5pPr marL="1218801" indent="-254475" defTabSz="685743">
              <a:lnSpc>
                <a:spcPct val="90000"/>
              </a:lnSpc>
              <a:spcBef>
                <a:spcPts val="738"/>
              </a:spcBef>
              <a:buSzPct val="100000"/>
              <a:buFont typeface="Arial"/>
              <a:defRPr sz="2004">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6" name="Shape 126"/>
          <p:cNvSpPr>
            <a:spLocks noGrp="1"/>
          </p:cNvSpPr>
          <p:nvPr>
            <p:ph type="sldNum" sz="quarter" idx="2"/>
          </p:nvPr>
        </p:nvSpPr>
        <p:spPr>
          <a:xfrm>
            <a:off x="8288624" y="4206879"/>
            <a:ext cx="226727" cy="228394"/>
          </a:xfrm>
          <a:prstGeom prst="rect">
            <a:avLst/>
          </a:prstGeom>
        </p:spPr>
        <p:txBody>
          <a:bodyPr lIns="48767" tIns="48767" rIns="48767" bIns="48767" anchor="ctr"/>
          <a:lstStyle>
            <a:lvl1pPr algn="r" defTabSz="685743">
              <a:defRPr sz="844">
                <a:solidFill>
                  <a:srgbClr val="888888"/>
                </a:solidFill>
                <a:latin typeface="Calibri"/>
                <a:ea typeface="Calibri"/>
                <a:cs typeface="Calibri"/>
                <a:sym typeface="Calibri"/>
              </a:defRPr>
            </a:lvl1pPr>
          </a:lstStyle>
          <a:p>
            <a:pPr fontAlgn="auto" hangingPunct="0">
              <a:spcBef>
                <a:spcPts val="0"/>
              </a:spcBef>
              <a:spcAft>
                <a:spcPts val="0"/>
              </a:spcAft>
            </a:pPr>
            <a:fld id="{86CB4B4D-7CA3-9044-876B-883B54F8677D}" type="slidenum">
              <a:rPr lang="en-US" kern="0" smtClean="0"/>
              <a:pPr fontAlgn="auto" hangingPunct="0">
                <a:spcBef>
                  <a:spcPts val="0"/>
                </a:spcBef>
                <a:spcAft>
                  <a:spcPts val="0"/>
                </a:spcAft>
              </a:pPr>
              <a:t>‹#›</a:t>
            </a:fld>
            <a:endParaRPr lang="en-US" kern="0"/>
          </a:p>
        </p:txBody>
      </p:sp>
    </p:spTree>
    <p:extLst>
      <p:ext uri="{BB962C8B-B14F-4D97-AF65-F5344CB8AC3E}">
        <p14:creationId xmlns:p14="http://schemas.microsoft.com/office/powerpoint/2010/main" val="7185480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985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2" name="Shape 142"/>
          <p:cNvSpPr/>
          <p:nvPr/>
        </p:nvSpPr>
        <p:spPr>
          <a:xfrm>
            <a:off x="685800" y="628650"/>
            <a:ext cx="7772401" cy="1"/>
          </a:xfrm>
          <a:prstGeom prst="line">
            <a:avLst/>
          </a:prstGeom>
          <a:ln w="50800">
            <a:solidFill>
              <a:srgbClr val="000000"/>
            </a:solidFill>
          </a:ln>
        </p:spPr>
        <p:txBody>
          <a:bodyPr lIns="34289" tIns="34289" rIns="34289" bIns="34289"/>
          <a:lstStyle/>
          <a:p>
            <a:pPr marL="0" marR="0" lvl="0" indent="0" algn="l" defTabSz="685743" rtl="0" eaLnBrk="1" fontAlgn="auto" latinLnBrk="0" hangingPunct="0">
              <a:lnSpc>
                <a:spcPct val="100000"/>
              </a:lnSpc>
              <a:spcBef>
                <a:spcPts val="0"/>
              </a:spcBef>
              <a:spcAft>
                <a:spcPts val="0"/>
              </a:spcAft>
              <a:buClrTx/>
              <a:buSzTx/>
              <a:buFontTx/>
              <a:buNone/>
              <a:tabLst/>
              <a:defRPr sz="2400">
                <a:latin typeface="Calibri"/>
                <a:ea typeface="Calibri"/>
                <a:cs typeface="Calibri"/>
                <a:sym typeface="Calibri"/>
              </a:defRPr>
            </a:pPr>
            <a:endParaRPr kumimoji="0" sz="1266" b="0" i="0" u="none" strike="noStrike" kern="0" cap="none" spc="0" normalizeH="0" baseline="0" noProof="0">
              <a:ln>
                <a:noFill/>
              </a:ln>
              <a:solidFill>
                <a:srgbClr val="000000"/>
              </a:solidFill>
              <a:effectLst/>
              <a:uLnTx/>
              <a:uFillTx/>
              <a:latin typeface="Calibri"/>
              <a:cs typeface="Calibri"/>
              <a:sym typeface="Calibri"/>
            </a:endParaRPr>
          </a:p>
        </p:txBody>
      </p:sp>
      <p:sp>
        <p:nvSpPr>
          <p:cNvPr id="143" name="Shape 143"/>
          <p:cNvSpPr>
            <a:spLocks noGrp="1"/>
          </p:cNvSpPr>
          <p:nvPr>
            <p:ph type="sldNum" sz="quarter" idx="2"/>
          </p:nvPr>
        </p:nvSpPr>
        <p:spPr>
          <a:xfrm>
            <a:off x="8185845" y="4686300"/>
            <a:ext cx="272356" cy="277357"/>
          </a:xfrm>
          <a:prstGeom prst="rect">
            <a:avLst/>
          </a:prstGeom>
        </p:spPr>
        <p:txBody>
          <a:bodyPr lIns="65011" tIns="65011" rIns="65011" bIns="65011"/>
          <a:lstStyle>
            <a:lvl1pPr algn="r" defTabSz="684552">
              <a:defRPr>
                <a:latin typeface="Times New Roman"/>
                <a:ea typeface="Times New Roman"/>
                <a:cs typeface="Times New Roman"/>
                <a:sym typeface="Times New Roman"/>
              </a:defRPr>
            </a:lvl1pPr>
          </a:lstStyle>
          <a:p>
            <a:pPr fontAlgn="auto" hangingPunct="0">
              <a:spcBef>
                <a:spcPts val="0"/>
              </a:spcBef>
              <a:spcAft>
                <a:spcPts val="0"/>
              </a:spcAft>
            </a:pPr>
            <a:fld id="{86CB4B4D-7CA3-9044-876B-883B54F8677D}" type="slidenum">
              <a:rPr lang="en-US" kern="0" smtClean="0">
                <a:solidFill>
                  <a:srgbClr val="000000"/>
                </a:solidFill>
              </a:rPr>
              <a:pPr fontAlgn="auto" hangingPunct="0">
                <a:spcBef>
                  <a:spcPts val="0"/>
                </a:spcBef>
                <a:spcAft>
                  <a:spcPts val="0"/>
                </a:spcAft>
              </a:pPr>
              <a:t>‹#›</a:t>
            </a:fld>
            <a:endParaRPr lang="en-US" kern="0">
              <a:solidFill>
                <a:srgbClr val="000000"/>
              </a:solidFill>
            </a:endParaRPr>
          </a:p>
        </p:txBody>
      </p:sp>
    </p:spTree>
    <p:extLst>
      <p:ext uri="{BB962C8B-B14F-4D97-AF65-F5344CB8AC3E}">
        <p14:creationId xmlns:p14="http://schemas.microsoft.com/office/powerpoint/2010/main" val="152419126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532" indent="0" algn="ctr">
              <a:buNone/>
              <a:defRPr/>
            </a:lvl2pPr>
            <a:lvl3pPr marL="685065" indent="0" algn="ctr">
              <a:buNone/>
              <a:defRPr/>
            </a:lvl3pPr>
            <a:lvl4pPr marL="1027596" indent="0" algn="ctr">
              <a:buNone/>
              <a:defRPr/>
            </a:lvl4pPr>
            <a:lvl5pPr marL="1370127" indent="0" algn="ctr">
              <a:buNone/>
              <a:defRPr/>
            </a:lvl5pPr>
            <a:lvl6pPr marL="1712661" indent="0" algn="ctr">
              <a:buNone/>
              <a:defRPr/>
            </a:lvl6pPr>
            <a:lvl7pPr marL="2055194" indent="0" algn="ctr">
              <a:buNone/>
              <a:defRPr/>
            </a:lvl7pPr>
            <a:lvl8pPr marL="2397726" indent="0" algn="ctr">
              <a:buNone/>
              <a:defRPr/>
            </a:lvl8pPr>
            <a:lvl9pPr marL="274025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ctr" defTabSz="308049" fontAlgn="auto" hangingPunct="0">
              <a:spcBef>
                <a:spcPts val="0"/>
              </a:spcBef>
              <a:spcAft>
                <a:spcPts val="0"/>
              </a:spcAft>
            </a:pPr>
            <a:endParaRPr lang="en-US" sz="1898" kern="0">
              <a:solidFill>
                <a:srgbClr val="000000"/>
              </a:solidFill>
              <a:latin typeface="Helvetica Light"/>
              <a:sym typeface="Helvetica Light"/>
            </a:endParaRPr>
          </a:p>
        </p:txBody>
      </p:sp>
      <p:sp>
        <p:nvSpPr>
          <p:cNvPr id="5" name="Footer Placeholder 4"/>
          <p:cNvSpPr>
            <a:spLocks noGrp="1"/>
          </p:cNvSpPr>
          <p:nvPr>
            <p:ph type="ftr" sz="quarter" idx="11"/>
          </p:nvPr>
        </p:nvSpPr>
        <p:spPr/>
        <p:txBody>
          <a:bodyPr/>
          <a:lstStyle>
            <a:lvl1pPr>
              <a:defRPr/>
            </a:lvl1pPr>
          </a:lstStyle>
          <a:p>
            <a:pPr algn="ctr" defTabSz="308049" fontAlgn="auto" hangingPunct="0">
              <a:spcBef>
                <a:spcPts val="0"/>
              </a:spcBef>
              <a:spcAft>
                <a:spcPts val="0"/>
              </a:spcAft>
            </a:pPr>
            <a:endParaRPr lang="en-US" sz="1898" kern="0">
              <a:solidFill>
                <a:srgbClr val="000000"/>
              </a:solidFill>
              <a:latin typeface="Helvetica Light"/>
              <a:sym typeface="Helvetica Light"/>
            </a:endParaRPr>
          </a:p>
        </p:txBody>
      </p:sp>
      <p:sp>
        <p:nvSpPr>
          <p:cNvPr id="6" name="Slide Number Placeholder 5"/>
          <p:cNvSpPr>
            <a:spLocks noGrp="1"/>
          </p:cNvSpPr>
          <p:nvPr>
            <p:ph type="sldNum" sz="quarter" idx="12"/>
          </p:nvPr>
        </p:nvSpPr>
        <p:spPr>
          <a:xfrm>
            <a:off x="4442501" y="4878958"/>
            <a:ext cx="250069" cy="248658"/>
          </a:xfrm>
        </p:spPr>
        <p:txBody>
          <a:bodyPr/>
          <a:lstStyle>
            <a:lvl1pPr>
              <a:defRPr/>
            </a:lvl1pPr>
          </a:lstStyle>
          <a:p>
            <a:pPr algn="ctr" defTabSz="308049" fontAlgn="auto" hangingPunct="0">
              <a:spcBef>
                <a:spcPts val="0"/>
              </a:spcBef>
              <a:spcAft>
                <a:spcPts val="0"/>
              </a:spcAft>
            </a:pPr>
            <a:fld id="{85D305C8-88CC-7441-92B3-E09C3EB9022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4191372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ctr" defTabSz="308049" fontAlgn="auto" hangingPunct="0">
              <a:spcBef>
                <a:spcPts val="0"/>
              </a:spcBef>
              <a:spcAft>
                <a:spcPts val="0"/>
              </a:spcAft>
            </a:pPr>
            <a:endParaRPr lang="en-US" sz="1898" kern="0">
              <a:solidFill>
                <a:srgbClr val="000000"/>
              </a:solidFill>
              <a:latin typeface="Helvetica Light"/>
              <a:sym typeface="Helvetica Light"/>
            </a:endParaRPr>
          </a:p>
        </p:txBody>
      </p:sp>
      <p:sp>
        <p:nvSpPr>
          <p:cNvPr id="4" name="Footer Placeholder 3"/>
          <p:cNvSpPr>
            <a:spLocks noGrp="1"/>
          </p:cNvSpPr>
          <p:nvPr>
            <p:ph type="ftr" sz="quarter" idx="11"/>
          </p:nvPr>
        </p:nvSpPr>
        <p:spPr/>
        <p:txBody>
          <a:bodyPr/>
          <a:lstStyle>
            <a:lvl1pPr>
              <a:defRPr/>
            </a:lvl1pPr>
          </a:lstStyle>
          <a:p>
            <a:pPr algn="ctr" defTabSz="308049" fontAlgn="auto" hangingPunct="0">
              <a:spcBef>
                <a:spcPts val="0"/>
              </a:spcBef>
              <a:spcAft>
                <a:spcPts val="0"/>
              </a:spcAft>
            </a:pPr>
            <a:endParaRPr lang="en-US" sz="1898" kern="0">
              <a:solidFill>
                <a:srgbClr val="000000"/>
              </a:solidFill>
              <a:latin typeface="Helvetica Light"/>
              <a:sym typeface="Helvetica Light"/>
            </a:endParaRPr>
          </a:p>
        </p:txBody>
      </p:sp>
      <p:sp>
        <p:nvSpPr>
          <p:cNvPr id="5" name="Slide Number Placeholder 4"/>
          <p:cNvSpPr>
            <a:spLocks noGrp="1"/>
          </p:cNvSpPr>
          <p:nvPr>
            <p:ph type="sldNum" sz="quarter" idx="12"/>
          </p:nvPr>
        </p:nvSpPr>
        <p:spPr>
          <a:xfrm>
            <a:off x="4442501" y="4878958"/>
            <a:ext cx="250069" cy="248658"/>
          </a:xfrm>
        </p:spPr>
        <p:txBody>
          <a:bodyPr/>
          <a:lstStyle>
            <a:lvl1pPr>
              <a:defRPr/>
            </a:lvl1pPr>
          </a:lstStyle>
          <a:p>
            <a:pPr algn="ctr" defTabSz="308049" fontAlgn="auto" hangingPunct="0">
              <a:spcBef>
                <a:spcPts val="0"/>
              </a:spcBef>
              <a:spcAft>
                <a:spcPts val="0"/>
              </a:spcAft>
            </a:pPr>
            <a:fld id="{15D3885F-454C-054D-BD99-454039AA59AB}"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3064722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00042D-1280-6F43-B74C-E2B1C73BF96D}"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3637883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0042D-1280-6F43-B74C-E2B1C73BF96D}"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1423820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00042D-1280-6F43-B74C-E2B1C73BF96D}"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2779498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00042D-1280-6F43-B74C-E2B1C73BF96D}"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1875488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00042D-1280-6F43-B74C-E2B1C73BF96D}" type="datetimeFigureOut">
              <a:rPr lang="en-US" smtClean="0"/>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35333497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00042D-1280-6F43-B74C-E2B1C73BF96D}" type="datetimeFigureOut">
              <a:rPr lang="en-US" smtClean="0"/>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1786800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0042D-1280-6F43-B74C-E2B1C73BF96D}" type="datetimeFigureOut">
              <a:rPr lang="en-US" smtClean="0"/>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310766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37"/>
            <a:ext cx="3008313" cy="3518297"/>
          </a:xfrm>
        </p:spPr>
        <p:txBody>
          <a:bodyPr/>
          <a:lstStyle>
            <a:lvl1pPr marL="0" indent="0">
              <a:buNone/>
              <a:defRPr sz="1400"/>
            </a:lvl1pPr>
            <a:lvl2pPr marL="456755" indent="0">
              <a:buNone/>
              <a:defRPr sz="1200"/>
            </a:lvl2pPr>
            <a:lvl3pPr marL="913510" indent="0">
              <a:buNone/>
              <a:defRPr sz="1000"/>
            </a:lvl3pPr>
            <a:lvl4pPr marL="1370263" indent="0">
              <a:buNone/>
              <a:defRPr sz="900"/>
            </a:lvl4pPr>
            <a:lvl5pPr marL="1827016" indent="0">
              <a:buNone/>
              <a:defRPr sz="900"/>
            </a:lvl5pPr>
            <a:lvl6pPr marL="2283773" indent="0">
              <a:buNone/>
              <a:defRPr sz="900"/>
            </a:lvl6pPr>
            <a:lvl7pPr marL="2740529" indent="0">
              <a:buNone/>
              <a:defRPr sz="900"/>
            </a:lvl7pPr>
            <a:lvl8pPr marL="3197284" indent="0">
              <a:buNone/>
              <a:defRPr sz="900"/>
            </a:lvl8pPr>
            <a:lvl9pPr marL="36540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4973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00042D-1280-6F43-B74C-E2B1C73BF96D}"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489453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00042D-1280-6F43-B74C-E2B1C73BF96D}"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145828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0042D-1280-6F43-B74C-E2B1C73BF96D}"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1131336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0042D-1280-6F43-B74C-E2B1C73BF96D}"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8EB43-F73E-C24F-9216-B04B4BA9DCC8}" type="slidenum">
              <a:rPr lang="en-US" smtClean="0"/>
              <a:t>‹#›</a:t>
            </a:fld>
            <a:endParaRPr lang="en-US"/>
          </a:p>
        </p:txBody>
      </p:sp>
    </p:spTree>
    <p:extLst>
      <p:ext uri="{BB962C8B-B14F-4D97-AF65-F5344CB8AC3E}">
        <p14:creationId xmlns:p14="http://schemas.microsoft.com/office/powerpoint/2010/main" val="1314301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p:nvPr/>
        </p:nvSpPr>
        <p:spPr>
          <a:xfrm>
            <a:off x="0" y="4624125"/>
            <a:ext cx="9144000" cy="529200"/>
          </a:xfrm>
          <a:prstGeom prst="rect">
            <a:avLst/>
          </a:prstGeom>
          <a:solidFill>
            <a:srgbClr val="8C1515"/>
          </a:solidFill>
          <a:ln>
            <a:noFill/>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cs typeface="Arial"/>
              <a:sym typeface="Arial"/>
            </a:endParaRPr>
          </a:p>
        </p:txBody>
      </p:sp>
      <p:sp>
        <p:nvSpPr>
          <p:cNvPr id="14" name="Shape 14"/>
          <p:cNvSpPr txBox="1"/>
          <p:nvPr/>
        </p:nvSpPr>
        <p:spPr>
          <a:xfrm>
            <a:off x="72200" y="4624125"/>
            <a:ext cx="5250900" cy="5415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kern="0">
                <a:solidFill>
                  <a:srgbClr val="FFFFFF"/>
                </a:solidFill>
                <a:latin typeface="Arial"/>
                <a:cs typeface="Arial"/>
                <a:sym typeface="Arial"/>
              </a:rPr>
              <a:t>Fei-Fei Li &amp; Andrej Karpathy &amp; Justin Johnson</a:t>
            </a:r>
          </a:p>
        </p:txBody>
      </p:sp>
      <p:sp>
        <p:nvSpPr>
          <p:cNvPr id="15" name="Shape 15"/>
          <p:cNvSpPr txBox="1"/>
          <p:nvPr/>
        </p:nvSpPr>
        <p:spPr>
          <a:xfrm>
            <a:off x="5326102" y="4617975"/>
            <a:ext cx="3501299" cy="5415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2000" kern="0">
                <a:solidFill>
                  <a:srgbClr val="FFFFFF"/>
                </a:solidFill>
                <a:latin typeface="Arial"/>
                <a:cs typeface="Arial"/>
                <a:sym typeface="Arial"/>
              </a:rPr>
              <a:t>Lecture 7 -</a:t>
            </a:r>
          </a:p>
        </p:txBody>
      </p:sp>
      <p:sp>
        <p:nvSpPr>
          <p:cNvPr id="16" name="Shape 16"/>
          <p:cNvSpPr txBox="1">
            <a:spLocks noGrp="1"/>
          </p:cNvSpPr>
          <p:nvPr>
            <p:ph type="sldNum" idx="12"/>
          </p:nvPr>
        </p:nvSpPr>
        <p:spPr>
          <a:xfrm>
            <a:off x="6503289" y="4667850"/>
            <a:ext cx="548699" cy="3936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
        <p:nvSpPr>
          <p:cNvPr id="17" name="Shape 17"/>
          <p:cNvSpPr txBox="1"/>
          <p:nvPr/>
        </p:nvSpPr>
        <p:spPr>
          <a:xfrm>
            <a:off x="7535902" y="4617975"/>
            <a:ext cx="3501299" cy="5415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2000" kern="0">
                <a:solidFill>
                  <a:srgbClr val="FFFFFF"/>
                </a:solidFill>
                <a:latin typeface="Arial"/>
                <a:cs typeface="Arial"/>
                <a:sym typeface="Arial"/>
              </a:rPr>
              <a:t>27 Jan 2016</a:t>
            </a:r>
          </a:p>
        </p:txBody>
      </p:sp>
    </p:spTree>
    <p:extLst>
      <p:ext uri="{BB962C8B-B14F-4D97-AF65-F5344CB8AC3E}">
        <p14:creationId xmlns:p14="http://schemas.microsoft.com/office/powerpoint/2010/main" val="2029079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200150"/>
            <a:ext cx="8229600" cy="372568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2" y="4749850"/>
            <a:ext cx="548699" cy="393524"/>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7477242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457201" y="1200150"/>
            <a:ext cx="3994525" cy="372568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2"/>
          </p:nvPr>
        </p:nvSpPr>
        <p:spPr>
          <a:xfrm>
            <a:off x="4692274" y="1200150"/>
            <a:ext cx="3994525" cy="372568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8556792" y="4749850"/>
            <a:ext cx="548699" cy="393524"/>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267872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556792" y="4749850"/>
            <a:ext cx="548699" cy="393524"/>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2795214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aption">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457200" y="4406309"/>
            <a:ext cx="8229600" cy="519520"/>
          </a:xfrm>
          <a:prstGeom prst="rect">
            <a:avLst/>
          </a:prstGeom>
          <a:noFill/>
          <a:ln>
            <a:noFill/>
          </a:ln>
        </p:spPr>
        <p:txBody>
          <a:bodyPr lIns="91425" tIns="91425" rIns="91425" bIns="91425" anchor="ctr" anchorCtr="0"/>
          <a:lstStyle>
            <a:lvl1pPr lvl="0" algn="ctr">
              <a:spcBef>
                <a:spcPts val="360"/>
              </a:spcBef>
              <a:buSzPct val="100000"/>
              <a:buNone/>
              <a:defRPr sz="1800"/>
            </a:lvl1pPr>
          </a:lstStyle>
          <a:p>
            <a:endParaRPr/>
          </a:p>
        </p:txBody>
      </p:sp>
      <p:sp>
        <p:nvSpPr>
          <p:cNvPr id="32" name="Shape 32"/>
          <p:cNvSpPr txBox="1">
            <a:spLocks noGrp="1"/>
          </p:cNvSpPr>
          <p:nvPr>
            <p:ph type="sldNum" idx="12"/>
          </p:nvPr>
        </p:nvSpPr>
        <p:spPr>
          <a:xfrm>
            <a:off x="8556792" y="4749850"/>
            <a:ext cx="548699" cy="393524"/>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4163868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597496"/>
            <a:ext cx="7773120" cy="1102795"/>
          </a:xfrm>
        </p:spPr>
        <p:txBody>
          <a:bodyPr/>
          <a:lstStyle/>
          <a:p>
            <a:r>
              <a:rPr lang="en-US"/>
              <a:t>Click to edit Master title style</a:t>
            </a:r>
          </a:p>
        </p:txBody>
      </p:sp>
      <p:sp>
        <p:nvSpPr>
          <p:cNvPr id="3" name="Subtitle 2"/>
          <p:cNvSpPr>
            <a:spLocks noGrp="1"/>
          </p:cNvSpPr>
          <p:nvPr>
            <p:ph type="subTitle" idx="1"/>
          </p:nvPr>
        </p:nvSpPr>
        <p:spPr>
          <a:xfrm>
            <a:off x="1372321" y="2914147"/>
            <a:ext cx="6400800" cy="1314498"/>
          </a:xfrm>
        </p:spPr>
        <p:txBody>
          <a:bodyPr/>
          <a:lstStyle>
            <a:lvl1pPr marL="0" indent="0" algn="ctr">
              <a:buNone/>
              <a:defRPr>
                <a:solidFill>
                  <a:schemeClr val="tx1">
                    <a:tint val="75000"/>
                  </a:schemeClr>
                </a:solidFill>
              </a:defRPr>
            </a:lvl1pPr>
            <a:lvl2pPr marL="370250" indent="0" algn="ctr">
              <a:buNone/>
              <a:defRPr>
                <a:solidFill>
                  <a:schemeClr val="tx1">
                    <a:tint val="75000"/>
                  </a:schemeClr>
                </a:solidFill>
              </a:defRPr>
            </a:lvl2pPr>
            <a:lvl3pPr marL="740500" indent="0" algn="ctr">
              <a:buNone/>
              <a:defRPr>
                <a:solidFill>
                  <a:schemeClr val="tx1">
                    <a:tint val="75000"/>
                  </a:schemeClr>
                </a:solidFill>
              </a:defRPr>
            </a:lvl3pPr>
            <a:lvl4pPr marL="1110751" indent="0" algn="ctr">
              <a:buNone/>
              <a:defRPr>
                <a:solidFill>
                  <a:schemeClr val="tx1">
                    <a:tint val="75000"/>
                  </a:schemeClr>
                </a:solidFill>
              </a:defRPr>
            </a:lvl4pPr>
            <a:lvl5pPr marL="1481001" indent="0" algn="ctr">
              <a:buNone/>
              <a:defRPr>
                <a:solidFill>
                  <a:schemeClr val="tx1">
                    <a:tint val="75000"/>
                  </a:schemeClr>
                </a:solidFill>
              </a:defRPr>
            </a:lvl5pPr>
            <a:lvl6pPr marL="1851251" indent="0" algn="ctr">
              <a:buNone/>
              <a:defRPr>
                <a:solidFill>
                  <a:schemeClr val="tx1">
                    <a:tint val="75000"/>
                  </a:schemeClr>
                </a:solidFill>
              </a:defRPr>
            </a:lvl6pPr>
            <a:lvl7pPr marL="2221501" indent="0" algn="ctr">
              <a:buNone/>
              <a:defRPr>
                <a:solidFill>
                  <a:schemeClr val="tx1">
                    <a:tint val="75000"/>
                  </a:schemeClr>
                </a:solidFill>
              </a:defRPr>
            </a:lvl7pPr>
            <a:lvl8pPr marL="2591751" indent="0" algn="ctr">
              <a:buNone/>
              <a:defRPr>
                <a:solidFill>
                  <a:schemeClr val="tx1">
                    <a:tint val="75000"/>
                  </a:schemeClr>
                </a:solidFill>
              </a:defRPr>
            </a:lvl8pPr>
            <a:lvl9pPr marL="29620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856306DF-2999-41ED-99D1-85B27BB2272A}"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72189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3200"/>
            </a:lvl1pPr>
            <a:lvl2pPr marL="456755" indent="0">
              <a:buNone/>
              <a:defRPr sz="2800"/>
            </a:lvl2pPr>
            <a:lvl3pPr marL="913510" indent="0">
              <a:buNone/>
              <a:defRPr sz="2400"/>
            </a:lvl3pPr>
            <a:lvl4pPr marL="1370263" indent="0">
              <a:buNone/>
              <a:defRPr sz="2000"/>
            </a:lvl4pPr>
            <a:lvl5pPr marL="1827016" indent="0">
              <a:buNone/>
              <a:defRPr sz="2000"/>
            </a:lvl5pPr>
            <a:lvl6pPr marL="2283773" indent="0">
              <a:buNone/>
              <a:defRPr sz="2000"/>
            </a:lvl6pPr>
            <a:lvl7pPr marL="2740529" indent="0">
              <a:buNone/>
              <a:defRPr sz="2000"/>
            </a:lvl7pPr>
            <a:lvl8pPr marL="3197284" indent="0">
              <a:buNone/>
              <a:defRPr sz="2000"/>
            </a:lvl8pPr>
            <a:lvl9pPr marL="3654037" indent="0">
              <a:buNone/>
              <a:defRPr sz="2000"/>
            </a:lvl9pPr>
          </a:lstStyle>
          <a:p>
            <a:r>
              <a:rPr lang="en-US"/>
              <a:t>Click icon to add picture</a:t>
            </a:r>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lvl1pPr>
            <a:lvl2pPr marL="456755" indent="0">
              <a:buNone/>
              <a:defRPr sz="1200"/>
            </a:lvl2pPr>
            <a:lvl3pPr marL="913510" indent="0">
              <a:buNone/>
              <a:defRPr sz="1000"/>
            </a:lvl3pPr>
            <a:lvl4pPr marL="1370263" indent="0">
              <a:buNone/>
              <a:defRPr sz="900"/>
            </a:lvl4pPr>
            <a:lvl5pPr marL="1827016" indent="0">
              <a:buNone/>
              <a:defRPr sz="900"/>
            </a:lvl5pPr>
            <a:lvl6pPr marL="2283773" indent="0">
              <a:buNone/>
              <a:defRPr sz="900"/>
            </a:lvl6pPr>
            <a:lvl7pPr marL="2740529" indent="0">
              <a:buNone/>
              <a:defRPr sz="900"/>
            </a:lvl7pPr>
            <a:lvl8pPr marL="3197284" indent="0">
              <a:buNone/>
              <a:defRPr sz="900"/>
            </a:lvl8pPr>
            <a:lvl9pPr marL="36540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02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8680FF02-47EB-4042-ACA0-CB02337F9D58}"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2097692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305156"/>
            <a:ext cx="7771680" cy="1021787"/>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880" y="2179672"/>
            <a:ext cx="7771680" cy="1125478"/>
          </a:xfrm>
        </p:spPr>
        <p:txBody>
          <a:bodyPr anchor="b"/>
          <a:lstStyle>
            <a:lvl1pPr marL="0" indent="0">
              <a:buNone/>
              <a:defRPr sz="1600">
                <a:solidFill>
                  <a:schemeClr val="tx1">
                    <a:tint val="75000"/>
                  </a:schemeClr>
                </a:solidFill>
              </a:defRPr>
            </a:lvl1pPr>
            <a:lvl2pPr marL="370250" indent="0">
              <a:buNone/>
              <a:defRPr sz="1500">
                <a:solidFill>
                  <a:schemeClr val="tx1">
                    <a:tint val="75000"/>
                  </a:schemeClr>
                </a:solidFill>
              </a:defRPr>
            </a:lvl2pPr>
            <a:lvl3pPr marL="740500" indent="0">
              <a:buNone/>
              <a:defRPr sz="1300">
                <a:solidFill>
                  <a:schemeClr val="tx1">
                    <a:tint val="75000"/>
                  </a:schemeClr>
                </a:solidFill>
              </a:defRPr>
            </a:lvl3pPr>
            <a:lvl4pPr marL="1110751" indent="0">
              <a:buNone/>
              <a:defRPr sz="1100">
                <a:solidFill>
                  <a:schemeClr val="tx1">
                    <a:tint val="75000"/>
                  </a:schemeClr>
                </a:solidFill>
              </a:defRPr>
            </a:lvl4pPr>
            <a:lvl5pPr marL="1481001" indent="0">
              <a:buNone/>
              <a:defRPr sz="1100">
                <a:solidFill>
                  <a:schemeClr val="tx1">
                    <a:tint val="75000"/>
                  </a:schemeClr>
                </a:solidFill>
              </a:defRPr>
            </a:lvl5pPr>
            <a:lvl6pPr marL="1851251" indent="0">
              <a:buNone/>
              <a:defRPr sz="1100">
                <a:solidFill>
                  <a:schemeClr val="tx1">
                    <a:tint val="75000"/>
                  </a:schemeClr>
                </a:solidFill>
              </a:defRPr>
            </a:lvl6pPr>
            <a:lvl7pPr marL="2221501" indent="0">
              <a:buNone/>
              <a:defRPr sz="1100">
                <a:solidFill>
                  <a:schemeClr val="tx1">
                    <a:tint val="75000"/>
                  </a:schemeClr>
                </a:solidFill>
              </a:defRPr>
            </a:lvl7pPr>
            <a:lvl8pPr marL="2591751" indent="0">
              <a:buNone/>
              <a:defRPr sz="1100">
                <a:solidFill>
                  <a:schemeClr val="tx1">
                    <a:tint val="75000"/>
                  </a:schemeClr>
                </a:solidFill>
              </a:defRPr>
            </a:lvl8pPr>
            <a:lvl9pPr marL="296200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49F75BA6-BFD4-4F55-8C66-6E10716AFC66}"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1049259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1" y="1203251"/>
            <a:ext cx="4044960" cy="3394797"/>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680" y="1203251"/>
            <a:ext cx="4046400" cy="3394797"/>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9C423740-5D72-454D-9B64-1928E5F07989}"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3601228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06302"/>
            <a:ext cx="8229600" cy="85653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151401"/>
            <a:ext cx="4039200" cy="479570"/>
          </a:xfrm>
        </p:spPr>
        <p:txBody>
          <a:bodyPr anchor="b"/>
          <a:lstStyle>
            <a:lvl1pPr marL="0" indent="0">
              <a:buNone/>
              <a:defRPr sz="1900" b="1"/>
            </a:lvl1pPr>
            <a:lvl2pPr marL="370250" indent="0">
              <a:buNone/>
              <a:defRPr sz="1600" b="1"/>
            </a:lvl2pPr>
            <a:lvl3pPr marL="740500" indent="0">
              <a:buNone/>
              <a:defRPr sz="1500" b="1"/>
            </a:lvl3pPr>
            <a:lvl4pPr marL="1110751" indent="0">
              <a:buNone/>
              <a:defRPr sz="1300" b="1"/>
            </a:lvl4pPr>
            <a:lvl5pPr marL="1481001" indent="0">
              <a:buNone/>
              <a:defRPr sz="1300" b="1"/>
            </a:lvl5pPr>
            <a:lvl6pPr marL="1851251" indent="0">
              <a:buNone/>
              <a:defRPr sz="1300" b="1"/>
            </a:lvl6pPr>
            <a:lvl7pPr marL="2221501" indent="0">
              <a:buNone/>
              <a:defRPr sz="1300" b="1"/>
            </a:lvl7pPr>
            <a:lvl8pPr marL="2591751" indent="0">
              <a:buNone/>
              <a:defRPr sz="1300" b="1"/>
            </a:lvl8pPr>
            <a:lvl9pPr marL="2962001" indent="0">
              <a:buNone/>
              <a:defRPr sz="1300" b="1"/>
            </a:lvl9pPr>
          </a:lstStyle>
          <a:p>
            <a:pPr lvl="0"/>
            <a:r>
              <a:rPr lang="en-US"/>
              <a:t>Click to edit Master text styles</a:t>
            </a:r>
          </a:p>
        </p:txBody>
      </p:sp>
      <p:sp>
        <p:nvSpPr>
          <p:cNvPr id="4" name="Content Placeholder 3"/>
          <p:cNvSpPr>
            <a:spLocks noGrp="1"/>
          </p:cNvSpPr>
          <p:nvPr>
            <p:ph sz="half" idx="2"/>
          </p:nvPr>
        </p:nvSpPr>
        <p:spPr>
          <a:xfrm>
            <a:off x="457920" y="1630974"/>
            <a:ext cx="4039200" cy="296383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151401"/>
            <a:ext cx="4042080" cy="479570"/>
          </a:xfrm>
        </p:spPr>
        <p:txBody>
          <a:bodyPr anchor="b"/>
          <a:lstStyle>
            <a:lvl1pPr marL="0" indent="0">
              <a:buNone/>
              <a:defRPr sz="1900" b="1"/>
            </a:lvl1pPr>
            <a:lvl2pPr marL="370250" indent="0">
              <a:buNone/>
              <a:defRPr sz="1600" b="1"/>
            </a:lvl2pPr>
            <a:lvl3pPr marL="740500" indent="0">
              <a:buNone/>
              <a:defRPr sz="1500" b="1"/>
            </a:lvl3pPr>
            <a:lvl4pPr marL="1110751" indent="0">
              <a:buNone/>
              <a:defRPr sz="1300" b="1"/>
            </a:lvl4pPr>
            <a:lvl5pPr marL="1481001" indent="0">
              <a:buNone/>
              <a:defRPr sz="1300" b="1"/>
            </a:lvl5pPr>
            <a:lvl6pPr marL="1851251" indent="0">
              <a:buNone/>
              <a:defRPr sz="1300" b="1"/>
            </a:lvl6pPr>
            <a:lvl7pPr marL="2221501" indent="0">
              <a:buNone/>
              <a:defRPr sz="1300" b="1"/>
            </a:lvl7pPr>
            <a:lvl8pPr marL="2591751" indent="0">
              <a:buNone/>
              <a:defRPr sz="1300" b="1"/>
            </a:lvl8pPr>
            <a:lvl9pPr marL="2962001"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5442" y="1630974"/>
            <a:ext cx="4042080" cy="296383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CDF927E0-D30C-4CF5-8913-497CB1179862}"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27193322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BBF136E6-3E3B-43D1-8D4B-EEB63643E42B}"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879312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E2FFE1A5-76F3-4EB5-BE40-7A54DE5DAF74}"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662646085"/>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05228"/>
            <a:ext cx="3008160" cy="870571"/>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522" y="205228"/>
            <a:ext cx="5112000" cy="438958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075797"/>
            <a:ext cx="3008160" cy="3519009"/>
          </a:xfrm>
        </p:spPr>
        <p:txBody>
          <a:bodyPr/>
          <a:lstStyle>
            <a:lvl1pPr marL="0" indent="0">
              <a:buNone/>
              <a:defRPr sz="1100"/>
            </a:lvl1pPr>
            <a:lvl2pPr marL="370250" indent="0">
              <a:buNone/>
              <a:defRPr sz="1000"/>
            </a:lvl2pPr>
            <a:lvl3pPr marL="740500" indent="0">
              <a:buNone/>
              <a:defRPr sz="800"/>
            </a:lvl3pPr>
            <a:lvl4pPr marL="1110751" indent="0">
              <a:buNone/>
              <a:defRPr sz="700"/>
            </a:lvl4pPr>
            <a:lvl5pPr marL="1481001" indent="0">
              <a:buNone/>
              <a:defRPr sz="700"/>
            </a:lvl5pPr>
            <a:lvl6pPr marL="1851251" indent="0">
              <a:buNone/>
              <a:defRPr sz="700"/>
            </a:lvl6pPr>
            <a:lvl7pPr marL="2221501" indent="0">
              <a:buNone/>
              <a:defRPr sz="700"/>
            </a:lvl7pPr>
            <a:lvl8pPr marL="2591751" indent="0">
              <a:buNone/>
              <a:defRPr sz="700"/>
            </a:lvl8pPr>
            <a:lvl9pPr marL="296200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2651D2D6-F7A1-4F76-B402-DB9A414A7E86}"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2332825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2" y="3600021"/>
            <a:ext cx="5486400" cy="425565"/>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802" y="459050"/>
            <a:ext cx="5486400" cy="3086964"/>
          </a:xfrm>
        </p:spPr>
        <p:txBody>
          <a:bodyPr/>
          <a:lstStyle>
            <a:lvl1pPr marL="0" indent="0">
              <a:buNone/>
              <a:defRPr sz="2600"/>
            </a:lvl1pPr>
            <a:lvl2pPr marL="370250" indent="0">
              <a:buNone/>
              <a:defRPr sz="2300"/>
            </a:lvl2pPr>
            <a:lvl3pPr marL="740500" indent="0">
              <a:buNone/>
              <a:defRPr sz="1900"/>
            </a:lvl3pPr>
            <a:lvl4pPr marL="1110751" indent="0">
              <a:buNone/>
              <a:defRPr sz="1600"/>
            </a:lvl4pPr>
            <a:lvl5pPr marL="1481001" indent="0">
              <a:buNone/>
              <a:defRPr sz="1600"/>
            </a:lvl5pPr>
            <a:lvl6pPr marL="1851251" indent="0">
              <a:buNone/>
              <a:defRPr sz="1600"/>
            </a:lvl6pPr>
            <a:lvl7pPr marL="2221501" indent="0">
              <a:buNone/>
              <a:defRPr sz="1600"/>
            </a:lvl7pPr>
            <a:lvl8pPr marL="2591751" indent="0">
              <a:buNone/>
              <a:defRPr sz="1600"/>
            </a:lvl8pPr>
            <a:lvl9pPr marL="2962001" indent="0">
              <a:buNone/>
              <a:defRPr sz="1600"/>
            </a:lvl9pPr>
          </a:lstStyle>
          <a:p>
            <a:endParaRPr lang="en-US"/>
          </a:p>
        </p:txBody>
      </p:sp>
      <p:sp>
        <p:nvSpPr>
          <p:cNvPr id="4" name="Text Placeholder 3"/>
          <p:cNvSpPr>
            <a:spLocks noGrp="1"/>
          </p:cNvSpPr>
          <p:nvPr>
            <p:ph type="body" sz="half" idx="2"/>
          </p:nvPr>
        </p:nvSpPr>
        <p:spPr>
          <a:xfrm>
            <a:off x="1792802" y="4025588"/>
            <a:ext cx="5486400" cy="603783"/>
          </a:xfrm>
        </p:spPr>
        <p:txBody>
          <a:bodyPr/>
          <a:lstStyle>
            <a:lvl1pPr marL="0" indent="0">
              <a:buNone/>
              <a:defRPr sz="1100"/>
            </a:lvl1pPr>
            <a:lvl2pPr marL="370250" indent="0">
              <a:buNone/>
              <a:defRPr sz="1000"/>
            </a:lvl2pPr>
            <a:lvl3pPr marL="740500" indent="0">
              <a:buNone/>
              <a:defRPr sz="800"/>
            </a:lvl3pPr>
            <a:lvl4pPr marL="1110751" indent="0">
              <a:buNone/>
              <a:defRPr sz="700"/>
            </a:lvl4pPr>
            <a:lvl5pPr marL="1481001" indent="0">
              <a:buNone/>
              <a:defRPr sz="700"/>
            </a:lvl5pPr>
            <a:lvl6pPr marL="1851251" indent="0">
              <a:buNone/>
              <a:defRPr sz="700"/>
            </a:lvl6pPr>
            <a:lvl7pPr marL="2221501" indent="0">
              <a:buNone/>
              <a:defRPr sz="700"/>
            </a:lvl7pPr>
            <a:lvl8pPr marL="2591751" indent="0">
              <a:buNone/>
              <a:defRPr sz="700"/>
            </a:lvl8pPr>
            <a:lvl9pPr marL="296200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21975A74-7D56-4EAA-A47D-C19AA9C4BAEB}"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42371369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2C69472F-8DAC-43AB-82E7-E7AA3C5089C1}"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2450490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05222"/>
            <a:ext cx="2056320" cy="4392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05222"/>
            <a:ext cx="6035040" cy="4392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0">
              <a:lnSpc>
                <a:spcPct val="100000"/>
              </a:lnSpc>
              <a:spcBef>
                <a:spcPct val="0"/>
              </a:spcBef>
              <a:spcAft>
                <a:spcPct val="0"/>
              </a:spcAft>
              <a:buClrTx/>
              <a:buSzTx/>
              <a:buFontTx/>
              <a:buNone/>
              <a:tabLst/>
              <a:defRPr/>
            </a:pPr>
            <a:fld id="{BFE04141-98D6-4FC9-9DF8-8F9C16F63999}" type="slidenum">
              <a:rPr kumimoji="0" lang="en-US"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339407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8.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50" tIns="45678" rIns="91350" bIns="45678"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350" tIns="45678" rIns="91350"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50" tIns="45678" rIns="91350" bIns="45678"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ea typeface="+mn-ea"/>
              </a:rPr>
              <a:pPr fontAlgn="auto">
                <a:spcBef>
                  <a:spcPts val="0"/>
                </a:spcBef>
                <a:spcAft>
                  <a:spcPts val="0"/>
                </a:spcAft>
              </a:pPr>
              <a:t>10/24/2022</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50" tIns="45678" rIns="91350" bIns="45678"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50" tIns="45678" rIns="91350" bIns="45678"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
        <p:nvSpPr>
          <p:cNvPr id="9" name="TextBox 8"/>
          <p:cNvSpPr txBox="1"/>
          <p:nvPr userDrawn="1"/>
        </p:nvSpPr>
        <p:spPr>
          <a:xfrm>
            <a:off x="8448369" y="4932896"/>
            <a:ext cx="766375" cy="246136"/>
          </a:xfrm>
          <a:prstGeom prst="rect">
            <a:avLst/>
          </a:prstGeom>
          <a:noFill/>
        </p:spPr>
        <p:txBody>
          <a:bodyPr wrap="none" lIns="91350" tIns="45678" rIns="91350" bIns="45678" rtlCol="0">
            <a:spAutoFit/>
          </a:bodyPr>
          <a:lstStyle/>
          <a:p>
            <a:pPr fontAlgn="auto">
              <a:spcBef>
                <a:spcPts val="0"/>
              </a:spcBef>
              <a:spcAft>
                <a:spcPts val="0"/>
              </a:spcAft>
            </a:pPr>
            <a:r>
              <a:rPr lang="en-US" sz="1000" dirty="0">
                <a:solidFill>
                  <a:prstClr val="black"/>
                </a:solidFill>
                <a:latin typeface="Calibri"/>
                <a:ea typeface="+mn-ea"/>
              </a:rPr>
              <a:t>Andrew Ng</a:t>
            </a:r>
          </a:p>
        </p:txBody>
      </p:sp>
    </p:spTree>
    <p:extLst>
      <p:ext uri="{BB962C8B-B14F-4D97-AF65-F5344CB8AC3E}">
        <p14:creationId xmlns:p14="http://schemas.microsoft.com/office/powerpoint/2010/main" val="31880089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3510" rtl="0" eaLnBrk="1" latinLnBrk="0" hangingPunct="1">
        <a:spcBef>
          <a:spcPct val="0"/>
        </a:spcBef>
        <a:buNone/>
        <a:defRPr sz="4400" kern="1200">
          <a:solidFill>
            <a:schemeClr val="tx1"/>
          </a:solidFill>
          <a:latin typeface="+mj-lt"/>
          <a:ea typeface="+mj-ea"/>
          <a:cs typeface="+mj-cs"/>
        </a:defRPr>
      </a:lvl1pPr>
    </p:titleStyle>
    <p:bodyStyle>
      <a:lvl1pPr marL="342563" indent="-342563" algn="l" defTabSz="9135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26" indent="-285471" algn="l" defTabSz="9135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89" indent="-228378" algn="l" defTabSz="9135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41"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397"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150"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01"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659"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412"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10" rtl="0" eaLnBrk="1" latinLnBrk="0" hangingPunct="1">
        <a:defRPr sz="1800" kern="1200">
          <a:solidFill>
            <a:schemeClr val="tx1"/>
          </a:solidFill>
          <a:latin typeface="+mn-lt"/>
          <a:ea typeface="+mn-ea"/>
          <a:cs typeface="+mn-cs"/>
        </a:defRPr>
      </a:lvl1pPr>
      <a:lvl2pPr marL="456755" algn="l" defTabSz="913510" rtl="0" eaLnBrk="1" latinLnBrk="0" hangingPunct="1">
        <a:defRPr sz="1800" kern="1200">
          <a:solidFill>
            <a:schemeClr val="tx1"/>
          </a:solidFill>
          <a:latin typeface="+mn-lt"/>
          <a:ea typeface="+mn-ea"/>
          <a:cs typeface="+mn-cs"/>
        </a:defRPr>
      </a:lvl2pPr>
      <a:lvl3pPr marL="913510" algn="l" defTabSz="913510" rtl="0" eaLnBrk="1" latinLnBrk="0" hangingPunct="1">
        <a:defRPr sz="1800" kern="1200">
          <a:solidFill>
            <a:schemeClr val="tx1"/>
          </a:solidFill>
          <a:latin typeface="+mn-lt"/>
          <a:ea typeface="+mn-ea"/>
          <a:cs typeface="+mn-cs"/>
        </a:defRPr>
      </a:lvl3pPr>
      <a:lvl4pPr marL="1370263" algn="l" defTabSz="913510" rtl="0" eaLnBrk="1" latinLnBrk="0" hangingPunct="1">
        <a:defRPr sz="1800" kern="1200">
          <a:solidFill>
            <a:schemeClr val="tx1"/>
          </a:solidFill>
          <a:latin typeface="+mn-lt"/>
          <a:ea typeface="+mn-ea"/>
          <a:cs typeface="+mn-cs"/>
        </a:defRPr>
      </a:lvl4pPr>
      <a:lvl5pPr marL="1827016" algn="l" defTabSz="913510" rtl="0" eaLnBrk="1" latinLnBrk="0" hangingPunct="1">
        <a:defRPr sz="1800" kern="1200">
          <a:solidFill>
            <a:schemeClr val="tx1"/>
          </a:solidFill>
          <a:latin typeface="+mn-lt"/>
          <a:ea typeface="+mn-ea"/>
          <a:cs typeface="+mn-cs"/>
        </a:defRPr>
      </a:lvl5pPr>
      <a:lvl6pPr marL="2283773" algn="l" defTabSz="913510" rtl="0" eaLnBrk="1" latinLnBrk="0" hangingPunct="1">
        <a:defRPr sz="1800" kern="1200">
          <a:solidFill>
            <a:schemeClr val="tx1"/>
          </a:solidFill>
          <a:latin typeface="+mn-lt"/>
          <a:ea typeface="+mn-ea"/>
          <a:cs typeface="+mn-cs"/>
        </a:defRPr>
      </a:lvl6pPr>
      <a:lvl7pPr marL="2740529" algn="l" defTabSz="913510" rtl="0" eaLnBrk="1" latinLnBrk="0" hangingPunct="1">
        <a:defRPr sz="1800" kern="1200">
          <a:solidFill>
            <a:schemeClr val="tx1"/>
          </a:solidFill>
          <a:latin typeface="+mn-lt"/>
          <a:ea typeface="+mn-ea"/>
          <a:cs typeface="+mn-cs"/>
        </a:defRPr>
      </a:lvl7pPr>
      <a:lvl8pPr marL="3197284" algn="l" defTabSz="913510" rtl="0" eaLnBrk="1" latinLnBrk="0" hangingPunct="1">
        <a:defRPr sz="1800" kern="1200">
          <a:solidFill>
            <a:schemeClr val="tx1"/>
          </a:solidFill>
          <a:latin typeface="+mn-lt"/>
          <a:ea typeface="+mn-ea"/>
          <a:cs typeface="+mn-cs"/>
        </a:defRPr>
      </a:lvl8pPr>
      <a:lvl9pPr marL="3654037" algn="l" defTabSz="9135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50" tIns="45678" rIns="91350" bIns="45678"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350" tIns="45678" rIns="91350"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50" tIns="45678" rIns="91350" bIns="45678"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ea typeface="+mn-ea"/>
              </a:rPr>
              <a:pPr fontAlgn="auto">
                <a:spcBef>
                  <a:spcPts val="0"/>
                </a:spcBef>
                <a:spcAft>
                  <a:spcPts val="0"/>
                </a:spcAft>
              </a:pPr>
              <a:t>10/24/2022</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50" tIns="45678" rIns="91350" bIns="45678"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50" tIns="45678" rIns="91350" bIns="45678"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9625818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3510" rtl="0" eaLnBrk="1" latinLnBrk="0" hangingPunct="1">
        <a:spcBef>
          <a:spcPct val="0"/>
        </a:spcBef>
        <a:buNone/>
        <a:defRPr sz="4400" kern="1200">
          <a:solidFill>
            <a:schemeClr val="tx1"/>
          </a:solidFill>
          <a:latin typeface="+mj-lt"/>
          <a:ea typeface="+mj-ea"/>
          <a:cs typeface="+mj-cs"/>
        </a:defRPr>
      </a:lvl1pPr>
    </p:titleStyle>
    <p:bodyStyle>
      <a:lvl1pPr marL="342563" indent="-342563" algn="l" defTabSz="9135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26" indent="-285471" algn="l" defTabSz="9135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89" indent="-228378" algn="l" defTabSz="9135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41"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397"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150"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01"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659"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412"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10" rtl="0" eaLnBrk="1" latinLnBrk="0" hangingPunct="1">
        <a:defRPr sz="1800" kern="1200">
          <a:solidFill>
            <a:schemeClr val="tx1"/>
          </a:solidFill>
          <a:latin typeface="+mn-lt"/>
          <a:ea typeface="+mn-ea"/>
          <a:cs typeface="+mn-cs"/>
        </a:defRPr>
      </a:lvl1pPr>
      <a:lvl2pPr marL="456755" algn="l" defTabSz="913510" rtl="0" eaLnBrk="1" latinLnBrk="0" hangingPunct="1">
        <a:defRPr sz="1800" kern="1200">
          <a:solidFill>
            <a:schemeClr val="tx1"/>
          </a:solidFill>
          <a:latin typeface="+mn-lt"/>
          <a:ea typeface="+mn-ea"/>
          <a:cs typeface="+mn-cs"/>
        </a:defRPr>
      </a:lvl2pPr>
      <a:lvl3pPr marL="913510" algn="l" defTabSz="913510" rtl="0" eaLnBrk="1" latinLnBrk="0" hangingPunct="1">
        <a:defRPr sz="1800" kern="1200">
          <a:solidFill>
            <a:schemeClr val="tx1"/>
          </a:solidFill>
          <a:latin typeface="+mn-lt"/>
          <a:ea typeface="+mn-ea"/>
          <a:cs typeface="+mn-cs"/>
        </a:defRPr>
      </a:lvl3pPr>
      <a:lvl4pPr marL="1370263" algn="l" defTabSz="913510" rtl="0" eaLnBrk="1" latinLnBrk="0" hangingPunct="1">
        <a:defRPr sz="1800" kern="1200">
          <a:solidFill>
            <a:schemeClr val="tx1"/>
          </a:solidFill>
          <a:latin typeface="+mn-lt"/>
          <a:ea typeface="+mn-ea"/>
          <a:cs typeface="+mn-cs"/>
        </a:defRPr>
      </a:lvl4pPr>
      <a:lvl5pPr marL="1827016" algn="l" defTabSz="913510" rtl="0" eaLnBrk="1" latinLnBrk="0" hangingPunct="1">
        <a:defRPr sz="1800" kern="1200">
          <a:solidFill>
            <a:schemeClr val="tx1"/>
          </a:solidFill>
          <a:latin typeface="+mn-lt"/>
          <a:ea typeface="+mn-ea"/>
          <a:cs typeface="+mn-cs"/>
        </a:defRPr>
      </a:lvl5pPr>
      <a:lvl6pPr marL="2283773" algn="l" defTabSz="913510" rtl="0" eaLnBrk="1" latinLnBrk="0" hangingPunct="1">
        <a:defRPr sz="1800" kern="1200">
          <a:solidFill>
            <a:schemeClr val="tx1"/>
          </a:solidFill>
          <a:latin typeface="+mn-lt"/>
          <a:ea typeface="+mn-ea"/>
          <a:cs typeface="+mn-cs"/>
        </a:defRPr>
      </a:lvl6pPr>
      <a:lvl7pPr marL="2740529" algn="l" defTabSz="913510" rtl="0" eaLnBrk="1" latinLnBrk="0" hangingPunct="1">
        <a:defRPr sz="1800" kern="1200">
          <a:solidFill>
            <a:schemeClr val="tx1"/>
          </a:solidFill>
          <a:latin typeface="+mn-lt"/>
          <a:ea typeface="+mn-ea"/>
          <a:cs typeface="+mn-cs"/>
        </a:defRPr>
      </a:lvl7pPr>
      <a:lvl8pPr marL="3197284" algn="l" defTabSz="913510" rtl="0" eaLnBrk="1" latinLnBrk="0" hangingPunct="1">
        <a:defRPr sz="1800" kern="1200">
          <a:solidFill>
            <a:schemeClr val="tx1"/>
          </a:solidFill>
          <a:latin typeface="+mn-lt"/>
          <a:ea typeface="+mn-ea"/>
          <a:cs typeface="+mn-cs"/>
        </a:defRPr>
      </a:lvl8pPr>
      <a:lvl9pPr marL="3654037" algn="l" defTabSz="9135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50" tIns="45678" rIns="91350" bIns="45678"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350" tIns="45678" rIns="91350"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50" tIns="45678" rIns="91350" bIns="45678"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10/24/2022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50" tIns="45678" rIns="91350" bIns="45678"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50" tIns="45678" rIns="91350" bIns="45678"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9" name="TextBox 8"/>
          <p:cNvSpPr txBox="1"/>
          <p:nvPr userDrawn="1"/>
        </p:nvSpPr>
        <p:spPr>
          <a:xfrm>
            <a:off x="8448361" y="4932896"/>
            <a:ext cx="766375" cy="246136"/>
          </a:xfrm>
          <a:prstGeom prst="rect">
            <a:avLst/>
          </a:prstGeom>
          <a:noFill/>
        </p:spPr>
        <p:txBody>
          <a:bodyPr wrap="none" lIns="91350" tIns="45678" rIns="91350" bIns="45678" rtlCol="0">
            <a:spAutoFit/>
          </a:bodyPr>
          <a:lstStyle/>
          <a:p>
            <a:pPr fontAlgn="auto">
              <a:spcBef>
                <a:spcPts val="0"/>
              </a:spcBef>
              <a:spcAft>
                <a:spcPts val="0"/>
              </a:spcAft>
            </a:pPr>
            <a:r>
              <a:rPr lang="en-US" sz="1000" dirty="0">
                <a:solidFill>
                  <a:prstClr val="black"/>
                </a:solidFill>
                <a:latin typeface="Calibri"/>
              </a:rPr>
              <a:t>Andrew Ng</a:t>
            </a:r>
          </a:p>
        </p:txBody>
      </p:sp>
    </p:spTree>
    <p:extLst>
      <p:ext uri="{BB962C8B-B14F-4D97-AF65-F5344CB8AC3E}">
        <p14:creationId xmlns:p14="http://schemas.microsoft.com/office/powerpoint/2010/main" val="208086481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defTabSz="913510" rtl="0" eaLnBrk="1" latinLnBrk="0" hangingPunct="1">
        <a:spcBef>
          <a:spcPct val="0"/>
        </a:spcBef>
        <a:buNone/>
        <a:defRPr sz="4400" kern="1200">
          <a:solidFill>
            <a:schemeClr val="tx1"/>
          </a:solidFill>
          <a:latin typeface="+mj-lt"/>
          <a:ea typeface="+mj-ea"/>
          <a:cs typeface="+mj-cs"/>
        </a:defRPr>
      </a:lvl1pPr>
    </p:titleStyle>
    <p:bodyStyle>
      <a:lvl1pPr marL="342563" indent="-342563" algn="l" defTabSz="9135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26" indent="-285471" algn="l" defTabSz="9135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89" indent="-228378" algn="l" defTabSz="9135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41"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397"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150"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01"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659"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412" indent="-228378" algn="l" defTabSz="9135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10" rtl="0" eaLnBrk="1" latinLnBrk="0" hangingPunct="1">
        <a:defRPr sz="1800" kern="1200">
          <a:solidFill>
            <a:schemeClr val="tx1"/>
          </a:solidFill>
          <a:latin typeface="+mn-lt"/>
          <a:ea typeface="+mn-ea"/>
          <a:cs typeface="+mn-cs"/>
        </a:defRPr>
      </a:lvl1pPr>
      <a:lvl2pPr marL="456755" algn="l" defTabSz="913510" rtl="0" eaLnBrk="1" latinLnBrk="0" hangingPunct="1">
        <a:defRPr sz="1800" kern="1200">
          <a:solidFill>
            <a:schemeClr val="tx1"/>
          </a:solidFill>
          <a:latin typeface="+mn-lt"/>
          <a:ea typeface="+mn-ea"/>
          <a:cs typeface="+mn-cs"/>
        </a:defRPr>
      </a:lvl2pPr>
      <a:lvl3pPr marL="913510" algn="l" defTabSz="913510" rtl="0" eaLnBrk="1" latinLnBrk="0" hangingPunct="1">
        <a:defRPr sz="1800" kern="1200">
          <a:solidFill>
            <a:schemeClr val="tx1"/>
          </a:solidFill>
          <a:latin typeface="+mn-lt"/>
          <a:ea typeface="+mn-ea"/>
          <a:cs typeface="+mn-cs"/>
        </a:defRPr>
      </a:lvl3pPr>
      <a:lvl4pPr marL="1370263" algn="l" defTabSz="913510" rtl="0" eaLnBrk="1" latinLnBrk="0" hangingPunct="1">
        <a:defRPr sz="1800" kern="1200">
          <a:solidFill>
            <a:schemeClr val="tx1"/>
          </a:solidFill>
          <a:latin typeface="+mn-lt"/>
          <a:ea typeface="+mn-ea"/>
          <a:cs typeface="+mn-cs"/>
        </a:defRPr>
      </a:lvl4pPr>
      <a:lvl5pPr marL="1827016" algn="l" defTabSz="913510" rtl="0" eaLnBrk="1" latinLnBrk="0" hangingPunct="1">
        <a:defRPr sz="1800" kern="1200">
          <a:solidFill>
            <a:schemeClr val="tx1"/>
          </a:solidFill>
          <a:latin typeface="+mn-lt"/>
          <a:ea typeface="+mn-ea"/>
          <a:cs typeface="+mn-cs"/>
        </a:defRPr>
      </a:lvl5pPr>
      <a:lvl6pPr marL="2283773" algn="l" defTabSz="913510" rtl="0" eaLnBrk="1" latinLnBrk="0" hangingPunct="1">
        <a:defRPr sz="1800" kern="1200">
          <a:solidFill>
            <a:schemeClr val="tx1"/>
          </a:solidFill>
          <a:latin typeface="+mn-lt"/>
          <a:ea typeface="+mn-ea"/>
          <a:cs typeface="+mn-cs"/>
        </a:defRPr>
      </a:lvl6pPr>
      <a:lvl7pPr marL="2740529" algn="l" defTabSz="913510" rtl="0" eaLnBrk="1" latinLnBrk="0" hangingPunct="1">
        <a:defRPr sz="1800" kern="1200">
          <a:solidFill>
            <a:schemeClr val="tx1"/>
          </a:solidFill>
          <a:latin typeface="+mn-lt"/>
          <a:ea typeface="+mn-ea"/>
          <a:cs typeface="+mn-cs"/>
        </a:defRPr>
      </a:lvl7pPr>
      <a:lvl8pPr marL="3197284" algn="l" defTabSz="913510" rtl="0" eaLnBrk="1" latinLnBrk="0" hangingPunct="1">
        <a:defRPr sz="1800" kern="1200">
          <a:solidFill>
            <a:schemeClr val="tx1"/>
          </a:solidFill>
          <a:latin typeface="+mn-lt"/>
          <a:ea typeface="+mn-ea"/>
          <a:cs typeface="+mn-cs"/>
        </a:defRPr>
      </a:lvl8pPr>
      <a:lvl9pPr marL="3654037" algn="l" defTabSz="9135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63A2CEE-8553-4EF5-8C07-9C65C7BAD42E}" type="datetimeFigureOut">
              <a:rPr lang="en-US" smtClean="0"/>
              <a:t>10/24/2022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340757968"/>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104" r:id="rId12"/>
  </p:sldLayoutIdLst>
  <p:txStyles>
    <p:titleStyle>
      <a:lvl1pPr algn="ctr" defTabSz="685800" rtl="0" eaLnBrk="1" latinLnBrk="0" hangingPunct="1">
        <a:lnSpc>
          <a:spcPct val="90000"/>
        </a:lnSpc>
        <a:spcBef>
          <a:spcPct val="0"/>
        </a:spcBef>
        <a:buNone/>
        <a:defRPr sz="285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664" y="205941"/>
            <a:ext cx="822870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158" tIns="40580" rIns="81158" bIns="40580" numCol="1" anchor="ctr" anchorCtr="0" compatLnSpc="1">
            <a:prstTxWarp prst="textNoShape">
              <a:avLst/>
            </a:prstTxWarp>
          </a:bodyPr>
          <a:lstStyle/>
          <a:p>
            <a:pPr lvl="0"/>
            <a:r>
              <a:rPr lang="ru-RU" altLang="en-US"/>
              <a:t>Click to edit Master title style</a:t>
            </a:r>
          </a:p>
        </p:txBody>
      </p:sp>
      <p:sp>
        <p:nvSpPr>
          <p:cNvPr id="7171" name="Rectangle 3"/>
          <p:cNvSpPr>
            <a:spLocks noGrp="1" noChangeArrowheads="1"/>
          </p:cNvSpPr>
          <p:nvPr>
            <p:ph type="body" idx="1"/>
          </p:nvPr>
        </p:nvSpPr>
        <p:spPr bwMode="auto">
          <a:xfrm>
            <a:off x="457664" y="1200502"/>
            <a:ext cx="8228707" cy="339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158" tIns="40580" rIns="81158" bIns="4058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028" name="Rectangle 4"/>
          <p:cNvSpPr>
            <a:spLocks noGrp="1" noChangeArrowheads="1"/>
          </p:cNvSpPr>
          <p:nvPr>
            <p:ph type="dt" sz="half" idx="2"/>
          </p:nvPr>
        </p:nvSpPr>
        <p:spPr bwMode="auto">
          <a:xfrm>
            <a:off x="457649" y="4683900"/>
            <a:ext cx="2133079" cy="357466"/>
          </a:xfrm>
          <a:prstGeom prst="rect">
            <a:avLst/>
          </a:prstGeom>
          <a:noFill/>
          <a:ln w="9525">
            <a:noFill/>
            <a:miter lim="800000"/>
            <a:headEnd/>
            <a:tailEnd/>
          </a:ln>
          <a:effectLst/>
        </p:spPr>
        <p:txBody>
          <a:bodyPr vert="horz" wrap="square" lIns="81158" tIns="40580" rIns="81158" bIns="40580" numCol="1" anchor="t" anchorCtr="0" compatLnSpc="1">
            <a:prstTxWarp prst="textNoShape">
              <a:avLst/>
            </a:prstTxWarp>
          </a:bodyPr>
          <a:lstStyle>
            <a:lvl1pPr algn="l">
              <a:defRPr sz="1300">
                <a:latin typeface="Arial" charset="0"/>
                <a:cs typeface="Arial" charset="0"/>
              </a:defRPr>
            </a:lvl1pPr>
          </a:lstStyle>
          <a:p>
            <a:pPr defTabSz="571267">
              <a:defRPr/>
            </a:pPr>
            <a:endParaRPr lang="ru-RU">
              <a:solidFill>
                <a:srgbClr val="000000"/>
              </a:solidFill>
              <a:ea typeface="+mn-ea"/>
              <a:sym typeface="Gill Sans"/>
            </a:endParaRPr>
          </a:p>
        </p:txBody>
      </p:sp>
      <p:sp>
        <p:nvSpPr>
          <p:cNvPr id="1029" name="Rectangle 5"/>
          <p:cNvSpPr>
            <a:spLocks noGrp="1" noChangeArrowheads="1"/>
          </p:cNvSpPr>
          <p:nvPr>
            <p:ph type="ftr" sz="quarter" idx="3"/>
          </p:nvPr>
        </p:nvSpPr>
        <p:spPr bwMode="auto">
          <a:xfrm>
            <a:off x="3124286" y="4683900"/>
            <a:ext cx="2895451" cy="357466"/>
          </a:xfrm>
          <a:prstGeom prst="rect">
            <a:avLst/>
          </a:prstGeom>
          <a:noFill/>
          <a:ln w="9525">
            <a:noFill/>
            <a:miter lim="800000"/>
            <a:headEnd/>
            <a:tailEnd/>
          </a:ln>
          <a:effectLst/>
        </p:spPr>
        <p:txBody>
          <a:bodyPr vert="horz" wrap="square" lIns="81158" tIns="40580" rIns="81158" bIns="40580" numCol="1" anchor="t" anchorCtr="0" compatLnSpc="1">
            <a:prstTxWarp prst="textNoShape">
              <a:avLst/>
            </a:prstTxWarp>
          </a:bodyPr>
          <a:lstStyle>
            <a:lvl1pPr algn="ctr">
              <a:defRPr sz="1300">
                <a:latin typeface="Arial" charset="0"/>
                <a:cs typeface="Arial" charset="0"/>
              </a:defRPr>
            </a:lvl1pPr>
          </a:lstStyle>
          <a:p>
            <a:pPr defTabSz="571267">
              <a:defRPr/>
            </a:pPr>
            <a:endParaRPr lang="ru-RU">
              <a:solidFill>
                <a:srgbClr val="000000"/>
              </a:solidFill>
              <a:ea typeface="+mn-ea"/>
              <a:sym typeface="Gill Sans"/>
            </a:endParaRPr>
          </a:p>
        </p:txBody>
      </p:sp>
      <p:sp>
        <p:nvSpPr>
          <p:cNvPr id="1030" name="Rectangle 6"/>
          <p:cNvSpPr>
            <a:spLocks noGrp="1" noChangeArrowheads="1"/>
          </p:cNvSpPr>
          <p:nvPr>
            <p:ph type="sldNum" sz="quarter" idx="4"/>
          </p:nvPr>
        </p:nvSpPr>
        <p:spPr bwMode="auto">
          <a:xfrm>
            <a:off x="6553277" y="4683900"/>
            <a:ext cx="2133079" cy="357466"/>
          </a:xfrm>
          <a:prstGeom prst="rect">
            <a:avLst/>
          </a:prstGeom>
          <a:noFill/>
          <a:ln w="9525">
            <a:noFill/>
            <a:miter lim="800000"/>
            <a:headEnd/>
            <a:tailEnd/>
          </a:ln>
          <a:effectLst/>
        </p:spPr>
        <p:txBody>
          <a:bodyPr vert="horz" wrap="square" lIns="81158" tIns="40580" rIns="81158" bIns="40580" numCol="1" anchor="t" anchorCtr="0" compatLnSpc="1">
            <a:prstTxWarp prst="textNoShape">
              <a:avLst/>
            </a:prstTxWarp>
          </a:bodyPr>
          <a:lstStyle>
            <a:lvl1pPr algn="r">
              <a:defRPr sz="1300">
                <a:latin typeface="Arial" charset="0"/>
                <a:cs typeface="Arial" charset="0"/>
              </a:defRPr>
            </a:lvl1pPr>
          </a:lstStyle>
          <a:p>
            <a:pPr defTabSz="571267">
              <a:defRPr/>
            </a:pPr>
            <a:fld id="{D3AE1128-5485-4825-B48B-9AEF1D534499}" type="slidenum">
              <a:rPr lang="ru-RU" smtClean="0">
                <a:solidFill>
                  <a:srgbClr val="000000"/>
                </a:solidFill>
                <a:ea typeface="+mn-ea"/>
                <a:sym typeface="Gill Sans"/>
              </a:rPr>
              <a:pPr defTabSz="571267">
                <a:defRPr/>
              </a:pPr>
              <a:t>‹#›</a:t>
            </a:fld>
            <a:endParaRPr lang="ru-RU">
              <a:solidFill>
                <a:srgbClr val="000000"/>
              </a:solidFill>
              <a:ea typeface="+mn-ea"/>
              <a:sym typeface="Gill Sans"/>
            </a:endParaRPr>
          </a:p>
        </p:txBody>
      </p:sp>
    </p:spTree>
    <p:extLst>
      <p:ext uri="{BB962C8B-B14F-4D97-AF65-F5344CB8AC3E}">
        <p14:creationId xmlns:p14="http://schemas.microsoft.com/office/powerpoint/2010/main" val="1022865070"/>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Lst>
  <p:hf sldNum="0" hdr="0" ftr="0" dt="0"/>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Arial" charset="0"/>
          <a:cs typeface="Arial" charset="0"/>
        </a:defRPr>
      </a:lvl2pPr>
      <a:lvl3pPr algn="ctr" rtl="0" eaLnBrk="0" fontAlgn="base" hangingPunct="0">
        <a:spcBef>
          <a:spcPct val="0"/>
        </a:spcBef>
        <a:spcAft>
          <a:spcPct val="0"/>
        </a:spcAft>
        <a:defRPr sz="3800">
          <a:solidFill>
            <a:schemeClr val="tx2"/>
          </a:solidFill>
          <a:latin typeface="Arial" charset="0"/>
          <a:cs typeface="Arial" charset="0"/>
        </a:defRPr>
      </a:lvl3pPr>
      <a:lvl4pPr algn="ctr" rtl="0" eaLnBrk="0" fontAlgn="base" hangingPunct="0">
        <a:spcBef>
          <a:spcPct val="0"/>
        </a:spcBef>
        <a:spcAft>
          <a:spcPct val="0"/>
        </a:spcAft>
        <a:defRPr sz="3800">
          <a:solidFill>
            <a:schemeClr val="tx2"/>
          </a:solidFill>
          <a:latin typeface="Arial" charset="0"/>
          <a:cs typeface="Arial" charset="0"/>
        </a:defRPr>
      </a:lvl4pPr>
      <a:lvl5pPr algn="ctr" rtl="0" eaLnBrk="0" fontAlgn="base" hangingPunct="0">
        <a:spcBef>
          <a:spcPct val="0"/>
        </a:spcBef>
        <a:spcAft>
          <a:spcPct val="0"/>
        </a:spcAft>
        <a:defRPr sz="3800">
          <a:solidFill>
            <a:schemeClr val="tx2"/>
          </a:solidFill>
          <a:latin typeface="Arial" charset="0"/>
          <a:cs typeface="Arial" charset="0"/>
        </a:defRPr>
      </a:lvl5pPr>
      <a:lvl6pPr marL="405796" algn="ctr" rtl="0" fontAlgn="base">
        <a:spcBef>
          <a:spcPct val="0"/>
        </a:spcBef>
        <a:spcAft>
          <a:spcPct val="0"/>
        </a:spcAft>
        <a:defRPr sz="3800">
          <a:solidFill>
            <a:schemeClr val="tx2"/>
          </a:solidFill>
          <a:latin typeface="Arial" charset="0"/>
          <a:cs typeface="Arial" charset="0"/>
        </a:defRPr>
      </a:lvl6pPr>
      <a:lvl7pPr marL="811598" algn="ctr" rtl="0" fontAlgn="base">
        <a:spcBef>
          <a:spcPct val="0"/>
        </a:spcBef>
        <a:spcAft>
          <a:spcPct val="0"/>
        </a:spcAft>
        <a:defRPr sz="3800">
          <a:solidFill>
            <a:schemeClr val="tx2"/>
          </a:solidFill>
          <a:latin typeface="Arial" charset="0"/>
          <a:cs typeface="Arial" charset="0"/>
        </a:defRPr>
      </a:lvl7pPr>
      <a:lvl8pPr marL="1217403" algn="ctr" rtl="0" fontAlgn="base">
        <a:spcBef>
          <a:spcPct val="0"/>
        </a:spcBef>
        <a:spcAft>
          <a:spcPct val="0"/>
        </a:spcAft>
        <a:defRPr sz="3800">
          <a:solidFill>
            <a:schemeClr val="tx2"/>
          </a:solidFill>
          <a:latin typeface="Arial" charset="0"/>
          <a:cs typeface="Arial" charset="0"/>
        </a:defRPr>
      </a:lvl8pPr>
      <a:lvl9pPr marL="1623201" algn="ctr" rtl="0" fontAlgn="base">
        <a:spcBef>
          <a:spcPct val="0"/>
        </a:spcBef>
        <a:spcAft>
          <a:spcPct val="0"/>
        </a:spcAft>
        <a:defRPr sz="3800">
          <a:solidFill>
            <a:schemeClr val="tx2"/>
          </a:solidFill>
          <a:latin typeface="Arial" charset="0"/>
          <a:cs typeface="Arial" charset="0"/>
        </a:defRPr>
      </a:lvl9pPr>
    </p:titleStyle>
    <p:bodyStyle>
      <a:lvl1pPr marL="302371" indent="-302371" algn="l" rtl="0" eaLnBrk="0" fontAlgn="base" hangingPunct="0">
        <a:spcBef>
          <a:spcPct val="20000"/>
        </a:spcBef>
        <a:spcAft>
          <a:spcPct val="0"/>
        </a:spcAft>
        <a:buChar char="•"/>
        <a:defRPr sz="2900">
          <a:solidFill>
            <a:schemeClr val="tx1"/>
          </a:solidFill>
          <a:latin typeface="+mn-lt"/>
          <a:ea typeface="+mn-ea"/>
          <a:cs typeface="+mn-cs"/>
        </a:defRPr>
      </a:lvl1pPr>
      <a:lvl2pPr marL="657281" indent="-250819" algn="l" rtl="0" eaLnBrk="0" fontAlgn="base" hangingPunct="0">
        <a:spcBef>
          <a:spcPct val="20000"/>
        </a:spcBef>
        <a:spcAft>
          <a:spcPct val="0"/>
        </a:spcAft>
        <a:buChar char="–"/>
        <a:defRPr sz="2500">
          <a:solidFill>
            <a:schemeClr val="tx1"/>
          </a:solidFill>
          <a:latin typeface="+mn-lt"/>
          <a:cs typeface="+mn-cs"/>
        </a:defRPr>
      </a:lvl2pPr>
      <a:lvl3pPr marL="1012193" indent="-200256" algn="l" rtl="0" eaLnBrk="0" fontAlgn="base" hangingPunct="0">
        <a:spcBef>
          <a:spcPct val="20000"/>
        </a:spcBef>
        <a:spcAft>
          <a:spcPct val="0"/>
        </a:spcAft>
        <a:buChar char="•"/>
        <a:defRPr sz="2100">
          <a:solidFill>
            <a:schemeClr val="tx1"/>
          </a:solidFill>
          <a:latin typeface="+mn-lt"/>
          <a:cs typeface="+mn-cs"/>
        </a:defRPr>
      </a:lvl3pPr>
      <a:lvl4pPr marL="1418658" indent="-200256" algn="l" rtl="0" eaLnBrk="0" fontAlgn="base" hangingPunct="0">
        <a:spcBef>
          <a:spcPct val="20000"/>
        </a:spcBef>
        <a:spcAft>
          <a:spcPct val="0"/>
        </a:spcAft>
        <a:buChar char="–"/>
        <a:defRPr sz="1800">
          <a:solidFill>
            <a:schemeClr val="tx1"/>
          </a:solidFill>
          <a:latin typeface="+mn-lt"/>
          <a:cs typeface="+mn-cs"/>
        </a:defRPr>
      </a:lvl4pPr>
      <a:lvl5pPr marL="1824131" indent="-200256" algn="l" rtl="0" eaLnBrk="0" fontAlgn="base" hangingPunct="0">
        <a:spcBef>
          <a:spcPct val="20000"/>
        </a:spcBef>
        <a:spcAft>
          <a:spcPct val="0"/>
        </a:spcAft>
        <a:buChar char="»"/>
        <a:defRPr sz="1800">
          <a:solidFill>
            <a:schemeClr val="tx1"/>
          </a:solidFill>
          <a:latin typeface="+mn-lt"/>
          <a:cs typeface="+mn-cs"/>
        </a:defRPr>
      </a:lvl5pPr>
      <a:lvl6pPr marL="2231904" indent="-202897" algn="l" rtl="0" fontAlgn="base">
        <a:spcBef>
          <a:spcPct val="20000"/>
        </a:spcBef>
        <a:spcAft>
          <a:spcPct val="0"/>
        </a:spcAft>
        <a:buChar char="»"/>
        <a:defRPr sz="1800">
          <a:solidFill>
            <a:schemeClr val="tx1"/>
          </a:solidFill>
          <a:latin typeface="+mn-lt"/>
          <a:cs typeface="+mn-cs"/>
        </a:defRPr>
      </a:lvl6pPr>
      <a:lvl7pPr marL="2637703" indent="-202897" algn="l" rtl="0" fontAlgn="base">
        <a:spcBef>
          <a:spcPct val="20000"/>
        </a:spcBef>
        <a:spcAft>
          <a:spcPct val="0"/>
        </a:spcAft>
        <a:buChar char="»"/>
        <a:defRPr sz="1800">
          <a:solidFill>
            <a:schemeClr val="tx1"/>
          </a:solidFill>
          <a:latin typeface="+mn-lt"/>
          <a:cs typeface="+mn-cs"/>
        </a:defRPr>
      </a:lvl7pPr>
      <a:lvl8pPr marL="3043503" indent="-202897" algn="l" rtl="0" fontAlgn="base">
        <a:spcBef>
          <a:spcPct val="20000"/>
        </a:spcBef>
        <a:spcAft>
          <a:spcPct val="0"/>
        </a:spcAft>
        <a:buChar char="»"/>
        <a:defRPr sz="1800">
          <a:solidFill>
            <a:schemeClr val="tx1"/>
          </a:solidFill>
          <a:latin typeface="+mn-lt"/>
          <a:cs typeface="+mn-cs"/>
        </a:defRPr>
      </a:lvl8pPr>
      <a:lvl9pPr marL="3449297" indent="-202897" algn="l" rtl="0" fontAlgn="base">
        <a:spcBef>
          <a:spcPct val="20000"/>
        </a:spcBef>
        <a:spcAft>
          <a:spcPct val="0"/>
        </a:spcAft>
        <a:buChar char="»"/>
        <a:defRPr sz="1800">
          <a:solidFill>
            <a:schemeClr val="tx1"/>
          </a:solidFill>
          <a:latin typeface="+mn-lt"/>
          <a:cs typeface="+mn-cs"/>
        </a:defRPr>
      </a:lvl9pPr>
    </p:bodyStyle>
    <p:otherStyle>
      <a:defPPr>
        <a:defRPr lang="en-US"/>
      </a:defPPr>
      <a:lvl1pPr marL="0" algn="l" defTabSz="811598" rtl="0" eaLnBrk="1" latinLnBrk="0" hangingPunct="1">
        <a:defRPr sz="1600" kern="1200">
          <a:solidFill>
            <a:schemeClr val="tx1"/>
          </a:solidFill>
          <a:latin typeface="+mn-lt"/>
          <a:ea typeface="+mn-ea"/>
          <a:cs typeface="+mn-cs"/>
        </a:defRPr>
      </a:lvl1pPr>
      <a:lvl2pPr marL="405796" algn="l" defTabSz="811598" rtl="0" eaLnBrk="1" latinLnBrk="0" hangingPunct="1">
        <a:defRPr sz="1600" kern="1200">
          <a:solidFill>
            <a:schemeClr val="tx1"/>
          </a:solidFill>
          <a:latin typeface="+mn-lt"/>
          <a:ea typeface="+mn-ea"/>
          <a:cs typeface="+mn-cs"/>
        </a:defRPr>
      </a:lvl2pPr>
      <a:lvl3pPr marL="811598" algn="l" defTabSz="811598" rtl="0" eaLnBrk="1" latinLnBrk="0" hangingPunct="1">
        <a:defRPr sz="1600" kern="1200">
          <a:solidFill>
            <a:schemeClr val="tx1"/>
          </a:solidFill>
          <a:latin typeface="+mn-lt"/>
          <a:ea typeface="+mn-ea"/>
          <a:cs typeface="+mn-cs"/>
        </a:defRPr>
      </a:lvl3pPr>
      <a:lvl4pPr marL="1217403" algn="l" defTabSz="811598" rtl="0" eaLnBrk="1" latinLnBrk="0" hangingPunct="1">
        <a:defRPr sz="1600" kern="1200">
          <a:solidFill>
            <a:schemeClr val="tx1"/>
          </a:solidFill>
          <a:latin typeface="+mn-lt"/>
          <a:ea typeface="+mn-ea"/>
          <a:cs typeface="+mn-cs"/>
        </a:defRPr>
      </a:lvl4pPr>
      <a:lvl5pPr marL="1623201" algn="l" defTabSz="811598" rtl="0" eaLnBrk="1" latinLnBrk="0" hangingPunct="1">
        <a:defRPr sz="1600" kern="1200">
          <a:solidFill>
            <a:schemeClr val="tx1"/>
          </a:solidFill>
          <a:latin typeface="+mn-lt"/>
          <a:ea typeface="+mn-ea"/>
          <a:cs typeface="+mn-cs"/>
        </a:defRPr>
      </a:lvl5pPr>
      <a:lvl6pPr marL="2028999" algn="l" defTabSz="811598" rtl="0" eaLnBrk="1" latinLnBrk="0" hangingPunct="1">
        <a:defRPr sz="1600" kern="1200">
          <a:solidFill>
            <a:schemeClr val="tx1"/>
          </a:solidFill>
          <a:latin typeface="+mn-lt"/>
          <a:ea typeface="+mn-ea"/>
          <a:cs typeface="+mn-cs"/>
        </a:defRPr>
      </a:lvl6pPr>
      <a:lvl7pPr marL="2434804" algn="l" defTabSz="811598" rtl="0" eaLnBrk="1" latinLnBrk="0" hangingPunct="1">
        <a:defRPr sz="1600" kern="1200">
          <a:solidFill>
            <a:schemeClr val="tx1"/>
          </a:solidFill>
          <a:latin typeface="+mn-lt"/>
          <a:ea typeface="+mn-ea"/>
          <a:cs typeface="+mn-cs"/>
        </a:defRPr>
      </a:lvl7pPr>
      <a:lvl8pPr marL="2840602" algn="l" defTabSz="811598" rtl="0" eaLnBrk="1" latinLnBrk="0" hangingPunct="1">
        <a:defRPr sz="1600" kern="1200">
          <a:solidFill>
            <a:schemeClr val="tx1"/>
          </a:solidFill>
          <a:latin typeface="+mn-lt"/>
          <a:ea typeface="+mn-ea"/>
          <a:cs typeface="+mn-cs"/>
        </a:defRPr>
      </a:lvl8pPr>
      <a:lvl9pPr marL="3246400" algn="l" defTabSz="811598"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234404"/>
            <a:ext cx="7804547" cy="11385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69727" y="1372940"/>
            <a:ext cx="7804547" cy="331514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42501" y="4878958"/>
            <a:ext cx="250069" cy="248658"/>
          </a:xfrm>
          <a:prstGeom prst="rect">
            <a:avLst/>
          </a:prstGeom>
          <a:ln w="12700">
            <a:miter lim="400000"/>
          </a:ln>
        </p:spPr>
        <p:txBody>
          <a:bodyPr wrap="none" lIns="50800" tIns="50800" rIns="50800" bIns="50800">
            <a:spAutoFit/>
          </a:bodyPr>
          <a:lstStyle>
            <a:lvl1pPr>
              <a:defRPr sz="949"/>
            </a:lvl1pPr>
          </a:lstStyle>
          <a:p>
            <a:pPr algn="ctr" defTabSz="308049" fontAlgn="auto" hangingPunct="0">
              <a:spcBef>
                <a:spcPts val="0"/>
              </a:spcBef>
              <a:spcAft>
                <a:spcPts val="0"/>
              </a:spcAft>
            </a:pPr>
            <a:fld id="{86CB4B4D-7CA3-9044-876B-883B54F8677D}" type="slidenum">
              <a:rPr lang="en-US" kern="0" smtClean="0">
                <a:solidFill>
                  <a:srgbClr val="000000"/>
                </a:solidFill>
                <a:latin typeface="Helvetica Light"/>
                <a:sym typeface="Helvetica Light"/>
              </a:rPr>
              <a:pPr algn="ctr" defTabSz="308049" fontAlgn="auto" hangingPunct="0">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189732839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Lst>
  <p:transition spd="med"/>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9pPr>
    </p:titleStyle>
    <p:bodyStyle>
      <a:lvl1pPr marL="234385"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1pPr>
      <a:lvl2pPr marL="468770"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2pPr>
      <a:lvl3pPr marL="703155"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3pPr>
      <a:lvl4pPr marL="937539"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4pPr>
      <a:lvl5pPr marL="1171924"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5pPr>
      <a:lvl6pPr marL="1406309"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6pPr>
      <a:lvl7pPr marL="1640694"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7pPr>
      <a:lvl8pPr marL="1875079"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8pPr>
      <a:lvl9pPr marL="2109464"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00042D-1280-6F43-B74C-E2B1C73BF96D}" type="datetimeFigureOut">
              <a:rPr lang="en-US" smtClean="0"/>
              <a:t>10/24/2022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28EB43-F73E-C24F-9216-B04B4BA9DCC8}" type="slidenum">
              <a:rPr lang="en-US" smtClean="0"/>
              <a:t>‹#›</a:t>
            </a:fld>
            <a:endParaRPr lang="en-US"/>
          </a:p>
        </p:txBody>
      </p:sp>
    </p:spTree>
    <p:extLst>
      <p:ext uri="{BB962C8B-B14F-4D97-AF65-F5344CB8AC3E}">
        <p14:creationId xmlns:p14="http://schemas.microsoft.com/office/powerpoint/2010/main" val="190587410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l" defTabSz="685800" rtl="0" eaLnBrk="1" latinLnBrk="0" hangingPunct="1">
        <a:lnSpc>
          <a:spcPct val="90000"/>
        </a:lnSpc>
        <a:spcBef>
          <a:spcPct val="0"/>
        </a:spcBef>
        <a:buNone/>
        <a:defRPr sz="3300" b="0" i="0" kern="1200">
          <a:solidFill>
            <a:schemeClr val="tx1"/>
          </a:solidFill>
          <a:latin typeface="Helvetica Light" panose="020B04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sldNum" idx="12"/>
          </p:nvPr>
        </p:nvSpPr>
        <p:spPr>
          <a:xfrm>
            <a:off x="8556792" y="4749850"/>
            <a:ext cx="548699" cy="393524"/>
          </a:xfrm>
          <a:prstGeom prst="rect">
            <a:avLst/>
          </a:prstGeom>
          <a:noFill/>
          <a:ln>
            <a:noFill/>
          </a:ln>
        </p:spPr>
        <p:txBody>
          <a:bodyPr lIns="91425" tIns="91425" rIns="91425" bIns="91425" anchor="ctr" anchorCtr="0">
            <a:noAutofit/>
          </a:bodyPr>
          <a:lstStyle/>
          <a:p>
            <a:pPr algn="r" fontAlgn="auto">
              <a:spcBef>
                <a:spcPts val="0"/>
              </a:spcBef>
              <a:spcAft>
                <a:spcPts val="0"/>
              </a:spcAft>
            </a:pPr>
            <a:fld id="{00000000-1234-1234-1234-123412341234}" type="slidenum">
              <a:rPr lang="en" sz="1300" kern="0" smtClean="0">
                <a:solidFill>
                  <a:srgbClr val="000000"/>
                </a:solidFill>
                <a:latin typeface="Arial"/>
                <a:cs typeface="Arial"/>
                <a:sym typeface="Arial"/>
              </a:rPr>
              <a:pPr algn="r" fontAlgn="auto">
                <a:spcBef>
                  <a:spcPts val="0"/>
                </a:spcBef>
                <a:spcAft>
                  <a:spcPts val="0"/>
                </a:spcAft>
              </a:pPr>
              <a:t>‹#›</a:t>
            </a:fld>
            <a:endParaRPr lang="en" sz="1300" kern="0">
              <a:solidFill>
                <a:srgbClr val="000000"/>
              </a:solidFill>
              <a:latin typeface="Arial"/>
              <a:cs typeface="Arial"/>
              <a:sym typeface="Arial"/>
            </a:endParaRPr>
          </a:p>
        </p:txBody>
      </p:sp>
      <p:sp>
        <p:nvSpPr>
          <p:cNvPr id="7" name="Shape 7"/>
          <p:cNvSpPr/>
          <p:nvPr/>
        </p:nvSpPr>
        <p:spPr>
          <a:xfrm>
            <a:off x="0" y="4624125"/>
            <a:ext cx="9144000" cy="529200"/>
          </a:xfrm>
          <a:prstGeom prst="rect">
            <a:avLst/>
          </a:prstGeom>
          <a:solidFill>
            <a:srgbClr val="8C1515"/>
          </a:solidFill>
          <a:ln>
            <a:noFill/>
          </a:ln>
        </p:spPr>
        <p:txBody>
          <a:bodyPr lIns="91425" tIns="91425" rIns="91425" bIns="91425" anchor="ctr" anchorCtr="0">
            <a:noAutofit/>
          </a:bodyPr>
          <a:lstStyle/>
          <a:p>
            <a:pPr fontAlgn="auto">
              <a:spcBef>
                <a:spcPts val="0"/>
              </a:spcBef>
              <a:spcAft>
                <a:spcPts val="0"/>
              </a:spcAft>
            </a:pPr>
            <a:endParaRPr sz="1400" kern="0">
              <a:solidFill>
                <a:srgbClr val="000000"/>
              </a:solidFill>
              <a:latin typeface="Arial"/>
              <a:cs typeface="Arial"/>
              <a:sym typeface="Arial"/>
            </a:endParaRPr>
          </a:p>
        </p:txBody>
      </p:sp>
      <p:sp>
        <p:nvSpPr>
          <p:cNvPr id="8" name="Shape 8"/>
          <p:cNvSpPr txBox="1"/>
          <p:nvPr/>
        </p:nvSpPr>
        <p:spPr>
          <a:xfrm>
            <a:off x="5326102" y="4617975"/>
            <a:ext cx="3501299" cy="5415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2000" kern="0">
                <a:solidFill>
                  <a:srgbClr val="FFFFFF"/>
                </a:solidFill>
                <a:latin typeface="Arial"/>
                <a:cs typeface="Arial"/>
                <a:sym typeface="Arial"/>
              </a:rPr>
              <a:t>Lecture 7 -</a:t>
            </a:r>
          </a:p>
        </p:txBody>
      </p:sp>
      <p:sp>
        <p:nvSpPr>
          <p:cNvPr id="9" name="Shape 9"/>
          <p:cNvSpPr txBox="1">
            <a:spLocks noGrp="1"/>
          </p:cNvSpPr>
          <p:nvPr>
            <p:ph type="sldNum" idx="2"/>
          </p:nvPr>
        </p:nvSpPr>
        <p:spPr>
          <a:xfrm>
            <a:off x="6655689" y="4667850"/>
            <a:ext cx="548699" cy="393600"/>
          </a:xfrm>
          <a:prstGeom prst="rect">
            <a:avLst/>
          </a:prstGeom>
          <a:noFill/>
          <a:ln>
            <a:noFill/>
          </a:ln>
        </p:spPr>
        <p:txBody>
          <a:bodyPr lIns="91425" tIns="91425" rIns="91425" bIns="91425" anchor="ctr" anchorCtr="0">
            <a:noAutofit/>
          </a:bodyPr>
          <a:lstStyle/>
          <a:p>
            <a:pPr fontAlgn="auto">
              <a:spcBef>
                <a:spcPts val="0"/>
              </a:spcBef>
              <a:spcAft>
                <a:spcPts val="0"/>
              </a:spcAft>
            </a:pPr>
            <a:fld id="{00000000-1234-1234-1234-123412341234}" type="slidenum">
              <a:rPr lang="en" sz="2000" kern="0" smtClean="0">
                <a:solidFill>
                  <a:srgbClr val="FFFFFF"/>
                </a:solidFill>
                <a:latin typeface="Arial"/>
                <a:cs typeface="Arial"/>
                <a:sym typeface="Arial"/>
              </a:rPr>
              <a:pPr fontAlgn="auto">
                <a:spcBef>
                  <a:spcPts val="0"/>
                </a:spcBef>
                <a:spcAft>
                  <a:spcPts val="0"/>
                </a:spcAft>
              </a:pPr>
              <a:t>‹#›</a:t>
            </a:fld>
            <a:endParaRPr lang="en" sz="2000" kern="0">
              <a:solidFill>
                <a:srgbClr val="FFFFFF"/>
              </a:solidFill>
              <a:latin typeface="Arial"/>
              <a:cs typeface="Arial"/>
              <a:sym typeface="Arial"/>
            </a:endParaRPr>
          </a:p>
        </p:txBody>
      </p:sp>
      <p:sp>
        <p:nvSpPr>
          <p:cNvPr id="10" name="Shape 10"/>
          <p:cNvSpPr txBox="1"/>
          <p:nvPr/>
        </p:nvSpPr>
        <p:spPr>
          <a:xfrm>
            <a:off x="7535902" y="4617975"/>
            <a:ext cx="3501299" cy="5415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2000" kern="0">
                <a:solidFill>
                  <a:srgbClr val="FFFFFF"/>
                </a:solidFill>
                <a:latin typeface="Arial"/>
                <a:cs typeface="Arial"/>
                <a:sym typeface="Arial"/>
              </a:rPr>
              <a:t>27 Jan 2016</a:t>
            </a:r>
          </a:p>
        </p:txBody>
      </p:sp>
      <p:sp>
        <p:nvSpPr>
          <p:cNvPr id="11" name="Shape 11"/>
          <p:cNvSpPr txBox="1"/>
          <p:nvPr/>
        </p:nvSpPr>
        <p:spPr>
          <a:xfrm>
            <a:off x="72200" y="4624125"/>
            <a:ext cx="5250900" cy="541500"/>
          </a:xfrm>
          <a:prstGeom prst="rect">
            <a:avLst/>
          </a:prstGeom>
          <a:noFill/>
          <a:ln>
            <a:noFill/>
          </a:ln>
        </p:spPr>
        <p:txBody>
          <a:bodyPr lIns="91425" tIns="91425" rIns="91425" bIns="91425" anchor="t" anchorCtr="0">
            <a:noAutofit/>
          </a:bodyPr>
          <a:lstStyle/>
          <a:p>
            <a:pPr fontAlgn="auto">
              <a:spcBef>
                <a:spcPts val="0"/>
              </a:spcBef>
              <a:spcAft>
                <a:spcPts val="0"/>
              </a:spcAft>
            </a:pPr>
            <a:r>
              <a:rPr lang="en" sz="1800" kern="0">
                <a:solidFill>
                  <a:srgbClr val="FFFFFF"/>
                </a:solidFill>
                <a:latin typeface="Arial"/>
                <a:cs typeface="Arial"/>
                <a:sym typeface="Arial"/>
              </a:rPr>
              <a:t>Fei-Fei Li &amp; Andrej Karpathy &amp; Justin Johnson</a:t>
            </a:r>
          </a:p>
        </p:txBody>
      </p:sp>
    </p:spTree>
    <p:extLst>
      <p:ext uri="{BB962C8B-B14F-4D97-AF65-F5344CB8AC3E}">
        <p14:creationId xmlns:p14="http://schemas.microsoft.com/office/powerpoint/2010/main" val="1610167946"/>
      </p:ext>
    </p:extLst>
  </p:cSld>
  <p:clrMap bg1="lt1" tx1="dk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185" y="205014"/>
            <a:ext cx="8228763" cy="858756"/>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7185" y="1203631"/>
            <a:ext cx="8228763" cy="3394856"/>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DejaVu Sans" pitchFamily="2"/>
                <a:cs typeface="DejaVu Sans"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DejaVu Sans" pitchFamily="2"/>
                <a:cs typeface="DejaVu Sans" pitchFamily="2"/>
              </a:defRPr>
            </a:lvl1pPr>
            <a:lvl2pPr marL="864000" lvl="1" indent="-324000">
              <a:spcBef>
                <a:spcPts val="0"/>
              </a:spcBef>
              <a:spcAft>
                <a:spcPts val="1134"/>
              </a:spcAft>
              <a:buSzPct val="45000"/>
              <a:buFont typeface="StarSymbol"/>
              <a:buChar char="●"/>
              <a:defRPr lang="en-US" sz="2800" b="0" i="0" u="none" strike="noStrike" kern="1200">
                <a:ln>
                  <a:noFill/>
                </a:ln>
                <a:latin typeface="Arial" pitchFamily="18"/>
                <a:ea typeface="DejaVu Sans" pitchFamily="2"/>
                <a:cs typeface="DejaVu Sans" pitchFamily="2"/>
              </a:defRPr>
            </a:lvl2pPr>
            <a:lvl3pPr marL="1295999" lvl="2" indent="-288000">
              <a:spcBef>
                <a:spcPts val="0"/>
              </a:spcBef>
              <a:spcAft>
                <a:spcPts val="850"/>
              </a:spcAft>
              <a:buSzPct val="75000"/>
              <a:buFont typeface="StarSymbol"/>
              <a:buChar char="–"/>
              <a:defRPr lang="en-US" sz="2400" b="0" i="0" u="none" strike="noStrike" kern="1200">
                <a:ln>
                  <a:noFill/>
                </a:ln>
                <a:latin typeface="Arial" pitchFamily="18"/>
                <a:ea typeface="DejaVu Sans" pitchFamily="2"/>
                <a:cs typeface="DejaVu Sans" pitchFamily="2"/>
              </a:defRPr>
            </a:lvl3pPr>
            <a:lvl4pPr marL="1728000" lvl="3" indent="-216000">
              <a:spcBef>
                <a:spcPts val="0"/>
              </a:spcBef>
              <a:spcAft>
                <a:spcPts val="567"/>
              </a:spcAft>
              <a:buSzPct val="45000"/>
              <a:buFont typeface="StarSymbol"/>
              <a:buChar char="●"/>
              <a:defRPr lang="en-US" sz="2000" b="0" i="0" u="none" strike="noStrike" kern="1200">
                <a:ln>
                  <a:noFill/>
                </a:ln>
                <a:latin typeface="Arial" pitchFamily="18"/>
                <a:ea typeface="DejaVu Sans" pitchFamily="2"/>
                <a:cs typeface="DejaVu Sans" pitchFamily="2"/>
              </a:defRPr>
            </a:lvl4pPr>
            <a:lvl5pPr marL="2160000" lvl="4" indent="-216000">
              <a:spcBef>
                <a:spcPts val="0"/>
              </a:spcBef>
              <a:spcAft>
                <a:spcPts val="283"/>
              </a:spcAft>
              <a:buSzPct val="75000"/>
              <a:buFont typeface="StarSymbol"/>
              <a:buChar char="–"/>
              <a:defRPr lang="en-US" sz="2000" b="0" i="0" u="none" strike="noStrike" kern="1200">
                <a:ln>
                  <a:noFill/>
                </a:ln>
                <a:latin typeface="Arial" pitchFamily="18"/>
                <a:ea typeface="DejaVu Sans" pitchFamily="2"/>
                <a:cs typeface="DejaVu Sans" pitchFamily="2"/>
              </a:defRPr>
            </a:lvl5pPr>
            <a:lvl6pPr marL="2591999" lvl="5" indent="-216000">
              <a:spcBef>
                <a:spcPts val="0"/>
              </a:spcBef>
              <a:spcAft>
                <a:spcPts val="283"/>
              </a:spcAft>
              <a:buSzPct val="45000"/>
              <a:buFont typeface="StarSymbol"/>
              <a:buChar char="●"/>
              <a:defRPr lang="en-US" sz="2000" b="0" i="0" u="none" strike="noStrike" kern="1200">
                <a:ln>
                  <a:noFill/>
                </a:ln>
                <a:latin typeface="Arial" pitchFamily="18"/>
                <a:ea typeface="DejaVu Sans" pitchFamily="2"/>
                <a:cs typeface="DejaVu Sans" pitchFamily="2"/>
              </a:defRPr>
            </a:lvl6pPr>
            <a:lvl7pPr marL="3023999" lvl="6" indent="-216000">
              <a:spcBef>
                <a:spcPts val="0"/>
              </a:spcBef>
              <a:spcAft>
                <a:spcPts val="283"/>
              </a:spcAft>
              <a:buSzPct val="45000"/>
              <a:buFont typeface="StarSymbol"/>
              <a:buChar char="●"/>
              <a:defRPr lang="en-US" sz="2000" b="0" i="0" u="none" strike="noStrike" kern="1200">
                <a:ln>
                  <a:noFill/>
                </a:ln>
                <a:latin typeface="Arial" pitchFamily="18"/>
                <a:ea typeface="DejaVu Sans" pitchFamily="2"/>
                <a:cs typeface="DejaVu Sans"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DejaVu Sans" pitchFamily="2"/>
                <a:cs typeface="DejaVu Sans"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DejaVu Sans" pitchFamily="2"/>
                <a:cs typeface="DejaVu Sans"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457172" y="4685936"/>
            <a:ext cx="2130092" cy="354671"/>
          </a:xfrm>
          <a:prstGeom prst="rect">
            <a:avLst/>
          </a:prstGeom>
          <a:noFill/>
          <a:ln>
            <a:noFill/>
          </a:ln>
        </p:spPr>
        <p:txBody>
          <a:bodyPr lIns="0" tIns="0" rIns="0" bIns="0"/>
          <a:lstStyle>
            <a:lvl1pPr lvl="0" rtl="0" hangingPunct="0">
              <a:buNone/>
              <a:tabLst/>
              <a:defRPr lang="en-US" sz="1100" kern="1200">
                <a:latin typeface="Times New Roman" pitchFamily="18"/>
                <a:ea typeface="DejaVu Sans" pitchFamily="2"/>
                <a:cs typeface="DejaVu Sans" pitchFamily="2"/>
              </a:defRPr>
            </a:lvl1pPr>
          </a:lstStyle>
          <a:p>
            <a:pPr marL="0" marR="0" lvl="0" indent="0" algn="l" defTabSz="740500" rtl="0" eaLnBrk="1"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5" name="Footer Placeholder 4"/>
          <p:cNvSpPr txBox="1">
            <a:spLocks noGrp="1"/>
          </p:cNvSpPr>
          <p:nvPr>
            <p:ph type="ftr" sz="quarter" idx="3"/>
          </p:nvPr>
        </p:nvSpPr>
        <p:spPr>
          <a:xfrm>
            <a:off x="3127055" y="4685936"/>
            <a:ext cx="2898142" cy="354671"/>
          </a:xfrm>
          <a:prstGeom prst="rect">
            <a:avLst/>
          </a:prstGeom>
          <a:noFill/>
          <a:ln>
            <a:noFill/>
          </a:ln>
        </p:spPr>
        <p:txBody>
          <a:bodyPr lIns="0" tIns="0" rIns="0" bIns="0"/>
          <a:lstStyle>
            <a:lvl1pPr lvl="0" algn="ctr" rtl="0" hangingPunct="0">
              <a:buNone/>
              <a:tabLst/>
              <a:defRPr lang="en-US" sz="1100" kern="1200">
                <a:latin typeface="Times New Roman" pitchFamily="18"/>
                <a:ea typeface="DejaVu Sans" pitchFamily="2"/>
                <a:cs typeface="DejaVu Sans" pitchFamily="2"/>
              </a:defRPr>
            </a:lvl1pPr>
          </a:lstStyle>
          <a:p>
            <a:pPr marL="0" marR="0" lvl="0" indent="0" algn="ctr" defTabSz="740500" rtl="0" eaLnBrk="1"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itchFamily="18"/>
            </a:endParaRPr>
          </a:p>
        </p:txBody>
      </p:sp>
      <p:sp>
        <p:nvSpPr>
          <p:cNvPr id="6" name="Slide Number Placeholder 5"/>
          <p:cNvSpPr txBox="1">
            <a:spLocks noGrp="1"/>
          </p:cNvSpPr>
          <p:nvPr>
            <p:ph type="sldNum" sz="quarter" idx="4"/>
          </p:nvPr>
        </p:nvSpPr>
        <p:spPr>
          <a:xfrm>
            <a:off x="6555517" y="4685936"/>
            <a:ext cx="2130092" cy="354671"/>
          </a:xfrm>
          <a:prstGeom prst="rect">
            <a:avLst/>
          </a:prstGeom>
          <a:noFill/>
          <a:ln>
            <a:noFill/>
          </a:ln>
        </p:spPr>
        <p:txBody>
          <a:bodyPr lIns="0" tIns="0" rIns="0" bIns="0"/>
          <a:lstStyle>
            <a:lvl1pPr lvl="0" algn="r" rtl="0" hangingPunct="0">
              <a:buNone/>
              <a:tabLst/>
              <a:defRPr lang="en-US" sz="1100" kern="1200">
                <a:latin typeface="Times New Roman" pitchFamily="18"/>
                <a:ea typeface="DejaVu Sans" pitchFamily="2"/>
                <a:cs typeface="DejaVu Sans" pitchFamily="2"/>
              </a:defRPr>
            </a:lvl1pPr>
          </a:lstStyle>
          <a:p>
            <a:pPr marL="0" marR="0" lvl="0" indent="0" algn="r" defTabSz="740500" rtl="0" eaLnBrk="1" fontAlgn="auto" latinLnBrk="0" hangingPunct="0">
              <a:lnSpc>
                <a:spcPct val="100000"/>
              </a:lnSpc>
              <a:spcBef>
                <a:spcPts val="0"/>
              </a:spcBef>
              <a:spcAft>
                <a:spcPts val="0"/>
              </a:spcAft>
              <a:buClrTx/>
              <a:buSzTx/>
              <a:buFontTx/>
              <a:buNone/>
              <a:tabLst/>
              <a:defRPr/>
            </a:pPr>
            <a:fld id="{39DC1224-671F-44E9-ABBD-6930984F0DA4}" type="slidenum">
              <a:rPr kumimoji="0" lang="en-US" sz="1100" b="0" i="0" u="none" strike="noStrike" kern="1200" cap="none" spc="0" normalizeH="0" baseline="0" noProof="0" smtClean="0">
                <a:ln>
                  <a:noFill/>
                </a:ln>
                <a:solidFill>
                  <a:prstClr val="black"/>
                </a:solidFill>
                <a:effectLst/>
                <a:uLnTx/>
                <a:uFillTx/>
                <a:latin typeface="Times New Roman" pitchFamily="18"/>
              </a:rPr>
              <a:pPr marL="0" marR="0" lvl="0" indent="0" algn="r" defTabSz="740500" rtl="0" eaLnBrk="1" fontAlgn="auto" latinLnBrk="0" hangingPunct="0">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solidFill>
              <a:effectLst/>
              <a:uLnTx/>
              <a:uFillTx/>
              <a:latin typeface="Times New Roman" pitchFamily="18"/>
            </a:endParaRPr>
          </a:p>
        </p:txBody>
      </p:sp>
    </p:spTree>
    <p:extLst>
      <p:ext uri="{BB962C8B-B14F-4D97-AF65-F5344CB8AC3E}">
        <p14:creationId xmlns:p14="http://schemas.microsoft.com/office/powerpoint/2010/main" val="4197362541"/>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hangingPunct="0">
        <a:tabLst/>
        <a:defRPr lang="en-US" sz="3600" b="0" i="0" u="none" strike="noStrike" kern="1200">
          <a:ln>
            <a:noFill/>
          </a:ln>
          <a:latin typeface="Arial" pitchFamily="18"/>
        </a:defRPr>
      </a:lvl1pPr>
    </p:titleStyle>
    <p:bodyStyle>
      <a:lvl1pPr rtl="0" hangingPunct="0">
        <a:spcBef>
          <a:spcPts val="0"/>
        </a:spcBef>
        <a:spcAft>
          <a:spcPts val="1148"/>
        </a:spcAft>
        <a:tabLst/>
        <a:defRPr lang="en-US" sz="2600" b="0" i="0" u="none" strike="noStrike" kern="1200">
          <a:ln>
            <a:noFill/>
          </a:ln>
          <a:latin typeface="Arial" pitchFamily="18"/>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5.xml"/><Relationship Id="rId6" Type="http://schemas.microsoft.com/office/2007/relationships/hdphoto" Target="../media/hdphoto4.wdp"/><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jpeg"/><Relationship Id="rId4" Type="http://schemas.openxmlformats.org/officeDocument/2006/relationships/image" Target="../media/image18.pn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5.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5.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47.xml"/><Relationship Id="rId5" Type="http://schemas.microsoft.com/office/2007/relationships/hdphoto" Target="../media/hdphoto3.wdp"/><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Bilinear_interpolation" TargetMode="External"/><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jp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jp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6.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tiff"/><Relationship Id="rId9" Type="http://schemas.openxmlformats.org/officeDocument/2006/relationships/image" Target="../media/image44.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45.png"/><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tiff"/><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microsoft.com/office/2007/relationships/hdphoto" Target="../media/hdphoto6.wdp"/><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50.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8.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66.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5.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3.png"/><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4.png"/><Relationship Id="rId3" Type="http://schemas.openxmlformats.org/officeDocument/2006/relationships/image" Target="../media/image73.png"/><Relationship Id="rId7" Type="http://schemas.openxmlformats.org/officeDocument/2006/relationships/image" Target="../media/image80.png"/><Relationship Id="rId12" Type="http://schemas.openxmlformats.org/officeDocument/2006/relationships/image" Target="../media/image63.png"/><Relationship Id="rId2" Type="http://schemas.openxmlformats.org/officeDocument/2006/relationships/image" Target="../media/image77.png"/><Relationship Id="rId16" Type="http://schemas.openxmlformats.org/officeDocument/2006/relationships/image" Target="../media/image87.png"/><Relationship Id="rId1" Type="http://schemas.openxmlformats.org/officeDocument/2006/relationships/slideLayout" Target="../slideLayouts/slideLayout45.xml"/><Relationship Id="rId6" Type="http://schemas.openxmlformats.org/officeDocument/2006/relationships/image" Target="../media/image79.png"/><Relationship Id="rId11" Type="http://schemas.openxmlformats.org/officeDocument/2006/relationships/image" Target="../media/image64.png"/><Relationship Id="rId5" Type="http://schemas.openxmlformats.org/officeDocument/2006/relationships/image" Target="../media/image78.png"/><Relationship Id="rId15" Type="http://schemas.openxmlformats.org/officeDocument/2006/relationships/image" Target="../media/image86.png"/><Relationship Id="rId10"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83.png"/><Relationship Id="rId14" Type="http://schemas.openxmlformats.org/officeDocument/2006/relationships/image" Target="../media/image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4.png"/><Relationship Id="rId3" Type="http://schemas.openxmlformats.org/officeDocument/2006/relationships/image" Target="../media/image83.png"/><Relationship Id="rId7" Type="http://schemas.openxmlformats.org/officeDocument/2006/relationships/image" Target="../media/image79.png"/><Relationship Id="rId12" Type="http://schemas.openxmlformats.org/officeDocument/2006/relationships/image" Target="../media/image75.png"/><Relationship Id="rId2" Type="http://schemas.openxmlformats.org/officeDocument/2006/relationships/image" Target="../media/image88.png"/><Relationship Id="rId1" Type="http://schemas.openxmlformats.org/officeDocument/2006/relationships/slideLayout" Target="../slideLayouts/slideLayout45.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84.png"/><Relationship Id="rId15" Type="http://schemas.openxmlformats.org/officeDocument/2006/relationships/image" Target="../media/image89.png"/><Relationship Id="rId10" Type="http://schemas.openxmlformats.org/officeDocument/2006/relationships/image" Target="../media/image77.png"/><Relationship Id="rId4" Type="http://schemas.openxmlformats.org/officeDocument/2006/relationships/image" Target="../media/image78.png"/><Relationship Id="rId9" Type="http://schemas.openxmlformats.org/officeDocument/2006/relationships/image" Target="../media/image80.png"/><Relationship Id="rId14" Type="http://schemas.openxmlformats.org/officeDocument/2006/relationships/image" Target="../media/image63.pn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9.png"/><Relationship Id="rId3" Type="http://schemas.openxmlformats.org/officeDocument/2006/relationships/image" Target="../media/image78.png"/><Relationship Id="rId7" Type="http://schemas.openxmlformats.org/officeDocument/2006/relationships/image" Target="../media/image73.png"/><Relationship Id="rId12" Type="http://schemas.openxmlformats.org/officeDocument/2006/relationships/image" Target="../media/image63.png"/><Relationship Id="rId2" Type="http://schemas.openxmlformats.org/officeDocument/2006/relationships/image" Target="../media/image83.png"/><Relationship Id="rId1" Type="http://schemas.openxmlformats.org/officeDocument/2006/relationships/slideLayout" Target="../slideLayouts/slideLayout45.xml"/><Relationship Id="rId6" Type="http://schemas.openxmlformats.org/officeDocument/2006/relationships/image" Target="../media/image77.png"/><Relationship Id="rId11" Type="http://schemas.openxmlformats.org/officeDocument/2006/relationships/image" Target="../media/image79.png"/><Relationship Id="rId5" Type="http://schemas.openxmlformats.org/officeDocument/2006/relationships/image" Target="../media/image85.png"/><Relationship Id="rId10" Type="http://schemas.openxmlformats.org/officeDocument/2006/relationships/image" Target="../media/image92.png"/><Relationship Id="rId4" Type="http://schemas.openxmlformats.org/officeDocument/2006/relationships/image" Target="../media/image84.pn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63.png"/><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75.png"/><Relationship Id="rId11" Type="http://schemas.openxmlformats.org/officeDocument/2006/relationships/image" Target="../media/image85.png"/><Relationship Id="rId5" Type="http://schemas.openxmlformats.org/officeDocument/2006/relationships/image" Target="../media/image74.png"/><Relationship Id="rId10" Type="http://schemas.openxmlformats.org/officeDocument/2006/relationships/image" Target="../media/image84.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93.png"/></Relationships>
</file>

<file path=ppt/slides/_rels/slide6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3.png"/><Relationship Id="rId3" Type="http://schemas.openxmlformats.org/officeDocument/2006/relationships/image" Target="../media/image73.png"/><Relationship Id="rId7" Type="http://schemas.openxmlformats.org/officeDocument/2006/relationships/image" Target="../media/image83.png"/><Relationship Id="rId12"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63.png"/><Relationship Id="rId11" Type="http://schemas.openxmlformats.org/officeDocument/2006/relationships/image" Target="../media/image92.png"/><Relationship Id="rId5" Type="http://schemas.openxmlformats.org/officeDocument/2006/relationships/image" Target="../media/image75.png"/><Relationship Id="rId10" Type="http://schemas.openxmlformats.org/officeDocument/2006/relationships/image" Target="../media/image85.png"/><Relationship Id="rId4" Type="http://schemas.openxmlformats.org/officeDocument/2006/relationships/image" Target="../media/image74.png"/><Relationship Id="rId9" Type="http://schemas.openxmlformats.org/officeDocument/2006/relationships/image" Target="../media/image84.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63.png"/><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85.png"/><Relationship Id="rId11" Type="http://schemas.openxmlformats.org/officeDocument/2006/relationships/image" Target="../media/image75.png"/><Relationship Id="rId5" Type="http://schemas.openxmlformats.org/officeDocument/2006/relationships/image" Target="../media/image84.png"/><Relationship Id="rId10" Type="http://schemas.openxmlformats.org/officeDocument/2006/relationships/image" Target="../media/image74.png"/><Relationship Id="rId4" Type="http://schemas.openxmlformats.org/officeDocument/2006/relationships/image" Target="../media/image83.png"/><Relationship Id="rId9" Type="http://schemas.openxmlformats.org/officeDocument/2006/relationships/image" Target="../media/image73.png"/></Relationships>
</file>

<file path=ppt/slides/_rels/slide6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73.png"/><Relationship Id="rId2" Type="http://schemas.openxmlformats.org/officeDocument/2006/relationships/image" Target="../media/image92.png"/><Relationship Id="rId1" Type="http://schemas.openxmlformats.org/officeDocument/2006/relationships/slideLayout" Target="../slideLayouts/slideLayout45.xml"/><Relationship Id="rId6" Type="http://schemas.openxmlformats.org/officeDocument/2006/relationships/image" Target="../media/image77.png"/><Relationship Id="rId11" Type="http://schemas.openxmlformats.org/officeDocument/2006/relationships/image" Target="../media/image93.png"/><Relationship Id="rId5" Type="http://schemas.openxmlformats.org/officeDocument/2006/relationships/image" Target="../media/image94.png"/><Relationship Id="rId10" Type="http://schemas.openxmlformats.org/officeDocument/2006/relationships/image" Target="../media/image63.png"/><Relationship Id="rId4" Type="http://schemas.openxmlformats.org/officeDocument/2006/relationships/image" Target="../media/image79.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73.png"/><Relationship Id="rId2" Type="http://schemas.openxmlformats.org/officeDocument/2006/relationships/image" Target="../media/image92.png"/><Relationship Id="rId1" Type="http://schemas.openxmlformats.org/officeDocument/2006/relationships/slideLayout" Target="../slideLayouts/slideLayout45.xml"/><Relationship Id="rId6" Type="http://schemas.openxmlformats.org/officeDocument/2006/relationships/image" Target="../media/image77.png"/><Relationship Id="rId11" Type="http://schemas.openxmlformats.org/officeDocument/2006/relationships/image" Target="../media/image93.png"/><Relationship Id="rId5" Type="http://schemas.openxmlformats.org/officeDocument/2006/relationships/image" Target="../media/image94.png"/><Relationship Id="rId10" Type="http://schemas.openxmlformats.org/officeDocument/2006/relationships/image" Target="../media/image63.png"/><Relationship Id="rId4" Type="http://schemas.openxmlformats.org/officeDocument/2006/relationships/image" Target="../media/image79.png"/><Relationship Id="rId9" Type="http://schemas.openxmlformats.org/officeDocument/2006/relationships/image" Target="../media/image75.png"/></Relationships>
</file>

<file path=ppt/slides/_rels/slide6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73.png"/><Relationship Id="rId2" Type="http://schemas.openxmlformats.org/officeDocument/2006/relationships/image" Target="../media/image92.png"/><Relationship Id="rId1" Type="http://schemas.openxmlformats.org/officeDocument/2006/relationships/slideLayout" Target="../slideLayouts/slideLayout45.xml"/><Relationship Id="rId6" Type="http://schemas.openxmlformats.org/officeDocument/2006/relationships/image" Target="../media/image77.png"/><Relationship Id="rId11" Type="http://schemas.openxmlformats.org/officeDocument/2006/relationships/image" Target="../media/image89.png"/><Relationship Id="rId5" Type="http://schemas.openxmlformats.org/officeDocument/2006/relationships/image" Target="../media/image94.png"/><Relationship Id="rId10" Type="http://schemas.openxmlformats.org/officeDocument/2006/relationships/image" Target="../media/image63.png"/><Relationship Id="rId4" Type="http://schemas.openxmlformats.org/officeDocument/2006/relationships/image" Target="../media/image79.png"/><Relationship Id="rId9" Type="http://schemas.openxmlformats.org/officeDocument/2006/relationships/image" Target="../media/image75.png"/></Relationships>
</file>

<file path=ppt/slides/_rels/slide6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63.png"/><Relationship Id="rId2" Type="http://schemas.openxmlformats.org/officeDocument/2006/relationships/image" Target="../media/image89.png"/><Relationship Id="rId1" Type="http://schemas.openxmlformats.org/officeDocument/2006/relationships/slideLayout" Target="../slideLayouts/slideLayout45.xml"/><Relationship Id="rId6" Type="http://schemas.openxmlformats.org/officeDocument/2006/relationships/image" Target="../media/image75.png"/><Relationship Id="rId11" Type="http://schemas.openxmlformats.org/officeDocument/2006/relationships/image" Target="../media/image94.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45.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45.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hyperlink" Target="http://maps.google.com/" TargetMode="External"/><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hyperlink" Target="http://maps.google.com/" TargetMode="External"/><Relationship Id="rId5" Type="http://schemas.openxmlformats.org/officeDocument/2006/relationships/image" Target="../media/image107.pn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45.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jpeg"/></Relationships>
</file>

<file path=ppt/slides/_rels/slide76.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3" Type="http://schemas.openxmlformats.org/officeDocument/2006/relationships/image" Target="../media/image123.jpeg"/><Relationship Id="rId7" Type="http://schemas.openxmlformats.org/officeDocument/2006/relationships/image" Target="../media/image127.jpeg"/><Relationship Id="rId12" Type="http://schemas.openxmlformats.org/officeDocument/2006/relationships/image" Target="../media/image132.jpeg"/><Relationship Id="rId2" Type="http://schemas.openxmlformats.org/officeDocument/2006/relationships/image" Target="../media/image122.jpeg"/><Relationship Id="rId1" Type="http://schemas.openxmlformats.org/officeDocument/2006/relationships/slideLayout" Target="../slideLayouts/slideLayout45.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5.jpeg"/><Relationship Id="rId2" Type="http://schemas.openxmlformats.org/officeDocument/2006/relationships/image" Target="../media/image135.jpeg"/><Relationship Id="rId1" Type="http://schemas.openxmlformats.org/officeDocument/2006/relationships/slideLayout" Target="../slideLayouts/slideLayout45.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jpeg"/></Relationships>
</file>

<file path=ppt/slides/_rels/slide79.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158.jpeg"/><Relationship Id="rId3" Type="http://schemas.openxmlformats.org/officeDocument/2006/relationships/image" Target="../media/image148.jpeg"/><Relationship Id="rId7" Type="http://schemas.openxmlformats.org/officeDocument/2006/relationships/image" Target="../media/image152.jpeg"/><Relationship Id="rId12" Type="http://schemas.openxmlformats.org/officeDocument/2006/relationships/image" Target="../media/image157.jpeg"/><Relationship Id="rId2" Type="http://schemas.openxmlformats.org/officeDocument/2006/relationships/image" Target="../media/image147.jpeg"/><Relationship Id="rId1" Type="http://schemas.openxmlformats.org/officeDocument/2006/relationships/slideLayout" Target="../slideLayouts/slideLayout45.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0.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image" Target="../media/image163.png"/></Relationships>
</file>

<file path=ppt/slides/_rels/slide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www.scott-eaton.com/" TargetMode="Externa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6.pn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168.gif"/></Relationships>
</file>

<file path=ppt/slides/_rels/slide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hyperlink" Target="https://github.com/ZheC/Realtime_Multi-Person_Pose_Estimation" TargetMode="External"/><Relationship Id="rId5" Type="http://schemas.openxmlformats.org/officeDocument/2006/relationships/image" Target="../media/image171.png"/><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2.png"/><Relationship Id="rId5" Type="http://schemas.openxmlformats.org/officeDocument/2006/relationships/hyperlink" Target="https://www.youtube.com/watch?v=PCBTZh41Ris&amp;feature=youtu.be" TargetMode="External"/><Relationship Id="rId4" Type="http://schemas.openxmlformats.org/officeDocument/2006/relationships/notesSlide" Target="../notesSlides/notesSlide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0.xml"/><Relationship Id="rId1" Type="http://schemas.openxmlformats.org/officeDocument/2006/relationships/tags" Target="../tags/tag1.xml"/><Relationship Id="rId5" Type="http://schemas.microsoft.com/office/2007/relationships/hdphoto" Target="../media/hdphoto7.wdp"/><Relationship Id="rId4" Type="http://schemas.openxmlformats.org/officeDocument/2006/relationships/image" Target="../media/image175.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0.xml"/><Relationship Id="rId1" Type="http://schemas.openxmlformats.org/officeDocument/2006/relationships/tags" Target="../tags/tag2.xml"/><Relationship Id="rId5" Type="http://schemas.microsoft.com/office/2007/relationships/hdphoto" Target="../media/hdphoto7.wdp"/><Relationship Id="rId4" Type="http://schemas.openxmlformats.org/officeDocument/2006/relationships/image" Target="../media/image175.jpeg"/></Relationships>
</file>

<file path=ppt/slides/_rels/slide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9071"/>
            <a:ext cx="7772400" cy="1102519"/>
          </a:xfrm>
        </p:spPr>
        <p:txBody>
          <a:bodyPr/>
          <a:lstStyle/>
          <a:p>
            <a:r>
              <a:rPr lang="en-US" dirty="0" err="1"/>
              <a:t>ConvNet</a:t>
            </a:r>
            <a:r>
              <a:rPr lang="en-US" dirty="0"/>
              <a:t> for image-to-image tasks</a:t>
            </a:r>
          </a:p>
        </p:txBody>
      </p:sp>
      <p:sp>
        <p:nvSpPr>
          <p:cNvPr id="5" name="Text Box 4"/>
          <p:cNvSpPr txBox="1">
            <a:spLocks noChangeArrowheads="1"/>
          </p:cNvSpPr>
          <p:nvPr/>
        </p:nvSpPr>
        <p:spPr bwMode="auto">
          <a:xfrm>
            <a:off x="3093113" y="4316798"/>
            <a:ext cx="60508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a:spcBef>
                <a:spcPct val="0"/>
              </a:spcBef>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a:rPr>
              <a:t>CS194: Computer Vision and Comp. Photo</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a:rPr>
              <a:t>Alexei Efros, UC Berkeley, Fall 2022</a:t>
            </a:r>
          </a:p>
        </p:txBody>
      </p:sp>
      <p:pic>
        <p:nvPicPr>
          <p:cNvPr id="26" name="pasted-image.png"/>
          <p:cNvPicPr>
            <a:picLocks noChangeAspect="1"/>
          </p:cNvPicPr>
          <p:nvPr/>
        </p:nvPicPr>
        <p:blipFill>
          <a:blip r:embed="rId2"/>
          <a:stretch>
            <a:fillRect/>
          </a:stretch>
        </p:blipFill>
        <p:spPr>
          <a:xfrm>
            <a:off x="1115616" y="987574"/>
            <a:ext cx="7093754" cy="3257216"/>
          </a:xfrm>
          <a:prstGeom prst="rect">
            <a:avLst/>
          </a:prstGeom>
          <a:ln w="12700">
            <a:miter lim="400000"/>
          </a:ln>
        </p:spPr>
      </p:pic>
      <p:sp>
        <p:nvSpPr>
          <p:cNvPr id="3" name="TextBox 2"/>
          <p:cNvSpPr txBox="1"/>
          <p:nvPr/>
        </p:nvSpPr>
        <p:spPr>
          <a:xfrm>
            <a:off x="0" y="4511552"/>
            <a:ext cx="2672526" cy="646331"/>
          </a:xfrm>
          <a:prstGeom prst="rect">
            <a:avLst/>
          </a:prstGeom>
          <a:noFill/>
        </p:spPr>
        <p:txBody>
          <a:bodyPr wrap="none" rtlCol="0">
            <a:spAutoFit/>
          </a:bodyPr>
          <a:lstStyle/>
          <a:p>
            <a:r>
              <a:rPr lang="en-US" sz="1800" dirty="0"/>
              <a:t>Many slides from </a:t>
            </a:r>
          </a:p>
          <a:p>
            <a:r>
              <a:rPr lang="en-US" sz="1800" dirty="0"/>
              <a:t>Herr Prof. David </a:t>
            </a:r>
            <a:r>
              <a:rPr lang="en-US" sz="1800" dirty="0" err="1"/>
              <a:t>Fouhey</a:t>
            </a:r>
            <a:endParaRPr lang="en-US" sz="1800" dirty="0"/>
          </a:p>
        </p:txBody>
      </p:sp>
    </p:spTree>
    <p:extLst>
      <p:ext uri="{BB962C8B-B14F-4D97-AF65-F5344CB8AC3E}">
        <p14:creationId xmlns:p14="http://schemas.microsoft.com/office/powerpoint/2010/main" val="250083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EE0C-8A00-2B48-AD50-1D85EC9E3271}"/>
              </a:ext>
            </a:extLst>
          </p:cNvPr>
          <p:cNvSpPr>
            <a:spLocks noGrp="1"/>
          </p:cNvSpPr>
          <p:nvPr>
            <p:ph type="title"/>
          </p:nvPr>
        </p:nvSpPr>
        <p:spPr/>
        <p:txBody>
          <a:bodyPr/>
          <a:lstStyle/>
          <a:p>
            <a:pPr>
              <a:buNone/>
            </a:pPr>
            <a:r>
              <a:rPr lang="en-US" dirty="0"/>
              <a:t>Belief/Confidence map formulation</a:t>
            </a:r>
          </a:p>
        </p:txBody>
      </p:sp>
      <p:sp>
        <p:nvSpPr>
          <p:cNvPr id="3" name="Content Placeholder 2">
            <a:extLst>
              <a:ext uri="{FF2B5EF4-FFF2-40B4-BE49-F238E27FC236}">
                <a16:creationId xmlns:a16="http://schemas.microsoft.com/office/drawing/2014/main" id="{A515CFC2-32B0-1146-828B-D6BD970F0AB5}"/>
              </a:ext>
            </a:extLst>
          </p:cNvPr>
          <p:cNvSpPr>
            <a:spLocks noGrp="1"/>
          </p:cNvSpPr>
          <p:nvPr>
            <p:ph idx="1"/>
          </p:nvPr>
        </p:nvSpPr>
        <p:spPr>
          <a:xfrm>
            <a:off x="457190" y="4042107"/>
            <a:ext cx="8228763" cy="1018625"/>
          </a:xfrm>
        </p:spPr>
        <p:txBody>
          <a:bodyPr/>
          <a:lstStyle/>
          <a:p>
            <a:pPr marL="108000" indent="0" algn="ctr">
              <a:buNone/>
            </a:pPr>
            <a:r>
              <a:rPr lang="en-US" sz="2400" dirty="0"/>
              <a:t>For K </a:t>
            </a:r>
            <a:r>
              <a:rPr lang="en-US" sz="2400" dirty="0" err="1"/>
              <a:t>keypoints</a:t>
            </a:r>
            <a:r>
              <a:rPr lang="en-US" sz="2400" dirty="0"/>
              <a:t>, train model to predict K many sheets (h x w) of scores of how likely the pixel is k-</a:t>
            </a:r>
            <a:r>
              <a:rPr lang="en-US" sz="2400" dirty="0" err="1"/>
              <a:t>th</a:t>
            </a:r>
            <a:r>
              <a:rPr lang="en-US" sz="2400" dirty="0"/>
              <a:t> </a:t>
            </a:r>
            <a:r>
              <a:rPr lang="en-US" sz="2400" dirty="0" err="1"/>
              <a:t>keypoint</a:t>
            </a:r>
            <a:r>
              <a:rPr lang="en-US" sz="2400" dirty="0"/>
              <a:t> </a:t>
            </a:r>
          </a:p>
        </p:txBody>
      </p:sp>
      <p:sp>
        <p:nvSpPr>
          <p:cNvPr id="5" name="TextBox 4">
            <a:extLst>
              <a:ext uri="{FF2B5EF4-FFF2-40B4-BE49-F238E27FC236}">
                <a16:creationId xmlns:a16="http://schemas.microsoft.com/office/drawing/2014/main" id="{AAD54A6B-C1DE-2A49-AD73-3A0EFBCC8909}"/>
              </a:ext>
            </a:extLst>
          </p:cNvPr>
          <p:cNvSpPr txBox="1"/>
          <p:nvPr/>
        </p:nvSpPr>
        <p:spPr>
          <a:xfrm>
            <a:off x="-108520" y="3457332"/>
            <a:ext cx="9289870" cy="523220"/>
          </a:xfrm>
          <a:prstGeom prst="rect">
            <a:avLst/>
          </a:prstGeom>
          <a:noFill/>
        </p:spPr>
        <p:txBody>
          <a:bodyPr wrap="square" rtlCol="0">
            <a:spAutoFit/>
          </a:bodyPr>
          <a:lstStyle/>
          <a:p>
            <a:pPr algn="r"/>
            <a:r>
              <a:rPr lang="en-US" sz="1400" dirty="0"/>
              <a:t>[Thompson et al. </a:t>
            </a:r>
            <a:r>
              <a:rPr lang="en-US" sz="1400" dirty="0" err="1"/>
              <a:t>NeurIPS</a:t>
            </a:r>
            <a:r>
              <a:rPr lang="en-US" sz="1400" dirty="0"/>
              <a:t> 2014, CVPR 2015, Convolutional Pose Machine, Wei et al. CVPR 2016, </a:t>
            </a:r>
          </a:p>
          <a:p>
            <a:pPr algn="r"/>
            <a:r>
              <a:rPr lang="en-US" sz="1400" dirty="0"/>
              <a:t>(figure credit: Ning et al TMM 2017)…]</a:t>
            </a:r>
          </a:p>
        </p:txBody>
      </p:sp>
      <p:pic>
        <p:nvPicPr>
          <p:cNvPr id="6" name="Picture 5">
            <a:extLst>
              <a:ext uri="{FF2B5EF4-FFF2-40B4-BE49-F238E27FC236}">
                <a16:creationId xmlns:a16="http://schemas.microsoft.com/office/drawing/2014/main" id="{63D100FA-91F3-0849-9EC3-50194346E46B}"/>
              </a:ext>
            </a:extLst>
          </p:cNvPr>
          <p:cNvPicPr>
            <a:picLocks noChangeAspect="1"/>
          </p:cNvPicPr>
          <p:nvPr/>
        </p:nvPicPr>
        <p:blipFill>
          <a:blip r:embed="rId3"/>
          <a:stretch>
            <a:fillRect/>
          </a:stretch>
        </p:blipFill>
        <p:spPr>
          <a:xfrm>
            <a:off x="-429" y="1404241"/>
            <a:ext cx="9144000" cy="1969929"/>
          </a:xfrm>
          <a:prstGeom prst="rect">
            <a:avLst/>
          </a:prstGeom>
        </p:spPr>
      </p:pic>
    </p:spTree>
    <p:extLst>
      <p:ext uri="{BB962C8B-B14F-4D97-AF65-F5344CB8AC3E}">
        <p14:creationId xmlns:p14="http://schemas.microsoft.com/office/powerpoint/2010/main" val="212034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938B-30B7-5242-B040-B2C984E8B9E7}"/>
              </a:ext>
            </a:extLst>
          </p:cNvPr>
          <p:cNvSpPr>
            <a:spLocks noGrp="1"/>
          </p:cNvSpPr>
          <p:nvPr>
            <p:ph type="title"/>
          </p:nvPr>
        </p:nvSpPr>
        <p:spPr/>
        <p:txBody>
          <a:bodyPr/>
          <a:lstStyle/>
          <a:p>
            <a:pPr>
              <a:buNone/>
            </a:pPr>
            <a:r>
              <a:rPr lang="en-US" dirty="0"/>
              <a:t>Problem</a:t>
            </a:r>
          </a:p>
        </p:txBody>
      </p:sp>
      <p:sp>
        <p:nvSpPr>
          <p:cNvPr id="3" name="Content Placeholder 2">
            <a:extLst>
              <a:ext uri="{FF2B5EF4-FFF2-40B4-BE49-F238E27FC236}">
                <a16:creationId xmlns:a16="http://schemas.microsoft.com/office/drawing/2014/main" id="{02F463D8-3945-5C46-9648-50D4BFAE6220}"/>
              </a:ext>
            </a:extLst>
          </p:cNvPr>
          <p:cNvSpPr>
            <a:spLocks noGrp="1"/>
          </p:cNvSpPr>
          <p:nvPr>
            <p:ph idx="1"/>
          </p:nvPr>
        </p:nvSpPr>
        <p:spPr/>
        <p:txBody>
          <a:bodyPr/>
          <a:lstStyle/>
          <a:p>
            <a:pPr marL="108000" indent="0">
              <a:buNone/>
            </a:pPr>
            <a:r>
              <a:rPr lang="en-US" dirty="0"/>
              <a:t>So far, we’ve only seen examples that output a vector representation out of an image.</a:t>
            </a:r>
          </a:p>
          <a:p>
            <a:pPr marL="108000" indent="0">
              <a:buNone/>
            </a:pPr>
            <a:endParaRPr lang="en-US" dirty="0"/>
          </a:p>
          <a:p>
            <a:pPr marL="108000" indent="0">
              <a:buNone/>
            </a:pPr>
            <a:r>
              <a:rPr lang="en-US" dirty="0"/>
              <a:t>How do we do dense (per-pixel) predictions? </a:t>
            </a:r>
          </a:p>
        </p:txBody>
      </p:sp>
      <p:sp>
        <p:nvSpPr>
          <p:cNvPr id="4" name="TextBox 3">
            <a:extLst>
              <a:ext uri="{FF2B5EF4-FFF2-40B4-BE49-F238E27FC236}">
                <a16:creationId xmlns:a16="http://schemas.microsoft.com/office/drawing/2014/main" id="{F5B95853-010F-FE28-CFC3-BF98986C0931}"/>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20316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BE3C-35F8-428E-A664-2EC3A88C4FE6}"/>
              </a:ext>
            </a:extLst>
          </p:cNvPr>
          <p:cNvSpPr>
            <a:spLocks noGrp="1"/>
          </p:cNvSpPr>
          <p:nvPr>
            <p:ph type="title"/>
          </p:nvPr>
        </p:nvSpPr>
        <p:spPr>
          <a:xfrm>
            <a:off x="628650" y="16281"/>
            <a:ext cx="7886700" cy="994172"/>
          </a:xfrm>
        </p:spPr>
        <p:txBody>
          <a:bodyPr/>
          <a:lstStyle/>
          <a:p>
            <a:r>
              <a:rPr lang="en-US" dirty="0"/>
              <a:t>So Far…</a:t>
            </a:r>
          </a:p>
        </p:txBody>
      </p:sp>
      <p:cxnSp>
        <p:nvCxnSpPr>
          <p:cNvPr id="7" name="Straight Connector 6">
            <a:extLst>
              <a:ext uri="{FF2B5EF4-FFF2-40B4-BE49-F238E27FC236}">
                <a16:creationId xmlns:a16="http://schemas.microsoft.com/office/drawing/2014/main" id="{21C6BBFB-10DA-488B-896C-E61CC2549C64}"/>
              </a:ext>
            </a:extLst>
          </p:cNvPr>
          <p:cNvCxnSpPr>
            <a:cxnSpLocks/>
          </p:cNvCxnSpPr>
          <p:nvPr/>
        </p:nvCxnSpPr>
        <p:spPr>
          <a:xfrm>
            <a:off x="3117388" y="2061734"/>
            <a:ext cx="33620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E2D8F4E-2ECB-4CE9-ADE7-A8FD879BA144}"/>
              </a:ext>
            </a:extLst>
          </p:cNvPr>
          <p:cNvGrpSpPr/>
          <p:nvPr/>
        </p:nvGrpSpPr>
        <p:grpSpPr>
          <a:xfrm>
            <a:off x="1947950" y="949273"/>
            <a:ext cx="1061702" cy="1897751"/>
            <a:chOff x="628650" y="1701926"/>
            <a:chExt cx="1415602" cy="2530334"/>
          </a:xfrm>
        </p:grpSpPr>
        <p:sp>
          <p:nvSpPr>
            <p:cNvPr id="16" name="Cube 15">
              <a:extLst>
                <a:ext uri="{FF2B5EF4-FFF2-40B4-BE49-F238E27FC236}">
                  <a16:creationId xmlns:a16="http://schemas.microsoft.com/office/drawing/2014/main" id="{23C515E7-530C-4C85-85D2-C9F5C3F2A14C}"/>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7" name="TextBox 16">
              <a:extLst>
                <a:ext uri="{FF2B5EF4-FFF2-40B4-BE49-F238E27FC236}">
                  <a16:creationId xmlns:a16="http://schemas.microsoft.com/office/drawing/2014/main" id="{D2EA36A9-F10C-4CE7-B782-ED861E232D30}"/>
                </a:ext>
              </a:extLst>
            </p:cNvPr>
            <p:cNvSpPr txBox="1"/>
            <p:nvPr/>
          </p:nvSpPr>
          <p:spPr>
            <a:xfrm>
              <a:off x="628650" y="3105710"/>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18" name="TextBox 17">
              <a:extLst>
                <a:ext uri="{FF2B5EF4-FFF2-40B4-BE49-F238E27FC236}">
                  <a16:creationId xmlns:a16="http://schemas.microsoft.com/office/drawing/2014/main" id="{9EDDBB86-BDAA-469D-9402-9B8CADD5CC60}"/>
                </a:ext>
              </a:extLst>
            </p:cNvPr>
            <p:cNvSpPr txBox="1"/>
            <p:nvPr/>
          </p:nvSpPr>
          <p:spPr>
            <a:xfrm>
              <a:off x="872193" y="194028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19" name="TextBox 18">
              <a:extLst>
                <a:ext uri="{FF2B5EF4-FFF2-40B4-BE49-F238E27FC236}">
                  <a16:creationId xmlns:a16="http://schemas.microsoft.com/office/drawing/2014/main" id="{B17B8639-9249-4158-AA41-B6CBA7D00618}"/>
                </a:ext>
              </a:extLst>
            </p:cNvPr>
            <p:cNvSpPr txBox="1"/>
            <p:nvPr/>
          </p:nvSpPr>
          <p:spPr>
            <a:xfrm>
              <a:off x="1557165" y="170192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a:t>
              </a:r>
            </a:p>
          </p:txBody>
        </p:sp>
      </p:grpSp>
      <p:grpSp>
        <p:nvGrpSpPr>
          <p:cNvPr id="9" name="Group 8">
            <a:extLst>
              <a:ext uri="{FF2B5EF4-FFF2-40B4-BE49-F238E27FC236}">
                <a16:creationId xmlns:a16="http://schemas.microsoft.com/office/drawing/2014/main" id="{74AE6944-1D14-448F-AD77-85EA1A211C91}"/>
              </a:ext>
            </a:extLst>
          </p:cNvPr>
          <p:cNvGrpSpPr/>
          <p:nvPr/>
        </p:nvGrpSpPr>
        <p:grpSpPr>
          <a:xfrm>
            <a:off x="5603452" y="1459568"/>
            <a:ext cx="1453786" cy="900246"/>
            <a:chOff x="5502653" y="2390192"/>
            <a:chExt cx="1938381" cy="1200328"/>
          </a:xfrm>
        </p:grpSpPr>
        <p:sp>
          <p:nvSpPr>
            <p:cNvPr id="12" name="Cube 11">
              <a:extLst>
                <a:ext uri="{FF2B5EF4-FFF2-40B4-BE49-F238E27FC236}">
                  <a16:creationId xmlns:a16="http://schemas.microsoft.com/office/drawing/2014/main" id="{737A33F3-308D-465B-ADD1-85F981A46096}"/>
                </a:ext>
              </a:extLst>
            </p:cNvPr>
            <p:cNvSpPr/>
            <p:nvPr/>
          </p:nvSpPr>
          <p:spPr>
            <a:xfrm>
              <a:off x="5989739" y="2951531"/>
              <a:ext cx="1451295"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TextBox 12">
              <a:extLst>
                <a:ext uri="{FF2B5EF4-FFF2-40B4-BE49-F238E27FC236}">
                  <a16:creationId xmlns:a16="http://schemas.microsoft.com/office/drawing/2014/main" id="{056CFF62-89ED-4CEF-8CAC-F806DFFED401}"/>
                </a:ext>
              </a:extLst>
            </p:cNvPr>
            <p:cNvSpPr txBox="1"/>
            <p:nvPr/>
          </p:nvSpPr>
          <p:spPr>
            <a:xfrm>
              <a:off x="5502653" y="2974967"/>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1</a:t>
              </a:r>
            </a:p>
          </p:txBody>
        </p:sp>
        <p:sp>
          <p:nvSpPr>
            <p:cNvPr id="14" name="TextBox 13">
              <a:extLst>
                <a:ext uri="{FF2B5EF4-FFF2-40B4-BE49-F238E27FC236}">
                  <a16:creationId xmlns:a16="http://schemas.microsoft.com/office/drawing/2014/main" id="{458831DE-0C94-4BD6-92E6-5F19C6F7ADBA}"/>
                </a:ext>
              </a:extLst>
            </p:cNvPr>
            <p:cNvSpPr txBox="1"/>
            <p:nvPr/>
          </p:nvSpPr>
          <p:spPr>
            <a:xfrm>
              <a:off x="5563037" y="2520935"/>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1</a:t>
              </a:r>
            </a:p>
          </p:txBody>
        </p:sp>
        <p:sp>
          <p:nvSpPr>
            <p:cNvPr id="15" name="TextBox 14">
              <a:extLst>
                <a:ext uri="{FF2B5EF4-FFF2-40B4-BE49-F238E27FC236}">
                  <a16:creationId xmlns:a16="http://schemas.microsoft.com/office/drawing/2014/main" id="{7A6B72B3-6AF6-4D33-A63E-EE6977B31EBE}"/>
                </a:ext>
              </a:extLst>
            </p:cNvPr>
            <p:cNvSpPr txBox="1"/>
            <p:nvPr/>
          </p:nvSpPr>
          <p:spPr>
            <a:xfrm>
              <a:off x="6512698" y="2390192"/>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F</a:t>
              </a:r>
            </a:p>
          </p:txBody>
        </p:sp>
      </p:grpSp>
      <p:sp>
        <p:nvSpPr>
          <p:cNvPr id="10" name="Rectangle 9">
            <a:extLst>
              <a:ext uri="{FF2B5EF4-FFF2-40B4-BE49-F238E27FC236}">
                <a16:creationId xmlns:a16="http://schemas.microsoft.com/office/drawing/2014/main" id="{CC248AC0-B64F-44D7-8D3D-DEA9BB0F65C6}"/>
              </a:ext>
            </a:extLst>
          </p:cNvPr>
          <p:cNvSpPr/>
          <p:nvPr/>
        </p:nvSpPr>
        <p:spPr>
          <a:xfrm>
            <a:off x="3672281" y="1830862"/>
            <a:ext cx="1374099" cy="4617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2400" dirty="0">
                <a:solidFill>
                  <a:sysClr val="windowText" lastClr="000000"/>
                </a:solidFill>
                <a:latin typeface="Arial" panose="020B0604020202020204"/>
              </a:rPr>
              <a:t>CNN</a:t>
            </a:r>
          </a:p>
        </p:txBody>
      </p:sp>
      <p:cxnSp>
        <p:nvCxnSpPr>
          <p:cNvPr id="11" name="Straight Connector 10">
            <a:extLst>
              <a:ext uri="{FF2B5EF4-FFF2-40B4-BE49-F238E27FC236}">
                <a16:creationId xmlns:a16="http://schemas.microsoft.com/office/drawing/2014/main" id="{1CFA35F9-23CF-4E59-834F-AA23C0182A55}"/>
              </a:ext>
            </a:extLst>
          </p:cNvPr>
          <p:cNvCxnSpPr>
            <a:cxnSpLocks/>
          </p:cNvCxnSpPr>
          <p:nvPr/>
        </p:nvCxnSpPr>
        <p:spPr>
          <a:xfrm>
            <a:off x="5182129" y="2061734"/>
            <a:ext cx="33620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81DC5C-AFCE-48FF-8382-46E4C69B4A3A}"/>
              </a:ext>
            </a:extLst>
          </p:cNvPr>
          <p:cNvSpPr txBox="1"/>
          <p:nvPr/>
        </p:nvSpPr>
        <p:spPr>
          <a:xfrm>
            <a:off x="1318736" y="2889353"/>
            <a:ext cx="6506528" cy="1708160"/>
          </a:xfrm>
          <a:prstGeom prst="rect">
            <a:avLst/>
          </a:prstGeom>
          <a:noFill/>
        </p:spPr>
        <p:txBody>
          <a:bodyPr wrap="square" rtlCol="0">
            <a:spAutoFit/>
          </a:bodyPr>
          <a:lstStyle/>
          <a:p>
            <a:pPr algn="ctr" defTabSz="342900" fontAlgn="auto">
              <a:spcBef>
                <a:spcPts val="0"/>
              </a:spcBef>
              <a:spcAft>
                <a:spcPts val="0"/>
              </a:spcAft>
            </a:pPr>
            <a:r>
              <a:rPr lang="en-US" sz="2100" u="sng" dirty="0">
                <a:solidFill>
                  <a:prstClr val="black"/>
                </a:solidFill>
                <a:latin typeface="Arial" panose="020B0604020202020204"/>
                <a:ea typeface="+mn-ea"/>
              </a:rPr>
              <a:t>Convert </a:t>
            </a:r>
            <a:r>
              <a:rPr lang="en-US" sz="2100" u="sng" dirty="0" err="1">
                <a:solidFill>
                  <a:prstClr val="black"/>
                </a:solidFill>
                <a:latin typeface="Arial" panose="020B0604020202020204"/>
                <a:ea typeface="+mn-ea"/>
              </a:rPr>
              <a:t>HxW</a:t>
            </a:r>
            <a:r>
              <a:rPr lang="en-US" sz="2100" u="sng" dirty="0">
                <a:solidFill>
                  <a:prstClr val="black"/>
                </a:solidFill>
                <a:latin typeface="Arial" panose="020B0604020202020204"/>
                <a:ea typeface="+mn-ea"/>
              </a:rPr>
              <a:t> image into a F-dimensional vector</a:t>
            </a:r>
            <a:endParaRPr lang="en-US" sz="2100" b="1" u="sng" dirty="0">
              <a:solidFill>
                <a:prstClr val="black"/>
              </a:solidFill>
              <a:latin typeface="Arial" panose="020B0604020202020204"/>
              <a:ea typeface="+mn-ea"/>
            </a:endParaRPr>
          </a:p>
          <a:p>
            <a:pPr algn="ctr" defTabSz="342900" fontAlgn="auto">
              <a:spcBef>
                <a:spcPts val="0"/>
              </a:spcBef>
              <a:spcAft>
                <a:spcPts val="0"/>
              </a:spcAft>
            </a:pPr>
            <a:endParaRPr lang="en-US" sz="2100" b="1" u="sng" dirty="0">
              <a:solidFill>
                <a:prstClr val="black"/>
              </a:solidFill>
              <a:latin typeface="Arial" panose="020B0604020202020204"/>
              <a:ea typeface="+mn-ea"/>
            </a:endParaRPr>
          </a:p>
          <a:p>
            <a:pPr algn="ctr" defTabSz="342900" fontAlgn="auto">
              <a:spcBef>
                <a:spcPts val="0"/>
              </a:spcBef>
              <a:spcAft>
                <a:spcPts val="0"/>
              </a:spcAft>
            </a:pPr>
            <a:r>
              <a:rPr lang="en-US" sz="2100" dirty="0">
                <a:solidFill>
                  <a:prstClr val="black"/>
                </a:solidFill>
                <a:latin typeface="Arial" panose="020B0604020202020204"/>
                <a:ea typeface="+mn-ea"/>
              </a:rPr>
              <a:t>Is this image a cat?</a:t>
            </a:r>
          </a:p>
          <a:p>
            <a:pPr algn="ctr" defTabSz="342900" fontAlgn="auto">
              <a:spcBef>
                <a:spcPts val="0"/>
              </a:spcBef>
              <a:spcAft>
                <a:spcPts val="0"/>
              </a:spcAft>
            </a:pPr>
            <a:r>
              <a:rPr lang="en-US" sz="2100" dirty="0">
                <a:solidFill>
                  <a:prstClr val="black"/>
                </a:solidFill>
                <a:latin typeface="Arial" panose="020B0604020202020204"/>
                <a:ea typeface="+mn-ea"/>
              </a:rPr>
              <a:t>At what distance was this photo taken?</a:t>
            </a:r>
          </a:p>
          <a:p>
            <a:pPr algn="ctr" defTabSz="342900" fontAlgn="auto">
              <a:spcBef>
                <a:spcPts val="0"/>
              </a:spcBef>
              <a:spcAft>
                <a:spcPts val="0"/>
              </a:spcAft>
            </a:pPr>
            <a:r>
              <a:rPr lang="en-US" sz="2100" dirty="0">
                <a:solidFill>
                  <a:prstClr val="black"/>
                </a:solidFill>
                <a:latin typeface="Arial" panose="020B0604020202020204"/>
                <a:ea typeface="+mn-ea"/>
              </a:rPr>
              <a:t>Is this image fake?</a:t>
            </a:r>
          </a:p>
        </p:txBody>
      </p:sp>
      <p:sp>
        <p:nvSpPr>
          <p:cNvPr id="3" name="TextBox 2">
            <a:extLst>
              <a:ext uri="{FF2B5EF4-FFF2-40B4-BE49-F238E27FC236}">
                <a16:creationId xmlns:a16="http://schemas.microsoft.com/office/drawing/2014/main" id="{C1DE2A9F-F3CC-1202-52D3-8255A9B87224}"/>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063989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030F-E6EF-4961-A126-A368A343B9EB}"/>
              </a:ext>
            </a:extLst>
          </p:cNvPr>
          <p:cNvSpPr>
            <a:spLocks noGrp="1"/>
          </p:cNvSpPr>
          <p:nvPr>
            <p:ph type="title"/>
          </p:nvPr>
        </p:nvSpPr>
        <p:spPr>
          <a:xfrm>
            <a:off x="628650" y="9072"/>
            <a:ext cx="7886700" cy="994172"/>
          </a:xfrm>
        </p:spPr>
        <p:txBody>
          <a:bodyPr/>
          <a:lstStyle/>
          <a:p>
            <a:r>
              <a:rPr lang="en-US" dirty="0"/>
              <a:t>Pixel Labeling</a:t>
            </a:r>
          </a:p>
        </p:txBody>
      </p:sp>
      <p:cxnSp>
        <p:nvCxnSpPr>
          <p:cNvPr id="5" name="Straight Connector 4">
            <a:extLst>
              <a:ext uri="{FF2B5EF4-FFF2-40B4-BE49-F238E27FC236}">
                <a16:creationId xmlns:a16="http://schemas.microsoft.com/office/drawing/2014/main" id="{41998A92-8ED9-4429-9437-378D592D1047}"/>
              </a:ext>
            </a:extLst>
          </p:cNvPr>
          <p:cNvCxnSpPr>
            <a:cxnSpLocks/>
          </p:cNvCxnSpPr>
          <p:nvPr/>
        </p:nvCxnSpPr>
        <p:spPr>
          <a:xfrm>
            <a:off x="3117388" y="2061734"/>
            <a:ext cx="33620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80B80D9-61E4-4003-9085-824094F6781B}"/>
              </a:ext>
            </a:extLst>
          </p:cNvPr>
          <p:cNvGrpSpPr/>
          <p:nvPr/>
        </p:nvGrpSpPr>
        <p:grpSpPr>
          <a:xfrm>
            <a:off x="1947950" y="949273"/>
            <a:ext cx="1061702" cy="1897751"/>
            <a:chOff x="628650" y="1701926"/>
            <a:chExt cx="1415602" cy="2530334"/>
          </a:xfrm>
        </p:grpSpPr>
        <p:sp>
          <p:nvSpPr>
            <p:cNvPr id="14" name="Cube 13">
              <a:extLst>
                <a:ext uri="{FF2B5EF4-FFF2-40B4-BE49-F238E27FC236}">
                  <a16:creationId xmlns:a16="http://schemas.microsoft.com/office/drawing/2014/main" id="{E0B7AE47-084F-4208-BF2D-10A211D137AA}"/>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5" name="TextBox 14">
              <a:extLst>
                <a:ext uri="{FF2B5EF4-FFF2-40B4-BE49-F238E27FC236}">
                  <a16:creationId xmlns:a16="http://schemas.microsoft.com/office/drawing/2014/main" id="{3694E93C-0DDE-4D6F-A80C-FDB60F461F6A}"/>
                </a:ext>
              </a:extLst>
            </p:cNvPr>
            <p:cNvSpPr txBox="1"/>
            <p:nvPr/>
          </p:nvSpPr>
          <p:spPr>
            <a:xfrm>
              <a:off x="628650" y="3105710"/>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16" name="TextBox 15">
              <a:extLst>
                <a:ext uri="{FF2B5EF4-FFF2-40B4-BE49-F238E27FC236}">
                  <a16:creationId xmlns:a16="http://schemas.microsoft.com/office/drawing/2014/main" id="{03E0C9BE-2F0E-4520-9818-6C1B9D517898}"/>
                </a:ext>
              </a:extLst>
            </p:cNvPr>
            <p:cNvSpPr txBox="1"/>
            <p:nvPr/>
          </p:nvSpPr>
          <p:spPr>
            <a:xfrm>
              <a:off x="872193" y="194028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17" name="TextBox 16">
              <a:extLst>
                <a:ext uri="{FF2B5EF4-FFF2-40B4-BE49-F238E27FC236}">
                  <a16:creationId xmlns:a16="http://schemas.microsoft.com/office/drawing/2014/main" id="{135EB8BA-2097-4EFA-8D84-DA4C3DB3D041}"/>
                </a:ext>
              </a:extLst>
            </p:cNvPr>
            <p:cNvSpPr txBox="1"/>
            <p:nvPr/>
          </p:nvSpPr>
          <p:spPr>
            <a:xfrm>
              <a:off x="1557165" y="170192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a:t>
              </a:r>
            </a:p>
          </p:txBody>
        </p:sp>
      </p:grpSp>
      <p:sp>
        <p:nvSpPr>
          <p:cNvPr id="8" name="Rectangle 7">
            <a:extLst>
              <a:ext uri="{FF2B5EF4-FFF2-40B4-BE49-F238E27FC236}">
                <a16:creationId xmlns:a16="http://schemas.microsoft.com/office/drawing/2014/main" id="{8B336B8E-32EF-4CDF-BE28-A2B34236BDE6}"/>
              </a:ext>
            </a:extLst>
          </p:cNvPr>
          <p:cNvSpPr/>
          <p:nvPr/>
        </p:nvSpPr>
        <p:spPr>
          <a:xfrm>
            <a:off x="3672281" y="1830862"/>
            <a:ext cx="1374099" cy="4617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2400" dirty="0">
                <a:solidFill>
                  <a:sysClr val="windowText" lastClr="000000"/>
                </a:solidFill>
                <a:latin typeface="Arial" panose="020B0604020202020204"/>
              </a:rPr>
              <a:t>CNN</a:t>
            </a:r>
          </a:p>
        </p:txBody>
      </p:sp>
      <p:cxnSp>
        <p:nvCxnSpPr>
          <p:cNvPr id="9" name="Straight Connector 8">
            <a:extLst>
              <a:ext uri="{FF2B5EF4-FFF2-40B4-BE49-F238E27FC236}">
                <a16:creationId xmlns:a16="http://schemas.microsoft.com/office/drawing/2014/main" id="{598FA188-0B06-4BA7-8DD8-CE08938812A4}"/>
              </a:ext>
            </a:extLst>
          </p:cNvPr>
          <p:cNvCxnSpPr>
            <a:cxnSpLocks/>
          </p:cNvCxnSpPr>
          <p:nvPr/>
        </p:nvCxnSpPr>
        <p:spPr>
          <a:xfrm>
            <a:off x="5182129" y="2061734"/>
            <a:ext cx="33620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6802AD2-2C8B-4B47-9260-31FF31FE75B6}"/>
              </a:ext>
            </a:extLst>
          </p:cNvPr>
          <p:cNvGrpSpPr/>
          <p:nvPr/>
        </p:nvGrpSpPr>
        <p:grpSpPr>
          <a:xfrm>
            <a:off x="5518337" y="951685"/>
            <a:ext cx="1061702" cy="1897751"/>
            <a:chOff x="628650" y="1701926"/>
            <a:chExt cx="1415602" cy="2530334"/>
          </a:xfrm>
        </p:grpSpPr>
        <p:sp>
          <p:nvSpPr>
            <p:cNvPr id="19" name="Cube 18">
              <a:extLst>
                <a:ext uri="{FF2B5EF4-FFF2-40B4-BE49-F238E27FC236}">
                  <a16:creationId xmlns:a16="http://schemas.microsoft.com/office/drawing/2014/main" id="{F73625C5-A799-4799-88A0-0D973CAE48FC}"/>
                </a:ext>
              </a:extLst>
            </p:cNvPr>
            <p:cNvSpPr/>
            <p:nvPr/>
          </p:nvSpPr>
          <p:spPr>
            <a:xfrm>
              <a:off x="1220911" y="2297939"/>
              <a:ext cx="672506" cy="1934321"/>
            </a:xfrm>
            <a:prstGeom prst="cube">
              <a:avLst>
                <a:gd name="adj" fmla="val 6726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0" name="TextBox 19">
              <a:extLst>
                <a:ext uri="{FF2B5EF4-FFF2-40B4-BE49-F238E27FC236}">
                  <a16:creationId xmlns:a16="http://schemas.microsoft.com/office/drawing/2014/main" id="{E5704A7C-3D97-46FD-ACE8-9CB65DB1A08F}"/>
                </a:ext>
              </a:extLst>
            </p:cNvPr>
            <p:cNvSpPr txBox="1"/>
            <p:nvPr/>
          </p:nvSpPr>
          <p:spPr>
            <a:xfrm>
              <a:off x="628650" y="3105710"/>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21" name="TextBox 20">
              <a:extLst>
                <a:ext uri="{FF2B5EF4-FFF2-40B4-BE49-F238E27FC236}">
                  <a16:creationId xmlns:a16="http://schemas.microsoft.com/office/drawing/2014/main" id="{CEC449E3-C2E4-42E9-A8DE-787815BE80EA}"/>
                </a:ext>
              </a:extLst>
            </p:cNvPr>
            <p:cNvSpPr txBox="1"/>
            <p:nvPr/>
          </p:nvSpPr>
          <p:spPr>
            <a:xfrm>
              <a:off x="872193" y="194028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22" name="TextBox 21">
              <a:extLst>
                <a:ext uri="{FF2B5EF4-FFF2-40B4-BE49-F238E27FC236}">
                  <a16:creationId xmlns:a16="http://schemas.microsoft.com/office/drawing/2014/main" id="{BCA07A3A-D1DF-4D8C-9D3E-13DB1EA28FBF}"/>
                </a:ext>
              </a:extLst>
            </p:cNvPr>
            <p:cNvSpPr txBox="1"/>
            <p:nvPr/>
          </p:nvSpPr>
          <p:spPr>
            <a:xfrm>
              <a:off x="1557165" y="170192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F</a:t>
              </a:r>
            </a:p>
          </p:txBody>
        </p:sp>
      </p:grpSp>
      <p:sp>
        <p:nvSpPr>
          <p:cNvPr id="23" name="TextBox 22">
            <a:extLst>
              <a:ext uri="{FF2B5EF4-FFF2-40B4-BE49-F238E27FC236}">
                <a16:creationId xmlns:a16="http://schemas.microsoft.com/office/drawing/2014/main" id="{31E69962-9A49-483E-8B5F-9C8AE2144DDA}"/>
              </a:ext>
            </a:extLst>
          </p:cNvPr>
          <p:cNvSpPr txBox="1"/>
          <p:nvPr/>
        </p:nvSpPr>
        <p:spPr>
          <a:xfrm>
            <a:off x="1318736" y="2889353"/>
            <a:ext cx="6506528" cy="1708160"/>
          </a:xfrm>
          <a:prstGeom prst="rect">
            <a:avLst/>
          </a:prstGeom>
          <a:noFill/>
        </p:spPr>
        <p:txBody>
          <a:bodyPr wrap="square" rtlCol="0">
            <a:spAutoFit/>
          </a:bodyPr>
          <a:lstStyle/>
          <a:p>
            <a:pPr algn="ctr" defTabSz="342900" fontAlgn="auto">
              <a:spcBef>
                <a:spcPts val="0"/>
              </a:spcBef>
              <a:spcAft>
                <a:spcPts val="0"/>
              </a:spcAft>
            </a:pPr>
            <a:r>
              <a:rPr lang="en-US" sz="2100" u="sng" dirty="0">
                <a:solidFill>
                  <a:prstClr val="black"/>
                </a:solidFill>
                <a:latin typeface="Arial" panose="020B0604020202020204"/>
                <a:ea typeface="+mn-ea"/>
              </a:rPr>
              <a:t>Convert </a:t>
            </a:r>
            <a:r>
              <a:rPr lang="en-US" sz="2100" u="sng" dirty="0" err="1">
                <a:solidFill>
                  <a:prstClr val="black"/>
                </a:solidFill>
                <a:latin typeface="Arial" panose="020B0604020202020204"/>
                <a:ea typeface="+mn-ea"/>
              </a:rPr>
              <a:t>HxW</a:t>
            </a:r>
            <a:r>
              <a:rPr lang="en-US" sz="2100" u="sng" dirty="0">
                <a:solidFill>
                  <a:prstClr val="black"/>
                </a:solidFill>
                <a:latin typeface="Arial" panose="020B0604020202020204"/>
                <a:ea typeface="+mn-ea"/>
              </a:rPr>
              <a:t> image into a F-dimensional vector</a:t>
            </a:r>
            <a:endParaRPr lang="en-US" sz="2100" b="1" u="sng" dirty="0">
              <a:solidFill>
                <a:prstClr val="black"/>
              </a:solidFill>
              <a:latin typeface="Arial" panose="020B0604020202020204"/>
              <a:ea typeface="+mn-ea"/>
            </a:endParaRPr>
          </a:p>
          <a:p>
            <a:pPr algn="ctr" defTabSz="342900" fontAlgn="auto">
              <a:spcBef>
                <a:spcPts val="0"/>
              </a:spcBef>
              <a:spcAft>
                <a:spcPts val="0"/>
              </a:spcAft>
            </a:pPr>
            <a:endParaRPr lang="en-US" sz="2100" b="1" u="sng" dirty="0">
              <a:solidFill>
                <a:prstClr val="black"/>
              </a:solidFill>
              <a:latin typeface="Arial" panose="020B0604020202020204"/>
              <a:ea typeface="+mn-ea"/>
            </a:endParaRPr>
          </a:p>
          <a:p>
            <a:pPr algn="ctr" defTabSz="342900" fontAlgn="auto">
              <a:spcBef>
                <a:spcPts val="0"/>
              </a:spcBef>
              <a:spcAft>
                <a:spcPts val="0"/>
              </a:spcAft>
            </a:pPr>
            <a:r>
              <a:rPr lang="en-US" sz="2100" dirty="0">
                <a:solidFill>
                  <a:prstClr val="black"/>
                </a:solidFill>
                <a:latin typeface="Arial" panose="020B0604020202020204"/>
                <a:ea typeface="+mn-ea"/>
              </a:rPr>
              <a:t>Which pixels in this image are a cat? </a:t>
            </a:r>
          </a:p>
          <a:p>
            <a:pPr algn="ctr" defTabSz="342900" fontAlgn="auto">
              <a:spcBef>
                <a:spcPts val="0"/>
              </a:spcBef>
              <a:spcAft>
                <a:spcPts val="0"/>
              </a:spcAft>
            </a:pPr>
            <a:r>
              <a:rPr lang="en-US" sz="2100" dirty="0">
                <a:solidFill>
                  <a:prstClr val="black"/>
                </a:solidFill>
                <a:latin typeface="Arial" panose="020B0604020202020204"/>
                <a:ea typeface="+mn-ea"/>
              </a:rPr>
              <a:t>How far is each pixel away from the camera?</a:t>
            </a:r>
          </a:p>
          <a:p>
            <a:pPr algn="ctr" defTabSz="342900" fontAlgn="auto">
              <a:spcBef>
                <a:spcPts val="0"/>
              </a:spcBef>
              <a:spcAft>
                <a:spcPts val="0"/>
              </a:spcAft>
            </a:pPr>
            <a:r>
              <a:rPr lang="en-US" sz="2100" dirty="0">
                <a:solidFill>
                  <a:prstClr val="black"/>
                </a:solidFill>
                <a:latin typeface="Arial" panose="020B0604020202020204"/>
                <a:ea typeface="+mn-ea"/>
              </a:rPr>
              <a:t>Which pixels of this image are fake?</a:t>
            </a:r>
          </a:p>
        </p:txBody>
      </p:sp>
      <p:sp>
        <p:nvSpPr>
          <p:cNvPr id="3" name="TextBox 2">
            <a:extLst>
              <a:ext uri="{FF2B5EF4-FFF2-40B4-BE49-F238E27FC236}">
                <a16:creationId xmlns:a16="http://schemas.microsoft.com/office/drawing/2014/main" id="{0B6A1F68-2BC7-6CE0-C06D-A6A1162CEAE0}"/>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131368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993E-EEEB-4FC6-85D7-433FC2239687}"/>
              </a:ext>
            </a:extLst>
          </p:cNvPr>
          <p:cNvSpPr>
            <a:spLocks noGrp="1"/>
          </p:cNvSpPr>
          <p:nvPr>
            <p:ph type="title"/>
          </p:nvPr>
        </p:nvSpPr>
        <p:spPr/>
        <p:txBody>
          <a:bodyPr/>
          <a:lstStyle/>
          <a:p>
            <a:r>
              <a:rPr lang="en-US" dirty="0"/>
              <a:t>e.g. Depth Prediction</a:t>
            </a:r>
          </a:p>
        </p:txBody>
      </p:sp>
      <p:grpSp>
        <p:nvGrpSpPr>
          <p:cNvPr id="6" name="Group 5">
            <a:extLst>
              <a:ext uri="{FF2B5EF4-FFF2-40B4-BE49-F238E27FC236}">
                <a16:creationId xmlns:a16="http://schemas.microsoft.com/office/drawing/2014/main" id="{454C7937-55B2-41DC-A3F9-5E3F86F58466}"/>
              </a:ext>
            </a:extLst>
          </p:cNvPr>
          <p:cNvGrpSpPr/>
          <p:nvPr/>
        </p:nvGrpSpPr>
        <p:grpSpPr>
          <a:xfrm>
            <a:off x="1351745" y="3191914"/>
            <a:ext cx="6440512" cy="1409072"/>
            <a:chOff x="125038" y="3177516"/>
            <a:chExt cx="8587349" cy="1878762"/>
          </a:xfrm>
        </p:grpSpPr>
        <p:pic>
          <p:nvPicPr>
            <p:cNvPr id="3" name="Picture 2">
              <a:extLst>
                <a:ext uri="{FF2B5EF4-FFF2-40B4-BE49-F238E27FC236}">
                  <a16:creationId xmlns:a16="http://schemas.microsoft.com/office/drawing/2014/main" id="{A6C59E38-935E-4ADB-B72D-F4C37AD6AC8A}"/>
                </a:ext>
              </a:extLst>
            </p:cNvPr>
            <p:cNvPicPr>
              <a:picLocks noChangeAspect="1"/>
            </p:cNvPicPr>
            <p:nvPr/>
          </p:nvPicPr>
          <p:blipFill rotWithShape="1">
            <a:blip r:embed="rId2"/>
            <a:srcRect l="75138"/>
            <a:stretch/>
          </p:blipFill>
          <p:spPr>
            <a:xfrm>
              <a:off x="6211627" y="3177516"/>
              <a:ext cx="2500760" cy="1878762"/>
            </a:xfrm>
            <a:prstGeom prst="rect">
              <a:avLst/>
            </a:prstGeom>
          </p:spPr>
        </p:pic>
        <p:pic>
          <p:nvPicPr>
            <p:cNvPr id="4" name="Picture 3">
              <a:extLst>
                <a:ext uri="{FF2B5EF4-FFF2-40B4-BE49-F238E27FC236}">
                  <a16:creationId xmlns:a16="http://schemas.microsoft.com/office/drawing/2014/main" id="{4D8A4581-3905-4118-8285-43082A4639C4}"/>
                </a:ext>
              </a:extLst>
            </p:cNvPr>
            <p:cNvPicPr>
              <a:picLocks noChangeAspect="1"/>
            </p:cNvPicPr>
            <p:nvPr/>
          </p:nvPicPr>
          <p:blipFill rotWithShape="1">
            <a:blip r:embed="rId2"/>
            <a:srcRect r="75138"/>
            <a:stretch/>
          </p:blipFill>
          <p:spPr>
            <a:xfrm>
              <a:off x="125038" y="3177516"/>
              <a:ext cx="2500759" cy="1878762"/>
            </a:xfrm>
            <a:prstGeom prst="rect">
              <a:avLst/>
            </a:prstGeom>
          </p:spPr>
        </p:pic>
        <p:pic>
          <p:nvPicPr>
            <p:cNvPr id="5" name="Picture 4">
              <a:extLst>
                <a:ext uri="{FF2B5EF4-FFF2-40B4-BE49-F238E27FC236}">
                  <a16:creationId xmlns:a16="http://schemas.microsoft.com/office/drawing/2014/main" id="{E82F8564-44FA-4F7E-ADF4-23003B70CFD7}"/>
                </a:ext>
              </a:extLst>
            </p:cNvPr>
            <p:cNvPicPr>
              <a:picLocks noChangeAspect="1"/>
            </p:cNvPicPr>
            <p:nvPr/>
          </p:nvPicPr>
          <p:blipFill rotWithShape="1">
            <a:blip r:embed="rId2"/>
            <a:srcRect l="50000" r="25138"/>
            <a:stretch/>
          </p:blipFill>
          <p:spPr>
            <a:xfrm>
              <a:off x="3168332" y="3177516"/>
              <a:ext cx="2500759" cy="1878762"/>
            </a:xfrm>
            <a:prstGeom prst="rect">
              <a:avLst/>
            </a:prstGeom>
          </p:spPr>
        </p:pic>
      </p:grpSp>
      <p:sp>
        <p:nvSpPr>
          <p:cNvPr id="7" name="TextBox 6">
            <a:extLst>
              <a:ext uri="{FF2B5EF4-FFF2-40B4-BE49-F238E27FC236}">
                <a16:creationId xmlns:a16="http://schemas.microsoft.com/office/drawing/2014/main" id="{0DF042D7-2311-4E31-B8D0-18CBCDFC4E0E}"/>
              </a:ext>
            </a:extLst>
          </p:cNvPr>
          <p:cNvSpPr txBox="1"/>
          <p:nvPr/>
        </p:nvSpPr>
        <p:spPr>
          <a:xfrm>
            <a:off x="1351744" y="2453267"/>
            <a:ext cx="1875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 HxWx3</a:t>
            </a:r>
          </a:p>
          <a:p>
            <a:pPr algn="ctr" defTabSz="342900" fontAlgn="auto">
              <a:spcBef>
                <a:spcPts val="0"/>
              </a:spcBef>
              <a:spcAft>
                <a:spcPts val="0"/>
              </a:spcAft>
            </a:pPr>
            <a:r>
              <a:rPr lang="en-US" sz="2100" dirty="0">
                <a:solidFill>
                  <a:prstClr val="black"/>
                </a:solidFill>
                <a:latin typeface="Arial" panose="020B0604020202020204"/>
                <a:ea typeface="+mn-ea"/>
              </a:rPr>
              <a:t>RGB Image</a:t>
            </a:r>
          </a:p>
        </p:txBody>
      </p:sp>
      <p:sp>
        <p:nvSpPr>
          <p:cNvPr id="8" name="TextBox 7">
            <a:extLst>
              <a:ext uri="{FF2B5EF4-FFF2-40B4-BE49-F238E27FC236}">
                <a16:creationId xmlns:a16="http://schemas.microsoft.com/office/drawing/2014/main" id="{2B5869CB-152D-4D98-A103-177867FB17B5}"/>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Result credit: Eigen and Fergus, ICCV 2015</a:t>
            </a:r>
          </a:p>
        </p:txBody>
      </p:sp>
      <p:sp>
        <p:nvSpPr>
          <p:cNvPr id="9" name="TextBox 8">
            <a:extLst>
              <a:ext uri="{FF2B5EF4-FFF2-40B4-BE49-F238E27FC236}">
                <a16:creationId xmlns:a16="http://schemas.microsoft.com/office/drawing/2014/main" id="{8B539600-6242-404B-BBEC-2DBEA5E4A826}"/>
              </a:ext>
            </a:extLst>
          </p:cNvPr>
          <p:cNvSpPr txBox="1"/>
          <p:nvPr/>
        </p:nvSpPr>
        <p:spPr>
          <a:xfrm>
            <a:off x="3537205" y="2453250"/>
            <a:ext cx="2089913"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Output HxWx1</a:t>
            </a:r>
          </a:p>
          <a:p>
            <a:pPr algn="ctr" defTabSz="342900" fontAlgn="auto">
              <a:spcBef>
                <a:spcPts val="0"/>
              </a:spcBef>
              <a:spcAft>
                <a:spcPts val="0"/>
              </a:spcAft>
            </a:pPr>
            <a:r>
              <a:rPr lang="en-US" sz="2100" dirty="0">
                <a:solidFill>
                  <a:prstClr val="black"/>
                </a:solidFill>
                <a:latin typeface="Arial" panose="020B0604020202020204"/>
                <a:ea typeface="+mn-ea"/>
              </a:rPr>
              <a:t>Depth Image</a:t>
            </a:r>
          </a:p>
        </p:txBody>
      </p:sp>
      <p:sp>
        <p:nvSpPr>
          <p:cNvPr id="10" name="TextBox 9">
            <a:extLst>
              <a:ext uri="{FF2B5EF4-FFF2-40B4-BE49-F238E27FC236}">
                <a16:creationId xmlns:a16="http://schemas.microsoft.com/office/drawing/2014/main" id="{483F1665-52FF-454D-9F8B-858C4123D548}"/>
              </a:ext>
            </a:extLst>
          </p:cNvPr>
          <p:cNvSpPr txBox="1"/>
          <p:nvPr/>
        </p:nvSpPr>
        <p:spPr>
          <a:xfrm>
            <a:off x="5916687" y="2476334"/>
            <a:ext cx="1875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True HxWx1</a:t>
            </a:r>
          </a:p>
          <a:p>
            <a:pPr algn="ctr" defTabSz="342900" fontAlgn="auto">
              <a:spcBef>
                <a:spcPts val="0"/>
              </a:spcBef>
              <a:spcAft>
                <a:spcPts val="0"/>
              </a:spcAft>
            </a:pPr>
            <a:r>
              <a:rPr lang="en-US" sz="2100" dirty="0">
                <a:solidFill>
                  <a:prstClr val="black"/>
                </a:solidFill>
                <a:latin typeface="Arial" panose="020B0604020202020204"/>
                <a:ea typeface="+mn-ea"/>
              </a:rPr>
              <a:t>Depth Image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12547B-C19E-4C95-B2F2-73DDB6A072AB}"/>
                  </a:ext>
                </a:extLst>
              </p:cNvPr>
              <p:cNvSpPr txBox="1"/>
              <p:nvPr/>
            </p:nvSpPr>
            <p:spPr>
              <a:xfrm>
                <a:off x="1318736" y="1044195"/>
                <a:ext cx="6506528" cy="1061829"/>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Instead: give label of </a:t>
                </a:r>
                <a:r>
                  <a:rPr lang="en-US" sz="2100" dirty="0" err="1">
                    <a:solidFill>
                      <a:prstClr val="black"/>
                    </a:solidFill>
                    <a:latin typeface="Arial" panose="020B0604020202020204"/>
                    <a:ea typeface="+mn-ea"/>
                  </a:rPr>
                  <a:t>depthmap</a:t>
                </a:r>
                <a:r>
                  <a:rPr lang="en-US" sz="2100" dirty="0">
                    <a:solidFill>
                      <a:prstClr val="black"/>
                    </a:solidFill>
                    <a:latin typeface="Arial" panose="020B0604020202020204"/>
                    <a:ea typeface="+mn-ea"/>
                  </a:rPr>
                  <a:t>, train network to do regression (e.g., </a:t>
                </a:r>
                <a14:m>
                  <m:oMath xmlns:m="http://schemas.openxmlformats.org/officeDocument/2006/math">
                    <m:d>
                      <m:dPr>
                        <m:begChr m:val="‖"/>
                        <m:endChr m:val="‖"/>
                        <m:ctrlPr>
                          <a:rPr lang="en-US" sz="2100" i="1">
                            <a:solidFill>
                              <a:prstClr val="black"/>
                            </a:solidFill>
                            <a:latin typeface="Cambria Math" panose="02040503050406030204" pitchFamily="18" charset="0"/>
                            <a:ea typeface="+mn-ea"/>
                          </a:rPr>
                        </m:ctrlPr>
                      </m:dPr>
                      <m:e>
                        <m:sSub>
                          <m:sSubPr>
                            <m:ctrlPr>
                              <a:rPr lang="en-US" sz="2100" i="1">
                                <a:solidFill>
                                  <a:prstClr val="black"/>
                                </a:solidFill>
                                <a:latin typeface="Cambria Math" panose="02040503050406030204" pitchFamily="18" charset="0"/>
                                <a:ea typeface="+mn-ea"/>
                              </a:rPr>
                            </m:ctrlPr>
                          </m:sSubPr>
                          <m:e>
                            <m:r>
                              <a:rPr lang="en-US" sz="2100" i="1">
                                <a:solidFill>
                                  <a:prstClr val="black"/>
                                </a:solidFill>
                                <a:latin typeface="Cambria Math" panose="02040503050406030204" pitchFamily="18" charset="0"/>
                                <a:ea typeface="+mn-ea"/>
                              </a:rPr>
                              <m:t>𝑧</m:t>
                            </m:r>
                          </m:e>
                          <m:sub>
                            <m:r>
                              <a:rPr lang="en-US" sz="2100" i="1">
                                <a:solidFill>
                                  <a:prstClr val="black"/>
                                </a:solidFill>
                                <a:latin typeface="Cambria Math" panose="02040503050406030204" pitchFamily="18" charset="0"/>
                                <a:ea typeface="+mn-ea"/>
                              </a:rPr>
                              <m:t>𝑖</m:t>
                            </m:r>
                          </m:sub>
                        </m:sSub>
                        <m:r>
                          <a:rPr lang="en-US" sz="2100" i="1">
                            <a:solidFill>
                              <a:prstClr val="black"/>
                            </a:solidFill>
                            <a:latin typeface="Cambria Math" panose="02040503050406030204" pitchFamily="18" charset="0"/>
                            <a:ea typeface="+mn-ea"/>
                          </a:rPr>
                          <m:t>−</m:t>
                        </m:r>
                        <m:acc>
                          <m:accPr>
                            <m:chr m:val="̂"/>
                            <m:ctrlPr>
                              <a:rPr lang="en-US" sz="2100" i="1">
                                <a:solidFill>
                                  <a:prstClr val="black"/>
                                </a:solidFill>
                                <a:latin typeface="Cambria Math" panose="02040503050406030204" pitchFamily="18" charset="0"/>
                                <a:ea typeface="+mn-ea"/>
                              </a:rPr>
                            </m:ctrlPr>
                          </m:accPr>
                          <m:e>
                            <m:sSub>
                              <m:sSubPr>
                                <m:ctrlPr>
                                  <a:rPr lang="en-US" sz="2100" i="1">
                                    <a:solidFill>
                                      <a:prstClr val="black"/>
                                    </a:solidFill>
                                    <a:latin typeface="Cambria Math" panose="02040503050406030204" pitchFamily="18" charset="0"/>
                                    <a:ea typeface="+mn-ea"/>
                                  </a:rPr>
                                </m:ctrlPr>
                              </m:sSubPr>
                              <m:e>
                                <m:r>
                                  <a:rPr lang="en-US" sz="2100" i="1">
                                    <a:solidFill>
                                      <a:prstClr val="black"/>
                                    </a:solidFill>
                                    <a:latin typeface="Cambria Math" panose="02040503050406030204" pitchFamily="18" charset="0"/>
                                    <a:ea typeface="+mn-ea"/>
                                  </a:rPr>
                                  <m:t>𝑧</m:t>
                                </m:r>
                              </m:e>
                              <m:sub>
                                <m:r>
                                  <a:rPr lang="en-US" sz="2100" i="1">
                                    <a:solidFill>
                                      <a:prstClr val="black"/>
                                    </a:solidFill>
                                    <a:latin typeface="Cambria Math" panose="02040503050406030204" pitchFamily="18" charset="0"/>
                                    <a:ea typeface="+mn-ea"/>
                                  </a:rPr>
                                  <m:t>𝑖</m:t>
                                </m:r>
                              </m:sub>
                            </m:sSub>
                          </m:e>
                        </m:acc>
                      </m:e>
                    </m:d>
                  </m:oMath>
                </a14:m>
                <a:r>
                  <a:rPr lang="en-US" sz="2100" dirty="0">
                    <a:solidFill>
                      <a:prstClr val="black"/>
                    </a:solidFill>
                    <a:latin typeface="Arial" panose="020B0604020202020204"/>
                    <a:ea typeface="+mn-ea"/>
                  </a:rPr>
                  <a:t> where </a:t>
                </a:r>
                <a14:m>
                  <m:oMath xmlns:m="http://schemas.openxmlformats.org/officeDocument/2006/math">
                    <m:sSub>
                      <m:sSubPr>
                        <m:ctrlPr>
                          <a:rPr lang="en-US" sz="2100" i="1">
                            <a:solidFill>
                              <a:prstClr val="black"/>
                            </a:solidFill>
                            <a:latin typeface="Cambria Math" panose="02040503050406030204" pitchFamily="18" charset="0"/>
                            <a:ea typeface="+mn-ea"/>
                          </a:rPr>
                        </m:ctrlPr>
                      </m:sSubPr>
                      <m:e>
                        <m:r>
                          <a:rPr lang="en-US" sz="2100" i="1">
                            <a:solidFill>
                              <a:prstClr val="black"/>
                            </a:solidFill>
                            <a:latin typeface="Cambria Math" panose="02040503050406030204" pitchFamily="18" charset="0"/>
                            <a:ea typeface="+mn-ea"/>
                          </a:rPr>
                          <m:t>𝑧</m:t>
                        </m:r>
                      </m:e>
                      <m:sub>
                        <m:r>
                          <a:rPr lang="en-US" sz="2100" i="1">
                            <a:solidFill>
                              <a:prstClr val="black"/>
                            </a:solidFill>
                            <a:latin typeface="Cambria Math" panose="02040503050406030204" pitchFamily="18" charset="0"/>
                            <a:ea typeface="+mn-ea"/>
                          </a:rPr>
                          <m:t>𝑖</m:t>
                        </m:r>
                      </m:sub>
                    </m:sSub>
                  </m:oMath>
                </a14:m>
                <a:r>
                  <a:rPr lang="en-US" sz="2100" dirty="0">
                    <a:solidFill>
                      <a:prstClr val="black"/>
                    </a:solidFill>
                    <a:latin typeface="Arial" panose="020B0604020202020204"/>
                    <a:ea typeface="+mn-ea"/>
                  </a:rPr>
                  <a:t> is the ground-truth and </a:t>
                </a:r>
                <a14:m>
                  <m:oMath xmlns:m="http://schemas.openxmlformats.org/officeDocument/2006/math">
                    <m:acc>
                      <m:accPr>
                        <m:chr m:val="̂"/>
                        <m:ctrlPr>
                          <a:rPr lang="en-US" sz="2100" i="1">
                            <a:solidFill>
                              <a:prstClr val="black"/>
                            </a:solidFill>
                            <a:latin typeface="Cambria Math" panose="02040503050406030204" pitchFamily="18" charset="0"/>
                            <a:ea typeface="+mn-ea"/>
                          </a:rPr>
                        </m:ctrlPr>
                      </m:accPr>
                      <m:e>
                        <m:sSub>
                          <m:sSubPr>
                            <m:ctrlPr>
                              <a:rPr lang="en-US" sz="2100" i="1">
                                <a:solidFill>
                                  <a:prstClr val="black"/>
                                </a:solidFill>
                                <a:latin typeface="Cambria Math" panose="02040503050406030204" pitchFamily="18" charset="0"/>
                                <a:ea typeface="+mn-ea"/>
                              </a:rPr>
                            </m:ctrlPr>
                          </m:sSubPr>
                          <m:e>
                            <m:r>
                              <a:rPr lang="en-US" sz="2100" i="1">
                                <a:solidFill>
                                  <a:prstClr val="black"/>
                                </a:solidFill>
                                <a:latin typeface="Cambria Math" panose="02040503050406030204" pitchFamily="18" charset="0"/>
                                <a:ea typeface="+mn-ea"/>
                              </a:rPr>
                              <m:t>𝑧</m:t>
                            </m:r>
                          </m:e>
                          <m:sub>
                            <m:r>
                              <a:rPr lang="en-US" sz="2100" i="1">
                                <a:solidFill>
                                  <a:prstClr val="black"/>
                                </a:solidFill>
                                <a:latin typeface="Cambria Math" panose="02040503050406030204" pitchFamily="18" charset="0"/>
                                <a:ea typeface="+mn-ea"/>
                              </a:rPr>
                              <m:t>𝑖</m:t>
                            </m:r>
                          </m:sub>
                        </m:sSub>
                      </m:e>
                    </m:acc>
                  </m:oMath>
                </a14:m>
                <a:r>
                  <a:rPr lang="en-US" sz="2100" dirty="0">
                    <a:solidFill>
                      <a:prstClr val="black"/>
                    </a:solidFill>
                    <a:latin typeface="Arial" panose="020B0604020202020204"/>
                    <a:ea typeface="+mn-ea"/>
                  </a:rPr>
                  <a:t> the prediction of the network at pixel </a:t>
                </a:r>
                <a:r>
                  <a:rPr lang="en-US" sz="2100" dirty="0" err="1">
                    <a:solidFill>
                      <a:prstClr val="black"/>
                    </a:solidFill>
                    <a:latin typeface="Arial" panose="020B0604020202020204"/>
                    <a:ea typeface="+mn-ea"/>
                  </a:rPr>
                  <a:t>i</a:t>
                </a:r>
                <a:r>
                  <a:rPr lang="en-US" sz="2100" dirty="0">
                    <a:solidFill>
                      <a:prstClr val="black"/>
                    </a:solidFill>
                    <a:latin typeface="Arial" panose="020B0604020202020204"/>
                    <a:ea typeface="+mn-ea"/>
                  </a:rPr>
                  <a:t>).</a:t>
                </a:r>
              </a:p>
            </p:txBody>
          </p:sp>
        </mc:Choice>
        <mc:Fallback xmlns="">
          <p:sp>
            <p:nvSpPr>
              <p:cNvPr id="11" name="TextBox 10">
                <a:extLst>
                  <a:ext uri="{FF2B5EF4-FFF2-40B4-BE49-F238E27FC236}">
                    <a16:creationId xmlns:a16="http://schemas.microsoft.com/office/drawing/2014/main" id="{3F12547B-C19E-4C95-B2F2-73DDB6A072AB}"/>
                  </a:ext>
                </a:extLst>
              </p:cNvPr>
              <p:cNvSpPr txBox="1">
                <a:spLocks noRot="1" noChangeAspect="1" noMove="1" noResize="1" noEditPoints="1" noAdjustHandles="1" noChangeArrowheads="1" noChangeShapeType="1" noTextEdit="1"/>
              </p:cNvSpPr>
              <p:nvPr/>
            </p:nvSpPr>
            <p:spPr>
              <a:xfrm>
                <a:off x="1318736" y="1044195"/>
                <a:ext cx="6506528" cy="1061829"/>
              </a:xfrm>
              <a:prstGeom prst="rect">
                <a:avLst/>
              </a:prstGeom>
              <a:blipFill>
                <a:blip r:embed="rId3"/>
                <a:stretch>
                  <a:fillRect t="-3448" b="-1092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24F26E3-2C34-2B3F-8FD4-A8F6D60ACC37}"/>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89102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2701-4E16-42A9-8E03-51457091C9B3}"/>
              </a:ext>
            </a:extLst>
          </p:cNvPr>
          <p:cNvSpPr>
            <a:spLocks noGrp="1"/>
          </p:cNvSpPr>
          <p:nvPr>
            <p:ph type="title"/>
          </p:nvPr>
        </p:nvSpPr>
        <p:spPr/>
        <p:txBody>
          <a:bodyPr/>
          <a:lstStyle/>
          <a:p>
            <a:r>
              <a:rPr lang="en-US" dirty="0"/>
              <a:t>Surface </a:t>
            </a:r>
            <a:r>
              <a:rPr lang="en-US" dirty="0" err="1"/>
              <a:t>Normals</a:t>
            </a:r>
            <a:endParaRPr lang="en-US" dirty="0"/>
          </a:p>
        </p:txBody>
      </p:sp>
      <p:pic>
        <p:nvPicPr>
          <p:cNvPr id="15" name="Picture 4" descr="http://balaton.graphics.cs.cmu.edu/dfouhey/jobtalk/gtAll/nm_000618.mat.png">
            <a:extLst>
              <a:ext uri="{FF2B5EF4-FFF2-40B4-BE49-F238E27FC236}">
                <a16:creationId xmlns:a16="http://schemas.microsoft.com/office/drawing/2014/main" id="{658336A3-A75A-44ED-95EA-C308400E5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928" y="2501873"/>
            <a:ext cx="2369773" cy="17810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D8C6A94-11C1-4327-9712-2EAFDA822B01}"/>
              </a:ext>
            </a:extLst>
          </p:cNvPr>
          <p:cNvSpPr txBox="1"/>
          <p:nvPr/>
        </p:nvSpPr>
        <p:spPr>
          <a:xfrm>
            <a:off x="4229927" y="4399127"/>
            <a:ext cx="2369774" cy="369332"/>
          </a:xfrm>
          <a:prstGeom prst="rect">
            <a:avLst/>
          </a:prstGeom>
          <a:solidFill>
            <a:schemeClr val="bg1"/>
          </a:solidFill>
        </p:spPr>
        <p:txBody>
          <a:bodyPr wrap="square" rtlCol="0">
            <a:spAutoFit/>
          </a:bodyPr>
          <a:lstStyle/>
          <a:p>
            <a:pPr algn="ctr" defTabSz="342900" fontAlgn="auto">
              <a:spcBef>
                <a:spcPts val="0"/>
              </a:spcBef>
              <a:spcAft>
                <a:spcPts val="0"/>
              </a:spcAft>
            </a:pPr>
            <a:r>
              <a:rPr lang="en-US" sz="1800" dirty="0" err="1">
                <a:solidFill>
                  <a:prstClr val="black"/>
                </a:solidFill>
                <a:latin typeface="Arial" panose="020B0604020202020204"/>
                <a:ea typeface="+mn-ea"/>
              </a:rPr>
              <a:t>Normals</a:t>
            </a:r>
            <a:endParaRPr lang="en-US" sz="1800" dirty="0">
              <a:solidFill>
                <a:prstClr val="black"/>
              </a:solidFill>
              <a:latin typeface="Arial" panose="020B0604020202020204"/>
              <a:ea typeface="+mn-ea"/>
            </a:endParaRPr>
          </a:p>
        </p:txBody>
      </p:sp>
      <p:sp>
        <p:nvSpPr>
          <p:cNvPr id="17" name="TextBox 16">
            <a:extLst>
              <a:ext uri="{FF2B5EF4-FFF2-40B4-BE49-F238E27FC236}">
                <a16:creationId xmlns:a16="http://schemas.microsoft.com/office/drawing/2014/main" id="{52C70979-70C8-4333-B049-8E1C3ED584DE}"/>
              </a:ext>
            </a:extLst>
          </p:cNvPr>
          <p:cNvSpPr txBox="1"/>
          <p:nvPr/>
        </p:nvSpPr>
        <p:spPr>
          <a:xfrm>
            <a:off x="1207711" y="4399129"/>
            <a:ext cx="2369774" cy="369332"/>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Color Image</a:t>
            </a:r>
          </a:p>
        </p:txBody>
      </p:sp>
      <p:pic>
        <p:nvPicPr>
          <p:cNvPr id="18" name="Picture 4" descr="http://balaton.graphics.cs.cmu.edu/dfouhey/NYUImages/rgb_000618.jpg">
            <a:extLst>
              <a:ext uri="{FF2B5EF4-FFF2-40B4-BE49-F238E27FC236}">
                <a16:creationId xmlns:a16="http://schemas.microsoft.com/office/drawing/2014/main" id="{B3A9AEF6-DAEB-464B-B740-4DEFDEC5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711" y="2501873"/>
            <a:ext cx="2369774" cy="17773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782AF4D-176B-49A3-B2DB-1F2181165172}"/>
              </a:ext>
            </a:extLst>
          </p:cNvPr>
          <p:cNvGrpSpPr/>
          <p:nvPr/>
        </p:nvGrpSpPr>
        <p:grpSpPr>
          <a:xfrm>
            <a:off x="1409351" y="1121290"/>
            <a:ext cx="4702889" cy="993260"/>
            <a:chOff x="1219200" y="1356268"/>
            <a:chExt cx="6270519" cy="1324346"/>
          </a:xfrm>
        </p:grpSpPr>
        <p:pic>
          <p:nvPicPr>
            <p:cNvPr id="20" name="Picture 4" descr="File:Xbox-360-Kinect-Standalone.png">
              <a:extLst>
                <a:ext uri="{FF2B5EF4-FFF2-40B4-BE49-F238E27FC236}">
                  <a16:creationId xmlns:a16="http://schemas.microsoft.com/office/drawing/2014/main" id="{166D5E8F-0AFA-474D-8E88-A3D6EAB81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6208" y="1629966"/>
              <a:ext cx="2249211" cy="776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david\Dropbox\Job\talk\resources\primitives\VelodyneLidar.jpg">
              <a:extLst>
                <a:ext uri="{FF2B5EF4-FFF2-40B4-BE49-F238E27FC236}">
                  <a16:creationId xmlns:a16="http://schemas.microsoft.com/office/drawing/2014/main" id="{6FF89D5E-C9BE-4593-BD58-B1DC08221F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43" r="92174">
                          <a14:foregroundMark x1="65217" y1="8368" x2="81739" y2="11297"/>
                          <a14:backgroundMark x1="16957" y1="78243" x2="34348" y2="98326"/>
                        </a14:backgroundRemoval>
                      </a14:imgEffect>
                    </a14:imgLayer>
                  </a14:imgProps>
                </a:ext>
                <a:ext uri="{28A0092B-C50C-407E-A947-70E740481C1C}">
                  <a14:useLocalDpi xmlns:a14="http://schemas.microsoft.com/office/drawing/2010/main" val="0"/>
                </a:ext>
              </a:extLst>
            </a:blip>
            <a:srcRect/>
            <a:stretch>
              <a:fillRect/>
            </a:stretch>
          </p:blipFill>
          <p:spPr bwMode="auto">
            <a:xfrm>
              <a:off x="6226282" y="1362426"/>
              <a:ext cx="1263437" cy="1312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david\Dropbox\Job\talk\resources\primitives\sr4000.jpg">
              <a:extLst>
                <a:ext uri="{FF2B5EF4-FFF2-40B4-BE49-F238E27FC236}">
                  <a16:creationId xmlns:a16="http://schemas.microsoft.com/office/drawing/2014/main" id="{C3A4E392-5D0F-40D8-9590-ABFE981B409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000" b="96458" l="6144" r="89862"/>
                      </a14:imgEffect>
                    </a14:imgLayer>
                  </a14:imgProps>
                </a:ext>
                <a:ext uri="{28A0092B-C50C-407E-A947-70E740481C1C}">
                  <a14:useLocalDpi xmlns:a14="http://schemas.microsoft.com/office/drawing/2010/main" val="0"/>
                </a:ext>
              </a:extLst>
            </a:blip>
            <a:srcRect/>
            <a:stretch>
              <a:fillRect/>
            </a:stretch>
          </p:blipFill>
          <p:spPr bwMode="auto">
            <a:xfrm>
              <a:off x="1219200" y="1356268"/>
              <a:ext cx="1796144" cy="1324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83CC7D40-643A-49C9-BE81-A89EAC900B8D}"/>
              </a:ext>
            </a:extLst>
          </p:cNvPr>
          <p:cNvGrpSpPr/>
          <p:nvPr/>
        </p:nvGrpSpPr>
        <p:grpSpPr>
          <a:xfrm>
            <a:off x="2865489" y="2171700"/>
            <a:ext cx="2090722" cy="605990"/>
            <a:chOff x="3160718" y="3119382"/>
            <a:chExt cx="2787629" cy="807986"/>
          </a:xfrm>
        </p:grpSpPr>
        <p:cxnSp>
          <p:nvCxnSpPr>
            <p:cNvPr id="24" name="Straight Arrow Connector 23">
              <a:extLst>
                <a:ext uri="{FF2B5EF4-FFF2-40B4-BE49-F238E27FC236}">
                  <a16:creationId xmlns:a16="http://schemas.microsoft.com/office/drawing/2014/main" id="{512C5EA7-025D-4A98-B6C7-FA6CF0B75168}"/>
                </a:ext>
              </a:extLst>
            </p:cNvPr>
            <p:cNvCxnSpPr/>
            <p:nvPr/>
          </p:nvCxnSpPr>
          <p:spPr>
            <a:xfrm flipH="1">
              <a:off x="3160718" y="3119382"/>
              <a:ext cx="1393815" cy="807986"/>
            </a:xfrm>
            <a:prstGeom prst="straightConnector1">
              <a:avLst/>
            </a:prstGeom>
            <a:ln w="127000" cap="rnd">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EF4DBD0-8267-46A9-9652-9BBBD4561B7A}"/>
                </a:ext>
              </a:extLst>
            </p:cNvPr>
            <p:cNvCxnSpPr/>
            <p:nvPr/>
          </p:nvCxnSpPr>
          <p:spPr>
            <a:xfrm>
              <a:off x="4554532" y="3119382"/>
              <a:ext cx="1393815" cy="807986"/>
            </a:xfrm>
            <a:prstGeom prst="straightConnector1">
              <a:avLst/>
            </a:prstGeom>
            <a:ln w="127000" cap="rnd">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817C4F8F-7FCA-4164-8977-C956F39F1179}"/>
              </a:ext>
            </a:extLst>
          </p:cNvPr>
          <p:cNvSpPr/>
          <p:nvPr/>
        </p:nvSpPr>
        <p:spPr>
          <a:xfrm>
            <a:off x="5805182" y="2777690"/>
            <a:ext cx="239086" cy="2390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FFFAD82-3E5D-4E54-87EE-914E5F8DBFE7}"/>
                  </a:ext>
                </a:extLst>
              </p:cNvPr>
              <p:cNvSpPr txBox="1"/>
              <p:nvPr/>
            </p:nvSpPr>
            <p:spPr>
              <a:xfrm>
                <a:off x="1589714" y="3352959"/>
                <a:ext cx="3294456" cy="424925"/>
              </a:xfrm>
              <a:prstGeom prst="rect">
                <a:avLst/>
              </a:prstGeom>
              <a:solidFill>
                <a:schemeClr val="bg1"/>
              </a:solidFill>
              <a:ln w="28575">
                <a:solidFill>
                  <a:srgbClr val="FF0000"/>
                </a:solidFill>
              </a:ln>
            </p:spPr>
            <p:txBody>
              <a:bodyPr wrap="square" lIns="0" tIns="0" rIns="0" bIns="0" rtlCol="0">
                <a:spAutoFit/>
              </a:bodyPr>
              <a:lstStyle/>
              <a:p>
                <a:pPr defTabSz="342900" fontAlgn="auto">
                  <a:spcBef>
                    <a:spcPts val="0"/>
                  </a:spcBef>
                  <a:spcAft>
                    <a:spcPts val="0"/>
                  </a:spcAft>
                </a:pPr>
                <a14:m>
                  <m:oMathPara xmlns:m="http://schemas.openxmlformats.org/officeDocument/2006/math">
                    <m:oMathParaPr>
                      <m:jc m:val="right"/>
                    </m:oMathParaPr>
                    <m:oMath xmlns:m="http://schemas.openxmlformats.org/officeDocument/2006/math">
                      <m:r>
                        <a:rPr lang="en-US" sz="2400" b="1" i="1">
                          <a:solidFill>
                            <a:prstClr val="black"/>
                          </a:solidFill>
                          <a:latin typeface="Cambria Math" panose="02040503050406030204" pitchFamily="18" charset="0"/>
                          <a:ea typeface="+mn-ea"/>
                        </a:rPr>
                        <m:t>𝒏</m:t>
                      </m:r>
                      <m:r>
                        <a:rPr lang="en-US" sz="2400" i="1">
                          <a:solidFill>
                            <a:prstClr val="black"/>
                          </a:solidFill>
                          <a:latin typeface="Cambria Math" panose="02040503050406030204" pitchFamily="18" charset="0"/>
                          <a:ea typeface="+mn-ea"/>
                        </a:rPr>
                        <m:t>=</m:t>
                      </m:r>
                      <m:d>
                        <m:dPr>
                          <m:begChr m:val="["/>
                          <m:endChr m:val="]"/>
                          <m:ctrlPr>
                            <a:rPr lang="en-US" sz="2400" i="1">
                              <a:solidFill>
                                <a:prstClr val="black"/>
                              </a:solidFill>
                              <a:latin typeface="Cambria Math" panose="02040503050406030204" pitchFamily="18" charset="0"/>
                              <a:ea typeface="+mn-ea"/>
                            </a:rPr>
                          </m:ctrlPr>
                        </m:dPr>
                        <m:e>
                          <m:sSub>
                            <m:sSubPr>
                              <m:ctrlPr>
                                <a:rPr lang="en-US" sz="2400" i="1">
                                  <a:solidFill>
                                    <a:prstClr val="black"/>
                                  </a:solidFill>
                                  <a:latin typeface="Cambria Math" panose="02040503050406030204" pitchFamily="18" charset="0"/>
                                  <a:ea typeface="+mn-ea"/>
                                </a:rPr>
                              </m:ctrlPr>
                            </m:sSubPr>
                            <m:e>
                              <m:r>
                                <a:rPr lang="en-US" sz="2400" i="1">
                                  <a:solidFill>
                                    <a:prstClr val="black"/>
                                  </a:solidFill>
                                  <a:latin typeface="Cambria Math" panose="02040503050406030204" pitchFamily="18" charset="0"/>
                                  <a:ea typeface="+mn-ea"/>
                                </a:rPr>
                                <m:t>𝑛</m:t>
                              </m:r>
                            </m:e>
                            <m:sub>
                              <m:r>
                                <a:rPr lang="en-US" sz="2400" i="1">
                                  <a:solidFill>
                                    <a:prstClr val="black"/>
                                  </a:solidFill>
                                  <a:latin typeface="Cambria Math" panose="02040503050406030204" pitchFamily="18" charset="0"/>
                                  <a:ea typeface="+mn-ea"/>
                                </a:rPr>
                                <m:t>𝑥</m:t>
                              </m:r>
                            </m:sub>
                          </m:sSub>
                          <m:r>
                            <a:rPr lang="en-US" sz="2400" i="1">
                              <a:solidFill>
                                <a:prstClr val="black"/>
                              </a:solidFill>
                              <a:latin typeface="Cambria Math" panose="02040503050406030204" pitchFamily="18" charset="0"/>
                              <a:ea typeface="+mn-ea"/>
                            </a:rPr>
                            <m:t>, </m:t>
                          </m:r>
                          <m:sSub>
                            <m:sSubPr>
                              <m:ctrlPr>
                                <a:rPr lang="en-US" sz="2400" i="1">
                                  <a:solidFill>
                                    <a:prstClr val="black"/>
                                  </a:solidFill>
                                  <a:latin typeface="Cambria Math" panose="02040503050406030204" pitchFamily="18" charset="0"/>
                                  <a:ea typeface="+mn-ea"/>
                                </a:rPr>
                              </m:ctrlPr>
                            </m:sSubPr>
                            <m:e>
                              <m:r>
                                <a:rPr lang="en-US" sz="2400" i="1">
                                  <a:solidFill>
                                    <a:prstClr val="black"/>
                                  </a:solidFill>
                                  <a:latin typeface="Cambria Math" panose="02040503050406030204" pitchFamily="18" charset="0"/>
                                  <a:ea typeface="+mn-ea"/>
                                </a:rPr>
                                <m:t>𝑛</m:t>
                              </m:r>
                            </m:e>
                            <m:sub>
                              <m:r>
                                <a:rPr lang="en-US" sz="2400" i="1">
                                  <a:solidFill>
                                    <a:prstClr val="black"/>
                                  </a:solidFill>
                                  <a:latin typeface="Cambria Math" panose="02040503050406030204" pitchFamily="18" charset="0"/>
                                  <a:ea typeface="+mn-ea"/>
                                </a:rPr>
                                <m:t>𝑦</m:t>
                              </m:r>
                            </m:sub>
                          </m:sSub>
                          <m:r>
                            <a:rPr lang="en-US" sz="2400" i="1">
                              <a:solidFill>
                                <a:prstClr val="black"/>
                              </a:solidFill>
                              <a:latin typeface="Cambria Math" panose="02040503050406030204" pitchFamily="18" charset="0"/>
                              <a:ea typeface="+mn-ea"/>
                            </a:rPr>
                            <m:t>, </m:t>
                          </m:r>
                          <m:sSub>
                            <m:sSubPr>
                              <m:ctrlPr>
                                <a:rPr lang="en-US" sz="2400" i="1">
                                  <a:solidFill>
                                    <a:prstClr val="black"/>
                                  </a:solidFill>
                                  <a:latin typeface="Cambria Math" panose="02040503050406030204" pitchFamily="18" charset="0"/>
                                  <a:ea typeface="+mn-ea"/>
                                </a:rPr>
                              </m:ctrlPr>
                            </m:sSubPr>
                            <m:e>
                              <m:r>
                                <a:rPr lang="en-US" sz="2400" i="1">
                                  <a:solidFill>
                                    <a:prstClr val="black"/>
                                  </a:solidFill>
                                  <a:latin typeface="Cambria Math" panose="02040503050406030204" pitchFamily="18" charset="0"/>
                                  <a:ea typeface="+mn-ea"/>
                                </a:rPr>
                                <m:t>𝑛</m:t>
                              </m:r>
                            </m:e>
                            <m:sub>
                              <m:r>
                                <a:rPr lang="en-US" sz="2400" i="1">
                                  <a:solidFill>
                                    <a:prstClr val="black"/>
                                  </a:solidFill>
                                  <a:latin typeface="Cambria Math" panose="02040503050406030204" pitchFamily="18" charset="0"/>
                                  <a:ea typeface="+mn-ea"/>
                                </a:rPr>
                                <m:t>𝑧</m:t>
                              </m:r>
                            </m:sub>
                          </m:sSub>
                        </m:e>
                      </m:d>
                      <m:r>
                        <a:rPr lang="en-US" sz="2400" i="1">
                          <a:solidFill>
                            <a:prstClr val="black"/>
                          </a:solidFill>
                          <a:latin typeface="Cambria Math" panose="02040503050406030204" pitchFamily="18" charset="0"/>
                          <a:ea typeface="+mn-ea"/>
                        </a:rPr>
                        <m:t>,</m:t>
                      </m:r>
                      <m:d>
                        <m:dPr>
                          <m:begChr m:val="‖"/>
                          <m:endChr m:val="‖"/>
                          <m:ctrlPr>
                            <a:rPr lang="en-US" sz="2400" i="1">
                              <a:solidFill>
                                <a:prstClr val="black"/>
                              </a:solidFill>
                              <a:latin typeface="Cambria Math" panose="02040503050406030204" pitchFamily="18" charset="0"/>
                              <a:ea typeface="+mn-ea"/>
                            </a:rPr>
                          </m:ctrlPr>
                        </m:dPr>
                        <m:e>
                          <m:r>
                            <a:rPr lang="en-US" sz="2400" b="1" i="1">
                              <a:solidFill>
                                <a:prstClr val="black"/>
                              </a:solidFill>
                              <a:latin typeface="Cambria Math" panose="02040503050406030204" pitchFamily="18" charset="0"/>
                              <a:ea typeface="+mn-ea"/>
                            </a:rPr>
                            <m:t>𝒏</m:t>
                          </m:r>
                        </m:e>
                      </m:d>
                      <m:r>
                        <a:rPr lang="en-US" sz="2400" i="1">
                          <a:solidFill>
                            <a:prstClr val="black"/>
                          </a:solidFill>
                          <a:latin typeface="Cambria Math" panose="02040503050406030204" pitchFamily="18" charset="0"/>
                          <a:ea typeface="+mn-ea"/>
                        </a:rPr>
                        <m:t>=1</m:t>
                      </m:r>
                    </m:oMath>
                  </m:oMathPara>
                </a14:m>
                <a:endParaRPr lang="en-US" sz="2400" dirty="0">
                  <a:solidFill>
                    <a:prstClr val="black"/>
                  </a:solidFill>
                  <a:latin typeface="Arial" panose="020B0604020202020204"/>
                  <a:ea typeface="+mn-ea"/>
                </a:endParaRPr>
              </a:p>
            </p:txBody>
          </p:sp>
        </mc:Choice>
        <mc:Fallback xmlns="">
          <p:sp>
            <p:nvSpPr>
              <p:cNvPr id="27" name="TextBox 26">
                <a:extLst>
                  <a:ext uri="{FF2B5EF4-FFF2-40B4-BE49-F238E27FC236}">
                    <a16:creationId xmlns:a16="http://schemas.microsoft.com/office/drawing/2014/main" id="{9FFFAD82-3E5D-4E54-87EE-914E5F8DBFE7}"/>
                  </a:ext>
                </a:extLst>
              </p:cNvPr>
              <p:cNvSpPr txBox="1">
                <a:spLocks noRot="1" noChangeAspect="1" noMove="1" noResize="1" noEditPoints="1" noAdjustHandles="1" noChangeArrowheads="1" noChangeShapeType="1" noTextEdit="1"/>
              </p:cNvSpPr>
              <p:nvPr/>
            </p:nvSpPr>
            <p:spPr>
              <a:xfrm>
                <a:off x="1589714" y="3352959"/>
                <a:ext cx="3294456" cy="424925"/>
              </a:xfrm>
              <a:prstGeom prst="rect">
                <a:avLst/>
              </a:prstGeom>
              <a:blipFill>
                <a:blip r:embed="rId9"/>
                <a:stretch>
                  <a:fillRect/>
                </a:stretch>
              </a:blipFill>
              <a:ln w="28575">
                <a:solidFill>
                  <a:srgbClr val="FF0000"/>
                </a:solidFill>
              </a:ln>
            </p:spPr>
            <p:txBody>
              <a:bodyPr/>
              <a:lstStyle/>
              <a:p>
                <a:r>
                  <a:rPr lang="en-US">
                    <a:noFill/>
                  </a:rPr>
                  <a:t> </a:t>
                </a:r>
              </a:p>
            </p:txBody>
          </p:sp>
        </mc:Fallback>
      </mc:AlternateContent>
      <p:cxnSp>
        <p:nvCxnSpPr>
          <p:cNvPr id="28" name="Connector: Curved 27">
            <a:extLst>
              <a:ext uri="{FF2B5EF4-FFF2-40B4-BE49-F238E27FC236}">
                <a16:creationId xmlns:a16="http://schemas.microsoft.com/office/drawing/2014/main" id="{A6664668-0C2E-4025-BA44-ACE77333EC8A}"/>
              </a:ext>
            </a:extLst>
          </p:cNvPr>
          <p:cNvCxnSpPr>
            <a:cxnSpLocks/>
            <a:stCxn id="26" idx="2"/>
            <a:endCxn id="27" idx="3"/>
          </p:cNvCxnSpPr>
          <p:nvPr/>
        </p:nvCxnSpPr>
        <p:spPr>
          <a:xfrm rot="5400000">
            <a:off x="5130126" y="2770821"/>
            <a:ext cx="548645" cy="1040555"/>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E38061B-62F6-4BB3-8675-F7D95B3F61CC}"/>
              </a:ext>
            </a:extLst>
          </p:cNvPr>
          <p:cNvSpPr/>
          <p:nvPr/>
        </p:nvSpPr>
        <p:spPr>
          <a:xfrm>
            <a:off x="6816627" y="1326565"/>
            <a:ext cx="1095577" cy="29275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800" dirty="0">
              <a:solidFill>
                <a:prstClr val="white"/>
              </a:solidFill>
              <a:latin typeface="Arial" panose="020B0604020202020204"/>
            </a:endParaRPr>
          </a:p>
        </p:txBody>
      </p:sp>
      <p:grpSp>
        <p:nvGrpSpPr>
          <p:cNvPr id="34" name="Group 33">
            <a:extLst>
              <a:ext uri="{FF2B5EF4-FFF2-40B4-BE49-F238E27FC236}">
                <a16:creationId xmlns:a16="http://schemas.microsoft.com/office/drawing/2014/main" id="{33D03329-C982-43C9-8FD4-73F0507591A2}"/>
              </a:ext>
            </a:extLst>
          </p:cNvPr>
          <p:cNvGrpSpPr/>
          <p:nvPr/>
        </p:nvGrpSpPr>
        <p:grpSpPr>
          <a:xfrm>
            <a:off x="6777172" y="1412353"/>
            <a:ext cx="1174486" cy="2809776"/>
            <a:chOff x="6795827" y="1872108"/>
            <a:chExt cx="1722579" cy="4121006"/>
          </a:xfrm>
        </p:grpSpPr>
        <p:grpSp>
          <p:nvGrpSpPr>
            <p:cNvPr id="35" name="Group 34">
              <a:extLst>
                <a:ext uri="{FF2B5EF4-FFF2-40B4-BE49-F238E27FC236}">
                  <a16:creationId xmlns:a16="http://schemas.microsoft.com/office/drawing/2014/main" id="{65853A80-4BA5-478E-8C0F-5A3F95E222B1}"/>
                </a:ext>
              </a:extLst>
            </p:cNvPr>
            <p:cNvGrpSpPr/>
            <p:nvPr/>
          </p:nvGrpSpPr>
          <p:grpSpPr>
            <a:xfrm>
              <a:off x="6945307" y="1872108"/>
              <a:ext cx="1423621" cy="2019048"/>
              <a:chOff x="-2130424" y="631581"/>
              <a:chExt cx="2522031" cy="3576866"/>
            </a:xfrm>
          </p:grpSpPr>
          <p:pic>
            <p:nvPicPr>
              <p:cNvPr id="47" name="Picture 2" descr="C:\Users\david\Dropbox\talks\Oxford\misc\legendRGB.jpg">
                <a:extLst>
                  <a:ext uri="{FF2B5EF4-FFF2-40B4-BE49-F238E27FC236}">
                    <a16:creationId xmlns:a16="http://schemas.microsoft.com/office/drawing/2014/main" id="{DC6EE381-51B0-4C0C-B251-C11A421FFD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0424" y="631581"/>
                <a:ext cx="2522031" cy="25220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E586AB4-2916-40C4-8420-E884239AEB66}"/>
                  </a:ext>
                </a:extLst>
              </p:cNvPr>
              <p:cNvSpPr txBox="1"/>
              <p:nvPr/>
            </p:nvSpPr>
            <p:spPr>
              <a:xfrm>
                <a:off x="-2130424" y="3248815"/>
                <a:ext cx="2522031" cy="959632"/>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Palatino Linotype" panose="02040502050505030304" pitchFamily="18" charset="0"/>
                    <a:ea typeface="+mn-ea"/>
                  </a:rPr>
                  <a:t>Room</a:t>
                </a:r>
              </a:p>
            </p:txBody>
          </p:sp>
        </p:grpSp>
        <p:grpSp>
          <p:nvGrpSpPr>
            <p:cNvPr id="36" name="Group 35">
              <a:extLst>
                <a:ext uri="{FF2B5EF4-FFF2-40B4-BE49-F238E27FC236}">
                  <a16:creationId xmlns:a16="http://schemas.microsoft.com/office/drawing/2014/main" id="{E96B3073-6953-42CE-A45E-623C0FE7958C}"/>
                </a:ext>
              </a:extLst>
            </p:cNvPr>
            <p:cNvGrpSpPr/>
            <p:nvPr/>
          </p:nvGrpSpPr>
          <p:grpSpPr>
            <a:xfrm>
              <a:off x="6795827" y="3974066"/>
              <a:ext cx="1722579" cy="2019048"/>
              <a:chOff x="336069" y="427669"/>
              <a:chExt cx="3051654" cy="3576866"/>
            </a:xfrm>
          </p:grpSpPr>
          <p:sp>
            <p:nvSpPr>
              <p:cNvPr id="37" name="TextBox 36">
                <a:extLst>
                  <a:ext uri="{FF2B5EF4-FFF2-40B4-BE49-F238E27FC236}">
                    <a16:creationId xmlns:a16="http://schemas.microsoft.com/office/drawing/2014/main" id="{36A2FBF6-5CC0-45F2-B3A7-968A2283C313}"/>
                  </a:ext>
                </a:extLst>
              </p:cNvPr>
              <p:cNvSpPr txBox="1"/>
              <p:nvPr/>
            </p:nvSpPr>
            <p:spPr>
              <a:xfrm>
                <a:off x="336069" y="3044903"/>
                <a:ext cx="3051654" cy="959632"/>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Palatino Linotype" panose="02040502050505030304" pitchFamily="18" charset="0"/>
                    <a:ea typeface="+mn-ea"/>
                  </a:rPr>
                  <a:t>Legend</a:t>
                </a:r>
              </a:p>
            </p:txBody>
          </p:sp>
          <p:grpSp>
            <p:nvGrpSpPr>
              <p:cNvPr id="38" name="Group 37">
                <a:extLst>
                  <a:ext uri="{FF2B5EF4-FFF2-40B4-BE49-F238E27FC236}">
                    <a16:creationId xmlns:a16="http://schemas.microsoft.com/office/drawing/2014/main" id="{7669F0C7-F4C2-4559-8E15-84452F130A67}"/>
                  </a:ext>
                </a:extLst>
              </p:cNvPr>
              <p:cNvGrpSpPr/>
              <p:nvPr/>
            </p:nvGrpSpPr>
            <p:grpSpPr>
              <a:xfrm>
                <a:off x="600882" y="427669"/>
                <a:ext cx="2522028" cy="2522032"/>
                <a:chOff x="5091343" y="2302046"/>
                <a:chExt cx="2951214" cy="2951218"/>
              </a:xfrm>
            </p:grpSpPr>
            <p:pic>
              <p:nvPicPr>
                <p:cNvPr id="39" name="Picture 3" descr="C:\Users\david\Dropbox\talks\Oxford\misc\legend.png">
                  <a:extLst>
                    <a:ext uri="{FF2B5EF4-FFF2-40B4-BE49-F238E27FC236}">
                      <a16:creationId xmlns:a16="http://schemas.microsoft.com/office/drawing/2014/main" id="{4BC87A63-AA86-4B3C-AEDB-B0FE923CE2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1343" y="2302046"/>
                  <a:ext cx="2951214" cy="29512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9577E9DC-2784-4942-889D-87E329962C30}"/>
                    </a:ext>
                  </a:extLst>
                </p:cNvPr>
                <p:cNvGrpSpPr/>
                <p:nvPr/>
              </p:nvGrpSpPr>
              <p:grpSpPr>
                <a:xfrm>
                  <a:off x="6566950" y="2883678"/>
                  <a:ext cx="0" cy="2265176"/>
                  <a:chOff x="6560011" y="2861508"/>
                  <a:chExt cx="0" cy="2265176"/>
                </a:xfrm>
              </p:grpSpPr>
              <p:cxnSp>
                <p:nvCxnSpPr>
                  <p:cNvPr id="45" name="Straight Arrow Connector 44">
                    <a:extLst>
                      <a:ext uri="{FF2B5EF4-FFF2-40B4-BE49-F238E27FC236}">
                        <a16:creationId xmlns:a16="http://schemas.microsoft.com/office/drawing/2014/main" id="{EB0F1BEB-5B5C-461B-83CA-60EDFFFB729B}"/>
                      </a:ext>
                    </a:extLst>
                  </p:cNvPr>
                  <p:cNvCxnSpPr/>
                  <p:nvPr/>
                </p:nvCxnSpPr>
                <p:spPr>
                  <a:xfrm flipV="1">
                    <a:off x="6560011" y="4495800"/>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C3F70E2-6E2B-4CFD-A995-83AB7C7CA67B}"/>
                      </a:ext>
                    </a:extLst>
                  </p:cNvPr>
                  <p:cNvCxnSpPr/>
                  <p:nvPr/>
                </p:nvCxnSpPr>
                <p:spPr>
                  <a:xfrm rot="10800000" flipV="1">
                    <a:off x="6560011" y="2861508"/>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CDE9F55-835E-4843-A585-989177A57A56}"/>
                    </a:ext>
                  </a:extLst>
                </p:cNvPr>
                <p:cNvGrpSpPr/>
                <p:nvPr/>
              </p:nvGrpSpPr>
              <p:grpSpPr>
                <a:xfrm>
                  <a:off x="5446151" y="4016266"/>
                  <a:ext cx="2241599" cy="1"/>
                  <a:chOff x="5410200" y="4052046"/>
                  <a:chExt cx="2241599" cy="1"/>
                </a:xfrm>
              </p:grpSpPr>
              <p:cxnSp>
                <p:nvCxnSpPr>
                  <p:cNvPr id="43" name="Straight Arrow Connector 42">
                    <a:extLst>
                      <a:ext uri="{FF2B5EF4-FFF2-40B4-BE49-F238E27FC236}">
                        <a16:creationId xmlns:a16="http://schemas.microsoft.com/office/drawing/2014/main" id="{0D162168-08AF-4808-9F53-C9C1E7BB2122}"/>
                      </a:ext>
                    </a:extLst>
                  </p:cNvPr>
                  <p:cNvCxnSpPr/>
                  <p:nvPr/>
                </p:nvCxnSpPr>
                <p:spPr>
                  <a:xfrm rot="5400000" flipV="1">
                    <a:off x="5725642" y="3736604"/>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8E16A8C-4DBF-4668-98DA-787B2AC216ED}"/>
                      </a:ext>
                    </a:extLst>
                  </p:cNvPr>
                  <p:cNvCxnSpPr/>
                  <p:nvPr/>
                </p:nvCxnSpPr>
                <p:spPr>
                  <a:xfrm rot="16200000" flipV="1">
                    <a:off x="7336357" y="3736605"/>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6060CA2C-72A3-4EB3-A6EB-A37D9016EB57}"/>
                    </a:ext>
                  </a:extLst>
                </p:cNvPr>
                <p:cNvSpPr/>
                <p:nvPr/>
              </p:nvSpPr>
              <p:spPr>
                <a:xfrm>
                  <a:off x="6414550" y="3863867"/>
                  <a:ext cx="304800" cy="304800"/>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800">
                    <a:solidFill>
                      <a:prstClr val="white"/>
                    </a:solidFill>
                    <a:latin typeface="Arial" panose="020B0604020202020204"/>
                  </a:endParaRPr>
                </a:p>
              </p:txBody>
            </p:sp>
          </p:grpSp>
        </p:grpSp>
      </p:grpSp>
      <p:sp>
        <p:nvSpPr>
          <p:cNvPr id="49" name="TextBox 48">
            <a:extLst>
              <a:ext uri="{FF2B5EF4-FFF2-40B4-BE49-F238E27FC236}">
                <a16:creationId xmlns:a16="http://schemas.microsoft.com/office/drawing/2014/main" id="{FA4A82C6-9D2D-4A59-B9B9-CD20802D9E1D}"/>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Image credit: NYU Dataset, Silberman et al.  ECCV 2012</a:t>
            </a:r>
          </a:p>
        </p:txBody>
      </p:sp>
      <p:sp>
        <p:nvSpPr>
          <p:cNvPr id="3" name="TextBox 2">
            <a:extLst>
              <a:ext uri="{FF2B5EF4-FFF2-40B4-BE49-F238E27FC236}">
                <a16:creationId xmlns:a16="http://schemas.microsoft.com/office/drawing/2014/main" id="{E39F82FF-D694-6715-C73F-557B10E2D0A6}"/>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176843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2562-13D2-45D9-BBDD-E80E705CE63F}"/>
              </a:ext>
            </a:extLst>
          </p:cNvPr>
          <p:cNvSpPr>
            <a:spLocks noGrp="1"/>
          </p:cNvSpPr>
          <p:nvPr>
            <p:ph type="title"/>
          </p:nvPr>
        </p:nvSpPr>
        <p:spPr/>
        <p:txBody>
          <a:bodyPr/>
          <a:lstStyle/>
          <a:p>
            <a:r>
              <a:rPr lang="en-US" dirty="0"/>
              <a:t>Surface </a:t>
            </a:r>
            <a:r>
              <a:rPr lang="en-US" dirty="0" err="1"/>
              <a:t>Normals</a:t>
            </a:r>
            <a:endParaRPr lang="en-US" dirty="0"/>
          </a:p>
        </p:txBody>
      </p:sp>
      <p:pic>
        <p:nvPicPr>
          <p:cNvPr id="4" name="Picture 2" descr="http://balaton.graphics.cs.cmu.edu/dfouhey/deep3d/figData/figs/1098/crop.png">
            <a:extLst>
              <a:ext uri="{FF2B5EF4-FFF2-40B4-BE49-F238E27FC236}">
                <a16:creationId xmlns:a16="http://schemas.microsoft.com/office/drawing/2014/main" id="{ACD12A7D-687B-4BD1-9EFD-5693F1E5A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27" y="2575575"/>
            <a:ext cx="2850588" cy="22094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D:\CVPR2015\Deep3d_ver1\rgb_001098.jpg">
            <a:extLst>
              <a:ext uri="{FF2B5EF4-FFF2-40B4-BE49-F238E27FC236}">
                <a16:creationId xmlns:a16="http://schemas.microsoft.com/office/drawing/2014/main" id="{99276FE8-252A-47EB-97E5-73BEAB601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798" y="2571750"/>
            <a:ext cx="2754959" cy="22061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B20C29-1625-4D63-A9C3-3F7C562B66B7}"/>
              </a:ext>
            </a:extLst>
          </p:cNvPr>
          <p:cNvSpPr txBox="1"/>
          <p:nvPr/>
        </p:nvSpPr>
        <p:spPr>
          <a:xfrm>
            <a:off x="1311827" y="1855356"/>
            <a:ext cx="2850588"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 HxWx3 </a:t>
            </a:r>
          </a:p>
          <a:p>
            <a:pPr algn="ctr" defTabSz="342900" fontAlgn="auto">
              <a:spcBef>
                <a:spcPts val="0"/>
              </a:spcBef>
              <a:spcAft>
                <a:spcPts val="0"/>
              </a:spcAft>
            </a:pPr>
            <a:r>
              <a:rPr lang="en-US" sz="2100" dirty="0">
                <a:solidFill>
                  <a:prstClr val="black"/>
                </a:solidFill>
                <a:latin typeface="Arial" panose="020B0604020202020204"/>
                <a:ea typeface="+mn-ea"/>
              </a:rPr>
              <a:t>RGB Image</a:t>
            </a:r>
          </a:p>
        </p:txBody>
      </p:sp>
      <p:sp>
        <p:nvSpPr>
          <p:cNvPr id="7" name="TextBox 6">
            <a:extLst>
              <a:ext uri="{FF2B5EF4-FFF2-40B4-BE49-F238E27FC236}">
                <a16:creationId xmlns:a16="http://schemas.microsoft.com/office/drawing/2014/main" id="{7796CD62-6B7C-4FA4-9401-49E956EE40A0}"/>
              </a:ext>
            </a:extLst>
          </p:cNvPr>
          <p:cNvSpPr txBox="1"/>
          <p:nvPr/>
        </p:nvSpPr>
        <p:spPr>
          <a:xfrm>
            <a:off x="5089797" y="1855355"/>
            <a:ext cx="2754961"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Output: HxWx3</a:t>
            </a:r>
          </a:p>
          <a:p>
            <a:pPr algn="ctr" defTabSz="342900" fontAlgn="auto">
              <a:spcBef>
                <a:spcPts val="0"/>
              </a:spcBef>
              <a:spcAft>
                <a:spcPts val="0"/>
              </a:spcAft>
            </a:pPr>
            <a:r>
              <a:rPr lang="en-US" sz="2100" dirty="0" err="1">
                <a:solidFill>
                  <a:prstClr val="black"/>
                </a:solidFill>
                <a:latin typeface="Arial" panose="020B0604020202020204"/>
                <a:ea typeface="+mn-ea"/>
              </a:rPr>
              <a:t>Normals</a:t>
            </a:r>
            <a:endParaRPr lang="en-US" sz="2100" dirty="0">
              <a:solidFill>
                <a:prstClr val="black"/>
              </a:solidFill>
              <a:latin typeface="Arial" panose="020B0604020202020204"/>
              <a:ea typeface="+mn-ea"/>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9E7E08B-6388-4612-8246-7DD6500DB5D7}"/>
                  </a:ext>
                </a:extLst>
              </p:cNvPr>
              <p:cNvSpPr txBox="1"/>
              <p:nvPr/>
            </p:nvSpPr>
            <p:spPr>
              <a:xfrm>
                <a:off x="1318736" y="1073183"/>
                <a:ext cx="6506528"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Instead: train normal network to minimize </a:t>
                </a:r>
                <a14:m>
                  <m:oMath xmlns:m="http://schemas.openxmlformats.org/officeDocument/2006/math">
                    <m:d>
                      <m:dPr>
                        <m:begChr m:val="‖"/>
                        <m:endChr m:val="‖"/>
                        <m:ctrlPr>
                          <a:rPr lang="en-US" sz="2100" i="1">
                            <a:solidFill>
                              <a:prstClr val="black"/>
                            </a:solidFill>
                            <a:latin typeface="Cambria Math" panose="02040503050406030204" pitchFamily="18" charset="0"/>
                            <a:ea typeface="+mn-ea"/>
                          </a:rPr>
                        </m:ctrlPr>
                      </m:dPr>
                      <m:e>
                        <m:sSub>
                          <m:sSubPr>
                            <m:ctrlPr>
                              <a:rPr lang="en-US" sz="2100" i="1">
                                <a:solidFill>
                                  <a:prstClr val="black"/>
                                </a:solidFill>
                                <a:latin typeface="Cambria Math" panose="02040503050406030204" pitchFamily="18" charset="0"/>
                                <a:ea typeface="+mn-ea"/>
                              </a:rPr>
                            </m:ctrlPr>
                          </m:sSubPr>
                          <m:e>
                            <m:r>
                              <a:rPr lang="en-US" sz="2100" b="1" i="1">
                                <a:solidFill>
                                  <a:prstClr val="black"/>
                                </a:solidFill>
                                <a:latin typeface="Cambria Math" panose="02040503050406030204" pitchFamily="18" charset="0"/>
                                <a:ea typeface="+mn-ea"/>
                              </a:rPr>
                              <m:t>𝒏</m:t>
                            </m:r>
                          </m:e>
                          <m:sub>
                            <m:r>
                              <a:rPr lang="en-US" sz="2100" i="1">
                                <a:solidFill>
                                  <a:prstClr val="black"/>
                                </a:solidFill>
                                <a:latin typeface="Cambria Math" panose="02040503050406030204" pitchFamily="18" charset="0"/>
                                <a:ea typeface="+mn-ea"/>
                              </a:rPr>
                              <m:t>𝑖</m:t>
                            </m:r>
                          </m:sub>
                        </m:sSub>
                        <m:r>
                          <a:rPr lang="en-US" sz="2100" i="1">
                            <a:solidFill>
                              <a:prstClr val="black"/>
                            </a:solidFill>
                            <a:latin typeface="Cambria Math" panose="02040503050406030204" pitchFamily="18" charset="0"/>
                            <a:ea typeface="+mn-ea"/>
                          </a:rPr>
                          <m:t>−</m:t>
                        </m:r>
                        <m:acc>
                          <m:accPr>
                            <m:chr m:val="̂"/>
                            <m:ctrlPr>
                              <a:rPr lang="en-US" sz="2100" i="1">
                                <a:solidFill>
                                  <a:prstClr val="black"/>
                                </a:solidFill>
                                <a:latin typeface="Cambria Math" panose="02040503050406030204" pitchFamily="18" charset="0"/>
                                <a:ea typeface="+mn-ea"/>
                              </a:rPr>
                            </m:ctrlPr>
                          </m:accPr>
                          <m:e>
                            <m:sSub>
                              <m:sSubPr>
                                <m:ctrlPr>
                                  <a:rPr lang="en-US" sz="2100" i="1">
                                    <a:solidFill>
                                      <a:prstClr val="black"/>
                                    </a:solidFill>
                                    <a:latin typeface="Cambria Math" panose="02040503050406030204" pitchFamily="18" charset="0"/>
                                    <a:ea typeface="+mn-ea"/>
                                  </a:rPr>
                                </m:ctrlPr>
                              </m:sSubPr>
                              <m:e>
                                <m:r>
                                  <a:rPr lang="en-US" sz="2100" b="1" i="1">
                                    <a:solidFill>
                                      <a:prstClr val="black"/>
                                    </a:solidFill>
                                    <a:latin typeface="Cambria Math" panose="02040503050406030204" pitchFamily="18" charset="0"/>
                                    <a:ea typeface="+mn-ea"/>
                                  </a:rPr>
                                  <m:t>𝒏</m:t>
                                </m:r>
                              </m:e>
                              <m:sub>
                                <m:r>
                                  <a:rPr lang="en-US" sz="2100" i="1">
                                    <a:solidFill>
                                      <a:prstClr val="black"/>
                                    </a:solidFill>
                                    <a:latin typeface="Cambria Math" panose="02040503050406030204" pitchFamily="18" charset="0"/>
                                    <a:ea typeface="+mn-ea"/>
                                  </a:rPr>
                                  <m:t>𝑖</m:t>
                                </m:r>
                              </m:sub>
                            </m:sSub>
                          </m:e>
                        </m:acc>
                      </m:e>
                    </m:d>
                  </m:oMath>
                </a14:m>
                <a:r>
                  <a:rPr lang="en-US" sz="2100" dirty="0">
                    <a:solidFill>
                      <a:prstClr val="black"/>
                    </a:solidFill>
                    <a:latin typeface="Arial" panose="020B0604020202020204"/>
                    <a:ea typeface="+mn-ea"/>
                  </a:rPr>
                  <a:t> where </a:t>
                </a:r>
                <a14:m>
                  <m:oMath xmlns:m="http://schemas.openxmlformats.org/officeDocument/2006/math">
                    <m:sSub>
                      <m:sSubPr>
                        <m:ctrlPr>
                          <a:rPr lang="en-US" sz="2100" i="1">
                            <a:solidFill>
                              <a:prstClr val="black"/>
                            </a:solidFill>
                            <a:latin typeface="Cambria Math" panose="02040503050406030204" pitchFamily="18" charset="0"/>
                            <a:ea typeface="+mn-ea"/>
                          </a:rPr>
                        </m:ctrlPr>
                      </m:sSubPr>
                      <m:e>
                        <m:r>
                          <a:rPr lang="en-US" sz="2100" b="1" i="1">
                            <a:solidFill>
                              <a:prstClr val="black"/>
                            </a:solidFill>
                            <a:latin typeface="Cambria Math" panose="02040503050406030204" pitchFamily="18" charset="0"/>
                            <a:ea typeface="+mn-ea"/>
                          </a:rPr>
                          <m:t>𝒏</m:t>
                        </m:r>
                      </m:e>
                      <m:sub>
                        <m:r>
                          <a:rPr lang="en-US" sz="2100" i="1">
                            <a:solidFill>
                              <a:prstClr val="black"/>
                            </a:solidFill>
                            <a:latin typeface="Cambria Math" panose="02040503050406030204" pitchFamily="18" charset="0"/>
                            <a:ea typeface="+mn-ea"/>
                          </a:rPr>
                          <m:t>𝑖</m:t>
                        </m:r>
                      </m:sub>
                    </m:sSub>
                  </m:oMath>
                </a14:m>
                <a:r>
                  <a:rPr lang="en-US" sz="2100" dirty="0">
                    <a:solidFill>
                      <a:prstClr val="black"/>
                    </a:solidFill>
                    <a:latin typeface="Arial" panose="020B0604020202020204"/>
                    <a:ea typeface="+mn-ea"/>
                  </a:rPr>
                  <a:t> is ground-truth and </a:t>
                </a:r>
                <a14:m>
                  <m:oMath xmlns:m="http://schemas.openxmlformats.org/officeDocument/2006/math">
                    <m:acc>
                      <m:accPr>
                        <m:chr m:val="̂"/>
                        <m:ctrlPr>
                          <a:rPr lang="en-US" sz="2100" i="1">
                            <a:solidFill>
                              <a:prstClr val="black"/>
                            </a:solidFill>
                            <a:latin typeface="Cambria Math" panose="02040503050406030204" pitchFamily="18" charset="0"/>
                            <a:ea typeface="+mn-ea"/>
                          </a:rPr>
                        </m:ctrlPr>
                      </m:accPr>
                      <m:e>
                        <m:sSub>
                          <m:sSubPr>
                            <m:ctrlPr>
                              <a:rPr lang="en-US" sz="2100" i="1">
                                <a:solidFill>
                                  <a:prstClr val="black"/>
                                </a:solidFill>
                                <a:latin typeface="Cambria Math" panose="02040503050406030204" pitchFamily="18" charset="0"/>
                                <a:ea typeface="+mn-ea"/>
                              </a:rPr>
                            </m:ctrlPr>
                          </m:sSubPr>
                          <m:e>
                            <m:r>
                              <a:rPr lang="en-US" sz="2100" b="1" i="1">
                                <a:solidFill>
                                  <a:prstClr val="black"/>
                                </a:solidFill>
                                <a:latin typeface="Cambria Math" panose="02040503050406030204" pitchFamily="18" charset="0"/>
                                <a:ea typeface="+mn-ea"/>
                              </a:rPr>
                              <m:t>𝒏</m:t>
                            </m:r>
                          </m:e>
                          <m:sub>
                            <m:r>
                              <a:rPr lang="en-US" sz="2100" i="1">
                                <a:solidFill>
                                  <a:prstClr val="black"/>
                                </a:solidFill>
                                <a:latin typeface="Cambria Math" panose="02040503050406030204" pitchFamily="18" charset="0"/>
                                <a:ea typeface="+mn-ea"/>
                              </a:rPr>
                              <m:t>𝑖</m:t>
                            </m:r>
                          </m:sub>
                        </m:sSub>
                      </m:e>
                    </m:acc>
                  </m:oMath>
                </a14:m>
                <a:r>
                  <a:rPr lang="en-US" sz="2100" dirty="0">
                    <a:solidFill>
                      <a:prstClr val="black"/>
                    </a:solidFill>
                    <a:latin typeface="Arial" panose="020B0604020202020204"/>
                    <a:ea typeface="+mn-ea"/>
                  </a:rPr>
                  <a:t> prediction at pixel </a:t>
                </a:r>
                <a:r>
                  <a:rPr lang="en-US" sz="2100" dirty="0" err="1">
                    <a:solidFill>
                      <a:prstClr val="black"/>
                    </a:solidFill>
                    <a:latin typeface="Arial" panose="020B0604020202020204"/>
                    <a:ea typeface="+mn-ea"/>
                  </a:rPr>
                  <a:t>i</a:t>
                </a:r>
                <a:r>
                  <a:rPr lang="en-US" sz="2100" dirty="0">
                    <a:solidFill>
                      <a:prstClr val="black"/>
                    </a:solidFill>
                    <a:latin typeface="Arial" panose="020B0604020202020204"/>
                    <a:ea typeface="+mn-ea"/>
                  </a:rPr>
                  <a:t>.</a:t>
                </a:r>
              </a:p>
            </p:txBody>
          </p:sp>
        </mc:Choice>
        <mc:Fallback xmlns="">
          <p:sp>
            <p:nvSpPr>
              <p:cNvPr id="17" name="TextBox 16">
                <a:extLst>
                  <a:ext uri="{FF2B5EF4-FFF2-40B4-BE49-F238E27FC236}">
                    <a16:creationId xmlns:a16="http://schemas.microsoft.com/office/drawing/2014/main" id="{09E7E08B-6388-4612-8246-7DD6500DB5D7}"/>
                  </a:ext>
                </a:extLst>
              </p:cNvPr>
              <p:cNvSpPr txBox="1">
                <a:spLocks noRot="1" noChangeAspect="1" noMove="1" noResize="1" noEditPoints="1" noAdjustHandles="1" noChangeArrowheads="1" noChangeShapeType="1" noTextEdit="1"/>
              </p:cNvSpPr>
              <p:nvPr/>
            </p:nvSpPr>
            <p:spPr>
              <a:xfrm>
                <a:off x="1318736" y="1073183"/>
                <a:ext cx="6506528" cy="738664"/>
              </a:xfrm>
              <a:prstGeom prst="rect">
                <a:avLst/>
              </a:prstGeom>
              <a:blipFill>
                <a:blip r:embed="rId4"/>
                <a:stretch>
                  <a:fillRect t="-4959" r="-7491" b="-15702"/>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A664CB7-EFCB-4423-B1E1-A879753D7A96}"/>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Result credit: X. Wang, D. </a:t>
            </a:r>
            <a:r>
              <a:rPr lang="en-US" sz="900" dirty="0" err="1">
                <a:solidFill>
                  <a:prstClr val="black"/>
                </a:solidFill>
                <a:latin typeface="Arial" panose="020B0604020202020204"/>
                <a:ea typeface="+mn-ea"/>
              </a:rPr>
              <a:t>Fouhey</a:t>
            </a:r>
            <a:r>
              <a:rPr lang="en-US" sz="900" dirty="0">
                <a:solidFill>
                  <a:prstClr val="black"/>
                </a:solidFill>
                <a:latin typeface="Arial" panose="020B0604020202020204"/>
                <a:ea typeface="+mn-ea"/>
              </a:rPr>
              <a:t>, A. Gupta, </a:t>
            </a:r>
            <a:r>
              <a:rPr lang="en-US" sz="900" i="1" dirty="0">
                <a:solidFill>
                  <a:prstClr val="black"/>
                </a:solidFill>
                <a:latin typeface="Arial" panose="020B0604020202020204"/>
                <a:ea typeface="+mn-ea"/>
              </a:rPr>
              <a:t>Designing Deep Networks for Surface Normal Estimation. </a:t>
            </a:r>
            <a:r>
              <a:rPr lang="en-US" sz="900" dirty="0">
                <a:solidFill>
                  <a:prstClr val="black"/>
                </a:solidFill>
                <a:latin typeface="Arial" panose="020B0604020202020204"/>
                <a:ea typeface="+mn-ea"/>
              </a:rPr>
              <a:t>CVPR 2014</a:t>
            </a:r>
          </a:p>
        </p:txBody>
      </p:sp>
      <p:sp>
        <p:nvSpPr>
          <p:cNvPr id="3" name="TextBox 2">
            <a:extLst>
              <a:ext uri="{FF2B5EF4-FFF2-40B4-BE49-F238E27FC236}">
                <a16:creationId xmlns:a16="http://schemas.microsoft.com/office/drawing/2014/main" id="{7BB31168-BBCC-32A3-545F-A7061169A6C6}"/>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08505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9380-2A5F-4177-BB59-996897E60621}"/>
              </a:ext>
            </a:extLst>
          </p:cNvPr>
          <p:cNvSpPr>
            <a:spLocks noGrp="1"/>
          </p:cNvSpPr>
          <p:nvPr>
            <p:ph type="title"/>
          </p:nvPr>
        </p:nvSpPr>
        <p:spPr/>
        <p:txBody>
          <a:bodyPr/>
          <a:lstStyle/>
          <a:p>
            <a:r>
              <a:rPr lang="en-US" dirty="0"/>
              <a:t>“Semantic Segmentation”</a:t>
            </a:r>
          </a:p>
        </p:txBody>
      </p:sp>
      <p:grpSp>
        <p:nvGrpSpPr>
          <p:cNvPr id="27" name="Group 26">
            <a:extLst>
              <a:ext uri="{FF2B5EF4-FFF2-40B4-BE49-F238E27FC236}">
                <a16:creationId xmlns:a16="http://schemas.microsoft.com/office/drawing/2014/main" id="{979337FB-02AF-4CF7-A164-B98EAB0DF8FB}"/>
              </a:ext>
            </a:extLst>
          </p:cNvPr>
          <p:cNvGrpSpPr/>
          <p:nvPr/>
        </p:nvGrpSpPr>
        <p:grpSpPr>
          <a:xfrm>
            <a:off x="1269081" y="2088052"/>
            <a:ext cx="6605839" cy="2621265"/>
            <a:chOff x="168108" y="1992108"/>
            <a:chExt cx="8807785" cy="3495020"/>
          </a:xfrm>
        </p:grpSpPr>
        <p:grpSp>
          <p:nvGrpSpPr>
            <p:cNvPr id="22" name="Group 21">
              <a:extLst>
                <a:ext uri="{FF2B5EF4-FFF2-40B4-BE49-F238E27FC236}">
                  <a16:creationId xmlns:a16="http://schemas.microsoft.com/office/drawing/2014/main" id="{E859034A-5064-43C1-855C-01BA98578C34}"/>
                </a:ext>
              </a:extLst>
            </p:cNvPr>
            <p:cNvGrpSpPr/>
            <p:nvPr/>
          </p:nvGrpSpPr>
          <p:grpSpPr>
            <a:xfrm>
              <a:off x="168108" y="2515328"/>
              <a:ext cx="8807785" cy="2971800"/>
              <a:chOff x="92708" y="2297215"/>
              <a:chExt cx="8807785" cy="2971800"/>
            </a:xfrm>
          </p:grpSpPr>
          <p:pic>
            <p:nvPicPr>
              <p:cNvPr id="8" name="Picture 7">
                <a:extLst>
                  <a:ext uri="{FF2B5EF4-FFF2-40B4-BE49-F238E27FC236}">
                    <a16:creationId xmlns:a16="http://schemas.microsoft.com/office/drawing/2014/main" id="{A555BA86-4139-46AB-8560-C6C036270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330" y="2297215"/>
                <a:ext cx="1985163" cy="2971800"/>
              </a:xfrm>
              <a:prstGeom prst="rect">
                <a:avLst/>
              </a:prstGeom>
            </p:spPr>
          </p:pic>
          <p:pic>
            <p:nvPicPr>
              <p:cNvPr id="9" name="Picture 8" descr="http://www.robots.ox.ac.uk/~szheng/crf-rnn-res-voc12-val/2007_000129.jpg">
                <a:extLst>
                  <a:ext uri="{FF2B5EF4-FFF2-40B4-BE49-F238E27FC236}">
                    <a16:creationId xmlns:a16="http://schemas.microsoft.com/office/drawing/2014/main" id="{EA3DEB03-ED5A-4059-B5AC-FD9FFF420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4931813" y="2297215"/>
                <a:ext cx="198351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6D7FD70-D9BA-47A0-ABE6-B0E6B9F03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8" y="2297215"/>
                <a:ext cx="2282686" cy="2971800"/>
              </a:xfrm>
              <a:prstGeom prst="rect">
                <a:avLst/>
              </a:prstGeom>
            </p:spPr>
          </p:pic>
          <p:pic>
            <p:nvPicPr>
              <p:cNvPr id="21" name="Picture 20">
                <a:extLst>
                  <a:ext uri="{FF2B5EF4-FFF2-40B4-BE49-F238E27FC236}">
                    <a16:creationId xmlns:a16="http://schemas.microsoft.com/office/drawing/2014/main" id="{63C113D6-646C-40AF-BE14-FF1B70FA0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394" y="2297215"/>
                <a:ext cx="2282687" cy="2971800"/>
              </a:xfrm>
              <a:prstGeom prst="rect">
                <a:avLst/>
              </a:prstGeom>
            </p:spPr>
          </p:pic>
        </p:grpSp>
        <p:sp>
          <p:nvSpPr>
            <p:cNvPr id="23" name="TextBox 22">
              <a:extLst>
                <a:ext uri="{FF2B5EF4-FFF2-40B4-BE49-F238E27FC236}">
                  <a16:creationId xmlns:a16="http://schemas.microsoft.com/office/drawing/2014/main" id="{B087920D-FCAB-420D-A7DC-9C4D6E503783}"/>
                </a:ext>
              </a:extLst>
            </p:cNvPr>
            <p:cNvSpPr txBox="1"/>
            <p:nvPr/>
          </p:nvSpPr>
          <p:spPr>
            <a:xfrm>
              <a:off x="168108" y="1992108"/>
              <a:ext cx="2282687"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a:t>
              </a:r>
            </a:p>
          </p:txBody>
        </p:sp>
        <p:sp>
          <p:nvSpPr>
            <p:cNvPr id="24" name="TextBox 23">
              <a:extLst>
                <a:ext uri="{FF2B5EF4-FFF2-40B4-BE49-F238E27FC236}">
                  <a16:creationId xmlns:a16="http://schemas.microsoft.com/office/drawing/2014/main" id="{D7ECECFC-887F-4DEA-B160-90778E2BE1BA}"/>
                </a:ext>
              </a:extLst>
            </p:cNvPr>
            <p:cNvSpPr txBox="1"/>
            <p:nvPr/>
          </p:nvSpPr>
          <p:spPr>
            <a:xfrm>
              <a:off x="2450795" y="1992108"/>
              <a:ext cx="2282687"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Label</a:t>
              </a:r>
            </a:p>
          </p:txBody>
        </p:sp>
        <p:sp>
          <p:nvSpPr>
            <p:cNvPr id="25" name="TextBox 24">
              <a:extLst>
                <a:ext uri="{FF2B5EF4-FFF2-40B4-BE49-F238E27FC236}">
                  <a16:creationId xmlns:a16="http://schemas.microsoft.com/office/drawing/2014/main" id="{24B69D5F-A0CE-4166-A343-E1E45BBDEC7D}"/>
                </a:ext>
              </a:extLst>
            </p:cNvPr>
            <p:cNvSpPr txBox="1"/>
            <p:nvPr/>
          </p:nvSpPr>
          <p:spPr>
            <a:xfrm>
              <a:off x="5005566" y="1992108"/>
              <a:ext cx="1985164"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a:t>
              </a:r>
            </a:p>
          </p:txBody>
        </p:sp>
        <p:sp>
          <p:nvSpPr>
            <p:cNvPr id="26" name="TextBox 25">
              <a:extLst>
                <a:ext uri="{FF2B5EF4-FFF2-40B4-BE49-F238E27FC236}">
                  <a16:creationId xmlns:a16="http://schemas.microsoft.com/office/drawing/2014/main" id="{64981FE6-523B-4D67-AB79-9A86076EB5E0}"/>
                </a:ext>
              </a:extLst>
            </p:cNvPr>
            <p:cNvSpPr txBox="1"/>
            <p:nvPr/>
          </p:nvSpPr>
          <p:spPr>
            <a:xfrm>
              <a:off x="6990730" y="1992108"/>
              <a:ext cx="1983517"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Label</a:t>
              </a:r>
            </a:p>
          </p:txBody>
        </p:sp>
      </p:grpSp>
      <p:sp>
        <p:nvSpPr>
          <p:cNvPr id="28" name="TextBox 27">
            <a:extLst>
              <a:ext uri="{FF2B5EF4-FFF2-40B4-BE49-F238E27FC236}">
                <a16:creationId xmlns:a16="http://schemas.microsoft.com/office/drawing/2014/main" id="{2A6B3F4C-E864-4123-A1EF-FEB63F9D7F43}"/>
              </a:ext>
            </a:extLst>
          </p:cNvPr>
          <p:cNvSpPr txBox="1"/>
          <p:nvPr/>
        </p:nvSpPr>
        <p:spPr>
          <a:xfrm>
            <a:off x="1318736" y="1049306"/>
            <a:ext cx="6506528" cy="1061829"/>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Each pixel has label, </a:t>
            </a:r>
            <a:r>
              <a:rPr lang="en-US" sz="2100" dirty="0" err="1">
                <a:solidFill>
                  <a:prstClr val="black"/>
                </a:solidFill>
                <a:latin typeface="Arial" panose="020B0604020202020204"/>
                <a:ea typeface="+mn-ea"/>
              </a:rPr>
              <a:t>inc.</a:t>
            </a:r>
            <a:r>
              <a:rPr lang="en-US" sz="2100" dirty="0">
                <a:solidFill>
                  <a:prstClr val="black"/>
                </a:solidFill>
                <a:latin typeface="Arial" panose="020B0604020202020204"/>
                <a:ea typeface="+mn-ea"/>
              </a:rPr>
              <a:t> </a:t>
            </a:r>
            <a:r>
              <a:rPr lang="en-US" sz="2100" b="1" dirty="0">
                <a:solidFill>
                  <a:prstClr val="black"/>
                </a:solidFill>
                <a:latin typeface="Arial" panose="020B0604020202020204"/>
                <a:ea typeface="+mn-ea"/>
              </a:rPr>
              <a:t>background</a:t>
            </a:r>
            <a:r>
              <a:rPr lang="en-US" sz="2100" dirty="0">
                <a:solidFill>
                  <a:prstClr val="black"/>
                </a:solidFill>
                <a:latin typeface="Arial" panose="020B0604020202020204"/>
                <a:ea typeface="+mn-ea"/>
              </a:rPr>
              <a:t>, and </a:t>
            </a:r>
            <a:r>
              <a:rPr lang="en-US" sz="2100" dirty="0">
                <a:ln w="9525">
                  <a:solidFill>
                    <a:sysClr val="windowText" lastClr="000000"/>
                  </a:solidFill>
                </a:ln>
                <a:solidFill>
                  <a:prstClr val="white"/>
                </a:solidFill>
                <a:latin typeface="Arial" panose="020B0604020202020204"/>
                <a:ea typeface="+mn-ea"/>
              </a:rPr>
              <a:t>unknown</a:t>
            </a:r>
            <a:endParaRPr lang="en-US" sz="2100" dirty="0">
              <a:solidFill>
                <a:prstClr val="black"/>
              </a:solidFill>
              <a:latin typeface="Arial" panose="020B0604020202020204"/>
              <a:ea typeface="+mn-ea"/>
            </a:endParaRPr>
          </a:p>
          <a:p>
            <a:pPr algn="ctr" defTabSz="342900" fontAlgn="auto">
              <a:spcBef>
                <a:spcPts val="0"/>
              </a:spcBef>
              <a:spcAft>
                <a:spcPts val="0"/>
              </a:spcAft>
            </a:pPr>
            <a:r>
              <a:rPr lang="en-US" sz="2100" dirty="0">
                <a:solidFill>
                  <a:prstClr val="black"/>
                </a:solidFill>
                <a:latin typeface="Arial" panose="020B0604020202020204"/>
                <a:ea typeface="+mn-ea"/>
              </a:rPr>
              <a:t>Usually visualized by colors.</a:t>
            </a:r>
          </a:p>
          <a:p>
            <a:pPr algn="ctr" defTabSz="342900" fontAlgn="auto">
              <a:spcBef>
                <a:spcPts val="0"/>
              </a:spcBef>
              <a:spcAft>
                <a:spcPts val="0"/>
              </a:spcAft>
            </a:pPr>
            <a:r>
              <a:rPr lang="en-US" sz="2100" dirty="0">
                <a:solidFill>
                  <a:prstClr val="black"/>
                </a:solidFill>
                <a:latin typeface="Arial" panose="020B0604020202020204"/>
                <a:ea typeface="+mn-ea"/>
              </a:rPr>
              <a:t>Note: don’t distinguish between object </a:t>
            </a:r>
            <a:r>
              <a:rPr lang="en-US" sz="2100" i="1" dirty="0">
                <a:solidFill>
                  <a:prstClr val="black"/>
                </a:solidFill>
                <a:latin typeface="Arial" panose="020B0604020202020204"/>
                <a:ea typeface="+mn-ea"/>
              </a:rPr>
              <a:t>instances</a:t>
            </a:r>
          </a:p>
        </p:txBody>
      </p:sp>
      <p:sp>
        <p:nvSpPr>
          <p:cNvPr id="29" name="TextBox 28">
            <a:extLst>
              <a:ext uri="{FF2B5EF4-FFF2-40B4-BE49-F238E27FC236}">
                <a16:creationId xmlns:a16="http://schemas.microsoft.com/office/drawing/2014/main" id="{11930963-BCF0-4F85-B250-702986C7AFAC}"/>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Image Credit: Everingham et al. Pascal VOC 2012.</a:t>
            </a:r>
          </a:p>
        </p:txBody>
      </p:sp>
      <p:sp>
        <p:nvSpPr>
          <p:cNvPr id="3" name="TextBox 2">
            <a:extLst>
              <a:ext uri="{FF2B5EF4-FFF2-40B4-BE49-F238E27FC236}">
                <a16:creationId xmlns:a16="http://schemas.microsoft.com/office/drawing/2014/main" id="{D0616732-6D4B-0569-3C7F-0B9AC67D4427}"/>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8508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4293-C4FE-4D4F-8A34-8C9412210889}"/>
              </a:ext>
            </a:extLst>
          </p:cNvPr>
          <p:cNvSpPr>
            <a:spLocks noGrp="1"/>
          </p:cNvSpPr>
          <p:nvPr>
            <p:ph type="title"/>
          </p:nvPr>
        </p:nvSpPr>
        <p:spPr/>
        <p:txBody>
          <a:bodyPr/>
          <a:lstStyle/>
          <a:p>
            <a:r>
              <a:rPr lang="en-US" dirty="0"/>
              <a:t>“Semantic Segmentation”</a:t>
            </a:r>
          </a:p>
        </p:txBody>
      </p:sp>
      <p:grpSp>
        <p:nvGrpSpPr>
          <p:cNvPr id="4" name="Group 3">
            <a:extLst>
              <a:ext uri="{FF2B5EF4-FFF2-40B4-BE49-F238E27FC236}">
                <a16:creationId xmlns:a16="http://schemas.microsoft.com/office/drawing/2014/main" id="{68745809-5186-43CB-83F9-805AE30EDD82}"/>
              </a:ext>
            </a:extLst>
          </p:cNvPr>
          <p:cNvGrpSpPr/>
          <p:nvPr/>
        </p:nvGrpSpPr>
        <p:grpSpPr>
          <a:xfrm>
            <a:off x="1269081" y="2088052"/>
            <a:ext cx="6605839" cy="2621265"/>
            <a:chOff x="168108" y="1992108"/>
            <a:chExt cx="8807785" cy="3495020"/>
          </a:xfrm>
        </p:grpSpPr>
        <p:grpSp>
          <p:nvGrpSpPr>
            <p:cNvPr id="5" name="Group 4">
              <a:extLst>
                <a:ext uri="{FF2B5EF4-FFF2-40B4-BE49-F238E27FC236}">
                  <a16:creationId xmlns:a16="http://schemas.microsoft.com/office/drawing/2014/main" id="{C1968647-37B1-432A-8A34-97B094E8E8C5}"/>
                </a:ext>
              </a:extLst>
            </p:cNvPr>
            <p:cNvGrpSpPr/>
            <p:nvPr/>
          </p:nvGrpSpPr>
          <p:grpSpPr>
            <a:xfrm>
              <a:off x="168108" y="2515328"/>
              <a:ext cx="8807785" cy="2971800"/>
              <a:chOff x="92708" y="2297215"/>
              <a:chExt cx="8807785" cy="2971800"/>
            </a:xfrm>
          </p:grpSpPr>
          <p:pic>
            <p:nvPicPr>
              <p:cNvPr id="10" name="Picture 9">
                <a:extLst>
                  <a:ext uri="{FF2B5EF4-FFF2-40B4-BE49-F238E27FC236}">
                    <a16:creationId xmlns:a16="http://schemas.microsoft.com/office/drawing/2014/main" id="{CA710AF4-AEDB-44D0-AB83-29A3AC866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330" y="2297215"/>
                <a:ext cx="1985163" cy="2971800"/>
              </a:xfrm>
              <a:prstGeom prst="rect">
                <a:avLst/>
              </a:prstGeom>
            </p:spPr>
          </p:pic>
          <p:pic>
            <p:nvPicPr>
              <p:cNvPr id="11" name="Picture 10" descr="http://www.robots.ox.ac.uk/~szheng/crf-rnn-res-voc12-val/2007_000129.jpg">
                <a:extLst>
                  <a:ext uri="{FF2B5EF4-FFF2-40B4-BE49-F238E27FC236}">
                    <a16:creationId xmlns:a16="http://schemas.microsoft.com/office/drawing/2014/main" id="{8DE4A4C7-5CCC-4509-95F0-18F879528D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4931813" y="2297215"/>
                <a:ext cx="198351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5E231F3-EC03-46B9-A114-5A6063795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8" y="2297215"/>
                <a:ext cx="2282686" cy="2971800"/>
              </a:xfrm>
              <a:prstGeom prst="rect">
                <a:avLst/>
              </a:prstGeom>
            </p:spPr>
          </p:pic>
          <p:pic>
            <p:nvPicPr>
              <p:cNvPr id="13" name="Picture 12">
                <a:extLst>
                  <a:ext uri="{FF2B5EF4-FFF2-40B4-BE49-F238E27FC236}">
                    <a16:creationId xmlns:a16="http://schemas.microsoft.com/office/drawing/2014/main" id="{CB35AD98-B0B8-46AF-B96A-3CA6E45F5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394" y="2297215"/>
                <a:ext cx="2282687" cy="2971800"/>
              </a:xfrm>
              <a:prstGeom prst="rect">
                <a:avLst/>
              </a:prstGeom>
            </p:spPr>
          </p:pic>
        </p:grpSp>
        <p:sp>
          <p:nvSpPr>
            <p:cNvPr id="6" name="TextBox 5">
              <a:extLst>
                <a:ext uri="{FF2B5EF4-FFF2-40B4-BE49-F238E27FC236}">
                  <a16:creationId xmlns:a16="http://schemas.microsoft.com/office/drawing/2014/main" id="{FBEB21B2-4EED-4D88-98C4-018D644AEFC1}"/>
                </a:ext>
              </a:extLst>
            </p:cNvPr>
            <p:cNvSpPr txBox="1"/>
            <p:nvPr/>
          </p:nvSpPr>
          <p:spPr>
            <a:xfrm>
              <a:off x="168108" y="1992108"/>
              <a:ext cx="2282687"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a:t>
              </a:r>
            </a:p>
          </p:txBody>
        </p:sp>
        <p:sp>
          <p:nvSpPr>
            <p:cNvPr id="7" name="TextBox 6">
              <a:extLst>
                <a:ext uri="{FF2B5EF4-FFF2-40B4-BE49-F238E27FC236}">
                  <a16:creationId xmlns:a16="http://schemas.microsoft.com/office/drawing/2014/main" id="{84245A10-27C0-4786-98E4-5AC4AF13F4D8}"/>
                </a:ext>
              </a:extLst>
            </p:cNvPr>
            <p:cNvSpPr txBox="1"/>
            <p:nvPr/>
          </p:nvSpPr>
          <p:spPr>
            <a:xfrm>
              <a:off x="2450795" y="1992108"/>
              <a:ext cx="2282687"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Label</a:t>
              </a:r>
            </a:p>
          </p:txBody>
        </p:sp>
        <p:sp>
          <p:nvSpPr>
            <p:cNvPr id="8" name="TextBox 7">
              <a:extLst>
                <a:ext uri="{FF2B5EF4-FFF2-40B4-BE49-F238E27FC236}">
                  <a16:creationId xmlns:a16="http://schemas.microsoft.com/office/drawing/2014/main" id="{0CD56521-8844-47BE-AD49-B47A19BF65EB}"/>
                </a:ext>
              </a:extLst>
            </p:cNvPr>
            <p:cNvSpPr txBox="1"/>
            <p:nvPr/>
          </p:nvSpPr>
          <p:spPr>
            <a:xfrm>
              <a:off x="5005566" y="1992108"/>
              <a:ext cx="1985164"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a:t>
              </a:r>
            </a:p>
          </p:txBody>
        </p:sp>
        <p:sp>
          <p:nvSpPr>
            <p:cNvPr id="9" name="TextBox 8">
              <a:extLst>
                <a:ext uri="{FF2B5EF4-FFF2-40B4-BE49-F238E27FC236}">
                  <a16:creationId xmlns:a16="http://schemas.microsoft.com/office/drawing/2014/main" id="{4A9E3276-6B35-4992-B7A2-B8D96B85AD62}"/>
                </a:ext>
              </a:extLst>
            </p:cNvPr>
            <p:cNvSpPr txBox="1"/>
            <p:nvPr/>
          </p:nvSpPr>
          <p:spPr>
            <a:xfrm>
              <a:off x="6990730" y="1992108"/>
              <a:ext cx="1983517"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Label</a:t>
              </a:r>
            </a:p>
          </p:txBody>
        </p:sp>
      </p:grpSp>
      <p:sp>
        <p:nvSpPr>
          <p:cNvPr id="14" name="TextBox 13">
            <a:extLst>
              <a:ext uri="{FF2B5EF4-FFF2-40B4-BE49-F238E27FC236}">
                <a16:creationId xmlns:a16="http://schemas.microsoft.com/office/drawing/2014/main" id="{8A5EB39F-A968-4700-B92B-150E4D6736F9}"/>
              </a:ext>
            </a:extLst>
          </p:cNvPr>
          <p:cNvSpPr txBox="1"/>
          <p:nvPr/>
        </p:nvSpPr>
        <p:spPr>
          <a:xfrm>
            <a:off x="1318736" y="1049306"/>
            <a:ext cx="6506528"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“Semantic”: a usually meaningless word. </a:t>
            </a:r>
          </a:p>
          <a:p>
            <a:pPr algn="ctr" defTabSz="342900" fontAlgn="auto">
              <a:spcBef>
                <a:spcPts val="0"/>
              </a:spcBef>
              <a:spcAft>
                <a:spcPts val="0"/>
              </a:spcAft>
            </a:pPr>
            <a:r>
              <a:rPr lang="en-US" sz="2100" dirty="0">
                <a:solidFill>
                  <a:prstClr val="black"/>
                </a:solidFill>
                <a:latin typeface="Arial" panose="020B0604020202020204"/>
                <a:ea typeface="+mn-ea"/>
              </a:rPr>
              <a:t>Meant to indicate here that we’re </a:t>
            </a:r>
            <a:r>
              <a:rPr lang="en-US" sz="2100" b="1" dirty="0">
                <a:solidFill>
                  <a:prstClr val="black"/>
                </a:solidFill>
                <a:latin typeface="Arial" panose="020B0604020202020204"/>
                <a:ea typeface="+mn-ea"/>
              </a:rPr>
              <a:t>naming</a:t>
            </a:r>
            <a:r>
              <a:rPr lang="en-US" sz="2100" dirty="0">
                <a:solidFill>
                  <a:prstClr val="black"/>
                </a:solidFill>
                <a:latin typeface="Arial" panose="020B0604020202020204"/>
                <a:ea typeface="+mn-ea"/>
              </a:rPr>
              <a:t> things.</a:t>
            </a:r>
            <a:endParaRPr lang="en-US" sz="2100" i="1" dirty="0">
              <a:solidFill>
                <a:prstClr val="black"/>
              </a:solidFill>
              <a:latin typeface="Arial" panose="020B0604020202020204"/>
              <a:ea typeface="+mn-ea"/>
            </a:endParaRPr>
          </a:p>
        </p:txBody>
      </p:sp>
      <p:sp>
        <p:nvSpPr>
          <p:cNvPr id="3" name="TextBox 2">
            <a:extLst>
              <a:ext uri="{FF2B5EF4-FFF2-40B4-BE49-F238E27FC236}">
                <a16:creationId xmlns:a16="http://schemas.microsoft.com/office/drawing/2014/main" id="{493CD60B-7B85-3232-3D0A-F3AFA9B996AA}"/>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7141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OpenPose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70" y="1372378"/>
            <a:ext cx="5750061" cy="3234410"/>
          </a:xfrm>
          <a:prstGeom prst="rect">
            <a:avLst/>
          </a:prstGeom>
        </p:spPr>
      </p:pic>
      <p:sp>
        <p:nvSpPr>
          <p:cNvPr id="3" name="TextBox 2">
            <a:extLst>
              <a:ext uri="{FF2B5EF4-FFF2-40B4-BE49-F238E27FC236}">
                <a16:creationId xmlns:a16="http://schemas.microsoft.com/office/drawing/2014/main" id="{1FD9C112-C2C1-6D47-8064-1ADE595733DA}"/>
              </a:ext>
            </a:extLst>
          </p:cNvPr>
          <p:cNvSpPr txBox="1"/>
          <p:nvPr/>
        </p:nvSpPr>
        <p:spPr>
          <a:xfrm>
            <a:off x="3067396" y="4869655"/>
            <a:ext cx="594775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Helvetica" pitchFamily="2" charset="0"/>
                <a:ea typeface="ＭＳ Ｐゴシック" charset="0"/>
                <a:cs typeface="+mn-cs"/>
              </a:rPr>
              <a:t>Zhe</a:t>
            </a:r>
            <a:r>
              <a:rPr kumimoji="0" lang="en-US" sz="1350" b="0" i="0" u="none" strike="noStrike" kern="1200" cap="none" spc="0" normalizeH="0" baseline="0" noProof="0" dirty="0">
                <a:ln>
                  <a:noFill/>
                </a:ln>
                <a:solidFill>
                  <a:prstClr val="black"/>
                </a:solidFill>
                <a:effectLst/>
                <a:uLnTx/>
                <a:uFillTx/>
                <a:latin typeface="Helvetica" pitchFamily="2" charset="0"/>
                <a:ea typeface="ＭＳ Ｐゴシック" charset="0"/>
                <a:cs typeface="+mn-cs"/>
              </a:rPr>
              <a:t> Cao, </a:t>
            </a:r>
            <a:r>
              <a:rPr kumimoji="0" lang="en-US" sz="1350" b="0" i="0" u="none" strike="noStrike" kern="1200" cap="none" spc="0" normalizeH="0" baseline="0" noProof="0" dirty="0" err="1">
                <a:ln>
                  <a:noFill/>
                </a:ln>
                <a:solidFill>
                  <a:prstClr val="black"/>
                </a:solidFill>
                <a:effectLst/>
                <a:uLnTx/>
                <a:uFillTx/>
                <a:latin typeface="Helvetica" pitchFamily="2" charset="0"/>
                <a:ea typeface="ＭＳ Ｐゴシック" charset="0"/>
                <a:cs typeface="+mn-cs"/>
              </a:rPr>
              <a:t>Gines</a:t>
            </a:r>
            <a:r>
              <a:rPr kumimoji="0" lang="en-US" sz="1350" b="0" i="0" u="none" strike="noStrike" kern="1200" cap="none" spc="0" normalizeH="0" baseline="0" noProof="0" dirty="0">
                <a:ln>
                  <a:noFill/>
                </a:ln>
                <a:solidFill>
                  <a:prstClr val="black"/>
                </a:solidFill>
                <a:effectLst/>
                <a:uLnTx/>
                <a:uFillTx/>
                <a:latin typeface="Helvetica" pitchFamily="2" charset="0"/>
                <a:ea typeface="ＭＳ Ｐゴシック" charset="0"/>
                <a:cs typeface="+mn-cs"/>
              </a:rPr>
              <a:t> Hidalgo, Tomas Simon, Shih-</a:t>
            </a:r>
            <a:r>
              <a:rPr kumimoji="0" lang="en-US" sz="1350" b="0" i="0" u="none" strike="noStrike" kern="1200" cap="none" spc="0" normalizeH="0" baseline="0" noProof="0" dirty="0" err="1">
                <a:ln>
                  <a:noFill/>
                </a:ln>
                <a:solidFill>
                  <a:prstClr val="black"/>
                </a:solidFill>
                <a:effectLst/>
                <a:uLnTx/>
                <a:uFillTx/>
                <a:latin typeface="Helvetica" pitchFamily="2" charset="0"/>
                <a:ea typeface="ＭＳ Ｐゴシック" charset="0"/>
                <a:cs typeface="+mn-cs"/>
              </a:rPr>
              <a:t>En</a:t>
            </a:r>
            <a:r>
              <a:rPr kumimoji="0" lang="en-US" sz="1350" b="0" i="0" u="none" strike="noStrike" kern="1200" cap="none" spc="0" normalizeH="0" baseline="0" noProof="0" dirty="0">
                <a:ln>
                  <a:noFill/>
                </a:ln>
                <a:solidFill>
                  <a:prstClr val="black"/>
                </a:solidFill>
                <a:effectLst/>
                <a:uLnTx/>
                <a:uFillTx/>
                <a:latin typeface="Helvetica" pitchFamily="2" charset="0"/>
                <a:ea typeface="ＭＳ Ｐゴシック" charset="0"/>
                <a:cs typeface="+mn-cs"/>
              </a:rPr>
              <a:t> Wei, </a:t>
            </a:r>
            <a:r>
              <a:rPr kumimoji="0" lang="en-US" sz="1350" b="0" i="0" u="none" strike="noStrike" kern="1200" cap="none" spc="0" normalizeH="0" baseline="0" noProof="0" dirty="0" err="1">
                <a:ln>
                  <a:noFill/>
                </a:ln>
                <a:solidFill>
                  <a:prstClr val="black"/>
                </a:solidFill>
                <a:effectLst/>
                <a:uLnTx/>
                <a:uFillTx/>
                <a:latin typeface="Helvetica" pitchFamily="2" charset="0"/>
                <a:ea typeface="ＭＳ Ｐゴシック" charset="0"/>
                <a:cs typeface="+mn-cs"/>
              </a:rPr>
              <a:t>Yaser</a:t>
            </a:r>
            <a:r>
              <a:rPr kumimoji="0" lang="en-US" sz="1350" b="0" i="0" u="none" strike="noStrike" kern="1200" cap="none" spc="0" normalizeH="0" baseline="0" noProof="0" dirty="0">
                <a:ln>
                  <a:noFill/>
                </a:ln>
                <a:solidFill>
                  <a:prstClr val="black"/>
                </a:solidFill>
                <a:effectLst/>
                <a:uLnTx/>
                <a:uFillTx/>
                <a:latin typeface="Helvetica" pitchFamily="2" charset="0"/>
                <a:ea typeface="ＭＳ Ｐゴシック" charset="0"/>
                <a:cs typeface="+mn-cs"/>
              </a:rPr>
              <a:t> Sheikh ‘16-17</a:t>
            </a:r>
          </a:p>
        </p:txBody>
      </p:sp>
      <p:sp>
        <p:nvSpPr>
          <p:cNvPr id="4" name="TextBox 3">
            <a:extLst>
              <a:ext uri="{FF2B5EF4-FFF2-40B4-BE49-F238E27FC236}">
                <a16:creationId xmlns:a16="http://schemas.microsoft.com/office/drawing/2014/main" id="{E1936415-C269-7E43-ACA9-FDB3B8B5BDDF}"/>
              </a:ext>
            </a:extLst>
          </p:cNvPr>
          <p:cNvSpPr txBox="1"/>
          <p:nvPr/>
        </p:nvSpPr>
        <p:spPr>
          <a:xfrm>
            <a:off x="3275856" y="273844"/>
            <a:ext cx="540060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Great opensource tool, builds on convolutional pose machine architecture, adapted to multiple people</a:t>
            </a:r>
          </a:p>
        </p:txBody>
      </p:sp>
    </p:spTree>
    <p:extLst>
      <p:ext uri="{BB962C8B-B14F-4D97-AF65-F5344CB8AC3E}">
        <p14:creationId xmlns:p14="http://schemas.microsoft.com/office/powerpoint/2010/main" val="143765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F943-EA7F-0E4E-AF1C-7FD40895A69A}"/>
              </a:ext>
            </a:extLst>
          </p:cNvPr>
          <p:cNvSpPr>
            <a:spLocks noGrp="1"/>
          </p:cNvSpPr>
          <p:nvPr>
            <p:ph type="title"/>
          </p:nvPr>
        </p:nvSpPr>
        <p:spPr/>
        <p:txBody>
          <a:bodyPr/>
          <a:lstStyle/>
          <a:p>
            <a:pPr>
              <a:buNone/>
            </a:pPr>
            <a:r>
              <a:rPr lang="en-US" dirty="0"/>
              <a:t>Regression Objective</a:t>
            </a:r>
          </a:p>
        </p:txBody>
      </p:sp>
      <p:sp>
        <p:nvSpPr>
          <p:cNvPr id="5" name="Cube 4">
            <a:extLst>
              <a:ext uri="{FF2B5EF4-FFF2-40B4-BE49-F238E27FC236}">
                <a16:creationId xmlns:a16="http://schemas.microsoft.com/office/drawing/2014/main" id="{264CDD3A-973C-5640-92B4-F1D180C22A0B}"/>
              </a:ext>
            </a:extLst>
          </p:cNvPr>
          <p:cNvSpPr/>
          <p:nvPr/>
        </p:nvSpPr>
        <p:spPr>
          <a:xfrm>
            <a:off x="1156900" y="1275606"/>
            <a:ext cx="2270090" cy="2254003"/>
          </a:xfrm>
          <a:prstGeom prst="cube">
            <a:avLst>
              <a:gd name="adj" fmla="val 785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41664CE-8DBC-F543-B7D9-9791CC75A07A}"/>
              </a:ext>
            </a:extLst>
          </p:cNvPr>
          <p:cNvGrpSpPr/>
          <p:nvPr/>
        </p:nvGrpSpPr>
        <p:grpSpPr>
          <a:xfrm>
            <a:off x="3695289" y="1573880"/>
            <a:ext cx="1170529" cy="1663384"/>
            <a:chOff x="3756584" y="1707654"/>
            <a:chExt cx="1368152" cy="1944216"/>
          </a:xfrm>
        </p:grpSpPr>
        <p:sp>
          <p:nvSpPr>
            <p:cNvPr id="10" name="Trapezoid 9">
              <a:extLst>
                <a:ext uri="{FF2B5EF4-FFF2-40B4-BE49-F238E27FC236}">
                  <a16:creationId xmlns:a16="http://schemas.microsoft.com/office/drawing/2014/main" id="{494C3E20-B271-5746-81E2-14A0EA1A38F5}"/>
                </a:ext>
              </a:extLst>
            </p:cNvPr>
            <p:cNvSpPr/>
            <p:nvPr/>
          </p:nvSpPr>
          <p:spPr>
            <a:xfrm rot="5400000">
              <a:off x="3468552" y="1995686"/>
              <a:ext cx="1944216" cy="1368152"/>
            </a:xfrm>
            <a:prstGeom prst="trapezoid">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6BB5868D-4DF2-8B43-A055-68B6B9105333}"/>
                </a:ext>
              </a:extLst>
            </p:cNvPr>
            <p:cNvSpPr txBox="1"/>
            <p:nvPr/>
          </p:nvSpPr>
          <p:spPr>
            <a:xfrm>
              <a:off x="3900599" y="2427734"/>
              <a:ext cx="1224134" cy="523221"/>
            </a:xfrm>
            <a:prstGeom prst="rect">
              <a:avLst/>
            </a:prstGeom>
            <a:noFill/>
          </p:spPr>
          <p:txBody>
            <a:bodyPr wrap="square" rtlCol="0">
              <a:spAutoFit/>
            </a:bodyPr>
            <a:lstStyle/>
            <a:p>
              <a:r>
                <a:rPr lang="en-US" dirty="0"/>
                <a:t>CNN</a:t>
              </a:r>
            </a:p>
          </p:txBody>
        </p:sp>
      </p:grpSp>
      <p:cxnSp>
        <p:nvCxnSpPr>
          <p:cNvPr id="8" name="Straight Arrow Connector 7">
            <a:extLst>
              <a:ext uri="{FF2B5EF4-FFF2-40B4-BE49-F238E27FC236}">
                <a16:creationId xmlns:a16="http://schemas.microsoft.com/office/drawing/2014/main" id="{9512AF5C-C76A-234F-8C71-4D58591CB2B4}"/>
              </a:ext>
            </a:extLst>
          </p:cNvPr>
          <p:cNvCxnSpPr>
            <a:cxnSpLocks/>
            <a:endCxn id="10" idx="2"/>
          </p:cNvCxnSpPr>
          <p:nvPr/>
        </p:nvCxnSpPr>
        <p:spPr>
          <a:xfrm>
            <a:off x="3426991" y="2405572"/>
            <a:ext cx="26829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0A535C-5033-2B41-BB9E-CFB7F9B442AC}"/>
              </a:ext>
            </a:extLst>
          </p:cNvPr>
          <p:cNvCxnSpPr>
            <a:cxnSpLocks/>
            <a:stCxn id="11" idx="3"/>
          </p:cNvCxnSpPr>
          <p:nvPr/>
        </p:nvCxnSpPr>
        <p:spPr>
          <a:xfrm>
            <a:off x="4865816" y="2413770"/>
            <a:ext cx="2683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CC9053-381E-A743-AACB-0B9DC9ADA37C}"/>
              </a:ext>
            </a:extLst>
          </p:cNvPr>
          <p:cNvGrpSpPr/>
          <p:nvPr/>
        </p:nvGrpSpPr>
        <p:grpSpPr>
          <a:xfrm rot="5400000">
            <a:off x="5379007" y="1778969"/>
            <a:ext cx="821960" cy="447643"/>
            <a:chOff x="6198312" y="3852299"/>
            <a:chExt cx="821960" cy="447643"/>
          </a:xfrm>
        </p:grpSpPr>
        <p:sp>
          <p:nvSpPr>
            <p:cNvPr id="16" name="Cube 15">
              <a:extLst>
                <a:ext uri="{FF2B5EF4-FFF2-40B4-BE49-F238E27FC236}">
                  <a16:creationId xmlns:a16="http://schemas.microsoft.com/office/drawing/2014/main" id="{DE840E8F-3411-AD4D-AC94-FC5F9F02B4CE}"/>
                </a:ext>
              </a:extLst>
            </p:cNvPr>
            <p:cNvSpPr/>
            <p:nvPr/>
          </p:nvSpPr>
          <p:spPr>
            <a:xfrm>
              <a:off x="6198312" y="3852299"/>
              <a:ext cx="461920" cy="447643"/>
            </a:xfrm>
            <a:prstGeom prst="cub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808B5E8B-08DE-3B45-B691-D99E6D4A2540}"/>
                </a:ext>
              </a:extLst>
            </p:cNvPr>
            <p:cNvSpPr/>
            <p:nvPr/>
          </p:nvSpPr>
          <p:spPr>
            <a:xfrm>
              <a:off x="6558352" y="3852299"/>
              <a:ext cx="461920" cy="447643"/>
            </a:xfrm>
            <a:prstGeom prst="cub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08CE787-2BE3-A642-82E4-5BBE642C68EC}"/>
              </a:ext>
            </a:extLst>
          </p:cNvPr>
          <p:cNvGrpSpPr/>
          <p:nvPr/>
        </p:nvGrpSpPr>
        <p:grpSpPr>
          <a:xfrm rot="5400000">
            <a:off x="5394603" y="3064645"/>
            <a:ext cx="821960" cy="447643"/>
            <a:chOff x="6198312" y="3852299"/>
            <a:chExt cx="821960" cy="447643"/>
          </a:xfrm>
        </p:grpSpPr>
        <p:sp>
          <p:nvSpPr>
            <p:cNvPr id="19" name="Cube 18">
              <a:extLst>
                <a:ext uri="{FF2B5EF4-FFF2-40B4-BE49-F238E27FC236}">
                  <a16:creationId xmlns:a16="http://schemas.microsoft.com/office/drawing/2014/main" id="{3CCC4A22-E31E-6C40-ABD9-59F8B0F53E20}"/>
                </a:ext>
              </a:extLst>
            </p:cNvPr>
            <p:cNvSpPr/>
            <p:nvPr/>
          </p:nvSpPr>
          <p:spPr>
            <a:xfrm>
              <a:off x="6198312" y="3852299"/>
              <a:ext cx="461920" cy="447643"/>
            </a:xfrm>
            <a:prstGeom prst="cub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A860B5F0-1F11-4349-B20C-6263C1846AF4}"/>
                </a:ext>
              </a:extLst>
            </p:cNvPr>
            <p:cNvSpPr/>
            <p:nvPr/>
          </p:nvSpPr>
          <p:spPr>
            <a:xfrm>
              <a:off x="6558352" y="3852299"/>
              <a:ext cx="461920" cy="447643"/>
            </a:xfrm>
            <a:prstGeom prst="cub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4414D44-D5F3-7F45-9DD4-19B86115F36D}"/>
              </a:ext>
            </a:extLst>
          </p:cNvPr>
          <p:cNvSpPr txBox="1"/>
          <p:nvPr/>
        </p:nvSpPr>
        <p:spPr>
          <a:xfrm>
            <a:off x="5573964" y="1539207"/>
            <a:ext cx="623495" cy="369332"/>
          </a:xfrm>
          <a:prstGeom prst="rect">
            <a:avLst/>
          </a:prstGeom>
          <a:noFill/>
        </p:spPr>
        <p:txBody>
          <a:bodyPr wrap="square" rtlCol="0">
            <a:spAutoFit/>
          </a:bodyPr>
          <a:lstStyle/>
          <a:p>
            <a:r>
              <a:rPr lang="en-US" sz="1800" dirty="0"/>
              <a:t>x'</a:t>
            </a:r>
            <a:r>
              <a:rPr lang="en-US" sz="1800" baseline="-25000" dirty="0"/>
              <a:t>1</a:t>
            </a:r>
          </a:p>
        </p:txBody>
      </p:sp>
      <p:sp>
        <p:nvSpPr>
          <p:cNvPr id="22" name="TextBox 21">
            <a:extLst>
              <a:ext uri="{FF2B5EF4-FFF2-40B4-BE49-F238E27FC236}">
                <a16:creationId xmlns:a16="http://schemas.microsoft.com/office/drawing/2014/main" id="{4396F963-23B9-CB41-AE9B-42AFBA317032}"/>
              </a:ext>
            </a:extLst>
          </p:cNvPr>
          <p:cNvSpPr txBox="1"/>
          <p:nvPr/>
        </p:nvSpPr>
        <p:spPr>
          <a:xfrm>
            <a:off x="5573964" y="1889955"/>
            <a:ext cx="623495" cy="369332"/>
          </a:xfrm>
          <a:prstGeom prst="rect">
            <a:avLst/>
          </a:prstGeom>
          <a:noFill/>
        </p:spPr>
        <p:txBody>
          <a:bodyPr wrap="square" rtlCol="0">
            <a:spAutoFit/>
          </a:bodyPr>
          <a:lstStyle/>
          <a:p>
            <a:r>
              <a:rPr lang="en-US" sz="1800" dirty="0"/>
              <a:t>y'</a:t>
            </a:r>
            <a:r>
              <a:rPr lang="en-US" sz="1800" baseline="-25000" dirty="0"/>
              <a:t>1</a:t>
            </a:r>
          </a:p>
        </p:txBody>
      </p:sp>
      <p:sp>
        <p:nvSpPr>
          <p:cNvPr id="23" name="TextBox 22">
            <a:extLst>
              <a:ext uri="{FF2B5EF4-FFF2-40B4-BE49-F238E27FC236}">
                <a16:creationId xmlns:a16="http://schemas.microsoft.com/office/drawing/2014/main" id="{FEAAF6B4-DFA8-A241-8CEC-ABAD6E7EAD41}"/>
              </a:ext>
            </a:extLst>
          </p:cNvPr>
          <p:cNvSpPr txBox="1"/>
          <p:nvPr/>
        </p:nvSpPr>
        <p:spPr>
          <a:xfrm>
            <a:off x="5573964" y="2823424"/>
            <a:ext cx="623495" cy="369332"/>
          </a:xfrm>
          <a:prstGeom prst="rect">
            <a:avLst/>
          </a:prstGeom>
          <a:noFill/>
        </p:spPr>
        <p:txBody>
          <a:bodyPr wrap="square" rtlCol="0">
            <a:spAutoFit/>
          </a:bodyPr>
          <a:lstStyle/>
          <a:p>
            <a:r>
              <a:rPr lang="en-US" sz="1800" dirty="0" err="1"/>
              <a:t>x'</a:t>
            </a:r>
            <a:r>
              <a:rPr lang="en-US" sz="1800" baseline="-25000" dirty="0" err="1"/>
              <a:t>n</a:t>
            </a:r>
            <a:endParaRPr lang="en-US" sz="1800" baseline="-25000" dirty="0"/>
          </a:p>
        </p:txBody>
      </p:sp>
      <p:sp>
        <p:nvSpPr>
          <p:cNvPr id="24" name="TextBox 23">
            <a:extLst>
              <a:ext uri="{FF2B5EF4-FFF2-40B4-BE49-F238E27FC236}">
                <a16:creationId xmlns:a16="http://schemas.microsoft.com/office/drawing/2014/main" id="{22D08A9F-8C71-1744-8BD6-79844AFA2C69}"/>
              </a:ext>
            </a:extLst>
          </p:cNvPr>
          <p:cNvSpPr txBox="1"/>
          <p:nvPr/>
        </p:nvSpPr>
        <p:spPr>
          <a:xfrm>
            <a:off x="5573964" y="3174172"/>
            <a:ext cx="623495" cy="369332"/>
          </a:xfrm>
          <a:prstGeom prst="rect">
            <a:avLst/>
          </a:prstGeom>
          <a:noFill/>
        </p:spPr>
        <p:txBody>
          <a:bodyPr wrap="square" rtlCol="0">
            <a:spAutoFit/>
          </a:bodyPr>
          <a:lstStyle/>
          <a:p>
            <a:r>
              <a:rPr lang="en-US" sz="1800" dirty="0" err="1"/>
              <a:t>y'</a:t>
            </a:r>
            <a:r>
              <a:rPr lang="en-US" sz="1800" baseline="-25000" dirty="0" err="1"/>
              <a:t>n</a:t>
            </a:r>
            <a:endParaRPr lang="en-US" sz="1800" baseline="-25000" dirty="0"/>
          </a:p>
        </p:txBody>
      </p:sp>
      <p:sp>
        <p:nvSpPr>
          <p:cNvPr id="25" name="TextBox 24">
            <a:extLst>
              <a:ext uri="{FF2B5EF4-FFF2-40B4-BE49-F238E27FC236}">
                <a16:creationId xmlns:a16="http://schemas.microsoft.com/office/drawing/2014/main" id="{DBC8D772-9C5C-CD4D-BAC5-991C1C1C9534}"/>
              </a:ext>
            </a:extLst>
          </p:cNvPr>
          <p:cNvSpPr txBox="1"/>
          <p:nvPr/>
        </p:nvSpPr>
        <p:spPr>
          <a:xfrm rot="5400000">
            <a:off x="5623449" y="2413770"/>
            <a:ext cx="568267" cy="523220"/>
          </a:xfrm>
          <a:prstGeom prst="rect">
            <a:avLst/>
          </a:prstGeom>
          <a:noFill/>
        </p:spPr>
        <p:txBody>
          <a:bodyPr wrap="square" rtlCol="0">
            <a:spAutoFit/>
          </a:bodyPr>
          <a:lstStyle/>
          <a:p>
            <a:r>
              <a:rPr lang="en-US" dirty="0"/>
              <a:t>…</a:t>
            </a:r>
          </a:p>
        </p:txBody>
      </p:sp>
      <p:grpSp>
        <p:nvGrpSpPr>
          <p:cNvPr id="26" name="Group 25">
            <a:extLst>
              <a:ext uri="{FF2B5EF4-FFF2-40B4-BE49-F238E27FC236}">
                <a16:creationId xmlns:a16="http://schemas.microsoft.com/office/drawing/2014/main" id="{662DF56B-9887-0E43-953B-10834A39E3AE}"/>
              </a:ext>
            </a:extLst>
          </p:cNvPr>
          <p:cNvGrpSpPr/>
          <p:nvPr/>
        </p:nvGrpSpPr>
        <p:grpSpPr>
          <a:xfrm rot="5400000">
            <a:off x="6878062" y="1761039"/>
            <a:ext cx="821960" cy="447643"/>
            <a:chOff x="6198312" y="3852299"/>
            <a:chExt cx="821960" cy="447643"/>
          </a:xfrm>
          <a:solidFill>
            <a:schemeClr val="accent6">
              <a:lumMod val="20000"/>
              <a:lumOff val="80000"/>
            </a:schemeClr>
          </a:solidFill>
        </p:grpSpPr>
        <p:sp>
          <p:nvSpPr>
            <p:cNvPr id="27" name="Cube 26">
              <a:extLst>
                <a:ext uri="{FF2B5EF4-FFF2-40B4-BE49-F238E27FC236}">
                  <a16:creationId xmlns:a16="http://schemas.microsoft.com/office/drawing/2014/main" id="{A3E2EEFB-3A0D-D840-A63B-C35F13582D93}"/>
                </a:ext>
              </a:extLst>
            </p:cNvPr>
            <p:cNvSpPr/>
            <p:nvPr/>
          </p:nvSpPr>
          <p:spPr>
            <a:xfrm>
              <a:off x="6198312" y="3852299"/>
              <a:ext cx="461920" cy="447643"/>
            </a:xfrm>
            <a:prstGeom prst="cub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2E20499F-B0CC-AE49-AF67-26B7D4ED4925}"/>
                </a:ext>
              </a:extLst>
            </p:cNvPr>
            <p:cNvSpPr/>
            <p:nvPr/>
          </p:nvSpPr>
          <p:spPr>
            <a:xfrm>
              <a:off x="6558352" y="3852299"/>
              <a:ext cx="461920" cy="447643"/>
            </a:xfrm>
            <a:prstGeom prst="cub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37EADCDF-023C-CF43-9F7A-A76AA1B76F91}"/>
              </a:ext>
            </a:extLst>
          </p:cNvPr>
          <p:cNvGrpSpPr/>
          <p:nvPr/>
        </p:nvGrpSpPr>
        <p:grpSpPr>
          <a:xfrm rot="5400000">
            <a:off x="6893658" y="3046715"/>
            <a:ext cx="821960" cy="447643"/>
            <a:chOff x="6198312" y="3852299"/>
            <a:chExt cx="821960" cy="447643"/>
          </a:xfrm>
          <a:solidFill>
            <a:schemeClr val="accent6">
              <a:lumMod val="20000"/>
              <a:lumOff val="80000"/>
            </a:schemeClr>
          </a:solidFill>
        </p:grpSpPr>
        <p:sp>
          <p:nvSpPr>
            <p:cNvPr id="30" name="Cube 29">
              <a:extLst>
                <a:ext uri="{FF2B5EF4-FFF2-40B4-BE49-F238E27FC236}">
                  <a16:creationId xmlns:a16="http://schemas.microsoft.com/office/drawing/2014/main" id="{7BFFCC3E-8E4C-DA47-9116-77EC39D085BD}"/>
                </a:ext>
              </a:extLst>
            </p:cNvPr>
            <p:cNvSpPr/>
            <p:nvPr/>
          </p:nvSpPr>
          <p:spPr>
            <a:xfrm>
              <a:off x="6198312" y="3852299"/>
              <a:ext cx="461920" cy="447643"/>
            </a:xfrm>
            <a:prstGeom prst="cub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CF53D08E-F100-E542-A2AC-764E749EEC03}"/>
                </a:ext>
              </a:extLst>
            </p:cNvPr>
            <p:cNvSpPr/>
            <p:nvPr/>
          </p:nvSpPr>
          <p:spPr>
            <a:xfrm>
              <a:off x="6558352" y="3852299"/>
              <a:ext cx="461920" cy="447643"/>
            </a:xfrm>
            <a:prstGeom prst="cub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73FCE418-C6A6-5447-AA22-4D5834A3D549}"/>
              </a:ext>
            </a:extLst>
          </p:cNvPr>
          <p:cNvSpPr txBox="1"/>
          <p:nvPr/>
        </p:nvSpPr>
        <p:spPr>
          <a:xfrm>
            <a:off x="7073019" y="1521277"/>
            <a:ext cx="623495" cy="369332"/>
          </a:xfrm>
          <a:prstGeom prst="rect">
            <a:avLst/>
          </a:prstGeom>
          <a:noFill/>
        </p:spPr>
        <p:txBody>
          <a:bodyPr wrap="square" rtlCol="0">
            <a:spAutoFit/>
          </a:bodyPr>
          <a:lstStyle/>
          <a:p>
            <a:r>
              <a:rPr lang="en-US" sz="1800" dirty="0"/>
              <a:t>x</a:t>
            </a:r>
            <a:r>
              <a:rPr lang="en-US" sz="1800" baseline="-25000" dirty="0"/>
              <a:t>1</a:t>
            </a:r>
          </a:p>
        </p:txBody>
      </p:sp>
      <p:sp>
        <p:nvSpPr>
          <p:cNvPr id="33" name="TextBox 32">
            <a:extLst>
              <a:ext uri="{FF2B5EF4-FFF2-40B4-BE49-F238E27FC236}">
                <a16:creationId xmlns:a16="http://schemas.microsoft.com/office/drawing/2014/main" id="{FFA40999-B130-A84D-844C-F6218EE6336D}"/>
              </a:ext>
            </a:extLst>
          </p:cNvPr>
          <p:cNvSpPr txBox="1"/>
          <p:nvPr/>
        </p:nvSpPr>
        <p:spPr>
          <a:xfrm>
            <a:off x="7073019" y="1872025"/>
            <a:ext cx="623495" cy="369332"/>
          </a:xfrm>
          <a:prstGeom prst="rect">
            <a:avLst/>
          </a:prstGeom>
          <a:noFill/>
        </p:spPr>
        <p:txBody>
          <a:bodyPr wrap="square" rtlCol="0">
            <a:spAutoFit/>
          </a:bodyPr>
          <a:lstStyle/>
          <a:p>
            <a:r>
              <a:rPr lang="en-US" sz="1800" dirty="0"/>
              <a:t>y</a:t>
            </a:r>
            <a:r>
              <a:rPr lang="en-US" sz="1800" baseline="-25000" dirty="0"/>
              <a:t>1</a:t>
            </a:r>
          </a:p>
        </p:txBody>
      </p:sp>
      <p:sp>
        <p:nvSpPr>
          <p:cNvPr id="34" name="TextBox 33">
            <a:extLst>
              <a:ext uri="{FF2B5EF4-FFF2-40B4-BE49-F238E27FC236}">
                <a16:creationId xmlns:a16="http://schemas.microsoft.com/office/drawing/2014/main" id="{1943E9E4-54EF-864E-A719-57FC1B9205F3}"/>
              </a:ext>
            </a:extLst>
          </p:cNvPr>
          <p:cNvSpPr txBox="1"/>
          <p:nvPr/>
        </p:nvSpPr>
        <p:spPr>
          <a:xfrm>
            <a:off x="7073019" y="2805494"/>
            <a:ext cx="623495" cy="369332"/>
          </a:xfrm>
          <a:prstGeom prst="rect">
            <a:avLst/>
          </a:prstGeom>
          <a:noFill/>
        </p:spPr>
        <p:txBody>
          <a:bodyPr wrap="square" rtlCol="0">
            <a:spAutoFit/>
          </a:bodyPr>
          <a:lstStyle/>
          <a:p>
            <a:r>
              <a:rPr lang="en-US" sz="1800" dirty="0" err="1"/>
              <a:t>x</a:t>
            </a:r>
            <a:r>
              <a:rPr lang="en-US" sz="1800" baseline="-25000" dirty="0" err="1"/>
              <a:t>n</a:t>
            </a:r>
            <a:endParaRPr lang="en-US" sz="1800" baseline="-25000" dirty="0"/>
          </a:p>
        </p:txBody>
      </p:sp>
      <p:sp>
        <p:nvSpPr>
          <p:cNvPr id="35" name="TextBox 34">
            <a:extLst>
              <a:ext uri="{FF2B5EF4-FFF2-40B4-BE49-F238E27FC236}">
                <a16:creationId xmlns:a16="http://schemas.microsoft.com/office/drawing/2014/main" id="{96EF9894-7791-AD46-B3B3-41EECE63444B}"/>
              </a:ext>
            </a:extLst>
          </p:cNvPr>
          <p:cNvSpPr txBox="1"/>
          <p:nvPr/>
        </p:nvSpPr>
        <p:spPr>
          <a:xfrm>
            <a:off x="7073019" y="3156242"/>
            <a:ext cx="623495" cy="369332"/>
          </a:xfrm>
          <a:prstGeom prst="rect">
            <a:avLst/>
          </a:prstGeom>
          <a:noFill/>
        </p:spPr>
        <p:txBody>
          <a:bodyPr wrap="square" rtlCol="0">
            <a:spAutoFit/>
          </a:bodyPr>
          <a:lstStyle/>
          <a:p>
            <a:r>
              <a:rPr lang="en-US" sz="1800" dirty="0" err="1"/>
              <a:t>y</a:t>
            </a:r>
            <a:r>
              <a:rPr lang="en-US" sz="1800" baseline="-25000" dirty="0" err="1"/>
              <a:t>n</a:t>
            </a:r>
            <a:endParaRPr lang="en-US" sz="1800" baseline="-25000" dirty="0"/>
          </a:p>
        </p:txBody>
      </p:sp>
      <p:sp>
        <p:nvSpPr>
          <p:cNvPr id="36" name="TextBox 35">
            <a:extLst>
              <a:ext uri="{FF2B5EF4-FFF2-40B4-BE49-F238E27FC236}">
                <a16:creationId xmlns:a16="http://schemas.microsoft.com/office/drawing/2014/main" id="{C3FEB57F-30C7-2040-984C-1D559503655C}"/>
              </a:ext>
            </a:extLst>
          </p:cNvPr>
          <p:cNvSpPr txBox="1"/>
          <p:nvPr/>
        </p:nvSpPr>
        <p:spPr>
          <a:xfrm rot="5400000">
            <a:off x="7122504" y="2395840"/>
            <a:ext cx="568267" cy="523220"/>
          </a:xfrm>
          <a:prstGeom prst="rect">
            <a:avLst/>
          </a:prstGeom>
          <a:noFill/>
        </p:spPr>
        <p:txBody>
          <a:bodyPr wrap="square" rtlCol="0">
            <a:spAutoFit/>
          </a:bodyPr>
          <a:lstStyle/>
          <a:p>
            <a:r>
              <a:rPr lang="en-US" dirty="0"/>
              <a:t>…</a:t>
            </a:r>
          </a:p>
        </p:txBody>
      </p:sp>
      <p:sp>
        <p:nvSpPr>
          <p:cNvPr id="37" name="TextBox 36">
            <a:extLst>
              <a:ext uri="{FF2B5EF4-FFF2-40B4-BE49-F238E27FC236}">
                <a16:creationId xmlns:a16="http://schemas.microsoft.com/office/drawing/2014/main" id="{61706D23-FE70-A54B-86EF-6939C03704AB}"/>
              </a:ext>
            </a:extLst>
          </p:cNvPr>
          <p:cNvSpPr txBox="1"/>
          <p:nvPr/>
        </p:nvSpPr>
        <p:spPr>
          <a:xfrm>
            <a:off x="6343658" y="2189948"/>
            <a:ext cx="748346" cy="707886"/>
          </a:xfrm>
          <a:prstGeom prst="rect">
            <a:avLst/>
          </a:prstGeom>
          <a:noFill/>
        </p:spPr>
        <p:txBody>
          <a:bodyPr wrap="square" rtlCol="0">
            <a:spAutoFit/>
          </a:bodyPr>
          <a:lstStyle/>
          <a:p>
            <a:r>
              <a:rPr lang="en-US" sz="4000" dirty="0"/>
              <a:t>-</a:t>
            </a:r>
          </a:p>
        </p:txBody>
      </p:sp>
      <p:pic>
        <p:nvPicPr>
          <p:cNvPr id="38" name="Picture 37">
            <a:extLst>
              <a:ext uri="{FF2B5EF4-FFF2-40B4-BE49-F238E27FC236}">
                <a16:creationId xmlns:a16="http://schemas.microsoft.com/office/drawing/2014/main" id="{57333787-B81C-664B-82D7-059D31ACECE8}"/>
              </a:ext>
            </a:extLst>
          </p:cNvPr>
          <p:cNvPicPr>
            <a:picLocks noChangeAspect="1"/>
          </p:cNvPicPr>
          <p:nvPr/>
        </p:nvPicPr>
        <p:blipFill>
          <a:blip r:embed="rId3"/>
          <a:stretch>
            <a:fillRect/>
          </a:stretch>
        </p:blipFill>
        <p:spPr>
          <a:xfrm>
            <a:off x="5273208" y="1755231"/>
            <a:ext cx="132163" cy="1663183"/>
          </a:xfrm>
          <a:prstGeom prst="rect">
            <a:avLst/>
          </a:prstGeom>
        </p:spPr>
      </p:pic>
      <p:pic>
        <p:nvPicPr>
          <p:cNvPr id="39" name="Picture 38">
            <a:extLst>
              <a:ext uri="{FF2B5EF4-FFF2-40B4-BE49-F238E27FC236}">
                <a16:creationId xmlns:a16="http://schemas.microsoft.com/office/drawing/2014/main" id="{748F3B16-7A3D-C441-BC22-744BF454EBE4}"/>
              </a:ext>
            </a:extLst>
          </p:cNvPr>
          <p:cNvPicPr>
            <a:picLocks noChangeAspect="1"/>
          </p:cNvPicPr>
          <p:nvPr/>
        </p:nvPicPr>
        <p:blipFill>
          <a:blip r:embed="rId3"/>
          <a:stretch>
            <a:fillRect/>
          </a:stretch>
        </p:blipFill>
        <p:spPr>
          <a:xfrm>
            <a:off x="7760725" y="1787373"/>
            <a:ext cx="132163" cy="1663183"/>
          </a:xfrm>
          <a:prstGeom prst="rect">
            <a:avLst/>
          </a:prstGeom>
        </p:spPr>
      </p:pic>
      <p:sp>
        <p:nvSpPr>
          <p:cNvPr id="40" name="TextBox 39">
            <a:extLst>
              <a:ext uri="{FF2B5EF4-FFF2-40B4-BE49-F238E27FC236}">
                <a16:creationId xmlns:a16="http://schemas.microsoft.com/office/drawing/2014/main" id="{63394D59-5AF4-574C-AE55-B61C4996D61B}"/>
              </a:ext>
            </a:extLst>
          </p:cNvPr>
          <p:cNvSpPr txBox="1"/>
          <p:nvPr/>
        </p:nvSpPr>
        <p:spPr>
          <a:xfrm>
            <a:off x="7857531" y="1358546"/>
            <a:ext cx="530893" cy="369332"/>
          </a:xfrm>
          <a:prstGeom prst="rect">
            <a:avLst/>
          </a:prstGeom>
          <a:noFill/>
        </p:spPr>
        <p:txBody>
          <a:bodyPr wrap="square" rtlCol="0">
            <a:spAutoFit/>
          </a:bodyPr>
          <a:lstStyle/>
          <a:p>
            <a:r>
              <a:rPr lang="en-US" sz="1800" dirty="0"/>
              <a:t>2</a:t>
            </a:r>
          </a:p>
        </p:txBody>
      </p:sp>
      <p:sp>
        <p:nvSpPr>
          <p:cNvPr id="41" name="TextBox 40">
            <a:extLst>
              <a:ext uri="{FF2B5EF4-FFF2-40B4-BE49-F238E27FC236}">
                <a16:creationId xmlns:a16="http://schemas.microsoft.com/office/drawing/2014/main" id="{C0BE3DAC-95CE-8B47-A07D-3390B80CE904}"/>
              </a:ext>
            </a:extLst>
          </p:cNvPr>
          <p:cNvSpPr txBox="1"/>
          <p:nvPr/>
        </p:nvSpPr>
        <p:spPr>
          <a:xfrm>
            <a:off x="1022381" y="4053731"/>
            <a:ext cx="7663573" cy="830997"/>
          </a:xfrm>
          <a:prstGeom prst="rect">
            <a:avLst/>
          </a:prstGeom>
          <a:noFill/>
        </p:spPr>
        <p:txBody>
          <a:bodyPr wrap="square" rtlCol="0">
            <a:spAutoFit/>
          </a:bodyPr>
          <a:lstStyle/>
          <a:p>
            <a:r>
              <a:rPr lang="en-US" sz="2400" dirty="0"/>
              <a:t>This is what you implement in part 1. But this is not what the </a:t>
            </a:r>
            <a:r>
              <a:rPr lang="en-US" sz="2400" dirty="0" err="1"/>
              <a:t>SoTA</a:t>
            </a:r>
            <a:r>
              <a:rPr lang="en-US" sz="2400" dirty="0"/>
              <a:t> models do in practice </a:t>
            </a:r>
          </a:p>
        </p:txBody>
      </p:sp>
      <p:pic>
        <p:nvPicPr>
          <p:cNvPr id="13" name="Picture 12">
            <a:extLst>
              <a:ext uri="{FF2B5EF4-FFF2-40B4-BE49-F238E27FC236}">
                <a16:creationId xmlns:a16="http://schemas.microsoft.com/office/drawing/2014/main" id="{767082C1-FEB0-17E7-60E0-420D83086C5D}"/>
              </a:ext>
            </a:extLst>
          </p:cNvPr>
          <p:cNvPicPr>
            <a:picLocks noChangeAspect="1"/>
          </p:cNvPicPr>
          <p:nvPr/>
        </p:nvPicPr>
        <p:blipFill rotWithShape="1">
          <a:blip r:embed="rId4"/>
          <a:srcRect r="74559"/>
          <a:stretch/>
        </p:blipFill>
        <p:spPr>
          <a:xfrm>
            <a:off x="1147561" y="1453773"/>
            <a:ext cx="2095779" cy="2063631"/>
          </a:xfrm>
          <a:prstGeom prst="rect">
            <a:avLst/>
          </a:prstGeom>
        </p:spPr>
      </p:pic>
    </p:spTree>
    <p:extLst>
      <p:ext uri="{BB962C8B-B14F-4D97-AF65-F5344CB8AC3E}">
        <p14:creationId xmlns:p14="http://schemas.microsoft.com/office/powerpoint/2010/main" val="37636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43558"/>
            <a:ext cx="9015363" cy="3465385"/>
          </a:xfrm>
          <a:prstGeom prst="rect">
            <a:avLst/>
          </a:prstGeom>
        </p:spPr>
      </p:pic>
      <p:sp>
        <p:nvSpPr>
          <p:cNvPr id="5" name="TextBox 4"/>
          <p:cNvSpPr txBox="1"/>
          <p:nvPr/>
        </p:nvSpPr>
        <p:spPr>
          <a:xfrm>
            <a:off x="1032506" y="61923"/>
            <a:ext cx="695036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200" dirty="0">
                <a:solidFill>
                  <a:srgbClr val="000000"/>
                </a:solidFill>
                <a:latin typeface="+mn-lt"/>
                <a:ea typeface="+mn-ea"/>
                <a:sym typeface="Helvetica Light"/>
              </a:rPr>
              <a:t>Generic</a:t>
            </a:r>
            <a:r>
              <a:rPr kumimoji="0" lang="en-US" sz="3200" i="0" u="none" strike="noStrike" cap="none" spc="0" normalizeH="0" dirty="0">
                <a:ln>
                  <a:noFill/>
                </a:ln>
                <a:solidFill>
                  <a:srgbClr val="000000"/>
                </a:solidFill>
                <a:effectLst/>
                <a:uFillTx/>
                <a:latin typeface="+mn-lt"/>
                <a:ea typeface="+mn-ea"/>
                <a:sym typeface="Helvetica Light"/>
              </a:rPr>
              <a:t> Image-to-Image Translation</a:t>
            </a:r>
            <a:endParaRPr kumimoji="0" lang="en-US" sz="3200" i="0" u="none" strike="noStrike" cap="none" spc="0" normalizeH="0" baseline="0" dirty="0">
              <a:ln>
                <a:noFill/>
              </a:ln>
              <a:solidFill>
                <a:srgbClr val="000000"/>
              </a:solidFill>
              <a:effectLst/>
              <a:uFillTx/>
              <a:latin typeface="+mn-lt"/>
              <a:ea typeface="+mn-ea"/>
              <a:sym typeface="Helvetica Light"/>
            </a:endParaRPr>
          </a:p>
        </p:txBody>
      </p:sp>
    </p:spTree>
    <p:extLst>
      <p:ext uri="{BB962C8B-B14F-4D97-AF65-F5344CB8AC3E}">
        <p14:creationId xmlns:p14="http://schemas.microsoft.com/office/powerpoint/2010/main" val="388413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5BB2-CD70-4146-8B0C-6C2AA9B789FB}"/>
              </a:ext>
            </a:extLst>
          </p:cNvPr>
          <p:cNvSpPr>
            <a:spLocks noGrp="1"/>
          </p:cNvSpPr>
          <p:nvPr>
            <p:ph type="title"/>
          </p:nvPr>
        </p:nvSpPr>
        <p:spPr/>
        <p:txBody>
          <a:bodyPr/>
          <a:lstStyle/>
          <a:p>
            <a:r>
              <a:rPr lang="en-US" dirty="0"/>
              <a:t>First – Two “Wrong” Ways</a:t>
            </a:r>
          </a:p>
        </p:txBody>
      </p:sp>
      <p:sp>
        <p:nvSpPr>
          <p:cNvPr id="3" name="Content Placeholder 2">
            <a:extLst>
              <a:ext uri="{FF2B5EF4-FFF2-40B4-BE49-F238E27FC236}">
                <a16:creationId xmlns:a16="http://schemas.microsoft.com/office/drawing/2014/main" id="{1CC0DBB5-A014-4176-888A-53FED8791024}"/>
              </a:ext>
            </a:extLst>
          </p:cNvPr>
          <p:cNvSpPr>
            <a:spLocks noGrp="1"/>
          </p:cNvSpPr>
          <p:nvPr>
            <p:ph idx="1"/>
          </p:nvPr>
        </p:nvSpPr>
        <p:spPr/>
        <p:txBody>
          <a:bodyPr/>
          <a:lstStyle/>
          <a:p>
            <a:r>
              <a:rPr lang="en-US" dirty="0"/>
              <a:t>It’s helpful to see two “wrong” ways to do this.</a:t>
            </a:r>
          </a:p>
        </p:txBody>
      </p:sp>
      <p:sp>
        <p:nvSpPr>
          <p:cNvPr id="4" name="TextBox 3">
            <a:extLst>
              <a:ext uri="{FF2B5EF4-FFF2-40B4-BE49-F238E27FC236}">
                <a16:creationId xmlns:a16="http://schemas.microsoft.com/office/drawing/2014/main" id="{78C69E0C-9479-B74D-BD89-AF154179059B}"/>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392071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CCDB-A852-4F89-B537-0F203969C476}"/>
              </a:ext>
            </a:extLst>
          </p:cNvPr>
          <p:cNvSpPr>
            <a:spLocks noGrp="1"/>
          </p:cNvSpPr>
          <p:nvPr>
            <p:ph type="title"/>
          </p:nvPr>
        </p:nvSpPr>
        <p:spPr/>
        <p:txBody>
          <a:bodyPr/>
          <a:lstStyle/>
          <a:p>
            <a:r>
              <a:rPr lang="en-US" dirty="0"/>
              <a:t>Why Not Stack Convolutions?</a:t>
            </a:r>
          </a:p>
        </p:txBody>
      </p:sp>
      <p:grpSp>
        <p:nvGrpSpPr>
          <p:cNvPr id="41" name="Group 40">
            <a:extLst>
              <a:ext uri="{FF2B5EF4-FFF2-40B4-BE49-F238E27FC236}">
                <a16:creationId xmlns:a16="http://schemas.microsoft.com/office/drawing/2014/main" id="{37698BFA-9E26-4BCA-A653-BBFC653C8DDC}"/>
              </a:ext>
            </a:extLst>
          </p:cNvPr>
          <p:cNvGrpSpPr/>
          <p:nvPr/>
        </p:nvGrpSpPr>
        <p:grpSpPr>
          <a:xfrm>
            <a:off x="1236983" y="1093984"/>
            <a:ext cx="6363569" cy="1897751"/>
            <a:chOff x="125310" y="1458645"/>
            <a:chExt cx="8484759" cy="2530334"/>
          </a:xfrm>
        </p:grpSpPr>
        <p:grpSp>
          <p:nvGrpSpPr>
            <p:cNvPr id="4" name="Group 3">
              <a:extLst>
                <a:ext uri="{FF2B5EF4-FFF2-40B4-BE49-F238E27FC236}">
                  <a16:creationId xmlns:a16="http://schemas.microsoft.com/office/drawing/2014/main" id="{12A05844-9525-4BD5-8EB2-943AF0DDC910}"/>
                </a:ext>
              </a:extLst>
            </p:cNvPr>
            <p:cNvGrpSpPr/>
            <p:nvPr/>
          </p:nvGrpSpPr>
          <p:grpSpPr>
            <a:xfrm>
              <a:off x="125310" y="1458645"/>
              <a:ext cx="1415602" cy="2530334"/>
              <a:chOff x="628650" y="1701926"/>
              <a:chExt cx="1415602" cy="2530334"/>
            </a:xfrm>
          </p:grpSpPr>
          <p:sp>
            <p:nvSpPr>
              <p:cNvPr id="5" name="Cube 4">
                <a:extLst>
                  <a:ext uri="{FF2B5EF4-FFF2-40B4-BE49-F238E27FC236}">
                    <a16:creationId xmlns:a16="http://schemas.microsoft.com/office/drawing/2014/main" id="{FDA436AE-4779-4D87-992A-07BF963454D2}"/>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 name="TextBox 5">
                <a:extLst>
                  <a:ext uri="{FF2B5EF4-FFF2-40B4-BE49-F238E27FC236}">
                    <a16:creationId xmlns:a16="http://schemas.microsoft.com/office/drawing/2014/main" id="{8E4756B7-6032-499E-BFB6-70E633F156EA}"/>
                  </a:ext>
                </a:extLst>
              </p:cNvPr>
              <p:cNvSpPr txBox="1"/>
              <p:nvPr/>
            </p:nvSpPr>
            <p:spPr>
              <a:xfrm>
                <a:off x="628650" y="3105710"/>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7" name="TextBox 6">
                <a:extLst>
                  <a:ext uri="{FF2B5EF4-FFF2-40B4-BE49-F238E27FC236}">
                    <a16:creationId xmlns:a16="http://schemas.microsoft.com/office/drawing/2014/main" id="{2AB10EF3-95BA-4658-88B9-9640BF58D35F}"/>
                  </a:ext>
                </a:extLst>
              </p:cNvPr>
              <p:cNvSpPr txBox="1"/>
              <p:nvPr/>
            </p:nvSpPr>
            <p:spPr>
              <a:xfrm>
                <a:off x="872193" y="194028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8" name="TextBox 7">
                <a:extLst>
                  <a:ext uri="{FF2B5EF4-FFF2-40B4-BE49-F238E27FC236}">
                    <a16:creationId xmlns:a16="http://schemas.microsoft.com/office/drawing/2014/main" id="{C423D8B4-1AE8-4347-8D62-4D6D5D84C84B}"/>
                  </a:ext>
                </a:extLst>
              </p:cNvPr>
              <p:cNvSpPr txBox="1"/>
              <p:nvPr/>
            </p:nvSpPr>
            <p:spPr>
              <a:xfrm>
                <a:off x="1557165" y="170192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a:t>
                </a:r>
              </a:p>
            </p:txBody>
          </p:sp>
        </p:grpSp>
        <p:sp>
          <p:nvSpPr>
            <p:cNvPr id="12" name="Cube 11">
              <a:extLst>
                <a:ext uri="{FF2B5EF4-FFF2-40B4-BE49-F238E27FC236}">
                  <a16:creationId xmlns:a16="http://schemas.microsoft.com/office/drawing/2014/main" id="{A59D24D7-29C0-47C7-995D-B2A0FC36644E}"/>
                </a:ext>
              </a:extLst>
            </p:cNvPr>
            <p:cNvSpPr/>
            <p:nvPr/>
          </p:nvSpPr>
          <p:spPr>
            <a:xfrm>
              <a:off x="1402542"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Cube 12">
              <a:extLst>
                <a:ext uri="{FF2B5EF4-FFF2-40B4-BE49-F238E27FC236}">
                  <a16:creationId xmlns:a16="http://schemas.microsoft.com/office/drawing/2014/main" id="{E0624902-643C-4059-A911-F1ED750B8CA4}"/>
                </a:ext>
              </a:extLst>
            </p:cNvPr>
            <p:cNvSpPr/>
            <p:nvPr/>
          </p:nvSpPr>
          <p:spPr>
            <a:xfrm>
              <a:off x="1791029"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4" name="Cube 13">
              <a:extLst>
                <a:ext uri="{FF2B5EF4-FFF2-40B4-BE49-F238E27FC236}">
                  <a16:creationId xmlns:a16="http://schemas.microsoft.com/office/drawing/2014/main" id="{3E2272F1-1C89-4228-BB8F-602A958905C8}"/>
                </a:ext>
              </a:extLst>
            </p:cNvPr>
            <p:cNvSpPr/>
            <p:nvPr/>
          </p:nvSpPr>
          <p:spPr>
            <a:xfrm>
              <a:off x="2179516"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5" name="Cube 14">
              <a:extLst>
                <a:ext uri="{FF2B5EF4-FFF2-40B4-BE49-F238E27FC236}">
                  <a16:creationId xmlns:a16="http://schemas.microsoft.com/office/drawing/2014/main" id="{90373132-2C60-4A78-9979-6289542333FA}"/>
                </a:ext>
              </a:extLst>
            </p:cNvPr>
            <p:cNvSpPr/>
            <p:nvPr/>
          </p:nvSpPr>
          <p:spPr>
            <a:xfrm>
              <a:off x="2568003"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8" name="Cube 17">
              <a:extLst>
                <a:ext uri="{FF2B5EF4-FFF2-40B4-BE49-F238E27FC236}">
                  <a16:creationId xmlns:a16="http://schemas.microsoft.com/office/drawing/2014/main" id="{79583854-96A6-43BF-8148-6C1B01E98948}"/>
                </a:ext>
              </a:extLst>
            </p:cNvPr>
            <p:cNvSpPr/>
            <p:nvPr/>
          </p:nvSpPr>
          <p:spPr>
            <a:xfrm>
              <a:off x="2956490"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0" name="Cube 29">
              <a:extLst>
                <a:ext uri="{FF2B5EF4-FFF2-40B4-BE49-F238E27FC236}">
                  <a16:creationId xmlns:a16="http://schemas.microsoft.com/office/drawing/2014/main" id="{B5F55A31-8F12-4069-BA70-5E397AF0C586}"/>
                </a:ext>
              </a:extLst>
            </p:cNvPr>
            <p:cNvSpPr/>
            <p:nvPr/>
          </p:nvSpPr>
          <p:spPr>
            <a:xfrm>
              <a:off x="4510438"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1" name="Cube 30">
              <a:extLst>
                <a:ext uri="{FF2B5EF4-FFF2-40B4-BE49-F238E27FC236}">
                  <a16:creationId xmlns:a16="http://schemas.microsoft.com/office/drawing/2014/main" id="{405D0B3A-85D7-4755-9141-90C1E8F447C8}"/>
                </a:ext>
              </a:extLst>
            </p:cNvPr>
            <p:cNvSpPr/>
            <p:nvPr/>
          </p:nvSpPr>
          <p:spPr>
            <a:xfrm>
              <a:off x="4898925"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2" name="Cube 31">
              <a:extLst>
                <a:ext uri="{FF2B5EF4-FFF2-40B4-BE49-F238E27FC236}">
                  <a16:creationId xmlns:a16="http://schemas.microsoft.com/office/drawing/2014/main" id="{4159791C-7967-4FDE-81B2-A63B23B3111A}"/>
                </a:ext>
              </a:extLst>
            </p:cNvPr>
            <p:cNvSpPr/>
            <p:nvPr/>
          </p:nvSpPr>
          <p:spPr>
            <a:xfrm>
              <a:off x="5287412"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3" name="Cube 32">
              <a:extLst>
                <a:ext uri="{FF2B5EF4-FFF2-40B4-BE49-F238E27FC236}">
                  <a16:creationId xmlns:a16="http://schemas.microsoft.com/office/drawing/2014/main" id="{6A9275CB-E0B4-46BF-B1FB-3ECE9B3ACEBD}"/>
                </a:ext>
              </a:extLst>
            </p:cNvPr>
            <p:cNvSpPr/>
            <p:nvPr/>
          </p:nvSpPr>
          <p:spPr>
            <a:xfrm>
              <a:off x="5675899"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Cube 25">
              <a:extLst>
                <a:ext uri="{FF2B5EF4-FFF2-40B4-BE49-F238E27FC236}">
                  <a16:creationId xmlns:a16="http://schemas.microsoft.com/office/drawing/2014/main" id="{392FA676-2E3A-4108-A830-6DE7840938E4}"/>
                </a:ext>
              </a:extLst>
            </p:cNvPr>
            <p:cNvSpPr/>
            <p:nvPr/>
          </p:nvSpPr>
          <p:spPr>
            <a:xfrm>
              <a:off x="6064386"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Cube 26">
              <a:extLst>
                <a:ext uri="{FF2B5EF4-FFF2-40B4-BE49-F238E27FC236}">
                  <a16:creationId xmlns:a16="http://schemas.microsoft.com/office/drawing/2014/main" id="{3EF64C64-E7B2-49DF-A712-FB498FD6EA5A}"/>
                </a:ext>
              </a:extLst>
            </p:cNvPr>
            <p:cNvSpPr/>
            <p:nvPr/>
          </p:nvSpPr>
          <p:spPr>
            <a:xfrm>
              <a:off x="6452873"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Cube 27">
              <a:extLst>
                <a:ext uri="{FF2B5EF4-FFF2-40B4-BE49-F238E27FC236}">
                  <a16:creationId xmlns:a16="http://schemas.microsoft.com/office/drawing/2014/main" id="{460AF0F2-8AD2-4534-BFF3-B5B5856E5E08}"/>
                </a:ext>
              </a:extLst>
            </p:cNvPr>
            <p:cNvSpPr/>
            <p:nvPr/>
          </p:nvSpPr>
          <p:spPr>
            <a:xfrm>
              <a:off x="6841360"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9" name="Cube 28">
              <a:extLst>
                <a:ext uri="{FF2B5EF4-FFF2-40B4-BE49-F238E27FC236}">
                  <a16:creationId xmlns:a16="http://schemas.microsoft.com/office/drawing/2014/main" id="{580BD15D-56F1-4100-8946-F2998E2C7B1E}"/>
                </a:ext>
              </a:extLst>
            </p:cNvPr>
            <p:cNvSpPr/>
            <p:nvPr/>
          </p:nvSpPr>
          <p:spPr>
            <a:xfrm>
              <a:off x="7229845"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4" name="TextBox 33">
              <a:extLst>
                <a:ext uri="{FF2B5EF4-FFF2-40B4-BE49-F238E27FC236}">
                  <a16:creationId xmlns:a16="http://schemas.microsoft.com/office/drawing/2014/main" id="{9655556F-9F6C-475F-A589-BB986110F1C2}"/>
                </a:ext>
              </a:extLst>
            </p:cNvPr>
            <p:cNvSpPr txBox="1"/>
            <p:nvPr/>
          </p:nvSpPr>
          <p:spPr>
            <a:xfrm>
              <a:off x="3664782" y="2666593"/>
              <a:ext cx="741188" cy="738664"/>
            </a:xfrm>
            <a:prstGeom prst="rect">
              <a:avLst/>
            </a:prstGeom>
            <a:solidFill>
              <a:schemeClr val="bg1"/>
            </a:solidFill>
            <a:ln>
              <a:noFill/>
            </a:ln>
          </p:spPr>
          <p:txBody>
            <a:bodyPr wrap="square" rtlCol="0">
              <a:spAutoFit/>
            </a:bodyPr>
            <a:lstStyle/>
            <a:p>
              <a:pPr algn="ctr" defTabSz="342900" fontAlgn="auto">
                <a:spcBef>
                  <a:spcPts val="0"/>
                </a:spcBef>
                <a:spcAft>
                  <a:spcPts val="0"/>
                </a:spcAft>
              </a:pPr>
              <a:r>
                <a:rPr lang="en-US" sz="3000" dirty="0">
                  <a:solidFill>
                    <a:prstClr val="black"/>
                  </a:solidFill>
                  <a:latin typeface="Arial" panose="020B0604020202020204"/>
                  <a:ea typeface="+mn-ea"/>
                </a:rPr>
                <a:t>…</a:t>
              </a:r>
            </a:p>
          </p:txBody>
        </p:sp>
        <p:grpSp>
          <p:nvGrpSpPr>
            <p:cNvPr id="36" name="Group 35">
              <a:extLst>
                <a:ext uri="{FF2B5EF4-FFF2-40B4-BE49-F238E27FC236}">
                  <a16:creationId xmlns:a16="http://schemas.microsoft.com/office/drawing/2014/main" id="{53E8FAF5-42FF-4559-9ED6-9715BF68B608}"/>
                </a:ext>
              </a:extLst>
            </p:cNvPr>
            <p:cNvGrpSpPr/>
            <p:nvPr/>
          </p:nvGrpSpPr>
          <p:grpSpPr>
            <a:xfrm>
              <a:off x="7707951" y="1458645"/>
              <a:ext cx="902118" cy="2530334"/>
              <a:chOff x="1142132" y="1701926"/>
              <a:chExt cx="902118" cy="2530334"/>
            </a:xfrm>
          </p:grpSpPr>
          <p:sp>
            <p:nvSpPr>
              <p:cNvPr id="37" name="Cube 36">
                <a:extLst>
                  <a:ext uri="{FF2B5EF4-FFF2-40B4-BE49-F238E27FC236}">
                    <a16:creationId xmlns:a16="http://schemas.microsoft.com/office/drawing/2014/main" id="{CC7C00E1-097E-4A0E-8AEF-4CFC661C8FAC}"/>
                  </a:ext>
                </a:extLst>
              </p:cNvPr>
              <p:cNvSpPr/>
              <p:nvPr/>
            </p:nvSpPr>
            <p:spPr>
              <a:xfrm>
                <a:off x="1220911" y="2297939"/>
                <a:ext cx="672506" cy="1934321"/>
              </a:xfrm>
              <a:prstGeom prst="cube">
                <a:avLst>
                  <a:gd name="adj" fmla="val 6726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8" name="TextBox 37">
                <a:extLst>
                  <a:ext uri="{FF2B5EF4-FFF2-40B4-BE49-F238E27FC236}">
                    <a16:creationId xmlns:a16="http://schemas.microsoft.com/office/drawing/2014/main" id="{6B3D7E52-9254-48B1-A2CA-F99321F15180}"/>
                  </a:ext>
                </a:extLst>
              </p:cNvPr>
              <p:cNvSpPr txBox="1"/>
              <p:nvPr/>
            </p:nvSpPr>
            <p:spPr>
              <a:xfrm>
                <a:off x="1462446" y="3105710"/>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39" name="TextBox 38">
                <a:extLst>
                  <a:ext uri="{FF2B5EF4-FFF2-40B4-BE49-F238E27FC236}">
                    <a16:creationId xmlns:a16="http://schemas.microsoft.com/office/drawing/2014/main" id="{25E92894-DA36-488D-AE65-B1A3726977EE}"/>
                  </a:ext>
                </a:extLst>
              </p:cNvPr>
              <p:cNvSpPr txBox="1"/>
              <p:nvPr/>
            </p:nvSpPr>
            <p:spPr>
              <a:xfrm>
                <a:off x="1142132" y="1903631"/>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40" name="TextBox 39">
                <a:extLst>
                  <a:ext uri="{FF2B5EF4-FFF2-40B4-BE49-F238E27FC236}">
                    <a16:creationId xmlns:a16="http://schemas.microsoft.com/office/drawing/2014/main" id="{D94306E4-1384-4692-84E8-3AF905349D6F}"/>
                  </a:ext>
                </a:extLst>
              </p:cNvPr>
              <p:cNvSpPr txBox="1"/>
              <p:nvPr/>
            </p:nvSpPr>
            <p:spPr>
              <a:xfrm>
                <a:off x="1557164" y="1701926"/>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F</a:t>
                </a:r>
              </a:p>
            </p:txBody>
          </p:sp>
        </p:grpSp>
      </p:grpSp>
      <p:sp>
        <p:nvSpPr>
          <p:cNvPr id="42" name="TextBox 41">
            <a:extLst>
              <a:ext uri="{FF2B5EF4-FFF2-40B4-BE49-F238E27FC236}">
                <a16:creationId xmlns:a16="http://schemas.microsoft.com/office/drawing/2014/main" id="{75C21321-3258-48A5-A58C-AE35CDB1F437}"/>
              </a:ext>
            </a:extLst>
          </p:cNvPr>
          <p:cNvSpPr txBox="1"/>
          <p:nvPr/>
        </p:nvSpPr>
        <p:spPr>
          <a:xfrm>
            <a:off x="1171447" y="3145872"/>
            <a:ext cx="6784929" cy="830997"/>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n 3x3 </a:t>
            </a:r>
            <a:r>
              <a:rPr lang="en-US" sz="2400" dirty="0" err="1">
                <a:solidFill>
                  <a:prstClr val="black"/>
                </a:solidFill>
                <a:latin typeface="Arial" panose="020B0604020202020204"/>
                <a:ea typeface="+mn-ea"/>
              </a:rPr>
              <a:t>convs</a:t>
            </a:r>
            <a:r>
              <a:rPr lang="en-US" sz="2400" dirty="0">
                <a:solidFill>
                  <a:prstClr val="black"/>
                </a:solidFill>
                <a:latin typeface="Arial" panose="020B0604020202020204"/>
                <a:ea typeface="+mn-ea"/>
              </a:rPr>
              <a:t> have a receptive field of 2n+1 pixels</a:t>
            </a:r>
          </a:p>
          <a:p>
            <a:pPr algn="ctr" defTabSz="342900" fontAlgn="auto">
              <a:spcBef>
                <a:spcPts val="0"/>
              </a:spcBef>
              <a:spcAft>
                <a:spcPts val="0"/>
              </a:spcAft>
            </a:pPr>
            <a:r>
              <a:rPr lang="en-US" sz="2400" b="1" dirty="0">
                <a:solidFill>
                  <a:prstClr val="black"/>
                </a:solidFill>
                <a:latin typeface="Arial" panose="020B0604020202020204"/>
                <a:ea typeface="+mn-ea"/>
              </a:rPr>
              <a:t>How many convolutions until &gt;=200 pixels?</a:t>
            </a:r>
          </a:p>
        </p:txBody>
      </p:sp>
      <p:sp>
        <p:nvSpPr>
          <p:cNvPr id="43" name="TextBox 42">
            <a:extLst>
              <a:ext uri="{FF2B5EF4-FFF2-40B4-BE49-F238E27FC236}">
                <a16:creationId xmlns:a16="http://schemas.microsoft.com/office/drawing/2014/main" id="{4FCF1DFF-FC45-40CB-97AF-00D6C1DE4FFD}"/>
              </a:ext>
            </a:extLst>
          </p:cNvPr>
          <p:cNvSpPr txBox="1"/>
          <p:nvPr/>
        </p:nvSpPr>
        <p:spPr>
          <a:xfrm>
            <a:off x="1417727" y="3924875"/>
            <a:ext cx="6182825" cy="461665"/>
          </a:xfrm>
          <a:prstGeom prst="rect">
            <a:avLst/>
          </a:prstGeom>
          <a:noFill/>
        </p:spPr>
        <p:txBody>
          <a:bodyPr wrap="square" rtlCol="0">
            <a:spAutoFit/>
          </a:bodyPr>
          <a:lstStyle/>
          <a:p>
            <a:pPr algn="ctr" defTabSz="342900" fontAlgn="auto">
              <a:spcBef>
                <a:spcPts val="0"/>
              </a:spcBef>
              <a:spcAft>
                <a:spcPts val="0"/>
              </a:spcAft>
            </a:pPr>
            <a:r>
              <a:rPr lang="en-US" sz="2400" b="1" dirty="0">
                <a:solidFill>
                  <a:prstClr val="black"/>
                </a:solidFill>
                <a:latin typeface="Arial" panose="020B0604020202020204"/>
                <a:ea typeface="+mn-ea"/>
              </a:rPr>
              <a:t>100</a:t>
            </a:r>
          </a:p>
        </p:txBody>
      </p:sp>
      <p:sp>
        <p:nvSpPr>
          <p:cNvPr id="3" name="TextBox 2">
            <a:extLst>
              <a:ext uri="{FF2B5EF4-FFF2-40B4-BE49-F238E27FC236}">
                <a16:creationId xmlns:a16="http://schemas.microsoft.com/office/drawing/2014/main" id="{179AF6B4-250C-B08B-4AB1-35CB559539A3}"/>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69512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CCDB-A852-4F89-B537-0F203969C476}"/>
              </a:ext>
            </a:extLst>
          </p:cNvPr>
          <p:cNvSpPr>
            <a:spLocks noGrp="1"/>
          </p:cNvSpPr>
          <p:nvPr>
            <p:ph type="title"/>
          </p:nvPr>
        </p:nvSpPr>
        <p:spPr/>
        <p:txBody>
          <a:bodyPr/>
          <a:lstStyle/>
          <a:p>
            <a:r>
              <a:rPr lang="en-US" dirty="0"/>
              <a:t>Why Not Stack Convolutions?</a:t>
            </a:r>
          </a:p>
        </p:txBody>
      </p:sp>
      <p:grpSp>
        <p:nvGrpSpPr>
          <p:cNvPr id="41" name="Group 40">
            <a:extLst>
              <a:ext uri="{FF2B5EF4-FFF2-40B4-BE49-F238E27FC236}">
                <a16:creationId xmlns:a16="http://schemas.microsoft.com/office/drawing/2014/main" id="{37698BFA-9E26-4BCA-A653-BBFC653C8DDC}"/>
              </a:ext>
            </a:extLst>
          </p:cNvPr>
          <p:cNvGrpSpPr/>
          <p:nvPr/>
        </p:nvGrpSpPr>
        <p:grpSpPr>
          <a:xfrm>
            <a:off x="1236983" y="1093984"/>
            <a:ext cx="6363569" cy="1897751"/>
            <a:chOff x="125310" y="1458645"/>
            <a:chExt cx="8484759" cy="2530334"/>
          </a:xfrm>
        </p:grpSpPr>
        <p:grpSp>
          <p:nvGrpSpPr>
            <p:cNvPr id="4" name="Group 3">
              <a:extLst>
                <a:ext uri="{FF2B5EF4-FFF2-40B4-BE49-F238E27FC236}">
                  <a16:creationId xmlns:a16="http://schemas.microsoft.com/office/drawing/2014/main" id="{12A05844-9525-4BD5-8EB2-943AF0DDC910}"/>
                </a:ext>
              </a:extLst>
            </p:cNvPr>
            <p:cNvGrpSpPr/>
            <p:nvPr/>
          </p:nvGrpSpPr>
          <p:grpSpPr>
            <a:xfrm>
              <a:off x="125310" y="1458645"/>
              <a:ext cx="1415602" cy="2530334"/>
              <a:chOff x="628650" y="1701926"/>
              <a:chExt cx="1415602" cy="2530334"/>
            </a:xfrm>
          </p:grpSpPr>
          <p:sp>
            <p:nvSpPr>
              <p:cNvPr id="5" name="Cube 4">
                <a:extLst>
                  <a:ext uri="{FF2B5EF4-FFF2-40B4-BE49-F238E27FC236}">
                    <a16:creationId xmlns:a16="http://schemas.microsoft.com/office/drawing/2014/main" id="{FDA436AE-4779-4D87-992A-07BF963454D2}"/>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 name="TextBox 5">
                <a:extLst>
                  <a:ext uri="{FF2B5EF4-FFF2-40B4-BE49-F238E27FC236}">
                    <a16:creationId xmlns:a16="http://schemas.microsoft.com/office/drawing/2014/main" id="{8E4756B7-6032-499E-BFB6-70E633F156EA}"/>
                  </a:ext>
                </a:extLst>
              </p:cNvPr>
              <p:cNvSpPr txBox="1"/>
              <p:nvPr/>
            </p:nvSpPr>
            <p:spPr>
              <a:xfrm>
                <a:off x="628650" y="3105710"/>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7" name="TextBox 6">
                <a:extLst>
                  <a:ext uri="{FF2B5EF4-FFF2-40B4-BE49-F238E27FC236}">
                    <a16:creationId xmlns:a16="http://schemas.microsoft.com/office/drawing/2014/main" id="{2AB10EF3-95BA-4658-88B9-9640BF58D35F}"/>
                  </a:ext>
                </a:extLst>
              </p:cNvPr>
              <p:cNvSpPr txBox="1"/>
              <p:nvPr/>
            </p:nvSpPr>
            <p:spPr>
              <a:xfrm>
                <a:off x="872193" y="194028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8" name="TextBox 7">
                <a:extLst>
                  <a:ext uri="{FF2B5EF4-FFF2-40B4-BE49-F238E27FC236}">
                    <a16:creationId xmlns:a16="http://schemas.microsoft.com/office/drawing/2014/main" id="{C423D8B4-1AE8-4347-8D62-4D6D5D84C84B}"/>
                  </a:ext>
                </a:extLst>
              </p:cNvPr>
              <p:cNvSpPr txBox="1"/>
              <p:nvPr/>
            </p:nvSpPr>
            <p:spPr>
              <a:xfrm>
                <a:off x="1557165" y="1701926"/>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a:t>
                </a:r>
              </a:p>
            </p:txBody>
          </p:sp>
        </p:grpSp>
        <p:sp>
          <p:nvSpPr>
            <p:cNvPr id="12" name="Cube 11">
              <a:extLst>
                <a:ext uri="{FF2B5EF4-FFF2-40B4-BE49-F238E27FC236}">
                  <a16:creationId xmlns:a16="http://schemas.microsoft.com/office/drawing/2014/main" id="{A59D24D7-29C0-47C7-995D-B2A0FC36644E}"/>
                </a:ext>
              </a:extLst>
            </p:cNvPr>
            <p:cNvSpPr/>
            <p:nvPr/>
          </p:nvSpPr>
          <p:spPr>
            <a:xfrm>
              <a:off x="1402542"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Cube 12">
              <a:extLst>
                <a:ext uri="{FF2B5EF4-FFF2-40B4-BE49-F238E27FC236}">
                  <a16:creationId xmlns:a16="http://schemas.microsoft.com/office/drawing/2014/main" id="{E0624902-643C-4059-A911-F1ED750B8CA4}"/>
                </a:ext>
              </a:extLst>
            </p:cNvPr>
            <p:cNvSpPr/>
            <p:nvPr/>
          </p:nvSpPr>
          <p:spPr>
            <a:xfrm>
              <a:off x="1791029"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4" name="Cube 13">
              <a:extLst>
                <a:ext uri="{FF2B5EF4-FFF2-40B4-BE49-F238E27FC236}">
                  <a16:creationId xmlns:a16="http://schemas.microsoft.com/office/drawing/2014/main" id="{3E2272F1-1C89-4228-BB8F-602A958905C8}"/>
                </a:ext>
              </a:extLst>
            </p:cNvPr>
            <p:cNvSpPr/>
            <p:nvPr/>
          </p:nvSpPr>
          <p:spPr>
            <a:xfrm>
              <a:off x="2179516"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5" name="Cube 14">
              <a:extLst>
                <a:ext uri="{FF2B5EF4-FFF2-40B4-BE49-F238E27FC236}">
                  <a16:creationId xmlns:a16="http://schemas.microsoft.com/office/drawing/2014/main" id="{90373132-2C60-4A78-9979-6289542333FA}"/>
                </a:ext>
              </a:extLst>
            </p:cNvPr>
            <p:cNvSpPr/>
            <p:nvPr/>
          </p:nvSpPr>
          <p:spPr>
            <a:xfrm>
              <a:off x="2568003"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8" name="Cube 17">
              <a:extLst>
                <a:ext uri="{FF2B5EF4-FFF2-40B4-BE49-F238E27FC236}">
                  <a16:creationId xmlns:a16="http://schemas.microsoft.com/office/drawing/2014/main" id="{79583854-96A6-43BF-8148-6C1B01E98948}"/>
                </a:ext>
              </a:extLst>
            </p:cNvPr>
            <p:cNvSpPr/>
            <p:nvPr/>
          </p:nvSpPr>
          <p:spPr>
            <a:xfrm>
              <a:off x="2956490"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0" name="Cube 29">
              <a:extLst>
                <a:ext uri="{FF2B5EF4-FFF2-40B4-BE49-F238E27FC236}">
                  <a16:creationId xmlns:a16="http://schemas.microsoft.com/office/drawing/2014/main" id="{B5F55A31-8F12-4069-BA70-5E397AF0C586}"/>
                </a:ext>
              </a:extLst>
            </p:cNvPr>
            <p:cNvSpPr/>
            <p:nvPr/>
          </p:nvSpPr>
          <p:spPr>
            <a:xfrm>
              <a:off x="4510438"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1" name="Cube 30">
              <a:extLst>
                <a:ext uri="{FF2B5EF4-FFF2-40B4-BE49-F238E27FC236}">
                  <a16:creationId xmlns:a16="http://schemas.microsoft.com/office/drawing/2014/main" id="{405D0B3A-85D7-4755-9141-90C1E8F447C8}"/>
                </a:ext>
              </a:extLst>
            </p:cNvPr>
            <p:cNvSpPr/>
            <p:nvPr/>
          </p:nvSpPr>
          <p:spPr>
            <a:xfrm>
              <a:off x="4898925"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2" name="Cube 31">
              <a:extLst>
                <a:ext uri="{FF2B5EF4-FFF2-40B4-BE49-F238E27FC236}">
                  <a16:creationId xmlns:a16="http://schemas.microsoft.com/office/drawing/2014/main" id="{4159791C-7967-4FDE-81B2-A63B23B3111A}"/>
                </a:ext>
              </a:extLst>
            </p:cNvPr>
            <p:cNvSpPr/>
            <p:nvPr/>
          </p:nvSpPr>
          <p:spPr>
            <a:xfrm>
              <a:off x="5287412"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3" name="Cube 32">
              <a:extLst>
                <a:ext uri="{FF2B5EF4-FFF2-40B4-BE49-F238E27FC236}">
                  <a16:creationId xmlns:a16="http://schemas.microsoft.com/office/drawing/2014/main" id="{6A9275CB-E0B4-46BF-B1FB-3ECE9B3ACEBD}"/>
                </a:ext>
              </a:extLst>
            </p:cNvPr>
            <p:cNvSpPr/>
            <p:nvPr/>
          </p:nvSpPr>
          <p:spPr>
            <a:xfrm>
              <a:off x="5675899"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Cube 25">
              <a:extLst>
                <a:ext uri="{FF2B5EF4-FFF2-40B4-BE49-F238E27FC236}">
                  <a16:creationId xmlns:a16="http://schemas.microsoft.com/office/drawing/2014/main" id="{392FA676-2E3A-4108-A830-6DE7840938E4}"/>
                </a:ext>
              </a:extLst>
            </p:cNvPr>
            <p:cNvSpPr/>
            <p:nvPr/>
          </p:nvSpPr>
          <p:spPr>
            <a:xfrm>
              <a:off x="6064386"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Cube 26">
              <a:extLst>
                <a:ext uri="{FF2B5EF4-FFF2-40B4-BE49-F238E27FC236}">
                  <a16:creationId xmlns:a16="http://schemas.microsoft.com/office/drawing/2014/main" id="{3EF64C64-E7B2-49DF-A712-FB498FD6EA5A}"/>
                </a:ext>
              </a:extLst>
            </p:cNvPr>
            <p:cNvSpPr/>
            <p:nvPr/>
          </p:nvSpPr>
          <p:spPr>
            <a:xfrm>
              <a:off x="6452873"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Cube 27">
              <a:extLst>
                <a:ext uri="{FF2B5EF4-FFF2-40B4-BE49-F238E27FC236}">
                  <a16:creationId xmlns:a16="http://schemas.microsoft.com/office/drawing/2014/main" id="{460AF0F2-8AD2-4534-BFF3-B5B5856E5E08}"/>
                </a:ext>
              </a:extLst>
            </p:cNvPr>
            <p:cNvSpPr/>
            <p:nvPr/>
          </p:nvSpPr>
          <p:spPr>
            <a:xfrm>
              <a:off x="6841360"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9" name="Cube 28">
              <a:extLst>
                <a:ext uri="{FF2B5EF4-FFF2-40B4-BE49-F238E27FC236}">
                  <a16:creationId xmlns:a16="http://schemas.microsoft.com/office/drawing/2014/main" id="{580BD15D-56F1-4100-8946-F2998E2C7B1E}"/>
                </a:ext>
              </a:extLst>
            </p:cNvPr>
            <p:cNvSpPr/>
            <p:nvPr/>
          </p:nvSpPr>
          <p:spPr>
            <a:xfrm>
              <a:off x="7229845"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4" name="TextBox 33">
              <a:extLst>
                <a:ext uri="{FF2B5EF4-FFF2-40B4-BE49-F238E27FC236}">
                  <a16:creationId xmlns:a16="http://schemas.microsoft.com/office/drawing/2014/main" id="{9655556F-9F6C-475F-A589-BB986110F1C2}"/>
                </a:ext>
              </a:extLst>
            </p:cNvPr>
            <p:cNvSpPr txBox="1"/>
            <p:nvPr/>
          </p:nvSpPr>
          <p:spPr>
            <a:xfrm>
              <a:off x="3664782" y="2666593"/>
              <a:ext cx="741188" cy="738664"/>
            </a:xfrm>
            <a:prstGeom prst="rect">
              <a:avLst/>
            </a:prstGeom>
            <a:solidFill>
              <a:schemeClr val="bg1"/>
            </a:solidFill>
            <a:ln>
              <a:noFill/>
            </a:ln>
          </p:spPr>
          <p:txBody>
            <a:bodyPr wrap="square" rtlCol="0">
              <a:spAutoFit/>
            </a:bodyPr>
            <a:lstStyle/>
            <a:p>
              <a:pPr algn="ctr" defTabSz="342900" fontAlgn="auto">
                <a:spcBef>
                  <a:spcPts val="0"/>
                </a:spcBef>
                <a:spcAft>
                  <a:spcPts val="0"/>
                </a:spcAft>
              </a:pPr>
              <a:r>
                <a:rPr lang="en-US" sz="3000" dirty="0">
                  <a:solidFill>
                    <a:prstClr val="black"/>
                  </a:solidFill>
                  <a:latin typeface="Arial" panose="020B0604020202020204"/>
                  <a:ea typeface="+mn-ea"/>
                </a:rPr>
                <a:t>…</a:t>
              </a:r>
            </a:p>
          </p:txBody>
        </p:sp>
        <p:grpSp>
          <p:nvGrpSpPr>
            <p:cNvPr id="36" name="Group 35">
              <a:extLst>
                <a:ext uri="{FF2B5EF4-FFF2-40B4-BE49-F238E27FC236}">
                  <a16:creationId xmlns:a16="http://schemas.microsoft.com/office/drawing/2014/main" id="{53E8FAF5-42FF-4559-9ED6-9715BF68B608}"/>
                </a:ext>
              </a:extLst>
            </p:cNvPr>
            <p:cNvGrpSpPr/>
            <p:nvPr/>
          </p:nvGrpSpPr>
          <p:grpSpPr>
            <a:xfrm>
              <a:off x="7707951" y="1458645"/>
              <a:ext cx="902118" cy="2530334"/>
              <a:chOff x="1142132" y="1701926"/>
              <a:chExt cx="902118" cy="2530334"/>
            </a:xfrm>
          </p:grpSpPr>
          <p:sp>
            <p:nvSpPr>
              <p:cNvPr id="37" name="Cube 36">
                <a:extLst>
                  <a:ext uri="{FF2B5EF4-FFF2-40B4-BE49-F238E27FC236}">
                    <a16:creationId xmlns:a16="http://schemas.microsoft.com/office/drawing/2014/main" id="{CC7C00E1-097E-4A0E-8AEF-4CFC661C8FAC}"/>
                  </a:ext>
                </a:extLst>
              </p:cNvPr>
              <p:cNvSpPr/>
              <p:nvPr/>
            </p:nvSpPr>
            <p:spPr>
              <a:xfrm>
                <a:off x="1220911" y="2297939"/>
                <a:ext cx="672506" cy="1934321"/>
              </a:xfrm>
              <a:prstGeom prst="cube">
                <a:avLst>
                  <a:gd name="adj" fmla="val 6726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8" name="TextBox 37">
                <a:extLst>
                  <a:ext uri="{FF2B5EF4-FFF2-40B4-BE49-F238E27FC236}">
                    <a16:creationId xmlns:a16="http://schemas.microsoft.com/office/drawing/2014/main" id="{6B3D7E52-9254-48B1-A2CA-F99321F15180}"/>
                  </a:ext>
                </a:extLst>
              </p:cNvPr>
              <p:cNvSpPr txBox="1"/>
              <p:nvPr/>
            </p:nvSpPr>
            <p:spPr>
              <a:xfrm>
                <a:off x="1462446" y="3105710"/>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39" name="TextBox 38">
                <a:extLst>
                  <a:ext uri="{FF2B5EF4-FFF2-40B4-BE49-F238E27FC236}">
                    <a16:creationId xmlns:a16="http://schemas.microsoft.com/office/drawing/2014/main" id="{25E92894-DA36-488D-AE65-B1A3726977EE}"/>
                  </a:ext>
                </a:extLst>
              </p:cNvPr>
              <p:cNvSpPr txBox="1"/>
              <p:nvPr/>
            </p:nvSpPr>
            <p:spPr>
              <a:xfrm>
                <a:off x="1142132" y="1903631"/>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40" name="TextBox 39">
                <a:extLst>
                  <a:ext uri="{FF2B5EF4-FFF2-40B4-BE49-F238E27FC236}">
                    <a16:creationId xmlns:a16="http://schemas.microsoft.com/office/drawing/2014/main" id="{D94306E4-1384-4692-84E8-3AF905349D6F}"/>
                  </a:ext>
                </a:extLst>
              </p:cNvPr>
              <p:cNvSpPr txBox="1"/>
              <p:nvPr/>
            </p:nvSpPr>
            <p:spPr>
              <a:xfrm>
                <a:off x="1557164" y="1701926"/>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F</a:t>
                </a:r>
              </a:p>
            </p:txBody>
          </p:sp>
        </p:grpSp>
      </p:grpSp>
      <p:grpSp>
        <p:nvGrpSpPr>
          <p:cNvPr id="3" name="Group 2">
            <a:extLst>
              <a:ext uri="{FF2B5EF4-FFF2-40B4-BE49-F238E27FC236}">
                <a16:creationId xmlns:a16="http://schemas.microsoft.com/office/drawing/2014/main" id="{84680F68-F6B1-43BD-B190-5F864BE442E3}"/>
              </a:ext>
            </a:extLst>
          </p:cNvPr>
          <p:cNvGrpSpPr/>
          <p:nvPr/>
        </p:nvGrpSpPr>
        <p:grpSpPr>
          <a:xfrm>
            <a:off x="1171447" y="3145871"/>
            <a:ext cx="7072961" cy="797082"/>
            <a:chOff x="37929" y="4194495"/>
            <a:chExt cx="9430615" cy="1062776"/>
          </a:xfrm>
        </p:grpSpPr>
        <p:sp>
          <p:nvSpPr>
            <p:cNvPr id="42" name="TextBox 41">
              <a:extLst>
                <a:ext uri="{FF2B5EF4-FFF2-40B4-BE49-F238E27FC236}">
                  <a16:creationId xmlns:a16="http://schemas.microsoft.com/office/drawing/2014/main" id="{75C21321-3258-48A5-A58C-AE35CDB1F437}"/>
                </a:ext>
              </a:extLst>
            </p:cNvPr>
            <p:cNvSpPr txBox="1"/>
            <p:nvPr/>
          </p:nvSpPr>
          <p:spPr>
            <a:xfrm>
              <a:off x="37929" y="4194495"/>
              <a:ext cx="9068143"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Suppose </a:t>
              </a:r>
              <a:r>
                <a:rPr lang="en-US" sz="2100" dirty="0">
                  <a:solidFill>
                    <a:srgbClr val="4F81BD"/>
                  </a:solidFill>
                  <a:latin typeface="Arial" panose="020B0604020202020204"/>
                  <a:ea typeface="+mn-ea"/>
                </a:rPr>
                <a:t>200</a:t>
              </a:r>
              <a:r>
                <a:rPr lang="en-US" sz="2100" dirty="0">
                  <a:solidFill>
                    <a:prstClr val="black"/>
                  </a:solidFill>
                  <a:latin typeface="Arial" panose="020B0604020202020204"/>
                  <a:ea typeface="+mn-ea"/>
                </a:rPr>
                <a:t> 3x3 filters/layer, H=W=</a:t>
              </a:r>
              <a:r>
                <a:rPr lang="en-US" sz="2100" dirty="0">
                  <a:solidFill>
                    <a:srgbClr val="C0504D"/>
                  </a:solidFill>
                  <a:latin typeface="Arial" panose="020B0604020202020204"/>
                  <a:ea typeface="+mn-ea"/>
                </a:rPr>
                <a:t>400</a:t>
              </a:r>
              <a:endParaRPr lang="en-US" sz="2100" dirty="0">
                <a:solidFill>
                  <a:srgbClr val="F79646"/>
                </a:solidFill>
                <a:latin typeface="Arial" panose="020B0604020202020204"/>
                <a:ea typeface="+mn-ea"/>
              </a:endParaRPr>
            </a:p>
          </p:txBody>
        </p:sp>
        <p:sp>
          <p:nvSpPr>
            <p:cNvPr id="43" name="TextBox 42">
              <a:extLst>
                <a:ext uri="{FF2B5EF4-FFF2-40B4-BE49-F238E27FC236}">
                  <a16:creationId xmlns:a16="http://schemas.microsoft.com/office/drawing/2014/main" id="{4FCF1DFF-FC45-40CB-97AF-00D6C1DE4FFD}"/>
                </a:ext>
              </a:extLst>
            </p:cNvPr>
            <p:cNvSpPr txBox="1"/>
            <p:nvPr/>
          </p:nvSpPr>
          <p:spPr>
            <a:xfrm>
              <a:off x="37929" y="4703274"/>
              <a:ext cx="9430615"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Storage/layer/image: </a:t>
              </a:r>
              <a:r>
                <a:rPr lang="en-US" sz="2100" dirty="0">
                  <a:solidFill>
                    <a:srgbClr val="4F81BD"/>
                  </a:solidFill>
                  <a:latin typeface="Arial" panose="020B0604020202020204"/>
                  <a:ea typeface="+mn-ea"/>
                </a:rPr>
                <a:t>200</a:t>
              </a:r>
              <a:r>
                <a:rPr lang="en-US" sz="2100" dirty="0">
                  <a:solidFill>
                    <a:prstClr val="black"/>
                  </a:solidFill>
                  <a:latin typeface="Arial" panose="020B0604020202020204"/>
                  <a:ea typeface="+mn-ea"/>
                </a:rPr>
                <a:t> * </a:t>
              </a:r>
              <a:r>
                <a:rPr lang="en-US" sz="2100" dirty="0">
                  <a:solidFill>
                    <a:srgbClr val="C0504D"/>
                  </a:solidFill>
                  <a:latin typeface="Arial" panose="020B0604020202020204"/>
                  <a:ea typeface="+mn-ea"/>
                </a:rPr>
                <a:t>400</a:t>
              </a:r>
              <a:r>
                <a:rPr lang="en-US" sz="2100" dirty="0">
                  <a:solidFill>
                    <a:prstClr val="black"/>
                  </a:solidFill>
                  <a:latin typeface="Arial" panose="020B0604020202020204"/>
                  <a:ea typeface="+mn-ea"/>
                </a:rPr>
                <a:t> * </a:t>
              </a:r>
              <a:r>
                <a:rPr lang="en-US" sz="2100" dirty="0">
                  <a:solidFill>
                    <a:srgbClr val="C0504D"/>
                  </a:solidFill>
                  <a:latin typeface="Arial" panose="020B0604020202020204"/>
                  <a:ea typeface="+mn-ea"/>
                </a:rPr>
                <a:t>400</a:t>
              </a:r>
              <a:r>
                <a:rPr lang="en-US" sz="2100" dirty="0">
                  <a:solidFill>
                    <a:srgbClr val="F79646"/>
                  </a:solidFill>
                  <a:latin typeface="Arial" panose="020B0604020202020204"/>
                  <a:ea typeface="+mn-ea"/>
                </a:rPr>
                <a:t> </a:t>
              </a:r>
              <a:r>
                <a:rPr lang="en-US" sz="2100" dirty="0">
                  <a:solidFill>
                    <a:prstClr val="black"/>
                  </a:solidFill>
                  <a:latin typeface="Arial" panose="020B0604020202020204"/>
                  <a:ea typeface="+mn-ea"/>
                </a:rPr>
                <a:t>* 4 bytes = 122MB</a:t>
              </a:r>
              <a:endParaRPr lang="en-US" sz="2100" dirty="0">
                <a:solidFill>
                  <a:srgbClr val="F79646"/>
                </a:solidFill>
                <a:latin typeface="Arial" panose="020B0604020202020204"/>
                <a:ea typeface="+mn-ea"/>
              </a:endParaRPr>
            </a:p>
          </p:txBody>
        </p:sp>
      </p:grpSp>
      <p:grpSp>
        <p:nvGrpSpPr>
          <p:cNvPr id="9" name="Group 8">
            <a:extLst>
              <a:ext uri="{FF2B5EF4-FFF2-40B4-BE49-F238E27FC236}">
                <a16:creationId xmlns:a16="http://schemas.microsoft.com/office/drawing/2014/main" id="{0FB88A9D-2C95-47F0-9AE1-D4F8F4D453F4}"/>
              </a:ext>
            </a:extLst>
          </p:cNvPr>
          <p:cNvGrpSpPr/>
          <p:nvPr/>
        </p:nvGrpSpPr>
        <p:grpSpPr>
          <a:xfrm>
            <a:off x="1236983" y="3887087"/>
            <a:ext cx="6801107" cy="954684"/>
            <a:chOff x="125310" y="5182779"/>
            <a:chExt cx="9068143" cy="1272911"/>
          </a:xfrm>
        </p:grpSpPr>
        <p:sp>
          <p:nvSpPr>
            <p:cNvPr id="45" name="TextBox 44">
              <a:extLst>
                <a:ext uri="{FF2B5EF4-FFF2-40B4-BE49-F238E27FC236}">
                  <a16:creationId xmlns:a16="http://schemas.microsoft.com/office/drawing/2014/main" id="{5E0A540B-19ED-40D2-998D-6693F85EF38B}"/>
                </a:ext>
              </a:extLst>
            </p:cNvPr>
            <p:cNvSpPr txBox="1"/>
            <p:nvPr/>
          </p:nvSpPr>
          <p:spPr>
            <a:xfrm>
              <a:off x="125310" y="5182779"/>
              <a:ext cx="9068143" cy="861774"/>
            </a:xfrm>
            <a:prstGeom prst="rect">
              <a:avLst/>
            </a:prstGeom>
            <a:noFill/>
          </p:spPr>
          <p:txBody>
            <a:bodyPr wrap="square" rtlCol="0">
              <a:spAutoFit/>
            </a:bodyPr>
            <a:lstStyle/>
            <a:p>
              <a:pPr algn="ctr" defTabSz="342900" fontAlgn="auto">
                <a:spcBef>
                  <a:spcPts val="0"/>
                </a:spcBef>
                <a:spcAft>
                  <a:spcPts val="0"/>
                </a:spcAft>
              </a:pPr>
              <a:r>
                <a:rPr lang="en-US" sz="3600" b="1" dirty="0">
                  <a:solidFill>
                    <a:prstClr val="black"/>
                  </a:solidFill>
                  <a:latin typeface="Arial" panose="020B0604020202020204"/>
                  <a:ea typeface="+mn-ea"/>
                </a:rPr>
                <a:t>Uh oh!*</a:t>
              </a:r>
            </a:p>
          </p:txBody>
        </p:sp>
        <p:sp>
          <p:nvSpPr>
            <p:cNvPr id="35" name="TextBox 34">
              <a:extLst>
                <a:ext uri="{FF2B5EF4-FFF2-40B4-BE49-F238E27FC236}">
                  <a16:creationId xmlns:a16="http://schemas.microsoft.com/office/drawing/2014/main" id="{3A4C4896-9AA9-45C9-90A0-D4D71A1BA391}"/>
                </a:ext>
              </a:extLst>
            </p:cNvPr>
            <p:cNvSpPr txBox="1"/>
            <p:nvPr/>
          </p:nvSpPr>
          <p:spPr>
            <a:xfrm>
              <a:off x="125310" y="5901693"/>
              <a:ext cx="9068143"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*100 layers, batch size of 20 = 238GB of memory!</a:t>
              </a:r>
              <a:endParaRPr lang="en-US" sz="2100" dirty="0">
                <a:solidFill>
                  <a:srgbClr val="F79646"/>
                </a:solidFill>
                <a:latin typeface="Arial" panose="020B0604020202020204"/>
                <a:ea typeface="+mn-ea"/>
              </a:endParaRPr>
            </a:p>
          </p:txBody>
        </p:sp>
      </p:grpSp>
      <p:sp>
        <p:nvSpPr>
          <p:cNvPr id="10" name="TextBox 9">
            <a:extLst>
              <a:ext uri="{FF2B5EF4-FFF2-40B4-BE49-F238E27FC236}">
                <a16:creationId xmlns:a16="http://schemas.microsoft.com/office/drawing/2014/main" id="{EBB1DD3E-AB48-D7FB-36E8-161D0F6771C3}"/>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0052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8284-246E-4FF3-B71F-9F76D076E66E}"/>
              </a:ext>
            </a:extLst>
          </p:cNvPr>
          <p:cNvSpPr>
            <a:spLocks noGrp="1"/>
          </p:cNvSpPr>
          <p:nvPr>
            <p:ph type="title"/>
          </p:nvPr>
        </p:nvSpPr>
        <p:spPr/>
        <p:txBody>
          <a:bodyPr/>
          <a:lstStyle/>
          <a:p>
            <a:r>
              <a:rPr lang="en-US" dirty="0"/>
              <a:t>Idea #2</a:t>
            </a:r>
          </a:p>
        </p:txBody>
      </p:sp>
      <p:sp>
        <p:nvSpPr>
          <p:cNvPr id="22" name="TextBox 21">
            <a:extLst>
              <a:ext uri="{FF2B5EF4-FFF2-40B4-BE49-F238E27FC236}">
                <a16:creationId xmlns:a16="http://schemas.microsoft.com/office/drawing/2014/main" id="{99221886-CE4A-4839-92AD-E5981D11E855}"/>
              </a:ext>
            </a:extLst>
          </p:cNvPr>
          <p:cNvSpPr txBox="1"/>
          <p:nvPr/>
        </p:nvSpPr>
        <p:spPr>
          <a:xfrm>
            <a:off x="1480588" y="1077438"/>
            <a:ext cx="6182825" cy="830997"/>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Crop out every sub-window and predict the label in the middle.</a:t>
            </a:r>
            <a:endParaRPr lang="en-US" sz="2400" b="1" dirty="0">
              <a:solidFill>
                <a:prstClr val="black"/>
              </a:solidFill>
              <a:latin typeface="Arial" panose="020B0604020202020204"/>
              <a:ea typeface="+mn-ea"/>
            </a:endParaRPr>
          </a:p>
        </p:txBody>
      </p:sp>
      <p:pic>
        <p:nvPicPr>
          <p:cNvPr id="11" name="Picture 10">
            <a:extLst>
              <a:ext uri="{FF2B5EF4-FFF2-40B4-BE49-F238E27FC236}">
                <a16:creationId xmlns:a16="http://schemas.microsoft.com/office/drawing/2014/main" id="{D7BF2BE9-6D0A-47B3-900A-CE579348B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62" y="2541257"/>
            <a:ext cx="2439638" cy="1829729"/>
          </a:xfrm>
          <a:prstGeom prst="rect">
            <a:avLst/>
          </a:prstGeom>
        </p:spPr>
      </p:pic>
      <p:grpSp>
        <p:nvGrpSpPr>
          <p:cNvPr id="5" name="Group 4">
            <a:extLst>
              <a:ext uri="{FF2B5EF4-FFF2-40B4-BE49-F238E27FC236}">
                <a16:creationId xmlns:a16="http://schemas.microsoft.com/office/drawing/2014/main" id="{2D71DAD1-4F8F-4072-96BB-45176549475B}"/>
              </a:ext>
            </a:extLst>
          </p:cNvPr>
          <p:cNvGrpSpPr/>
          <p:nvPr/>
        </p:nvGrpSpPr>
        <p:grpSpPr>
          <a:xfrm>
            <a:off x="1805548" y="2541256"/>
            <a:ext cx="679034" cy="679034"/>
            <a:chOff x="883397" y="3388342"/>
            <a:chExt cx="905378" cy="905378"/>
          </a:xfrm>
        </p:grpSpPr>
        <p:sp>
          <p:nvSpPr>
            <p:cNvPr id="19" name="Rectangle 18">
              <a:extLst>
                <a:ext uri="{FF2B5EF4-FFF2-40B4-BE49-F238E27FC236}">
                  <a16:creationId xmlns:a16="http://schemas.microsoft.com/office/drawing/2014/main" id="{A2A40F30-DCC8-423B-B78E-AA848D1D2CC5}"/>
                </a:ext>
              </a:extLst>
            </p:cNvPr>
            <p:cNvSpPr/>
            <p:nvPr/>
          </p:nvSpPr>
          <p:spPr>
            <a:xfrm>
              <a:off x="883397" y="3388342"/>
              <a:ext cx="905378" cy="90537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Rectangle 27">
              <a:extLst>
                <a:ext uri="{FF2B5EF4-FFF2-40B4-BE49-F238E27FC236}">
                  <a16:creationId xmlns:a16="http://schemas.microsoft.com/office/drawing/2014/main" id="{9E85E4ED-0509-4DCA-8B30-491697E7DBD2}"/>
                </a:ext>
              </a:extLst>
            </p:cNvPr>
            <p:cNvSpPr/>
            <p:nvPr/>
          </p:nvSpPr>
          <p:spPr>
            <a:xfrm>
              <a:off x="1227716" y="3732661"/>
              <a:ext cx="216740" cy="21674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grpSp>
        <p:nvGrpSpPr>
          <p:cNvPr id="10" name="Group 9">
            <a:extLst>
              <a:ext uri="{FF2B5EF4-FFF2-40B4-BE49-F238E27FC236}">
                <a16:creationId xmlns:a16="http://schemas.microsoft.com/office/drawing/2014/main" id="{0871452E-A73F-4161-A5C1-497AD809E1C8}"/>
              </a:ext>
            </a:extLst>
          </p:cNvPr>
          <p:cNvGrpSpPr/>
          <p:nvPr/>
        </p:nvGrpSpPr>
        <p:grpSpPr>
          <a:xfrm>
            <a:off x="1264762" y="2116668"/>
            <a:ext cx="6642066" cy="1103622"/>
            <a:chOff x="162349" y="2822224"/>
            <a:chExt cx="8856088" cy="1471496"/>
          </a:xfrm>
        </p:grpSpPr>
        <p:grpSp>
          <p:nvGrpSpPr>
            <p:cNvPr id="4" name="Group 3">
              <a:extLst>
                <a:ext uri="{FF2B5EF4-FFF2-40B4-BE49-F238E27FC236}">
                  <a16:creationId xmlns:a16="http://schemas.microsoft.com/office/drawing/2014/main" id="{630E0075-0348-42FE-A8C6-DD8811F76BEA}"/>
                </a:ext>
              </a:extLst>
            </p:cNvPr>
            <p:cNvGrpSpPr/>
            <p:nvPr/>
          </p:nvGrpSpPr>
          <p:grpSpPr>
            <a:xfrm>
              <a:off x="162349" y="3388342"/>
              <a:ext cx="905378" cy="905378"/>
              <a:chOff x="162349" y="3388342"/>
              <a:chExt cx="905378" cy="905378"/>
            </a:xfrm>
          </p:grpSpPr>
          <p:sp>
            <p:nvSpPr>
              <p:cNvPr id="18" name="Rectangle 17">
                <a:extLst>
                  <a:ext uri="{FF2B5EF4-FFF2-40B4-BE49-F238E27FC236}">
                    <a16:creationId xmlns:a16="http://schemas.microsoft.com/office/drawing/2014/main" id="{01337EBC-19D7-48B2-AC11-074E13FA1A6A}"/>
                  </a:ext>
                </a:extLst>
              </p:cNvPr>
              <p:cNvSpPr/>
              <p:nvPr/>
            </p:nvSpPr>
            <p:spPr>
              <a:xfrm>
                <a:off x="162349" y="3388342"/>
                <a:ext cx="905378" cy="90537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Rectangle 26">
                <a:extLst>
                  <a:ext uri="{FF2B5EF4-FFF2-40B4-BE49-F238E27FC236}">
                    <a16:creationId xmlns:a16="http://schemas.microsoft.com/office/drawing/2014/main" id="{02B30A35-482E-4A1A-B688-72505A40B586}"/>
                  </a:ext>
                </a:extLst>
              </p:cNvPr>
              <p:cNvSpPr/>
              <p:nvPr/>
            </p:nvSpPr>
            <p:spPr>
              <a:xfrm>
                <a:off x="506668" y="3732661"/>
                <a:ext cx="216740" cy="216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grpSp>
          <p:nvGrpSpPr>
            <p:cNvPr id="7" name="Group 6">
              <a:extLst>
                <a:ext uri="{FF2B5EF4-FFF2-40B4-BE49-F238E27FC236}">
                  <a16:creationId xmlns:a16="http://schemas.microsoft.com/office/drawing/2014/main" id="{64E273E4-D926-4F56-9699-CC05FD207BB5}"/>
                </a:ext>
              </a:extLst>
            </p:cNvPr>
            <p:cNvGrpSpPr/>
            <p:nvPr/>
          </p:nvGrpSpPr>
          <p:grpSpPr>
            <a:xfrm>
              <a:off x="3617609" y="2822224"/>
              <a:ext cx="5400828" cy="1095507"/>
              <a:chOff x="3617609" y="2822224"/>
              <a:chExt cx="5400828" cy="1095507"/>
            </a:xfrm>
          </p:grpSpPr>
          <p:pic>
            <p:nvPicPr>
              <p:cNvPr id="71" name="Picture 70">
                <a:extLst>
                  <a:ext uri="{FF2B5EF4-FFF2-40B4-BE49-F238E27FC236}">
                    <a16:creationId xmlns:a16="http://schemas.microsoft.com/office/drawing/2014/main" id="{D523F9F3-7A69-42ED-80E8-68ADC4A378E3}"/>
                  </a:ext>
                </a:extLst>
              </p:cNvPr>
              <p:cNvPicPr>
                <a:picLocks noChangeAspect="1"/>
              </p:cNvPicPr>
              <p:nvPr/>
            </p:nvPicPr>
            <p:blipFill rotWithShape="1">
              <a:blip r:embed="rId2">
                <a:extLst>
                  <a:ext uri="{28A0092B-C50C-407E-A947-70E740481C1C}">
                    <a14:useLocalDpi xmlns:a14="http://schemas.microsoft.com/office/drawing/2010/main" val="0"/>
                  </a:ext>
                </a:extLst>
              </a:blip>
              <a:srcRect l="561" r="68618" b="58905"/>
              <a:stretch/>
            </p:blipFill>
            <p:spPr>
              <a:xfrm>
                <a:off x="3617609" y="2822224"/>
                <a:ext cx="1095507" cy="1095507"/>
              </a:xfrm>
              <a:prstGeom prst="rect">
                <a:avLst/>
              </a:prstGeom>
              <a:ln w="38100">
                <a:solidFill>
                  <a:schemeClr val="accent2"/>
                </a:solidFill>
              </a:ln>
            </p:spPr>
          </p:pic>
          <p:sp>
            <p:nvSpPr>
              <p:cNvPr id="74" name="Rectangle 73">
                <a:extLst>
                  <a:ext uri="{FF2B5EF4-FFF2-40B4-BE49-F238E27FC236}">
                    <a16:creationId xmlns:a16="http://schemas.microsoft.com/office/drawing/2014/main" id="{39D5149B-1C61-45BF-B154-725D8394071B}"/>
                  </a:ext>
                </a:extLst>
              </p:cNvPr>
              <p:cNvSpPr/>
              <p:nvPr/>
            </p:nvSpPr>
            <p:spPr>
              <a:xfrm>
                <a:off x="4006697" y="3267931"/>
                <a:ext cx="317329" cy="317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cxnSp>
            <p:nvCxnSpPr>
              <p:cNvPr id="78" name="Straight Arrow Connector 77">
                <a:extLst>
                  <a:ext uri="{FF2B5EF4-FFF2-40B4-BE49-F238E27FC236}">
                    <a16:creationId xmlns:a16="http://schemas.microsoft.com/office/drawing/2014/main" id="{3CDD6FC4-1E28-4226-A591-D779151B779F}"/>
                  </a:ext>
                </a:extLst>
              </p:cNvPr>
              <p:cNvCxnSpPr/>
              <p:nvPr/>
            </p:nvCxnSpPr>
            <p:spPr>
              <a:xfrm>
                <a:off x="4956567" y="3365951"/>
                <a:ext cx="5620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24B3ED7-6EC1-4EEA-9C3D-B841E66071C4}"/>
                  </a:ext>
                </a:extLst>
              </p:cNvPr>
              <p:cNvSpPr/>
              <p:nvPr/>
            </p:nvSpPr>
            <p:spPr>
              <a:xfrm>
                <a:off x="5603670" y="3058122"/>
                <a:ext cx="1376508"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2400" dirty="0">
                    <a:solidFill>
                      <a:sysClr val="windowText" lastClr="000000"/>
                    </a:solidFill>
                    <a:latin typeface="Arial" panose="020B0604020202020204"/>
                  </a:rPr>
                  <a:t>CNN</a:t>
                </a:r>
              </a:p>
            </p:txBody>
          </p:sp>
          <p:sp>
            <p:nvSpPr>
              <p:cNvPr id="79" name="Cube 78">
                <a:extLst>
                  <a:ext uri="{FF2B5EF4-FFF2-40B4-BE49-F238E27FC236}">
                    <a16:creationId xmlns:a16="http://schemas.microsoft.com/office/drawing/2014/main" id="{143C08E1-5573-4307-98D8-95899D90316B}"/>
                  </a:ext>
                </a:extLst>
              </p:cNvPr>
              <p:cNvSpPr/>
              <p:nvPr/>
            </p:nvSpPr>
            <p:spPr>
              <a:xfrm>
                <a:off x="8027182" y="3199910"/>
                <a:ext cx="991255" cy="326118"/>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650">
                  <a:solidFill>
                    <a:prstClr val="white"/>
                  </a:solidFill>
                  <a:latin typeface="Arial" panose="020B0604020202020204"/>
                </a:endParaRPr>
              </a:p>
            </p:txBody>
          </p:sp>
          <p:sp>
            <p:nvSpPr>
              <p:cNvPr id="80" name="TextBox 79">
                <a:extLst>
                  <a:ext uri="{FF2B5EF4-FFF2-40B4-BE49-F238E27FC236}">
                    <a16:creationId xmlns:a16="http://schemas.microsoft.com/office/drawing/2014/main" id="{5714A96F-D2DF-4C91-B51B-A826F892E622}"/>
                  </a:ext>
                </a:extLst>
              </p:cNvPr>
              <p:cNvSpPr txBox="1"/>
              <p:nvPr/>
            </p:nvSpPr>
            <p:spPr>
              <a:xfrm>
                <a:off x="7694496" y="3233009"/>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1</a:t>
                </a:r>
              </a:p>
            </p:txBody>
          </p:sp>
          <p:sp>
            <p:nvSpPr>
              <p:cNvPr id="81" name="TextBox 80">
                <a:extLst>
                  <a:ext uri="{FF2B5EF4-FFF2-40B4-BE49-F238E27FC236}">
                    <a16:creationId xmlns:a16="http://schemas.microsoft.com/office/drawing/2014/main" id="{FB890475-DDD9-4921-AB38-3001D7FE386C}"/>
                  </a:ext>
                </a:extLst>
              </p:cNvPr>
              <p:cNvSpPr txBox="1"/>
              <p:nvPr/>
            </p:nvSpPr>
            <p:spPr>
              <a:xfrm>
                <a:off x="7735740" y="2922900"/>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1</a:t>
                </a:r>
              </a:p>
            </p:txBody>
          </p:sp>
          <p:sp>
            <p:nvSpPr>
              <p:cNvPr id="82" name="TextBox 81">
                <a:extLst>
                  <a:ext uri="{FF2B5EF4-FFF2-40B4-BE49-F238E27FC236}">
                    <a16:creationId xmlns:a16="http://schemas.microsoft.com/office/drawing/2014/main" id="{3CE1D23E-BCD4-4F1A-8D4B-6E07D0422D2B}"/>
                  </a:ext>
                </a:extLst>
              </p:cNvPr>
              <p:cNvSpPr txBox="1"/>
              <p:nvPr/>
            </p:nvSpPr>
            <p:spPr>
              <a:xfrm>
                <a:off x="8384372" y="2833601"/>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F</a:t>
                </a:r>
              </a:p>
            </p:txBody>
          </p:sp>
          <p:cxnSp>
            <p:nvCxnSpPr>
              <p:cNvPr id="84" name="Straight Connector 83">
                <a:extLst>
                  <a:ext uri="{FF2B5EF4-FFF2-40B4-BE49-F238E27FC236}">
                    <a16:creationId xmlns:a16="http://schemas.microsoft.com/office/drawing/2014/main" id="{6E442213-C392-4AC7-9572-9F922BAD0FB4}"/>
                  </a:ext>
                </a:extLst>
              </p:cNvPr>
              <p:cNvCxnSpPr>
                <a:cxnSpLocks/>
              </p:cNvCxnSpPr>
              <p:nvPr/>
            </p:nvCxnSpPr>
            <p:spPr>
              <a:xfrm>
                <a:off x="7065219" y="3365951"/>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F2803EBC-720E-440F-903E-36210E45AE8B}"/>
              </a:ext>
            </a:extLst>
          </p:cNvPr>
          <p:cNvGrpSpPr/>
          <p:nvPr/>
        </p:nvGrpSpPr>
        <p:grpSpPr>
          <a:xfrm>
            <a:off x="3856207" y="3045307"/>
            <a:ext cx="4050621" cy="821630"/>
            <a:chOff x="3617609" y="4060408"/>
            <a:chExt cx="5400828" cy="1095507"/>
          </a:xfrm>
        </p:grpSpPr>
        <p:pic>
          <p:nvPicPr>
            <p:cNvPr id="72" name="Picture 71">
              <a:extLst>
                <a:ext uri="{FF2B5EF4-FFF2-40B4-BE49-F238E27FC236}">
                  <a16:creationId xmlns:a16="http://schemas.microsoft.com/office/drawing/2014/main" id="{BE60A521-68FB-48DD-B563-96A7307F4472}"/>
                </a:ext>
              </a:extLst>
            </p:cNvPr>
            <p:cNvPicPr>
              <a:picLocks noChangeAspect="1"/>
            </p:cNvPicPr>
            <p:nvPr/>
          </p:nvPicPr>
          <p:blipFill rotWithShape="1">
            <a:blip r:embed="rId2">
              <a:extLst>
                <a:ext uri="{28A0092B-C50C-407E-A947-70E740481C1C}">
                  <a14:useLocalDpi xmlns:a14="http://schemas.microsoft.com/office/drawing/2010/main" val="0"/>
                </a:ext>
              </a:extLst>
            </a:blip>
            <a:srcRect l="20930" r="51237" b="62889"/>
            <a:stretch/>
          </p:blipFill>
          <p:spPr>
            <a:xfrm>
              <a:off x="3617609" y="4060408"/>
              <a:ext cx="1095507" cy="1095507"/>
            </a:xfrm>
            <a:prstGeom prst="rect">
              <a:avLst/>
            </a:prstGeom>
            <a:ln w="38100">
              <a:solidFill>
                <a:schemeClr val="accent1"/>
              </a:solidFill>
            </a:ln>
          </p:spPr>
        </p:pic>
        <p:sp>
          <p:nvSpPr>
            <p:cNvPr id="75" name="Rectangle 74">
              <a:extLst>
                <a:ext uri="{FF2B5EF4-FFF2-40B4-BE49-F238E27FC236}">
                  <a16:creationId xmlns:a16="http://schemas.microsoft.com/office/drawing/2014/main" id="{3251A569-B5DA-4C7B-B932-369D207374E7}"/>
                </a:ext>
              </a:extLst>
            </p:cNvPr>
            <p:cNvSpPr/>
            <p:nvPr/>
          </p:nvSpPr>
          <p:spPr>
            <a:xfrm>
              <a:off x="4006696" y="4449496"/>
              <a:ext cx="317329" cy="31732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cxnSp>
          <p:nvCxnSpPr>
            <p:cNvPr id="86" name="Straight Arrow Connector 85">
              <a:extLst>
                <a:ext uri="{FF2B5EF4-FFF2-40B4-BE49-F238E27FC236}">
                  <a16:creationId xmlns:a16="http://schemas.microsoft.com/office/drawing/2014/main" id="{5B497B3E-88AB-470C-B5FC-E710E014B960}"/>
                </a:ext>
              </a:extLst>
            </p:cNvPr>
            <p:cNvCxnSpPr/>
            <p:nvPr/>
          </p:nvCxnSpPr>
          <p:spPr>
            <a:xfrm>
              <a:off x="4956567" y="4628306"/>
              <a:ext cx="5620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C67635A9-A6A3-43F6-BB36-DE9E992BB1B7}"/>
                </a:ext>
              </a:extLst>
            </p:cNvPr>
            <p:cNvSpPr/>
            <p:nvPr/>
          </p:nvSpPr>
          <p:spPr>
            <a:xfrm>
              <a:off x="5603670" y="4320477"/>
              <a:ext cx="1376508"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2400" dirty="0">
                  <a:solidFill>
                    <a:sysClr val="windowText" lastClr="000000"/>
                  </a:solidFill>
                  <a:latin typeface="Arial" panose="020B0604020202020204"/>
                </a:rPr>
                <a:t>CNN</a:t>
              </a:r>
            </a:p>
          </p:txBody>
        </p:sp>
        <p:sp>
          <p:nvSpPr>
            <p:cNvPr id="87" name="Cube 86">
              <a:extLst>
                <a:ext uri="{FF2B5EF4-FFF2-40B4-BE49-F238E27FC236}">
                  <a16:creationId xmlns:a16="http://schemas.microsoft.com/office/drawing/2014/main" id="{6981A87C-A948-4E37-9A8F-BF706DF1F068}"/>
                </a:ext>
              </a:extLst>
            </p:cNvPr>
            <p:cNvSpPr/>
            <p:nvPr/>
          </p:nvSpPr>
          <p:spPr>
            <a:xfrm>
              <a:off x="8027182" y="4462265"/>
              <a:ext cx="991255" cy="326118"/>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650">
                <a:solidFill>
                  <a:prstClr val="white"/>
                </a:solidFill>
                <a:latin typeface="Arial" panose="020B0604020202020204"/>
              </a:endParaRPr>
            </a:p>
          </p:txBody>
        </p:sp>
        <p:sp>
          <p:nvSpPr>
            <p:cNvPr id="88" name="TextBox 87">
              <a:extLst>
                <a:ext uri="{FF2B5EF4-FFF2-40B4-BE49-F238E27FC236}">
                  <a16:creationId xmlns:a16="http://schemas.microsoft.com/office/drawing/2014/main" id="{171D88F8-A74D-447B-A698-9E93339E5FB4}"/>
                </a:ext>
              </a:extLst>
            </p:cNvPr>
            <p:cNvSpPr txBox="1"/>
            <p:nvPr/>
          </p:nvSpPr>
          <p:spPr>
            <a:xfrm>
              <a:off x="7694496" y="4495365"/>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1</a:t>
              </a:r>
            </a:p>
          </p:txBody>
        </p:sp>
        <p:sp>
          <p:nvSpPr>
            <p:cNvPr id="89" name="TextBox 88">
              <a:extLst>
                <a:ext uri="{FF2B5EF4-FFF2-40B4-BE49-F238E27FC236}">
                  <a16:creationId xmlns:a16="http://schemas.microsoft.com/office/drawing/2014/main" id="{46784F00-8CAE-455F-94BE-8B31CD078E2E}"/>
                </a:ext>
              </a:extLst>
            </p:cNvPr>
            <p:cNvSpPr txBox="1"/>
            <p:nvPr/>
          </p:nvSpPr>
          <p:spPr>
            <a:xfrm>
              <a:off x="7735740" y="4185255"/>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1</a:t>
              </a:r>
            </a:p>
          </p:txBody>
        </p:sp>
        <p:sp>
          <p:nvSpPr>
            <p:cNvPr id="90" name="TextBox 89">
              <a:extLst>
                <a:ext uri="{FF2B5EF4-FFF2-40B4-BE49-F238E27FC236}">
                  <a16:creationId xmlns:a16="http://schemas.microsoft.com/office/drawing/2014/main" id="{B2357983-4D4E-4FCB-B5B1-E29CE5FCA63F}"/>
                </a:ext>
              </a:extLst>
            </p:cNvPr>
            <p:cNvSpPr txBox="1"/>
            <p:nvPr/>
          </p:nvSpPr>
          <p:spPr>
            <a:xfrm>
              <a:off x="8384372" y="4095956"/>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F</a:t>
              </a:r>
            </a:p>
          </p:txBody>
        </p:sp>
        <p:cxnSp>
          <p:nvCxnSpPr>
            <p:cNvPr id="92" name="Straight Connector 91">
              <a:extLst>
                <a:ext uri="{FF2B5EF4-FFF2-40B4-BE49-F238E27FC236}">
                  <a16:creationId xmlns:a16="http://schemas.microsoft.com/office/drawing/2014/main" id="{D8351548-3F09-488C-90E6-0AA21D4A12D5}"/>
                </a:ext>
              </a:extLst>
            </p:cNvPr>
            <p:cNvCxnSpPr>
              <a:cxnSpLocks/>
            </p:cNvCxnSpPr>
            <p:nvPr/>
          </p:nvCxnSpPr>
          <p:spPr>
            <a:xfrm>
              <a:off x="7065219" y="4628306"/>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9ACCB47-BDFA-40DA-BD47-9A4CEE318A2D}"/>
              </a:ext>
            </a:extLst>
          </p:cNvPr>
          <p:cNvGrpSpPr/>
          <p:nvPr/>
        </p:nvGrpSpPr>
        <p:grpSpPr>
          <a:xfrm>
            <a:off x="2174747" y="2933077"/>
            <a:ext cx="5732081" cy="1862498"/>
            <a:chOff x="1375663" y="3910769"/>
            <a:chExt cx="7642774" cy="2483330"/>
          </a:xfrm>
        </p:grpSpPr>
        <p:grpSp>
          <p:nvGrpSpPr>
            <p:cNvPr id="6" name="Group 5">
              <a:extLst>
                <a:ext uri="{FF2B5EF4-FFF2-40B4-BE49-F238E27FC236}">
                  <a16:creationId xmlns:a16="http://schemas.microsoft.com/office/drawing/2014/main" id="{FEA097E2-4748-483B-9DDA-23CED1AAAAEF}"/>
                </a:ext>
              </a:extLst>
            </p:cNvPr>
            <p:cNvGrpSpPr/>
            <p:nvPr/>
          </p:nvGrpSpPr>
          <p:grpSpPr>
            <a:xfrm>
              <a:off x="1375663" y="3910769"/>
              <a:ext cx="905378" cy="905378"/>
              <a:chOff x="1375663" y="3910769"/>
              <a:chExt cx="905378" cy="905378"/>
            </a:xfrm>
          </p:grpSpPr>
          <p:sp>
            <p:nvSpPr>
              <p:cNvPr id="20" name="Rectangle 19">
                <a:extLst>
                  <a:ext uri="{FF2B5EF4-FFF2-40B4-BE49-F238E27FC236}">
                    <a16:creationId xmlns:a16="http://schemas.microsoft.com/office/drawing/2014/main" id="{0437A468-0FB4-48DF-BE7A-AC93A877F7C5}"/>
                  </a:ext>
                </a:extLst>
              </p:cNvPr>
              <p:cNvSpPr/>
              <p:nvPr/>
            </p:nvSpPr>
            <p:spPr>
              <a:xfrm>
                <a:off x="1375663" y="3910769"/>
                <a:ext cx="905378" cy="905378"/>
              </a:xfrm>
              <a:prstGeom prst="rect">
                <a:avLst/>
              </a:prstGeom>
              <a:noFill/>
              <a:ln w="57150">
                <a:solidFill>
                  <a:srgbClr val="C04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6" name="Rectangle 35">
                <a:extLst>
                  <a:ext uri="{FF2B5EF4-FFF2-40B4-BE49-F238E27FC236}">
                    <a16:creationId xmlns:a16="http://schemas.microsoft.com/office/drawing/2014/main" id="{8F481D46-98D9-4F5E-9AA9-F16CE5CE8DD1}"/>
                  </a:ext>
                </a:extLst>
              </p:cNvPr>
              <p:cNvSpPr/>
              <p:nvPr/>
            </p:nvSpPr>
            <p:spPr>
              <a:xfrm>
                <a:off x="1719982" y="4274405"/>
                <a:ext cx="216740" cy="216740"/>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grpSp>
          <p:nvGrpSpPr>
            <p:cNvPr id="9" name="Group 8">
              <a:extLst>
                <a:ext uri="{FF2B5EF4-FFF2-40B4-BE49-F238E27FC236}">
                  <a16:creationId xmlns:a16="http://schemas.microsoft.com/office/drawing/2014/main" id="{EBDD0BD7-525A-429C-95CF-7F6714A33655}"/>
                </a:ext>
              </a:extLst>
            </p:cNvPr>
            <p:cNvGrpSpPr/>
            <p:nvPr/>
          </p:nvGrpSpPr>
          <p:grpSpPr>
            <a:xfrm>
              <a:off x="3617610" y="5298593"/>
              <a:ext cx="5400827" cy="1095506"/>
              <a:chOff x="3617610" y="5298593"/>
              <a:chExt cx="5400827" cy="1095506"/>
            </a:xfrm>
          </p:grpSpPr>
          <p:pic>
            <p:nvPicPr>
              <p:cNvPr id="73" name="Picture 72">
                <a:extLst>
                  <a:ext uri="{FF2B5EF4-FFF2-40B4-BE49-F238E27FC236}">
                    <a16:creationId xmlns:a16="http://schemas.microsoft.com/office/drawing/2014/main" id="{AAD28CDC-6852-46E6-AFD9-8CBC0672CBB1}"/>
                  </a:ext>
                </a:extLst>
              </p:cNvPr>
              <p:cNvPicPr>
                <a:picLocks noChangeAspect="1"/>
              </p:cNvPicPr>
              <p:nvPr/>
            </p:nvPicPr>
            <p:blipFill rotWithShape="1">
              <a:blip r:embed="rId2">
                <a:extLst>
                  <a:ext uri="{28A0092B-C50C-407E-A947-70E740481C1C}">
                    <a14:useLocalDpi xmlns:a14="http://schemas.microsoft.com/office/drawing/2010/main" val="0"/>
                  </a:ext>
                </a:extLst>
              </a:blip>
              <a:srcRect l="37604" t="23389" r="34563" b="39500"/>
              <a:stretch/>
            </p:blipFill>
            <p:spPr>
              <a:xfrm>
                <a:off x="3617610" y="5298593"/>
                <a:ext cx="1095506" cy="1095506"/>
              </a:xfrm>
              <a:prstGeom prst="rect">
                <a:avLst/>
              </a:prstGeom>
              <a:ln w="38100">
                <a:solidFill>
                  <a:srgbClr val="C040C0"/>
                </a:solidFill>
              </a:ln>
            </p:spPr>
          </p:pic>
          <p:sp>
            <p:nvSpPr>
              <p:cNvPr id="76" name="Rectangle 75">
                <a:extLst>
                  <a:ext uri="{FF2B5EF4-FFF2-40B4-BE49-F238E27FC236}">
                    <a16:creationId xmlns:a16="http://schemas.microsoft.com/office/drawing/2014/main" id="{7F7461D8-7EEE-46A0-A94B-3EE7A017E555}"/>
                  </a:ext>
                </a:extLst>
              </p:cNvPr>
              <p:cNvSpPr/>
              <p:nvPr/>
            </p:nvSpPr>
            <p:spPr>
              <a:xfrm>
                <a:off x="4006696" y="5687681"/>
                <a:ext cx="317329" cy="317329"/>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cxnSp>
            <p:nvCxnSpPr>
              <p:cNvPr id="94" name="Straight Arrow Connector 93">
                <a:extLst>
                  <a:ext uri="{FF2B5EF4-FFF2-40B4-BE49-F238E27FC236}">
                    <a16:creationId xmlns:a16="http://schemas.microsoft.com/office/drawing/2014/main" id="{BD9C5E84-991A-4611-8A6C-A67D4F647242}"/>
                  </a:ext>
                </a:extLst>
              </p:cNvPr>
              <p:cNvCxnSpPr/>
              <p:nvPr/>
            </p:nvCxnSpPr>
            <p:spPr>
              <a:xfrm>
                <a:off x="4956567" y="5860694"/>
                <a:ext cx="5620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5BAE27B2-9994-47A7-B9EA-34543453ADB8}"/>
                  </a:ext>
                </a:extLst>
              </p:cNvPr>
              <p:cNvSpPr/>
              <p:nvPr/>
            </p:nvSpPr>
            <p:spPr>
              <a:xfrm>
                <a:off x="5603670" y="5552865"/>
                <a:ext cx="1376508"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2400" dirty="0">
                    <a:solidFill>
                      <a:sysClr val="windowText" lastClr="000000"/>
                    </a:solidFill>
                    <a:latin typeface="Arial" panose="020B0604020202020204"/>
                  </a:rPr>
                  <a:t>CNN</a:t>
                </a:r>
              </a:p>
            </p:txBody>
          </p:sp>
          <p:sp>
            <p:nvSpPr>
              <p:cNvPr id="95" name="Cube 94">
                <a:extLst>
                  <a:ext uri="{FF2B5EF4-FFF2-40B4-BE49-F238E27FC236}">
                    <a16:creationId xmlns:a16="http://schemas.microsoft.com/office/drawing/2014/main" id="{414771C6-F199-407F-B78E-813356258DF2}"/>
                  </a:ext>
                </a:extLst>
              </p:cNvPr>
              <p:cNvSpPr/>
              <p:nvPr/>
            </p:nvSpPr>
            <p:spPr>
              <a:xfrm>
                <a:off x="8027182" y="5694653"/>
                <a:ext cx="991255" cy="326118"/>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650">
                  <a:solidFill>
                    <a:prstClr val="white"/>
                  </a:solidFill>
                  <a:latin typeface="Arial" panose="020B0604020202020204"/>
                </a:endParaRPr>
              </a:p>
            </p:txBody>
          </p:sp>
          <p:sp>
            <p:nvSpPr>
              <p:cNvPr id="96" name="TextBox 95">
                <a:extLst>
                  <a:ext uri="{FF2B5EF4-FFF2-40B4-BE49-F238E27FC236}">
                    <a16:creationId xmlns:a16="http://schemas.microsoft.com/office/drawing/2014/main" id="{85ACB8BA-ADB5-4458-83C8-07B01D5C06EC}"/>
                  </a:ext>
                </a:extLst>
              </p:cNvPr>
              <p:cNvSpPr txBox="1"/>
              <p:nvPr/>
            </p:nvSpPr>
            <p:spPr>
              <a:xfrm>
                <a:off x="7694496" y="5727753"/>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1</a:t>
                </a:r>
              </a:p>
            </p:txBody>
          </p:sp>
          <p:sp>
            <p:nvSpPr>
              <p:cNvPr id="97" name="TextBox 96">
                <a:extLst>
                  <a:ext uri="{FF2B5EF4-FFF2-40B4-BE49-F238E27FC236}">
                    <a16:creationId xmlns:a16="http://schemas.microsoft.com/office/drawing/2014/main" id="{DE64B4DE-6120-43B1-AF34-0BEC378DBFCF}"/>
                  </a:ext>
                </a:extLst>
              </p:cNvPr>
              <p:cNvSpPr txBox="1"/>
              <p:nvPr/>
            </p:nvSpPr>
            <p:spPr>
              <a:xfrm>
                <a:off x="7735739" y="5417644"/>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1</a:t>
                </a:r>
              </a:p>
            </p:txBody>
          </p:sp>
          <p:sp>
            <p:nvSpPr>
              <p:cNvPr id="98" name="TextBox 97">
                <a:extLst>
                  <a:ext uri="{FF2B5EF4-FFF2-40B4-BE49-F238E27FC236}">
                    <a16:creationId xmlns:a16="http://schemas.microsoft.com/office/drawing/2014/main" id="{20D83C4F-0DB1-497A-8235-992D0F38C264}"/>
                  </a:ext>
                </a:extLst>
              </p:cNvPr>
              <p:cNvSpPr txBox="1"/>
              <p:nvPr/>
            </p:nvSpPr>
            <p:spPr>
              <a:xfrm>
                <a:off x="8384370" y="5328344"/>
                <a:ext cx="332687" cy="461665"/>
              </a:xfrm>
              <a:prstGeom prst="rect">
                <a:avLst/>
              </a:prstGeom>
              <a:noFill/>
            </p:spPr>
            <p:txBody>
              <a:bodyPr wrap="square" rtlCol="0">
                <a:spAutoFit/>
              </a:bodyPr>
              <a:lstStyle/>
              <a:p>
                <a:pPr algn="ctr" defTabSz="342900" fontAlgn="auto">
                  <a:spcBef>
                    <a:spcPts val="0"/>
                  </a:spcBef>
                  <a:spcAft>
                    <a:spcPts val="0"/>
                  </a:spcAft>
                </a:pPr>
                <a:r>
                  <a:rPr lang="en-US" sz="1650" dirty="0">
                    <a:solidFill>
                      <a:prstClr val="black"/>
                    </a:solidFill>
                    <a:latin typeface="Arial" panose="020B0604020202020204"/>
                    <a:ea typeface="+mn-ea"/>
                  </a:rPr>
                  <a:t>F</a:t>
                </a:r>
              </a:p>
            </p:txBody>
          </p:sp>
          <p:cxnSp>
            <p:nvCxnSpPr>
              <p:cNvPr id="100" name="Straight Connector 99">
                <a:extLst>
                  <a:ext uri="{FF2B5EF4-FFF2-40B4-BE49-F238E27FC236}">
                    <a16:creationId xmlns:a16="http://schemas.microsoft.com/office/drawing/2014/main" id="{D6344D2C-E849-41F2-9903-434B910A5AD8}"/>
                  </a:ext>
                </a:extLst>
              </p:cNvPr>
              <p:cNvCxnSpPr>
                <a:cxnSpLocks/>
              </p:cNvCxnSpPr>
              <p:nvPr/>
            </p:nvCxnSpPr>
            <p:spPr>
              <a:xfrm>
                <a:off x="7065219" y="5860694"/>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03" name="TextBox 102">
            <a:extLst>
              <a:ext uri="{FF2B5EF4-FFF2-40B4-BE49-F238E27FC236}">
                <a16:creationId xmlns:a16="http://schemas.microsoft.com/office/drawing/2014/main" id="{29A6F425-C318-4B3B-B830-B426622C04C3}"/>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Image credit: PASCAL VOC, Everingham et al. </a:t>
            </a:r>
          </a:p>
        </p:txBody>
      </p:sp>
      <p:sp>
        <p:nvSpPr>
          <p:cNvPr id="3" name="TextBox 2">
            <a:extLst>
              <a:ext uri="{FF2B5EF4-FFF2-40B4-BE49-F238E27FC236}">
                <a16:creationId xmlns:a16="http://schemas.microsoft.com/office/drawing/2014/main" id="{6F950A83-AAA1-783F-B1F6-3CFCFC4CD134}"/>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343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8284-246E-4FF3-B71F-9F76D076E66E}"/>
              </a:ext>
            </a:extLst>
          </p:cNvPr>
          <p:cNvSpPr>
            <a:spLocks noGrp="1"/>
          </p:cNvSpPr>
          <p:nvPr>
            <p:ph type="title"/>
          </p:nvPr>
        </p:nvSpPr>
        <p:spPr/>
        <p:txBody>
          <a:bodyPr/>
          <a:lstStyle/>
          <a:p>
            <a:r>
              <a:rPr lang="en-US" dirty="0"/>
              <a:t>Idea #2</a:t>
            </a:r>
          </a:p>
        </p:txBody>
      </p:sp>
      <p:pic>
        <p:nvPicPr>
          <p:cNvPr id="11" name="Picture 10">
            <a:extLst>
              <a:ext uri="{FF2B5EF4-FFF2-40B4-BE49-F238E27FC236}">
                <a16:creationId xmlns:a16="http://schemas.microsoft.com/office/drawing/2014/main" id="{D7BF2BE9-6D0A-47B3-900A-CE579348B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62" y="2541257"/>
            <a:ext cx="2439638" cy="1829729"/>
          </a:xfrm>
          <a:prstGeom prst="rect">
            <a:avLst/>
          </a:prstGeom>
        </p:spPr>
      </p:pic>
      <p:sp>
        <p:nvSpPr>
          <p:cNvPr id="20" name="Rectangle 19">
            <a:extLst>
              <a:ext uri="{FF2B5EF4-FFF2-40B4-BE49-F238E27FC236}">
                <a16:creationId xmlns:a16="http://schemas.microsoft.com/office/drawing/2014/main" id="{0437A468-0FB4-48DF-BE7A-AC93A877F7C5}"/>
              </a:ext>
            </a:extLst>
          </p:cNvPr>
          <p:cNvSpPr/>
          <p:nvPr/>
        </p:nvSpPr>
        <p:spPr>
          <a:xfrm>
            <a:off x="1853869" y="2826117"/>
            <a:ext cx="679034" cy="67903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3" name="TextBox 52">
            <a:extLst>
              <a:ext uri="{FF2B5EF4-FFF2-40B4-BE49-F238E27FC236}">
                <a16:creationId xmlns:a16="http://schemas.microsoft.com/office/drawing/2014/main" id="{F4341A4A-5AD0-4C75-A14C-8DE385B5471C}"/>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Image credit: PASCAL VOC, Everingham et al. </a:t>
            </a:r>
          </a:p>
        </p:txBody>
      </p:sp>
      <p:cxnSp>
        <p:nvCxnSpPr>
          <p:cNvPr id="5" name="Straight Arrow Connector 4">
            <a:extLst>
              <a:ext uri="{FF2B5EF4-FFF2-40B4-BE49-F238E27FC236}">
                <a16:creationId xmlns:a16="http://schemas.microsoft.com/office/drawing/2014/main" id="{2BBB6CEF-211A-4BF2-A4DC-F5F7FE961A96}"/>
              </a:ext>
            </a:extLst>
          </p:cNvPr>
          <p:cNvCxnSpPr>
            <a:cxnSpLocks/>
          </p:cNvCxnSpPr>
          <p:nvPr/>
        </p:nvCxnSpPr>
        <p:spPr>
          <a:xfrm flipH="1">
            <a:off x="2429082" y="3058711"/>
            <a:ext cx="743512" cy="3980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F806CDA-DEFC-4694-BC8F-B8BFF371AEE0}"/>
              </a:ext>
            </a:extLst>
          </p:cNvPr>
          <p:cNvCxnSpPr>
            <a:cxnSpLocks/>
          </p:cNvCxnSpPr>
          <p:nvPr/>
        </p:nvCxnSpPr>
        <p:spPr>
          <a:xfrm>
            <a:off x="1853869" y="3668087"/>
            <a:ext cx="679034"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B95390-17E7-4F1D-B061-4F887282BCD0}"/>
              </a:ext>
            </a:extLst>
          </p:cNvPr>
          <p:cNvSpPr txBox="1"/>
          <p:nvPr/>
        </p:nvSpPr>
        <p:spPr>
          <a:xfrm>
            <a:off x="1364092" y="2928235"/>
            <a:ext cx="321077" cy="461665"/>
          </a:xfrm>
          <a:prstGeom prst="rect">
            <a:avLst/>
          </a:prstGeom>
          <a:noFill/>
        </p:spPr>
        <p:txBody>
          <a:bodyPr wrap="square" rtlCol="0">
            <a:spAutoFit/>
          </a:bodyPr>
          <a:lstStyle/>
          <a:p>
            <a:pPr defTabSz="342900" fontAlgn="auto">
              <a:spcBef>
                <a:spcPts val="0"/>
              </a:spcBef>
              <a:spcAft>
                <a:spcPts val="0"/>
              </a:spcAft>
            </a:pPr>
            <a:r>
              <a:rPr lang="en-US" sz="2400" b="1" dirty="0">
                <a:ln>
                  <a:solidFill>
                    <a:prstClr val="black"/>
                  </a:solidFill>
                </a:ln>
                <a:solidFill>
                  <a:srgbClr val="FFC000"/>
                </a:solidFill>
                <a:latin typeface="Arial" panose="020B0604020202020204"/>
                <a:ea typeface="+mn-ea"/>
              </a:rPr>
              <a:t>n</a:t>
            </a:r>
          </a:p>
        </p:txBody>
      </p:sp>
      <p:sp>
        <p:nvSpPr>
          <p:cNvPr id="59" name="TextBox 58">
            <a:extLst>
              <a:ext uri="{FF2B5EF4-FFF2-40B4-BE49-F238E27FC236}">
                <a16:creationId xmlns:a16="http://schemas.microsoft.com/office/drawing/2014/main" id="{626EBD43-EE5F-4EC5-B9D3-FA71C4D42715}"/>
              </a:ext>
            </a:extLst>
          </p:cNvPr>
          <p:cNvSpPr txBox="1"/>
          <p:nvPr/>
        </p:nvSpPr>
        <p:spPr>
          <a:xfrm>
            <a:off x="2032847" y="3639876"/>
            <a:ext cx="321077" cy="461665"/>
          </a:xfrm>
          <a:prstGeom prst="rect">
            <a:avLst/>
          </a:prstGeom>
          <a:noFill/>
        </p:spPr>
        <p:txBody>
          <a:bodyPr wrap="square" rtlCol="0">
            <a:spAutoFit/>
          </a:bodyPr>
          <a:lstStyle/>
          <a:p>
            <a:pPr defTabSz="342900" fontAlgn="auto">
              <a:spcBef>
                <a:spcPts val="0"/>
              </a:spcBef>
              <a:spcAft>
                <a:spcPts val="0"/>
              </a:spcAft>
            </a:pPr>
            <a:r>
              <a:rPr lang="en-US" sz="2400" b="1" dirty="0">
                <a:ln>
                  <a:solidFill>
                    <a:prstClr val="black"/>
                  </a:solidFill>
                </a:ln>
                <a:solidFill>
                  <a:srgbClr val="FFC000"/>
                </a:solidFill>
                <a:latin typeface="Arial" panose="020B0604020202020204"/>
                <a:ea typeface="+mn-ea"/>
              </a:rPr>
              <a:t>n</a:t>
            </a:r>
          </a:p>
        </p:txBody>
      </p:sp>
      <p:cxnSp>
        <p:nvCxnSpPr>
          <p:cNvPr id="60" name="Straight Arrow Connector 59">
            <a:extLst>
              <a:ext uri="{FF2B5EF4-FFF2-40B4-BE49-F238E27FC236}">
                <a16:creationId xmlns:a16="http://schemas.microsoft.com/office/drawing/2014/main" id="{44E22530-0916-40FF-938E-688700AC8034}"/>
              </a:ext>
            </a:extLst>
          </p:cNvPr>
          <p:cNvCxnSpPr>
            <a:cxnSpLocks/>
          </p:cNvCxnSpPr>
          <p:nvPr/>
        </p:nvCxnSpPr>
        <p:spPr>
          <a:xfrm>
            <a:off x="1760669" y="2772075"/>
            <a:ext cx="0" cy="733076"/>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221886-CE4A-4839-92AD-E5981D11E855}"/>
              </a:ext>
            </a:extLst>
          </p:cNvPr>
          <p:cNvSpPr txBox="1"/>
          <p:nvPr/>
        </p:nvSpPr>
        <p:spPr>
          <a:xfrm>
            <a:off x="1264763" y="1103566"/>
            <a:ext cx="5538477" cy="1061829"/>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Meet “Gabor”. We extract </a:t>
            </a:r>
            <a:r>
              <a:rPr lang="en-US" sz="2100" dirty="0" err="1">
                <a:solidFill>
                  <a:prstClr val="black"/>
                </a:solidFill>
                <a:latin typeface="Arial" panose="020B0604020202020204"/>
                <a:ea typeface="+mn-ea"/>
              </a:rPr>
              <a:t>NxN</a:t>
            </a:r>
            <a:r>
              <a:rPr lang="en-US" sz="2100" dirty="0">
                <a:solidFill>
                  <a:prstClr val="black"/>
                </a:solidFill>
                <a:latin typeface="Arial" panose="020B0604020202020204"/>
                <a:ea typeface="+mn-ea"/>
              </a:rPr>
              <a:t> patches and do independent CNNs. </a:t>
            </a:r>
            <a:r>
              <a:rPr lang="en-US" sz="2100" b="1" dirty="0">
                <a:solidFill>
                  <a:prstClr val="black"/>
                </a:solidFill>
                <a:latin typeface="Arial" panose="020B0604020202020204"/>
                <a:ea typeface="+mn-ea"/>
              </a:rPr>
              <a:t>How many times does Gabor filter the red pixel?</a:t>
            </a:r>
          </a:p>
        </p:txBody>
      </p:sp>
      <p:pic>
        <p:nvPicPr>
          <p:cNvPr id="50" name="Picture 2" descr="http://cs231n.github.io/assets/cnnvis/filt1.jpeg">
            <a:extLst>
              <a:ext uri="{FF2B5EF4-FFF2-40B4-BE49-F238E27FC236}">
                <a16:creationId xmlns:a16="http://schemas.microsoft.com/office/drawing/2014/main" id="{4203AEE7-6295-4AD1-B8CE-D96845250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26" t="29967" r="21386" b="61313"/>
          <a:stretch/>
        </p:blipFill>
        <p:spPr bwMode="auto">
          <a:xfrm>
            <a:off x="6803243" y="1103566"/>
            <a:ext cx="860170" cy="8601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96D515-D611-4E6A-8CA3-88BBB74C083C}"/>
              </a:ext>
            </a:extLst>
          </p:cNvPr>
          <p:cNvSpPr txBox="1"/>
          <p:nvPr/>
        </p:nvSpPr>
        <p:spPr>
          <a:xfrm>
            <a:off x="6803243" y="1963735"/>
            <a:ext cx="860170" cy="300082"/>
          </a:xfrm>
          <a:prstGeom prst="rect">
            <a:avLst/>
          </a:prstGeom>
          <a:noFill/>
        </p:spPr>
        <p:txBody>
          <a:bodyPr wrap="square" rtlCol="0">
            <a:spAutoFit/>
          </a:bodyPr>
          <a:lstStyle/>
          <a:p>
            <a:pPr algn="ctr" defTabSz="342900" fontAlgn="auto">
              <a:spcBef>
                <a:spcPts val="0"/>
              </a:spcBef>
              <a:spcAft>
                <a:spcPts val="0"/>
              </a:spcAft>
            </a:pPr>
            <a:r>
              <a:rPr lang="en-US" sz="1350" b="1" dirty="0">
                <a:solidFill>
                  <a:prstClr val="black"/>
                </a:solidFill>
                <a:latin typeface="Arial" panose="020B0604020202020204"/>
                <a:ea typeface="+mn-ea"/>
              </a:rPr>
              <a:t>Gabor</a:t>
            </a:r>
          </a:p>
        </p:txBody>
      </p:sp>
      <p:grpSp>
        <p:nvGrpSpPr>
          <p:cNvPr id="4" name="Group 3">
            <a:extLst>
              <a:ext uri="{FF2B5EF4-FFF2-40B4-BE49-F238E27FC236}">
                <a16:creationId xmlns:a16="http://schemas.microsoft.com/office/drawing/2014/main" id="{287EA4BB-198D-4C7C-9F62-9F3B51F07D23}"/>
              </a:ext>
            </a:extLst>
          </p:cNvPr>
          <p:cNvGrpSpPr/>
          <p:nvPr/>
        </p:nvGrpSpPr>
        <p:grpSpPr>
          <a:xfrm>
            <a:off x="4034001" y="2541256"/>
            <a:ext cx="3755290" cy="1911749"/>
            <a:chOff x="3854668" y="3388342"/>
            <a:chExt cx="5007053" cy="2548998"/>
          </a:xfrm>
        </p:grpSpPr>
        <p:sp>
          <p:nvSpPr>
            <p:cNvPr id="14" name="TextBox 13">
              <a:extLst>
                <a:ext uri="{FF2B5EF4-FFF2-40B4-BE49-F238E27FC236}">
                  <a16:creationId xmlns:a16="http://schemas.microsoft.com/office/drawing/2014/main" id="{7B5CE716-7970-4151-8BD6-0280B27A6A74}"/>
                </a:ext>
              </a:extLst>
            </p:cNvPr>
            <p:cNvSpPr txBox="1"/>
            <p:nvPr/>
          </p:nvSpPr>
          <p:spPr>
            <a:xfrm>
              <a:off x="5931017" y="3388342"/>
              <a:ext cx="2930704" cy="984885"/>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Answer: </a:t>
              </a:r>
            </a:p>
            <a:p>
              <a:pPr defTabSz="342900" fontAlgn="auto">
                <a:spcBef>
                  <a:spcPts val="0"/>
                </a:spcBef>
                <a:spcAft>
                  <a:spcPts val="0"/>
                </a:spcAft>
              </a:pPr>
              <a:r>
                <a:rPr lang="en-US" sz="2100" dirty="0">
                  <a:solidFill>
                    <a:prstClr val="black"/>
                  </a:solidFill>
                  <a:latin typeface="Arial" panose="020B0604020202020204"/>
                  <a:ea typeface="+mn-ea"/>
                </a:rPr>
                <a:t>(2n-1)*(2n-1)</a:t>
              </a:r>
            </a:p>
          </p:txBody>
        </p:sp>
        <p:grpSp>
          <p:nvGrpSpPr>
            <p:cNvPr id="17" name="Group 16">
              <a:extLst>
                <a:ext uri="{FF2B5EF4-FFF2-40B4-BE49-F238E27FC236}">
                  <a16:creationId xmlns:a16="http://schemas.microsoft.com/office/drawing/2014/main" id="{DE8C4EA1-BEB4-4DA9-8ABE-529DE1561F48}"/>
                </a:ext>
              </a:extLst>
            </p:cNvPr>
            <p:cNvGrpSpPr/>
            <p:nvPr/>
          </p:nvGrpSpPr>
          <p:grpSpPr>
            <a:xfrm>
              <a:off x="3854668" y="3547777"/>
              <a:ext cx="1808739" cy="2389563"/>
              <a:chOff x="4549455" y="4036399"/>
              <a:chExt cx="1808739" cy="2389563"/>
            </a:xfrm>
          </p:grpSpPr>
          <p:sp>
            <p:nvSpPr>
              <p:cNvPr id="66" name="Rectangle 65">
                <a:extLst>
                  <a:ext uri="{FF2B5EF4-FFF2-40B4-BE49-F238E27FC236}">
                    <a16:creationId xmlns:a16="http://schemas.microsoft.com/office/drawing/2014/main" id="{51FE0545-2A4C-4864-873C-3162441D58B9}"/>
                  </a:ext>
                </a:extLst>
              </p:cNvPr>
              <p:cNvSpPr/>
              <p:nvPr/>
            </p:nvSpPr>
            <p:spPr>
              <a:xfrm>
                <a:off x="4572000" y="4036399"/>
                <a:ext cx="905378" cy="9053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7" name="Rectangle 66">
                <a:extLst>
                  <a:ext uri="{FF2B5EF4-FFF2-40B4-BE49-F238E27FC236}">
                    <a16:creationId xmlns:a16="http://schemas.microsoft.com/office/drawing/2014/main" id="{4DBA0BCC-F6FC-4CD9-8B29-E21798BF288B}"/>
                  </a:ext>
                </a:extLst>
              </p:cNvPr>
              <p:cNvSpPr/>
              <p:nvPr/>
            </p:nvSpPr>
            <p:spPr>
              <a:xfrm>
                <a:off x="5276113" y="4759735"/>
                <a:ext cx="905378" cy="9053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cxnSp>
            <p:nvCxnSpPr>
              <p:cNvPr id="68" name="Straight Arrow Connector 67">
                <a:extLst>
                  <a:ext uri="{FF2B5EF4-FFF2-40B4-BE49-F238E27FC236}">
                    <a16:creationId xmlns:a16="http://schemas.microsoft.com/office/drawing/2014/main" id="{EB2DBFB7-B108-41F1-9C9E-FB5DD34CFAB4}"/>
                  </a:ext>
                </a:extLst>
              </p:cNvPr>
              <p:cNvCxnSpPr>
                <a:cxnSpLocks/>
              </p:cNvCxnSpPr>
              <p:nvPr/>
            </p:nvCxnSpPr>
            <p:spPr>
              <a:xfrm flipH="1">
                <a:off x="5366845" y="4322487"/>
                <a:ext cx="991349" cy="5306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F71828A-D375-4A8E-B541-5A0C1743BFF1}"/>
                  </a:ext>
                </a:extLst>
              </p:cNvPr>
              <p:cNvCxnSpPr>
                <a:cxnSpLocks/>
              </p:cNvCxnSpPr>
              <p:nvPr/>
            </p:nvCxnSpPr>
            <p:spPr>
              <a:xfrm>
                <a:off x="5276113" y="5848023"/>
                <a:ext cx="965296"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5D67FED-2DA8-4C1D-B91B-2650D9D738C5}"/>
                  </a:ext>
                </a:extLst>
              </p:cNvPr>
              <p:cNvSpPr txBox="1"/>
              <p:nvPr/>
            </p:nvSpPr>
            <p:spPr>
              <a:xfrm>
                <a:off x="5514751" y="5810409"/>
                <a:ext cx="428101" cy="615553"/>
              </a:xfrm>
              <a:prstGeom prst="rect">
                <a:avLst/>
              </a:prstGeom>
              <a:noFill/>
            </p:spPr>
            <p:txBody>
              <a:bodyPr wrap="square" rtlCol="0">
                <a:spAutoFit/>
              </a:bodyPr>
              <a:lstStyle/>
              <a:p>
                <a:pPr defTabSz="342900" fontAlgn="auto">
                  <a:spcBef>
                    <a:spcPts val="0"/>
                  </a:spcBef>
                  <a:spcAft>
                    <a:spcPts val="0"/>
                  </a:spcAft>
                </a:pPr>
                <a:r>
                  <a:rPr lang="en-US" sz="2400" b="1" dirty="0">
                    <a:ln>
                      <a:solidFill>
                        <a:prstClr val="black"/>
                      </a:solidFill>
                    </a:ln>
                    <a:solidFill>
                      <a:srgbClr val="FFC000"/>
                    </a:solidFill>
                    <a:latin typeface="Arial" panose="020B0604020202020204"/>
                    <a:ea typeface="+mn-ea"/>
                  </a:rPr>
                  <a:t>n</a:t>
                </a:r>
              </a:p>
            </p:txBody>
          </p:sp>
          <p:cxnSp>
            <p:nvCxnSpPr>
              <p:cNvPr id="77" name="Straight Arrow Connector 76">
                <a:extLst>
                  <a:ext uri="{FF2B5EF4-FFF2-40B4-BE49-F238E27FC236}">
                    <a16:creationId xmlns:a16="http://schemas.microsoft.com/office/drawing/2014/main" id="{6F925997-0D56-4D3F-9490-774CE30F23CE}"/>
                  </a:ext>
                </a:extLst>
              </p:cNvPr>
              <p:cNvCxnSpPr>
                <a:cxnSpLocks/>
              </p:cNvCxnSpPr>
              <p:nvPr/>
            </p:nvCxnSpPr>
            <p:spPr>
              <a:xfrm>
                <a:off x="4549455" y="5142369"/>
                <a:ext cx="965296"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2573BD7-10C1-4633-95A0-7278CE4104CC}"/>
                  </a:ext>
                </a:extLst>
              </p:cNvPr>
              <p:cNvSpPr txBox="1"/>
              <p:nvPr/>
            </p:nvSpPr>
            <p:spPr>
              <a:xfrm>
                <a:off x="4788092" y="5104755"/>
                <a:ext cx="428101" cy="615553"/>
              </a:xfrm>
              <a:prstGeom prst="rect">
                <a:avLst/>
              </a:prstGeom>
              <a:noFill/>
            </p:spPr>
            <p:txBody>
              <a:bodyPr wrap="square" rtlCol="0">
                <a:spAutoFit/>
              </a:bodyPr>
              <a:lstStyle/>
              <a:p>
                <a:pPr defTabSz="342900" fontAlgn="auto">
                  <a:spcBef>
                    <a:spcPts val="0"/>
                  </a:spcBef>
                  <a:spcAft>
                    <a:spcPts val="0"/>
                  </a:spcAft>
                </a:pPr>
                <a:r>
                  <a:rPr lang="en-US" sz="2400" b="1" dirty="0">
                    <a:ln>
                      <a:solidFill>
                        <a:prstClr val="black"/>
                      </a:solidFill>
                    </a:ln>
                    <a:solidFill>
                      <a:srgbClr val="FFC000"/>
                    </a:solidFill>
                    <a:latin typeface="Arial" panose="020B0604020202020204"/>
                    <a:ea typeface="+mn-ea"/>
                  </a:rPr>
                  <a:t>n</a:t>
                </a:r>
              </a:p>
            </p:txBody>
          </p:sp>
        </p:grpSp>
      </p:grpSp>
      <p:sp>
        <p:nvSpPr>
          <p:cNvPr id="3" name="TextBox 2">
            <a:extLst>
              <a:ext uri="{FF2B5EF4-FFF2-40B4-BE49-F238E27FC236}">
                <a16:creationId xmlns:a16="http://schemas.microsoft.com/office/drawing/2014/main" id="{C5F6EE17-0A12-2008-A431-7726706628C5}"/>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5120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1E8E-FF27-482F-B960-763A3382AF61}"/>
              </a:ext>
            </a:extLst>
          </p:cNvPr>
          <p:cNvSpPr>
            <a:spLocks noGrp="1"/>
          </p:cNvSpPr>
          <p:nvPr>
            <p:ph type="title"/>
          </p:nvPr>
        </p:nvSpPr>
        <p:spPr/>
        <p:txBody>
          <a:bodyPr/>
          <a:lstStyle/>
          <a:p>
            <a:r>
              <a:rPr lang="en-US" dirty="0"/>
              <a:t>The Big Issue</a:t>
            </a:r>
          </a:p>
        </p:txBody>
      </p:sp>
      <p:sp>
        <p:nvSpPr>
          <p:cNvPr id="3" name="Content Placeholder 2">
            <a:extLst>
              <a:ext uri="{FF2B5EF4-FFF2-40B4-BE49-F238E27FC236}">
                <a16:creationId xmlns:a16="http://schemas.microsoft.com/office/drawing/2014/main" id="{1E6D7ACD-0057-40A3-AD94-ED82AA089AAC}"/>
              </a:ext>
            </a:extLst>
          </p:cNvPr>
          <p:cNvSpPr>
            <a:spLocks noGrp="1"/>
          </p:cNvSpPr>
          <p:nvPr>
            <p:ph idx="1"/>
          </p:nvPr>
        </p:nvSpPr>
        <p:spPr/>
        <p:txBody>
          <a:bodyPr/>
          <a:lstStyle/>
          <a:p>
            <a:pPr marL="0" indent="0">
              <a:buNone/>
            </a:pPr>
            <a:r>
              <a:rPr lang="en-US" dirty="0"/>
              <a:t>We need to:</a:t>
            </a:r>
          </a:p>
          <a:p>
            <a:pPr marL="385763" indent="-385763">
              <a:buFont typeface="+mj-lt"/>
              <a:buAutoNum type="arabicPeriod"/>
            </a:pPr>
            <a:r>
              <a:rPr lang="en-US" dirty="0"/>
              <a:t>Have large receptive fields to figure out what we’re looking at</a:t>
            </a:r>
          </a:p>
          <a:p>
            <a:pPr marL="385763" indent="-385763">
              <a:buFont typeface="+mj-lt"/>
              <a:buAutoNum type="arabicPeriod"/>
            </a:pPr>
            <a:r>
              <a:rPr lang="en-US" dirty="0"/>
              <a:t>Not waste a ton of time or memory while doing so</a:t>
            </a:r>
          </a:p>
          <a:p>
            <a:pPr marL="385763" indent="-385763">
              <a:buFont typeface="+mj-lt"/>
              <a:buAutoNum type="arabicPeriod"/>
            </a:pPr>
            <a:endParaRPr lang="en-US" dirty="0"/>
          </a:p>
          <a:p>
            <a:pPr marL="0" indent="0">
              <a:buNone/>
            </a:pPr>
            <a:r>
              <a:rPr lang="en-US" dirty="0"/>
              <a:t>These two objectives are in total conflict </a:t>
            </a:r>
          </a:p>
          <a:p>
            <a:pPr lvl="1"/>
            <a:endParaRPr lang="en-US" dirty="0"/>
          </a:p>
        </p:txBody>
      </p:sp>
      <p:sp>
        <p:nvSpPr>
          <p:cNvPr id="4" name="TextBox 3">
            <a:extLst>
              <a:ext uri="{FF2B5EF4-FFF2-40B4-BE49-F238E27FC236}">
                <a16:creationId xmlns:a16="http://schemas.microsoft.com/office/drawing/2014/main" id="{6902F150-5233-7104-653E-EF77F3B0C59F}"/>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0822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428A7-3E14-467C-BCA7-DB0AD80115B9}"/>
              </a:ext>
            </a:extLst>
          </p:cNvPr>
          <p:cNvSpPr>
            <a:spLocks noGrp="1"/>
          </p:cNvSpPr>
          <p:nvPr>
            <p:ph type="title"/>
          </p:nvPr>
        </p:nvSpPr>
        <p:spPr/>
        <p:txBody>
          <a:bodyPr/>
          <a:lstStyle/>
          <a:p>
            <a:r>
              <a:rPr lang="en-US" dirty="0"/>
              <a:t>Encoder-Decoder</a:t>
            </a:r>
          </a:p>
        </p:txBody>
      </p:sp>
      <p:sp>
        <p:nvSpPr>
          <p:cNvPr id="60" name="TextBox 59">
            <a:extLst>
              <a:ext uri="{FF2B5EF4-FFF2-40B4-BE49-F238E27FC236}">
                <a16:creationId xmlns:a16="http://schemas.microsoft.com/office/drawing/2014/main" id="{939748C3-52E9-461D-AD4C-148D858452B8}"/>
              </a:ext>
            </a:extLst>
          </p:cNvPr>
          <p:cNvSpPr txBox="1"/>
          <p:nvPr/>
        </p:nvSpPr>
        <p:spPr>
          <a:xfrm>
            <a:off x="1480588" y="1189317"/>
            <a:ext cx="6619804" cy="830997"/>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Key idea: First </a:t>
            </a:r>
            <a:r>
              <a:rPr lang="en-US" sz="2400" b="1" dirty="0" err="1">
                <a:solidFill>
                  <a:prstClr val="black"/>
                </a:solidFill>
                <a:latin typeface="Arial" panose="020B0604020202020204"/>
                <a:ea typeface="+mn-ea"/>
              </a:rPr>
              <a:t>downsample</a:t>
            </a:r>
            <a:r>
              <a:rPr lang="en-US" sz="2400" dirty="0">
                <a:solidFill>
                  <a:prstClr val="black"/>
                </a:solidFill>
                <a:latin typeface="Arial" panose="020B0604020202020204"/>
                <a:ea typeface="+mn-ea"/>
              </a:rPr>
              <a:t> towards middle of network. Then </a:t>
            </a:r>
            <a:r>
              <a:rPr lang="en-US" sz="2400" b="1" dirty="0" err="1">
                <a:solidFill>
                  <a:prstClr val="black"/>
                </a:solidFill>
                <a:latin typeface="Arial" panose="020B0604020202020204"/>
                <a:ea typeface="+mn-ea"/>
              </a:rPr>
              <a:t>upsample</a:t>
            </a:r>
            <a:r>
              <a:rPr lang="en-US" sz="2400" dirty="0">
                <a:solidFill>
                  <a:prstClr val="black"/>
                </a:solidFill>
                <a:latin typeface="Arial" panose="020B0604020202020204"/>
                <a:ea typeface="+mn-ea"/>
              </a:rPr>
              <a:t> from middle.</a:t>
            </a:r>
            <a:endParaRPr lang="en-US" sz="2400" b="1" dirty="0">
              <a:solidFill>
                <a:prstClr val="black"/>
              </a:solidFill>
              <a:latin typeface="Arial" panose="020B0604020202020204"/>
              <a:ea typeface="+mn-ea"/>
            </a:endParaRPr>
          </a:p>
        </p:txBody>
      </p:sp>
      <p:grpSp>
        <p:nvGrpSpPr>
          <p:cNvPr id="75" name="Group 74">
            <a:extLst>
              <a:ext uri="{FF2B5EF4-FFF2-40B4-BE49-F238E27FC236}">
                <a16:creationId xmlns:a16="http://schemas.microsoft.com/office/drawing/2014/main" id="{CD7812DE-3BE3-4382-9850-F6171FF1B04D}"/>
              </a:ext>
            </a:extLst>
          </p:cNvPr>
          <p:cNvGrpSpPr/>
          <p:nvPr/>
        </p:nvGrpSpPr>
        <p:grpSpPr>
          <a:xfrm>
            <a:off x="2450752" y="2905213"/>
            <a:ext cx="4345178" cy="1897751"/>
            <a:chOff x="1282274" y="3680699"/>
            <a:chExt cx="5793570" cy="2530334"/>
          </a:xfrm>
        </p:grpSpPr>
        <p:sp>
          <p:nvSpPr>
            <p:cNvPr id="25" name="Cube 24">
              <a:extLst>
                <a:ext uri="{FF2B5EF4-FFF2-40B4-BE49-F238E27FC236}">
                  <a16:creationId xmlns:a16="http://schemas.microsoft.com/office/drawing/2014/main" id="{20770BBF-5657-4D7A-A9CD-DFC5E0C4FD89}"/>
                </a:ext>
              </a:extLst>
            </p:cNvPr>
            <p:cNvSpPr/>
            <p:nvPr/>
          </p:nvSpPr>
          <p:spPr>
            <a:xfrm>
              <a:off x="1781825" y="4276712"/>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TextBox 25">
              <a:extLst>
                <a:ext uri="{FF2B5EF4-FFF2-40B4-BE49-F238E27FC236}">
                  <a16:creationId xmlns:a16="http://schemas.microsoft.com/office/drawing/2014/main" id="{C81E77AE-0EB5-4193-8367-659B0AFCF3CC}"/>
                </a:ext>
              </a:extLst>
            </p:cNvPr>
            <p:cNvSpPr txBox="1"/>
            <p:nvPr/>
          </p:nvSpPr>
          <p:spPr>
            <a:xfrm>
              <a:off x="1282274" y="5084483"/>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27" name="TextBox 26">
              <a:extLst>
                <a:ext uri="{FF2B5EF4-FFF2-40B4-BE49-F238E27FC236}">
                  <a16:creationId xmlns:a16="http://schemas.microsoft.com/office/drawing/2014/main" id="{59CFE436-8258-46C6-A53B-7AD57392212E}"/>
                </a:ext>
              </a:extLst>
            </p:cNvPr>
            <p:cNvSpPr txBox="1"/>
            <p:nvPr/>
          </p:nvSpPr>
          <p:spPr>
            <a:xfrm>
              <a:off x="1433107" y="3919059"/>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28" name="TextBox 27">
              <a:extLst>
                <a:ext uri="{FF2B5EF4-FFF2-40B4-BE49-F238E27FC236}">
                  <a16:creationId xmlns:a16="http://schemas.microsoft.com/office/drawing/2014/main" id="{C102122F-8C18-410E-A4C6-9A67F9D3DEA1}"/>
                </a:ext>
              </a:extLst>
            </p:cNvPr>
            <p:cNvSpPr txBox="1"/>
            <p:nvPr/>
          </p:nvSpPr>
          <p:spPr>
            <a:xfrm>
              <a:off x="2118078" y="3680699"/>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a:t>
              </a:r>
            </a:p>
          </p:txBody>
        </p:sp>
        <p:grpSp>
          <p:nvGrpSpPr>
            <p:cNvPr id="46" name="Group 45">
              <a:extLst>
                <a:ext uri="{FF2B5EF4-FFF2-40B4-BE49-F238E27FC236}">
                  <a16:creationId xmlns:a16="http://schemas.microsoft.com/office/drawing/2014/main" id="{A42641DF-2154-400F-8FAA-1277EDE58C9A}"/>
                </a:ext>
              </a:extLst>
            </p:cNvPr>
            <p:cNvGrpSpPr/>
            <p:nvPr/>
          </p:nvGrpSpPr>
          <p:grpSpPr>
            <a:xfrm>
              <a:off x="2466796" y="4276712"/>
              <a:ext cx="1909484" cy="1934321"/>
              <a:chOff x="1704892" y="3332140"/>
              <a:chExt cx="1909484" cy="1934321"/>
            </a:xfrm>
          </p:grpSpPr>
          <p:sp>
            <p:nvSpPr>
              <p:cNvPr id="6" name="Cube 5">
                <a:extLst>
                  <a:ext uri="{FF2B5EF4-FFF2-40B4-BE49-F238E27FC236}">
                    <a16:creationId xmlns:a16="http://schemas.microsoft.com/office/drawing/2014/main" id="{9ADDDB96-EA02-4957-98C4-BA5374FD9861}"/>
                  </a:ext>
                </a:extLst>
              </p:cNvPr>
              <p:cNvSpPr/>
              <p:nvPr/>
            </p:nvSpPr>
            <p:spPr>
              <a:xfrm>
                <a:off x="1704892" y="333214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7" name="Cube 6">
                <a:extLst>
                  <a:ext uri="{FF2B5EF4-FFF2-40B4-BE49-F238E27FC236}">
                    <a16:creationId xmlns:a16="http://schemas.microsoft.com/office/drawing/2014/main" id="{F245A296-A843-40C7-AAC2-8E104EE76099}"/>
                  </a:ext>
                </a:extLst>
              </p:cNvPr>
              <p:cNvSpPr/>
              <p:nvPr/>
            </p:nvSpPr>
            <p:spPr>
              <a:xfrm>
                <a:off x="2224874" y="348436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8" name="Cube 7">
                <a:extLst>
                  <a:ext uri="{FF2B5EF4-FFF2-40B4-BE49-F238E27FC236}">
                    <a16:creationId xmlns:a16="http://schemas.microsoft.com/office/drawing/2014/main" id="{13008E1B-F88E-4002-BDD5-BD8172F7B55A}"/>
                  </a:ext>
                </a:extLst>
              </p:cNvPr>
              <p:cNvSpPr/>
              <p:nvPr/>
            </p:nvSpPr>
            <p:spPr>
              <a:xfrm>
                <a:off x="2667714" y="368314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9" name="Cube 8">
                <a:extLst>
                  <a:ext uri="{FF2B5EF4-FFF2-40B4-BE49-F238E27FC236}">
                    <a16:creationId xmlns:a16="http://schemas.microsoft.com/office/drawing/2014/main" id="{7046F10B-5530-48E7-9890-6927A695B593}"/>
                  </a:ext>
                </a:extLst>
              </p:cNvPr>
              <p:cNvSpPr/>
              <p:nvPr/>
            </p:nvSpPr>
            <p:spPr>
              <a:xfrm>
                <a:off x="3037748" y="383248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0" name="Cube 9">
                <a:extLst>
                  <a:ext uri="{FF2B5EF4-FFF2-40B4-BE49-F238E27FC236}">
                    <a16:creationId xmlns:a16="http://schemas.microsoft.com/office/drawing/2014/main" id="{D38F6D77-3CA0-4219-BF85-BE907E841ACC}"/>
                  </a:ext>
                </a:extLst>
              </p:cNvPr>
              <p:cNvSpPr/>
              <p:nvPr/>
            </p:nvSpPr>
            <p:spPr>
              <a:xfrm>
                <a:off x="3300646" y="3975505"/>
                <a:ext cx="313730" cy="61633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51" name="Cube 50">
              <a:extLst>
                <a:ext uri="{FF2B5EF4-FFF2-40B4-BE49-F238E27FC236}">
                  <a16:creationId xmlns:a16="http://schemas.microsoft.com/office/drawing/2014/main" id="{EB1D6971-76D9-4B91-B4FF-605036060BB8}"/>
                </a:ext>
              </a:extLst>
            </p:cNvPr>
            <p:cNvSpPr/>
            <p:nvPr/>
          </p:nvSpPr>
          <p:spPr>
            <a:xfrm>
              <a:off x="4352866" y="4777056"/>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0" name="Cube 49">
              <a:extLst>
                <a:ext uri="{FF2B5EF4-FFF2-40B4-BE49-F238E27FC236}">
                  <a16:creationId xmlns:a16="http://schemas.microsoft.com/office/drawing/2014/main" id="{D23A477F-7AE1-4928-B55C-6154F392E57C}"/>
                </a:ext>
              </a:extLst>
            </p:cNvPr>
            <p:cNvSpPr/>
            <p:nvPr/>
          </p:nvSpPr>
          <p:spPr>
            <a:xfrm>
              <a:off x="4643182" y="4627713"/>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9" name="Cube 48">
              <a:extLst>
                <a:ext uri="{FF2B5EF4-FFF2-40B4-BE49-F238E27FC236}">
                  <a16:creationId xmlns:a16="http://schemas.microsoft.com/office/drawing/2014/main" id="{B4CEE2F4-D96D-4310-93E1-8E7CB023A4C9}"/>
                </a:ext>
              </a:extLst>
            </p:cNvPr>
            <p:cNvSpPr/>
            <p:nvPr/>
          </p:nvSpPr>
          <p:spPr>
            <a:xfrm>
              <a:off x="4989563" y="4428938"/>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8" name="Cube 47">
              <a:extLst>
                <a:ext uri="{FF2B5EF4-FFF2-40B4-BE49-F238E27FC236}">
                  <a16:creationId xmlns:a16="http://schemas.microsoft.com/office/drawing/2014/main" id="{2E34562D-3C54-4483-A6A1-7985D2187D13}"/>
                </a:ext>
              </a:extLst>
            </p:cNvPr>
            <p:cNvSpPr/>
            <p:nvPr/>
          </p:nvSpPr>
          <p:spPr>
            <a:xfrm>
              <a:off x="5392829" y="4276712"/>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5" name="Cube 54">
              <a:extLst>
                <a:ext uri="{FF2B5EF4-FFF2-40B4-BE49-F238E27FC236}">
                  <a16:creationId xmlns:a16="http://schemas.microsoft.com/office/drawing/2014/main" id="{54831110-B5EE-4EEA-8D5B-6B608C11A31E}"/>
                </a:ext>
              </a:extLst>
            </p:cNvPr>
            <p:cNvSpPr/>
            <p:nvPr/>
          </p:nvSpPr>
          <p:spPr>
            <a:xfrm>
              <a:off x="5916252" y="4276712"/>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6" name="TextBox 55">
              <a:extLst>
                <a:ext uri="{FF2B5EF4-FFF2-40B4-BE49-F238E27FC236}">
                  <a16:creationId xmlns:a16="http://schemas.microsoft.com/office/drawing/2014/main" id="{819E7922-EAFF-4477-89FA-CA9826B354AE}"/>
                </a:ext>
              </a:extLst>
            </p:cNvPr>
            <p:cNvSpPr txBox="1"/>
            <p:nvPr/>
          </p:nvSpPr>
          <p:spPr>
            <a:xfrm>
              <a:off x="6588757" y="5084483"/>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57" name="TextBox 56">
              <a:extLst>
                <a:ext uri="{FF2B5EF4-FFF2-40B4-BE49-F238E27FC236}">
                  <a16:creationId xmlns:a16="http://schemas.microsoft.com/office/drawing/2014/main" id="{E4849092-1E6D-4C13-B3A9-DB78F567619D}"/>
                </a:ext>
              </a:extLst>
            </p:cNvPr>
            <p:cNvSpPr txBox="1"/>
            <p:nvPr/>
          </p:nvSpPr>
          <p:spPr>
            <a:xfrm>
              <a:off x="5906597" y="3919059"/>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58" name="TextBox 57">
              <a:extLst>
                <a:ext uri="{FF2B5EF4-FFF2-40B4-BE49-F238E27FC236}">
                  <a16:creationId xmlns:a16="http://schemas.microsoft.com/office/drawing/2014/main" id="{416466A7-820E-4875-89CC-E85D207BB60E}"/>
                </a:ext>
              </a:extLst>
            </p:cNvPr>
            <p:cNvSpPr txBox="1"/>
            <p:nvPr/>
          </p:nvSpPr>
          <p:spPr>
            <a:xfrm>
              <a:off x="6252505" y="3680699"/>
              <a:ext cx="487087"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F</a:t>
              </a:r>
            </a:p>
          </p:txBody>
        </p:sp>
      </p:grpSp>
      <p:sp>
        <p:nvSpPr>
          <p:cNvPr id="77" name="TextBox 76">
            <a:extLst>
              <a:ext uri="{FF2B5EF4-FFF2-40B4-BE49-F238E27FC236}">
                <a16:creationId xmlns:a16="http://schemas.microsoft.com/office/drawing/2014/main" id="{ACEA15E9-EACB-4241-8DD1-363FE3506D3F}"/>
              </a:ext>
            </a:extLst>
          </p:cNvPr>
          <p:cNvSpPr txBox="1"/>
          <p:nvPr/>
        </p:nvSpPr>
        <p:spPr>
          <a:xfrm>
            <a:off x="1480588" y="1948328"/>
            <a:ext cx="6182825" cy="461665"/>
          </a:xfrm>
          <a:prstGeom prst="rect">
            <a:avLst/>
          </a:prstGeom>
          <a:noFill/>
        </p:spPr>
        <p:txBody>
          <a:bodyPr wrap="square" rtlCol="0">
            <a:spAutoFit/>
          </a:bodyPr>
          <a:lstStyle/>
          <a:p>
            <a:pPr algn="ctr" defTabSz="342900" fontAlgn="auto">
              <a:spcBef>
                <a:spcPts val="0"/>
              </a:spcBef>
              <a:spcAft>
                <a:spcPts val="0"/>
              </a:spcAft>
            </a:pPr>
            <a:r>
              <a:rPr lang="en-US" sz="2400" b="1" dirty="0">
                <a:solidFill>
                  <a:prstClr val="black"/>
                </a:solidFill>
                <a:latin typeface="Arial" panose="020B0604020202020204"/>
                <a:ea typeface="+mn-ea"/>
              </a:rPr>
              <a:t>How do we </a:t>
            </a:r>
            <a:r>
              <a:rPr lang="en-US" sz="2400" b="1" dirty="0" err="1">
                <a:solidFill>
                  <a:prstClr val="black"/>
                </a:solidFill>
                <a:latin typeface="Arial" panose="020B0604020202020204"/>
                <a:ea typeface="+mn-ea"/>
              </a:rPr>
              <a:t>downsample</a:t>
            </a:r>
            <a:r>
              <a:rPr lang="en-US" sz="2400" b="1" dirty="0">
                <a:solidFill>
                  <a:prstClr val="black"/>
                </a:solidFill>
                <a:latin typeface="Arial" panose="020B0604020202020204"/>
                <a:ea typeface="+mn-ea"/>
              </a:rPr>
              <a:t>?</a:t>
            </a:r>
          </a:p>
        </p:txBody>
      </p:sp>
      <p:sp>
        <p:nvSpPr>
          <p:cNvPr id="24" name="TextBox 23">
            <a:extLst>
              <a:ext uri="{FF2B5EF4-FFF2-40B4-BE49-F238E27FC236}">
                <a16:creationId xmlns:a16="http://schemas.microsoft.com/office/drawing/2014/main" id="{CDA8EFC6-4E35-4C7A-9510-FBFB7C3D34EF}"/>
              </a:ext>
            </a:extLst>
          </p:cNvPr>
          <p:cNvSpPr txBox="1"/>
          <p:nvPr/>
        </p:nvSpPr>
        <p:spPr>
          <a:xfrm>
            <a:off x="1480588" y="2328243"/>
            <a:ext cx="6182825" cy="461665"/>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Convolutions, pooling</a:t>
            </a:r>
          </a:p>
        </p:txBody>
      </p:sp>
      <p:sp>
        <p:nvSpPr>
          <p:cNvPr id="3" name="TextBox 2">
            <a:extLst>
              <a:ext uri="{FF2B5EF4-FFF2-40B4-BE49-F238E27FC236}">
                <a16:creationId xmlns:a16="http://schemas.microsoft.com/office/drawing/2014/main" id="{AB7AD7F9-9258-FAFB-9397-36A2DE30050A}"/>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1161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6FD0-637E-48FE-8043-B03254BE2720}"/>
              </a:ext>
            </a:extLst>
          </p:cNvPr>
          <p:cNvSpPr>
            <a:spLocks noGrp="1"/>
          </p:cNvSpPr>
          <p:nvPr>
            <p:ph type="title"/>
          </p:nvPr>
        </p:nvSpPr>
        <p:spPr/>
        <p:txBody>
          <a:bodyPr/>
          <a:lstStyle/>
          <a:p>
            <a:r>
              <a:rPr lang="en-US" dirty="0"/>
              <a:t>Where Do We Get Parameters?</a:t>
            </a:r>
          </a:p>
        </p:txBody>
      </p:sp>
      <p:sp>
        <p:nvSpPr>
          <p:cNvPr id="6" name="Cube 5">
            <a:extLst>
              <a:ext uri="{FF2B5EF4-FFF2-40B4-BE49-F238E27FC236}">
                <a16:creationId xmlns:a16="http://schemas.microsoft.com/office/drawing/2014/main" id="{48A938A4-23F2-4EAA-B789-884428740E28}"/>
              </a:ext>
            </a:extLst>
          </p:cNvPr>
          <p:cNvSpPr/>
          <p:nvPr/>
        </p:nvSpPr>
        <p:spPr>
          <a:xfrm>
            <a:off x="1437414" y="2387092"/>
            <a:ext cx="510025" cy="2111951"/>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4" name="Cube 13">
            <a:extLst>
              <a:ext uri="{FF2B5EF4-FFF2-40B4-BE49-F238E27FC236}">
                <a16:creationId xmlns:a16="http://schemas.microsoft.com/office/drawing/2014/main" id="{F1343C62-D6FE-4D7A-B33A-19D2B594D4EE}"/>
              </a:ext>
            </a:extLst>
          </p:cNvPr>
          <p:cNvSpPr/>
          <p:nvPr/>
        </p:nvSpPr>
        <p:spPr>
          <a:xfrm>
            <a:off x="1926287" y="2721821"/>
            <a:ext cx="348354" cy="144249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1" name="Cube 20">
            <a:extLst>
              <a:ext uri="{FF2B5EF4-FFF2-40B4-BE49-F238E27FC236}">
                <a16:creationId xmlns:a16="http://schemas.microsoft.com/office/drawing/2014/main" id="{4E12539C-E29E-472C-945E-B4EF4BCE82E0}"/>
              </a:ext>
            </a:extLst>
          </p:cNvPr>
          <p:cNvSpPr/>
          <p:nvPr/>
        </p:nvSpPr>
        <p:spPr>
          <a:xfrm>
            <a:off x="2253490" y="2901185"/>
            <a:ext cx="355766" cy="1083766"/>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2" name="Cube 21">
            <a:extLst>
              <a:ext uri="{FF2B5EF4-FFF2-40B4-BE49-F238E27FC236}">
                <a16:creationId xmlns:a16="http://schemas.microsoft.com/office/drawing/2014/main" id="{0EF1575D-8B41-4215-8B76-8A03ACA9244A}"/>
              </a:ext>
            </a:extLst>
          </p:cNvPr>
          <p:cNvSpPr/>
          <p:nvPr/>
        </p:nvSpPr>
        <p:spPr>
          <a:xfrm>
            <a:off x="2588104" y="3102884"/>
            <a:ext cx="271161" cy="672933"/>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3" name="Cube 22">
            <a:extLst>
              <a:ext uri="{FF2B5EF4-FFF2-40B4-BE49-F238E27FC236}">
                <a16:creationId xmlns:a16="http://schemas.microsoft.com/office/drawing/2014/main" id="{D1D0EDA3-CA16-4B1F-A6A5-26A4E1F9B6C1}"/>
              </a:ext>
            </a:extLst>
          </p:cNvPr>
          <p:cNvSpPr/>
          <p:nvPr/>
        </p:nvSpPr>
        <p:spPr>
          <a:xfrm>
            <a:off x="2838113" y="3102884"/>
            <a:ext cx="271161" cy="672933"/>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4" name="Cube 23">
            <a:extLst>
              <a:ext uri="{FF2B5EF4-FFF2-40B4-BE49-F238E27FC236}">
                <a16:creationId xmlns:a16="http://schemas.microsoft.com/office/drawing/2014/main" id="{13729DE6-C72D-474B-87CD-2EC05D8574D8}"/>
              </a:ext>
            </a:extLst>
          </p:cNvPr>
          <p:cNvSpPr/>
          <p:nvPr/>
        </p:nvSpPr>
        <p:spPr>
          <a:xfrm>
            <a:off x="3088123" y="3106600"/>
            <a:ext cx="271161" cy="672933"/>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5" name="Cube 24">
            <a:extLst>
              <a:ext uri="{FF2B5EF4-FFF2-40B4-BE49-F238E27FC236}">
                <a16:creationId xmlns:a16="http://schemas.microsoft.com/office/drawing/2014/main" id="{D837B210-82D3-4FF2-83CE-BEEA2EB3409B}"/>
              </a:ext>
            </a:extLst>
          </p:cNvPr>
          <p:cNvSpPr/>
          <p:nvPr/>
        </p:nvSpPr>
        <p:spPr>
          <a:xfrm>
            <a:off x="3294283" y="3334486"/>
            <a:ext cx="259463" cy="217161"/>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Cube 25">
            <a:extLst>
              <a:ext uri="{FF2B5EF4-FFF2-40B4-BE49-F238E27FC236}">
                <a16:creationId xmlns:a16="http://schemas.microsoft.com/office/drawing/2014/main" id="{0898F5EA-49AF-4FEF-AFE2-663C7CBDC4F9}"/>
              </a:ext>
            </a:extLst>
          </p:cNvPr>
          <p:cNvSpPr/>
          <p:nvPr/>
        </p:nvSpPr>
        <p:spPr>
          <a:xfrm>
            <a:off x="3563146" y="3330770"/>
            <a:ext cx="259463" cy="217161"/>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Cube 26">
            <a:extLst>
              <a:ext uri="{FF2B5EF4-FFF2-40B4-BE49-F238E27FC236}">
                <a16:creationId xmlns:a16="http://schemas.microsoft.com/office/drawing/2014/main" id="{981FEF42-E23F-49AB-9945-7E26B09E4448}"/>
              </a:ext>
            </a:extLst>
          </p:cNvPr>
          <p:cNvSpPr/>
          <p:nvPr/>
        </p:nvSpPr>
        <p:spPr>
          <a:xfrm>
            <a:off x="3838152" y="3334486"/>
            <a:ext cx="334796" cy="213446"/>
          </a:xfrm>
          <a:prstGeom prst="cube">
            <a:avLst>
              <a:gd name="adj" fmla="val 292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TextBox 27">
            <a:extLst>
              <a:ext uri="{FF2B5EF4-FFF2-40B4-BE49-F238E27FC236}">
                <a16:creationId xmlns:a16="http://schemas.microsoft.com/office/drawing/2014/main" id="{169C013A-672B-4F20-AF38-C425126E0B79}"/>
              </a:ext>
            </a:extLst>
          </p:cNvPr>
          <p:cNvSpPr txBox="1"/>
          <p:nvPr/>
        </p:nvSpPr>
        <p:spPr>
          <a:xfrm>
            <a:off x="1388379" y="1111676"/>
            <a:ext cx="2784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Convnet that maps images to vectors</a:t>
            </a:r>
          </a:p>
        </p:txBody>
      </p:sp>
      <p:sp>
        <p:nvSpPr>
          <p:cNvPr id="41" name="Rectangle 40">
            <a:extLst>
              <a:ext uri="{FF2B5EF4-FFF2-40B4-BE49-F238E27FC236}">
                <a16:creationId xmlns:a16="http://schemas.microsoft.com/office/drawing/2014/main" id="{FA93A8A9-3269-4C53-8C7B-17008C76AEB4}"/>
              </a:ext>
            </a:extLst>
          </p:cNvPr>
          <p:cNvSpPr/>
          <p:nvPr/>
        </p:nvSpPr>
        <p:spPr>
          <a:xfrm>
            <a:off x="3030522" y="2810825"/>
            <a:ext cx="1214275" cy="108376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5" name="TextBox 54">
            <a:extLst>
              <a:ext uri="{FF2B5EF4-FFF2-40B4-BE49-F238E27FC236}">
                <a16:creationId xmlns:a16="http://schemas.microsoft.com/office/drawing/2014/main" id="{25F91075-72DC-4B88-AD01-22BCAD4635F0}"/>
              </a:ext>
            </a:extLst>
          </p:cNvPr>
          <p:cNvSpPr txBox="1"/>
          <p:nvPr/>
        </p:nvSpPr>
        <p:spPr>
          <a:xfrm>
            <a:off x="4572000" y="3284556"/>
            <a:ext cx="2957513" cy="1384995"/>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Recall that we can rewrite any vector-vector operations via 1x1 convolutions</a:t>
            </a:r>
          </a:p>
        </p:txBody>
      </p:sp>
      <p:sp>
        <p:nvSpPr>
          <p:cNvPr id="61" name="TextBox 60">
            <a:extLst>
              <a:ext uri="{FF2B5EF4-FFF2-40B4-BE49-F238E27FC236}">
                <a16:creationId xmlns:a16="http://schemas.microsoft.com/office/drawing/2014/main" id="{6AF18D75-C488-4D8B-9CB0-AD286FA0DBED}"/>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Long et al. </a:t>
            </a:r>
            <a:r>
              <a:rPr lang="en-US" sz="900" i="1" dirty="0">
                <a:solidFill>
                  <a:prstClr val="black"/>
                </a:solidFill>
                <a:latin typeface="Arial" panose="020B0604020202020204"/>
                <a:ea typeface="+mn-ea"/>
              </a:rPr>
              <a:t>Fully Convolutional Networks For Semantic Segmentation</a:t>
            </a:r>
            <a:r>
              <a:rPr lang="en-US" sz="900" dirty="0">
                <a:solidFill>
                  <a:prstClr val="black"/>
                </a:solidFill>
                <a:latin typeface="Arial" panose="020B0604020202020204"/>
                <a:ea typeface="+mn-ea"/>
              </a:rPr>
              <a:t>. CVPR 2014</a:t>
            </a:r>
          </a:p>
        </p:txBody>
      </p:sp>
      <p:grpSp>
        <p:nvGrpSpPr>
          <p:cNvPr id="73" name="Group 72">
            <a:extLst>
              <a:ext uri="{FF2B5EF4-FFF2-40B4-BE49-F238E27FC236}">
                <a16:creationId xmlns:a16="http://schemas.microsoft.com/office/drawing/2014/main" id="{DC06E95E-41BE-4C37-80A6-969F73542AE9}"/>
              </a:ext>
            </a:extLst>
          </p:cNvPr>
          <p:cNvGrpSpPr/>
          <p:nvPr/>
        </p:nvGrpSpPr>
        <p:grpSpPr>
          <a:xfrm>
            <a:off x="1388379" y="1971644"/>
            <a:ext cx="820165" cy="742700"/>
            <a:chOff x="327171" y="2628858"/>
            <a:chExt cx="1093553" cy="990267"/>
          </a:xfrm>
        </p:grpSpPr>
        <p:cxnSp>
          <p:nvCxnSpPr>
            <p:cNvPr id="69" name="Straight Arrow Connector 68">
              <a:extLst>
                <a:ext uri="{FF2B5EF4-FFF2-40B4-BE49-F238E27FC236}">
                  <a16:creationId xmlns:a16="http://schemas.microsoft.com/office/drawing/2014/main" id="{AEACFD0F-6CC2-4C9F-902D-813E9B2861FB}"/>
                </a:ext>
              </a:extLst>
            </p:cNvPr>
            <p:cNvCxnSpPr>
              <a:cxnSpLocks/>
            </p:cNvCxnSpPr>
            <p:nvPr/>
          </p:nvCxnSpPr>
          <p:spPr>
            <a:xfrm flipV="1">
              <a:off x="327171" y="3048322"/>
              <a:ext cx="570451" cy="57080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3B04A8C-A2F3-4655-89F1-25851A688F70}"/>
                </a:ext>
              </a:extLst>
            </p:cNvPr>
            <p:cNvSpPr txBox="1"/>
            <p:nvPr/>
          </p:nvSpPr>
          <p:spPr>
            <a:xfrm>
              <a:off x="418243" y="2628858"/>
              <a:ext cx="1002481" cy="553998"/>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224</a:t>
              </a:r>
            </a:p>
          </p:txBody>
        </p:sp>
      </p:grpSp>
      <p:sp>
        <p:nvSpPr>
          <p:cNvPr id="76" name="TextBox 75">
            <a:extLst>
              <a:ext uri="{FF2B5EF4-FFF2-40B4-BE49-F238E27FC236}">
                <a16:creationId xmlns:a16="http://schemas.microsoft.com/office/drawing/2014/main" id="{9FAF154A-60E0-4A76-8D8A-5EB108C905C6}"/>
              </a:ext>
            </a:extLst>
          </p:cNvPr>
          <p:cNvSpPr txBox="1"/>
          <p:nvPr/>
        </p:nvSpPr>
        <p:spPr>
          <a:xfrm>
            <a:off x="3365137" y="2906677"/>
            <a:ext cx="825815" cy="415498"/>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1x1</a:t>
            </a:r>
          </a:p>
        </p:txBody>
      </p:sp>
      <p:grpSp>
        <p:nvGrpSpPr>
          <p:cNvPr id="4" name="Group 3">
            <a:extLst>
              <a:ext uri="{FF2B5EF4-FFF2-40B4-BE49-F238E27FC236}">
                <a16:creationId xmlns:a16="http://schemas.microsoft.com/office/drawing/2014/main" id="{37A3961F-F3B3-4A64-891B-54319EE69F71}"/>
              </a:ext>
            </a:extLst>
          </p:cNvPr>
          <p:cNvGrpSpPr/>
          <p:nvPr/>
        </p:nvGrpSpPr>
        <p:grpSpPr>
          <a:xfrm>
            <a:off x="4970709" y="2596318"/>
            <a:ext cx="2160095" cy="553998"/>
            <a:chOff x="5219491" y="3461755"/>
            <a:chExt cx="2880126" cy="738664"/>
          </a:xfrm>
        </p:grpSpPr>
        <p:sp>
          <p:nvSpPr>
            <p:cNvPr id="62" name="Cube 61">
              <a:extLst>
                <a:ext uri="{FF2B5EF4-FFF2-40B4-BE49-F238E27FC236}">
                  <a16:creationId xmlns:a16="http://schemas.microsoft.com/office/drawing/2014/main" id="{D8B7CFE2-5EDF-41E5-BF05-D4A5A2FB41FE}"/>
                </a:ext>
              </a:extLst>
            </p:cNvPr>
            <p:cNvSpPr/>
            <p:nvPr/>
          </p:nvSpPr>
          <p:spPr>
            <a:xfrm>
              <a:off x="5219491" y="3619124"/>
              <a:ext cx="506505" cy="423927"/>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3" name="Cube 62">
              <a:extLst>
                <a:ext uri="{FF2B5EF4-FFF2-40B4-BE49-F238E27FC236}">
                  <a16:creationId xmlns:a16="http://schemas.microsoft.com/office/drawing/2014/main" id="{96CA242F-13A1-4163-B43D-6614A7CA2FD4}"/>
                </a:ext>
              </a:extLst>
            </p:cNvPr>
            <p:cNvSpPr/>
            <p:nvPr/>
          </p:nvSpPr>
          <p:spPr>
            <a:xfrm>
              <a:off x="6296495" y="3619124"/>
              <a:ext cx="506505" cy="423927"/>
            </a:xfrm>
            <a:prstGeom prst="cube">
              <a:avLst>
                <a:gd name="adj" fmla="val 29275"/>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Arial" panose="020B0604020202020204"/>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F0F28DF-0B8B-4D7D-932D-FDC41F27A4FF}"/>
                    </a:ext>
                  </a:extLst>
                </p:cNvPr>
                <p:cNvSpPr txBox="1"/>
                <p:nvPr/>
              </p:nvSpPr>
              <p:spPr>
                <a:xfrm>
                  <a:off x="5777207" y="3461755"/>
                  <a:ext cx="468076" cy="738664"/>
                </a:xfrm>
                <a:prstGeom prst="rect">
                  <a:avLst/>
                </a:prstGeom>
                <a:noFill/>
              </p:spPr>
              <p:txBody>
                <a:bodyPr wrap="none" lIns="0" tIns="0" rIns="0" bIns="0"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mn-ea"/>
                          </a:rPr>
                          <m:t>∗</m:t>
                        </m:r>
                      </m:oMath>
                    </m:oMathPara>
                  </a14:m>
                  <a:endParaRPr lang="en-US" sz="3600" dirty="0">
                    <a:solidFill>
                      <a:prstClr val="black"/>
                    </a:solidFill>
                    <a:latin typeface="Arial" panose="020B0604020202020204"/>
                    <a:ea typeface="+mn-ea"/>
                  </a:endParaRPr>
                </a:p>
              </p:txBody>
            </p:sp>
          </mc:Choice>
          <mc:Fallback xmlns="">
            <p:sp>
              <p:nvSpPr>
                <p:cNvPr id="65" name="TextBox 64">
                  <a:extLst>
                    <a:ext uri="{FF2B5EF4-FFF2-40B4-BE49-F238E27FC236}">
                      <a16:creationId xmlns:a16="http://schemas.microsoft.com/office/drawing/2014/main" id="{EF0F28DF-0B8B-4D7D-932D-FDC41F27A4FF}"/>
                    </a:ext>
                  </a:extLst>
                </p:cNvPr>
                <p:cNvSpPr txBox="1">
                  <a:spLocks noRot="1" noChangeAspect="1" noMove="1" noResize="1" noEditPoints="1" noAdjustHandles="1" noChangeArrowheads="1" noChangeShapeType="1" noTextEdit="1"/>
                </p:cNvSpPr>
                <p:nvPr/>
              </p:nvSpPr>
              <p:spPr>
                <a:xfrm>
                  <a:off x="5777207" y="3461755"/>
                  <a:ext cx="468076" cy="73866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CC9B4DF-84D0-4719-8EA9-9C39F5BE8EEB}"/>
                    </a:ext>
                  </a:extLst>
                </p:cNvPr>
                <p:cNvSpPr txBox="1"/>
                <p:nvPr/>
              </p:nvSpPr>
              <p:spPr>
                <a:xfrm>
                  <a:off x="6854211" y="3461755"/>
                  <a:ext cx="686084" cy="738664"/>
                </a:xfrm>
                <a:prstGeom prst="rect">
                  <a:avLst/>
                </a:prstGeom>
                <a:noFill/>
              </p:spPr>
              <p:txBody>
                <a:bodyPr wrap="none" lIns="0" tIns="0" rIns="0" bIns="0"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mn-ea"/>
                          </a:rPr>
                          <m:t>→</m:t>
                        </m:r>
                      </m:oMath>
                    </m:oMathPara>
                  </a14:m>
                  <a:endParaRPr lang="en-US" sz="3600" dirty="0">
                    <a:solidFill>
                      <a:prstClr val="black"/>
                    </a:solidFill>
                    <a:latin typeface="Arial" panose="020B0604020202020204"/>
                    <a:ea typeface="+mn-ea"/>
                  </a:endParaRPr>
                </a:p>
              </p:txBody>
            </p:sp>
          </mc:Choice>
          <mc:Fallback xmlns="">
            <p:sp>
              <p:nvSpPr>
                <p:cNvPr id="66" name="TextBox 65">
                  <a:extLst>
                    <a:ext uri="{FF2B5EF4-FFF2-40B4-BE49-F238E27FC236}">
                      <a16:creationId xmlns:a16="http://schemas.microsoft.com/office/drawing/2014/main" id="{BCC9B4DF-84D0-4719-8EA9-9C39F5BE8EEB}"/>
                    </a:ext>
                  </a:extLst>
                </p:cNvPr>
                <p:cNvSpPr txBox="1">
                  <a:spLocks noRot="1" noChangeAspect="1" noMove="1" noResize="1" noEditPoints="1" noAdjustHandles="1" noChangeArrowheads="1" noChangeShapeType="1" noTextEdit="1"/>
                </p:cNvSpPr>
                <p:nvPr/>
              </p:nvSpPr>
              <p:spPr>
                <a:xfrm>
                  <a:off x="6854211" y="3461755"/>
                  <a:ext cx="686084" cy="738664"/>
                </a:xfrm>
                <a:prstGeom prst="rect">
                  <a:avLst/>
                </a:prstGeom>
                <a:blipFill>
                  <a:blip r:embed="rId3"/>
                  <a:stretch>
                    <a:fillRect/>
                  </a:stretch>
                </a:blipFill>
              </p:spPr>
              <p:txBody>
                <a:bodyPr/>
                <a:lstStyle/>
                <a:p>
                  <a:r>
                    <a:rPr lang="en-US">
                      <a:noFill/>
                    </a:rPr>
                    <a:t> </a:t>
                  </a:r>
                </a:p>
              </p:txBody>
            </p:sp>
          </mc:Fallback>
        </mc:AlternateContent>
        <p:sp>
          <p:nvSpPr>
            <p:cNvPr id="33" name="Cube 32">
              <a:extLst>
                <a:ext uri="{FF2B5EF4-FFF2-40B4-BE49-F238E27FC236}">
                  <a16:creationId xmlns:a16="http://schemas.microsoft.com/office/drawing/2014/main" id="{D4BB8E61-4C68-4AF9-BEEE-212139E1878D}"/>
                </a:ext>
              </a:extLst>
            </p:cNvPr>
            <p:cNvSpPr/>
            <p:nvPr/>
          </p:nvSpPr>
          <p:spPr>
            <a:xfrm>
              <a:off x="7593112" y="3660771"/>
              <a:ext cx="506505" cy="423927"/>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3" name="TextBox 2">
            <a:extLst>
              <a:ext uri="{FF2B5EF4-FFF2-40B4-BE49-F238E27FC236}">
                <a16:creationId xmlns:a16="http://schemas.microsoft.com/office/drawing/2014/main" id="{D11FD44F-3CA6-AD00-632D-CB1C6018F6A0}"/>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544493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0727-E1D7-43B2-AFA9-56F7FA31DF67}"/>
              </a:ext>
            </a:extLst>
          </p:cNvPr>
          <p:cNvSpPr>
            <a:spLocks noGrp="1"/>
          </p:cNvSpPr>
          <p:nvPr>
            <p:ph type="title"/>
          </p:nvPr>
        </p:nvSpPr>
        <p:spPr/>
        <p:txBody>
          <a:bodyPr/>
          <a:lstStyle/>
          <a:p>
            <a:r>
              <a:rPr lang="en-US" dirty="0"/>
              <a:t>Where Do We Get Parameters?</a:t>
            </a:r>
          </a:p>
        </p:txBody>
      </p:sp>
      <p:sp>
        <p:nvSpPr>
          <p:cNvPr id="17" name="TextBox 16">
            <a:extLst>
              <a:ext uri="{FF2B5EF4-FFF2-40B4-BE49-F238E27FC236}">
                <a16:creationId xmlns:a16="http://schemas.microsoft.com/office/drawing/2014/main" id="{3B558DE6-48B0-49E8-9822-797D9238BE00}"/>
              </a:ext>
            </a:extLst>
          </p:cNvPr>
          <p:cNvSpPr txBox="1"/>
          <p:nvPr/>
        </p:nvSpPr>
        <p:spPr>
          <a:xfrm>
            <a:off x="1388379" y="1111676"/>
            <a:ext cx="2784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Convnet that maps images to vectors</a:t>
            </a:r>
          </a:p>
        </p:txBody>
      </p:sp>
      <p:grpSp>
        <p:nvGrpSpPr>
          <p:cNvPr id="21" name="Group 20">
            <a:extLst>
              <a:ext uri="{FF2B5EF4-FFF2-40B4-BE49-F238E27FC236}">
                <a16:creationId xmlns:a16="http://schemas.microsoft.com/office/drawing/2014/main" id="{3D4F796C-6AD4-4587-990B-6024BA8EACDF}"/>
              </a:ext>
            </a:extLst>
          </p:cNvPr>
          <p:cNvGrpSpPr/>
          <p:nvPr/>
        </p:nvGrpSpPr>
        <p:grpSpPr>
          <a:xfrm>
            <a:off x="1388379" y="1971643"/>
            <a:ext cx="2784569" cy="2527400"/>
            <a:chOff x="327171" y="2628858"/>
            <a:chExt cx="3712759" cy="3369866"/>
          </a:xfrm>
        </p:grpSpPr>
        <p:sp>
          <p:nvSpPr>
            <p:cNvPr id="7" name="Cube 6">
              <a:extLst>
                <a:ext uri="{FF2B5EF4-FFF2-40B4-BE49-F238E27FC236}">
                  <a16:creationId xmlns:a16="http://schemas.microsoft.com/office/drawing/2014/main" id="{C04D0803-59CB-4CED-B369-BF76AC19DEA7}"/>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8" name="Cube 7">
              <a:extLst>
                <a:ext uri="{FF2B5EF4-FFF2-40B4-BE49-F238E27FC236}">
                  <a16:creationId xmlns:a16="http://schemas.microsoft.com/office/drawing/2014/main" id="{162C8FDD-96A2-41C5-97D7-965B9E9BE14B}"/>
                </a:ext>
              </a:extLst>
            </p:cNvPr>
            <p:cNvSpPr/>
            <p:nvPr/>
          </p:nvSpPr>
          <p:spPr>
            <a:xfrm>
              <a:off x="1044383"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9" name="Cube 8">
              <a:extLst>
                <a:ext uri="{FF2B5EF4-FFF2-40B4-BE49-F238E27FC236}">
                  <a16:creationId xmlns:a16="http://schemas.microsoft.com/office/drawing/2014/main" id="{2F59A992-CAF1-44C3-8A89-DFE355AD932E}"/>
                </a:ext>
              </a:extLst>
            </p:cNvPr>
            <p:cNvSpPr/>
            <p:nvPr/>
          </p:nvSpPr>
          <p:spPr>
            <a:xfrm>
              <a:off x="1480653"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0" name="Cube 9">
              <a:extLst>
                <a:ext uri="{FF2B5EF4-FFF2-40B4-BE49-F238E27FC236}">
                  <a16:creationId xmlns:a16="http://schemas.microsoft.com/office/drawing/2014/main" id="{102186E2-D209-4BA7-A997-091DD62EEABC}"/>
                </a:ext>
              </a:extLst>
            </p:cNvPr>
            <p:cNvSpPr/>
            <p:nvPr/>
          </p:nvSpPr>
          <p:spPr>
            <a:xfrm>
              <a:off x="1926805"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1" name="Cube 10">
              <a:extLst>
                <a:ext uri="{FF2B5EF4-FFF2-40B4-BE49-F238E27FC236}">
                  <a16:creationId xmlns:a16="http://schemas.microsoft.com/office/drawing/2014/main" id="{EF35FB27-38F5-4528-ADA8-7B3F00792C42}"/>
                </a:ext>
              </a:extLst>
            </p:cNvPr>
            <p:cNvSpPr/>
            <p:nvPr/>
          </p:nvSpPr>
          <p:spPr>
            <a:xfrm>
              <a:off x="2260151"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2" name="Cube 11">
              <a:extLst>
                <a:ext uri="{FF2B5EF4-FFF2-40B4-BE49-F238E27FC236}">
                  <a16:creationId xmlns:a16="http://schemas.microsoft.com/office/drawing/2014/main" id="{240E6EA6-12DC-4920-AD61-88180FDA821A}"/>
                </a:ext>
              </a:extLst>
            </p:cNvPr>
            <p:cNvSpPr/>
            <p:nvPr/>
          </p:nvSpPr>
          <p:spPr>
            <a:xfrm>
              <a:off x="2593497"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Cube 12">
              <a:extLst>
                <a:ext uri="{FF2B5EF4-FFF2-40B4-BE49-F238E27FC236}">
                  <a16:creationId xmlns:a16="http://schemas.microsoft.com/office/drawing/2014/main" id="{35DD9D80-5141-4A65-BC97-569F8EC85172}"/>
                </a:ext>
              </a:extLst>
            </p:cNvPr>
            <p:cNvSpPr/>
            <p:nvPr/>
          </p:nvSpPr>
          <p:spPr>
            <a:xfrm>
              <a:off x="2868377" y="4445981"/>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4" name="Cube 13">
              <a:extLst>
                <a:ext uri="{FF2B5EF4-FFF2-40B4-BE49-F238E27FC236}">
                  <a16:creationId xmlns:a16="http://schemas.microsoft.com/office/drawing/2014/main" id="{BDAD200E-371F-4EB2-BFD8-A5C53D93231B}"/>
                </a:ext>
              </a:extLst>
            </p:cNvPr>
            <p:cNvSpPr/>
            <p:nvPr/>
          </p:nvSpPr>
          <p:spPr>
            <a:xfrm>
              <a:off x="3226862" y="4441027"/>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5" name="Cube 14">
              <a:extLst>
                <a:ext uri="{FF2B5EF4-FFF2-40B4-BE49-F238E27FC236}">
                  <a16:creationId xmlns:a16="http://schemas.microsoft.com/office/drawing/2014/main" id="{94CB20FF-B95E-4B77-A1ED-587CA3D88AC7}"/>
                </a:ext>
              </a:extLst>
            </p:cNvPr>
            <p:cNvSpPr/>
            <p:nvPr/>
          </p:nvSpPr>
          <p:spPr>
            <a:xfrm>
              <a:off x="3593535" y="4445981"/>
              <a:ext cx="446395" cy="284594"/>
            </a:xfrm>
            <a:prstGeom prst="cube">
              <a:avLst>
                <a:gd name="adj" fmla="val 292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8" name="Group 17">
              <a:extLst>
                <a:ext uri="{FF2B5EF4-FFF2-40B4-BE49-F238E27FC236}">
                  <a16:creationId xmlns:a16="http://schemas.microsoft.com/office/drawing/2014/main" id="{AB70265E-0E89-49AA-B0D0-5FE0D11F7945}"/>
                </a:ext>
              </a:extLst>
            </p:cNvPr>
            <p:cNvGrpSpPr/>
            <p:nvPr/>
          </p:nvGrpSpPr>
          <p:grpSpPr>
            <a:xfrm>
              <a:off x="327171" y="2628858"/>
              <a:ext cx="1093553" cy="990267"/>
              <a:chOff x="327171" y="2628858"/>
              <a:chExt cx="1093553" cy="990267"/>
            </a:xfrm>
          </p:grpSpPr>
          <p:cxnSp>
            <p:nvCxnSpPr>
              <p:cNvPr id="19" name="Straight Arrow Connector 18">
                <a:extLst>
                  <a:ext uri="{FF2B5EF4-FFF2-40B4-BE49-F238E27FC236}">
                    <a16:creationId xmlns:a16="http://schemas.microsoft.com/office/drawing/2014/main" id="{1DDA51C0-EE72-45B2-A44A-D6DF9B637970}"/>
                  </a:ext>
                </a:extLst>
              </p:cNvPr>
              <p:cNvCxnSpPr>
                <a:cxnSpLocks/>
              </p:cNvCxnSpPr>
              <p:nvPr/>
            </p:nvCxnSpPr>
            <p:spPr>
              <a:xfrm flipV="1">
                <a:off x="327171" y="3048322"/>
                <a:ext cx="570451" cy="57080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1A2098-876A-4454-A7A6-3861FA9C8FA9}"/>
                  </a:ext>
                </a:extLst>
              </p:cNvPr>
              <p:cNvSpPr txBox="1"/>
              <p:nvPr/>
            </p:nvSpPr>
            <p:spPr>
              <a:xfrm>
                <a:off x="418243" y="2628858"/>
                <a:ext cx="1002481" cy="553998"/>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224</a:t>
                </a:r>
              </a:p>
            </p:txBody>
          </p:sp>
        </p:grpSp>
      </p:grpSp>
      <p:grpSp>
        <p:nvGrpSpPr>
          <p:cNvPr id="22" name="Group 21">
            <a:extLst>
              <a:ext uri="{FF2B5EF4-FFF2-40B4-BE49-F238E27FC236}">
                <a16:creationId xmlns:a16="http://schemas.microsoft.com/office/drawing/2014/main" id="{76E09443-F544-4F41-A772-EEF78AFAB223}"/>
              </a:ext>
            </a:extLst>
          </p:cNvPr>
          <p:cNvGrpSpPr/>
          <p:nvPr/>
        </p:nvGrpSpPr>
        <p:grpSpPr>
          <a:xfrm>
            <a:off x="4447966" y="1971643"/>
            <a:ext cx="2784569" cy="2527400"/>
            <a:chOff x="327171" y="2628858"/>
            <a:chExt cx="3712759" cy="3369866"/>
          </a:xfrm>
        </p:grpSpPr>
        <p:sp>
          <p:nvSpPr>
            <p:cNvPr id="23" name="Cube 22">
              <a:extLst>
                <a:ext uri="{FF2B5EF4-FFF2-40B4-BE49-F238E27FC236}">
                  <a16:creationId xmlns:a16="http://schemas.microsoft.com/office/drawing/2014/main" id="{A15CF250-D25E-49ED-AA96-C246841AEBD5}"/>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4" name="Cube 23">
              <a:extLst>
                <a:ext uri="{FF2B5EF4-FFF2-40B4-BE49-F238E27FC236}">
                  <a16:creationId xmlns:a16="http://schemas.microsoft.com/office/drawing/2014/main" id="{DCA65E5B-11F0-46B7-93BF-8078C6F8E74F}"/>
                </a:ext>
              </a:extLst>
            </p:cNvPr>
            <p:cNvSpPr/>
            <p:nvPr/>
          </p:nvSpPr>
          <p:spPr>
            <a:xfrm>
              <a:off x="1044383"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5" name="Cube 24">
              <a:extLst>
                <a:ext uri="{FF2B5EF4-FFF2-40B4-BE49-F238E27FC236}">
                  <a16:creationId xmlns:a16="http://schemas.microsoft.com/office/drawing/2014/main" id="{67CC803C-ACEC-4388-93A4-AD27E938FE19}"/>
                </a:ext>
              </a:extLst>
            </p:cNvPr>
            <p:cNvSpPr/>
            <p:nvPr/>
          </p:nvSpPr>
          <p:spPr>
            <a:xfrm>
              <a:off x="1480653"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Cube 25">
              <a:extLst>
                <a:ext uri="{FF2B5EF4-FFF2-40B4-BE49-F238E27FC236}">
                  <a16:creationId xmlns:a16="http://schemas.microsoft.com/office/drawing/2014/main" id="{763952F2-A76E-4C4B-AA19-D18995E4B1D0}"/>
                </a:ext>
              </a:extLst>
            </p:cNvPr>
            <p:cNvSpPr/>
            <p:nvPr/>
          </p:nvSpPr>
          <p:spPr>
            <a:xfrm>
              <a:off x="1926805"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Cube 26">
              <a:extLst>
                <a:ext uri="{FF2B5EF4-FFF2-40B4-BE49-F238E27FC236}">
                  <a16:creationId xmlns:a16="http://schemas.microsoft.com/office/drawing/2014/main" id="{026D1933-4188-4A75-8755-3865D2F9DE6C}"/>
                </a:ext>
              </a:extLst>
            </p:cNvPr>
            <p:cNvSpPr/>
            <p:nvPr/>
          </p:nvSpPr>
          <p:spPr>
            <a:xfrm>
              <a:off x="2260151"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Cube 27">
              <a:extLst>
                <a:ext uri="{FF2B5EF4-FFF2-40B4-BE49-F238E27FC236}">
                  <a16:creationId xmlns:a16="http://schemas.microsoft.com/office/drawing/2014/main" id="{4E2DD97B-A190-49C3-B645-83001EA52648}"/>
                </a:ext>
              </a:extLst>
            </p:cNvPr>
            <p:cNvSpPr/>
            <p:nvPr/>
          </p:nvSpPr>
          <p:spPr>
            <a:xfrm>
              <a:off x="2593497"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9" name="Cube 28">
              <a:extLst>
                <a:ext uri="{FF2B5EF4-FFF2-40B4-BE49-F238E27FC236}">
                  <a16:creationId xmlns:a16="http://schemas.microsoft.com/office/drawing/2014/main" id="{61E583ED-7A30-45FE-B5E6-E741F04768A7}"/>
                </a:ext>
              </a:extLst>
            </p:cNvPr>
            <p:cNvSpPr/>
            <p:nvPr/>
          </p:nvSpPr>
          <p:spPr>
            <a:xfrm>
              <a:off x="2868377" y="4445981"/>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0" name="Cube 29">
              <a:extLst>
                <a:ext uri="{FF2B5EF4-FFF2-40B4-BE49-F238E27FC236}">
                  <a16:creationId xmlns:a16="http://schemas.microsoft.com/office/drawing/2014/main" id="{9734AFEC-5B1B-47F7-86E6-24E66BCB2F48}"/>
                </a:ext>
              </a:extLst>
            </p:cNvPr>
            <p:cNvSpPr/>
            <p:nvPr/>
          </p:nvSpPr>
          <p:spPr>
            <a:xfrm>
              <a:off x="3226862" y="4441027"/>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1" name="Cube 30">
              <a:extLst>
                <a:ext uri="{FF2B5EF4-FFF2-40B4-BE49-F238E27FC236}">
                  <a16:creationId xmlns:a16="http://schemas.microsoft.com/office/drawing/2014/main" id="{8141E24D-AEF3-4DA9-A428-405691530CAF}"/>
                </a:ext>
              </a:extLst>
            </p:cNvPr>
            <p:cNvSpPr/>
            <p:nvPr/>
          </p:nvSpPr>
          <p:spPr>
            <a:xfrm>
              <a:off x="3593535" y="4445981"/>
              <a:ext cx="446395" cy="284594"/>
            </a:xfrm>
            <a:prstGeom prst="cube">
              <a:avLst>
                <a:gd name="adj" fmla="val 292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32" name="Group 31">
              <a:extLst>
                <a:ext uri="{FF2B5EF4-FFF2-40B4-BE49-F238E27FC236}">
                  <a16:creationId xmlns:a16="http://schemas.microsoft.com/office/drawing/2014/main" id="{2FB3F62F-B5C6-4139-90AB-7BDB27F01D4E}"/>
                </a:ext>
              </a:extLst>
            </p:cNvPr>
            <p:cNvGrpSpPr/>
            <p:nvPr/>
          </p:nvGrpSpPr>
          <p:grpSpPr>
            <a:xfrm>
              <a:off x="327171" y="2628858"/>
              <a:ext cx="1093553" cy="990267"/>
              <a:chOff x="327171" y="2628858"/>
              <a:chExt cx="1093553" cy="990267"/>
            </a:xfrm>
          </p:grpSpPr>
          <p:cxnSp>
            <p:nvCxnSpPr>
              <p:cNvPr id="33" name="Straight Arrow Connector 32">
                <a:extLst>
                  <a:ext uri="{FF2B5EF4-FFF2-40B4-BE49-F238E27FC236}">
                    <a16:creationId xmlns:a16="http://schemas.microsoft.com/office/drawing/2014/main" id="{4990405E-EE82-4B27-AF3A-854392EDAC92}"/>
                  </a:ext>
                </a:extLst>
              </p:cNvPr>
              <p:cNvCxnSpPr>
                <a:cxnSpLocks/>
              </p:cNvCxnSpPr>
              <p:nvPr/>
            </p:nvCxnSpPr>
            <p:spPr>
              <a:xfrm flipV="1">
                <a:off x="327171" y="3048322"/>
                <a:ext cx="570451" cy="57080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E0B8E9-FE62-46A6-AF3D-B1D345E94FD4}"/>
                  </a:ext>
                </a:extLst>
              </p:cNvPr>
              <p:cNvSpPr txBox="1"/>
              <p:nvPr/>
            </p:nvSpPr>
            <p:spPr>
              <a:xfrm>
                <a:off x="418243" y="2628858"/>
                <a:ext cx="1002481" cy="553998"/>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224</a:t>
                </a:r>
              </a:p>
            </p:txBody>
          </p:sp>
        </p:grpSp>
      </p:grpSp>
      <p:sp>
        <p:nvSpPr>
          <p:cNvPr id="35" name="TextBox 34">
            <a:extLst>
              <a:ext uri="{FF2B5EF4-FFF2-40B4-BE49-F238E27FC236}">
                <a16:creationId xmlns:a16="http://schemas.microsoft.com/office/drawing/2014/main" id="{220CC6DF-E458-49FA-9AC1-57D8A5C8A966}"/>
              </a:ext>
            </a:extLst>
          </p:cNvPr>
          <p:cNvSpPr txBox="1"/>
          <p:nvPr/>
        </p:nvSpPr>
        <p:spPr>
          <a:xfrm>
            <a:off x="4505416" y="1098929"/>
            <a:ext cx="2784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Convnet that maps images to images</a:t>
            </a:r>
          </a:p>
        </p:txBody>
      </p:sp>
      <p:sp>
        <p:nvSpPr>
          <p:cNvPr id="37" name="TextBox 36">
            <a:extLst>
              <a:ext uri="{FF2B5EF4-FFF2-40B4-BE49-F238E27FC236}">
                <a16:creationId xmlns:a16="http://schemas.microsoft.com/office/drawing/2014/main" id="{CDCFF050-4EE2-4C09-BCE8-753264886471}"/>
              </a:ext>
            </a:extLst>
          </p:cNvPr>
          <p:cNvSpPr txBox="1"/>
          <p:nvPr/>
        </p:nvSpPr>
        <p:spPr>
          <a:xfrm>
            <a:off x="3365137" y="2906677"/>
            <a:ext cx="825815" cy="415498"/>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1x1</a:t>
            </a:r>
          </a:p>
        </p:txBody>
      </p:sp>
      <p:sp>
        <p:nvSpPr>
          <p:cNvPr id="38" name="TextBox 37">
            <a:extLst>
              <a:ext uri="{FF2B5EF4-FFF2-40B4-BE49-F238E27FC236}">
                <a16:creationId xmlns:a16="http://schemas.microsoft.com/office/drawing/2014/main" id="{9CF9313B-8E2F-4FB6-9F03-F565932EC48C}"/>
              </a:ext>
            </a:extLst>
          </p:cNvPr>
          <p:cNvSpPr txBox="1"/>
          <p:nvPr/>
        </p:nvSpPr>
        <p:spPr>
          <a:xfrm>
            <a:off x="6337933" y="2901184"/>
            <a:ext cx="952052" cy="415498"/>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1x1</a:t>
            </a:r>
          </a:p>
        </p:txBody>
      </p:sp>
      <p:sp>
        <p:nvSpPr>
          <p:cNvPr id="3" name="TextBox 2">
            <a:extLst>
              <a:ext uri="{FF2B5EF4-FFF2-40B4-BE49-F238E27FC236}">
                <a16:creationId xmlns:a16="http://schemas.microsoft.com/office/drawing/2014/main" id="{1BE2D22C-8AEC-44C3-BA26-057547044750}"/>
              </a:ext>
            </a:extLst>
          </p:cNvPr>
          <p:cNvSpPr txBox="1"/>
          <p:nvPr/>
        </p:nvSpPr>
        <p:spPr>
          <a:xfrm>
            <a:off x="1525951" y="4499171"/>
            <a:ext cx="6092099" cy="461665"/>
          </a:xfrm>
          <a:prstGeom prst="rect">
            <a:avLst/>
          </a:prstGeom>
          <a:noFill/>
        </p:spPr>
        <p:txBody>
          <a:bodyPr wrap="square" rtlCol="0">
            <a:spAutoFit/>
          </a:bodyPr>
          <a:lstStyle/>
          <a:p>
            <a:pPr algn="ctr" defTabSz="342900" fontAlgn="auto">
              <a:spcBef>
                <a:spcPts val="0"/>
              </a:spcBef>
              <a:spcAft>
                <a:spcPts val="0"/>
              </a:spcAft>
            </a:pPr>
            <a:r>
              <a:rPr lang="en-US" sz="2400" b="1" dirty="0">
                <a:solidFill>
                  <a:prstClr val="black"/>
                </a:solidFill>
                <a:latin typeface="Arial" panose="020B0604020202020204"/>
                <a:ea typeface="+mn-ea"/>
              </a:rPr>
              <a:t>What if we make the input bigger?</a:t>
            </a:r>
          </a:p>
        </p:txBody>
      </p:sp>
      <p:sp>
        <p:nvSpPr>
          <p:cNvPr id="4" name="TextBox 3">
            <a:extLst>
              <a:ext uri="{FF2B5EF4-FFF2-40B4-BE49-F238E27FC236}">
                <a16:creationId xmlns:a16="http://schemas.microsoft.com/office/drawing/2014/main" id="{313CB42D-A3C5-FF3E-5C00-69E57B739589}"/>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20873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A2FF-3B74-B745-BDEB-1D6EB760A422}"/>
              </a:ext>
            </a:extLst>
          </p:cNvPr>
          <p:cNvSpPr>
            <a:spLocks noGrp="1"/>
          </p:cNvSpPr>
          <p:nvPr>
            <p:ph type="title"/>
          </p:nvPr>
        </p:nvSpPr>
        <p:spPr/>
        <p:txBody>
          <a:bodyPr/>
          <a:lstStyle/>
          <a:p>
            <a:pPr>
              <a:buNone/>
            </a:pPr>
            <a:r>
              <a:rPr lang="en-US" dirty="0"/>
              <a:t>Downsides of regression objective</a:t>
            </a:r>
          </a:p>
        </p:txBody>
      </p:sp>
      <p:sp>
        <p:nvSpPr>
          <p:cNvPr id="3" name="Content Placeholder 2">
            <a:extLst>
              <a:ext uri="{FF2B5EF4-FFF2-40B4-BE49-F238E27FC236}">
                <a16:creationId xmlns:a16="http://schemas.microsoft.com/office/drawing/2014/main" id="{19079F2D-092D-994D-AEAE-2B35E7A0AE09}"/>
              </a:ext>
            </a:extLst>
          </p:cNvPr>
          <p:cNvSpPr>
            <a:spLocks noGrp="1"/>
          </p:cNvSpPr>
          <p:nvPr>
            <p:ph idx="1"/>
          </p:nvPr>
        </p:nvSpPr>
        <p:spPr>
          <a:xfrm>
            <a:off x="683568" y="3723878"/>
            <a:ext cx="8228763" cy="858757"/>
          </a:xfrm>
        </p:spPr>
        <p:txBody>
          <a:bodyPr/>
          <a:lstStyle/>
          <a:p>
            <a:pPr marL="108000" indent="0">
              <a:buNone/>
            </a:pPr>
            <a:r>
              <a:rPr lang="en-US" sz="2800" dirty="0"/>
              <a:t>With regression objective you have to commit to ONE location and only get one training signal on how correct that location was. </a:t>
            </a:r>
          </a:p>
        </p:txBody>
      </p:sp>
      <p:grpSp>
        <p:nvGrpSpPr>
          <p:cNvPr id="5" name="Group 4">
            <a:extLst>
              <a:ext uri="{FF2B5EF4-FFF2-40B4-BE49-F238E27FC236}">
                <a16:creationId xmlns:a16="http://schemas.microsoft.com/office/drawing/2014/main" id="{9158FB1A-D8EF-3942-9723-13059D0EB81E}"/>
              </a:ext>
            </a:extLst>
          </p:cNvPr>
          <p:cNvGrpSpPr/>
          <p:nvPr/>
        </p:nvGrpSpPr>
        <p:grpSpPr>
          <a:xfrm>
            <a:off x="1763688" y="1142161"/>
            <a:ext cx="5832648" cy="2131425"/>
            <a:chOff x="5973813" y="3336313"/>
            <a:chExt cx="5832648" cy="2131425"/>
          </a:xfrm>
        </p:grpSpPr>
        <p:sp>
          <p:nvSpPr>
            <p:cNvPr id="6" name="TextBox 5">
              <a:extLst>
                <a:ext uri="{FF2B5EF4-FFF2-40B4-BE49-F238E27FC236}">
                  <a16:creationId xmlns:a16="http://schemas.microsoft.com/office/drawing/2014/main" id="{04787F06-E669-414F-9AED-A87AEA08E8C6}"/>
                </a:ext>
              </a:extLst>
            </p:cNvPr>
            <p:cNvSpPr txBox="1"/>
            <p:nvPr/>
          </p:nvSpPr>
          <p:spPr>
            <a:xfrm>
              <a:off x="5973813" y="3336313"/>
              <a:ext cx="5832648" cy="523220"/>
            </a:xfrm>
            <a:prstGeom prst="rect">
              <a:avLst/>
            </a:prstGeom>
            <a:noFill/>
          </p:spPr>
          <p:txBody>
            <a:bodyPr wrap="square" rtlCol="0">
              <a:spAutoFit/>
            </a:bodyPr>
            <a:lstStyle/>
            <a:p>
              <a:pPr algn="ctr"/>
              <a:r>
                <a:rPr lang="en-US" sz="2800" dirty="0"/>
                <a:t>Locally a lot of things look similar!!</a:t>
              </a:r>
            </a:p>
          </p:txBody>
        </p:sp>
        <p:grpSp>
          <p:nvGrpSpPr>
            <p:cNvPr id="7" name="Group 6">
              <a:extLst>
                <a:ext uri="{FF2B5EF4-FFF2-40B4-BE49-F238E27FC236}">
                  <a16:creationId xmlns:a16="http://schemas.microsoft.com/office/drawing/2014/main" id="{3B4CC25F-9A47-A74F-984C-5839F6435FC7}"/>
                </a:ext>
              </a:extLst>
            </p:cNvPr>
            <p:cNvGrpSpPr/>
            <p:nvPr/>
          </p:nvGrpSpPr>
          <p:grpSpPr>
            <a:xfrm>
              <a:off x="6351273" y="3975660"/>
              <a:ext cx="4859312" cy="1492078"/>
              <a:chOff x="6642847" y="3994322"/>
              <a:chExt cx="3603812" cy="1106570"/>
            </a:xfrm>
          </p:grpSpPr>
          <p:pic>
            <p:nvPicPr>
              <p:cNvPr id="8" name="Picture 7">
                <a:extLst>
                  <a:ext uri="{FF2B5EF4-FFF2-40B4-BE49-F238E27FC236}">
                    <a16:creationId xmlns:a16="http://schemas.microsoft.com/office/drawing/2014/main" id="{73F373C1-AC3C-2740-B1A1-07548FB3E72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494" t="35877" r="68761" b="36093"/>
              <a:stretch/>
            </p:blipFill>
            <p:spPr>
              <a:xfrm>
                <a:off x="9156809" y="3994322"/>
                <a:ext cx="1089850" cy="1106570"/>
              </a:xfrm>
              <a:prstGeom prst="rect">
                <a:avLst/>
              </a:prstGeom>
            </p:spPr>
          </p:pic>
          <p:pic>
            <p:nvPicPr>
              <p:cNvPr id="9" name="Picture 8">
                <a:extLst>
                  <a:ext uri="{FF2B5EF4-FFF2-40B4-BE49-F238E27FC236}">
                    <a16:creationId xmlns:a16="http://schemas.microsoft.com/office/drawing/2014/main" id="{2047ECEB-9B99-874E-B4F6-52CC5519DA36}"/>
                  </a:ext>
                </a:extLst>
              </p:cNvPr>
              <p:cNvPicPr>
                <a:picLocks noChangeAspect="1"/>
              </p:cNvPicPr>
              <p:nvPr/>
            </p:nvPicPr>
            <p:blipFill rotWithShape="1">
              <a:blip r:embed="rId2">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66940" t="30638" r="4315" b="41332"/>
              <a:stretch/>
            </p:blipFill>
            <p:spPr>
              <a:xfrm>
                <a:off x="7899828" y="3994322"/>
                <a:ext cx="1089850" cy="1106570"/>
              </a:xfrm>
              <a:prstGeom prst="rect">
                <a:avLst/>
              </a:prstGeom>
            </p:spPr>
          </p:pic>
          <p:pic>
            <p:nvPicPr>
              <p:cNvPr id="10" name="Picture 9">
                <a:extLst>
                  <a:ext uri="{FF2B5EF4-FFF2-40B4-BE49-F238E27FC236}">
                    <a16:creationId xmlns:a16="http://schemas.microsoft.com/office/drawing/2014/main" id="{02DA72B7-5AA9-A649-BE8F-7D36FD42B34F}"/>
                  </a:ext>
                </a:extLst>
              </p:cNvPr>
              <p:cNvPicPr>
                <a:picLocks noChangeAspect="1"/>
              </p:cNvPicPr>
              <p:nvPr/>
            </p:nvPicPr>
            <p:blipFill rotWithShape="1">
              <a:blip r:embed="rId2">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61980" t="64682" r="9275" b="7288"/>
              <a:stretch/>
            </p:blipFill>
            <p:spPr>
              <a:xfrm>
                <a:off x="6642847" y="3994322"/>
                <a:ext cx="1089850" cy="1106570"/>
              </a:xfrm>
              <a:prstGeom prst="rect">
                <a:avLst/>
              </a:prstGeom>
            </p:spPr>
          </p:pic>
        </p:grpSp>
      </p:grpSp>
    </p:spTree>
    <p:extLst>
      <p:ext uri="{BB962C8B-B14F-4D97-AF65-F5344CB8AC3E}">
        <p14:creationId xmlns:p14="http://schemas.microsoft.com/office/powerpoint/2010/main" val="420472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0727-E1D7-43B2-AFA9-56F7FA31DF67}"/>
              </a:ext>
            </a:extLst>
          </p:cNvPr>
          <p:cNvSpPr>
            <a:spLocks noGrp="1"/>
          </p:cNvSpPr>
          <p:nvPr>
            <p:ph type="title"/>
          </p:nvPr>
        </p:nvSpPr>
        <p:spPr/>
        <p:txBody>
          <a:bodyPr/>
          <a:lstStyle/>
          <a:p>
            <a:r>
              <a:rPr lang="en-US" dirty="0"/>
              <a:t>Where Do We Get Parameters?</a:t>
            </a:r>
          </a:p>
        </p:txBody>
      </p:sp>
      <p:grpSp>
        <p:nvGrpSpPr>
          <p:cNvPr id="22" name="Group 21">
            <a:extLst>
              <a:ext uri="{FF2B5EF4-FFF2-40B4-BE49-F238E27FC236}">
                <a16:creationId xmlns:a16="http://schemas.microsoft.com/office/drawing/2014/main" id="{76E09443-F544-4F41-A772-EEF78AFAB223}"/>
              </a:ext>
            </a:extLst>
          </p:cNvPr>
          <p:cNvGrpSpPr/>
          <p:nvPr/>
        </p:nvGrpSpPr>
        <p:grpSpPr>
          <a:xfrm>
            <a:off x="4447966" y="1971643"/>
            <a:ext cx="2784569" cy="2527400"/>
            <a:chOff x="327171" y="2628858"/>
            <a:chExt cx="3712759" cy="3369866"/>
          </a:xfrm>
        </p:grpSpPr>
        <p:sp>
          <p:nvSpPr>
            <p:cNvPr id="23" name="Cube 22">
              <a:extLst>
                <a:ext uri="{FF2B5EF4-FFF2-40B4-BE49-F238E27FC236}">
                  <a16:creationId xmlns:a16="http://schemas.microsoft.com/office/drawing/2014/main" id="{A15CF250-D25E-49ED-AA96-C246841AEBD5}"/>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4" name="Cube 23">
              <a:extLst>
                <a:ext uri="{FF2B5EF4-FFF2-40B4-BE49-F238E27FC236}">
                  <a16:creationId xmlns:a16="http://schemas.microsoft.com/office/drawing/2014/main" id="{DCA65E5B-11F0-46B7-93BF-8078C6F8E74F}"/>
                </a:ext>
              </a:extLst>
            </p:cNvPr>
            <p:cNvSpPr/>
            <p:nvPr/>
          </p:nvSpPr>
          <p:spPr>
            <a:xfrm>
              <a:off x="1044383"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5" name="Cube 24">
              <a:extLst>
                <a:ext uri="{FF2B5EF4-FFF2-40B4-BE49-F238E27FC236}">
                  <a16:creationId xmlns:a16="http://schemas.microsoft.com/office/drawing/2014/main" id="{67CC803C-ACEC-4388-93A4-AD27E938FE19}"/>
                </a:ext>
              </a:extLst>
            </p:cNvPr>
            <p:cNvSpPr/>
            <p:nvPr/>
          </p:nvSpPr>
          <p:spPr>
            <a:xfrm>
              <a:off x="1480653"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Cube 25">
              <a:extLst>
                <a:ext uri="{FF2B5EF4-FFF2-40B4-BE49-F238E27FC236}">
                  <a16:creationId xmlns:a16="http://schemas.microsoft.com/office/drawing/2014/main" id="{763952F2-A76E-4C4B-AA19-D18995E4B1D0}"/>
                </a:ext>
              </a:extLst>
            </p:cNvPr>
            <p:cNvSpPr/>
            <p:nvPr/>
          </p:nvSpPr>
          <p:spPr>
            <a:xfrm>
              <a:off x="1926805"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Cube 26">
              <a:extLst>
                <a:ext uri="{FF2B5EF4-FFF2-40B4-BE49-F238E27FC236}">
                  <a16:creationId xmlns:a16="http://schemas.microsoft.com/office/drawing/2014/main" id="{026D1933-4188-4A75-8755-3865D2F9DE6C}"/>
                </a:ext>
              </a:extLst>
            </p:cNvPr>
            <p:cNvSpPr/>
            <p:nvPr/>
          </p:nvSpPr>
          <p:spPr>
            <a:xfrm>
              <a:off x="2260151"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Cube 27">
              <a:extLst>
                <a:ext uri="{FF2B5EF4-FFF2-40B4-BE49-F238E27FC236}">
                  <a16:creationId xmlns:a16="http://schemas.microsoft.com/office/drawing/2014/main" id="{4E2DD97B-A190-49C3-B645-83001EA52648}"/>
                </a:ext>
              </a:extLst>
            </p:cNvPr>
            <p:cNvSpPr/>
            <p:nvPr/>
          </p:nvSpPr>
          <p:spPr>
            <a:xfrm>
              <a:off x="2593497"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9" name="Cube 28">
              <a:extLst>
                <a:ext uri="{FF2B5EF4-FFF2-40B4-BE49-F238E27FC236}">
                  <a16:creationId xmlns:a16="http://schemas.microsoft.com/office/drawing/2014/main" id="{61E583ED-7A30-45FE-B5E6-E741F04768A7}"/>
                </a:ext>
              </a:extLst>
            </p:cNvPr>
            <p:cNvSpPr/>
            <p:nvPr/>
          </p:nvSpPr>
          <p:spPr>
            <a:xfrm>
              <a:off x="2868377" y="4445981"/>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0" name="Cube 29">
              <a:extLst>
                <a:ext uri="{FF2B5EF4-FFF2-40B4-BE49-F238E27FC236}">
                  <a16:creationId xmlns:a16="http://schemas.microsoft.com/office/drawing/2014/main" id="{9734AFEC-5B1B-47F7-86E6-24E66BCB2F48}"/>
                </a:ext>
              </a:extLst>
            </p:cNvPr>
            <p:cNvSpPr/>
            <p:nvPr/>
          </p:nvSpPr>
          <p:spPr>
            <a:xfrm>
              <a:off x="3226862" y="4441027"/>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1" name="Cube 30">
              <a:extLst>
                <a:ext uri="{FF2B5EF4-FFF2-40B4-BE49-F238E27FC236}">
                  <a16:creationId xmlns:a16="http://schemas.microsoft.com/office/drawing/2014/main" id="{8141E24D-AEF3-4DA9-A428-405691530CAF}"/>
                </a:ext>
              </a:extLst>
            </p:cNvPr>
            <p:cNvSpPr/>
            <p:nvPr/>
          </p:nvSpPr>
          <p:spPr>
            <a:xfrm>
              <a:off x="3593535" y="4445981"/>
              <a:ext cx="446395" cy="284594"/>
            </a:xfrm>
            <a:prstGeom prst="cube">
              <a:avLst>
                <a:gd name="adj" fmla="val 292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32" name="Group 31">
              <a:extLst>
                <a:ext uri="{FF2B5EF4-FFF2-40B4-BE49-F238E27FC236}">
                  <a16:creationId xmlns:a16="http://schemas.microsoft.com/office/drawing/2014/main" id="{2FB3F62F-B5C6-4139-90AB-7BDB27F01D4E}"/>
                </a:ext>
              </a:extLst>
            </p:cNvPr>
            <p:cNvGrpSpPr/>
            <p:nvPr/>
          </p:nvGrpSpPr>
          <p:grpSpPr>
            <a:xfrm>
              <a:off x="327171" y="2628858"/>
              <a:ext cx="1093553" cy="990267"/>
              <a:chOff x="327171" y="2628858"/>
              <a:chExt cx="1093553" cy="990267"/>
            </a:xfrm>
          </p:grpSpPr>
          <p:cxnSp>
            <p:nvCxnSpPr>
              <p:cNvPr id="33" name="Straight Arrow Connector 32">
                <a:extLst>
                  <a:ext uri="{FF2B5EF4-FFF2-40B4-BE49-F238E27FC236}">
                    <a16:creationId xmlns:a16="http://schemas.microsoft.com/office/drawing/2014/main" id="{4990405E-EE82-4B27-AF3A-854392EDAC92}"/>
                  </a:ext>
                </a:extLst>
              </p:cNvPr>
              <p:cNvCxnSpPr>
                <a:cxnSpLocks/>
              </p:cNvCxnSpPr>
              <p:nvPr/>
            </p:nvCxnSpPr>
            <p:spPr>
              <a:xfrm flipV="1">
                <a:off x="327171" y="3048322"/>
                <a:ext cx="570451" cy="57080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E0B8E9-FE62-46A6-AF3D-B1D345E94FD4}"/>
                  </a:ext>
                </a:extLst>
              </p:cNvPr>
              <p:cNvSpPr txBox="1"/>
              <p:nvPr/>
            </p:nvSpPr>
            <p:spPr>
              <a:xfrm>
                <a:off x="418243" y="2628858"/>
                <a:ext cx="1002481" cy="553998"/>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500</a:t>
                </a:r>
              </a:p>
            </p:txBody>
          </p:sp>
        </p:grpSp>
      </p:grpSp>
      <p:sp>
        <p:nvSpPr>
          <p:cNvPr id="35" name="TextBox 34">
            <a:extLst>
              <a:ext uri="{FF2B5EF4-FFF2-40B4-BE49-F238E27FC236}">
                <a16:creationId xmlns:a16="http://schemas.microsoft.com/office/drawing/2014/main" id="{220CC6DF-E458-49FA-9AC1-57D8A5C8A966}"/>
              </a:ext>
            </a:extLst>
          </p:cNvPr>
          <p:cNvSpPr txBox="1"/>
          <p:nvPr/>
        </p:nvSpPr>
        <p:spPr>
          <a:xfrm>
            <a:off x="4505416" y="1098929"/>
            <a:ext cx="2784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Convnet that maps images to images</a:t>
            </a:r>
          </a:p>
        </p:txBody>
      </p:sp>
      <p:sp>
        <p:nvSpPr>
          <p:cNvPr id="38" name="TextBox 37">
            <a:extLst>
              <a:ext uri="{FF2B5EF4-FFF2-40B4-BE49-F238E27FC236}">
                <a16:creationId xmlns:a16="http://schemas.microsoft.com/office/drawing/2014/main" id="{9CF9313B-8E2F-4FB6-9F03-F565932EC48C}"/>
              </a:ext>
            </a:extLst>
          </p:cNvPr>
          <p:cNvSpPr txBox="1"/>
          <p:nvPr/>
        </p:nvSpPr>
        <p:spPr>
          <a:xfrm>
            <a:off x="6337933" y="2901184"/>
            <a:ext cx="952052" cy="415498"/>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10x10</a:t>
            </a:r>
          </a:p>
        </p:txBody>
      </p:sp>
      <p:sp>
        <p:nvSpPr>
          <p:cNvPr id="36" name="TextBox 35">
            <a:extLst>
              <a:ext uri="{FF2B5EF4-FFF2-40B4-BE49-F238E27FC236}">
                <a16:creationId xmlns:a16="http://schemas.microsoft.com/office/drawing/2014/main" id="{FA7FDD34-30B7-48E9-BBB9-DA138F7224F7}"/>
              </a:ext>
            </a:extLst>
          </p:cNvPr>
          <p:cNvSpPr txBox="1"/>
          <p:nvPr/>
        </p:nvSpPr>
        <p:spPr>
          <a:xfrm>
            <a:off x="1388379" y="1111676"/>
            <a:ext cx="2784569"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Convnet that maps images to vectors</a:t>
            </a:r>
          </a:p>
        </p:txBody>
      </p:sp>
      <p:grpSp>
        <p:nvGrpSpPr>
          <p:cNvPr id="39" name="Group 38">
            <a:extLst>
              <a:ext uri="{FF2B5EF4-FFF2-40B4-BE49-F238E27FC236}">
                <a16:creationId xmlns:a16="http://schemas.microsoft.com/office/drawing/2014/main" id="{2827E75A-E732-4542-9C10-AA16CD2C1C94}"/>
              </a:ext>
            </a:extLst>
          </p:cNvPr>
          <p:cNvGrpSpPr/>
          <p:nvPr/>
        </p:nvGrpSpPr>
        <p:grpSpPr>
          <a:xfrm>
            <a:off x="1388379" y="1971643"/>
            <a:ext cx="2784569" cy="2527400"/>
            <a:chOff x="327171" y="2628858"/>
            <a:chExt cx="3712759" cy="3369866"/>
          </a:xfrm>
        </p:grpSpPr>
        <p:sp>
          <p:nvSpPr>
            <p:cNvPr id="40" name="Cube 39">
              <a:extLst>
                <a:ext uri="{FF2B5EF4-FFF2-40B4-BE49-F238E27FC236}">
                  <a16:creationId xmlns:a16="http://schemas.microsoft.com/office/drawing/2014/main" id="{E05E212E-76FE-4078-93B6-DFFD4B749893}"/>
                </a:ext>
              </a:extLst>
            </p:cNvPr>
            <p:cNvSpPr/>
            <p:nvPr/>
          </p:nvSpPr>
          <p:spPr>
            <a:xfrm>
              <a:off x="392552" y="3182789"/>
              <a:ext cx="680033" cy="2815935"/>
            </a:xfrm>
            <a:prstGeom prst="cube">
              <a:avLst>
                <a:gd name="adj" fmla="val 8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1" name="Cube 40">
              <a:extLst>
                <a:ext uri="{FF2B5EF4-FFF2-40B4-BE49-F238E27FC236}">
                  <a16:creationId xmlns:a16="http://schemas.microsoft.com/office/drawing/2014/main" id="{C9563DA9-4DDF-491B-BC33-CAA2432B0029}"/>
                </a:ext>
              </a:extLst>
            </p:cNvPr>
            <p:cNvSpPr/>
            <p:nvPr/>
          </p:nvSpPr>
          <p:spPr>
            <a:xfrm>
              <a:off x="1044383" y="3629095"/>
              <a:ext cx="464472" cy="1923322"/>
            </a:xfrm>
            <a:prstGeom prst="cube">
              <a:avLst>
                <a:gd name="adj" fmla="val 81584"/>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2" name="Cube 41">
              <a:extLst>
                <a:ext uri="{FF2B5EF4-FFF2-40B4-BE49-F238E27FC236}">
                  <a16:creationId xmlns:a16="http://schemas.microsoft.com/office/drawing/2014/main" id="{2C913210-3961-499F-92D8-ADC84DBB151E}"/>
                </a:ext>
              </a:extLst>
            </p:cNvPr>
            <p:cNvSpPr/>
            <p:nvPr/>
          </p:nvSpPr>
          <p:spPr>
            <a:xfrm>
              <a:off x="1480653" y="3868246"/>
              <a:ext cx="474354" cy="1445021"/>
            </a:xfrm>
            <a:prstGeom prst="cube">
              <a:avLst>
                <a:gd name="adj" fmla="val 62130"/>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3" name="Cube 42">
              <a:extLst>
                <a:ext uri="{FF2B5EF4-FFF2-40B4-BE49-F238E27FC236}">
                  <a16:creationId xmlns:a16="http://schemas.microsoft.com/office/drawing/2014/main" id="{8369A144-E6E6-4C9C-9955-CB9AB95ED963}"/>
                </a:ext>
              </a:extLst>
            </p:cNvPr>
            <p:cNvSpPr/>
            <p:nvPr/>
          </p:nvSpPr>
          <p:spPr>
            <a:xfrm>
              <a:off x="1926805"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4" name="Cube 43">
              <a:extLst>
                <a:ext uri="{FF2B5EF4-FFF2-40B4-BE49-F238E27FC236}">
                  <a16:creationId xmlns:a16="http://schemas.microsoft.com/office/drawing/2014/main" id="{D1E97BD3-F041-4459-A61F-726FFB0750A0}"/>
                </a:ext>
              </a:extLst>
            </p:cNvPr>
            <p:cNvSpPr/>
            <p:nvPr/>
          </p:nvSpPr>
          <p:spPr>
            <a:xfrm>
              <a:off x="2260151" y="4137179"/>
              <a:ext cx="361548" cy="897244"/>
            </a:xfrm>
            <a:prstGeom prst="cube">
              <a:avLst>
                <a:gd name="adj" fmla="val 5838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5" name="Cube 44">
              <a:extLst>
                <a:ext uri="{FF2B5EF4-FFF2-40B4-BE49-F238E27FC236}">
                  <a16:creationId xmlns:a16="http://schemas.microsoft.com/office/drawing/2014/main" id="{39D65841-F066-4796-94C9-BFDBC1CEF5E3}"/>
                </a:ext>
              </a:extLst>
            </p:cNvPr>
            <p:cNvSpPr/>
            <p:nvPr/>
          </p:nvSpPr>
          <p:spPr>
            <a:xfrm>
              <a:off x="2593497" y="4142133"/>
              <a:ext cx="361548" cy="897244"/>
            </a:xfrm>
            <a:prstGeom prst="cube">
              <a:avLst>
                <a:gd name="adj" fmla="val 5838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6" name="Cube 45">
              <a:extLst>
                <a:ext uri="{FF2B5EF4-FFF2-40B4-BE49-F238E27FC236}">
                  <a16:creationId xmlns:a16="http://schemas.microsoft.com/office/drawing/2014/main" id="{3FD1A676-6F8B-4E50-B847-11D776DBA7A8}"/>
                </a:ext>
              </a:extLst>
            </p:cNvPr>
            <p:cNvSpPr/>
            <p:nvPr/>
          </p:nvSpPr>
          <p:spPr>
            <a:xfrm>
              <a:off x="2868377" y="4445981"/>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7" name="Cube 46">
              <a:extLst>
                <a:ext uri="{FF2B5EF4-FFF2-40B4-BE49-F238E27FC236}">
                  <a16:creationId xmlns:a16="http://schemas.microsoft.com/office/drawing/2014/main" id="{56D0A04E-4472-4222-9DB0-3451BD6E4677}"/>
                </a:ext>
              </a:extLst>
            </p:cNvPr>
            <p:cNvSpPr/>
            <p:nvPr/>
          </p:nvSpPr>
          <p:spPr>
            <a:xfrm>
              <a:off x="3226862" y="4441027"/>
              <a:ext cx="345950" cy="289548"/>
            </a:xfrm>
            <a:prstGeom prst="cube">
              <a:avLst>
                <a:gd name="adj" fmla="val 29275"/>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8" name="Cube 47">
              <a:extLst>
                <a:ext uri="{FF2B5EF4-FFF2-40B4-BE49-F238E27FC236}">
                  <a16:creationId xmlns:a16="http://schemas.microsoft.com/office/drawing/2014/main" id="{BACBA95D-4B1D-4040-9594-594B0BF10CE8}"/>
                </a:ext>
              </a:extLst>
            </p:cNvPr>
            <p:cNvSpPr/>
            <p:nvPr/>
          </p:nvSpPr>
          <p:spPr>
            <a:xfrm>
              <a:off x="3593535" y="4445981"/>
              <a:ext cx="446395" cy="284594"/>
            </a:xfrm>
            <a:prstGeom prst="cube">
              <a:avLst>
                <a:gd name="adj" fmla="val 29275"/>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49" name="Group 48">
              <a:extLst>
                <a:ext uri="{FF2B5EF4-FFF2-40B4-BE49-F238E27FC236}">
                  <a16:creationId xmlns:a16="http://schemas.microsoft.com/office/drawing/2014/main" id="{D0A94E46-DA27-43AF-ADCD-34A2D45DB640}"/>
                </a:ext>
              </a:extLst>
            </p:cNvPr>
            <p:cNvGrpSpPr/>
            <p:nvPr/>
          </p:nvGrpSpPr>
          <p:grpSpPr>
            <a:xfrm>
              <a:off x="327171" y="2628858"/>
              <a:ext cx="1093553" cy="990267"/>
              <a:chOff x="327171" y="2628858"/>
              <a:chExt cx="1093553" cy="990267"/>
            </a:xfrm>
          </p:grpSpPr>
          <p:cxnSp>
            <p:nvCxnSpPr>
              <p:cNvPr id="50" name="Straight Arrow Connector 49">
                <a:extLst>
                  <a:ext uri="{FF2B5EF4-FFF2-40B4-BE49-F238E27FC236}">
                    <a16:creationId xmlns:a16="http://schemas.microsoft.com/office/drawing/2014/main" id="{4F905209-A0D6-4579-A76B-DEDDC956D805}"/>
                  </a:ext>
                </a:extLst>
              </p:cNvPr>
              <p:cNvCxnSpPr>
                <a:cxnSpLocks/>
              </p:cNvCxnSpPr>
              <p:nvPr/>
            </p:nvCxnSpPr>
            <p:spPr>
              <a:xfrm flipV="1">
                <a:off x="327171" y="3048322"/>
                <a:ext cx="570451" cy="57080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05D73C9-A5A9-4295-9780-A189CFF63669}"/>
                  </a:ext>
                </a:extLst>
              </p:cNvPr>
              <p:cNvSpPr txBox="1"/>
              <p:nvPr/>
            </p:nvSpPr>
            <p:spPr>
              <a:xfrm>
                <a:off x="418243" y="2628858"/>
                <a:ext cx="1002481" cy="553998"/>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224</a:t>
                </a:r>
              </a:p>
            </p:txBody>
          </p:sp>
        </p:grpSp>
      </p:grpSp>
      <p:sp>
        <p:nvSpPr>
          <p:cNvPr id="52" name="TextBox 51">
            <a:extLst>
              <a:ext uri="{FF2B5EF4-FFF2-40B4-BE49-F238E27FC236}">
                <a16:creationId xmlns:a16="http://schemas.microsoft.com/office/drawing/2014/main" id="{50623553-36C5-4072-BF72-CAAEEC58039B}"/>
              </a:ext>
            </a:extLst>
          </p:cNvPr>
          <p:cNvSpPr txBox="1"/>
          <p:nvPr/>
        </p:nvSpPr>
        <p:spPr>
          <a:xfrm>
            <a:off x="3365137" y="2906677"/>
            <a:ext cx="825815" cy="415498"/>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1x1</a:t>
            </a:r>
          </a:p>
        </p:txBody>
      </p:sp>
      <p:sp>
        <p:nvSpPr>
          <p:cNvPr id="3" name="TextBox 2">
            <a:extLst>
              <a:ext uri="{FF2B5EF4-FFF2-40B4-BE49-F238E27FC236}">
                <a16:creationId xmlns:a16="http://schemas.microsoft.com/office/drawing/2014/main" id="{CB826D7A-ECAD-E752-6420-0DC99F83AC77}"/>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942150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E3C0E6-F0B5-4E4E-966C-3EFE98350E14}"/>
              </a:ext>
            </a:extLst>
          </p:cNvPr>
          <p:cNvSpPr>
            <a:spLocks noGrp="1"/>
          </p:cNvSpPr>
          <p:nvPr>
            <p:ph type="title"/>
          </p:nvPr>
        </p:nvSpPr>
        <p:spPr/>
        <p:txBody>
          <a:bodyPr/>
          <a:lstStyle/>
          <a:p>
            <a:pPr>
              <a:buNone/>
            </a:pPr>
            <a:r>
              <a:rPr lang="en-US" dirty="0"/>
              <a:t>How to </a:t>
            </a:r>
            <a:r>
              <a:rPr lang="en-US" dirty="0" err="1"/>
              <a:t>upsample</a:t>
            </a:r>
            <a:r>
              <a:rPr lang="en-US" dirty="0"/>
              <a:t> with convnets?</a:t>
            </a:r>
          </a:p>
        </p:txBody>
      </p:sp>
      <p:sp>
        <p:nvSpPr>
          <p:cNvPr id="7" name="Text Placeholder 6">
            <a:extLst>
              <a:ext uri="{FF2B5EF4-FFF2-40B4-BE49-F238E27FC236}">
                <a16:creationId xmlns:a16="http://schemas.microsoft.com/office/drawing/2014/main" id="{5DD7C38F-FA33-E348-A275-F406FB1DBE5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4535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6DBA8-06AC-4043-8E37-45D0EBFFC631}"/>
              </a:ext>
            </a:extLst>
          </p:cNvPr>
          <p:cNvSpPr>
            <a:spLocks noGrp="1"/>
          </p:cNvSpPr>
          <p:nvPr>
            <p:ph type="title"/>
          </p:nvPr>
        </p:nvSpPr>
        <p:spPr/>
        <p:txBody>
          <a:bodyPr>
            <a:noAutofit/>
          </a:bodyPr>
          <a:lstStyle/>
          <a:p>
            <a:r>
              <a:rPr lang="en-US" sz="3200" dirty="0"/>
              <a:t>Simple solution </a:t>
            </a:r>
          </a:p>
        </p:txBody>
      </p:sp>
      <p:sp>
        <p:nvSpPr>
          <p:cNvPr id="3" name="Content Placeholder 2">
            <a:extLst>
              <a:ext uri="{FF2B5EF4-FFF2-40B4-BE49-F238E27FC236}">
                <a16:creationId xmlns:a16="http://schemas.microsoft.com/office/drawing/2014/main" id="{4A3FA3BC-B3FE-3E4A-8EED-4371F8A0C516}"/>
              </a:ext>
            </a:extLst>
          </p:cNvPr>
          <p:cNvSpPr>
            <a:spLocks noGrp="1"/>
          </p:cNvSpPr>
          <p:nvPr>
            <p:ph idx="1"/>
          </p:nvPr>
        </p:nvSpPr>
        <p:spPr>
          <a:xfrm>
            <a:off x="205680" y="1307591"/>
            <a:ext cx="8686800" cy="3102993"/>
          </a:xfrm>
        </p:spPr>
        <p:txBody>
          <a:bodyPr>
            <a:normAutofit/>
          </a:bodyPr>
          <a:lstStyle/>
          <a:p>
            <a:r>
              <a:rPr lang="en-US" sz="2800" dirty="0" err="1"/>
              <a:t>Upsample</a:t>
            </a:r>
            <a:r>
              <a:rPr lang="en-US" sz="2800" dirty="0"/>
              <a:t>, followed by a regular Convolution</a:t>
            </a:r>
          </a:p>
        </p:txBody>
      </p:sp>
      <p:grpSp>
        <p:nvGrpSpPr>
          <p:cNvPr id="16" name="Group 15">
            <a:extLst>
              <a:ext uri="{FF2B5EF4-FFF2-40B4-BE49-F238E27FC236}">
                <a16:creationId xmlns:a16="http://schemas.microsoft.com/office/drawing/2014/main" id="{D386F23F-30F1-044F-8A25-6CB7CDDBB898}"/>
              </a:ext>
            </a:extLst>
          </p:cNvPr>
          <p:cNvGrpSpPr/>
          <p:nvPr/>
        </p:nvGrpSpPr>
        <p:grpSpPr>
          <a:xfrm>
            <a:off x="402904" y="3102738"/>
            <a:ext cx="2773318" cy="1713485"/>
            <a:chOff x="402904" y="3102738"/>
            <a:chExt cx="2773318" cy="1713485"/>
          </a:xfrm>
        </p:grpSpPr>
        <p:sp>
          <p:nvSpPr>
            <p:cNvPr id="5" name="Cube 4">
              <a:extLst>
                <a:ext uri="{FF2B5EF4-FFF2-40B4-BE49-F238E27FC236}">
                  <a16:creationId xmlns:a16="http://schemas.microsoft.com/office/drawing/2014/main" id="{E430905A-E99A-5940-B19F-036A2C88C055}"/>
                </a:ext>
              </a:extLst>
            </p:cNvPr>
            <p:cNvSpPr/>
            <p:nvPr/>
          </p:nvSpPr>
          <p:spPr>
            <a:xfrm>
              <a:off x="1158651" y="3102738"/>
              <a:ext cx="870084" cy="724072"/>
            </a:xfrm>
            <a:prstGeom prst="cub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1C90D5D-28F2-4747-B56B-A2DCEFE57AEE}"/>
                </a:ext>
              </a:extLst>
            </p:cNvPr>
            <p:cNvSpPr txBox="1"/>
            <p:nvPr/>
          </p:nvSpPr>
          <p:spPr>
            <a:xfrm>
              <a:off x="402904" y="4108337"/>
              <a:ext cx="2773318"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Input: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B x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cs typeface="+mn-cs"/>
                </a:rPr>
                <a:t>C</a:t>
              </a:r>
              <a:r>
                <a:rPr kumimoji="0" lang="en-US" sz="2000" b="0" i="0" u="none" strike="noStrike" kern="1200" cap="none" spc="0" normalizeH="0" baseline="-25000" noProof="0" dirty="0" err="1">
                  <a:ln>
                    <a:noFill/>
                  </a:ln>
                  <a:solidFill>
                    <a:prstClr val="black"/>
                  </a:solidFill>
                  <a:effectLst/>
                  <a:uLnTx/>
                  <a:uFillTx/>
                  <a:latin typeface="Arial" charset="0"/>
                  <a:ea typeface="ＭＳ Ｐゴシック" charset="0"/>
                  <a:cs typeface="+mn-cs"/>
                </a:rPr>
                <a:t>in</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 x H x W</a:t>
              </a:r>
            </a:p>
          </p:txBody>
        </p:sp>
      </p:grpSp>
      <p:grpSp>
        <p:nvGrpSpPr>
          <p:cNvPr id="19" name="Group 18">
            <a:extLst>
              <a:ext uri="{FF2B5EF4-FFF2-40B4-BE49-F238E27FC236}">
                <a16:creationId xmlns:a16="http://schemas.microsoft.com/office/drawing/2014/main" id="{2437B9F9-2D66-0649-905B-011FDC0E7758}"/>
              </a:ext>
            </a:extLst>
          </p:cNvPr>
          <p:cNvGrpSpPr/>
          <p:nvPr/>
        </p:nvGrpSpPr>
        <p:grpSpPr>
          <a:xfrm>
            <a:off x="1789563" y="2110305"/>
            <a:ext cx="4322784" cy="2957668"/>
            <a:chOff x="1789563" y="2110305"/>
            <a:chExt cx="4322784" cy="2957668"/>
          </a:xfrm>
        </p:grpSpPr>
        <p:sp>
          <p:nvSpPr>
            <p:cNvPr id="6" name="Cube 5">
              <a:extLst>
                <a:ext uri="{FF2B5EF4-FFF2-40B4-BE49-F238E27FC236}">
                  <a16:creationId xmlns:a16="http://schemas.microsoft.com/office/drawing/2014/main" id="{EF17B6A3-61F4-2C44-9F27-3EEC2E2199CC}"/>
                </a:ext>
              </a:extLst>
            </p:cNvPr>
            <p:cNvSpPr/>
            <p:nvPr/>
          </p:nvSpPr>
          <p:spPr>
            <a:xfrm>
              <a:off x="3563888" y="2780698"/>
              <a:ext cx="1644045" cy="1368152"/>
            </a:xfrm>
            <a:prstGeom prst="cub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F6E89EE3-3BDD-9548-9D49-F2AF3512FF64}"/>
                </a:ext>
              </a:extLst>
            </p:cNvPr>
            <p:cNvGrpSpPr/>
            <p:nvPr/>
          </p:nvGrpSpPr>
          <p:grpSpPr>
            <a:xfrm>
              <a:off x="1789563" y="2110305"/>
              <a:ext cx="2013497" cy="1461166"/>
              <a:chOff x="1789563" y="2110305"/>
              <a:chExt cx="2013497" cy="1461166"/>
            </a:xfrm>
          </p:grpSpPr>
          <p:sp>
            <p:nvSpPr>
              <p:cNvPr id="4" name="TextBox 3">
                <a:extLst>
                  <a:ext uri="{FF2B5EF4-FFF2-40B4-BE49-F238E27FC236}">
                    <a16:creationId xmlns:a16="http://schemas.microsoft.com/office/drawing/2014/main" id="{ED5D1520-CFAB-1149-9563-F9A28970F203}"/>
                  </a:ext>
                </a:extLst>
              </p:cNvPr>
              <p:cNvSpPr txBox="1"/>
              <p:nvPr/>
            </p:nvSpPr>
            <p:spPr>
              <a:xfrm>
                <a:off x="1789563" y="2110305"/>
                <a:ext cx="2013497"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Any differentiable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cs typeface="+mn-cs"/>
                  </a:rPr>
                  <a:t>upsampling</a:t>
                </a: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9" name="Right Arrow 8">
                <a:extLst>
                  <a:ext uri="{FF2B5EF4-FFF2-40B4-BE49-F238E27FC236}">
                    <a16:creationId xmlns:a16="http://schemas.microsoft.com/office/drawing/2014/main" id="{9EB19087-B17D-4C4E-9F22-909C9001AC81}"/>
                  </a:ext>
                </a:extLst>
              </p:cNvPr>
              <p:cNvSpPr/>
              <p:nvPr/>
            </p:nvSpPr>
            <p:spPr>
              <a:xfrm>
                <a:off x="2127364" y="3358077"/>
                <a:ext cx="1366334" cy="213394"/>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0B68D9A6-43FB-0C41-9BFB-5C217E79E21F}"/>
                </a:ext>
              </a:extLst>
            </p:cNvPr>
            <p:cNvSpPr txBox="1"/>
            <p:nvPr/>
          </p:nvSpPr>
          <p:spPr>
            <a:xfrm>
              <a:off x="2999250" y="4360087"/>
              <a:ext cx="3113097"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After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cs typeface="+mn-cs"/>
                </a:rPr>
                <a:t>upsample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 factor 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B x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cs typeface="+mn-cs"/>
                </a:rPr>
                <a:t>C</a:t>
              </a:r>
              <a:r>
                <a:rPr kumimoji="0" lang="en-US" sz="2000" b="0" i="0" u="none" strike="noStrike" kern="1200" cap="none" spc="0" normalizeH="0" baseline="-25000" noProof="0" dirty="0" err="1">
                  <a:ln>
                    <a:noFill/>
                  </a:ln>
                  <a:solidFill>
                    <a:prstClr val="black"/>
                  </a:solidFill>
                  <a:effectLst/>
                  <a:uLnTx/>
                  <a:uFillTx/>
                  <a:latin typeface="Arial" charset="0"/>
                  <a:ea typeface="ＭＳ Ｐゴシック" charset="0"/>
                  <a:cs typeface="+mn-cs"/>
                </a:rPr>
                <a:t>in</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 x 2H x 2W</a:t>
              </a:r>
            </a:p>
          </p:txBody>
        </p:sp>
      </p:grpSp>
      <p:grpSp>
        <p:nvGrpSpPr>
          <p:cNvPr id="21" name="Group 20">
            <a:extLst>
              <a:ext uri="{FF2B5EF4-FFF2-40B4-BE49-F238E27FC236}">
                <a16:creationId xmlns:a16="http://schemas.microsoft.com/office/drawing/2014/main" id="{2F5F9349-D031-E644-814E-A51523D670C3}"/>
              </a:ext>
            </a:extLst>
          </p:cNvPr>
          <p:cNvGrpSpPr/>
          <p:nvPr/>
        </p:nvGrpSpPr>
        <p:grpSpPr>
          <a:xfrm>
            <a:off x="5386943" y="2309753"/>
            <a:ext cx="4037901" cy="2731544"/>
            <a:chOff x="5386943" y="2309753"/>
            <a:chExt cx="4037901" cy="2731544"/>
          </a:xfrm>
        </p:grpSpPr>
        <p:grpSp>
          <p:nvGrpSpPr>
            <p:cNvPr id="20" name="Group 19">
              <a:extLst>
                <a:ext uri="{FF2B5EF4-FFF2-40B4-BE49-F238E27FC236}">
                  <a16:creationId xmlns:a16="http://schemas.microsoft.com/office/drawing/2014/main" id="{A13AE182-B20A-8246-B99B-FF13DCEAD350}"/>
                </a:ext>
              </a:extLst>
            </p:cNvPr>
            <p:cNvGrpSpPr/>
            <p:nvPr/>
          </p:nvGrpSpPr>
          <p:grpSpPr>
            <a:xfrm>
              <a:off x="5386943" y="2309753"/>
              <a:ext cx="2523787" cy="1839097"/>
              <a:chOff x="5386943" y="2309753"/>
              <a:chExt cx="2523787" cy="1839097"/>
            </a:xfrm>
          </p:grpSpPr>
          <p:sp>
            <p:nvSpPr>
              <p:cNvPr id="7" name="Cube 6">
                <a:extLst>
                  <a:ext uri="{FF2B5EF4-FFF2-40B4-BE49-F238E27FC236}">
                    <a16:creationId xmlns:a16="http://schemas.microsoft.com/office/drawing/2014/main" id="{6AF34367-E6B5-D24D-B8F6-63D4C0612385}"/>
                  </a:ext>
                </a:extLst>
              </p:cNvPr>
              <p:cNvSpPr/>
              <p:nvPr/>
            </p:nvSpPr>
            <p:spPr>
              <a:xfrm>
                <a:off x="7094098" y="2780698"/>
                <a:ext cx="816632" cy="1368152"/>
              </a:xfrm>
              <a:prstGeom prst="cube">
                <a:avLst>
                  <a:gd name="adj" fmla="val 4128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a:extLst>
                  <a:ext uri="{FF2B5EF4-FFF2-40B4-BE49-F238E27FC236}">
                    <a16:creationId xmlns:a16="http://schemas.microsoft.com/office/drawing/2014/main" id="{5F74CE07-AA70-E64A-9725-6033D141CBCF}"/>
                  </a:ext>
                </a:extLst>
              </p:cNvPr>
              <p:cNvSpPr/>
              <p:nvPr/>
            </p:nvSpPr>
            <p:spPr>
              <a:xfrm>
                <a:off x="5402957" y="3358077"/>
                <a:ext cx="1366334" cy="213394"/>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F36D5DC-ECFE-B34D-B91F-18F8631A590E}"/>
                  </a:ext>
                </a:extLst>
              </p:cNvPr>
              <p:cNvSpPr txBox="1"/>
              <p:nvPr/>
            </p:nvSpPr>
            <p:spPr>
              <a:xfrm>
                <a:off x="5386943" y="2309753"/>
                <a:ext cx="1366334"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Conv Layer</a:t>
                </a:r>
              </a:p>
            </p:txBody>
          </p:sp>
        </p:grpSp>
        <p:sp>
          <p:nvSpPr>
            <p:cNvPr id="15" name="TextBox 14">
              <a:extLst>
                <a:ext uri="{FF2B5EF4-FFF2-40B4-BE49-F238E27FC236}">
                  <a16:creationId xmlns:a16="http://schemas.microsoft.com/office/drawing/2014/main" id="{52CD10B7-3246-E740-AD37-9DA50E0F3906}"/>
                </a:ext>
              </a:extLst>
            </p:cNvPr>
            <p:cNvSpPr txBox="1"/>
            <p:nvPr/>
          </p:nvSpPr>
          <p:spPr>
            <a:xfrm>
              <a:off x="6311747" y="4333411"/>
              <a:ext cx="3113097"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After conv: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B x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cs typeface="+mn-cs"/>
                </a:rPr>
                <a:t>C</a:t>
              </a:r>
              <a:r>
                <a:rPr kumimoji="0" lang="en-US" sz="2000" b="0" i="0" u="none" strike="noStrike" kern="1200" cap="none" spc="0" normalizeH="0" baseline="-25000" noProof="0" dirty="0" err="1">
                  <a:ln>
                    <a:noFill/>
                  </a:ln>
                  <a:solidFill>
                    <a:prstClr val="black"/>
                  </a:solidFill>
                  <a:effectLst/>
                  <a:uLnTx/>
                  <a:uFillTx/>
                  <a:latin typeface="Arial" charset="0"/>
                  <a:ea typeface="ＭＳ Ｐゴシック" charset="0"/>
                  <a:cs typeface="+mn-cs"/>
                </a:rPr>
                <a:t>out</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cs typeface="+mn-cs"/>
                </a:rPr>
                <a:t> x 2H x 2W</a:t>
              </a:r>
            </a:p>
          </p:txBody>
        </p:sp>
      </p:grpSp>
    </p:spTree>
    <p:extLst>
      <p:ext uri="{BB962C8B-B14F-4D97-AF65-F5344CB8AC3E}">
        <p14:creationId xmlns:p14="http://schemas.microsoft.com/office/powerpoint/2010/main" val="22187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D1FE5-9AB7-884E-852D-B138051CAA6D}"/>
              </a:ext>
            </a:extLst>
          </p:cNvPr>
          <p:cNvSpPr>
            <a:spLocks noGrp="1"/>
          </p:cNvSpPr>
          <p:nvPr>
            <p:ph type="title"/>
          </p:nvPr>
        </p:nvSpPr>
        <p:spPr/>
        <p:txBody>
          <a:bodyPr>
            <a:normAutofit/>
          </a:bodyPr>
          <a:lstStyle/>
          <a:p>
            <a:r>
              <a:rPr lang="en-US" dirty="0"/>
              <a:t>How to </a:t>
            </a:r>
            <a:r>
              <a:rPr lang="en-US" dirty="0" err="1"/>
              <a:t>Upsample</a:t>
            </a:r>
            <a:endParaRPr lang="en-US" dirty="0"/>
          </a:p>
        </p:txBody>
      </p:sp>
      <p:grpSp>
        <p:nvGrpSpPr>
          <p:cNvPr id="10" name="Group 9">
            <a:extLst>
              <a:ext uri="{FF2B5EF4-FFF2-40B4-BE49-F238E27FC236}">
                <a16:creationId xmlns:a16="http://schemas.microsoft.com/office/drawing/2014/main" id="{A859B090-95A7-2F4E-9BCF-8B2F2890C42B}"/>
              </a:ext>
            </a:extLst>
          </p:cNvPr>
          <p:cNvGrpSpPr/>
          <p:nvPr/>
        </p:nvGrpSpPr>
        <p:grpSpPr>
          <a:xfrm>
            <a:off x="3380168" y="2270782"/>
            <a:ext cx="617220" cy="617220"/>
            <a:chOff x="2298357" y="2656703"/>
            <a:chExt cx="1097280" cy="1097280"/>
          </a:xfrm>
        </p:grpSpPr>
        <p:sp>
          <p:nvSpPr>
            <p:cNvPr id="5" name="Rectangle 4">
              <a:extLst>
                <a:ext uri="{FF2B5EF4-FFF2-40B4-BE49-F238E27FC236}">
                  <a16:creationId xmlns:a16="http://schemas.microsoft.com/office/drawing/2014/main" id="{15EBD828-A448-CB4A-8D1F-C002A9D05D00}"/>
                </a:ext>
              </a:extLst>
            </p:cNvPr>
            <p:cNvSpPr/>
            <p:nvPr/>
          </p:nvSpPr>
          <p:spPr>
            <a:xfrm>
              <a:off x="2298357" y="265670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7" name="Rectangle 6">
              <a:extLst>
                <a:ext uri="{FF2B5EF4-FFF2-40B4-BE49-F238E27FC236}">
                  <a16:creationId xmlns:a16="http://schemas.microsoft.com/office/drawing/2014/main" id="{2F252A71-0FD7-3A40-A25A-DCC5751C43D4}"/>
                </a:ext>
              </a:extLst>
            </p:cNvPr>
            <p:cNvSpPr/>
            <p:nvPr/>
          </p:nvSpPr>
          <p:spPr>
            <a:xfrm>
              <a:off x="2298357" y="320534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8" name="Rectangle 7">
              <a:extLst>
                <a:ext uri="{FF2B5EF4-FFF2-40B4-BE49-F238E27FC236}">
                  <a16:creationId xmlns:a16="http://schemas.microsoft.com/office/drawing/2014/main" id="{65270A17-3B90-544F-B7EB-EF1A06F25819}"/>
                </a:ext>
              </a:extLst>
            </p:cNvPr>
            <p:cNvSpPr/>
            <p:nvPr/>
          </p:nvSpPr>
          <p:spPr>
            <a:xfrm>
              <a:off x="2846997" y="265670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9" name="Rectangle 8">
              <a:extLst>
                <a:ext uri="{FF2B5EF4-FFF2-40B4-BE49-F238E27FC236}">
                  <a16:creationId xmlns:a16="http://schemas.microsoft.com/office/drawing/2014/main" id="{6BE9349D-4BB4-EE46-80B5-0ED80423327E}"/>
                </a:ext>
              </a:extLst>
            </p:cNvPr>
            <p:cNvSpPr/>
            <p:nvPr/>
          </p:nvSpPr>
          <p:spPr>
            <a:xfrm>
              <a:off x="2846997" y="320534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grpSp>
        <p:nvGrpSpPr>
          <p:cNvPr id="31" name="Group 30">
            <a:extLst>
              <a:ext uri="{FF2B5EF4-FFF2-40B4-BE49-F238E27FC236}">
                <a16:creationId xmlns:a16="http://schemas.microsoft.com/office/drawing/2014/main" id="{B1724015-1FD0-1A40-ADA2-98C8C0EDB3A6}"/>
              </a:ext>
            </a:extLst>
          </p:cNvPr>
          <p:cNvGrpSpPr/>
          <p:nvPr/>
        </p:nvGrpSpPr>
        <p:grpSpPr>
          <a:xfrm>
            <a:off x="4770768" y="1962172"/>
            <a:ext cx="1241392" cy="1234440"/>
            <a:chOff x="5759074" y="2977978"/>
            <a:chExt cx="2206919" cy="2194560"/>
          </a:xfrm>
        </p:grpSpPr>
        <p:sp>
          <p:nvSpPr>
            <p:cNvPr id="12" name="Rectangle 11">
              <a:extLst>
                <a:ext uri="{FF2B5EF4-FFF2-40B4-BE49-F238E27FC236}">
                  <a16:creationId xmlns:a16="http://schemas.microsoft.com/office/drawing/2014/main" id="{986619EA-DEA9-CB40-8DA4-CE19F69C8EDE}"/>
                </a:ext>
              </a:extLst>
            </p:cNvPr>
            <p:cNvSpPr/>
            <p:nvPr/>
          </p:nvSpPr>
          <p:spPr>
            <a:xfrm>
              <a:off x="5759074"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3" name="Rectangle 12">
              <a:extLst>
                <a:ext uri="{FF2B5EF4-FFF2-40B4-BE49-F238E27FC236}">
                  <a16:creationId xmlns:a16="http://schemas.microsoft.com/office/drawing/2014/main" id="{7E64619C-91D1-C342-A38C-098DBA56B6D5}"/>
                </a:ext>
              </a:extLst>
            </p:cNvPr>
            <p:cNvSpPr/>
            <p:nvPr/>
          </p:nvSpPr>
          <p:spPr>
            <a:xfrm>
              <a:off x="5759074"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FEB3AD96-58F0-7C49-A453-5C5ABE36C822}"/>
                </a:ext>
              </a:extLst>
            </p:cNvPr>
            <p:cNvSpPr/>
            <p:nvPr/>
          </p:nvSpPr>
          <p:spPr>
            <a:xfrm>
              <a:off x="6307714"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5" name="Rectangle 14">
              <a:extLst>
                <a:ext uri="{FF2B5EF4-FFF2-40B4-BE49-F238E27FC236}">
                  <a16:creationId xmlns:a16="http://schemas.microsoft.com/office/drawing/2014/main" id="{C22D1583-4695-7946-A387-E1CF6433C050}"/>
                </a:ext>
              </a:extLst>
            </p:cNvPr>
            <p:cNvSpPr/>
            <p:nvPr/>
          </p:nvSpPr>
          <p:spPr>
            <a:xfrm>
              <a:off x="6307714"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6" name="Rectangle 15">
              <a:extLst>
                <a:ext uri="{FF2B5EF4-FFF2-40B4-BE49-F238E27FC236}">
                  <a16:creationId xmlns:a16="http://schemas.microsoft.com/office/drawing/2014/main" id="{9E4414D4-D83F-414F-B7DD-671E928B6E7D}"/>
                </a:ext>
              </a:extLst>
            </p:cNvPr>
            <p:cNvSpPr/>
            <p:nvPr/>
          </p:nvSpPr>
          <p:spPr>
            <a:xfrm>
              <a:off x="6856356"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7" name="Rectangle 16">
              <a:extLst>
                <a:ext uri="{FF2B5EF4-FFF2-40B4-BE49-F238E27FC236}">
                  <a16:creationId xmlns:a16="http://schemas.microsoft.com/office/drawing/2014/main" id="{DAD4D81F-3D8B-D847-A5E9-D6144BCCD8BF}"/>
                </a:ext>
              </a:extLst>
            </p:cNvPr>
            <p:cNvSpPr/>
            <p:nvPr/>
          </p:nvSpPr>
          <p:spPr>
            <a:xfrm>
              <a:off x="6856356"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8" name="Rectangle 17">
              <a:extLst>
                <a:ext uri="{FF2B5EF4-FFF2-40B4-BE49-F238E27FC236}">
                  <a16:creationId xmlns:a16="http://schemas.microsoft.com/office/drawing/2014/main" id="{8B99087F-F0DF-6246-8CCE-79DCFC4655D3}"/>
                </a:ext>
              </a:extLst>
            </p:cNvPr>
            <p:cNvSpPr/>
            <p:nvPr/>
          </p:nvSpPr>
          <p:spPr>
            <a:xfrm>
              <a:off x="7404996"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9" name="Rectangle 18">
              <a:extLst>
                <a:ext uri="{FF2B5EF4-FFF2-40B4-BE49-F238E27FC236}">
                  <a16:creationId xmlns:a16="http://schemas.microsoft.com/office/drawing/2014/main" id="{72A7F745-2332-8545-AD56-BA70B7510F44}"/>
                </a:ext>
              </a:extLst>
            </p:cNvPr>
            <p:cNvSpPr/>
            <p:nvPr/>
          </p:nvSpPr>
          <p:spPr>
            <a:xfrm>
              <a:off x="7404996"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0" name="Rectangle 19">
              <a:extLst>
                <a:ext uri="{FF2B5EF4-FFF2-40B4-BE49-F238E27FC236}">
                  <a16:creationId xmlns:a16="http://schemas.microsoft.com/office/drawing/2014/main" id="{F639FB5B-45A1-E649-BFB4-B1F797726C2B}"/>
                </a:ext>
              </a:extLst>
            </p:cNvPr>
            <p:cNvSpPr/>
            <p:nvPr/>
          </p:nvSpPr>
          <p:spPr>
            <a:xfrm>
              <a:off x="5759074"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1" name="Rectangle 20">
              <a:extLst>
                <a:ext uri="{FF2B5EF4-FFF2-40B4-BE49-F238E27FC236}">
                  <a16:creationId xmlns:a16="http://schemas.microsoft.com/office/drawing/2014/main" id="{5C42C184-440A-CB4C-9776-4CE0B42A703A}"/>
                </a:ext>
              </a:extLst>
            </p:cNvPr>
            <p:cNvSpPr/>
            <p:nvPr/>
          </p:nvSpPr>
          <p:spPr>
            <a:xfrm>
              <a:off x="5759074"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2" name="Rectangle 21">
              <a:extLst>
                <a:ext uri="{FF2B5EF4-FFF2-40B4-BE49-F238E27FC236}">
                  <a16:creationId xmlns:a16="http://schemas.microsoft.com/office/drawing/2014/main" id="{B6F75486-914C-2340-A8E9-2531A8A1E23E}"/>
                </a:ext>
              </a:extLst>
            </p:cNvPr>
            <p:cNvSpPr/>
            <p:nvPr/>
          </p:nvSpPr>
          <p:spPr>
            <a:xfrm>
              <a:off x="6307714"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Rectangle 22">
              <a:extLst>
                <a:ext uri="{FF2B5EF4-FFF2-40B4-BE49-F238E27FC236}">
                  <a16:creationId xmlns:a16="http://schemas.microsoft.com/office/drawing/2014/main" id="{BF3BD196-11D8-D34A-80E9-D9067315E8B7}"/>
                </a:ext>
              </a:extLst>
            </p:cNvPr>
            <p:cNvSpPr/>
            <p:nvPr/>
          </p:nvSpPr>
          <p:spPr>
            <a:xfrm>
              <a:off x="6307714"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4" name="Rectangle 23">
              <a:extLst>
                <a:ext uri="{FF2B5EF4-FFF2-40B4-BE49-F238E27FC236}">
                  <a16:creationId xmlns:a16="http://schemas.microsoft.com/office/drawing/2014/main" id="{5E97C69D-E87C-5049-86E2-FF3FCDFC4A52}"/>
                </a:ext>
              </a:extLst>
            </p:cNvPr>
            <p:cNvSpPr/>
            <p:nvPr/>
          </p:nvSpPr>
          <p:spPr>
            <a:xfrm>
              <a:off x="6856356"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5" name="Rectangle 24">
              <a:extLst>
                <a:ext uri="{FF2B5EF4-FFF2-40B4-BE49-F238E27FC236}">
                  <a16:creationId xmlns:a16="http://schemas.microsoft.com/office/drawing/2014/main" id="{852A9F15-5D38-814D-A92D-C6B532D590F0}"/>
                </a:ext>
              </a:extLst>
            </p:cNvPr>
            <p:cNvSpPr/>
            <p:nvPr/>
          </p:nvSpPr>
          <p:spPr>
            <a:xfrm>
              <a:off x="6856356"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6" name="Rectangle 25">
              <a:extLst>
                <a:ext uri="{FF2B5EF4-FFF2-40B4-BE49-F238E27FC236}">
                  <a16:creationId xmlns:a16="http://schemas.microsoft.com/office/drawing/2014/main" id="{DF82DDC7-B63C-784E-A0D2-770FE3569667}"/>
                </a:ext>
              </a:extLst>
            </p:cNvPr>
            <p:cNvSpPr/>
            <p:nvPr/>
          </p:nvSpPr>
          <p:spPr>
            <a:xfrm>
              <a:off x="7404996"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7" name="Rectangle 26">
              <a:extLst>
                <a:ext uri="{FF2B5EF4-FFF2-40B4-BE49-F238E27FC236}">
                  <a16:creationId xmlns:a16="http://schemas.microsoft.com/office/drawing/2014/main" id="{7209A30A-8420-3B41-90B6-752150C0B3CB}"/>
                </a:ext>
              </a:extLst>
            </p:cNvPr>
            <p:cNvSpPr/>
            <p:nvPr/>
          </p:nvSpPr>
          <p:spPr>
            <a:xfrm>
              <a:off x="7404996"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29" name="Straight Connector 28">
              <a:extLst>
                <a:ext uri="{FF2B5EF4-FFF2-40B4-BE49-F238E27FC236}">
                  <a16:creationId xmlns:a16="http://schemas.microsoft.com/office/drawing/2014/main" id="{7E0D6D45-D5FE-344B-ACE2-898EE115C273}"/>
                </a:ext>
              </a:extLst>
            </p:cNvPr>
            <p:cNvCxnSpPr/>
            <p:nvPr/>
          </p:nvCxnSpPr>
          <p:spPr>
            <a:xfrm>
              <a:off x="6856354" y="2977978"/>
              <a:ext cx="0" cy="21945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DEA487-0B66-BD49-883E-CB764BC1D6C7}"/>
                </a:ext>
              </a:extLst>
            </p:cNvPr>
            <p:cNvCxnSpPr/>
            <p:nvPr/>
          </p:nvCxnSpPr>
          <p:spPr>
            <a:xfrm>
              <a:off x="5771433" y="4102442"/>
              <a:ext cx="219456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A4C22839-B906-D74C-BB72-A91F92C557CF}"/>
              </a:ext>
            </a:extLst>
          </p:cNvPr>
          <p:cNvSpPr txBox="1"/>
          <p:nvPr/>
        </p:nvSpPr>
        <p:spPr>
          <a:xfrm>
            <a:off x="3212526" y="3302206"/>
            <a:ext cx="952505" cy="646331"/>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Input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 x 2 x 2</a:t>
            </a:r>
          </a:p>
        </p:txBody>
      </p:sp>
      <p:sp>
        <p:nvSpPr>
          <p:cNvPr id="33" name="TextBox 32">
            <a:extLst>
              <a:ext uri="{FF2B5EF4-FFF2-40B4-BE49-F238E27FC236}">
                <a16:creationId xmlns:a16="http://schemas.microsoft.com/office/drawing/2014/main" id="{B3D7CFCB-2F7D-DF44-A153-BE45016E0518}"/>
              </a:ext>
            </a:extLst>
          </p:cNvPr>
          <p:cNvSpPr txBox="1"/>
          <p:nvPr/>
        </p:nvSpPr>
        <p:spPr>
          <a:xfrm>
            <a:off x="4918688" y="3302206"/>
            <a:ext cx="952505" cy="646331"/>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Output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 x 4 x 4</a:t>
            </a:r>
          </a:p>
        </p:txBody>
      </p:sp>
      <p:sp>
        <p:nvSpPr>
          <p:cNvPr id="34" name="TextBox 33">
            <a:extLst>
              <a:ext uri="{FF2B5EF4-FFF2-40B4-BE49-F238E27FC236}">
                <a16:creationId xmlns:a16="http://schemas.microsoft.com/office/drawing/2014/main" id="{377B34C5-066F-934B-A677-B4B85EC8022C}"/>
              </a:ext>
            </a:extLst>
          </p:cNvPr>
          <p:cNvSpPr txBox="1"/>
          <p:nvPr/>
        </p:nvSpPr>
        <p:spPr>
          <a:xfrm>
            <a:off x="3712518" y="1483006"/>
            <a:ext cx="1867499" cy="369332"/>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Nearest Neighbor</a:t>
            </a:r>
          </a:p>
        </p:txBody>
      </p:sp>
      <p:cxnSp>
        <p:nvCxnSpPr>
          <p:cNvPr id="36" name="Straight Arrow Connector 35">
            <a:extLst>
              <a:ext uri="{FF2B5EF4-FFF2-40B4-BE49-F238E27FC236}">
                <a16:creationId xmlns:a16="http://schemas.microsoft.com/office/drawing/2014/main" id="{FEE1123A-CC04-F84D-A31D-D4E9F5DC1071}"/>
              </a:ext>
            </a:extLst>
          </p:cNvPr>
          <p:cNvCxnSpPr>
            <a:cxnSpLocks/>
          </p:cNvCxnSpPr>
          <p:nvPr/>
        </p:nvCxnSpPr>
        <p:spPr>
          <a:xfrm>
            <a:off x="4124385" y="2579392"/>
            <a:ext cx="4726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EFFA5B1-4A2B-D840-9A0D-12890FABC9AE}"/>
              </a:ext>
            </a:extLst>
          </p:cNvPr>
          <p:cNvGrpSpPr/>
          <p:nvPr/>
        </p:nvGrpSpPr>
        <p:grpSpPr>
          <a:xfrm>
            <a:off x="347154" y="2270782"/>
            <a:ext cx="617220" cy="617220"/>
            <a:chOff x="2298357" y="2656703"/>
            <a:chExt cx="1097280" cy="1097280"/>
          </a:xfrm>
        </p:grpSpPr>
        <p:sp>
          <p:nvSpPr>
            <p:cNvPr id="39" name="Rectangle 38">
              <a:extLst>
                <a:ext uri="{FF2B5EF4-FFF2-40B4-BE49-F238E27FC236}">
                  <a16:creationId xmlns:a16="http://schemas.microsoft.com/office/drawing/2014/main" id="{97061364-A3DC-F84F-A83F-960E2070259D}"/>
                </a:ext>
              </a:extLst>
            </p:cNvPr>
            <p:cNvSpPr/>
            <p:nvPr/>
          </p:nvSpPr>
          <p:spPr>
            <a:xfrm>
              <a:off x="2298357" y="265670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40" name="Rectangle 39">
              <a:extLst>
                <a:ext uri="{FF2B5EF4-FFF2-40B4-BE49-F238E27FC236}">
                  <a16:creationId xmlns:a16="http://schemas.microsoft.com/office/drawing/2014/main" id="{77FD2CCA-33F0-3446-8313-8763B49583F3}"/>
                </a:ext>
              </a:extLst>
            </p:cNvPr>
            <p:cNvSpPr/>
            <p:nvPr/>
          </p:nvSpPr>
          <p:spPr>
            <a:xfrm>
              <a:off x="2298357" y="320534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41" name="Rectangle 40">
              <a:extLst>
                <a:ext uri="{FF2B5EF4-FFF2-40B4-BE49-F238E27FC236}">
                  <a16:creationId xmlns:a16="http://schemas.microsoft.com/office/drawing/2014/main" id="{0C096C71-724C-DE48-BC22-B16FF16D16B0}"/>
                </a:ext>
              </a:extLst>
            </p:cNvPr>
            <p:cNvSpPr/>
            <p:nvPr/>
          </p:nvSpPr>
          <p:spPr>
            <a:xfrm>
              <a:off x="2846997" y="265670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2" name="Rectangle 41">
              <a:extLst>
                <a:ext uri="{FF2B5EF4-FFF2-40B4-BE49-F238E27FC236}">
                  <a16:creationId xmlns:a16="http://schemas.microsoft.com/office/drawing/2014/main" id="{A5BA0D43-721B-0E4A-981A-6E6437A197A6}"/>
                </a:ext>
              </a:extLst>
            </p:cNvPr>
            <p:cNvSpPr/>
            <p:nvPr/>
          </p:nvSpPr>
          <p:spPr>
            <a:xfrm>
              <a:off x="2846997" y="320534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grpSp>
        <p:nvGrpSpPr>
          <p:cNvPr id="43" name="Group 42">
            <a:extLst>
              <a:ext uri="{FF2B5EF4-FFF2-40B4-BE49-F238E27FC236}">
                <a16:creationId xmlns:a16="http://schemas.microsoft.com/office/drawing/2014/main" id="{CECFCD22-2E2C-9747-8AD7-F8504399A30F}"/>
              </a:ext>
            </a:extLst>
          </p:cNvPr>
          <p:cNvGrpSpPr/>
          <p:nvPr/>
        </p:nvGrpSpPr>
        <p:grpSpPr>
          <a:xfrm>
            <a:off x="1737754" y="1962172"/>
            <a:ext cx="1241392" cy="1234440"/>
            <a:chOff x="5759074" y="2977978"/>
            <a:chExt cx="2206919" cy="2194560"/>
          </a:xfrm>
        </p:grpSpPr>
        <p:sp>
          <p:nvSpPr>
            <p:cNvPr id="44" name="Rectangle 43">
              <a:extLst>
                <a:ext uri="{FF2B5EF4-FFF2-40B4-BE49-F238E27FC236}">
                  <a16:creationId xmlns:a16="http://schemas.microsoft.com/office/drawing/2014/main" id="{2DDAB0C1-0634-F347-9472-005509D233BA}"/>
                </a:ext>
              </a:extLst>
            </p:cNvPr>
            <p:cNvSpPr/>
            <p:nvPr/>
          </p:nvSpPr>
          <p:spPr>
            <a:xfrm>
              <a:off x="5759074"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45" name="Rectangle 44">
              <a:extLst>
                <a:ext uri="{FF2B5EF4-FFF2-40B4-BE49-F238E27FC236}">
                  <a16:creationId xmlns:a16="http://schemas.microsoft.com/office/drawing/2014/main" id="{6C2D748A-D0A3-724D-9E82-A322E17049AA}"/>
                </a:ext>
              </a:extLst>
            </p:cNvPr>
            <p:cNvSpPr/>
            <p:nvPr/>
          </p:nvSpPr>
          <p:spPr>
            <a:xfrm>
              <a:off x="5759074"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6" name="Rectangle 45">
              <a:extLst>
                <a:ext uri="{FF2B5EF4-FFF2-40B4-BE49-F238E27FC236}">
                  <a16:creationId xmlns:a16="http://schemas.microsoft.com/office/drawing/2014/main" id="{BA4B91F8-321A-1E48-B9DB-E672F05BB86F}"/>
                </a:ext>
              </a:extLst>
            </p:cNvPr>
            <p:cNvSpPr/>
            <p:nvPr/>
          </p:nvSpPr>
          <p:spPr>
            <a:xfrm>
              <a:off x="6307714"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7" name="Rectangle 46">
              <a:extLst>
                <a:ext uri="{FF2B5EF4-FFF2-40B4-BE49-F238E27FC236}">
                  <a16:creationId xmlns:a16="http://schemas.microsoft.com/office/drawing/2014/main" id="{6DBD6845-C0A6-B64E-BF4D-85CD17F1ED60}"/>
                </a:ext>
              </a:extLst>
            </p:cNvPr>
            <p:cNvSpPr/>
            <p:nvPr/>
          </p:nvSpPr>
          <p:spPr>
            <a:xfrm>
              <a:off x="6307714"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8" name="Rectangle 47">
              <a:extLst>
                <a:ext uri="{FF2B5EF4-FFF2-40B4-BE49-F238E27FC236}">
                  <a16:creationId xmlns:a16="http://schemas.microsoft.com/office/drawing/2014/main" id="{7640E702-FE42-0B4C-9377-65C2CE7D6C17}"/>
                </a:ext>
              </a:extLst>
            </p:cNvPr>
            <p:cNvSpPr/>
            <p:nvPr/>
          </p:nvSpPr>
          <p:spPr>
            <a:xfrm>
              <a:off x="6856356"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9" name="Rectangle 48">
              <a:extLst>
                <a:ext uri="{FF2B5EF4-FFF2-40B4-BE49-F238E27FC236}">
                  <a16:creationId xmlns:a16="http://schemas.microsoft.com/office/drawing/2014/main" id="{C62BA6F1-D845-8848-AA57-06D39D962908}"/>
                </a:ext>
              </a:extLst>
            </p:cNvPr>
            <p:cNvSpPr/>
            <p:nvPr/>
          </p:nvSpPr>
          <p:spPr>
            <a:xfrm>
              <a:off x="6856356"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0" name="Rectangle 49">
              <a:extLst>
                <a:ext uri="{FF2B5EF4-FFF2-40B4-BE49-F238E27FC236}">
                  <a16:creationId xmlns:a16="http://schemas.microsoft.com/office/drawing/2014/main" id="{3E16BB0D-E861-0B48-9115-EBCDAD89A5A6}"/>
                </a:ext>
              </a:extLst>
            </p:cNvPr>
            <p:cNvSpPr/>
            <p:nvPr/>
          </p:nvSpPr>
          <p:spPr>
            <a:xfrm>
              <a:off x="7404996" y="297797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1" name="Rectangle 50">
              <a:extLst>
                <a:ext uri="{FF2B5EF4-FFF2-40B4-BE49-F238E27FC236}">
                  <a16:creationId xmlns:a16="http://schemas.microsoft.com/office/drawing/2014/main" id="{B9BF8F7F-2CEE-9F4E-A918-A143D937F4FA}"/>
                </a:ext>
              </a:extLst>
            </p:cNvPr>
            <p:cNvSpPr/>
            <p:nvPr/>
          </p:nvSpPr>
          <p:spPr>
            <a:xfrm>
              <a:off x="7404996" y="352661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2" name="Rectangle 51">
              <a:extLst>
                <a:ext uri="{FF2B5EF4-FFF2-40B4-BE49-F238E27FC236}">
                  <a16:creationId xmlns:a16="http://schemas.microsoft.com/office/drawing/2014/main" id="{D758AE0D-FCC5-E144-9FC2-331DE417A0D1}"/>
                </a:ext>
              </a:extLst>
            </p:cNvPr>
            <p:cNvSpPr/>
            <p:nvPr/>
          </p:nvSpPr>
          <p:spPr>
            <a:xfrm>
              <a:off x="5759074"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53" name="Rectangle 52">
              <a:extLst>
                <a:ext uri="{FF2B5EF4-FFF2-40B4-BE49-F238E27FC236}">
                  <a16:creationId xmlns:a16="http://schemas.microsoft.com/office/drawing/2014/main" id="{A0778EAA-F1EB-754B-8C39-99F58C81ADCB}"/>
                </a:ext>
              </a:extLst>
            </p:cNvPr>
            <p:cNvSpPr/>
            <p:nvPr/>
          </p:nvSpPr>
          <p:spPr>
            <a:xfrm>
              <a:off x="5759074"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4" name="Rectangle 53">
              <a:extLst>
                <a:ext uri="{FF2B5EF4-FFF2-40B4-BE49-F238E27FC236}">
                  <a16:creationId xmlns:a16="http://schemas.microsoft.com/office/drawing/2014/main" id="{E687AB1D-CD3B-074D-8719-63AEAE6D91A0}"/>
                </a:ext>
              </a:extLst>
            </p:cNvPr>
            <p:cNvSpPr/>
            <p:nvPr/>
          </p:nvSpPr>
          <p:spPr>
            <a:xfrm>
              <a:off x="6307714"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5" name="Rectangle 54">
              <a:extLst>
                <a:ext uri="{FF2B5EF4-FFF2-40B4-BE49-F238E27FC236}">
                  <a16:creationId xmlns:a16="http://schemas.microsoft.com/office/drawing/2014/main" id="{F5681EF3-C4C0-E04D-95CE-79FCA4CC2B20}"/>
                </a:ext>
              </a:extLst>
            </p:cNvPr>
            <p:cNvSpPr/>
            <p:nvPr/>
          </p:nvSpPr>
          <p:spPr>
            <a:xfrm>
              <a:off x="6307714"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6" name="Rectangle 55">
              <a:extLst>
                <a:ext uri="{FF2B5EF4-FFF2-40B4-BE49-F238E27FC236}">
                  <a16:creationId xmlns:a16="http://schemas.microsoft.com/office/drawing/2014/main" id="{89552717-1DF9-CA41-99DC-C88909AF9394}"/>
                </a:ext>
              </a:extLst>
            </p:cNvPr>
            <p:cNvSpPr/>
            <p:nvPr/>
          </p:nvSpPr>
          <p:spPr>
            <a:xfrm>
              <a:off x="6856356"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57" name="Rectangle 56">
              <a:extLst>
                <a:ext uri="{FF2B5EF4-FFF2-40B4-BE49-F238E27FC236}">
                  <a16:creationId xmlns:a16="http://schemas.microsoft.com/office/drawing/2014/main" id="{E519D592-747E-744E-ADD9-266AA2664B25}"/>
                </a:ext>
              </a:extLst>
            </p:cNvPr>
            <p:cNvSpPr/>
            <p:nvPr/>
          </p:nvSpPr>
          <p:spPr>
            <a:xfrm>
              <a:off x="6856356"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8" name="Rectangle 57">
              <a:extLst>
                <a:ext uri="{FF2B5EF4-FFF2-40B4-BE49-F238E27FC236}">
                  <a16:creationId xmlns:a16="http://schemas.microsoft.com/office/drawing/2014/main" id="{4C15E2BE-98ED-2F4A-BF96-7CAEF60D3EB3}"/>
                </a:ext>
              </a:extLst>
            </p:cNvPr>
            <p:cNvSpPr/>
            <p:nvPr/>
          </p:nvSpPr>
          <p:spPr>
            <a:xfrm>
              <a:off x="7404996" y="407525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59" name="Rectangle 58">
              <a:extLst>
                <a:ext uri="{FF2B5EF4-FFF2-40B4-BE49-F238E27FC236}">
                  <a16:creationId xmlns:a16="http://schemas.microsoft.com/office/drawing/2014/main" id="{925EA1C1-B69F-674C-A733-D4573A3BA323}"/>
                </a:ext>
              </a:extLst>
            </p:cNvPr>
            <p:cNvSpPr/>
            <p:nvPr/>
          </p:nvSpPr>
          <p:spPr>
            <a:xfrm>
              <a:off x="7404996" y="4623898"/>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60" name="Straight Connector 59">
              <a:extLst>
                <a:ext uri="{FF2B5EF4-FFF2-40B4-BE49-F238E27FC236}">
                  <a16:creationId xmlns:a16="http://schemas.microsoft.com/office/drawing/2014/main" id="{04DF445E-8BE2-1D42-BC97-B0758B3D1C86}"/>
                </a:ext>
              </a:extLst>
            </p:cNvPr>
            <p:cNvCxnSpPr/>
            <p:nvPr/>
          </p:nvCxnSpPr>
          <p:spPr>
            <a:xfrm>
              <a:off x="6856354" y="2977978"/>
              <a:ext cx="0" cy="21945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DA85FE7-7CAB-6F4C-AF1D-AF0B8B93B983}"/>
                </a:ext>
              </a:extLst>
            </p:cNvPr>
            <p:cNvCxnSpPr/>
            <p:nvPr/>
          </p:nvCxnSpPr>
          <p:spPr>
            <a:xfrm>
              <a:off x="5771433" y="4102442"/>
              <a:ext cx="219456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BCEACB9-90D0-7C40-8F81-B641C661508C}"/>
              </a:ext>
            </a:extLst>
          </p:cNvPr>
          <p:cNvSpPr txBox="1"/>
          <p:nvPr/>
        </p:nvSpPr>
        <p:spPr>
          <a:xfrm>
            <a:off x="179512" y="3302206"/>
            <a:ext cx="952505" cy="646331"/>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Input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 x 2 x 2</a:t>
            </a:r>
          </a:p>
        </p:txBody>
      </p:sp>
      <p:sp>
        <p:nvSpPr>
          <p:cNvPr id="63" name="TextBox 62">
            <a:extLst>
              <a:ext uri="{FF2B5EF4-FFF2-40B4-BE49-F238E27FC236}">
                <a16:creationId xmlns:a16="http://schemas.microsoft.com/office/drawing/2014/main" id="{C287043B-CEE3-884A-A627-B22E83D7E604}"/>
              </a:ext>
            </a:extLst>
          </p:cNvPr>
          <p:cNvSpPr txBox="1"/>
          <p:nvPr/>
        </p:nvSpPr>
        <p:spPr>
          <a:xfrm>
            <a:off x="1885673" y="3302206"/>
            <a:ext cx="952505" cy="646331"/>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Output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 x 4 x 4</a:t>
            </a:r>
          </a:p>
        </p:txBody>
      </p:sp>
      <p:sp>
        <p:nvSpPr>
          <p:cNvPr id="64" name="TextBox 63">
            <a:extLst>
              <a:ext uri="{FF2B5EF4-FFF2-40B4-BE49-F238E27FC236}">
                <a16:creationId xmlns:a16="http://schemas.microsoft.com/office/drawing/2014/main" id="{47BB1C79-D5D9-3143-B548-90A0F5B9C3F9}"/>
              </a:ext>
            </a:extLst>
          </p:cNvPr>
          <p:cNvSpPr txBox="1"/>
          <p:nvPr/>
        </p:nvSpPr>
        <p:spPr>
          <a:xfrm>
            <a:off x="950253" y="1483006"/>
            <a:ext cx="1326004" cy="369332"/>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Bed of Nails</a:t>
            </a:r>
          </a:p>
        </p:txBody>
      </p:sp>
      <p:cxnSp>
        <p:nvCxnSpPr>
          <p:cNvPr id="65" name="Straight Arrow Connector 64">
            <a:extLst>
              <a:ext uri="{FF2B5EF4-FFF2-40B4-BE49-F238E27FC236}">
                <a16:creationId xmlns:a16="http://schemas.microsoft.com/office/drawing/2014/main" id="{25057AAC-CF4B-B647-9437-F8DA437C1D57}"/>
              </a:ext>
            </a:extLst>
          </p:cNvPr>
          <p:cNvCxnSpPr>
            <a:cxnSpLocks/>
          </p:cNvCxnSpPr>
          <p:nvPr/>
        </p:nvCxnSpPr>
        <p:spPr>
          <a:xfrm>
            <a:off x="1091370" y="2579392"/>
            <a:ext cx="4726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D84E106-39CB-BB42-9141-291DE68E3353}"/>
              </a:ext>
            </a:extLst>
          </p:cNvPr>
          <p:cNvSpPr>
            <a:spLocks noGrp="1"/>
          </p:cNvSpPr>
          <p:nvPr>
            <p:ph type="sldNum" sz="quarter" idx="4"/>
          </p:nvPr>
        </p:nvSpPr>
        <p:spPr>
          <a:xfrm>
            <a:off x="5486401" y="4869180"/>
            <a:ext cx="800100" cy="27432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rgbClr val="FFCB05"/>
                </a:solidFill>
                <a:latin typeface="Arial" charset="0"/>
                <a:ea typeface="ＭＳ Ｐゴシック" charset="0"/>
                <a:cs typeface="+mn-cs"/>
              </a:defRPr>
            </a:lvl1pPr>
            <a:lvl2pPr marL="456755" algn="l" rtl="0" fontAlgn="base">
              <a:spcBef>
                <a:spcPct val="0"/>
              </a:spcBef>
              <a:spcAft>
                <a:spcPct val="0"/>
              </a:spcAft>
              <a:defRPr sz="2800" kern="1200">
                <a:solidFill>
                  <a:schemeClr val="tx1"/>
                </a:solidFill>
                <a:latin typeface="Arial" charset="0"/>
                <a:ea typeface="ＭＳ Ｐゴシック" charset="0"/>
                <a:cs typeface="+mn-cs"/>
              </a:defRPr>
            </a:lvl2pPr>
            <a:lvl3pPr marL="913510" algn="l" rtl="0" fontAlgn="base">
              <a:spcBef>
                <a:spcPct val="0"/>
              </a:spcBef>
              <a:spcAft>
                <a:spcPct val="0"/>
              </a:spcAft>
              <a:defRPr sz="2800" kern="1200">
                <a:solidFill>
                  <a:schemeClr val="tx1"/>
                </a:solidFill>
                <a:latin typeface="Arial" charset="0"/>
                <a:ea typeface="ＭＳ Ｐゴシック" charset="0"/>
                <a:cs typeface="+mn-cs"/>
              </a:defRPr>
            </a:lvl3pPr>
            <a:lvl4pPr marL="1370263" algn="l" rtl="0" fontAlgn="base">
              <a:spcBef>
                <a:spcPct val="0"/>
              </a:spcBef>
              <a:spcAft>
                <a:spcPct val="0"/>
              </a:spcAft>
              <a:defRPr sz="2800" kern="1200">
                <a:solidFill>
                  <a:schemeClr val="tx1"/>
                </a:solidFill>
                <a:latin typeface="Arial" charset="0"/>
                <a:ea typeface="ＭＳ Ｐゴシック" charset="0"/>
                <a:cs typeface="+mn-cs"/>
              </a:defRPr>
            </a:lvl4pPr>
            <a:lvl5pPr marL="1827016" algn="l" rtl="0" fontAlgn="base">
              <a:spcBef>
                <a:spcPct val="0"/>
              </a:spcBef>
              <a:spcAft>
                <a:spcPct val="0"/>
              </a:spcAft>
              <a:defRPr sz="2800" kern="1200">
                <a:solidFill>
                  <a:schemeClr val="tx1"/>
                </a:solidFill>
                <a:latin typeface="Arial" charset="0"/>
                <a:ea typeface="ＭＳ Ｐゴシック" charset="0"/>
                <a:cs typeface="+mn-cs"/>
              </a:defRPr>
            </a:lvl5pPr>
            <a:lvl6pPr marL="2283773" algn="l" defTabSz="456755" rtl="0" eaLnBrk="1" latinLnBrk="0" hangingPunct="1">
              <a:defRPr sz="2800" kern="1200">
                <a:solidFill>
                  <a:schemeClr val="tx1"/>
                </a:solidFill>
                <a:latin typeface="Arial" charset="0"/>
                <a:ea typeface="ＭＳ Ｐゴシック" charset="0"/>
                <a:cs typeface="+mn-cs"/>
              </a:defRPr>
            </a:lvl6pPr>
            <a:lvl7pPr marL="2740529" algn="l" defTabSz="456755" rtl="0" eaLnBrk="1" latinLnBrk="0" hangingPunct="1">
              <a:defRPr sz="2800" kern="1200">
                <a:solidFill>
                  <a:schemeClr val="tx1"/>
                </a:solidFill>
                <a:latin typeface="Arial" charset="0"/>
                <a:ea typeface="ＭＳ Ｐゴシック" charset="0"/>
                <a:cs typeface="+mn-cs"/>
              </a:defRPr>
            </a:lvl7pPr>
            <a:lvl8pPr marL="3197284" algn="l" defTabSz="456755" rtl="0" eaLnBrk="1" latinLnBrk="0" hangingPunct="1">
              <a:defRPr sz="2800" kern="1200">
                <a:solidFill>
                  <a:schemeClr val="tx1"/>
                </a:solidFill>
                <a:latin typeface="Arial" charset="0"/>
                <a:ea typeface="ＭＳ Ｐゴシック" charset="0"/>
                <a:cs typeface="+mn-cs"/>
              </a:defRPr>
            </a:lvl8pPr>
            <a:lvl9pPr marL="3654037" algn="l" defTabSz="456755" rtl="0" eaLnBrk="1" latinLnBrk="0" hangingPunct="1">
              <a:defRPr sz="2800" kern="1200">
                <a:solidFill>
                  <a:schemeClr val="tx1"/>
                </a:solidFill>
                <a:latin typeface="Arial" charset="0"/>
                <a:ea typeface="ＭＳ Ｐゴシック" charset="0"/>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t>  </a:t>
            </a:r>
            <a:fld id="{AC1089D3-84F4-7045-A571-C61BEF9B13BC}" type="slidenum">
              <a:rPr lang="en-US" smtClean="0"/>
              <a:pPr marL="0" marR="0" lvl="0" indent="0" algn="ctr" defTabSz="3429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FFCB05"/>
              </a:solidFill>
              <a:effectLst/>
              <a:uLnTx/>
              <a:uFillTx/>
              <a:latin typeface="Calibri" panose="020F0502020204030204"/>
              <a:ea typeface="ＭＳ Ｐゴシック" charset="0"/>
              <a:cs typeface="+mn-cs"/>
            </a:endParaRPr>
          </a:p>
        </p:txBody>
      </p:sp>
      <p:grpSp>
        <p:nvGrpSpPr>
          <p:cNvPr id="66" name="Group 65">
            <a:extLst>
              <a:ext uri="{FF2B5EF4-FFF2-40B4-BE49-F238E27FC236}">
                <a16:creationId xmlns:a16="http://schemas.microsoft.com/office/drawing/2014/main" id="{D491B022-2591-D94D-92CA-C0D86FE95D19}"/>
              </a:ext>
            </a:extLst>
          </p:cNvPr>
          <p:cNvGrpSpPr/>
          <p:nvPr/>
        </p:nvGrpSpPr>
        <p:grpSpPr>
          <a:xfrm>
            <a:off x="6393845" y="2271200"/>
            <a:ext cx="617220" cy="617220"/>
            <a:chOff x="2298357" y="2656703"/>
            <a:chExt cx="1097280" cy="1097280"/>
          </a:xfrm>
        </p:grpSpPr>
        <p:sp>
          <p:nvSpPr>
            <p:cNvPr id="67" name="Rectangle 66">
              <a:extLst>
                <a:ext uri="{FF2B5EF4-FFF2-40B4-BE49-F238E27FC236}">
                  <a16:creationId xmlns:a16="http://schemas.microsoft.com/office/drawing/2014/main" id="{0C8FEDF2-D223-8E44-84BB-10FE2649A9B3}"/>
                </a:ext>
              </a:extLst>
            </p:cNvPr>
            <p:cNvSpPr/>
            <p:nvPr/>
          </p:nvSpPr>
          <p:spPr>
            <a:xfrm>
              <a:off x="2298357" y="265670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8" name="Rectangle 67">
              <a:extLst>
                <a:ext uri="{FF2B5EF4-FFF2-40B4-BE49-F238E27FC236}">
                  <a16:creationId xmlns:a16="http://schemas.microsoft.com/office/drawing/2014/main" id="{0A68967D-A315-854F-A953-D0BDF6D483E0}"/>
                </a:ext>
              </a:extLst>
            </p:cNvPr>
            <p:cNvSpPr/>
            <p:nvPr/>
          </p:nvSpPr>
          <p:spPr>
            <a:xfrm>
              <a:off x="2298357" y="320534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69" name="Rectangle 68">
              <a:extLst>
                <a:ext uri="{FF2B5EF4-FFF2-40B4-BE49-F238E27FC236}">
                  <a16:creationId xmlns:a16="http://schemas.microsoft.com/office/drawing/2014/main" id="{1D4019CE-61E7-E544-B1C2-E934A52ABD6B}"/>
                </a:ext>
              </a:extLst>
            </p:cNvPr>
            <p:cNvSpPr/>
            <p:nvPr/>
          </p:nvSpPr>
          <p:spPr>
            <a:xfrm>
              <a:off x="2846997" y="265670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0" name="Rectangle 69">
              <a:extLst>
                <a:ext uri="{FF2B5EF4-FFF2-40B4-BE49-F238E27FC236}">
                  <a16:creationId xmlns:a16="http://schemas.microsoft.com/office/drawing/2014/main" id="{06E952B7-9FB1-344F-B3E3-D3DBF76562BB}"/>
                </a:ext>
              </a:extLst>
            </p:cNvPr>
            <p:cNvSpPr/>
            <p:nvPr/>
          </p:nvSpPr>
          <p:spPr>
            <a:xfrm>
              <a:off x="2846997" y="3205343"/>
              <a:ext cx="548640" cy="5486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sp>
        <p:nvSpPr>
          <p:cNvPr id="90" name="TextBox 89">
            <a:extLst>
              <a:ext uri="{FF2B5EF4-FFF2-40B4-BE49-F238E27FC236}">
                <a16:creationId xmlns:a16="http://schemas.microsoft.com/office/drawing/2014/main" id="{DE458308-7033-D347-8E9A-8ACA7BD64622}"/>
              </a:ext>
            </a:extLst>
          </p:cNvPr>
          <p:cNvSpPr txBox="1"/>
          <p:nvPr/>
        </p:nvSpPr>
        <p:spPr>
          <a:xfrm>
            <a:off x="6226203" y="3302624"/>
            <a:ext cx="952505" cy="646331"/>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Input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 x 2 x 2</a:t>
            </a:r>
          </a:p>
        </p:txBody>
      </p:sp>
      <p:sp>
        <p:nvSpPr>
          <p:cNvPr id="91" name="TextBox 90">
            <a:extLst>
              <a:ext uri="{FF2B5EF4-FFF2-40B4-BE49-F238E27FC236}">
                <a16:creationId xmlns:a16="http://schemas.microsoft.com/office/drawing/2014/main" id="{15FFEDDC-5838-3D45-8E3D-CA5CBFEC768E}"/>
              </a:ext>
            </a:extLst>
          </p:cNvPr>
          <p:cNvSpPr txBox="1"/>
          <p:nvPr/>
        </p:nvSpPr>
        <p:spPr>
          <a:xfrm>
            <a:off x="7932365" y="3291830"/>
            <a:ext cx="952505" cy="646331"/>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Output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 x 4 x 4</a:t>
            </a:r>
          </a:p>
        </p:txBody>
      </p:sp>
      <p:sp>
        <p:nvSpPr>
          <p:cNvPr id="92" name="TextBox 91">
            <a:extLst>
              <a:ext uri="{FF2B5EF4-FFF2-40B4-BE49-F238E27FC236}">
                <a16:creationId xmlns:a16="http://schemas.microsoft.com/office/drawing/2014/main" id="{E277759E-63EB-BC49-9708-E9ECF6518ADC}"/>
              </a:ext>
            </a:extLst>
          </p:cNvPr>
          <p:cNvSpPr txBox="1"/>
          <p:nvPr/>
        </p:nvSpPr>
        <p:spPr>
          <a:xfrm>
            <a:off x="6547623" y="1483424"/>
            <a:ext cx="2224648" cy="369332"/>
          </a:xfrm>
          <a:prstGeom prst="rect">
            <a:avLst/>
          </a:prstGeom>
          <a:noFill/>
        </p:spPr>
        <p:txBody>
          <a:bodyPr wrap="non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Bilinear Interpolation</a:t>
            </a:r>
          </a:p>
        </p:txBody>
      </p:sp>
      <p:cxnSp>
        <p:nvCxnSpPr>
          <p:cNvPr id="93" name="Straight Arrow Connector 92">
            <a:extLst>
              <a:ext uri="{FF2B5EF4-FFF2-40B4-BE49-F238E27FC236}">
                <a16:creationId xmlns:a16="http://schemas.microsoft.com/office/drawing/2014/main" id="{B9A6C1DB-9947-3B4B-9832-6261613BAE3B}"/>
              </a:ext>
            </a:extLst>
          </p:cNvPr>
          <p:cNvCxnSpPr>
            <a:cxnSpLocks/>
          </p:cNvCxnSpPr>
          <p:nvPr/>
        </p:nvCxnSpPr>
        <p:spPr>
          <a:xfrm>
            <a:off x="7138062" y="2579810"/>
            <a:ext cx="4726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4731076-3281-A141-93F6-C278D9C65CAE}"/>
              </a:ext>
            </a:extLst>
          </p:cNvPr>
          <p:cNvGrpSpPr/>
          <p:nvPr/>
        </p:nvGrpSpPr>
        <p:grpSpPr>
          <a:xfrm>
            <a:off x="7665698" y="1959504"/>
            <a:ext cx="1370798" cy="1370798"/>
            <a:chOff x="5012276" y="1386347"/>
            <a:chExt cx="1543051" cy="1543051"/>
          </a:xfrm>
        </p:grpSpPr>
        <p:sp>
          <p:nvSpPr>
            <p:cNvPr id="94" name="Rectangle 93">
              <a:extLst>
                <a:ext uri="{FF2B5EF4-FFF2-40B4-BE49-F238E27FC236}">
                  <a16:creationId xmlns:a16="http://schemas.microsoft.com/office/drawing/2014/main" id="{B82AC271-A491-5E41-B429-C03A0D80201F}"/>
                </a:ext>
              </a:extLst>
            </p:cNvPr>
            <p:cNvSpPr/>
            <p:nvPr/>
          </p:nvSpPr>
          <p:spPr>
            <a:xfrm>
              <a:off x="5012276" y="1386347"/>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95" name="Rectangle 94">
              <a:extLst>
                <a:ext uri="{FF2B5EF4-FFF2-40B4-BE49-F238E27FC236}">
                  <a16:creationId xmlns:a16="http://schemas.microsoft.com/office/drawing/2014/main" id="{9E1DB257-B4D8-3D48-B6F1-884D6F247168}"/>
                </a:ext>
              </a:extLst>
            </p:cNvPr>
            <p:cNvSpPr/>
            <p:nvPr/>
          </p:nvSpPr>
          <p:spPr>
            <a:xfrm>
              <a:off x="5398039" y="1386347"/>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96" name="Rectangle 95">
              <a:extLst>
                <a:ext uri="{FF2B5EF4-FFF2-40B4-BE49-F238E27FC236}">
                  <a16:creationId xmlns:a16="http://schemas.microsoft.com/office/drawing/2014/main" id="{D7989936-D3F5-5F4C-A351-C43B885C5A78}"/>
                </a:ext>
              </a:extLst>
            </p:cNvPr>
            <p:cNvSpPr/>
            <p:nvPr/>
          </p:nvSpPr>
          <p:spPr>
            <a:xfrm>
              <a:off x="5783801" y="1386347"/>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1.75</a:t>
              </a:r>
            </a:p>
          </p:txBody>
        </p:sp>
        <p:sp>
          <p:nvSpPr>
            <p:cNvPr id="97" name="Rectangle 96">
              <a:extLst>
                <a:ext uri="{FF2B5EF4-FFF2-40B4-BE49-F238E27FC236}">
                  <a16:creationId xmlns:a16="http://schemas.microsoft.com/office/drawing/2014/main" id="{37856A1E-1F06-3E47-928E-BC0ABAA5E479}"/>
                </a:ext>
              </a:extLst>
            </p:cNvPr>
            <p:cNvSpPr/>
            <p:nvPr/>
          </p:nvSpPr>
          <p:spPr>
            <a:xfrm>
              <a:off x="6169564" y="1386347"/>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98" name="Rectangle 97">
              <a:extLst>
                <a:ext uri="{FF2B5EF4-FFF2-40B4-BE49-F238E27FC236}">
                  <a16:creationId xmlns:a16="http://schemas.microsoft.com/office/drawing/2014/main" id="{9C334915-9B6D-1B4B-B527-0873FBA61A27}"/>
                </a:ext>
              </a:extLst>
            </p:cNvPr>
            <p:cNvSpPr/>
            <p:nvPr/>
          </p:nvSpPr>
          <p:spPr>
            <a:xfrm>
              <a:off x="5012276" y="1772110"/>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1.50</a:t>
              </a:r>
            </a:p>
          </p:txBody>
        </p:sp>
        <p:sp>
          <p:nvSpPr>
            <p:cNvPr id="99" name="Rectangle 98">
              <a:extLst>
                <a:ext uri="{FF2B5EF4-FFF2-40B4-BE49-F238E27FC236}">
                  <a16:creationId xmlns:a16="http://schemas.microsoft.com/office/drawing/2014/main" id="{9C6C65BD-BED4-444B-98C2-90FA3CC1C20C}"/>
                </a:ext>
              </a:extLst>
            </p:cNvPr>
            <p:cNvSpPr/>
            <p:nvPr/>
          </p:nvSpPr>
          <p:spPr>
            <a:xfrm>
              <a:off x="5398039" y="1772110"/>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1.75</a:t>
              </a:r>
            </a:p>
          </p:txBody>
        </p:sp>
        <p:sp>
          <p:nvSpPr>
            <p:cNvPr id="100" name="Rectangle 99">
              <a:extLst>
                <a:ext uri="{FF2B5EF4-FFF2-40B4-BE49-F238E27FC236}">
                  <a16:creationId xmlns:a16="http://schemas.microsoft.com/office/drawing/2014/main" id="{6F768DC4-1286-F24C-8260-A92617501E2D}"/>
                </a:ext>
              </a:extLst>
            </p:cNvPr>
            <p:cNvSpPr/>
            <p:nvPr/>
          </p:nvSpPr>
          <p:spPr>
            <a:xfrm>
              <a:off x="5783801" y="1772110"/>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2.25</a:t>
              </a:r>
            </a:p>
          </p:txBody>
        </p:sp>
        <p:sp>
          <p:nvSpPr>
            <p:cNvPr id="101" name="Rectangle 100">
              <a:extLst>
                <a:ext uri="{FF2B5EF4-FFF2-40B4-BE49-F238E27FC236}">
                  <a16:creationId xmlns:a16="http://schemas.microsoft.com/office/drawing/2014/main" id="{36CCEBBC-ED55-9B41-8CC9-A7A8B9B38825}"/>
                </a:ext>
              </a:extLst>
            </p:cNvPr>
            <p:cNvSpPr/>
            <p:nvPr/>
          </p:nvSpPr>
          <p:spPr>
            <a:xfrm>
              <a:off x="6169564" y="1772110"/>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2.50</a:t>
              </a:r>
            </a:p>
          </p:txBody>
        </p:sp>
        <p:sp>
          <p:nvSpPr>
            <p:cNvPr id="102" name="Rectangle 101">
              <a:extLst>
                <a:ext uri="{FF2B5EF4-FFF2-40B4-BE49-F238E27FC236}">
                  <a16:creationId xmlns:a16="http://schemas.microsoft.com/office/drawing/2014/main" id="{8DB906A4-86D5-1245-BD96-528DB8A91F2B}"/>
                </a:ext>
              </a:extLst>
            </p:cNvPr>
            <p:cNvSpPr/>
            <p:nvPr/>
          </p:nvSpPr>
          <p:spPr>
            <a:xfrm>
              <a:off x="5012276" y="2157872"/>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2.50</a:t>
              </a:r>
            </a:p>
          </p:txBody>
        </p:sp>
        <p:sp>
          <p:nvSpPr>
            <p:cNvPr id="103" name="Rectangle 102">
              <a:extLst>
                <a:ext uri="{FF2B5EF4-FFF2-40B4-BE49-F238E27FC236}">
                  <a16:creationId xmlns:a16="http://schemas.microsoft.com/office/drawing/2014/main" id="{36EEEA5B-7401-3944-B538-676E80858050}"/>
                </a:ext>
              </a:extLst>
            </p:cNvPr>
            <p:cNvSpPr/>
            <p:nvPr/>
          </p:nvSpPr>
          <p:spPr>
            <a:xfrm>
              <a:off x="5398039" y="2157872"/>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2.75</a:t>
              </a:r>
            </a:p>
          </p:txBody>
        </p:sp>
        <p:sp>
          <p:nvSpPr>
            <p:cNvPr id="104" name="Rectangle 103">
              <a:extLst>
                <a:ext uri="{FF2B5EF4-FFF2-40B4-BE49-F238E27FC236}">
                  <a16:creationId xmlns:a16="http://schemas.microsoft.com/office/drawing/2014/main" id="{2809228E-9A5C-FF41-94E0-C2365ECA6F72}"/>
                </a:ext>
              </a:extLst>
            </p:cNvPr>
            <p:cNvSpPr/>
            <p:nvPr/>
          </p:nvSpPr>
          <p:spPr>
            <a:xfrm>
              <a:off x="5783801" y="2157872"/>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3.25</a:t>
              </a:r>
            </a:p>
          </p:txBody>
        </p:sp>
        <p:sp>
          <p:nvSpPr>
            <p:cNvPr id="105" name="Rectangle 104">
              <a:extLst>
                <a:ext uri="{FF2B5EF4-FFF2-40B4-BE49-F238E27FC236}">
                  <a16:creationId xmlns:a16="http://schemas.microsoft.com/office/drawing/2014/main" id="{AA2E02F6-B5C0-604F-8E66-1FACFDA9C3F2}"/>
                </a:ext>
              </a:extLst>
            </p:cNvPr>
            <p:cNvSpPr/>
            <p:nvPr/>
          </p:nvSpPr>
          <p:spPr>
            <a:xfrm>
              <a:off x="6169564" y="2157872"/>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3.50</a:t>
              </a:r>
            </a:p>
          </p:txBody>
        </p:sp>
        <p:sp>
          <p:nvSpPr>
            <p:cNvPr id="106" name="Rectangle 105">
              <a:extLst>
                <a:ext uri="{FF2B5EF4-FFF2-40B4-BE49-F238E27FC236}">
                  <a16:creationId xmlns:a16="http://schemas.microsoft.com/office/drawing/2014/main" id="{8726952C-5328-384B-8B5B-4DEE693AD9B4}"/>
                </a:ext>
              </a:extLst>
            </p:cNvPr>
            <p:cNvSpPr/>
            <p:nvPr/>
          </p:nvSpPr>
          <p:spPr>
            <a:xfrm>
              <a:off x="5012276" y="2543635"/>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3.00</a:t>
              </a:r>
            </a:p>
          </p:txBody>
        </p:sp>
        <p:sp>
          <p:nvSpPr>
            <p:cNvPr id="107" name="Rectangle 106">
              <a:extLst>
                <a:ext uri="{FF2B5EF4-FFF2-40B4-BE49-F238E27FC236}">
                  <a16:creationId xmlns:a16="http://schemas.microsoft.com/office/drawing/2014/main" id="{A58C47DE-5F34-2343-8101-A0C2C8F19B28}"/>
                </a:ext>
              </a:extLst>
            </p:cNvPr>
            <p:cNvSpPr/>
            <p:nvPr/>
          </p:nvSpPr>
          <p:spPr>
            <a:xfrm>
              <a:off x="5398039" y="2543635"/>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3.25</a:t>
              </a:r>
            </a:p>
          </p:txBody>
        </p:sp>
        <p:sp>
          <p:nvSpPr>
            <p:cNvPr id="108" name="Rectangle 107">
              <a:extLst>
                <a:ext uri="{FF2B5EF4-FFF2-40B4-BE49-F238E27FC236}">
                  <a16:creationId xmlns:a16="http://schemas.microsoft.com/office/drawing/2014/main" id="{39CF6092-74F8-F84D-BE9C-23C82627EBE3}"/>
                </a:ext>
              </a:extLst>
            </p:cNvPr>
            <p:cNvSpPr/>
            <p:nvPr/>
          </p:nvSpPr>
          <p:spPr>
            <a:xfrm>
              <a:off x="5783801" y="2543635"/>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3.75</a:t>
              </a:r>
            </a:p>
          </p:txBody>
        </p:sp>
        <p:sp>
          <p:nvSpPr>
            <p:cNvPr id="109" name="Rectangle 108">
              <a:extLst>
                <a:ext uri="{FF2B5EF4-FFF2-40B4-BE49-F238E27FC236}">
                  <a16:creationId xmlns:a16="http://schemas.microsoft.com/office/drawing/2014/main" id="{2E2DAD24-73B5-434C-82DC-5F1AA9E9CA7D}"/>
                </a:ext>
              </a:extLst>
            </p:cNvPr>
            <p:cNvSpPr/>
            <p:nvPr/>
          </p:nvSpPr>
          <p:spPr>
            <a:xfrm>
              <a:off x="6169564" y="2543635"/>
              <a:ext cx="385763" cy="385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grpSp>
    </p:spTree>
    <p:extLst>
      <p:ext uri="{BB962C8B-B14F-4D97-AF65-F5344CB8AC3E}">
        <p14:creationId xmlns:p14="http://schemas.microsoft.com/office/powerpoint/2010/main" val="236283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3" name="Rectangle 19">
            <a:extLst>
              <a:ext uri="{FF2B5EF4-FFF2-40B4-BE49-F238E27FC236}">
                <a16:creationId xmlns:a16="http://schemas.microsoft.com/office/drawing/2014/main" id="{FD60AF2B-EDB1-2B47-A290-283045C251C9}"/>
              </a:ext>
            </a:extLst>
          </p:cNvPr>
          <p:cNvSpPr>
            <a:spLocks noGrp="1" noChangeArrowheads="1"/>
          </p:cNvSpPr>
          <p:nvPr>
            <p:ph type="title"/>
          </p:nvPr>
        </p:nvSpPr>
        <p:spPr/>
        <p:txBody>
          <a:bodyPr/>
          <a:lstStyle/>
          <a:p>
            <a:r>
              <a:rPr lang="en-US" altLang="en-US" dirty="0"/>
              <a:t>Recall from Morphing Lecture: Inverse warping</a:t>
            </a:r>
          </a:p>
        </p:txBody>
      </p:sp>
      <p:grpSp>
        <p:nvGrpSpPr>
          <p:cNvPr id="2" name="Group 1">
            <a:extLst>
              <a:ext uri="{FF2B5EF4-FFF2-40B4-BE49-F238E27FC236}">
                <a16:creationId xmlns:a16="http://schemas.microsoft.com/office/drawing/2014/main" id="{EA46A332-9080-CD4C-81C6-F51249CA9854}"/>
              </a:ext>
            </a:extLst>
          </p:cNvPr>
          <p:cNvGrpSpPr/>
          <p:nvPr/>
        </p:nvGrpSpPr>
        <p:grpSpPr>
          <a:xfrm>
            <a:off x="755576" y="2459988"/>
            <a:ext cx="7371614" cy="1739622"/>
            <a:chOff x="2057400" y="1862139"/>
            <a:chExt cx="4572000" cy="1078943"/>
          </a:xfrm>
        </p:grpSpPr>
        <p:grpSp>
          <p:nvGrpSpPr>
            <p:cNvPr id="31746" name="Group 2">
              <a:extLst>
                <a:ext uri="{FF2B5EF4-FFF2-40B4-BE49-F238E27FC236}">
                  <a16:creationId xmlns:a16="http://schemas.microsoft.com/office/drawing/2014/main" id="{7410B5AB-84AE-4F45-A237-814795665391}"/>
                </a:ext>
              </a:extLst>
            </p:cNvPr>
            <p:cNvGrpSpPr>
              <a:grpSpLocks/>
            </p:cNvGrpSpPr>
            <p:nvPr/>
          </p:nvGrpSpPr>
          <p:grpSpPr bwMode="auto">
            <a:xfrm>
              <a:off x="2628900" y="1943100"/>
              <a:ext cx="457200" cy="457200"/>
              <a:chOff x="1248" y="3072"/>
              <a:chExt cx="384" cy="384"/>
            </a:xfrm>
          </p:grpSpPr>
          <p:sp>
            <p:nvSpPr>
              <p:cNvPr id="31777" name="Line 3">
                <a:extLst>
                  <a:ext uri="{FF2B5EF4-FFF2-40B4-BE49-F238E27FC236}">
                    <a16:creationId xmlns:a16="http://schemas.microsoft.com/office/drawing/2014/main" id="{B2A5BCF5-D791-5849-AF8D-0B6D92037484}"/>
                  </a:ext>
                </a:extLst>
              </p:cNvPr>
              <p:cNvSpPr>
                <a:spLocks noChangeShapeType="1"/>
              </p:cNvSpPr>
              <p:nvPr/>
            </p:nvSpPr>
            <p:spPr bwMode="auto">
              <a:xfrm>
                <a:off x="1392" y="3072"/>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8" name="Line 4">
                <a:extLst>
                  <a:ext uri="{FF2B5EF4-FFF2-40B4-BE49-F238E27FC236}">
                    <a16:creationId xmlns:a16="http://schemas.microsoft.com/office/drawing/2014/main" id="{F1E359C5-3D03-204F-ACDD-443B230A4DC3}"/>
                  </a:ext>
                </a:extLst>
              </p:cNvPr>
              <p:cNvSpPr>
                <a:spLocks noChangeShapeType="1"/>
              </p:cNvSpPr>
              <p:nvPr/>
            </p:nvSpPr>
            <p:spPr bwMode="auto">
              <a:xfrm>
                <a:off x="1488" y="3072"/>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9" name="Line 5">
                <a:extLst>
                  <a:ext uri="{FF2B5EF4-FFF2-40B4-BE49-F238E27FC236}">
                    <a16:creationId xmlns:a16="http://schemas.microsoft.com/office/drawing/2014/main" id="{2C8992B1-05C1-7B43-B64C-DCF536D80D0D}"/>
                  </a:ext>
                </a:extLst>
              </p:cNvPr>
              <p:cNvSpPr>
                <a:spLocks noChangeShapeType="1"/>
              </p:cNvSpPr>
              <p:nvPr/>
            </p:nvSpPr>
            <p:spPr bwMode="auto">
              <a:xfrm flipV="1">
                <a:off x="1248" y="321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80" name="Line 6">
                <a:extLst>
                  <a:ext uri="{FF2B5EF4-FFF2-40B4-BE49-F238E27FC236}">
                    <a16:creationId xmlns:a16="http://schemas.microsoft.com/office/drawing/2014/main" id="{5B1C7D06-9A5B-CA4B-B63A-0AF395C03B10}"/>
                  </a:ext>
                </a:extLst>
              </p:cNvPr>
              <p:cNvSpPr>
                <a:spLocks noChangeShapeType="1"/>
              </p:cNvSpPr>
              <p:nvPr/>
            </p:nvSpPr>
            <p:spPr bwMode="auto">
              <a:xfrm flipV="1">
                <a:off x="1248" y="33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grpSp>
          <p:nvGrpSpPr>
            <p:cNvPr id="31747" name="Group 7">
              <a:extLst>
                <a:ext uri="{FF2B5EF4-FFF2-40B4-BE49-F238E27FC236}">
                  <a16:creationId xmlns:a16="http://schemas.microsoft.com/office/drawing/2014/main" id="{CE9C36DE-ADE2-AD48-AE1B-29A9A99F6306}"/>
                </a:ext>
              </a:extLst>
            </p:cNvPr>
            <p:cNvGrpSpPr>
              <a:grpSpLocks/>
            </p:cNvGrpSpPr>
            <p:nvPr/>
          </p:nvGrpSpPr>
          <p:grpSpPr bwMode="auto">
            <a:xfrm>
              <a:off x="5257800" y="1885950"/>
              <a:ext cx="457200" cy="457200"/>
              <a:chOff x="1248" y="3072"/>
              <a:chExt cx="384" cy="384"/>
            </a:xfrm>
          </p:grpSpPr>
          <p:sp>
            <p:nvSpPr>
              <p:cNvPr id="31773" name="Line 8">
                <a:extLst>
                  <a:ext uri="{FF2B5EF4-FFF2-40B4-BE49-F238E27FC236}">
                    <a16:creationId xmlns:a16="http://schemas.microsoft.com/office/drawing/2014/main" id="{78A0BC26-7D28-2D4E-9123-D8E122752AE1}"/>
                  </a:ext>
                </a:extLst>
              </p:cNvPr>
              <p:cNvSpPr>
                <a:spLocks noChangeShapeType="1"/>
              </p:cNvSpPr>
              <p:nvPr/>
            </p:nvSpPr>
            <p:spPr bwMode="auto">
              <a:xfrm>
                <a:off x="1392" y="3072"/>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4" name="Line 9">
                <a:extLst>
                  <a:ext uri="{FF2B5EF4-FFF2-40B4-BE49-F238E27FC236}">
                    <a16:creationId xmlns:a16="http://schemas.microsoft.com/office/drawing/2014/main" id="{563D8DCB-0728-554E-A8DF-CF9AE9BC4079}"/>
                  </a:ext>
                </a:extLst>
              </p:cNvPr>
              <p:cNvSpPr>
                <a:spLocks noChangeShapeType="1"/>
              </p:cNvSpPr>
              <p:nvPr/>
            </p:nvSpPr>
            <p:spPr bwMode="auto">
              <a:xfrm>
                <a:off x="1488" y="3072"/>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5" name="Line 10">
                <a:extLst>
                  <a:ext uri="{FF2B5EF4-FFF2-40B4-BE49-F238E27FC236}">
                    <a16:creationId xmlns:a16="http://schemas.microsoft.com/office/drawing/2014/main" id="{1C58F6F8-819D-0F41-85BA-3C1A5EE6F21E}"/>
                  </a:ext>
                </a:extLst>
              </p:cNvPr>
              <p:cNvSpPr>
                <a:spLocks noChangeShapeType="1"/>
              </p:cNvSpPr>
              <p:nvPr/>
            </p:nvSpPr>
            <p:spPr bwMode="auto">
              <a:xfrm flipV="1">
                <a:off x="1248" y="321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6" name="Line 11">
                <a:extLst>
                  <a:ext uri="{FF2B5EF4-FFF2-40B4-BE49-F238E27FC236}">
                    <a16:creationId xmlns:a16="http://schemas.microsoft.com/office/drawing/2014/main" id="{9F07C7E9-F625-AC4C-9B19-32137E97C7F5}"/>
                  </a:ext>
                </a:extLst>
              </p:cNvPr>
              <p:cNvSpPr>
                <a:spLocks noChangeShapeType="1"/>
              </p:cNvSpPr>
              <p:nvPr/>
            </p:nvSpPr>
            <p:spPr bwMode="auto">
              <a:xfrm flipV="1">
                <a:off x="1248" y="33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sp>
          <p:nvSpPr>
            <p:cNvPr id="31748" name="Text Box 12">
              <a:extLst>
                <a:ext uri="{FF2B5EF4-FFF2-40B4-BE49-F238E27FC236}">
                  <a16:creationId xmlns:a16="http://schemas.microsoft.com/office/drawing/2014/main" id="{C5027C2E-81D0-4941-9BF4-8399393DE4A7}"/>
                </a:ext>
              </a:extLst>
            </p:cNvPr>
            <p:cNvSpPr txBox="1">
              <a:spLocks noChangeArrowheads="1"/>
            </p:cNvSpPr>
            <p:nvPr/>
          </p:nvSpPr>
          <p:spPr bwMode="auto">
            <a:xfrm>
              <a:off x="2971800" y="2571750"/>
              <a:ext cx="80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f</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x,y</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a:t>
              </a:r>
            </a:p>
          </p:txBody>
        </p:sp>
        <p:sp>
          <p:nvSpPr>
            <p:cNvPr id="31749" name="Text Box 13">
              <a:extLst>
                <a:ext uri="{FF2B5EF4-FFF2-40B4-BE49-F238E27FC236}">
                  <a16:creationId xmlns:a16="http://schemas.microsoft.com/office/drawing/2014/main" id="{EA992879-581E-A34E-B5EA-85D2C61E795A}"/>
                </a:ext>
              </a:extLst>
            </p:cNvPr>
            <p:cNvSpPr txBox="1">
              <a:spLocks noChangeArrowheads="1"/>
            </p:cNvSpPr>
            <p:nvPr/>
          </p:nvSpPr>
          <p:spPr bwMode="auto">
            <a:xfrm>
              <a:off x="5600700" y="2571750"/>
              <a:ext cx="102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g</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x’,y’</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a:t>
              </a:r>
            </a:p>
          </p:txBody>
        </p:sp>
        <p:grpSp>
          <p:nvGrpSpPr>
            <p:cNvPr id="31750" name="Group 14">
              <a:extLst>
                <a:ext uri="{FF2B5EF4-FFF2-40B4-BE49-F238E27FC236}">
                  <a16:creationId xmlns:a16="http://schemas.microsoft.com/office/drawing/2014/main" id="{9BAA3377-4F54-904A-82C1-C7225EF7350F}"/>
                </a:ext>
              </a:extLst>
            </p:cNvPr>
            <p:cNvGrpSpPr>
              <a:grpSpLocks/>
            </p:cNvGrpSpPr>
            <p:nvPr/>
          </p:nvGrpSpPr>
          <p:grpSpPr bwMode="auto">
            <a:xfrm>
              <a:off x="2457450" y="2228850"/>
              <a:ext cx="285750" cy="285750"/>
              <a:chOff x="1104" y="3312"/>
              <a:chExt cx="240" cy="240"/>
            </a:xfrm>
          </p:grpSpPr>
          <p:sp>
            <p:nvSpPr>
              <p:cNvPr id="31771" name="Line 15">
                <a:extLst>
                  <a:ext uri="{FF2B5EF4-FFF2-40B4-BE49-F238E27FC236}">
                    <a16:creationId xmlns:a16="http://schemas.microsoft.com/office/drawing/2014/main" id="{C013B2C0-90A9-CC47-BC37-3868FCAFC85A}"/>
                  </a:ext>
                </a:extLst>
              </p:cNvPr>
              <p:cNvSpPr>
                <a:spLocks noChangeShapeType="1"/>
              </p:cNvSpPr>
              <p:nvPr/>
            </p:nvSpPr>
            <p:spPr bwMode="auto">
              <a:xfrm flipV="1">
                <a:off x="1104" y="3312"/>
                <a:ext cx="0" cy="24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2" name="Line 16">
                <a:extLst>
                  <a:ext uri="{FF2B5EF4-FFF2-40B4-BE49-F238E27FC236}">
                    <a16:creationId xmlns:a16="http://schemas.microsoft.com/office/drawing/2014/main" id="{9EDB7698-3FB1-1448-8B1D-771363211AB5}"/>
                  </a:ext>
                </a:extLst>
              </p:cNvPr>
              <p:cNvSpPr>
                <a:spLocks noChangeShapeType="1"/>
              </p:cNvSpPr>
              <p:nvPr/>
            </p:nvSpPr>
            <p:spPr bwMode="auto">
              <a:xfrm flipV="1">
                <a:off x="1104" y="3552"/>
                <a:ext cx="240"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sp>
          <p:nvSpPr>
            <p:cNvPr id="31751" name="Text Box 17">
              <a:extLst>
                <a:ext uri="{FF2B5EF4-FFF2-40B4-BE49-F238E27FC236}">
                  <a16:creationId xmlns:a16="http://schemas.microsoft.com/office/drawing/2014/main" id="{11268AB0-B618-AB40-9A82-E27912882195}"/>
                </a:ext>
              </a:extLst>
            </p:cNvPr>
            <p:cNvSpPr txBox="1">
              <a:spLocks noChangeArrowheads="1"/>
            </p:cNvSpPr>
            <p:nvPr/>
          </p:nvSpPr>
          <p:spPr bwMode="auto">
            <a:xfrm>
              <a:off x="2457450" y="24574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x</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52" name="Text Box 18">
              <a:extLst>
                <a:ext uri="{FF2B5EF4-FFF2-40B4-BE49-F238E27FC236}">
                  <a16:creationId xmlns:a16="http://schemas.microsoft.com/office/drawing/2014/main" id="{5ECA6149-498C-7645-A060-BA6D44B1D744}"/>
                </a:ext>
              </a:extLst>
            </p:cNvPr>
            <p:cNvSpPr txBox="1">
              <a:spLocks noChangeArrowheads="1"/>
            </p:cNvSpPr>
            <p:nvPr/>
          </p:nvSpPr>
          <p:spPr bwMode="auto">
            <a:xfrm>
              <a:off x="2057400" y="21145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y</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nvGrpSpPr>
            <p:cNvPr id="31755" name="Group 21">
              <a:extLst>
                <a:ext uri="{FF2B5EF4-FFF2-40B4-BE49-F238E27FC236}">
                  <a16:creationId xmlns:a16="http://schemas.microsoft.com/office/drawing/2014/main" id="{BB596D57-2DDD-CB42-8F8D-641711B3874A}"/>
                </a:ext>
              </a:extLst>
            </p:cNvPr>
            <p:cNvGrpSpPr>
              <a:grpSpLocks/>
            </p:cNvGrpSpPr>
            <p:nvPr/>
          </p:nvGrpSpPr>
          <p:grpSpPr bwMode="auto">
            <a:xfrm>
              <a:off x="2457450" y="2228850"/>
              <a:ext cx="285750" cy="285750"/>
              <a:chOff x="1104" y="3312"/>
              <a:chExt cx="240" cy="240"/>
            </a:xfrm>
          </p:grpSpPr>
          <p:sp>
            <p:nvSpPr>
              <p:cNvPr id="31769" name="Line 22">
                <a:extLst>
                  <a:ext uri="{FF2B5EF4-FFF2-40B4-BE49-F238E27FC236}">
                    <a16:creationId xmlns:a16="http://schemas.microsoft.com/office/drawing/2014/main" id="{DAC0C848-DD3F-B049-BFB5-AED8CA609A6E}"/>
                  </a:ext>
                </a:extLst>
              </p:cNvPr>
              <p:cNvSpPr>
                <a:spLocks noChangeShapeType="1"/>
              </p:cNvSpPr>
              <p:nvPr/>
            </p:nvSpPr>
            <p:spPr bwMode="auto">
              <a:xfrm flipV="1">
                <a:off x="1104" y="3312"/>
                <a:ext cx="0" cy="24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70" name="Line 23">
                <a:extLst>
                  <a:ext uri="{FF2B5EF4-FFF2-40B4-BE49-F238E27FC236}">
                    <a16:creationId xmlns:a16="http://schemas.microsoft.com/office/drawing/2014/main" id="{F0A99009-8222-C544-A42C-F8E99D7AA688}"/>
                  </a:ext>
                </a:extLst>
              </p:cNvPr>
              <p:cNvSpPr>
                <a:spLocks noChangeShapeType="1"/>
              </p:cNvSpPr>
              <p:nvPr/>
            </p:nvSpPr>
            <p:spPr bwMode="auto">
              <a:xfrm flipV="1">
                <a:off x="1104" y="3552"/>
                <a:ext cx="240"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grpSp>
          <p:nvGrpSpPr>
            <p:cNvPr id="31756" name="Group 24">
              <a:extLst>
                <a:ext uri="{FF2B5EF4-FFF2-40B4-BE49-F238E27FC236}">
                  <a16:creationId xmlns:a16="http://schemas.microsoft.com/office/drawing/2014/main" id="{B647C176-4C2E-B94B-9103-ADBED83D0E7B}"/>
                </a:ext>
              </a:extLst>
            </p:cNvPr>
            <p:cNvGrpSpPr>
              <a:grpSpLocks/>
            </p:cNvGrpSpPr>
            <p:nvPr/>
          </p:nvGrpSpPr>
          <p:grpSpPr bwMode="auto">
            <a:xfrm>
              <a:off x="5086350" y="2228850"/>
              <a:ext cx="285750" cy="285750"/>
              <a:chOff x="1104" y="3312"/>
              <a:chExt cx="240" cy="240"/>
            </a:xfrm>
          </p:grpSpPr>
          <p:sp>
            <p:nvSpPr>
              <p:cNvPr id="31767" name="Line 25">
                <a:extLst>
                  <a:ext uri="{FF2B5EF4-FFF2-40B4-BE49-F238E27FC236}">
                    <a16:creationId xmlns:a16="http://schemas.microsoft.com/office/drawing/2014/main" id="{84879BE4-B76C-F14D-98E9-F199FA0B8494}"/>
                  </a:ext>
                </a:extLst>
              </p:cNvPr>
              <p:cNvSpPr>
                <a:spLocks noChangeShapeType="1"/>
              </p:cNvSpPr>
              <p:nvPr/>
            </p:nvSpPr>
            <p:spPr bwMode="auto">
              <a:xfrm flipV="1">
                <a:off x="1104" y="3312"/>
                <a:ext cx="0" cy="24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68" name="Line 26">
                <a:extLst>
                  <a:ext uri="{FF2B5EF4-FFF2-40B4-BE49-F238E27FC236}">
                    <a16:creationId xmlns:a16="http://schemas.microsoft.com/office/drawing/2014/main" id="{E74D651C-9582-1C4A-A6DA-B7C36A1FB865}"/>
                  </a:ext>
                </a:extLst>
              </p:cNvPr>
              <p:cNvSpPr>
                <a:spLocks noChangeShapeType="1"/>
              </p:cNvSpPr>
              <p:nvPr/>
            </p:nvSpPr>
            <p:spPr bwMode="auto">
              <a:xfrm flipV="1">
                <a:off x="1104" y="3552"/>
                <a:ext cx="240" cy="0"/>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sp>
          <p:nvSpPr>
            <p:cNvPr id="31757" name="Text Box 27">
              <a:extLst>
                <a:ext uri="{FF2B5EF4-FFF2-40B4-BE49-F238E27FC236}">
                  <a16:creationId xmlns:a16="http://schemas.microsoft.com/office/drawing/2014/main" id="{1D2AD09E-835B-654E-A40B-90CF2DC69931}"/>
                </a:ext>
              </a:extLst>
            </p:cNvPr>
            <p:cNvSpPr txBox="1">
              <a:spLocks noChangeArrowheads="1"/>
            </p:cNvSpPr>
            <p:nvPr/>
          </p:nvSpPr>
          <p:spPr bwMode="auto">
            <a:xfrm>
              <a:off x="2457450" y="24574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x</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58" name="Text Box 28">
              <a:extLst>
                <a:ext uri="{FF2B5EF4-FFF2-40B4-BE49-F238E27FC236}">
                  <a16:creationId xmlns:a16="http://schemas.microsoft.com/office/drawing/2014/main" id="{1B83621A-95F6-5D46-98D8-6E7DF55AE790}"/>
                </a:ext>
              </a:extLst>
            </p:cNvPr>
            <p:cNvSpPr txBox="1">
              <a:spLocks noChangeArrowheads="1"/>
            </p:cNvSpPr>
            <p:nvPr/>
          </p:nvSpPr>
          <p:spPr bwMode="auto">
            <a:xfrm>
              <a:off x="5086350" y="24574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x’</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nvGrpSpPr>
            <p:cNvPr id="31759" name="Group 29">
              <a:extLst>
                <a:ext uri="{FF2B5EF4-FFF2-40B4-BE49-F238E27FC236}">
                  <a16:creationId xmlns:a16="http://schemas.microsoft.com/office/drawing/2014/main" id="{CD347B1C-B24D-7244-9D3C-DCC8CE8A9E6B}"/>
                </a:ext>
              </a:extLst>
            </p:cNvPr>
            <p:cNvGrpSpPr>
              <a:grpSpLocks/>
            </p:cNvGrpSpPr>
            <p:nvPr/>
          </p:nvGrpSpPr>
          <p:grpSpPr bwMode="auto">
            <a:xfrm>
              <a:off x="2959894" y="1862139"/>
              <a:ext cx="2514600" cy="369094"/>
              <a:chOff x="1526" y="1536"/>
              <a:chExt cx="2112" cy="310"/>
            </a:xfrm>
          </p:grpSpPr>
          <p:sp>
            <p:nvSpPr>
              <p:cNvPr id="31765" name="Text Box 30">
                <a:extLst>
                  <a:ext uri="{FF2B5EF4-FFF2-40B4-BE49-F238E27FC236}">
                    <a16:creationId xmlns:a16="http://schemas.microsoft.com/office/drawing/2014/main" id="{67DEC57B-746A-5A4A-8E3F-85A5E3CBF3C5}"/>
                  </a:ext>
                </a:extLst>
              </p:cNvPr>
              <p:cNvSpPr txBox="1">
                <a:spLocks noChangeArrowheads="1"/>
              </p:cNvSpPr>
              <p:nvPr/>
            </p:nvSpPr>
            <p:spPr bwMode="auto">
              <a:xfrm>
                <a:off x="2544" y="1536"/>
                <a:ext cx="72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T</a:t>
                </a:r>
                <a:r>
                  <a:rPr kumimoji="0" lang="en-US" altLang="en-US" sz="1800" b="0" i="1"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-1</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a:t>
                </a:r>
                <a:r>
                  <a:rPr kumimoji="0" lang="en-US" alt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x,y</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a:t>
                </a:r>
              </a:p>
            </p:txBody>
          </p:sp>
          <p:sp>
            <p:nvSpPr>
              <p:cNvPr id="31766" name="Freeform 31">
                <a:extLst>
                  <a:ext uri="{FF2B5EF4-FFF2-40B4-BE49-F238E27FC236}">
                    <a16:creationId xmlns:a16="http://schemas.microsoft.com/office/drawing/2014/main" id="{370FC9FD-467B-5D4E-8ABD-CB7E28AD6E77}"/>
                  </a:ext>
                </a:extLst>
              </p:cNvPr>
              <p:cNvSpPr>
                <a:spLocks/>
              </p:cNvSpPr>
              <p:nvPr/>
            </p:nvSpPr>
            <p:spPr bwMode="auto">
              <a:xfrm>
                <a:off x="1526" y="1536"/>
                <a:ext cx="2112" cy="240"/>
              </a:xfrm>
              <a:custGeom>
                <a:avLst/>
                <a:gdLst>
                  <a:gd name="T0" fmla="*/ 0 w 2160"/>
                  <a:gd name="T1" fmla="*/ 7 h 288"/>
                  <a:gd name="T2" fmla="*/ 720 w 2160"/>
                  <a:gd name="T3" fmla="*/ 0 h 288"/>
                  <a:gd name="T4" fmla="*/ 1347 w 2160"/>
                  <a:gd name="T5" fmla="*/ 7 h 288"/>
                  <a:gd name="T6" fmla="*/ 0 60000 65536"/>
                  <a:gd name="T7" fmla="*/ 0 60000 65536"/>
                  <a:gd name="T8" fmla="*/ 0 60000 65536"/>
                  <a:gd name="T9" fmla="*/ 0 w 2160"/>
                  <a:gd name="T10" fmla="*/ 0 h 288"/>
                  <a:gd name="T11" fmla="*/ 2160 w 2160"/>
                  <a:gd name="T12" fmla="*/ 288 h 288"/>
                </a:gdLst>
                <a:ahLst/>
                <a:cxnLst>
                  <a:cxn ang="T6">
                    <a:pos x="T0" y="T1"/>
                  </a:cxn>
                  <a:cxn ang="T7">
                    <a:pos x="T2" y="T3"/>
                  </a:cxn>
                  <a:cxn ang="T8">
                    <a:pos x="T4" y="T5"/>
                  </a:cxn>
                </a:cxnLst>
                <a:rect l="T9" t="T10" r="T11" b="T12"/>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triangle" w="med" len="med"/>
                <a:tailEnd type="none" w="lg" len="lg"/>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sp>
          <p:nvSpPr>
            <p:cNvPr id="31761" name="Text Box 33">
              <a:extLst>
                <a:ext uri="{FF2B5EF4-FFF2-40B4-BE49-F238E27FC236}">
                  <a16:creationId xmlns:a16="http://schemas.microsoft.com/office/drawing/2014/main" id="{1ED99C52-FC81-BF4E-8DD6-B216CB766BD2}"/>
                </a:ext>
              </a:extLst>
            </p:cNvPr>
            <p:cNvSpPr txBox="1">
              <a:spLocks noChangeArrowheads="1"/>
            </p:cNvSpPr>
            <p:nvPr/>
          </p:nvSpPr>
          <p:spPr bwMode="auto">
            <a:xfrm>
              <a:off x="4686300" y="21145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rPr>
                <a:t>y’</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62" name="Oval 34">
              <a:extLst>
                <a:ext uri="{FF2B5EF4-FFF2-40B4-BE49-F238E27FC236}">
                  <a16:creationId xmlns:a16="http://schemas.microsoft.com/office/drawing/2014/main" id="{FDECF1EA-CA27-B247-8E60-9658F8A36A70}"/>
                </a:ext>
              </a:extLst>
            </p:cNvPr>
            <p:cNvSpPr>
              <a:spLocks noChangeArrowheads="1"/>
            </p:cNvSpPr>
            <p:nvPr/>
          </p:nvSpPr>
          <p:spPr bwMode="auto">
            <a:xfrm>
              <a:off x="5511404" y="2146697"/>
              <a:ext cx="57150" cy="57150"/>
            </a:xfrm>
            <a:prstGeom prst="ellipse">
              <a:avLst/>
            </a:prstGeom>
            <a:solidFill>
              <a:srgbClr val="FF0000"/>
            </a:solidFill>
            <a:ln w="9525">
              <a:solidFill>
                <a:schemeClr val="tx1"/>
              </a:solidFill>
              <a:round/>
              <a:headEnd/>
              <a:tailEnd/>
            </a:ln>
          </p:spPr>
          <p:txBody>
            <a:bodyPr wrap="none" anchor="ct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sp>
          <p:nvSpPr>
            <p:cNvPr id="31763" name="Oval 35">
              <a:extLst>
                <a:ext uri="{FF2B5EF4-FFF2-40B4-BE49-F238E27FC236}">
                  <a16:creationId xmlns:a16="http://schemas.microsoft.com/office/drawing/2014/main" id="{103313D7-73EC-664A-8B2D-22C0CA214854}"/>
                </a:ext>
              </a:extLst>
            </p:cNvPr>
            <p:cNvSpPr>
              <a:spLocks noChangeArrowheads="1"/>
            </p:cNvSpPr>
            <p:nvPr/>
          </p:nvSpPr>
          <p:spPr bwMode="auto">
            <a:xfrm>
              <a:off x="2842022" y="2135981"/>
              <a:ext cx="57150" cy="57150"/>
            </a:xfrm>
            <a:prstGeom prst="ellipse">
              <a:avLst/>
            </a:prstGeom>
            <a:solidFill>
              <a:srgbClr val="FF0000"/>
            </a:solidFill>
            <a:ln w="9525">
              <a:solidFill>
                <a:schemeClr val="tx1"/>
              </a:solidFill>
              <a:round/>
              <a:headEnd/>
              <a:tailEnd/>
            </a:ln>
          </p:spPr>
          <p:txBody>
            <a:bodyPr wrap="none" anchor="ct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p:txBody>
        </p:sp>
      </p:grpSp>
      <p:sp>
        <p:nvSpPr>
          <p:cNvPr id="4" name="TextBox 3">
            <a:extLst>
              <a:ext uri="{FF2B5EF4-FFF2-40B4-BE49-F238E27FC236}">
                <a16:creationId xmlns:a16="http://schemas.microsoft.com/office/drawing/2014/main" id="{A83A5F94-ABB9-494E-B921-402A61950847}"/>
              </a:ext>
            </a:extLst>
          </p:cNvPr>
          <p:cNvSpPr txBox="1"/>
          <p:nvPr/>
        </p:nvSpPr>
        <p:spPr>
          <a:xfrm>
            <a:off x="1715500" y="1064142"/>
            <a:ext cx="7416824" cy="954107"/>
          </a:xfrm>
          <a:prstGeom prst="rect">
            <a:avLst/>
          </a:prstGeom>
          <a:noFill/>
        </p:spPr>
        <p:txBody>
          <a:bodyPr wrap="square" rtlCol="0">
            <a:spAutoFit/>
          </a:bodyPr>
          <a:lstStyle/>
          <a:p>
            <a:r>
              <a:rPr lang="en-US" dirty="0"/>
              <a:t>Don’t splat! Do inverse warping. </a:t>
            </a:r>
            <a:br>
              <a:rPr lang="en-US" dirty="0"/>
            </a:br>
            <a:r>
              <a:rPr lang="en-US" dirty="0"/>
              <a:t>You know this from project 3</a:t>
            </a:r>
          </a:p>
        </p:txBody>
      </p:sp>
    </p:spTree>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2D46C7C-4896-0742-9257-FA28122CDE15}"/>
              </a:ext>
            </a:extLst>
          </p:cNvPr>
          <p:cNvSpPr>
            <a:spLocks noGrp="1" noChangeArrowheads="1"/>
          </p:cNvSpPr>
          <p:nvPr>
            <p:ph type="title"/>
          </p:nvPr>
        </p:nvSpPr>
        <p:spPr/>
        <p:txBody>
          <a:bodyPr/>
          <a:lstStyle/>
          <a:p>
            <a:r>
              <a:rPr lang="en-US" altLang="en-US" dirty="0"/>
              <a:t>Recall: Bilinear Interpolation</a:t>
            </a:r>
          </a:p>
        </p:txBody>
      </p:sp>
      <p:pic>
        <p:nvPicPr>
          <p:cNvPr id="32771" name="Picture 4" descr="http://upload.wikimedia.org/wikipedia/commons/thumb/e/e7/Bilinear_interpolation.png/220px-Bilinear_interpolation.png">
            <a:extLst>
              <a:ext uri="{FF2B5EF4-FFF2-40B4-BE49-F238E27FC236}">
                <a16:creationId xmlns:a16="http://schemas.microsoft.com/office/drawing/2014/main" id="{FC6B6FF2-0479-974B-A9FC-DE4F2D29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490662"/>
            <a:ext cx="26289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6">
            <a:extLst>
              <a:ext uri="{FF2B5EF4-FFF2-40B4-BE49-F238E27FC236}">
                <a16:creationId xmlns:a16="http://schemas.microsoft.com/office/drawing/2014/main" id="{98FF51BA-8FE9-5849-8636-C18595B3F36D}"/>
              </a:ext>
            </a:extLst>
          </p:cNvPr>
          <p:cNvSpPr txBox="1">
            <a:spLocks noChangeArrowheads="1"/>
          </p:cNvSpPr>
          <p:nvPr/>
        </p:nvSpPr>
        <p:spPr bwMode="auto">
          <a:xfrm>
            <a:off x="2800350" y="4429126"/>
            <a:ext cx="508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hlinkClick r:id="rId3"/>
              </a:rPr>
              <a:t>http://en.wikipedia.org/wiki/Bilinear_interpolation</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charset="0"/>
                <a:cs typeface="Courier New" panose="02070309020205020404" pitchFamily="49" charset="0"/>
              </a:rPr>
              <a:t>Help interp2</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1141-8538-406E-B406-CB9C2CFA5A45}"/>
              </a:ext>
            </a:extLst>
          </p:cNvPr>
          <p:cNvSpPr>
            <a:spLocks noGrp="1"/>
          </p:cNvSpPr>
          <p:nvPr>
            <p:ph type="title"/>
          </p:nvPr>
        </p:nvSpPr>
        <p:spPr/>
        <p:txBody>
          <a:bodyPr/>
          <a:lstStyle/>
          <a:p>
            <a:r>
              <a:rPr lang="en-US" dirty="0"/>
              <a:t>Putting it Together</a:t>
            </a:r>
          </a:p>
        </p:txBody>
      </p:sp>
      <p:sp>
        <p:nvSpPr>
          <p:cNvPr id="22" name="Cube 21">
            <a:extLst>
              <a:ext uri="{FF2B5EF4-FFF2-40B4-BE49-F238E27FC236}">
                <a16:creationId xmlns:a16="http://schemas.microsoft.com/office/drawing/2014/main" id="{A524EA4B-742E-4C78-815D-924DBA76CF36}"/>
              </a:ext>
            </a:extLst>
          </p:cNvPr>
          <p:cNvSpPr/>
          <p:nvPr/>
        </p:nvSpPr>
        <p:spPr>
          <a:xfrm>
            <a:off x="4426252" y="3658578"/>
            <a:ext cx="235298" cy="462251"/>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Arial" panose="020B0604020202020204"/>
            </a:endParaRPr>
          </a:p>
        </p:txBody>
      </p:sp>
      <p:grpSp>
        <p:nvGrpSpPr>
          <p:cNvPr id="3" name="Group 2">
            <a:extLst>
              <a:ext uri="{FF2B5EF4-FFF2-40B4-BE49-F238E27FC236}">
                <a16:creationId xmlns:a16="http://schemas.microsoft.com/office/drawing/2014/main" id="{E3CB3335-BA8F-43D0-8D23-53CBDF8CFA40}"/>
              </a:ext>
            </a:extLst>
          </p:cNvPr>
          <p:cNvGrpSpPr/>
          <p:nvPr/>
        </p:nvGrpSpPr>
        <p:grpSpPr>
          <a:xfrm>
            <a:off x="1172897" y="2076140"/>
            <a:ext cx="1397420" cy="2550654"/>
            <a:chOff x="39863" y="2768187"/>
            <a:chExt cx="1863226" cy="3400872"/>
          </a:xfrm>
        </p:grpSpPr>
        <p:grpSp>
          <p:nvGrpSpPr>
            <p:cNvPr id="30" name="Group 29">
              <a:extLst>
                <a:ext uri="{FF2B5EF4-FFF2-40B4-BE49-F238E27FC236}">
                  <a16:creationId xmlns:a16="http://schemas.microsoft.com/office/drawing/2014/main" id="{216DEFBD-6110-4554-A9AA-116961D7DB8C}"/>
                </a:ext>
              </a:extLst>
            </p:cNvPr>
            <p:cNvGrpSpPr/>
            <p:nvPr/>
          </p:nvGrpSpPr>
          <p:grpSpPr>
            <a:xfrm>
              <a:off x="135672" y="3638725"/>
              <a:ext cx="1322890" cy="2530334"/>
              <a:chOff x="135672" y="3638725"/>
              <a:chExt cx="1322890" cy="2530334"/>
            </a:xfrm>
          </p:grpSpPr>
          <p:sp>
            <p:nvSpPr>
              <p:cNvPr id="5" name="Cube 4">
                <a:extLst>
                  <a:ext uri="{FF2B5EF4-FFF2-40B4-BE49-F238E27FC236}">
                    <a16:creationId xmlns:a16="http://schemas.microsoft.com/office/drawing/2014/main" id="{C4FA307B-A80A-452A-A348-5B98E8CB7DA6}"/>
                  </a:ext>
                </a:extLst>
              </p:cNvPr>
              <p:cNvSpPr/>
              <p:nvPr/>
            </p:nvSpPr>
            <p:spPr>
              <a:xfrm>
                <a:off x="635223" y="4234738"/>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 name="TextBox 5">
                <a:extLst>
                  <a:ext uri="{FF2B5EF4-FFF2-40B4-BE49-F238E27FC236}">
                    <a16:creationId xmlns:a16="http://schemas.microsoft.com/office/drawing/2014/main" id="{A16DF2D8-1511-4389-BBFE-1D116D7E44AA}"/>
                  </a:ext>
                </a:extLst>
              </p:cNvPr>
              <p:cNvSpPr txBox="1"/>
              <p:nvPr/>
            </p:nvSpPr>
            <p:spPr>
              <a:xfrm>
                <a:off x="135672" y="5042509"/>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7" name="TextBox 6">
                <a:extLst>
                  <a:ext uri="{FF2B5EF4-FFF2-40B4-BE49-F238E27FC236}">
                    <a16:creationId xmlns:a16="http://schemas.microsoft.com/office/drawing/2014/main" id="{DA4D93C2-4073-4B0E-8D8C-8393DD1D9527}"/>
                  </a:ext>
                </a:extLst>
              </p:cNvPr>
              <p:cNvSpPr txBox="1"/>
              <p:nvPr/>
            </p:nvSpPr>
            <p:spPr>
              <a:xfrm>
                <a:off x="286505" y="3877085"/>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8" name="TextBox 7">
                <a:extLst>
                  <a:ext uri="{FF2B5EF4-FFF2-40B4-BE49-F238E27FC236}">
                    <a16:creationId xmlns:a16="http://schemas.microsoft.com/office/drawing/2014/main" id="{841C7CAC-AF79-4BBA-B11F-A0402C88C707}"/>
                  </a:ext>
                </a:extLst>
              </p:cNvPr>
              <p:cNvSpPr txBox="1"/>
              <p:nvPr/>
            </p:nvSpPr>
            <p:spPr>
              <a:xfrm>
                <a:off x="971476" y="3638725"/>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a:t>
                </a:r>
              </a:p>
            </p:txBody>
          </p:sp>
        </p:grpSp>
        <p:sp>
          <p:nvSpPr>
            <p:cNvPr id="26" name="TextBox 25">
              <a:extLst>
                <a:ext uri="{FF2B5EF4-FFF2-40B4-BE49-F238E27FC236}">
                  <a16:creationId xmlns:a16="http://schemas.microsoft.com/office/drawing/2014/main" id="{332ACE50-9323-4DEE-B7C3-04129F4E149D}"/>
                </a:ext>
              </a:extLst>
            </p:cNvPr>
            <p:cNvSpPr txBox="1"/>
            <p:nvPr/>
          </p:nvSpPr>
          <p:spPr>
            <a:xfrm>
              <a:off x="39863" y="2768187"/>
              <a:ext cx="1863226"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a:t>
              </a:r>
            </a:p>
          </p:txBody>
        </p:sp>
      </p:grpSp>
      <p:grpSp>
        <p:nvGrpSpPr>
          <p:cNvPr id="4" name="Group 3">
            <a:extLst>
              <a:ext uri="{FF2B5EF4-FFF2-40B4-BE49-F238E27FC236}">
                <a16:creationId xmlns:a16="http://schemas.microsoft.com/office/drawing/2014/main" id="{3A8C143A-525D-4C15-83D5-5F431788F551}"/>
              </a:ext>
            </a:extLst>
          </p:cNvPr>
          <p:cNvGrpSpPr/>
          <p:nvPr/>
        </p:nvGrpSpPr>
        <p:grpSpPr>
          <a:xfrm>
            <a:off x="2422383" y="2076140"/>
            <a:ext cx="2045962" cy="2550654"/>
            <a:chOff x="1705843" y="2768187"/>
            <a:chExt cx="2727949" cy="3400872"/>
          </a:xfrm>
        </p:grpSpPr>
        <p:grpSp>
          <p:nvGrpSpPr>
            <p:cNvPr id="23" name="Group 22">
              <a:extLst>
                <a:ext uri="{FF2B5EF4-FFF2-40B4-BE49-F238E27FC236}">
                  <a16:creationId xmlns:a16="http://schemas.microsoft.com/office/drawing/2014/main" id="{9AD56377-E828-49F3-98A6-CAB7EC20A219}"/>
                </a:ext>
              </a:extLst>
            </p:cNvPr>
            <p:cNvGrpSpPr/>
            <p:nvPr/>
          </p:nvGrpSpPr>
          <p:grpSpPr>
            <a:xfrm>
              <a:off x="2106995" y="4234738"/>
              <a:ext cx="1712469" cy="1934321"/>
              <a:chOff x="2928191" y="4469630"/>
              <a:chExt cx="1712469" cy="1934321"/>
            </a:xfrm>
          </p:grpSpPr>
          <p:sp>
            <p:nvSpPr>
              <p:cNvPr id="18" name="Cube 17">
                <a:extLst>
                  <a:ext uri="{FF2B5EF4-FFF2-40B4-BE49-F238E27FC236}">
                    <a16:creationId xmlns:a16="http://schemas.microsoft.com/office/drawing/2014/main" id="{900AFAC7-7675-4352-AD71-75C9B68D6FE9}"/>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9" name="Cube 18">
                <a:extLst>
                  <a:ext uri="{FF2B5EF4-FFF2-40B4-BE49-F238E27FC236}">
                    <a16:creationId xmlns:a16="http://schemas.microsoft.com/office/drawing/2014/main" id="{0A8976D9-3265-4073-8830-56FD0550A86F}"/>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0" name="Cube 19">
                <a:extLst>
                  <a:ext uri="{FF2B5EF4-FFF2-40B4-BE49-F238E27FC236}">
                    <a16:creationId xmlns:a16="http://schemas.microsoft.com/office/drawing/2014/main" id="{A06C598E-F37D-43EE-87E0-71EAB340F71B}"/>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1" name="Cube 20">
                <a:extLst>
                  <a:ext uri="{FF2B5EF4-FFF2-40B4-BE49-F238E27FC236}">
                    <a16:creationId xmlns:a16="http://schemas.microsoft.com/office/drawing/2014/main" id="{DACCA4A4-DDD0-470C-8255-54C65499639B}"/>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27" name="TextBox 26">
              <a:extLst>
                <a:ext uri="{FF2B5EF4-FFF2-40B4-BE49-F238E27FC236}">
                  <a16:creationId xmlns:a16="http://schemas.microsoft.com/office/drawing/2014/main" id="{8A1C46A8-A39E-4433-8C5A-4748E900C653}"/>
                </a:ext>
              </a:extLst>
            </p:cNvPr>
            <p:cNvSpPr txBox="1"/>
            <p:nvPr/>
          </p:nvSpPr>
          <p:spPr>
            <a:xfrm>
              <a:off x="1705843" y="2768187"/>
              <a:ext cx="2727949" cy="1231107"/>
            </a:xfrm>
            <a:prstGeom prst="rect">
              <a:avLst/>
            </a:prstGeom>
            <a:noFill/>
          </p:spPr>
          <p:txBody>
            <a:bodyPr wrap="square" rtlCol="0">
              <a:spAutoFit/>
            </a:bodyPr>
            <a:lstStyle/>
            <a:p>
              <a:pPr algn="ctr" defTabSz="342900" fontAlgn="auto">
                <a:spcBef>
                  <a:spcPts val="0"/>
                </a:spcBef>
                <a:spcAft>
                  <a:spcPts val="0"/>
                </a:spcAft>
              </a:pPr>
              <a:r>
                <a:rPr lang="en-US" sz="1800" dirty="0" err="1">
                  <a:solidFill>
                    <a:prstClr val="black"/>
                  </a:solidFill>
                  <a:latin typeface="Arial" panose="020B0604020202020204"/>
                  <a:ea typeface="+mn-ea"/>
                </a:rPr>
                <a:t>Downsample</a:t>
              </a:r>
              <a:endParaRPr lang="en-US" sz="1800" dirty="0">
                <a:solidFill>
                  <a:prstClr val="black"/>
                </a:solidFill>
                <a:latin typeface="Arial" panose="020B0604020202020204"/>
                <a:ea typeface="+mn-ea"/>
              </a:endParaRPr>
            </a:p>
            <a:p>
              <a:pPr algn="ctr" defTabSz="342900" fontAlgn="auto">
                <a:spcBef>
                  <a:spcPts val="0"/>
                </a:spcBef>
                <a:spcAft>
                  <a:spcPts val="0"/>
                </a:spcAft>
              </a:pPr>
              <a:r>
                <a:rPr lang="en-US" sz="1800" dirty="0">
                  <a:solidFill>
                    <a:prstClr val="black"/>
                  </a:solidFill>
                  <a:latin typeface="Arial" panose="020B0604020202020204"/>
                  <a:ea typeface="+mn-ea"/>
                </a:rPr>
                <a:t>Conv, pool</a:t>
              </a:r>
            </a:p>
            <a:p>
              <a:pPr algn="ctr" defTabSz="342900" fontAlgn="auto">
                <a:spcBef>
                  <a:spcPts val="0"/>
                </a:spcBef>
                <a:spcAft>
                  <a:spcPts val="0"/>
                </a:spcAft>
              </a:pPr>
              <a:r>
                <a:rPr lang="en-US" sz="1800" dirty="0">
                  <a:solidFill>
                    <a:prstClr val="black"/>
                  </a:solidFill>
                  <a:latin typeface="Arial" panose="020B0604020202020204"/>
                  <a:ea typeface="+mn-ea"/>
                </a:rPr>
                <a:t>“Encoder”</a:t>
              </a:r>
            </a:p>
          </p:txBody>
        </p:sp>
      </p:grpSp>
      <p:grpSp>
        <p:nvGrpSpPr>
          <p:cNvPr id="9" name="Group 8">
            <a:extLst>
              <a:ext uri="{FF2B5EF4-FFF2-40B4-BE49-F238E27FC236}">
                <a16:creationId xmlns:a16="http://schemas.microsoft.com/office/drawing/2014/main" id="{384F65D2-B418-4E8C-AE98-6753C44EA68A}"/>
              </a:ext>
            </a:extLst>
          </p:cNvPr>
          <p:cNvGrpSpPr/>
          <p:nvPr/>
        </p:nvGrpSpPr>
        <p:grpSpPr>
          <a:xfrm>
            <a:off x="4612152" y="2076140"/>
            <a:ext cx="1941919" cy="2550654"/>
            <a:chOff x="4625537" y="2768187"/>
            <a:chExt cx="2589225" cy="3400872"/>
          </a:xfrm>
        </p:grpSpPr>
        <p:grpSp>
          <p:nvGrpSpPr>
            <p:cNvPr id="24" name="Group 23">
              <a:extLst>
                <a:ext uri="{FF2B5EF4-FFF2-40B4-BE49-F238E27FC236}">
                  <a16:creationId xmlns:a16="http://schemas.microsoft.com/office/drawing/2014/main" id="{0259FE21-4D5D-45CD-A03A-828CB3D84F20}"/>
                </a:ext>
              </a:extLst>
            </p:cNvPr>
            <p:cNvGrpSpPr/>
            <p:nvPr/>
          </p:nvGrpSpPr>
          <p:grpSpPr>
            <a:xfrm>
              <a:off x="5115868" y="4234738"/>
              <a:ext cx="1712469" cy="1934321"/>
              <a:chOff x="4814261" y="4469630"/>
              <a:chExt cx="1712469" cy="1934321"/>
            </a:xfrm>
          </p:grpSpPr>
          <p:sp>
            <p:nvSpPr>
              <p:cNvPr id="10" name="Cube 9">
                <a:extLst>
                  <a:ext uri="{FF2B5EF4-FFF2-40B4-BE49-F238E27FC236}">
                    <a16:creationId xmlns:a16="http://schemas.microsoft.com/office/drawing/2014/main" id="{02960CC5-C485-46CB-B7B6-C827F776CCE7}"/>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1" name="Cube 10">
                <a:extLst>
                  <a:ext uri="{FF2B5EF4-FFF2-40B4-BE49-F238E27FC236}">
                    <a16:creationId xmlns:a16="http://schemas.microsoft.com/office/drawing/2014/main" id="{D2087010-41D2-4D3A-9EF4-885040957B53}"/>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2" name="Cube 11">
                <a:extLst>
                  <a:ext uri="{FF2B5EF4-FFF2-40B4-BE49-F238E27FC236}">
                    <a16:creationId xmlns:a16="http://schemas.microsoft.com/office/drawing/2014/main" id="{BD9D3081-1E5B-427C-909C-ED522E8573FE}"/>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Cube 12">
                <a:extLst>
                  <a:ext uri="{FF2B5EF4-FFF2-40B4-BE49-F238E27FC236}">
                    <a16:creationId xmlns:a16="http://schemas.microsoft.com/office/drawing/2014/main" id="{9BA670B0-5542-4BC7-9E2B-663BAF4783CD}"/>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Arial" panose="020B0604020202020204"/>
                </a:endParaRPr>
              </a:p>
            </p:txBody>
          </p:sp>
        </p:grpSp>
        <p:sp>
          <p:nvSpPr>
            <p:cNvPr id="28" name="TextBox 27">
              <a:extLst>
                <a:ext uri="{FF2B5EF4-FFF2-40B4-BE49-F238E27FC236}">
                  <a16:creationId xmlns:a16="http://schemas.microsoft.com/office/drawing/2014/main" id="{B3FE17FD-B31F-4BDC-A29E-81A2BEDF58B9}"/>
                </a:ext>
              </a:extLst>
            </p:cNvPr>
            <p:cNvSpPr txBox="1"/>
            <p:nvPr/>
          </p:nvSpPr>
          <p:spPr>
            <a:xfrm>
              <a:off x="4625537" y="2768187"/>
              <a:ext cx="2589225" cy="1231107"/>
            </a:xfrm>
            <a:prstGeom prst="rect">
              <a:avLst/>
            </a:prstGeom>
            <a:noFill/>
          </p:spPr>
          <p:txBody>
            <a:bodyPr wrap="square" rtlCol="0">
              <a:spAutoFit/>
            </a:bodyPr>
            <a:lstStyle/>
            <a:p>
              <a:pPr algn="ctr" defTabSz="342900" fontAlgn="auto">
                <a:spcBef>
                  <a:spcPts val="0"/>
                </a:spcBef>
                <a:spcAft>
                  <a:spcPts val="0"/>
                </a:spcAft>
              </a:pPr>
              <a:r>
                <a:rPr lang="en-US" sz="1800" dirty="0" err="1">
                  <a:solidFill>
                    <a:prstClr val="black"/>
                  </a:solidFill>
                  <a:latin typeface="Arial" panose="020B0604020202020204"/>
                  <a:ea typeface="+mn-ea"/>
                </a:rPr>
                <a:t>Upsample</a:t>
              </a:r>
              <a:endParaRPr lang="en-US" sz="1800" dirty="0">
                <a:solidFill>
                  <a:prstClr val="black"/>
                </a:solidFill>
                <a:latin typeface="Arial" panose="020B0604020202020204"/>
                <a:ea typeface="+mn-ea"/>
              </a:endParaRPr>
            </a:p>
            <a:p>
              <a:pPr algn="ctr" defTabSz="342900" fontAlgn="auto">
                <a:spcBef>
                  <a:spcPts val="0"/>
                </a:spcBef>
                <a:spcAft>
                  <a:spcPts val="0"/>
                </a:spcAft>
              </a:pPr>
              <a:r>
                <a:rPr lang="en-US" sz="1800" dirty="0">
                  <a:solidFill>
                    <a:prstClr val="black"/>
                  </a:solidFill>
                  <a:latin typeface="Arial" panose="020B0604020202020204"/>
                  <a:ea typeface="+mn-ea"/>
                </a:rPr>
                <a:t>Tr. Conv./</a:t>
              </a:r>
              <a:r>
                <a:rPr lang="en-US" sz="1800" dirty="0" err="1">
                  <a:solidFill>
                    <a:prstClr val="black"/>
                  </a:solidFill>
                  <a:latin typeface="Arial" panose="020B0604020202020204"/>
                  <a:ea typeface="+mn-ea"/>
                </a:rPr>
                <a:t>Unpool</a:t>
              </a:r>
              <a:endParaRPr lang="en-US" sz="1800" dirty="0">
                <a:solidFill>
                  <a:prstClr val="black"/>
                </a:solidFill>
                <a:latin typeface="Arial" panose="020B0604020202020204"/>
                <a:ea typeface="+mn-ea"/>
              </a:endParaRPr>
            </a:p>
            <a:p>
              <a:pPr algn="ctr" defTabSz="342900" fontAlgn="auto">
                <a:spcBef>
                  <a:spcPts val="0"/>
                </a:spcBef>
                <a:spcAft>
                  <a:spcPts val="0"/>
                </a:spcAft>
              </a:pPr>
              <a:r>
                <a:rPr lang="en-US" sz="1800" dirty="0">
                  <a:solidFill>
                    <a:prstClr val="black"/>
                  </a:solidFill>
                  <a:latin typeface="Arial" panose="020B0604020202020204"/>
                  <a:ea typeface="+mn-ea"/>
                </a:rPr>
                <a:t>“Decoder”</a:t>
              </a:r>
            </a:p>
          </p:txBody>
        </p:sp>
      </p:grpSp>
      <p:grpSp>
        <p:nvGrpSpPr>
          <p:cNvPr id="32" name="Group 31">
            <a:extLst>
              <a:ext uri="{FF2B5EF4-FFF2-40B4-BE49-F238E27FC236}">
                <a16:creationId xmlns:a16="http://schemas.microsoft.com/office/drawing/2014/main" id="{79A3A44A-3E6A-49DA-8135-66A9E5FE09FB}"/>
              </a:ext>
            </a:extLst>
          </p:cNvPr>
          <p:cNvGrpSpPr/>
          <p:nvPr/>
        </p:nvGrpSpPr>
        <p:grpSpPr>
          <a:xfrm>
            <a:off x="6667196" y="2076140"/>
            <a:ext cx="1397420" cy="2550654"/>
            <a:chOff x="7365595" y="2768187"/>
            <a:chExt cx="1863226" cy="3400872"/>
          </a:xfrm>
        </p:grpSpPr>
        <p:grpSp>
          <p:nvGrpSpPr>
            <p:cNvPr id="25" name="Group 24">
              <a:extLst>
                <a:ext uri="{FF2B5EF4-FFF2-40B4-BE49-F238E27FC236}">
                  <a16:creationId xmlns:a16="http://schemas.microsoft.com/office/drawing/2014/main" id="{3C00021E-98D1-45EF-B444-EB115E377B48}"/>
                </a:ext>
              </a:extLst>
            </p:cNvPr>
            <p:cNvGrpSpPr/>
            <p:nvPr/>
          </p:nvGrpSpPr>
          <p:grpSpPr>
            <a:xfrm>
              <a:off x="7810122" y="3638725"/>
              <a:ext cx="1169246" cy="2530334"/>
              <a:chOff x="6367993" y="3873617"/>
              <a:chExt cx="1169246" cy="2530334"/>
            </a:xfrm>
          </p:grpSpPr>
          <p:sp>
            <p:nvSpPr>
              <p:cNvPr id="14" name="Cube 13">
                <a:extLst>
                  <a:ext uri="{FF2B5EF4-FFF2-40B4-BE49-F238E27FC236}">
                    <a16:creationId xmlns:a16="http://schemas.microsoft.com/office/drawing/2014/main" id="{AD051686-FF2D-4DF3-9F9E-B21F22F789E8}"/>
                  </a:ext>
                </a:extLst>
              </p:cNvPr>
              <p:cNvSpPr/>
              <p:nvPr/>
            </p:nvSpPr>
            <p:spPr>
              <a:xfrm>
                <a:off x="6377647" y="4469630"/>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5" name="TextBox 14">
                <a:extLst>
                  <a:ext uri="{FF2B5EF4-FFF2-40B4-BE49-F238E27FC236}">
                    <a16:creationId xmlns:a16="http://schemas.microsoft.com/office/drawing/2014/main" id="{3460CAFB-B9EF-447D-8E7E-C3BAD0857E54}"/>
                  </a:ext>
                </a:extLst>
              </p:cNvPr>
              <p:cNvSpPr txBox="1"/>
              <p:nvPr/>
            </p:nvSpPr>
            <p:spPr>
              <a:xfrm>
                <a:off x="7050153" y="5277401"/>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H</a:t>
                </a:r>
              </a:p>
            </p:txBody>
          </p:sp>
          <p:sp>
            <p:nvSpPr>
              <p:cNvPr id="16" name="TextBox 15">
                <a:extLst>
                  <a:ext uri="{FF2B5EF4-FFF2-40B4-BE49-F238E27FC236}">
                    <a16:creationId xmlns:a16="http://schemas.microsoft.com/office/drawing/2014/main" id="{5FDEE84A-0F9D-49F3-9C1D-63A92C17676C}"/>
                  </a:ext>
                </a:extLst>
              </p:cNvPr>
              <p:cNvSpPr txBox="1"/>
              <p:nvPr/>
            </p:nvSpPr>
            <p:spPr>
              <a:xfrm>
                <a:off x="6367993" y="4111977"/>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W</a:t>
                </a:r>
              </a:p>
            </p:txBody>
          </p:sp>
          <p:sp>
            <p:nvSpPr>
              <p:cNvPr id="17" name="TextBox 16">
                <a:extLst>
                  <a:ext uri="{FF2B5EF4-FFF2-40B4-BE49-F238E27FC236}">
                    <a16:creationId xmlns:a16="http://schemas.microsoft.com/office/drawing/2014/main" id="{34F7F20F-1477-4159-AE1A-04DB154D287A}"/>
                  </a:ext>
                </a:extLst>
              </p:cNvPr>
              <p:cNvSpPr txBox="1"/>
              <p:nvPr/>
            </p:nvSpPr>
            <p:spPr>
              <a:xfrm>
                <a:off x="6713899" y="3873617"/>
                <a:ext cx="48708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F</a:t>
                </a:r>
              </a:p>
            </p:txBody>
          </p:sp>
        </p:grpSp>
        <p:sp>
          <p:nvSpPr>
            <p:cNvPr id="29" name="TextBox 28">
              <a:extLst>
                <a:ext uri="{FF2B5EF4-FFF2-40B4-BE49-F238E27FC236}">
                  <a16:creationId xmlns:a16="http://schemas.microsoft.com/office/drawing/2014/main" id="{E416D27D-AC60-4871-BD8E-90AAD487A128}"/>
                </a:ext>
              </a:extLst>
            </p:cNvPr>
            <p:cNvSpPr txBox="1"/>
            <p:nvPr/>
          </p:nvSpPr>
          <p:spPr>
            <a:xfrm>
              <a:off x="7365595" y="2768187"/>
              <a:ext cx="1863226" cy="553997"/>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Output</a:t>
              </a:r>
            </a:p>
          </p:txBody>
        </p:sp>
      </p:grpSp>
      <p:sp>
        <p:nvSpPr>
          <p:cNvPr id="31" name="TextBox 30">
            <a:extLst>
              <a:ext uri="{FF2B5EF4-FFF2-40B4-BE49-F238E27FC236}">
                <a16:creationId xmlns:a16="http://schemas.microsoft.com/office/drawing/2014/main" id="{9001445E-F6B9-4D02-A093-11BB33C4B2B6}"/>
              </a:ext>
            </a:extLst>
          </p:cNvPr>
          <p:cNvSpPr txBox="1"/>
          <p:nvPr/>
        </p:nvSpPr>
        <p:spPr>
          <a:xfrm flipH="1">
            <a:off x="1087246" y="1142323"/>
            <a:ext cx="6821134" cy="646331"/>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Convolutions + pooling </a:t>
            </a:r>
            <a:r>
              <a:rPr lang="en-US" sz="1800" dirty="0" err="1">
                <a:solidFill>
                  <a:prstClr val="black"/>
                </a:solidFill>
                <a:latin typeface="Arial" panose="020B0604020202020204"/>
                <a:ea typeface="+mn-ea"/>
              </a:rPr>
              <a:t>downsample</a:t>
            </a:r>
            <a:r>
              <a:rPr lang="en-US" sz="1800" dirty="0">
                <a:solidFill>
                  <a:prstClr val="black"/>
                </a:solidFill>
                <a:latin typeface="Arial" panose="020B0604020202020204"/>
                <a:ea typeface="+mn-ea"/>
              </a:rPr>
              <a:t>/compress/encode</a:t>
            </a:r>
          </a:p>
          <a:p>
            <a:pPr algn="ctr" defTabSz="342900" fontAlgn="auto">
              <a:spcBef>
                <a:spcPts val="0"/>
              </a:spcBef>
              <a:spcAft>
                <a:spcPts val="0"/>
              </a:spcAft>
            </a:pPr>
            <a:r>
              <a:rPr lang="en-US" sz="1800" dirty="0">
                <a:solidFill>
                  <a:prstClr val="black"/>
                </a:solidFill>
                <a:latin typeface="Arial" panose="020B0604020202020204"/>
                <a:ea typeface="+mn-ea"/>
              </a:rPr>
              <a:t>Transpose </a:t>
            </a:r>
            <a:r>
              <a:rPr lang="en-US" sz="1800" dirty="0" err="1">
                <a:solidFill>
                  <a:prstClr val="black"/>
                </a:solidFill>
                <a:latin typeface="Arial" panose="020B0604020202020204"/>
                <a:ea typeface="+mn-ea"/>
              </a:rPr>
              <a:t>convs</a:t>
            </a:r>
            <a:r>
              <a:rPr lang="en-US" sz="1800" dirty="0">
                <a:solidFill>
                  <a:prstClr val="black"/>
                </a:solidFill>
                <a:latin typeface="Arial" panose="020B0604020202020204"/>
                <a:ea typeface="+mn-ea"/>
              </a:rPr>
              <a:t>./</a:t>
            </a:r>
            <a:r>
              <a:rPr lang="en-US" sz="1800" dirty="0" err="1">
                <a:solidFill>
                  <a:prstClr val="black"/>
                </a:solidFill>
                <a:latin typeface="Arial" panose="020B0604020202020204"/>
                <a:ea typeface="+mn-ea"/>
              </a:rPr>
              <a:t>unpoolings</a:t>
            </a:r>
            <a:r>
              <a:rPr lang="en-US" sz="1800" dirty="0">
                <a:solidFill>
                  <a:prstClr val="black"/>
                </a:solidFill>
                <a:latin typeface="Arial" panose="020B0604020202020204"/>
                <a:ea typeface="+mn-ea"/>
              </a:rPr>
              <a:t> </a:t>
            </a:r>
            <a:r>
              <a:rPr lang="en-US" sz="1800" dirty="0" err="1">
                <a:solidFill>
                  <a:prstClr val="black"/>
                </a:solidFill>
                <a:latin typeface="Arial" panose="020B0604020202020204"/>
                <a:ea typeface="+mn-ea"/>
              </a:rPr>
              <a:t>upsample</a:t>
            </a:r>
            <a:r>
              <a:rPr lang="en-US" sz="1800" dirty="0">
                <a:solidFill>
                  <a:prstClr val="black"/>
                </a:solidFill>
                <a:latin typeface="Arial" panose="020B0604020202020204"/>
                <a:ea typeface="+mn-ea"/>
              </a:rPr>
              <a:t>/</a:t>
            </a:r>
            <a:r>
              <a:rPr lang="en-US" sz="1800" dirty="0" err="1">
                <a:solidFill>
                  <a:prstClr val="black"/>
                </a:solidFill>
                <a:latin typeface="Arial" panose="020B0604020202020204"/>
                <a:ea typeface="+mn-ea"/>
              </a:rPr>
              <a:t>uncompress</a:t>
            </a:r>
            <a:r>
              <a:rPr lang="en-US" sz="1800" dirty="0">
                <a:solidFill>
                  <a:prstClr val="black"/>
                </a:solidFill>
                <a:latin typeface="Arial" panose="020B0604020202020204"/>
                <a:ea typeface="+mn-ea"/>
              </a:rPr>
              <a:t>/decode</a:t>
            </a:r>
          </a:p>
        </p:txBody>
      </p:sp>
      <p:sp>
        <p:nvSpPr>
          <p:cNvPr id="33" name="TextBox 32">
            <a:extLst>
              <a:ext uri="{FF2B5EF4-FFF2-40B4-BE49-F238E27FC236}">
                <a16:creationId xmlns:a16="http://schemas.microsoft.com/office/drawing/2014/main" id="{D5CBA12D-59BB-5000-D8B2-34CFC17CF453}"/>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5525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7128-76A1-4A6F-99F2-FA80645CFBD9}"/>
              </a:ext>
            </a:extLst>
          </p:cNvPr>
          <p:cNvSpPr>
            <a:spLocks noGrp="1"/>
          </p:cNvSpPr>
          <p:nvPr>
            <p:ph type="title"/>
          </p:nvPr>
        </p:nvSpPr>
        <p:spPr/>
        <p:txBody>
          <a:bodyPr/>
          <a:lstStyle/>
          <a:p>
            <a:r>
              <a:rPr lang="en-US" dirty="0"/>
              <a:t>Putting It Together – Block Sizes</a:t>
            </a:r>
          </a:p>
        </p:txBody>
      </p:sp>
      <p:sp>
        <p:nvSpPr>
          <p:cNvPr id="15" name="TextBox 14">
            <a:extLst>
              <a:ext uri="{FF2B5EF4-FFF2-40B4-BE49-F238E27FC236}">
                <a16:creationId xmlns:a16="http://schemas.microsoft.com/office/drawing/2014/main" id="{2D268CB9-6DAD-481C-96D6-0F508671007F}"/>
              </a:ext>
            </a:extLst>
          </p:cNvPr>
          <p:cNvSpPr txBox="1"/>
          <p:nvPr/>
        </p:nvSpPr>
        <p:spPr>
          <a:xfrm flipH="1">
            <a:off x="1397298" y="1059407"/>
            <a:ext cx="6201031" cy="1061829"/>
          </a:xfrm>
          <a:prstGeom prst="rect">
            <a:avLst/>
          </a:prstGeom>
          <a:noFill/>
        </p:spPr>
        <p:txBody>
          <a:bodyPr wrap="square" rtlCol="0">
            <a:spAutoFit/>
          </a:bodyPr>
          <a:lstStyle/>
          <a:p>
            <a:pPr marL="342900" indent="-342900" algn="ctr" defTabSz="342900" fontAlgn="auto">
              <a:spcBef>
                <a:spcPts val="0"/>
              </a:spcBef>
              <a:spcAft>
                <a:spcPts val="0"/>
              </a:spcAft>
              <a:buFont typeface="Arial" panose="020B0604020202020204" pitchFamily="34" charset="0"/>
              <a:buChar char="•"/>
            </a:pPr>
            <a:r>
              <a:rPr lang="en-US" sz="2100" dirty="0">
                <a:solidFill>
                  <a:prstClr val="black"/>
                </a:solidFill>
                <a:latin typeface="Arial" panose="020B0604020202020204"/>
                <a:ea typeface="+mn-ea"/>
              </a:rPr>
              <a:t>Networks come in lots of forms </a:t>
            </a:r>
          </a:p>
          <a:p>
            <a:pPr marL="342900" indent="-342900" algn="ctr" defTabSz="342900" fontAlgn="auto">
              <a:spcBef>
                <a:spcPts val="0"/>
              </a:spcBef>
              <a:spcAft>
                <a:spcPts val="0"/>
              </a:spcAft>
              <a:buFont typeface="Arial" panose="020B0604020202020204" pitchFamily="34" charset="0"/>
              <a:buChar char="•"/>
            </a:pPr>
            <a:r>
              <a:rPr lang="en-US" sz="2100" b="1" dirty="0">
                <a:solidFill>
                  <a:prstClr val="black"/>
                </a:solidFill>
                <a:latin typeface="Arial" panose="020B0604020202020204"/>
                <a:ea typeface="+mn-ea"/>
              </a:rPr>
              <a:t>Don’t take any block sizes literally.</a:t>
            </a:r>
          </a:p>
          <a:p>
            <a:pPr marL="342900" indent="-342900" algn="ctr" defTabSz="342900" fontAlgn="auto">
              <a:spcBef>
                <a:spcPts val="0"/>
              </a:spcBef>
              <a:spcAft>
                <a:spcPts val="0"/>
              </a:spcAft>
              <a:buFont typeface="Arial" panose="020B0604020202020204" pitchFamily="34" charset="0"/>
              <a:buChar char="•"/>
            </a:pPr>
            <a:r>
              <a:rPr lang="en-US" sz="2100" dirty="0">
                <a:solidFill>
                  <a:prstClr val="black"/>
                </a:solidFill>
                <a:latin typeface="Arial" panose="020B0604020202020204"/>
                <a:ea typeface="+mn-ea"/>
              </a:rPr>
              <a:t>Often (not always) keep some spatial resolution</a:t>
            </a:r>
          </a:p>
        </p:txBody>
      </p:sp>
      <p:grpSp>
        <p:nvGrpSpPr>
          <p:cNvPr id="5" name="Group 4">
            <a:extLst>
              <a:ext uri="{FF2B5EF4-FFF2-40B4-BE49-F238E27FC236}">
                <a16:creationId xmlns:a16="http://schemas.microsoft.com/office/drawing/2014/main" id="{A5FBD6A0-2E88-4057-9B36-33D091F43A38}"/>
              </a:ext>
            </a:extLst>
          </p:cNvPr>
          <p:cNvGrpSpPr/>
          <p:nvPr/>
        </p:nvGrpSpPr>
        <p:grpSpPr>
          <a:xfrm>
            <a:off x="1338989" y="2500620"/>
            <a:ext cx="2925459" cy="2069399"/>
            <a:chOff x="261319" y="3686497"/>
            <a:chExt cx="3900612" cy="2759199"/>
          </a:xfrm>
        </p:grpSpPr>
        <p:grpSp>
          <p:nvGrpSpPr>
            <p:cNvPr id="23" name="Group 22">
              <a:extLst>
                <a:ext uri="{FF2B5EF4-FFF2-40B4-BE49-F238E27FC236}">
                  <a16:creationId xmlns:a16="http://schemas.microsoft.com/office/drawing/2014/main" id="{09B6F259-1F11-4FF8-9901-3F31847E8AFE}"/>
                </a:ext>
              </a:extLst>
            </p:cNvPr>
            <p:cNvGrpSpPr/>
            <p:nvPr/>
          </p:nvGrpSpPr>
          <p:grpSpPr>
            <a:xfrm>
              <a:off x="261319" y="4847081"/>
              <a:ext cx="3900612" cy="1598615"/>
              <a:chOff x="635223" y="2237125"/>
              <a:chExt cx="4735510" cy="1934321"/>
            </a:xfrm>
          </p:grpSpPr>
          <p:sp>
            <p:nvSpPr>
              <p:cNvPr id="6" name="Cube 5">
                <a:extLst>
                  <a:ext uri="{FF2B5EF4-FFF2-40B4-BE49-F238E27FC236}">
                    <a16:creationId xmlns:a16="http://schemas.microsoft.com/office/drawing/2014/main" id="{417ADE07-9064-45D3-8290-EB026822B201}"/>
                  </a:ext>
                </a:extLst>
              </p:cNvPr>
              <p:cNvSpPr/>
              <p:nvPr/>
            </p:nvSpPr>
            <p:spPr>
              <a:xfrm>
                <a:off x="635223" y="2237125"/>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0" name="Group 9">
                <a:extLst>
                  <a:ext uri="{FF2B5EF4-FFF2-40B4-BE49-F238E27FC236}">
                    <a16:creationId xmlns:a16="http://schemas.microsoft.com/office/drawing/2014/main" id="{29FD0B34-A2AD-439E-847B-F62C76CA885A}"/>
                  </a:ext>
                </a:extLst>
              </p:cNvPr>
              <p:cNvGrpSpPr/>
              <p:nvPr/>
            </p:nvGrpSpPr>
            <p:grpSpPr>
              <a:xfrm>
                <a:off x="1125483" y="2237125"/>
                <a:ext cx="1712469" cy="1934321"/>
                <a:chOff x="2928191" y="4469630"/>
                <a:chExt cx="1712469" cy="1934321"/>
              </a:xfrm>
            </p:grpSpPr>
            <p:sp>
              <p:nvSpPr>
                <p:cNvPr id="11" name="Cube 10">
                  <a:extLst>
                    <a:ext uri="{FF2B5EF4-FFF2-40B4-BE49-F238E27FC236}">
                      <a16:creationId xmlns:a16="http://schemas.microsoft.com/office/drawing/2014/main" id="{1A9D63A3-6FF1-42B0-9643-DB0598C74710}"/>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2" name="Cube 11">
                  <a:extLst>
                    <a:ext uri="{FF2B5EF4-FFF2-40B4-BE49-F238E27FC236}">
                      <a16:creationId xmlns:a16="http://schemas.microsoft.com/office/drawing/2014/main" id="{8C818BD2-F02F-44DF-8D10-F2B348AA3E56}"/>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Cube 12">
                  <a:extLst>
                    <a:ext uri="{FF2B5EF4-FFF2-40B4-BE49-F238E27FC236}">
                      <a16:creationId xmlns:a16="http://schemas.microsoft.com/office/drawing/2014/main" id="{1758862E-B509-4EEA-B8E5-02F89F6BB79E}"/>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4" name="Cube 13">
                  <a:extLst>
                    <a:ext uri="{FF2B5EF4-FFF2-40B4-BE49-F238E27FC236}">
                      <a16:creationId xmlns:a16="http://schemas.microsoft.com/office/drawing/2014/main" id="{C56FFB57-5E5C-415B-B12E-5D9DBB567DAE}"/>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16" name="Cube 15">
                <a:extLst>
                  <a:ext uri="{FF2B5EF4-FFF2-40B4-BE49-F238E27FC236}">
                    <a16:creationId xmlns:a16="http://schemas.microsoft.com/office/drawing/2014/main" id="{6099C6F1-2D27-413F-80D7-659453A37BA1}"/>
                  </a:ext>
                </a:extLst>
              </p:cNvPr>
              <p:cNvSpPr/>
              <p:nvPr/>
            </p:nvSpPr>
            <p:spPr>
              <a:xfrm>
                <a:off x="2870603" y="2848660"/>
                <a:ext cx="313730" cy="648166"/>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7" name="Group 16">
                <a:extLst>
                  <a:ext uri="{FF2B5EF4-FFF2-40B4-BE49-F238E27FC236}">
                    <a16:creationId xmlns:a16="http://schemas.microsoft.com/office/drawing/2014/main" id="{31D0B263-A016-4FFF-8421-2AA499480E1F}"/>
                  </a:ext>
                </a:extLst>
              </p:cNvPr>
              <p:cNvGrpSpPr/>
              <p:nvPr/>
            </p:nvGrpSpPr>
            <p:grpSpPr>
              <a:xfrm>
                <a:off x="3215424" y="2237125"/>
                <a:ext cx="1712469" cy="1934321"/>
                <a:chOff x="4814261" y="4469630"/>
                <a:chExt cx="1712469" cy="1934321"/>
              </a:xfrm>
            </p:grpSpPr>
            <p:sp>
              <p:nvSpPr>
                <p:cNvPr id="18" name="Cube 17">
                  <a:extLst>
                    <a:ext uri="{FF2B5EF4-FFF2-40B4-BE49-F238E27FC236}">
                      <a16:creationId xmlns:a16="http://schemas.microsoft.com/office/drawing/2014/main" id="{C5AF9F87-3D22-4C17-82D5-EFB2C963A8C3}"/>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9" name="Cube 18">
                  <a:extLst>
                    <a:ext uri="{FF2B5EF4-FFF2-40B4-BE49-F238E27FC236}">
                      <a16:creationId xmlns:a16="http://schemas.microsoft.com/office/drawing/2014/main" id="{930072B7-1A84-47B2-A932-5FAF55F245FD}"/>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0" name="Cube 19">
                  <a:extLst>
                    <a:ext uri="{FF2B5EF4-FFF2-40B4-BE49-F238E27FC236}">
                      <a16:creationId xmlns:a16="http://schemas.microsoft.com/office/drawing/2014/main" id="{B93AF3B7-4A5A-420F-81DA-93EF566A85D5}"/>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1" name="Cube 20">
                  <a:extLst>
                    <a:ext uri="{FF2B5EF4-FFF2-40B4-BE49-F238E27FC236}">
                      <a16:creationId xmlns:a16="http://schemas.microsoft.com/office/drawing/2014/main" id="{434DE3B0-C371-498A-8909-6DB3389BD400}"/>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22" name="Cube 21">
                <a:extLst>
                  <a:ext uri="{FF2B5EF4-FFF2-40B4-BE49-F238E27FC236}">
                    <a16:creationId xmlns:a16="http://schemas.microsoft.com/office/drawing/2014/main" id="{8E961E7D-2761-46FF-98AC-E4F0E3A11D90}"/>
                  </a:ext>
                </a:extLst>
              </p:cNvPr>
              <p:cNvSpPr/>
              <p:nvPr/>
            </p:nvSpPr>
            <p:spPr>
              <a:xfrm>
                <a:off x="4698227" y="2237125"/>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64" name="TextBox 63">
              <a:extLst>
                <a:ext uri="{FF2B5EF4-FFF2-40B4-BE49-F238E27FC236}">
                  <a16:creationId xmlns:a16="http://schemas.microsoft.com/office/drawing/2014/main" id="{FCBBB061-1128-4B8E-B6C3-665202E20558}"/>
                </a:ext>
              </a:extLst>
            </p:cNvPr>
            <p:cNvSpPr txBox="1"/>
            <p:nvPr/>
          </p:nvSpPr>
          <p:spPr>
            <a:xfrm>
              <a:off x="261319" y="3686497"/>
              <a:ext cx="3900612" cy="861775"/>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Encode to spatially smaller tensor, then decode.</a:t>
              </a:r>
            </a:p>
          </p:txBody>
        </p:sp>
      </p:grpSp>
      <p:grpSp>
        <p:nvGrpSpPr>
          <p:cNvPr id="7" name="Group 6">
            <a:extLst>
              <a:ext uri="{FF2B5EF4-FFF2-40B4-BE49-F238E27FC236}">
                <a16:creationId xmlns:a16="http://schemas.microsoft.com/office/drawing/2014/main" id="{1AD35DB9-4E6B-4A44-B495-ADFDE51D27FE}"/>
              </a:ext>
            </a:extLst>
          </p:cNvPr>
          <p:cNvGrpSpPr/>
          <p:nvPr/>
        </p:nvGrpSpPr>
        <p:grpSpPr>
          <a:xfrm>
            <a:off x="4769445" y="2500619"/>
            <a:ext cx="2935235" cy="1969544"/>
            <a:chOff x="4835260" y="3686497"/>
            <a:chExt cx="3913646" cy="2626058"/>
          </a:xfrm>
        </p:grpSpPr>
        <p:grpSp>
          <p:nvGrpSpPr>
            <p:cNvPr id="68" name="Group 67">
              <a:extLst>
                <a:ext uri="{FF2B5EF4-FFF2-40B4-BE49-F238E27FC236}">
                  <a16:creationId xmlns:a16="http://schemas.microsoft.com/office/drawing/2014/main" id="{6BFA03EE-2869-49DE-9857-07A1BDA87CA5}"/>
                </a:ext>
              </a:extLst>
            </p:cNvPr>
            <p:cNvGrpSpPr/>
            <p:nvPr/>
          </p:nvGrpSpPr>
          <p:grpSpPr>
            <a:xfrm>
              <a:off x="4835261" y="4713940"/>
              <a:ext cx="3913645" cy="1598615"/>
              <a:chOff x="5174875" y="4815229"/>
              <a:chExt cx="3234417" cy="1321169"/>
            </a:xfrm>
          </p:grpSpPr>
          <p:sp>
            <p:nvSpPr>
              <p:cNvPr id="50" name="Cube 49">
                <a:extLst>
                  <a:ext uri="{FF2B5EF4-FFF2-40B4-BE49-F238E27FC236}">
                    <a16:creationId xmlns:a16="http://schemas.microsoft.com/office/drawing/2014/main" id="{1AAE97BE-B312-4943-BA5B-344D1AE280AF}"/>
                  </a:ext>
                </a:extLst>
              </p:cNvPr>
              <p:cNvSpPr/>
              <p:nvPr/>
            </p:nvSpPr>
            <p:spPr>
              <a:xfrm>
                <a:off x="5174875" y="4815229"/>
                <a:ext cx="459331" cy="1321169"/>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9" name="Cube 58">
                <a:extLst>
                  <a:ext uri="{FF2B5EF4-FFF2-40B4-BE49-F238E27FC236}">
                    <a16:creationId xmlns:a16="http://schemas.microsoft.com/office/drawing/2014/main" id="{4A1C7535-A3D2-4545-88B6-71AF81A6E0A8}"/>
                  </a:ext>
                </a:extLst>
              </p:cNvPr>
              <p:cNvSpPr/>
              <p:nvPr/>
            </p:nvSpPr>
            <p:spPr>
              <a:xfrm>
                <a:off x="5509729" y="4815229"/>
                <a:ext cx="459331" cy="1321169"/>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0" name="Cube 59">
                <a:extLst>
                  <a:ext uri="{FF2B5EF4-FFF2-40B4-BE49-F238E27FC236}">
                    <a16:creationId xmlns:a16="http://schemas.microsoft.com/office/drawing/2014/main" id="{7E2C7D92-AB82-4E95-8D0B-780351076798}"/>
                  </a:ext>
                </a:extLst>
              </p:cNvPr>
              <p:cNvSpPr/>
              <p:nvPr/>
            </p:nvSpPr>
            <p:spPr>
              <a:xfrm>
                <a:off x="5864884" y="4919201"/>
                <a:ext cx="379612" cy="1091876"/>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1" name="Cube 60">
                <a:extLst>
                  <a:ext uri="{FF2B5EF4-FFF2-40B4-BE49-F238E27FC236}">
                    <a16:creationId xmlns:a16="http://schemas.microsoft.com/office/drawing/2014/main" id="{D09F3920-C4F4-425D-87DF-F1323F72887A}"/>
                  </a:ext>
                </a:extLst>
              </p:cNvPr>
              <p:cNvSpPr/>
              <p:nvPr/>
            </p:nvSpPr>
            <p:spPr>
              <a:xfrm>
                <a:off x="6181609" y="5156972"/>
                <a:ext cx="285208" cy="616335"/>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62" name="Cube 61">
                <a:extLst>
                  <a:ext uri="{FF2B5EF4-FFF2-40B4-BE49-F238E27FC236}">
                    <a16:creationId xmlns:a16="http://schemas.microsoft.com/office/drawing/2014/main" id="{93F6F306-ACCE-42FF-A553-F5F3257EB50A}"/>
                  </a:ext>
                </a:extLst>
              </p:cNvPr>
              <p:cNvSpPr/>
              <p:nvPr/>
            </p:nvSpPr>
            <p:spPr>
              <a:xfrm>
                <a:off x="6452326" y="5291186"/>
                <a:ext cx="194802" cy="34790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2" name="Cube 51">
                <a:extLst>
                  <a:ext uri="{FF2B5EF4-FFF2-40B4-BE49-F238E27FC236}">
                    <a16:creationId xmlns:a16="http://schemas.microsoft.com/office/drawing/2014/main" id="{F7781B82-60D1-48A2-8627-6207F77B58AB}"/>
                  </a:ext>
                </a:extLst>
              </p:cNvPr>
              <p:cNvSpPr/>
              <p:nvPr/>
            </p:nvSpPr>
            <p:spPr>
              <a:xfrm>
                <a:off x="6685016" y="5387555"/>
                <a:ext cx="214282" cy="15516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5" name="Cube 54">
                <a:extLst>
                  <a:ext uri="{FF2B5EF4-FFF2-40B4-BE49-F238E27FC236}">
                    <a16:creationId xmlns:a16="http://schemas.microsoft.com/office/drawing/2014/main" id="{F2D1B783-1BBF-42C4-AD87-4C027A00946A}"/>
                  </a:ext>
                </a:extLst>
              </p:cNvPr>
              <p:cNvSpPr/>
              <p:nvPr/>
            </p:nvSpPr>
            <p:spPr>
              <a:xfrm>
                <a:off x="6969426" y="5273791"/>
                <a:ext cx="194802" cy="38269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6" name="Cube 55">
                <a:extLst>
                  <a:ext uri="{FF2B5EF4-FFF2-40B4-BE49-F238E27FC236}">
                    <a16:creationId xmlns:a16="http://schemas.microsoft.com/office/drawing/2014/main" id="{4657E7A5-67BD-4FAA-B80C-62EFAFBEF71A}"/>
                  </a:ext>
                </a:extLst>
              </p:cNvPr>
              <p:cNvSpPr/>
              <p:nvPr/>
            </p:nvSpPr>
            <p:spPr>
              <a:xfrm>
                <a:off x="7162701" y="5156972"/>
                <a:ext cx="259280" cy="616335"/>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7" name="Cube 56">
                <a:extLst>
                  <a:ext uri="{FF2B5EF4-FFF2-40B4-BE49-F238E27FC236}">
                    <a16:creationId xmlns:a16="http://schemas.microsoft.com/office/drawing/2014/main" id="{A02E3535-7FCB-4FF2-8352-C6633A70658B}"/>
                  </a:ext>
                </a:extLst>
              </p:cNvPr>
              <p:cNvSpPr/>
              <p:nvPr/>
            </p:nvSpPr>
            <p:spPr>
              <a:xfrm>
                <a:off x="7372059" y="4919201"/>
                <a:ext cx="379612" cy="1091876"/>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8" name="Cube 57">
                <a:extLst>
                  <a:ext uri="{FF2B5EF4-FFF2-40B4-BE49-F238E27FC236}">
                    <a16:creationId xmlns:a16="http://schemas.microsoft.com/office/drawing/2014/main" id="{ED893259-790C-4304-920E-B6DC81EB50DE}"/>
                  </a:ext>
                </a:extLst>
              </p:cNvPr>
              <p:cNvSpPr/>
              <p:nvPr/>
            </p:nvSpPr>
            <p:spPr>
              <a:xfrm>
                <a:off x="7647495" y="4815229"/>
                <a:ext cx="459331" cy="1321169"/>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4" name="Cube 53">
                <a:extLst>
                  <a:ext uri="{FF2B5EF4-FFF2-40B4-BE49-F238E27FC236}">
                    <a16:creationId xmlns:a16="http://schemas.microsoft.com/office/drawing/2014/main" id="{5E487916-79C0-41E8-8975-1D97836C994E}"/>
                  </a:ext>
                </a:extLst>
              </p:cNvPr>
              <p:cNvSpPr/>
              <p:nvPr/>
            </p:nvSpPr>
            <p:spPr>
              <a:xfrm>
                <a:off x="7949961" y="4815229"/>
                <a:ext cx="459331" cy="1321169"/>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66" name="TextBox 65">
              <a:extLst>
                <a:ext uri="{FF2B5EF4-FFF2-40B4-BE49-F238E27FC236}">
                  <a16:creationId xmlns:a16="http://schemas.microsoft.com/office/drawing/2014/main" id="{BD2AB0C1-E627-434A-88DF-79BC3326ECBD}"/>
                </a:ext>
              </a:extLst>
            </p:cNvPr>
            <p:cNvSpPr txBox="1"/>
            <p:nvPr/>
          </p:nvSpPr>
          <p:spPr>
            <a:xfrm>
              <a:off x="4835260" y="3686497"/>
              <a:ext cx="3913645" cy="861774"/>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Encode to 1D vector then decode</a:t>
              </a:r>
            </a:p>
          </p:txBody>
        </p:sp>
      </p:grpSp>
      <p:sp>
        <p:nvSpPr>
          <p:cNvPr id="3" name="TextBox 2">
            <a:extLst>
              <a:ext uri="{FF2B5EF4-FFF2-40B4-BE49-F238E27FC236}">
                <a16:creationId xmlns:a16="http://schemas.microsoft.com/office/drawing/2014/main" id="{09BDC34F-CD6C-B4A5-9C91-90421D6ADFC3}"/>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753133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Application to pose detection: </a:t>
            </a:r>
            <a:br>
              <a:rPr lang="en-US" dirty="0"/>
            </a:br>
            <a:r>
              <a:rPr lang="en-US" dirty="0"/>
              <a:t>Predict heat maps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97" r="5128"/>
          <a:stretch/>
        </p:blipFill>
        <p:spPr>
          <a:xfrm>
            <a:off x="138883" y="1260255"/>
            <a:ext cx="6642089" cy="3034708"/>
          </a:xfrm>
          <a:prstGeom prst="rect">
            <a:avLst/>
          </a:prstGeom>
          <a:noFill/>
          <a:ln>
            <a:noFill/>
          </a:ln>
        </p:spPr>
      </p:pic>
      <p:grpSp>
        <p:nvGrpSpPr>
          <p:cNvPr id="10" name="Group 9"/>
          <p:cNvGrpSpPr/>
          <p:nvPr/>
        </p:nvGrpSpPr>
        <p:grpSpPr>
          <a:xfrm>
            <a:off x="6780972" y="1687844"/>
            <a:ext cx="2231335" cy="3026402"/>
            <a:chOff x="8862391" y="2800926"/>
            <a:chExt cx="2975113" cy="4035202"/>
          </a:xfrm>
        </p:grpSpPr>
        <p:sp>
          <p:nvSpPr>
            <p:cNvPr id="5" name="Cube 4"/>
            <p:cNvSpPr/>
            <p:nvPr/>
          </p:nvSpPr>
          <p:spPr>
            <a:xfrm>
              <a:off x="9286460" y="2800926"/>
              <a:ext cx="2126974" cy="1908313"/>
            </a:xfrm>
            <a:prstGeom prst="cube">
              <a:avLst>
                <a:gd name="adj" fmla="val 2187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862391" y="4866358"/>
              <a:ext cx="2975113" cy="196977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Target: K+1 x H x 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Gaussian around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x,y</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for k-</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th</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keypoint</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in the k-</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th</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channel</a:t>
              </a:r>
            </a:p>
          </p:txBody>
        </p:sp>
      </p:grpSp>
      <p:sp>
        <p:nvSpPr>
          <p:cNvPr id="9" name="Oval 8"/>
          <p:cNvSpPr/>
          <p:nvPr/>
        </p:nvSpPr>
        <p:spPr>
          <a:xfrm>
            <a:off x="7260534" y="2553978"/>
            <a:ext cx="447262" cy="447262"/>
          </a:xfrm>
          <a:prstGeom prst="ellipse">
            <a:avLst/>
          </a:prstGeom>
          <a:gradFill flip="none" rotWithShape="1">
            <a:gsLst>
              <a:gs pos="0">
                <a:srgbClr val="FF0000"/>
              </a:gs>
              <a:gs pos="24000">
                <a:srgbClr val="FF0000">
                  <a:alpha val="58000"/>
                </a:srgbClr>
              </a:gs>
              <a:gs pos="70000">
                <a:schemeClr val="accent1">
                  <a:lumMod val="20000"/>
                  <a:lumOff val="80000"/>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50A0EB2-0091-6C43-9CDA-5883E47ED4CA}"/>
              </a:ext>
            </a:extLst>
          </p:cNvPr>
          <p:cNvSpPr txBox="1"/>
          <p:nvPr/>
        </p:nvSpPr>
        <p:spPr>
          <a:xfrm>
            <a:off x="1438737" y="4560858"/>
            <a:ext cx="580126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cs typeface="+mn-cs"/>
              </a:rPr>
              <a:t>K+1 for K parts + background</a:t>
            </a:r>
          </a:p>
        </p:txBody>
      </p:sp>
    </p:spTree>
    <p:extLst>
      <p:ext uri="{BB962C8B-B14F-4D97-AF65-F5344CB8AC3E}">
        <p14:creationId xmlns:p14="http://schemas.microsoft.com/office/powerpoint/2010/main" val="169173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4153-6A0B-3A44-A60A-C39A0189B63F}"/>
              </a:ext>
            </a:extLst>
          </p:cNvPr>
          <p:cNvSpPr>
            <a:spLocks noGrp="1"/>
          </p:cNvSpPr>
          <p:nvPr>
            <p:ph type="title"/>
          </p:nvPr>
        </p:nvSpPr>
        <p:spPr>
          <a:xfrm>
            <a:off x="457200" y="412125"/>
            <a:ext cx="8229600" cy="857250"/>
          </a:xfrm>
        </p:spPr>
        <p:txBody>
          <a:bodyPr/>
          <a:lstStyle/>
          <a:p>
            <a:r>
              <a:rPr lang="en-US" dirty="0"/>
              <a:t>L2 Training Loss</a:t>
            </a:r>
          </a:p>
        </p:txBody>
      </p:sp>
      <p:sp>
        <p:nvSpPr>
          <p:cNvPr id="3" name="Content Placeholder 2">
            <a:extLst>
              <a:ext uri="{FF2B5EF4-FFF2-40B4-BE49-F238E27FC236}">
                <a16:creationId xmlns:a16="http://schemas.microsoft.com/office/drawing/2014/main" id="{D34B0426-EA43-CC4A-BB5D-45983791DB00}"/>
              </a:ext>
            </a:extLst>
          </p:cNvPr>
          <p:cNvSpPr>
            <a:spLocks noGrp="1"/>
          </p:cNvSpPr>
          <p:nvPr>
            <p:ph idx="1"/>
          </p:nvPr>
        </p:nvSpPr>
        <p:spPr/>
        <p:txBody>
          <a:bodyPr/>
          <a:lstStyle/>
          <a:p>
            <a:r>
              <a:rPr lang="en-US" dirty="0"/>
              <a:t>L2 loss on the target heatmap (peaky gaussian around the </a:t>
            </a:r>
            <a:r>
              <a:rPr lang="en-US" dirty="0" err="1"/>
              <a:t>gt</a:t>
            </a:r>
            <a:r>
              <a:rPr lang="en-US" dirty="0"/>
              <a:t> </a:t>
            </a:r>
            <a:r>
              <a:rPr lang="en-US" dirty="0" err="1"/>
              <a:t>keypoint</a:t>
            </a:r>
            <a:r>
              <a:rPr lang="en-US" dirty="0"/>
              <a:t>) </a:t>
            </a:r>
          </a:p>
        </p:txBody>
      </p:sp>
      <p:sp>
        <p:nvSpPr>
          <p:cNvPr id="4" name="Cube 3">
            <a:extLst>
              <a:ext uri="{FF2B5EF4-FFF2-40B4-BE49-F238E27FC236}">
                <a16:creationId xmlns:a16="http://schemas.microsoft.com/office/drawing/2014/main" id="{E50281BA-549A-7F43-8E9B-CB3329F6DEE0}"/>
              </a:ext>
            </a:extLst>
          </p:cNvPr>
          <p:cNvSpPr/>
          <p:nvPr/>
        </p:nvSpPr>
        <p:spPr>
          <a:xfrm>
            <a:off x="7099024" y="1687844"/>
            <a:ext cx="1595231" cy="1431235"/>
          </a:xfrm>
          <a:prstGeom prst="cube">
            <a:avLst>
              <a:gd name="adj" fmla="val 2187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F14F3DC-BB52-1B41-9C4C-3EFFA328E332}"/>
              </a:ext>
            </a:extLst>
          </p:cNvPr>
          <p:cNvSpPr txBox="1"/>
          <p:nvPr/>
        </p:nvSpPr>
        <p:spPr>
          <a:xfrm>
            <a:off x="6780972" y="3236918"/>
            <a:ext cx="2231335"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Target “belief map” : K+1 x H x 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Gaussian around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x,y</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for k-</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th</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keypoint</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in the k-</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th</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channel</a:t>
            </a:r>
          </a:p>
        </p:txBody>
      </p:sp>
      <p:sp>
        <p:nvSpPr>
          <p:cNvPr id="6" name="Oval 5">
            <a:extLst>
              <a:ext uri="{FF2B5EF4-FFF2-40B4-BE49-F238E27FC236}">
                <a16:creationId xmlns:a16="http://schemas.microsoft.com/office/drawing/2014/main" id="{59918D2D-E600-1E42-8610-B41425A7FE92}"/>
              </a:ext>
            </a:extLst>
          </p:cNvPr>
          <p:cNvSpPr/>
          <p:nvPr/>
        </p:nvSpPr>
        <p:spPr>
          <a:xfrm>
            <a:off x="7260534" y="2553978"/>
            <a:ext cx="447262" cy="447262"/>
          </a:xfrm>
          <a:prstGeom prst="ellipse">
            <a:avLst/>
          </a:prstGeom>
          <a:gradFill flip="none" rotWithShape="1">
            <a:gsLst>
              <a:gs pos="0">
                <a:srgbClr val="FF0000"/>
              </a:gs>
              <a:gs pos="24000">
                <a:srgbClr val="FF0000">
                  <a:alpha val="58000"/>
                </a:srgbClr>
              </a:gs>
              <a:gs pos="70000">
                <a:schemeClr val="accent1">
                  <a:lumMod val="20000"/>
                  <a:lumOff val="80000"/>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93FBA99-3DC7-0A4A-B04F-17FAA01E95AF}"/>
              </a:ext>
            </a:extLst>
          </p:cNvPr>
          <p:cNvPicPr>
            <a:picLocks noChangeAspect="1"/>
          </p:cNvPicPr>
          <p:nvPr/>
        </p:nvPicPr>
        <p:blipFill>
          <a:blip r:embed="rId3"/>
          <a:stretch>
            <a:fillRect/>
          </a:stretch>
        </p:blipFill>
        <p:spPr>
          <a:xfrm>
            <a:off x="576741" y="2942781"/>
            <a:ext cx="5626196" cy="1233435"/>
          </a:xfrm>
          <a:prstGeom prst="rect">
            <a:avLst/>
          </a:prstGeom>
        </p:spPr>
      </p:pic>
      <p:sp>
        <p:nvSpPr>
          <p:cNvPr id="7" name="TextBox 6">
            <a:extLst>
              <a:ext uri="{FF2B5EF4-FFF2-40B4-BE49-F238E27FC236}">
                <a16:creationId xmlns:a16="http://schemas.microsoft.com/office/drawing/2014/main" id="{F88FD75D-D8D0-F148-BEB7-4C2FBA192499}"/>
              </a:ext>
            </a:extLst>
          </p:cNvPr>
          <p:cNvSpPr txBox="1"/>
          <p:nvPr/>
        </p:nvSpPr>
        <p:spPr>
          <a:xfrm>
            <a:off x="179512" y="12015"/>
            <a:ext cx="5256584" cy="461665"/>
          </a:xfrm>
          <a:prstGeom prst="rect">
            <a:avLst/>
          </a:prstGeom>
          <a:noFill/>
        </p:spPr>
        <p:txBody>
          <a:bodyPr wrap="square" rtlCol="0">
            <a:spAutoFit/>
          </a:bodyPr>
          <a:lstStyle/>
          <a:p>
            <a:r>
              <a:rPr lang="en-US" sz="2400" dirty="0"/>
              <a:t>You will implement this in project 5!</a:t>
            </a:r>
          </a:p>
        </p:txBody>
      </p:sp>
    </p:spTree>
    <p:extLst>
      <p:ext uri="{BB962C8B-B14F-4D97-AF65-F5344CB8AC3E}">
        <p14:creationId xmlns:p14="http://schemas.microsoft.com/office/powerpoint/2010/main" val="133896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DE60-AFF1-49C3-A172-5525A8190C90}"/>
              </a:ext>
            </a:extLst>
          </p:cNvPr>
          <p:cNvSpPr>
            <a:spLocks noGrp="1"/>
          </p:cNvSpPr>
          <p:nvPr>
            <p:ph type="title"/>
          </p:nvPr>
        </p:nvSpPr>
        <p:spPr>
          <a:xfrm>
            <a:off x="755576" y="-158967"/>
            <a:ext cx="7804547" cy="1138535"/>
          </a:xfrm>
        </p:spPr>
        <p:txBody>
          <a:bodyPr>
            <a:normAutofit/>
          </a:bodyPr>
          <a:lstStyle/>
          <a:p>
            <a:r>
              <a:rPr lang="en-US" dirty="0"/>
              <a:t>Regression Loss (e.g. Part 1)</a:t>
            </a:r>
          </a:p>
        </p:txBody>
      </p:sp>
      <p:grpSp>
        <p:nvGrpSpPr>
          <p:cNvPr id="3" name="Group 2">
            <a:extLst>
              <a:ext uri="{FF2B5EF4-FFF2-40B4-BE49-F238E27FC236}">
                <a16:creationId xmlns:a16="http://schemas.microsoft.com/office/drawing/2014/main" id="{745C09BA-BBC1-4A71-AB14-6A4B4C4E291E}"/>
              </a:ext>
            </a:extLst>
          </p:cNvPr>
          <p:cNvGrpSpPr/>
          <p:nvPr/>
        </p:nvGrpSpPr>
        <p:grpSpPr>
          <a:xfrm>
            <a:off x="1947950" y="949273"/>
            <a:ext cx="5109288" cy="1897751"/>
            <a:chOff x="628650" y="1701926"/>
            <a:chExt cx="6812384" cy="2530334"/>
          </a:xfrm>
        </p:grpSpPr>
        <p:cxnSp>
          <p:nvCxnSpPr>
            <p:cNvPr id="4" name="Straight Connector 3">
              <a:extLst>
                <a:ext uri="{FF2B5EF4-FFF2-40B4-BE49-F238E27FC236}">
                  <a16:creationId xmlns:a16="http://schemas.microsoft.com/office/drawing/2014/main" id="{D6FEC8AF-4B67-47C8-A77C-5BBAA2552B1F}"/>
                </a:ext>
              </a:extLst>
            </p:cNvPr>
            <p:cNvCxnSpPr>
              <a:cxnSpLocks/>
            </p:cNvCxnSpPr>
            <p:nvPr/>
          </p:nvCxnSpPr>
          <p:spPr>
            <a:xfrm>
              <a:off x="2187901" y="3185207"/>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BC50BE-AEE7-4D58-93EA-866C4247C1CA}"/>
                </a:ext>
              </a:extLst>
            </p:cNvPr>
            <p:cNvGrpSpPr/>
            <p:nvPr/>
          </p:nvGrpSpPr>
          <p:grpSpPr>
            <a:xfrm>
              <a:off x="628650" y="1701926"/>
              <a:ext cx="1415602" cy="2530334"/>
              <a:chOff x="628650" y="1701926"/>
              <a:chExt cx="1415602" cy="2530334"/>
            </a:xfrm>
          </p:grpSpPr>
          <p:sp>
            <p:nvSpPr>
              <p:cNvPr id="13" name="Cube 12">
                <a:extLst>
                  <a:ext uri="{FF2B5EF4-FFF2-40B4-BE49-F238E27FC236}">
                    <a16:creationId xmlns:a16="http://schemas.microsoft.com/office/drawing/2014/main" id="{F1B739AA-2609-4B9E-B560-00AACD3261EC}"/>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4" name="TextBox 13">
                <a:extLst>
                  <a:ext uri="{FF2B5EF4-FFF2-40B4-BE49-F238E27FC236}">
                    <a16:creationId xmlns:a16="http://schemas.microsoft.com/office/drawing/2014/main" id="{5D1DAFBE-1DC0-421F-A19E-DD5F99B255A1}"/>
                  </a:ext>
                </a:extLst>
              </p:cNvPr>
              <p:cNvSpPr txBox="1"/>
              <p:nvPr/>
            </p:nvSpPr>
            <p:spPr>
              <a:xfrm>
                <a:off x="628650" y="3105710"/>
                <a:ext cx="487087" cy="615553"/>
              </a:xfrm>
              <a:prstGeom prst="rect">
                <a:avLst/>
              </a:prstGeom>
              <a:noFill/>
            </p:spPr>
            <p:txBody>
              <a:bodyPr wrap="square" rtlCol="0">
                <a:spAutoFit/>
              </a:bodyPr>
              <a:lstStyle/>
              <a:p>
                <a:pPr algn="ctr"/>
                <a:r>
                  <a:rPr lang="en-US" sz="2400" dirty="0"/>
                  <a:t>H</a:t>
                </a:r>
              </a:p>
            </p:txBody>
          </p:sp>
          <p:sp>
            <p:nvSpPr>
              <p:cNvPr id="15" name="TextBox 14">
                <a:extLst>
                  <a:ext uri="{FF2B5EF4-FFF2-40B4-BE49-F238E27FC236}">
                    <a16:creationId xmlns:a16="http://schemas.microsoft.com/office/drawing/2014/main" id="{86BFB702-CC4A-4EFE-9358-8F0E8C4756FD}"/>
                  </a:ext>
                </a:extLst>
              </p:cNvPr>
              <p:cNvSpPr txBox="1"/>
              <p:nvPr/>
            </p:nvSpPr>
            <p:spPr>
              <a:xfrm>
                <a:off x="872193" y="1940286"/>
                <a:ext cx="487087" cy="615553"/>
              </a:xfrm>
              <a:prstGeom prst="rect">
                <a:avLst/>
              </a:prstGeom>
              <a:noFill/>
            </p:spPr>
            <p:txBody>
              <a:bodyPr wrap="square" rtlCol="0">
                <a:spAutoFit/>
              </a:bodyPr>
              <a:lstStyle/>
              <a:p>
                <a:pPr algn="ctr"/>
                <a:r>
                  <a:rPr lang="en-US" sz="2400" dirty="0"/>
                  <a:t>W</a:t>
                </a:r>
              </a:p>
            </p:txBody>
          </p:sp>
          <p:sp>
            <p:nvSpPr>
              <p:cNvPr id="16" name="TextBox 15">
                <a:extLst>
                  <a:ext uri="{FF2B5EF4-FFF2-40B4-BE49-F238E27FC236}">
                    <a16:creationId xmlns:a16="http://schemas.microsoft.com/office/drawing/2014/main" id="{94A0C8F8-0E9F-4853-9475-5ACBB8F2E50A}"/>
                  </a:ext>
                </a:extLst>
              </p:cNvPr>
              <p:cNvSpPr txBox="1"/>
              <p:nvPr/>
            </p:nvSpPr>
            <p:spPr>
              <a:xfrm>
                <a:off x="1557165" y="1701926"/>
                <a:ext cx="487087" cy="615553"/>
              </a:xfrm>
              <a:prstGeom prst="rect">
                <a:avLst/>
              </a:prstGeom>
              <a:noFill/>
            </p:spPr>
            <p:txBody>
              <a:bodyPr wrap="square" rtlCol="0">
                <a:spAutoFit/>
              </a:bodyPr>
              <a:lstStyle/>
              <a:p>
                <a:pPr algn="ctr"/>
                <a:r>
                  <a:rPr lang="en-US" sz="2400" dirty="0"/>
                  <a:t>C</a:t>
                </a:r>
              </a:p>
            </p:txBody>
          </p:sp>
        </p:grpSp>
        <p:grpSp>
          <p:nvGrpSpPr>
            <p:cNvPr id="6" name="Group 5">
              <a:extLst>
                <a:ext uri="{FF2B5EF4-FFF2-40B4-BE49-F238E27FC236}">
                  <a16:creationId xmlns:a16="http://schemas.microsoft.com/office/drawing/2014/main" id="{5D3609A4-D888-4E8A-A610-1F67DD31B858}"/>
                </a:ext>
              </a:extLst>
            </p:cNvPr>
            <p:cNvGrpSpPr/>
            <p:nvPr/>
          </p:nvGrpSpPr>
          <p:grpSpPr>
            <a:xfrm>
              <a:off x="5502653" y="2382318"/>
              <a:ext cx="1938381" cy="1200328"/>
              <a:chOff x="5502653" y="2390192"/>
              <a:chExt cx="1938381" cy="1200328"/>
            </a:xfrm>
          </p:grpSpPr>
          <p:sp>
            <p:nvSpPr>
              <p:cNvPr id="9" name="Cube 8">
                <a:extLst>
                  <a:ext uri="{FF2B5EF4-FFF2-40B4-BE49-F238E27FC236}">
                    <a16:creationId xmlns:a16="http://schemas.microsoft.com/office/drawing/2014/main" id="{89EF2128-2ABC-45F3-A4D8-5120C50AC85D}"/>
                  </a:ext>
                </a:extLst>
              </p:cNvPr>
              <p:cNvSpPr/>
              <p:nvPr/>
            </p:nvSpPr>
            <p:spPr>
              <a:xfrm>
                <a:off x="5989739" y="2951531"/>
                <a:ext cx="1451295"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10" name="TextBox 9">
                <a:extLst>
                  <a:ext uri="{FF2B5EF4-FFF2-40B4-BE49-F238E27FC236}">
                    <a16:creationId xmlns:a16="http://schemas.microsoft.com/office/drawing/2014/main" id="{2F7B9571-A878-4686-AF61-49C3B0F836D7}"/>
                  </a:ext>
                </a:extLst>
              </p:cNvPr>
              <p:cNvSpPr txBox="1"/>
              <p:nvPr/>
            </p:nvSpPr>
            <p:spPr>
              <a:xfrm>
                <a:off x="5502653" y="2974967"/>
                <a:ext cx="487087" cy="615553"/>
              </a:xfrm>
              <a:prstGeom prst="rect">
                <a:avLst/>
              </a:prstGeom>
              <a:noFill/>
            </p:spPr>
            <p:txBody>
              <a:bodyPr wrap="square" rtlCol="0">
                <a:spAutoFit/>
              </a:bodyPr>
              <a:lstStyle/>
              <a:p>
                <a:pPr algn="ctr"/>
                <a:r>
                  <a:rPr lang="en-US" sz="2400" dirty="0"/>
                  <a:t>1</a:t>
                </a:r>
              </a:p>
            </p:txBody>
          </p:sp>
          <p:sp>
            <p:nvSpPr>
              <p:cNvPr id="11" name="TextBox 10">
                <a:extLst>
                  <a:ext uri="{FF2B5EF4-FFF2-40B4-BE49-F238E27FC236}">
                    <a16:creationId xmlns:a16="http://schemas.microsoft.com/office/drawing/2014/main" id="{433EC689-9D53-4272-870B-7D314E31DBB0}"/>
                  </a:ext>
                </a:extLst>
              </p:cNvPr>
              <p:cNvSpPr txBox="1"/>
              <p:nvPr/>
            </p:nvSpPr>
            <p:spPr>
              <a:xfrm>
                <a:off x="5563037" y="2520935"/>
                <a:ext cx="487087" cy="615553"/>
              </a:xfrm>
              <a:prstGeom prst="rect">
                <a:avLst/>
              </a:prstGeom>
              <a:noFill/>
            </p:spPr>
            <p:txBody>
              <a:bodyPr wrap="square" rtlCol="0">
                <a:spAutoFit/>
              </a:bodyPr>
              <a:lstStyle/>
              <a:p>
                <a:pPr algn="ctr"/>
                <a:r>
                  <a:rPr lang="en-US" sz="2400" dirty="0"/>
                  <a:t>1</a:t>
                </a:r>
              </a:p>
            </p:txBody>
          </p:sp>
          <p:sp>
            <p:nvSpPr>
              <p:cNvPr id="12" name="TextBox 11">
                <a:extLst>
                  <a:ext uri="{FF2B5EF4-FFF2-40B4-BE49-F238E27FC236}">
                    <a16:creationId xmlns:a16="http://schemas.microsoft.com/office/drawing/2014/main" id="{BCAB4C28-2E87-4EEC-9535-942F7E006304}"/>
                  </a:ext>
                </a:extLst>
              </p:cNvPr>
              <p:cNvSpPr txBox="1"/>
              <p:nvPr/>
            </p:nvSpPr>
            <p:spPr>
              <a:xfrm>
                <a:off x="6512698" y="2390192"/>
                <a:ext cx="487087" cy="615553"/>
              </a:xfrm>
              <a:prstGeom prst="rect">
                <a:avLst/>
              </a:prstGeom>
              <a:noFill/>
            </p:spPr>
            <p:txBody>
              <a:bodyPr wrap="square" rtlCol="0">
                <a:spAutoFit/>
              </a:bodyPr>
              <a:lstStyle/>
              <a:p>
                <a:pPr algn="ctr"/>
                <a:r>
                  <a:rPr lang="en-US" sz="2400" dirty="0"/>
                  <a:t>F</a:t>
                </a:r>
              </a:p>
            </p:txBody>
          </p:sp>
        </p:grpSp>
        <p:sp>
          <p:nvSpPr>
            <p:cNvPr id="7" name="Rectangle 6">
              <a:extLst>
                <a:ext uri="{FF2B5EF4-FFF2-40B4-BE49-F238E27FC236}">
                  <a16:creationId xmlns:a16="http://schemas.microsoft.com/office/drawing/2014/main" id="{5B070475-2D59-4AA0-BBA7-DD1B27CA7FDC}"/>
                </a:ext>
              </a:extLst>
            </p:cNvPr>
            <p:cNvSpPr/>
            <p:nvPr/>
          </p:nvSpPr>
          <p:spPr>
            <a:xfrm>
              <a:off x="2927758" y="2877378"/>
              <a:ext cx="1832132"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CNN</a:t>
              </a:r>
            </a:p>
          </p:txBody>
        </p:sp>
        <p:cxnSp>
          <p:nvCxnSpPr>
            <p:cNvPr id="8" name="Straight Connector 7">
              <a:extLst>
                <a:ext uri="{FF2B5EF4-FFF2-40B4-BE49-F238E27FC236}">
                  <a16:creationId xmlns:a16="http://schemas.microsoft.com/office/drawing/2014/main" id="{C6F7A0F1-E870-40CA-B84D-9E04DC8D738F}"/>
                </a:ext>
              </a:extLst>
            </p:cNvPr>
            <p:cNvCxnSpPr>
              <a:cxnSpLocks/>
            </p:cNvCxnSpPr>
            <p:nvPr/>
          </p:nvCxnSpPr>
          <p:spPr>
            <a:xfrm>
              <a:off x="4940888" y="3185207"/>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8C8BB86-9983-4BAD-A8F7-2CE67ED4E437}"/>
              </a:ext>
            </a:extLst>
          </p:cNvPr>
          <p:cNvGrpSpPr/>
          <p:nvPr/>
        </p:nvGrpSpPr>
        <p:grpSpPr>
          <a:xfrm>
            <a:off x="5469818" y="3055357"/>
            <a:ext cx="1439139" cy="358103"/>
            <a:chOff x="5769091" y="4073809"/>
            <a:chExt cx="1918852" cy="477471"/>
          </a:xfrm>
        </p:grpSpPr>
        <p:sp>
          <p:nvSpPr>
            <p:cNvPr id="19" name="Cube 18">
              <a:extLst>
                <a:ext uri="{FF2B5EF4-FFF2-40B4-BE49-F238E27FC236}">
                  <a16:creationId xmlns:a16="http://schemas.microsoft.com/office/drawing/2014/main" id="{11491770-0E0D-471E-8F7C-228C109C875F}"/>
                </a:ext>
              </a:extLst>
            </p:cNvPr>
            <p:cNvSpPr/>
            <p:nvPr/>
          </p:nvSpPr>
          <p:spPr>
            <a:xfrm>
              <a:off x="5769091" y="4073811"/>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2" name="Cube 21">
              <a:extLst>
                <a:ext uri="{FF2B5EF4-FFF2-40B4-BE49-F238E27FC236}">
                  <a16:creationId xmlns:a16="http://schemas.microsoft.com/office/drawing/2014/main" id="{251C33B4-8E2E-405B-9B17-EC3B2A1D82AD}"/>
                </a:ext>
              </a:extLst>
            </p:cNvPr>
            <p:cNvSpPr/>
            <p:nvPr/>
          </p:nvSpPr>
          <p:spPr>
            <a:xfrm>
              <a:off x="6114438" y="4073811"/>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3" name="Cube 22">
              <a:extLst>
                <a:ext uri="{FF2B5EF4-FFF2-40B4-BE49-F238E27FC236}">
                  <a16:creationId xmlns:a16="http://schemas.microsoft.com/office/drawing/2014/main" id="{B0DFEC92-CFDB-495C-990A-8FA32CAD55B0}"/>
                </a:ext>
              </a:extLst>
            </p:cNvPr>
            <p:cNvSpPr/>
            <p:nvPr/>
          </p:nvSpPr>
          <p:spPr>
            <a:xfrm>
              <a:off x="6485476" y="4073811"/>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4" name="Cube 23">
              <a:extLst>
                <a:ext uri="{FF2B5EF4-FFF2-40B4-BE49-F238E27FC236}">
                  <a16:creationId xmlns:a16="http://schemas.microsoft.com/office/drawing/2014/main" id="{D95E3F87-F896-4579-BCA9-784C266B8125}"/>
                </a:ext>
              </a:extLst>
            </p:cNvPr>
            <p:cNvSpPr/>
            <p:nvPr/>
          </p:nvSpPr>
          <p:spPr>
            <a:xfrm>
              <a:off x="6830823" y="4073810"/>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5" name="Cube 24">
              <a:extLst>
                <a:ext uri="{FF2B5EF4-FFF2-40B4-BE49-F238E27FC236}">
                  <a16:creationId xmlns:a16="http://schemas.microsoft.com/office/drawing/2014/main" id="{BFFE5396-B79B-4161-A9AF-CEAF06D1083E}"/>
                </a:ext>
              </a:extLst>
            </p:cNvPr>
            <p:cNvSpPr/>
            <p:nvPr/>
          </p:nvSpPr>
          <p:spPr>
            <a:xfrm>
              <a:off x="7200856" y="4073809"/>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grpSp>
      <p:cxnSp>
        <p:nvCxnSpPr>
          <p:cNvPr id="27" name="Straight Connector 26">
            <a:extLst>
              <a:ext uri="{FF2B5EF4-FFF2-40B4-BE49-F238E27FC236}">
                <a16:creationId xmlns:a16="http://schemas.microsoft.com/office/drawing/2014/main" id="{C64E013D-37A0-4E5F-AC95-712D134A206A}"/>
              </a:ext>
            </a:extLst>
          </p:cNvPr>
          <p:cNvCxnSpPr>
            <a:cxnSpLocks/>
          </p:cNvCxnSpPr>
          <p:nvPr/>
        </p:nvCxnSpPr>
        <p:spPr>
          <a:xfrm flipV="1">
            <a:off x="5603452" y="3315750"/>
            <a:ext cx="0" cy="47817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A5ED42-6D34-4769-BCC7-279432160B5E}"/>
              </a:ext>
            </a:extLst>
          </p:cNvPr>
          <p:cNvSpPr txBox="1"/>
          <p:nvPr/>
        </p:nvSpPr>
        <p:spPr>
          <a:xfrm>
            <a:off x="2409077" y="3718420"/>
            <a:ext cx="3328332" cy="415498"/>
          </a:xfrm>
          <a:prstGeom prst="rect">
            <a:avLst/>
          </a:prstGeom>
          <a:noFill/>
        </p:spPr>
        <p:txBody>
          <a:bodyPr wrap="square" rtlCol="0">
            <a:spAutoFit/>
          </a:bodyPr>
          <a:lstStyle/>
          <a:p>
            <a:pPr algn="r"/>
            <a:r>
              <a:rPr lang="en-US" sz="2100" dirty="0" err="1"/>
              <a:t>Keypoint</a:t>
            </a:r>
            <a:r>
              <a:rPr lang="en-US" sz="2100" dirty="0"/>
              <a:t> #1 X</a:t>
            </a:r>
          </a:p>
        </p:txBody>
      </p:sp>
      <p:cxnSp>
        <p:nvCxnSpPr>
          <p:cNvPr id="31" name="Straight Connector 30">
            <a:extLst>
              <a:ext uri="{FF2B5EF4-FFF2-40B4-BE49-F238E27FC236}">
                <a16:creationId xmlns:a16="http://schemas.microsoft.com/office/drawing/2014/main" id="{6063D517-3E61-4859-AAF8-854048557AAB}"/>
              </a:ext>
            </a:extLst>
          </p:cNvPr>
          <p:cNvCxnSpPr>
            <a:cxnSpLocks/>
          </p:cNvCxnSpPr>
          <p:nvPr/>
        </p:nvCxnSpPr>
        <p:spPr>
          <a:xfrm flipV="1">
            <a:off x="6094143" y="3313708"/>
            <a:ext cx="0" cy="112517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41FBA3A-C3F7-4870-A850-15829606B2CF}"/>
              </a:ext>
            </a:extLst>
          </p:cNvPr>
          <p:cNvSpPr txBox="1"/>
          <p:nvPr/>
        </p:nvSpPr>
        <p:spPr>
          <a:xfrm>
            <a:off x="2624899" y="4023381"/>
            <a:ext cx="3328332" cy="415498"/>
          </a:xfrm>
          <a:prstGeom prst="rect">
            <a:avLst/>
          </a:prstGeom>
          <a:noFill/>
        </p:spPr>
        <p:txBody>
          <a:bodyPr wrap="square" rtlCol="0">
            <a:spAutoFit/>
          </a:bodyPr>
          <a:lstStyle/>
          <a:p>
            <a:pPr algn="r"/>
            <a:r>
              <a:rPr lang="en-US" sz="2100" dirty="0" err="1"/>
              <a:t>Keypoint</a:t>
            </a:r>
            <a:r>
              <a:rPr lang="en-US" sz="2100" dirty="0"/>
              <a:t> #1 Y </a:t>
            </a:r>
          </a:p>
        </p:txBody>
      </p:sp>
      <p:cxnSp>
        <p:nvCxnSpPr>
          <p:cNvPr id="34" name="Straight Connector 33">
            <a:extLst>
              <a:ext uri="{FF2B5EF4-FFF2-40B4-BE49-F238E27FC236}">
                <a16:creationId xmlns:a16="http://schemas.microsoft.com/office/drawing/2014/main" id="{37C4801F-6F47-4617-A3F6-1BF18602147B}"/>
              </a:ext>
            </a:extLst>
          </p:cNvPr>
          <p:cNvCxnSpPr>
            <a:cxnSpLocks/>
          </p:cNvCxnSpPr>
          <p:nvPr/>
        </p:nvCxnSpPr>
        <p:spPr>
          <a:xfrm flipV="1">
            <a:off x="5825113" y="3315750"/>
            <a:ext cx="6284" cy="795086"/>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1992AA0-5BA2-4357-9D7F-DA74A2204092}"/>
              </a:ext>
            </a:extLst>
          </p:cNvPr>
          <p:cNvSpPr txBox="1"/>
          <p:nvPr/>
        </p:nvSpPr>
        <p:spPr>
          <a:xfrm>
            <a:off x="2830971" y="4369270"/>
            <a:ext cx="3328332" cy="415498"/>
          </a:xfrm>
          <a:prstGeom prst="rect">
            <a:avLst/>
          </a:prstGeom>
          <a:noFill/>
        </p:spPr>
        <p:txBody>
          <a:bodyPr wrap="square" rtlCol="0">
            <a:spAutoFit/>
          </a:bodyPr>
          <a:lstStyle/>
          <a:p>
            <a:pPr algn="r"/>
            <a:r>
              <a:rPr lang="en-US" sz="2100" dirty="0" err="1"/>
              <a:t>Keypoint</a:t>
            </a:r>
            <a:r>
              <a:rPr lang="en-US" sz="2100" dirty="0"/>
              <a:t> #2 X</a:t>
            </a:r>
          </a:p>
        </p:txBody>
      </p:sp>
      <p:pic>
        <p:nvPicPr>
          <p:cNvPr id="1026" name="Picture 2" descr="https://inst.eecs.berkeley.edu/~cs194-26/fa20/hw/proj4/part2.png"/>
          <p:cNvPicPr>
            <a:picLocks noChangeAspect="1" noChangeArrowheads="1"/>
          </p:cNvPicPr>
          <p:nvPr/>
        </p:nvPicPr>
        <p:blipFill rotWithShape="1">
          <a:blip r:embed="rId2">
            <a:extLst>
              <a:ext uri="{28A0092B-C50C-407E-A947-70E740481C1C}">
                <a14:useLocalDpi xmlns:a14="http://schemas.microsoft.com/office/drawing/2010/main" val="0"/>
              </a:ext>
            </a:extLst>
          </a:blip>
          <a:srcRect l="17379" r="66475"/>
          <a:stretch/>
        </p:blipFill>
        <p:spPr bwMode="auto">
          <a:xfrm>
            <a:off x="383139" y="2871089"/>
            <a:ext cx="2626514" cy="2272411"/>
          </a:xfrm>
          <a:prstGeom prst="rect">
            <a:avLst/>
          </a:prstGeom>
          <a:noFill/>
          <a:extLst>
            <a:ext uri="{909E8E84-426E-40DD-AFC4-6F175D3DCCD1}">
              <a14:hiddenFill xmlns:a14="http://schemas.microsoft.com/office/drawing/2010/main">
                <a:solidFill>
                  <a:srgbClr val="FFFFFF"/>
                </a:solidFill>
              </a14:hiddenFill>
            </a:ext>
          </a:extLst>
        </p:spPr>
      </p:pic>
      <p:pic>
        <p:nvPicPr>
          <p:cNvPr id="32" name="pasted-image.pdf"/>
          <p:cNvPicPr>
            <a:picLocks noChangeAspect="1"/>
          </p:cNvPicPr>
          <p:nvPr/>
        </p:nvPicPr>
        <p:blipFill>
          <a:blip r:embed="rId3"/>
          <a:stretch>
            <a:fillRect/>
          </a:stretch>
        </p:blipFill>
        <p:spPr>
          <a:xfrm>
            <a:off x="5046380" y="740514"/>
            <a:ext cx="3960681" cy="792137"/>
          </a:xfrm>
          <a:prstGeom prst="rect">
            <a:avLst/>
          </a:prstGeom>
          <a:ln w="12700">
            <a:miter lim="400000"/>
          </a:ln>
        </p:spPr>
      </p:pic>
    </p:spTree>
    <p:extLst>
      <p:ext uri="{BB962C8B-B14F-4D97-AF65-F5344CB8AC3E}">
        <p14:creationId xmlns:p14="http://schemas.microsoft.com/office/powerpoint/2010/main" val="1307321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4153-6A0B-3A44-A60A-C39A0189B63F}"/>
              </a:ext>
            </a:extLst>
          </p:cNvPr>
          <p:cNvSpPr>
            <a:spLocks noGrp="1"/>
          </p:cNvSpPr>
          <p:nvPr>
            <p:ph type="title"/>
          </p:nvPr>
        </p:nvSpPr>
        <p:spPr>
          <a:xfrm>
            <a:off x="457200" y="412125"/>
            <a:ext cx="8229600" cy="857250"/>
          </a:xfrm>
        </p:spPr>
        <p:txBody>
          <a:bodyPr/>
          <a:lstStyle/>
          <a:p>
            <a:r>
              <a:rPr lang="en-US" dirty="0"/>
              <a:t>Log Loss Training Loss</a:t>
            </a:r>
          </a:p>
        </p:txBody>
      </p:sp>
      <p:sp>
        <p:nvSpPr>
          <p:cNvPr id="3" name="Content Placeholder 2">
            <a:extLst>
              <a:ext uri="{FF2B5EF4-FFF2-40B4-BE49-F238E27FC236}">
                <a16:creationId xmlns:a16="http://schemas.microsoft.com/office/drawing/2014/main" id="{D34B0426-EA43-CC4A-BB5D-45983791DB00}"/>
              </a:ext>
            </a:extLst>
          </p:cNvPr>
          <p:cNvSpPr>
            <a:spLocks noGrp="1"/>
          </p:cNvSpPr>
          <p:nvPr>
            <p:ph idx="1"/>
          </p:nvPr>
        </p:nvSpPr>
        <p:spPr>
          <a:xfrm>
            <a:off x="457200" y="1200151"/>
            <a:ext cx="6491064" cy="3394472"/>
          </a:xfrm>
        </p:spPr>
        <p:txBody>
          <a:bodyPr/>
          <a:lstStyle/>
          <a:p>
            <a:r>
              <a:rPr lang="en-US" dirty="0"/>
              <a:t>Log loss (or cross entropy loss) on the target heatmap probabilities</a:t>
            </a:r>
          </a:p>
          <a:p>
            <a:r>
              <a:rPr lang="en-US" dirty="0"/>
              <a:t>The target must also sum to 1</a:t>
            </a:r>
          </a:p>
          <a:p>
            <a:r>
              <a:rPr lang="en-US" dirty="0"/>
              <a:t>Mask RCNN just uses 1 at the target, 0 everywhere else. </a:t>
            </a:r>
          </a:p>
          <a:p>
            <a:r>
              <a:rPr lang="en-US" dirty="0"/>
              <a:t>Experiment</a:t>
            </a:r>
          </a:p>
        </p:txBody>
      </p:sp>
      <p:sp>
        <p:nvSpPr>
          <p:cNvPr id="4" name="Cube 3">
            <a:extLst>
              <a:ext uri="{FF2B5EF4-FFF2-40B4-BE49-F238E27FC236}">
                <a16:creationId xmlns:a16="http://schemas.microsoft.com/office/drawing/2014/main" id="{E50281BA-549A-7F43-8E9B-CB3329F6DEE0}"/>
              </a:ext>
            </a:extLst>
          </p:cNvPr>
          <p:cNvSpPr/>
          <p:nvPr/>
        </p:nvSpPr>
        <p:spPr>
          <a:xfrm>
            <a:off x="7099024" y="1687844"/>
            <a:ext cx="1595231" cy="1431235"/>
          </a:xfrm>
          <a:prstGeom prst="cube">
            <a:avLst>
              <a:gd name="adj" fmla="val 2187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F14F3DC-BB52-1B41-9C4C-3EFFA328E332}"/>
              </a:ext>
            </a:extLst>
          </p:cNvPr>
          <p:cNvSpPr txBox="1"/>
          <p:nvPr/>
        </p:nvSpPr>
        <p:spPr>
          <a:xfrm>
            <a:off x="6780972" y="3236918"/>
            <a:ext cx="2231335"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Target “belief map” : K+1 x H x 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1 at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Grount</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truth location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x,y</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for k-</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th</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keypoint</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in the k-</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th</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channel</a:t>
            </a:r>
          </a:p>
        </p:txBody>
      </p:sp>
      <p:sp>
        <p:nvSpPr>
          <p:cNvPr id="7" name="TextBox 6">
            <a:extLst>
              <a:ext uri="{FF2B5EF4-FFF2-40B4-BE49-F238E27FC236}">
                <a16:creationId xmlns:a16="http://schemas.microsoft.com/office/drawing/2014/main" id="{F88FD75D-D8D0-F148-BEB7-4C2FBA192499}"/>
              </a:ext>
            </a:extLst>
          </p:cNvPr>
          <p:cNvSpPr txBox="1"/>
          <p:nvPr/>
        </p:nvSpPr>
        <p:spPr>
          <a:xfrm>
            <a:off x="179512" y="12015"/>
            <a:ext cx="5256584" cy="461665"/>
          </a:xfrm>
          <a:prstGeom prst="rect">
            <a:avLst/>
          </a:prstGeom>
          <a:noFill/>
        </p:spPr>
        <p:txBody>
          <a:bodyPr wrap="square" rtlCol="0">
            <a:spAutoFit/>
          </a:bodyPr>
          <a:lstStyle/>
          <a:p>
            <a:r>
              <a:rPr lang="en-US" sz="2400" dirty="0"/>
              <a:t>You will implement this in project 5!</a:t>
            </a:r>
          </a:p>
        </p:txBody>
      </p:sp>
      <p:sp>
        <p:nvSpPr>
          <p:cNvPr id="9" name="Rectangle 8">
            <a:extLst>
              <a:ext uri="{FF2B5EF4-FFF2-40B4-BE49-F238E27FC236}">
                <a16:creationId xmlns:a16="http://schemas.microsoft.com/office/drawing/2014/main" id="{8244E7BA-B51B-824D-8837-429BBF656229}"/>
              </a:ext>
            </a:extLst>
          </p:cNvPr>
          <p:cNvSpPr/>
          <p:nvPr/>
        </p:nvSpPr>
        <p:spPr>
          <a:xfrm>
            <a:off x="7308304" y="2715766"/>
            <a:ext cx="144016" cy="144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57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D38B-8EFE-4EAE-9283-1C4E9E5F802F}"/>
              </a:ext>
            </a:extLst>
          </p:cNvPr>
          <p:cNvSpPr>
            <a:spLocks noGrp="1"/>
          </p:cNvSpPr>
          <p:nvPr>
            <p:ph type="title"/>
          </p:nvPr>
        </p:nvSpPr>
        <p:spPr/>
        <p:txBody>
          <a:bodyPr/>
          <a:lstStyle/>
          <a:p>
            <a:r>
              <a:rPr lang="en-US" dirty="0"/>
              <a:t>Missing Details</a:t>
            </a:r>
          </a:p>
        </p:txBody>
      </p:sp>
      <p:sp>
        <p:nvSpPr>
          <p:cNvPr id="8" name="TextBox 7">
            <a:extLst>
              <a:ext uri="{FF2B5EF4-FFF2-40B4-BE49-F238E27FC236}">
                <a16:creationId xmlns:a16="http://schemas.microsoft.com/office/drawing/2014/main" id="{D353F7B9-ACD6-448A-8DC0-343A8277F066}"/>
              </a:ext>
            </a:extLst>
          </p:cNvPr>
          <p:cNvSpPr txBox="1"/>
          <p:nvPr/>
        </p:nvSpPr>
        <p:spPr>
          <a:xfrm flipH="1">
            <a:off x="1087246" y="1142322"/>
            <a:ext cx="7013146" cy="1061829"/>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While the output </a:t>
            </a:r>
            <a:r>
              <a:rPr lang="en-US" sz="2100" i="1" dirty="0">
                <a:solidFill>
                  <a:prstClr val="black"/>
                </a:solidFill>
                <a:latin typeface="Arial" panose="020B0604020202020204"/>
                <a:ea typeface="+mn-ea"/>
              </a:rPr>
              <a:t>is</a:t>
            </a:r>
            <a:r>
              <a:rPr lang="en-US" sz="2100" dirty="0">
                <a:solidFill>
                  <a:prstClr val="black"/>
                </a:solidFill>
                <a:latin typeface="Arial" panose="020B0604020202020204"/>
                <a:ea typeface="+mn-ea"/>
              </a:rPr>
              <a:t> </a:t>
            </a:r>
            <a:r>
              <a:rPr lang="en-US" sz="2100" dirty="0" err="1">
                <a:solidFill>
                  <a:prstClr val="black"/>
                </a:solidFill>
                <a:latin typeface="Arial" panose="020B0604020202020204"/>
                <a:ea typeface="+mn-ea"/>
              </a:rPr>
              <a:t>HxW</a:t>
            </a:r>
            <a:r>
              <a:rPr lang="en-US" sz="2100" dirty="0">
                <a:solidFill>
                  <a:prstClr val="black"/>
                </a:solidFill>
                <a:latin typeface="Arial" panose="020B0604020202020204"/>
                <a:ea typeface="+mn-ea"/>
              </a:rPr>
              <a:t>, just </a:t>
            </a:r>
            <a:r>
              <a:rPr lang="en-US" sz="2100" dirty="0" err="1">
                <a:solidFill>
                  <a:prstClr val="black"/>
                </a:solidFill>
                <a:latin typeface="Arial" panose="020B0604020202020204"/>
                <a:ea typeface="+mn-ea"/>
              </a:rPr>
              <a:t>upsampling</a:t>
            </a:r>
            <a:r>
              <a:rPr lang="en-US" sz="2100" dirty="0">
                <a:solidFill>
                  <a:prstClr val="black"/>
                </a:solidFill>
                <a:latin typeface="Arial" panose="020B0604020202020204"/>
                <a:ea typeface="+mn-ea"/>
              </a:rPr>
              <a:t> often produces results without details/not aligned with the image. </a:t>
            </a:r>
          </a:p>
          <a:p>
            <a:pPr algn="ctr" defTabSz="342900" fontAlgn="auto">
              <a:spcBef>
                <a:spcPts val="0"/>
              </a:spcBef>
              <a:spcAft>
                <a:spcPts val="0"/>
              </a:spcAft>
            </a:pPr>
            <a:r>
              <a:rPr lang="en-US" sz="2100" b="1" dirty="0">
                <a:solidFill>
                  <a:prstClr val="black"/>
                </a:solidFill>
                <a:latin typeface="Arial" panose="020B0604020202020204"/>
                <a:ea typeface="+mn-ea"/>
              </a:rPr>
              <a:t>Why?</a:t>
            </a:r>
          </a:p>
        </p:txBody>
      </p:sp>
      <p:pic>
        <p:nvPicPr>
          <p:cNvPr id="10" name="Picture 9">
            <a:extLst>
              <a:ext uri="{FF2B5EF4-FFF2-40B4-BE49-F238E27FC236}">
                <a16:creationId xmlns:a16="http://schemas.microsoft.com/office/drawing/2014/main" id="{D4DFA411-0E4D-4E71-BE06-CEC477284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439" y="2571750"/>
            <a:ext cx="1374344" cy="2057400"/>
          </a:xfrm>
          <a:prstGeom prst="rect">
            <a:avLst/>
          </a:prstGeom>
        </p:spPr>
      </p:pic>
      <p:pic>
        <p:nvPicPr>
          <p:cNvPr id="2050" name="Picture 2" descr="http://www.robots.ox.ac.uk/~szheng/crf-rnn-res-voc12-val/2007_000129.jpg">
            <a:extLst>
              <a:ext uri="{FF2B5EF4-FFF2-40B4-BE49-F238E27FC236}">
                <a16:creationId xmlns:a16="http://schemas.microsoft.com/office/drawing/2014/main" id="{215D2C7C-B3C1-4ACD-BF07-605A413B3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1397297" y="2576106"/>
            <a:ext cx="1373202" cy="2057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E3B4248-8891-49DF-941F-16B39AAD5191}"/>
              </a:ext>
            </a:extLst>
          </p:cNvPr>
          <p:cNvGrpSpPr/>
          <p:nvPr/>
        </p:nvGrpSpPr>
        <p:grpSpPr>
          <a:xfrm>
            <a:off x="3008476" y="3308735"/>
            <a:ext cx="3127049" cy="1318856"/>
            <a:chOff x="635223" y="4234738"/>
            <a:chExt cx="4586338" cy="1934321"/>
          </a:xfrm>
        </p:grpSpPr>
        <p:sp>
          <p:nvSpPr>
            <p:cNvPr id="13" name="Cube 12">
              <a:extLst>
                <a:ext uri="{FF2B5EF4-FFF2-40B4-BE49-F238E27FC236}">
                  <a16:creationId xmlns:a16="http://schemas.microsoft.com/office/drawing/2014/main" id="{33C5C173-23B8-4430-BB62-6931179BBF0F}"/>
                </a:ext>
              </a:extLst>
            </p:cNvPr>
            <p:cNvSpPr/>
            <p:nvPr/>
          </p:nvSpPr>
          <p:spPr>
            <a:xfrm>
              <a:off x="635223" y="4234738"/>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4" name="Group 13">
              <a:extLst>
                <a:ext uri="{FF2B5EF4-FFF2-40B4-BE49-F238E27FC236}">
                  <a16:creationId xmlns:a16="http://schemas.microsoft.com/office/drawing/2014/main" id="{7A670058-C7F2-4B29-A8E1-E8F91DCD13D1}"/>
                </a:ext>
              </a:extLst>
            </p:cNvPr>
            <p:cNvGrpSpPr/>
            <p:nvPr/>
          </p:nvGrpSpPr>
          <p:grpSpPr>
            <a:xfrm>
              <a:off x="1124000" y="4234738"/>
              <a:ext cx="1712469" cy="1934321"/>
              <a:chOff x="2928191" y="4469630"/>
              <a:chExt cx="1712469" cy="1934321"/>
            </a:xfrm>
          </p:grpSpPr>
          <p:sp>
            <p:nvSpPr>
              <p:cNvPr id="22" name="Cube 21">
                <a:extLst>
                  <a:ext uri="{FF2B5EF4-FFF2-40B4-BE49-F238E27FC236}">
                    <a16:creationId xmlns:a16="http://schemas.microsoft.com/office/drawing/2014/main" id="{7804F014-13C6-491D-9B7A-6138856B0860}"/>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3" name="Cube 22">
                <a:extLst>
                  <a:ext uri="{FF2B5EF4-FFF2-40B4-BE49-F238E27FC236}">
                    <a16:creationId xmlns:a16="http://schemas.microsoft.com/office/drawing/2014/main" id="{2FC505BF-676E-47CE-853A-A0E88FCB40CD}"/>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4" name="Cube 23">
                <a:extLst>
                  <a:ext uri="{FF2B5EF4-FFF2-40B4-BE49-F238E27FC236}">
                    <a16:creationId xmlns:a16="http://schemas.microsoft.com/office/drawing/2014/main" id="{F790E31E-446C-4F34-B2E3-E869D966AB4D}"/>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5" name="Cube 24">
                <a:extLst>
                  <a:ext uri="{FF2B5EF4-FFF2-40B4-BE49-F238E27FC236}">
                    <a16:creationId xmlns:a16="http://schemas.microsoft.com/office/drawing/2014/main" id="{78139057-DBF0-4C42-A2F7-75C8E605DCDE}"/>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15" name="Cube 14">
              <a:extLst>
                <a:ext uri="{FF2B5EF4-FFF2-40B4-BE49-F238E27FC236}">
                  <a16:creationId xmlns:a16="http://schemas.microsoft.com/office/drawing/2014/main" id="{A38BB41E-1C28-44F4-8864-6A1AAFFBF82F}"/>
                </a:ext>
              </a:extLst>
            </p:cNvPr>
            <p:cNvSpPr/>
            <p:nvPr/>
          </p:nvSpPr>
          <p:spPr>
            <a:xfrm>
              <a:off x="2766282" y="4878103"/>
              <a:ext cx="313730" cy="61633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6" name="Group 15">
              <a:extLst>
                <a:ext uri="{FF2B5EF4-FFF2-40B4-BE49-F238E27FC236}">
                  <a16:creationId xmlns:a16="http://schemas.microsoft.com/office/drawing/2014/main" id="{D0396D32-334E-4AC4-A268-CAAD4284F2CA}"/>
                </a:ext>
              </a:extLst>
            </p:cNvPr>
            <p:cNvGrpSpPr/>
            <p:nvPr/>
          </p:nvGrpSpPr>
          <p:grpSpPr>
            <a:xfrm>
              <a:off x="3056598" y="4234738"/>
              <a:ext cx="1712469" cy="1934321"/>
              <a:chOff x="4814261" y="4469630"/>
              <a:chExt cx="1712469" cy="1934321"/>
            </a:xfrm>
          </p:grpSpPr>
          <p:sp>
            <p:nvSpPr>
              <p:cNvPr id="18" name="Cube 17">
                <a:extLst>
                  <a:ext uri="{FF2B5EF4-FFF2-40B4-BE49-F238E27FC236}">
                    <a16:creationId xmlns:a16="http://schemas.microsoft.com/office/drawing/2014/main" id="{9301E64B-5AD8-4FF2-9DEC-554332A1FACB}"/>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9" name="Cube 18">
                <a:extLst>
                  <a:ext uri="{FF2B5EF4-FFF2-40B4-BE49-F238E27FC236}">
                    <a16:creationId xmlns:a16="http://schemas.microsoft.com/office/drawing/2014/main" id="{8D6FF981-2311-49DA-B9B4-CAA079FB4AED}"/>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0" name="Cube 19">
                <a:extLst>
                  <a:ext uri="{FF2B5EF4-FFF2-40B4-BE49-F238E27FC236}">
                    <a16:creationId xmlns:a16="http://schemas.microsoft.com/office/drawing/2014/main" id="{3E94DFF5-DC66-40D0-B086-9D507B10A595}"/>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1" name="Cube 20">
                <a:extLst>
                  <a:ext uri="{FF2B5EF4-FFF2-40B4-BE49-F238E27FC236}">
                    <a16:creationId xmlns:a16="http://schemas.microsoft.com/office/drawing/2014/main" id="{76645A2E-3FB4-47D0-9F31-F4C7E7BB94DC}"/>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17" name="Cube 16">
              <a:extLst>
                <a:ext uri="{FF2B5EF4-FFF2-40B4-BE49-F238E27FC236}">
                  <a16:creationId xmlns:a16="http://schemas.microsoft.com/office/drawing/2014/main" id="{5E3F21C3-600E-49B4-AF4F-B5FA7D1DA5F5}"/>
                </a:ext>
              </a:extLst>
            </p:cNvPr>
            <p:cNvSpPr/>
            <p:nvPr/>
          </p:nvSpPr>
          <p:spPr>
            <a:xfrm>
              <a:off x="4549055" y="4234738"/>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30" name="TextBox 29">
            <a:extLst>
              <a:ext uri="{FF2B5EF4-FFF2-40B4-BE49-F238E27FC236}">
                <a16:creationId xmlns:a16="http://schemas.microsoft.com/office/drawing/2014/main" id="{43AC1C1C-BE86-4EEE-AAA0-60290FD1E5DD}"/>
              </a:ext>
            </a:extLst>
          </p:cNvPr>
          <p:cNvSpPr txBox="1"/>
          <p:nvPr/>
        </p:nvSpPr>
        <p:spPr>
          <a:xfrm>
            <a:off x="3008476" y="2571750"/>
            <a:ext cx="3291716"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Information about details lost when </a:t>
            </a:r>
            <a:r>
              <a:rPr lang="en-US" sz="2100" dirty="0" err="1">
                <a:solidFill>
                  <a:prstClr val="black"/>
                </a:solidFill>
                <a:latin typeface="Arial" panose="020B0604020202020204"/>
                <a:ea typeface="+mn-ea"/>
              </a:rPr>
              <a:t>downsampling</a:t>
            </a:r>
            <a:r>
              <a:rPr lang="en-US" sz="2100" dirty="0">
                <a:solidFill>
                  <a:prstClr val="black"/>
                </a:solidFill>
                <a:latin typeface="Arial" panose="020B0604020202020204"/>
                <a:ea typeface="+mn-ea"/>
              </a:rPr>
              <a:t>!</a:t>
            </a:r>
          </a:p>
        </p:txBody>
      </p:sp>
      <p:sp>
        <p:nvSpPr>
          <p:cNvPr id="32" name="TextBox 31">
            <a:extLst>
              <a:ext uri="{FF2B5EF4-FFF2-40B4-BE49-F238E27FC236}">
                <a16:creationId xmlns:a16="http://schemas.microsoft.com/office/drawing/2014/main" id="{669C0B45-21C0-43CF-B527-9B6B9F72125D}"/>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Result from Long et al. </a:t>
            </a:r>
            <a:r>
              <a:rPr lang="en-US" sz="900" i="1" dirty="0">
                <a:solidFill>
                  <a:prstClr val="black"/>
                </a:solidFill>
                <a:latin typeface="Arial" panose="020B0604020202020204"/>
                <a:ea typeface="+mn-ea"/>
              </a:rPr>
              <a:t>Fully Convolutional Networks For Semantic Segmentation</a:t>
            </a:r>
            <a:r>
              <a:rPr lang="en-US" sz="900" dirty="0">
                <a:solidFill>
                  <a:prstClr val="black"/>
                </a:solidFill>
                <a:latin typeface="Arial" panose="020B0604020202020204"/>
                <a:ea typeface="+mn-ea"/>
              </a:rPr>
              <a:t>. CVPR 2014</a:t>
            </a:r>
          </a:p>
        </p:txBody>
      </p:sp>
      <p:sp>
        <p:nvSpPr>
          <p:cNvPr id="3" name="TextBox 2">
            <a:extLst>
              <a:ext uri="{FF2B5EF4-FFF2-40B4-BE49-F238E27FC236}">
                <a16:creationId xmlns:a16="http://schemas.microsoft.com/office/drawing/2014/main" id="{A50F6811-02F0-EEEC-B98A-6D408D3254ED}"/>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1911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D38B-8EFE-4EAE-9283-1C4E9E5F802F}"/>
              </a:ext>
            </a:extLst>
          </p:cNvPr>
          <p:cNvSpPr>
            <a:spLocks noGrp="1"/>
          </p:cNvSpPr>
          <p:nvPr>
            <p:ph type="title"/>
          </p:nvPr>
        </p:nvSpPr>
        <p:spPr/>
        <p:txBody>
          <a:bodyPr/>
          <a:lstStyle/>
          <a:p>
            <a:r>
              <a:rPr lang="en-US" dirty="0"/>
              <a:t>Missing Details</a:t>
            </a:r>
          </a:p>
        </p:txBody>
      </p:sp>
      <p:sp>
        <p:nvSpPr>
          <p:cNvPr id="8" name="TextBox 7">
            <a:extLst>
              <a:ext uri="{FF2B5EF4-FFF2-40B4-BE49-F238E27FC236}">
                <a16:creationId xmlns:a16="http://schemas.microsoft.com/office/drawing/2014/main" id="{D353F7B9-ACD6-448A-8DC0-343A8277F066}"/>
              </a:ext>
            </a:extLst>
          </p:cNvPr>
          <p:cNvSpPr txBox="1"/>
          <p:nvPr/>
        </p:nvSpPr>
        <p:spPr>
          <a:xfrm flipH="1">
            <a:off x="1397298" y="1142322"/>
            <a:ext cx="6201031"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Where is the useful information about the high-frequency details of the image?</a:t>
            </a:r>
          </a:p>
        </p:txBody>
      </p:sp>
      <p:pic>
        <p:nvPicPr>
          <p:cNvPr id="10" name="Picture 9">
            <a:extLst>
              <a:ext uri="{FF2B5EF4-FFF2-40B4-BE49-F238E27FC236}">
                <a16:creationId xmlns:a16="http://schemas.microsoft.com/office/drawing/2014/main" id="{D4DFA411-0E4D-4E71-BE06-CEC477284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439" y="2571750"/>
            <a:ext cx="1374344" cy="2057400"/>
          </a:xfrm>
          <a:prstGeom prst="rect">
            <a:avLst/>
          </a:prstGeom>
        </p:spPr>
      </p:pic>
      <p:pic>
        <p:nvPicPr>
          <p:cNvPr id="2050" name="Picture 2" descr="http://www.robots.ox.ac.uk/~szheng/crf-rnn-res-voc12-val/2007_000129.jpg">
            <a:extLst>
              <a:ext uri="{FF2B5EF4-FFF2-40B4-BE49-F238E27FC236}">
                <a16:creationId xmlns:a16="http://schemas.microsoft.com/office/drawing/2014/main" id="{215D2C7C-B3C1-4ACD-BF07-605A413B3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1397297" y="2576106"/>
            <a:ext cx="1373202" cy="2057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E3B4248-8891-49DF-941F-16B39AAD5191}"/>
              </a:ext>
            </a:extLst>
          </p:cNvPr>
          <p:cNvGrpSpPr/>
          <p:nvPr/>
        </p:nvGrpSpPr>
        <p:grpSpPr>
          <a:xfrm>
            <a:off x="3008476" y="3308735"/>
            <a:ext cx="3127049" cy="1318856"/>
            <a:chOff x="635223" y="4234738"/>
            <a:chExt cx="4586338" cy="1934321"/>
          </a:xfrm>
        </p:grpSpPr>
        <p:sp>
          <p:nvSpPr>
            <p:cNvPr id="13" name="Cube 12">
              <a:extLst>
                <a:ext uri="{FF2B5EF4-FFF2-40B4-BE49-F238E27FC236}">
                  <a16:creationId xmlns:a16="http://schemas.microsoft.com/office/drawing/2014/main" id="{33C5C173-23B8-4430-BB62-6931179BBF0F}"/>
                </a:ext>
              </a:extLst>
            </p:cNvPr>
            <p:cNvSpPr/>
            <p:nvPr/>
          </p:nvSpPr>
          <p:spPr>
            <a:xfrm>
              <a:off x="635223" y="4234738"/>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4" name="Group 13">
              <a:extLst>
                <a:ext uri="{FF2B5EF4-FFF2-40B4-BE49-F238E27FC236}">
                  <a16:creationId xmlns:a16="http://schemas.microsoft.com/office/drawing/2014/main" id="{7A670058-C7F2-4B29-A8E1-E8F91DCD13D1}"/>
                </a:ext>
              </a:extLst>
            </p:cNvPr>
            <p:cNvGrpSpPr/>
            <p:nvPr/>
          </p:nvGrpSpPr>
          <p:grpSpPr>
            <a:xfrm>
              <a:off x="1124000" y="4234738"/>
              <a:ext cx="1712469" cy="1934321"/>
              <a:chOff x="2928191" y="4469630"/>
              <a:chExt cx="1712469" cy="1934321"/>
            </a:xfrm>
          </p:grpSpPr>
          <p:sp>
            <p:nvSpPr>
              <p:cNvPr id="22" name="Cube 21">
                <a:extLst>
                  <a:ext uri="{FF2B5EF4-FFF2-40B4-BE49-F238E27FC236}">
                    <a16:creationId xmlns:a16="http://schemas.microsoft.com/office/drawing/2014/main" id="{7804F014-13C6-491D-9B7A-6138856B0860}"/>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3" name="Cube 22">
                <a:extLst>
                  <a:ext uri="{FF2B5EF4-FFF2-40B4-BE49-F238E27FC236}">
                    <a16:creationId xmlns:a16="http://schemas.microsoft.com/office/drawing/2014/main" id="{2FC505BF-676E-47CE-853A-A0E88FCB40CD}"/>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4" name="Cube 23">
                <a:extLst>
                  <a:ext uri="{FF2B5EF4-FFF2-40B4-BE49-F238E27FC236}">
                    <a16:creationId xmlns:a16="http://schemas.microsoft.com/office/drawing/2014/main" id="{F790E31E-446C-4F34-B2E3-E869D966AB4D}"/>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5" name="Cube 24">
                <a:extLst>
                  <a:ext uri="{FF2B5EF4-FFF2-40B4-BE49-F238E27FC236}">
                    <a16:creationId xmlns:a16="http://schemas.microsoft.com/office/drawing/2014/main" id="{78139057-DBF0-4C42-A2F7-75C8E605DCDE}"/>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15" name="Cube 14">
              <a:extLst>
                <a:ext uri="{FF2B5EF4-FFF2-40B4-BE49-F238E27FC236}">
                  <a16:creationId xmlns:a16="http://schemas.microsoft.com/office/drawing/2014/main" id="{A38BB41E-1C28-44F4-8864-6A1AAFFBF82F}"/>
                </a:ext>
              </a:extLst>
            </p:cNvPr>
            <p:cNvSpPr/>
            <p:nvPr/>
          </p:nvSpPr>
          <p:spPr>
            <a:xfrm>
              <a:off x="2766282" y="4878103"/>
              <a:ext cx="313730" cy="61633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nvGrpSpPr>
            <p:cNvPr id="16" name="Group 15">
              <a:extLst>
                <a:ext uri="{FF2B5EF4-FFF2-40B4-BE49-F238E27FC236}">
                  <a16:creationId xmlns:a16="http://schemas.microsoft.com/office/drawing/2014/main" id="{D0396D32-334E-4AC4-A268-CAAD4284F2CA}"/>
                </a:ext>
              </a:extLst>
            </p:cNvPr>
            <p:cNvGrpSpPr/>
            <p:nvPr/>
          </p:nvGrpSpPr>
          <p:grpSpPr>
            <a:xfrm>
              <a:off x="3056598" y="4234738"/>
              <a:ext cx="1712469" cy="1934321"/>
              <a:chOff x="4814261" y="4469630"/>
              <a:chExt cx="1712469" cy="1934321"/>
            </a:xfrm>
          </p:grpSpPr>
          <p:sp>
            <p:nvSpPr>
              <p:cNvPr id="18" name="Cube 17">
                <a:extLst>
                  <a:ext uri="{FF2B5EF4-FFF2-40B4-BE49-F238E27FC236}">
                    <a16:creationId xmlns:a16="http://schemas.microsoft.com/office/drawing/2014/main" id="{9301E64B-5AD8-4FF2-9DEC-554332A1FACB}"/>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9" name="Cube 18">
                <a:extLst>
                  <a:ext uri="{FF2B5EF4-FFF2-40B4-BE49-F238E27FC236}">
                    <a16:creationId xmlns:a16="http://schemas.microsoft.com/office/drawing/2014/main" id="{8D6FF981-2311-49DA-B9B4-CAA079FB4AED}"/>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0" name="Cube 19">
                <a:extLst>
                  <a:ext uri="{FF2B5EF4-FFF2-40B4-BE49-F238E27FC236}">
                    <a16:creationId xmlns:a16="http://schemas.microsoft.com/office/drawing/2014/main" id="{3E94DFF5-DC66-40D0-B086-9D507B10A595}"/>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1" name="Cube 20">
                <a:extLst>
                  <a:ext uri="{FF2B5EF4-FFF2-40B4-BE49-F238E27FC236}">
                    <a16:creationId xmlns:a16="http://schemas.microsoft.com/office/drawing/2014/main" id="{76645A2E-3FB4-47D0-9F31-F4C7E7BB94DC}"/>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17" name="Cube 16">
              <a:extLst>
                <a:ext uri="{FF2B5EF4-FFF2-40B4-BE49-F238E27FC236}">
                  <a16:creationId xmlns:a16="http://schemas.microsoft.com/office/drawing/2014/main" id="{5E3F21C3-600E-49B4-AF4F-B5FA7D1DA5F5}"/>
                </a:ext>
              </a:extLst>
            </p:cNvPr>
            <p:cNvSpPr/>
            <p:nvPr/>
          </p:nvSpPr>
          <p:spPr>
            <a:xfrm>
              <a:off x="4549055" y="4234738"/>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sp>
        <p:nvSpPr>
          <p:cNvPr id="32" name="TextBox 31">
            <a:extLst>
              <a:ext uri="{FF2B5EF4-FFF2-40B4-BE49-F238E27FC236}">
                <a16:creationId xmlns:a16="http://schemas.microsoft.com/office/drawing/2014/main" id="{669C0B45-21C0-43CF-B527-9B6B9F72125D}"/>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Result from Long et al. </a:t>
            </a:r>
            <a:r>
              <a:rPr lang="en-US" sz="900" i="1" dirty="0">
                <a:solidFill>
                  <a:prstClr val="black"/>
                </a:solidFill>
                <a:latin typeface="Arial" panose="020B0604020202020204"/>
                <a:ea typeface="+mn-ea"/>
              </a:rPr>
              <a:t>Fully Convolutional Networks For Semantic Segmentation</a:t>
            </a:r>
            <a:r>
              <a:rPr lang="en-US" sz="900" dirty="0">
                <a:solidFill>
                  <a:prstClr val="black"/>
                </a:solidFill>
                <a:latin typeface="Arial" panose="020B0604020202020204"/>
                <a:ea typeface="+mn-ea"/>
              </a:rPr>
              <a:t>. CVPR 2014</a:t>
            </a:r>
          </a:p>
        </p:txBody>
      </p:sp>
      <p:grpSp>
        <p:nvGrpSpPr>
          <p:cNvPr id="11" name="Group 10">
            <a:extLst>
              <a:ext uri="{FF2B5EF4-FFF2-40B4-BE49-F238E27FC236}">
                <a16:creationId xmlns:a16="http://schemas.microsoft.com/office/drawing/2014/main" id="{7E93FB49-DB31-446E-93BA-817AA593A829}"/>
              </a:ext>
            </a:extLst>
          </p:cNvPr>
          <p:cNvGrpSpPr/>
          <p:nvPr/>
        </p:nvGrpSpPr>
        <p:grpSpPr>
          <a:xfrm>
            <a:off x="5499732" y="2100075"/>
            <a:ext cx="354531" cy="1080490"/>
            <a:chOff x="5808976" y="2800100"/>
            <a:chExt cx="472708" cy="1440653"/>
          </a:xfrm>
        </p:grpSpPr>
        <p:cxnSp>
          <p:nvCxnSpPr>
            <p:cNvPr id="4" name="Straight Arrow Connector 3">
              <a:extLst>
                <a:ext uri="{FF2B5EF4-FFF2-40B4-BE49-F238E27FC236}">
                  <a16:creationId xmlns:a16="http://schemas.microsoft.com/office/drawing/2014/main" id="{D23E0077-54BB-4EE8-8C6F-D66648F87D9A}"/>
                </a:ext>
              </a:extLst>
            </p:cNvPr>
            <p:cNvCxnSpPr>
              <a:cxnSpLocks/>
            </p:cNvCxnSpPr>
            <p:nvPr/>
          </p:nvCxnSpPr>
          <p:spPr>
            <a:xfrm>
              <a:off x="6045330"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902EA5E-7772-484D-B007-6569BD6BA359}"/>
                </a:ext>
              </a:extLst>
            </p:cNvPr>
            <p:cNvSpPr txBox="1"/>
            <p:nvPr/>
          </p:nvSpPr>
          <p:spPr>
            <a:xfrm>
              <a:off x="5808976" y="2800100"/>
              <a:ext cx="472708" cy="861774"/>
            </a:xfrm>
            <a:prstGeom prst="rect">
              <a:avLst/>
            </a:prstGeom>
            <a:noFill/>
          </p:spPr>
          <p:txBody>
            <a:bodyPr wrap="square" rtlCol="0">
              <a:spAutoFit/>
            </a:bodyPr>
            <a:lstStyle/>
            <a:p>
              <a:pPr algn="ctr" defTabSz="342900" fontAlgn="auto">
                <a:spcBef>
                  <a:spcPts val="0"/>
                </a:spcBef>
                <a:spcAft>
                  <a:spcPts val="0"/>
                </a:spcAft>
              </a:pPr>
              <a:r>
                <a:rPr lang="en-US" sz="3600" dirty="0">
                  <a:solidFill>
                    <a:prstClr val="black"/>
                  </a:solidFill>
                  <a:latin typeface="Arial" panose="020B0604020202020204"/>
                  <a:ea typeface="+mn-ea"/>
                </a:rPr>
                <a:t>E</a:t>
              </a:r>
            </a:p>
          </p:txBody>
        </p:sp>
      </p:grpSp>
      <p:grpSp>
        <p:nvGrpSpPr>
          <p:cNvPr id="5" name="Group 4">
            <a:extLst>
              <a:ext uri="{FF2B5EF4-FFF2-40B4-BE49-F238E27FC236}">
                <a16:creationId xmlns:a16="http://schemas.microsoft.com/office/drawing/2014/main" id="{CE475103-4E6D-4F07-94C8-F878387D5681}"/>
              </a:ext>
            </a:extLst>
          </p:cNvPr>
          <p:cNvGrpSpPr/>
          <p:nvPr/>
        </p:nvGrpSpPr>
        <p:grpSpPr>
          <a:xfrm>
            <a:off x="3546062" y="2100075"/>
            <a:ext cx="354531" cy="1080490"/>
            <a:chOff x="3204082" y="2800100"/>
            <a:chExt cx="472708" cy="1440653"/>
          </a:xfrm>
        </p:grpSpPr>
        <p:cxnSp>
          <p:nvCxnSpPr>
            <p:cNvPr id="28" name="Straight Arrow Connector 27">
              <a:extLst>
                <a:ext uri="{FF2B5EF4-FFF2-40B4-BE49-F238E27FC236}">
                  <a16:creationId xmlns:a16="http://schemas.microsoft.com/office/drawing/2014/main" id="{1AD29A0E-7C68-45C1-A31E-F0308BB16BCF}"/>
                </a:ext>
              </a:extLst>
            </p:cNvPr>
            <p:cNvCxnSpPr>
              <a:cxnSpLocks/>
            </p:cNvCxnSpPr>
            <p:nvPr/>
          </p:nvCxnSpPr>
          <p:spPr>
            <a:xfrm>
              <a:off x="3440436"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4D1AE85-30CD-4E56-BEEF-B254F31FC5B4}"/>
                </a:ext>
              </a:extLst>
            </p:cNvPr>
            <p:cNvSpPr txBox="1"/>
            <p:nvPr/>
          </p:nvSpPr>
          <p:spPr>
            <a:xfrm>
              <a:off x="3204082" y="2800100"/>
              <a:ext cx="472708" cy="861774"/>
            </a:xfrm>
            <a:prstGeom prst="rect">
              <a:avLst/>
            </a:prstGeom>
            <a:noFill/>
          </p:spPr>
          <p:txBody>
            <a:bodyPr wrap="square" rtlCol="0">
              <a:spAutoFit/>
            </a:bodyPr>
            <a:lstStyle/>
            <a:p>
              <a:pPr algn="ctr" defTabSz="342900" fontAlgn="auto">
                <a:spcBef>
                  <a:spcPts val="0"/>
                </a:spcBef>
                <a:spcAft>
                  <a:spcPts val="0"/>
                </a:spcAft>
              </a:pPr>
              <a:r>
                <a:rPr lang="en-US" sz="3600" dirty="0">
                  <a:solidFill>
                    <a:prstClr val="black"/>
                  </a:solidFill>
                  <a:latin typeface="Arial" panose="020B0604020202020204"/>
                  <a:ea typeface="+mn-ea"/>
                </a:rPr>
                <a:t>B</a:t>
              </a:r>
            </a:p>
          </p:txBody>
        </p:sp>
      </p:grpSp>
      <p:grpSp>
        <p:nvGrpSpPr>
          <p:cNvPr id="3" name="Group 2">
            <a:extLst>
              <a:ext uri="{FF2B5EF4-FFF2-40B4-BE49-F238E27FC236}">
                <a16:creationId xmlns:a16="http://schemas.microsoft.com/office/drawing/2014/main" id="{542E16AD-395D-46B4-A6BF-BF3FF3B5F9B7}"/>
              </a:ext>
            </a:extLst>
          </p:cNvPr>
          <p:cNvGrpSpPr/>
          <p:nvPr/>
        </p:nvGrpSpPr>
        <p:grpSpPr>
          <a:xfrm>
            <a:off x="3008476" y="2100075"/>
            <a:ext cx="354531" cy="1080490"/>
            <a:chOff x="2487301" y="2800100"/>
            <a:chExt cx="472708" cy="1440653"/>
          </a:xfrm>
        </p:grpSpPr>
        <p:cxnSp>
          <p:nvCxnSpPr>
            <p:cNvPr id="33" name="Straight Arrow Connector 32">
              <a:extLst>
                <a:ext uri="{FF2B5EF4-FFF2-40B4-BE49-F238E27FC236}">
                  <a16:creationId xmlns:a16="http://schemas.microsoft.com/office/drawing/2014/main" id="{7866AE8D-BF02-4174-8560-FEE9B00433D6}"/>
                </a:ext>
              </a:extLst>
            </p:cNvPr>
            <p:cNvCxnSpPr>
              <a:cxnSpLocks/>
            </p:cNvCxnSpPr>
            <p:nvPr/>
          </p:nvCxnSpPr>
          <p:spPr>
            <a:xfrm>
              <a:off x="2723655"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65D00DF-1B4C-47AE-8658-7BE971529DAB}"/>
                </a:ext>
              </a:extLst>
            </p:cNvPr>
            <p:cNvSpPr txBox="1"/>
            <p:nvPr/>
          </p:nvSpPr>
          <p:spPr>
            <a:xfrm>
              <a:off x="2487301" y="2800100"/>
              <a:ext cx="472708" cy="861774"/>
            </a:xfrm>
            <a:prstGeom prst="rect">
              <a:avLst/>
            </a:prstGeom>
            <a:noFill/>
          </p:spPr>
          <p:txBody>
            <a:bodyPr wrap="square" rtlCol="0">
              <a:spAutoFit/>
            </a:bodyPr>
            <a:lstStyle/>
            <a:p>
              <a:pPr algn="ctr" defTabSz="342900" fontAlgn="auto">
                <a:spcBef>
                  <a:spcPts val="0"/>
                </a:spcBef>
                <a:spcAft>
                  <a:spcPts val="0"/>
                </a:spcAft>
              </a:pPr>
              <a:r>
                <a:rPr lang="en-US" sz="3600" dirty="0">
                  <a:solidFill>
                    <a:prstClr val="black"/>
                  </a:solidFill>
                  <a:latin typeface="Arial" panose="020B0604020202020204"/>
                  <a:ea typeface="+mn-ea"/>
                </a:rPr>
                <a:t>A</a:t>
              </a:r>
            </a:p>
          </p:txBody>
        </p:sp>
      </p:grpSp>
      <p:grpSp>
        <p:nvGrpSpPr>
          <p:cNvPr id="7" name="Group 6">
            <a:extLst>
              <a:ext uri="{FF2B5EF4-FFF2-40B4-BE49-F238E27FC236}">
                <a16:creationId xmlns:a16="http://schemas.microsoft.com/office/drawing/2014/main" id="{2029C97E-72C9-4B93-ABD0-643C98EC485E}"/>
              </a:ext>
            </a:extLst>
          </p:cNvPr>
          <p:cNvGrpSpPr/>
          <p:nvPr/>
        </p:nvGrpSpPr>
        <p:grpSpPr>
          <a:xfrm>
            <a:off x="4043351" y="2100075"/>
            <a:ext cx="354531" cy="1080490"/>
            <a:chOff x="3867135" y="2800100"/>
            <a:chExt cx="472708" cy="1440653"/>
          </a:xfrm>
        </p:grpSpPr>
        <p:cxnSp>
          <p:nvCxnSpPr>
            <p:cNvPr id="36" name="Straight Arrow Connector 35">
              <a:extLst>
                <a:ext uri="{FF2B5EF4-FFF2-40B4-BE49-F238E27FC236}">
                  <a16:creationId xmlns:a16="http://schemas.microsoft.com/office/drawing/2014/main" id="{7B60964A-7E42-4C63-8E86-5D02C59684EE}"/>
                </a:ext>
              </a:extLst>
            </p:cNvPr>
            <p:cNvCxnSpPr>
              <a:cxnSpLocks/>
            </p:cNvCxnSpPr>
            <p:nvPr/>
          </p:nvCxnSpPr>
          <p:spPr>
            <a:xfrm>
              <a:off x="4103489"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2938204-675C-44B1-BCCC-1DBA76067606}"/>
                </a:ext>
              </a:extLst>
            </p:cNvPr>
            <p:cNvSpPr txBox="1"/>
            <p:nvPr/>
          </p:nvSpPr>
          <p:spPr>
            <a:xfrm>
              <a:off x="3867135" y="2800100"/>
              <a:ext cx="472708" cy="861774"/>
            </a:xfrm>
            <a:prstGeom prst="rect">
              <a:avLst/>
            </a:prstGeom>
            <a:noFill/>
          </p:spPr>
          <p:txBody>
            <a:bodyPr wrap="square" rtlCol="0">
              <a:spAutoFit/>
            </a:bodyPr>
            <a:lstStyle/>
            <a:p>
              <a:pPr algn="ctr" defTabSz="342900" fontAlgn="auto">
                <a:spcBef>
                  <a:spcPts val="0"/>
                </a:spcBef>
                <a:spcAft>
                  <a:spcPts val="0"/>
                </a:spcAft>
              </a:pPr>
              <a:r>
                <a:rPr lang="en-US" sz="3600" dirty="0">
                  <a:solidFill>
                    <a:prstClr val="black"/>
                  </a:solidFill>
                  <a:latin typeface="Arial" panose="020B0604020202020204"/>
                  <a:ea typeface="+mn-ea"/>
                </a:rPr>
                <a:t>C</a:t>
              </a:r>
            </a:p>
          </p:txBody>
        </p:sp>
      </p:grpSp>
      <p:grpSp>
        <p:nvGrpSpPr>
          <p:cNvPr id="9" name="Group 8">
            <a:extLst>
              <a:ext uri="{FF2B5EF4-FFF2-40B4-BE49-F238E27FC236}">
                <a16:creationId xmlns:a16="http://schemas.microsoft.com/office/drawing/2014/main" id="{EF5AD01E-AC27-4FE0-991B-101BB26C2558}"/>
              </a:ext>
            </a:extLst>
          </p:cNvPr>
          <p:cNvGrpSpPr/>
          <p:nvPr/>
        </p:nvGrpSpPr>
        <p:grpSpPr>
          <a:xfrm>
            <a:off x="4894751" y="2100075"/>
            <a:ext cx="354531" cy="1080490"/>
            <a:chOff x="5002334" y="2800100"/>
            <a:chExt cx="472708" cy="1440653"/>
          </a:xfrm>
        </p:grpSpPr>
        <p:cxnSp>
          <p:nvCxnSpPr>
            <p:cNvPr id="38" name="Straight Arrow Connector 37">
              <a:extLst>
                <a:ext uri="{FF2B5EF4-FFF2-40B4-BE49-F238E27FC236}">
                  <a16:creationId xmlns:a16="http://schemas.microsoft.com/office/drawing/2014/main" id="{F55FF59C-9322-4138-8386-F978F924FB32}"/>
                </a:ext>
              </a:extLst>
            </p:cNvPr>
            <p:cNvCxnSpPr>
              <a:cxnSpLocks/>
            </p:cNvCxnSpPr>
            <p:nvPr/>
          </p:nvCxnSpPr>
          <p:spPr>
            <a:xfrm>
              <a:off x="5238688"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FCE5216-069F-4270-8D36-0A73D5048F54}"/>
                </a:ext>
              </a:extLst>
            </p:cNvPr>
            <p:cNvSpPr txBox="1"/>
            <p:nvPr/>
          </p:nvSpPr>
          <p:spPr>
            <a:xfrm>
              <a:off x="5002334" y="2800100"/>
              <a:ext cx="472708" cy="861774"/>
            </a:xfrm>
            <a:prstGeom prst="rect">
              <a:avLst/>
            </a:prstGeom>
            <a:noFill/>
          </p:spPr>
          <p:txBody>
            <a:bodyPr wrap="square" rtlCol="0">
              <a:spAutoFit/>
            </a:bodyPr>
            <a:lstStyle/>
            <a:p>
              <a:pPr algn="ctr" defTabSz="342900" fontAlgn="auto">
                <a:spcBef>
                  <a:spcPts val="0"/>
                </a:spcBef>
                <a:spcAft>
                  <a:spcPts val="0"/>
                </a:spcAft>
              </a:pPr>
              <a:r>
                <a:rPr lang="en-US" sz="3600" dirty="0">
                  <a:solidFill>
                    <a:prstClr val="black"/>
                  </a:solidFill>
                  <a:latin typeface="Arial" panose="020B0604020202020204"/>
                  <a:ea typeface="+mn-ea"/>
                </a:rPr>
                <a:t>D</a:t>
              </a:r>
            </a:p>
          </p:txBody>
        </p:sp>
      </p:grpSp>
      <p:sp>
        <p:nvSpPr>
          <p:cNvPr id="26" name="TextBox 25">
            <a:extLst>
              <a:ext uri="{FF2B5EF4-FFF2-40B4-BE49-F238E27FC236}">
                <a16:creationId xmlns:a16="http://schemas.microsoft.com/office/drawing/2014/main" id="{28E6C55F-3652-4E60-BDDE-94D781C4AA1E}"/>
              </a:ext>
            </a:extLst>
          </p:cNvPr>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0316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92E878B2-B33C-4216-AF94-CFA39FD25731}"/>
              </a:ext>
            </a:extLst>
          </p:cNvPr>
          <p:cNvGrpSpPr/>
          <p:nvPr/>
        </p:nvGrpSpPr>
        <p:grpSpPr>
          <a:xfrm>
            <a:off x="2938495" y="2799883"/>
            <a:ext cx="4087019" cy="2092856"/>
            <a:chOff x="2393994" y="2816528"/>
            <a:chExt cx="5449358" cy="2790475"/>
          </a:xfrm>
        </p:grpSpPr>
        <p:sp>
          <p:nvSpPr>
            <p:cNvPr id="77" name="Left Brace 76">
              <a:extLst>
                <a:ext uri="{FF2B5EF4-FFF2-40B4-BE49-F238E27FC236}">
                  <a16:creationId xmlns:a16="http://schemas.microsoft.com/office/drawing/2014/main" id="{B5DEA00C-F2B2-4EA9-8F63-88301A321ED1}"/>
                </a:ext>
              </a:extLst>
            </p:cNvPr>
            <p:cNvSpPr/>
            <p:nvPr/>
          </p:nvSpPr>
          <p:spPr>
            <a:xfrm rot="5400000">
              <a:off x="5085977" y="3082016"/>
              <a:ext cx="285209" cy="408761"/>
            </a:xfrm>
            <a:prstGeom prst="leftBrace">
              <a:avLst>
                <a:gd name="adj1" fmla="val 75117"/>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auto">
                <a:spcBef>
                  <a:spcPts val="0"/>
                </a:spcBef>
                <a:spcAft>
                  <a:spcPts val="0"/>
                </a:spcAft>
              </a:pPr>
              <a:endParaRPr lang="en-US" sz="1350">
                <a:solidFill>
                  <a:prstClr val="black"/>
                </a:solidFill>
                <a:latin typeface="Arial" panose="020B0604020202020204"/>
              </a:endParaRPr>
            </a:p>
          </p:txBody>
        </p:sp>
        <p:sp>
          <p:nvSpPr>
            <p:cNvPr id="85" name="Left Brace 84">
              <a:extLst>
                <a:ext uri="{FF2B5EF4-FFF2-40B4-BE49-F238E27FC236}">
                  <a16:creationId xmlns:a16="http://schemas.microsoft.com/office/drawing/2014/main" id="{BD689E9B-B8E6-4645-A83F-E44E3CC857FD}"/>
                </a:ext>
              </a:extLst>
            </p:cNvPr>
            <p:cNvSpPr/>
            <p:nvPr/>
          </p:nvSpPr>
          <p:spPr>
            <a:xfrm rot="5400000">
              <a:off x="6177723" y="2897357"/>
              <a:ext cx="285209" cy="408761"/>
            </a:xfrm>
            <a:prstGeom prst="leftBrace">
              <a:avLst>
                <a:gd name="adj1" fmla="val 75117"/>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auto">
                <a:spcBef>
                  <a:spcPts val="0"/>
                </a:spcBef>
                <a:spcAft>
                  <a:spcPts val="0"/>
                </a:spcAft>
              </a:pPr>
              <a:endParaRPr lang="en-US" sz="1350">
                <a:solidFill>
                  <a:prstClr val="black"/>
                </a:solidFill>
                <a:latin typeface="Arial" panose="020B0604020202020204"/>
              </a:endParaRPr>
            </a:p>
          </p:txBody>
        </p:sp>
        <p:sp>
          <p:nvSpPr>
            <p:cNvPr id="86" name="Left Brace 85">
              <a:extLst>
                <a:ext uri="{FF2B5EF4-FFF2-40B4-BE49-F238E27FC236}">
                  <a16:creationId xmlns:a16="http://schemas.microsoft.com/office/drawing/2014/main" id="{9B9F19C5-9B1C-46BC-B8C7-780FED6A8D9C}"/>
                </a:ext>
              </a:extLst>
            </p:cNvPr>
            <p:cNvSpPr/>
            <p:nvPr/>
          </p:nvSpPr>
          <p:spPr>
            <a:xfrm rot="5400000">
              <a:off x="7496367" y="2754752"/>
              <a:ext cx="285209" cy="408761"/>
            </a:xfrm>
            <a:prstGeom prst="leftBrace">
              <a:avLst>
                <a:gd name="adj1" fmla="val 75117"/>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auto">
                <a:spcBef>
                  <a:spcPts val="0"/>
                </a:spcBef>
                <a:spcAft>
                  <a:spcPts val="0"/>
                </a:spcAft>
              </a:pPr>
              <a:endParaRPr lang="en-US" sz="1350">
                <a:solidFill>
                  <a:prstClr val="black"/>
                </a:solidFill>
                <a:latin typeface="Arial" panose="020B0604020202020204"/>
              </a:endParaRPr>
            </a:p>
          </p:txBody>
        </p:sp>
        <p:grpSp>
          <p:nvGrpSpPr>
            <p:cNvPr id="89" name="Group 88">
              <a:extLst>
                <a:ext uri="{FF2B5EF4-FFF2-40B4-BE49-F238E27FC236}">
                  <a16:creationId xmlns:a16="http://schemas.microsoft.com/office/drawing/2014/main" id="{3832C9E1-E264-407D-814A-E479A6BA98C1}"/>
                </a:ext>
              </a:extLst>
            </p:cNvPr>
            <p:cNvGrpSpPr/>
            <p:nvPr/>
          </p:nvGrpSpPr>
          <p:grpSpPr>
            <a:xfrm>
              <a:off x="2393994" y="3205742"/>
              <a:ext cx="5286807" cy="2401261"/>
              <a:chOff x="2393994" y="3205742"/>
              <a:chExt cx="5286807" cy="2401261"/>
            </a:xfrm>
          </p:grpSpPr>
          <p:grpSp>
            <p:nvGrpSpPr>
              <p:cNvPr id="76" name="Group 75">
                <a:extLst>
                  <a:ext uri="{FF2B5EF4-FFF2-40B4-BE49-F238E27FC236}">
                    <a16:creationId xmlns:a16="http://schemas.microsoft.com/office/drawing/2014/main" id="{5B191176-6559-4BE0-83B1-F988E6839B01}"/>
                  </a:ext>
                </a:extLst>
              </p:cNvPr>
              <p:cNvGrpSpPr/>
              <p:nvPr/>
            </p:nvGrpSpPr>
            <p:grpSpPr>
              <a:xfrm>
                <a:off x="2393994" y="3205742"/>
                <a:ext cx="5286807" cy="1453285"/>
                <a:chOff x="2393994" y="3205742"/>
                <a:chExt cx="5286807" cy="1453285"/>
              </a:xfrm>
            </p:grpSpPr>
            <p:grpSp>
              <p:nvGrpSpPr>
                <p:cNvPr id="54" name="Group 53">
                  <a:extLst>
                    <a:ext uri="{FF2B5EF4-FFF2-40B4-BE49-F238E27FC236}">
                      <a16:creationId xmlns:a16="http://schemas.microsoft.com/office/drawing/2014/main" id="{59DE5F1D-1101-4F99-8959-33BBDCAFFB2E}"/>
                    </a:ext>
                  </a:extLst>
                </p:cNvPr>
                <p:cNvGrpSpPr/>
                <p:nvPr/>
              </p:nvGrpSpPr>
              <p:grpSpPr>
                <a:xfrm>
                  <a:off x="4951954" y="3205742"/>
                  <a:ext cx="2728847" cy="1453285"/>
                  <a:chOff x="4954667" y="2294695"/>
                  <a:chExt cx="2728847" cy="1453285"/>
                </a:xfrm>
              </p:grpSpPr>
              <p:sp>
                <p:nvSpPr>
                  <p:cNvPr id="55" name="Cube 54">
                    <a:extLst>
                      <a:ext uri="{FF2B5EF4-FFF2-40B4-BE49-F238E27FC236}">
                        <a16:creationId xmlns:a16="http://schemas.microsoft.com/office/drawing/2014/main" id="{7C46B3FF-39DA-4A1B-AE94-7ABC03266543}"/>
                      </a:ext>
                    </a:extLst>
                  </p:cNvPr>
                  <p:cNvSpPr/>
                  <p:nvPr/>
                </p:nvSpPr>
                <p:spPr>
                  <a:xfrm>
                    <a:off x="4954667" y="2550020"/>
                    <a:ext cx="345102" cy="902376"/>
                  </a:xfrm>
                  <a:prstGeom prst="cube">
                    <a:avLst>
                      <a:gd name="adj" fmla="val 58129"/>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Arial" panose="020B0604020202020204"/>
                    </a:endParaRPr>
                  </a:p>
                </p:txBody>
              </p:sp>
              <p:sp>
                <p:nvSpPr>
                  <p:cNvPr id="56" name="Cube 55">
                    <a:extLst>
                      <a:ext uri="{FF2B5EF4-FFF2-40B4-BE49-F238E27FC236}">
                        <a16:creationId xmlns:a16="http://schemas.microsoft.com/office/drawing/2014/main" id="{3BC93E6D-CA7B-4E19-894E-D59EF5F5BA9D}"/>
                      </a:ext>
                    </a:extLst>
                  </p:cNvPr>
                  <p:cNvSpPr/>
                  <p:nvPr/>
                </p:nvSpPr>
                <p:spPr>
                  <a:xfrm>
                    <a:off x="5948459" y="2400677"/>
                    <a:ext cx="417573" cy="1201062"/>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7" name="Cube 56">
                    <a:extLst>
                      <a:ext uri="{FF2B5EF4-FFF2-40B4-BE49-F238E27FC236}">
                        <a16:creationId xmlns:a16="http://schemas.microsoft.com/office/drawing/2014/main" id="{ED215E27-2F0D-4B2C-B835-8DB0EC1DAABC}"/>
                      </a:ext>
                    </a:extLst>
                  </p:cNvPr>
                  <p:cNvSpPr/>
                  <p:nvPr/>
                </p:nvSpPr>
                <p:spPr>
                  <a:xfrm>
                    <a:off x="7178250" y="2294695"/>
                    <a:ext cx="505264" cy="1453285"/>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grpSp>
            <p:grpSp>
              <p:nvGrpSpPr>
                <p:cNvPr id="75" name="Group 74">
                  <a:extLst>
                    <a:ext uri="{FF2B5EF4-FFF2-40B4-BE49-F238E27FC236}">
                      <a16:creationId xmlns:a16="http://schemas.microsoft.com/office/drawing/2014/main" id="{BA3ACFF3-EEAE-488B-8389-0D4F290314D9}"/>
                    </a:ext>
                  </a:extLst>
                </p:cNvPr>
                <p:cNvGrpSpPr/>
                <p:nvPr/>
              </p:nvGrpSpPr>
              <p:grpSpPr>
                <a:xfrm>
                  <a:off x="2393994" y="4363443"/>
                  <a:ext cx="4864252" cy="295584"/>
                  <a:chOff x="2393994" y="4363443"/>
                  <a:chExt cx="4864252" cy="295584"/>
                </a:xfrm>
              </p:grpSpPr>
              <p:cxnSp>
                <p:nvCxnSpPr>
                  <p:cNvPr id="59" name="Connector: Curved 58">
                    <a:extLst>
                      <a:ext uri="{FF2B5EF4-FFF2-40B4-BE49-F238E27FC236}">
                        <a16:creationId xmlns:a16="http://schemas.microsoft.com/office/drawing/2014/main" id="{C47973EA-AC32-42EA-A648-2FB4611B6E03}"/>
                      </a:ext>
                    </a:extLst>
                  </p:cNvPr>
                  <p:cNvCxnSpPr>
                    <a:stCxn id="43" idx="3"/>
                    <a:endCxn id="55" idx="3"/>
                  </p:cNvCxnSpPr>
                  <p:nvPr/>
                </p:nvCxnSpPr>
                <p:spPr>
                  <a:xfrm rot="5400000" flipH="1" flipV="1">
                    <a:off x="4443202" y="3785796"/>
                    <a:ext cx="3353" cy="1158647"/>
                  </a:xfrm>
                  <a:prstGeom prst="curvedConnector3">
                    <a:avLst>
                      <a:gd name="adj1" fmla="val -6817775"/>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Curved 59">
                    <a:extLst>
                      <a:ext uri="{FF2B5EF4-FFF2-40B4-BE49-F238E27FC236}">
                        <a16:creationId xmlns:a16="http://schemas.microsoft.com/office/drawing/2014/main" id="{9667A187-475A-4B99-9F9B-32CC21BFCB9F}"/>
                      </a:ext>
                    </a:extLst>
                  </p:cNvPr>
                  <p:cNvCxnSpPr>
                    <a:cxnSpLocks/>
                    <a:stCxn id="42" idx="3"/>
                    <a:endCxn id="56" idx="3"/>
                  </p:cNvCxnSpPr>
                  <p:nvPr/>
                </p:nvCxnSpPr>
                <p:spPr>
                  <a:xfrm rot="5400000" flipH="1" flipV="1">
                    <a:off x="4554242" y="3056281"/>
                    <a:ext cx="3353" cy="2916363"/>
                  </a:xfrm>
                  <a:prstGeom prst="curvedConnector3">
                    <a:avLst>
                      <a:gd name="adj1" fmla="val -6817775"/>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13D83951-FAAF-4886-BDBA-74874F710049}"/>
                      </a:ext>
                    </a:extLst>
                  </p:cNvPr>
                  <p:cNvCxnSpPr>
                    <a:cxnSpLocks/>
                    <a:stCxn id="41" idx="3"/>
                    <a:endCxn id="57" idx="3"/>
                  </p:cNvCxnSpPr>
                  <p:nvPr/>
                </p:nvCxnSpPr>
                <p:spPr>
                  <a:xfrm rot="16200000" flipH="1">
                    <a:off x="4823602" y="2224383"/>
                    <a:ext cx="5036" cy="4864252"/>
                  </a:xfrm>
                  <a:prstGeom prst="curvedConnector3">
                    <a:avLst>
                      <a:gd name="adj1" fmla="val 4639317"/>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8" name="TextBox 87">
                <a:extLst>
                  <a:ext uri="{FF2B5EF4-FFF2-40B4-BE49-F238E27FC236}">
                    <a16:creationId xmlns:a16="http://schemas.microsoft.com/office/drawing/2014/main" id="{755D82D8-9D7E-48CA-8A3E-265D14BDF643}"/>
                  </a:ext>
                </a:extLst>
              </p:cNvPr>
              <p:cNvSpPr txBox="1"/>
              <p:nvPr/>
            </p:nvSpPr>
            <p:spPr>
              <a:xfrm>
                <a:off x="3721636" y="4991450"/>
                <a:ext cx="1830936" cy="615553"/>
              </a:xfrm>
              <a:prstGeom prst="rect">
                <a:avLst/>
              </a:prstGeom>
              <a:noFill/>
            </p:spPr>
            <p:txBody>
              <a:bodyPr wrap="square" rtlCol="0">
                <a:spAutoFit/>
              </a:bodyPr>
              <a:lstStyle/>
              <a:p>
                <a:pPr algn="ctr" defTabSz="342900" fontAlgn="auto">
                  <a:spcBef>
                    <a:spcPts val="0"/>
                  </a:spcBef>
                  <a:spcAft>
                    <a:spcPts val="0"/>
                  </a:spcAft>
                </a:pPr>
                <a:r>
                  <a:rPr lang="en-US" sz="2400" dirty="0">
                    <a:solidFill>
                      <a:prstClr val="black"/>
                    </a:solidFill>
                    <a:latin typeface="Arial" panose="020B0604020202020204"/>
                    <a:ea typeface="+mn-ea"/>
                  </a:rPr>
                  <a:t>Copy</a:t>
                </a:r>
              </a:p>
            </p:txBody>
          </p:sp>
        </p:grpSp>
      </p:grpSp>
      <p:sp>
        <p:nvSpPr>
          <p:cNvPr id="2" name="Title 1">
            <a:extLst>
              <a:ext uri="{FF2B5EF4-FFF2-40B4-BE49-F238E27FC236}">
                <a16:creationId xmlns:a16="http://schemas.microsoft.com/office/drawing/2014/main" id="{96207E6B-DD3B-4B17-B8C3-B5BE024E7E41}"/>
              </a:ext>
            </a:extLst>
          </p:cNvPr>
          <p:cNvSpPr>
            <a:spLocks noGrp="1"/>
          </p:cNvSpPr>
          <p:nvPr>
            <p:ph type="title"/>
          </p:nvPr>
        </p:nvSpPr>
        <p:spPr>
          <a:xfrm>
            <a:off x="1614488" y="273845"/>
            <a:ext cx="5915025" cy="994172"/>
          </a:xfrm>
        </p:spPr>
        <p:txBody>
          <a:bodyPr/>
          <a:lstStyle/>
          <a:p>
            <a:r>
              <a:rPr lang="en-US" dirty="0"/>
              <a:t>Missing Details</a:t>
            </a:r>
          </a:p>
        </p:txBody>
      </p:sp>
      <p:pic>
        <p:nvPicPr>
          <p:cNvPr id="18" name="Picture 2" descr="http://www.robots.ox.ac.uk/~szheng/crf-rnn-res-voc12-val/2007_000129.jpg">
            <a:extLst>
              <a:ext uri="{FF2B5EF4-FFF2-40B4-BE49-F238E27FC236}">
                <a16:creationId xmlns:a16="http://schemas.microsoft.com/office/drawing/2014/main" id="{AEAD2642-9ED6-4B21-9F32-0164E1C49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1388438" y="2930383"/>
            <a:ext cx="937916" cy="1405232"/>
          </a:xfrm>
          <a:prstGeom prst="rect">
            <a:avLst/>
          </a:prstGeom>
          <a:noFill/>
          <a:extLst>
            <a:ext uri="{909E8E84-426E-40DD-AFC4-6F175D3DCCD1}">
              <a14:hiddenFill xmlns:a14="http://schemas.microsoft.com/office/drawing/2010/main">
                <a:solidFill>
                  <a:srgbClr val="FFFFFF"/>
                </a:solidFill>
              </a14:hiddenFill>
            </a:ext>
          </a:extLst>
        </p:spPr>
      </p:pic>
      <p:sp>
        <p:nvSpPr>
          <p:cNvPr id="20" name="Cube 19">
            <a:extLst>
              <a:ext uri="{FF2B5EF4-FFF2-40B4-BE49-F238E27FC236}">
                <a16:creationId xmlns:a16="http://schemas.microsoft.com/office/drawing/2014/main" id="{FFB796F8-2AC2-4580-9B00-5BBB0935CD31}"/>
              </a:ext>
            </a:extLst>
          </p:cNvPr>
          <p:cNvSpPr/>
          <p:nvPr/>
        </p:nvSpPr>
        <p:spPr>
          <a:xfrm>
            <a:off x="2411571" y="3088018"/>
            <a:ext cx="378948" cy="1089964"/>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9" name="Cube 28">
            <a:extLst>
              <a:ext uri="{FF2B5EF4-FFF2-40B4-BE49-F238E27FC236}">
                <a16:creationId xmlns:a16="http://schemas.microsoft.com/office/drawing/2014/main" id="{F509121D-0D89-4286-A3D0-B547E3CBAF03}"/>
              </a:ext>
            </a:extLst>
          </p:cNvPr>
          <p:cNvSpPr/>
          <p:nvPr/>
        </p:nvSpPr>
        <p:spPr>
          <a:xfrm>
            <a:off x="2686990" y="3088018"/>
            <a:ext cx="378948" cy="1089964"/>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0" name="Cube 29">
            <a:extLst>
              <a:ext uri="{FF2B5EF4-FFF2-40B4-BE49-F238E27FC236}">
                <a16:creationId xmlns:a16="http://schemas.microsoft.com/office/drawing/2014/main" id="{F09C6158-13BC-44B7-99A8-7199498C3841}"/>
              </a:ext>
            </a:extLst>
          </p:cNvPr>
          <p:cNvSpPr/>
          <p:nvPr/>
        </p:nvSpPr>
        <p:spPr>
          <a:xfrm>
            <a:off x="3265359" y="3173795"/>
            <a:ext cx="313180" cy="900797"/>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1" name="Cube 30">
            <a:extLst>
              <a:ext uri="{FF2B5EF4-FFF2-40B4-BE49-F238E27FC236}">
                <a16:creationId xmlns:a16="http://schemas.microsoft.com/office/drawing/2014/main" id="{BB912F60-E50B-4F08-AA76-E00B408DC5A5}"/>
              </a:ext>
            </a:extLst>
          </p:cNvPr>
          <p:cNvSpPr/>
          <p:nvPr/>
        </p:nvSpPr>
        <p:spPr>
          <a:xfrm>
            <a:off x="3793333" y="3285802"/>
            <a:ext cx="258827" cy="67678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2" name="Cube 31">
            <a:extLst>
              <a:ext uri="{FF2B5EF4-FFF2-40B4-BE49-F238E27FC236}">
                <a16:creationId xmlns:a16="http://schemas.microsoft.com/office/drawing/2014/main" id="{CF07299D-FDF9-45DD-B4CB-8FC4B4FB64AA}"/>
              </a:ext>
            </a:extLst>
          </p:cNvPr>
          <p:cNvSpPr/>
          <p:nvPr/>
        </p:nvSpPr>
        <p:spPr>
          <a:xfrm>
            <a:off x="4513875" y="3369955"/>
            <a:ext cx="213907" cy="508477"/>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6" name="Cube 25">
            <a:extLst>
              <a:ext uri="{FF2B5EF4-FFF2-40B4-BE49-F238E27FC236}">
                <a16:creationId xmlns:a16="http://schemas.microsoft.com/office/drawing/2014/main" id="{CFCF85F7-0781-4DE2-A6DF-EB0A72EB742A}"/>
              </a:ext>
            </a:extLst>
          </p:cNvPr>
          <p:cNvSpPr/>
          <p:nvPr/>
        </p:nvSpPr>
        <p:spPr>
          <a:xfrm>
            <a:off x="4958896" y="3285802"/>
            <a:ext cx="258827" cy="67678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1" name="Cube 40">
            <a:extLst>
              <a:ext uri="{FF2B5EF4-FFF2-40B4-BE49-F238E27FC236}">
                <a16:creationId xmlns:a16="http://schemas.microsoft.com/office/drawing/2014/main" id="{1F0F558C-AE05-4391-B622-610A2761544C}"/>
              </a:ext>
            </a:extLst>
          </p:cNvPr>
          <p:cNvSpPr/>
          <p:nvPr/>
        </p:nvSpPr>
        <p:spPr>
          <a:xfrm>
            <a:off x="2876464" y="3088017"/>
            <a:ext cx="378948" cy="1089964"/>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2" name="Cube 41">
            <a:extLst>
              <a:ext uri="{FF2B5EF4-FFF2-40B4-BE49-F238E27FC236}">
                <a16:creationId xmlns:a16="http://schemas.microsoft.com/office/drawing/2014/main" id="{6507FF3B-4B48-4472-97E1-39BD02815BEF}"/>
              </a:ext>
            </a:extLst>
          </p:cNvPr>
          <p:cNvSpPr/>
          <p:nvPr/>
        </p:nvSpPr>
        <p:spPr>
          <a:xfrm>
            <a:off x="3415038" y="3173794"/>
            <a:ext cx="313180" cy="900797"/>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3" name="Cube 42">
            <a:extLst>
              <a:ext uri="{FF2B5EF4-FFF2-40B4-BE49-F238E27FC236}">
                <a16:creationId xmlns:a16="http://schemas.microsoft.com/office/drawing/2014/main" id="{331C1568-EC99-47D1-98C3-EAAB8F054FF5}"/>
              </a:ext>
            </a:extLst>
          </p:cNvPr>
          <p:cNvSpPr/>
          <p:nvPr/>
        </p:nvSpPr>
        <p:spPr>
          <a:xfrm>
            <a:off x="3987980" y="3285802"/>
            <a:ext cx="258827" cy="67678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8" name="Cube 47">
            <a:extLst>
              <a:ext uri="{FF2B5EF4-FFF2-40B4-BE49-F238E27FC236}">
                <a16:creationId xmlns:a16="http://schemas.microsoft.com/office/drawing/2014/main" id="{C29D2911-57F8-4129-8F43-F40A18576737}"/>
              </a:ext>
            </a:extLst>
          </p:cNvPr>
          <p:cNvSpPr/>
          <p:nvPr/>
        </p:nvSpPr>
        <p:spPr>
          <a:xfrm>
            <a:off x="5132014" y="3285802"/>
            <a:ext cx="258827" cy="67678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7" name="Cube 26">
            <a:extLst>
              <a:ext uri="{FF2B5EF4-FFF2-40B4-BE49-F238E27FC236}">
                <a16:creationId xmlns:a16="http://schemas.microsoft.com/office/drawing/2014/main" id="{3885AF86-EA9F-4C66-89F3-5927180E6C4A}"/>
              </a:ext>
            </a:extLst>
          </p:cNvPr>
          <p:cNvSpPr/>
          <p:nvPr/>
        </p:nvSpPr>
        <p:spPr>
          <a:xfrm>
            <a:off x="5691174" y="3173795"/>
            <a:ext cx="313180" cy="900797"/>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5" name="Cube 44">
            <a:extLst>
              <a:ext uri="{FF2B5EF4-FFF2-40B4-BE49-F238E27FC236}">
                <a16:creationId xmlns:a16="http://schemas.microsoft.com/office/drawing/2014/main" id="{A202369B-5079-4341-932E-7A7839221A10}"/>
              </a:ext>
            </a:extLst>
          </p:cNvPr>
          <p:cNvSpPr/>
          <p:nvPr/>
        </p:nvSpPr>
        <p:spPr>
          <a:xfrm>
            <a:off x="5896584" y="3173794"/>
            <a:ext cx="313180" cy="900797"/>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8" name="Cube 27">
            <a:extLst>
              <a:ext uri="{FF2B5EF4-FFF2-40B4-BE49-F238E27FC236}">
                <a16:creationId xmlns:a16="http://schemas.microsoft.com/office/drawing/2014/main" id="{E1131613-FF5E-49EC-9F95-BEB507D2330D}"/>
              </a:ext>
            </a:extLst>
          </p:cNvPr>
          <p:cNvSpPr/>
          <p:nvPr/>
        </p:nvSpPr>
        <p:spPr>
          <a:xfrm>
            <a:off x="6646566" y="3088018"/>
            <a:ext cx="378948" cy="1089964"/>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47" name="Cube 46">
            <a:extLst>
              <a:ext uri="{FF2B5EF4-FFF2-40B4-BE49-F238E27FC236}">
                <a16:creationId xmlns:a16="http://schemas.microsoft.com/office/drawing/2014/main" id="{85587DCB-C0B7-4D90-AAB7-CFDB83CD0BD5}"/>
              </a:ext>
            </a:extLst>
          </p:cNvPr>
          <p:cNvSpPr/>
          <p:nvPr/>
        </p:nvSpPr>
        <p:spPr>
          <a:xfrm>
            <a:off x="6855341" y="3088017"/>
            <a:ext cx="378948" cy="1089964"/>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4" name="Cube 23">
            <a:extLst>
              <a:ext uri="{FF2B5EF4-FFF2-40B4-BE49-F238E27FC236}">
                <a16:creationId xmlns:a16="http://schemas.microsoft.com/office/drawing/2014/main" id="{1642A137-DF87-4CA8-BC1D-BAFC1090859D}"/>
              </a:ext>
            </a:extLst>
          </p:cNvPr>
          <p:cNvSpPr/>
          <p:nvPr/>
        </p:nvSpPr>
        <p:spPr>
          <a:xfrm>
            <a:off x="7190360" y="3088018"/>
            <a:ext cx="378948" cy="1089964"/>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78" name="TextBox 77">
            <a:extLst>
              <a:ext uri="{FF2B5EF4-FFF2-40B4-BE49-F238E27FC236}">
                <a16:creationId xmlns:a16="http://schemas.microsoft.com/office/drawing/2014/main" id="{D8E038DA-3AFA-439B-9224-85D68CB88361}"/>
              </a:ext>
            </a:extLst>
          </p:cNvPr>
          <p:cNvSpPr txBox="1"/>
          <p:nvPr/>
        </p:nvSpPr>
        <p:spPr>
          <a:xfrm>
            <a:off x="1386284" y="1071809"/>
            <a:ext cx="6183023" cy="415498"/>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How do you send details forward in the network? </a:t>
            </a:r>
          </a:p>
        </p:txBody>
      </p:sp>
      <p:sp>
        <p:nvSpPr>
          <p:cNvPr id="87" name="TextBox 86">
            <a:extLst>
              <a:ext uri="{FF2B5EF4-FFF2-40B4-BE49-F238E27FC236}">
                <a16:creationId xmlns:a16="http://schemas.microsoft.com/office/drawing/2014/main" id="{C735690B-07FA-432F-A07B-D3EB40D13B64}"/>
              </a:ext>
            </a:extLst>
          </p:cNvPr>
          <p:cNvSpPr txBox="1"/>
          <p:nvPr/>
        </p:nvSpPr>
        <p:spPr>
          <a:xfrm>
            <a:off x="1422364" y="1422336"/>
            <a:ext cx="6183023" cy="1061829"/>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You copy the activations forward. </a:t>
            </a:r>
          </a:p>
          <a:p>
            <a:pPr algn="ctr" defTabSz="342900" fontAlgn="auto">
              <a:spcBef>
                <a:spcPts val="0"/>
              </a:spcBef>
              <a:spcAft>
                <a:spcPts val="0"/>
              </a:spcAft>
            </a:pPr>
            <a:r>
              <a:rPr lang="en-US" sz="2100" dirty="0">
                <a:solidFill>
                  <a:prstClr val="black"/>
                </a:solidFill>
                <a:latin typeface="Arial" panose="020B0604020202020204"/>
                <a:ea typeface="+mn-ea"/>
              </a:rPr>
              <a:t>Subsequent layers at the same resolution figure out how to fuse things.</a:t>
            </a:r>
          </a:p>
        </p:txBody>
      </p:sp>
      <p:sp>
        <p:nvSpPr>
          <p:cNvPr id="110" name="TextBox 109">
            <a:extLst>
              <a:ext uri="{FF2B5EF4-FFF2-40B4-BE49-F238E27FC236}">
                <a16:creationId xmlns:a16="http://schemas.microsoft.com/office/drawing/2014/main" id="{ACD0F4E4-ADB5-48F7-92F9-0756B7D0AEE0}"/>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a:solidFill>
                  <a:prstClr val="black"/>
                </a:solidFill>
                <a:latin typeface="Arial" panose="020B0604020202020204"/>
                <a:ea typeface="+mn-ea"/>
              </a:rPr>
              <a:t>Result from Long et al. </a:t>
            </a:r>
            <a:r>
              <a:rPr lang="en-US" sz="900" i="1" dirty="0">
                <a:solidFill>
                  <a:prstClr val="black"/>
                </a:solidFill>
                <a:latin typeface="Arial" panose="020B0604020202020204"/>
                <a:ea typeface="+mn-ea"/>
              </a:rPr>
              <a:t>Fully Convolutional Networks For Semantic Segmentation</a:t>
            </a:r>
            <a:r>
              <a:rPr lang="en-US" sz="900" dirty="0">
                <a:solidFill>
                  <a:prstClr val="black"/>
                </a:solidFill>
                <a:latin typeface="Arial" panose="020B0604020202020204"/>
                <a:ea typeface="+mn-ea"/>
              </a:rPr>
              <a:t>. CVPR 2014</a:t>
            </a:r>
          </a:p>
        </p:txBody>
      </p:sp>
    </p:spTree>
    <p:extLst>
      <p:ext uri="{BB962C8B-B14F-4D97-AF65-F5344CB8AC3E}">
        <p14:creationId xmlns:p14="http://schemas.microsoft.com/office/powerpoint/2010/main" val="9626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a:extLst>
              <a:ext uri="{FF2B5EF4-FFF2-40B4-BE49-F238E27FC236}">
                <a16:creationId xmlns:a16="http://schemas.microsoft.com/office/drawing/2014/main" id="{BFAF7B69-10EE-472B-B112-0623C035C826}"/>
              </a:ext>
            </a:extLst>
          </p:cNvPr>
          <p:cNvSpPr/>
          <p:nvPr/>
        </p:nvSpPr>
        <p:spPr>
          <a:xfrm>
            <a:off x="2411571" y="1143870"/>
            <a:ext cx="378948" cy="1089964"/>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5" name="Cube 4">
            <a:extLst>
              <a:ext uri="{FF2B5EF4-FFF2-40B4-BE49-F238E27FC236}">
                <a16:creationId xmlns:a16="http://schemas.microsoft.com/office/drawing/2014/main" id="{F7911A7A-A15A-43CD-8AFA-197548BD4DBF}"/>
              </a:ext>
            </a:extLst>
          </p:cNvPr>
          <p:cNvSpPr/>
          <p:nvPr/>
        </p:nvSpPr>
        <p:spPr>
          <a:xfrm>
            <a:off x="2686990" y="1143870"/>
            <a:ext cx="378948" cy="1089964"/>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0" name="Cube 9">
            <a:extLst>
              <a:ext uri="{FF2B5EF4-FFF2-40B4-BE49-F238E27FC236}">
                <a16:creationId xmlns:a16="http://schemas.microsoft.com/office/drawing/2014/main" id="{5E250A41-748C-405B-881D-FF4F9EC1F342}"/>
              </a:ext>
            </a:extLst>
          </p:cNvPr>
          <p:cNvSpPr/>
          <p:nvPr/>
        </p:nvSpPr>
        <p:spPr>
          <a:xfrm>
            <a:off x="2876464" y="1143868"/>
            <a:ext cx="378948" cy="1089964"/>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1" name="Cube 30">
            <a:extLst>
              <a:ext uri="{FF2B5EF4-FFF2-40B4-BE49-F238E27FC236}">
                <a16:creationId xmlns:a16="http://schemas.microsoft.com/office/drawing/2014/main" id="{EC5671FD-D932-4063-B252-152B57478BFF}"/>
              </a:ext>
            </a:extLst>
          </p:cNvPr>
          <p:cNvSpPr/>
          <p:nvPr/>
        </p:nvSpPr>
        <p:spPr>
          <a:xfrm>
            <a:off x="4856965" y="3134800"/>
            <a:ext cx="258827" cy="676782"/>
          </a:xfrm>
          <a:prstGeom prst="cube">
            <a:avLst>
              <a:gd name="adj" fmla="val 58129"/>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Arial" panose="020B0604020202020204"/>
            </a:endParaRPr>
          </a:p>
        </p:txBody>
      </p:sp>
      <p:sp>
        <p:nvSpPr>
          <p:cNvPr id="32" name="Cube 31">
            <a:extLst>
              <a:ext uri="{FF2B5EF4-FFF2-40B4-BE49-F238E27FC236}">
                <a16:creationId xmlns:a16="http://schemas.microsoft.com/office/drawing/2014/main" id="{2E1B82F7-3DA1-4B39-8DB1-E980060E6425}"/>
              </a:ext>
            </a:extLst>
          </p:cNvPr>
          <p:cNvSpPr/>
          <p:nvPr/>
        </p:nvSpPr>
        <p:spPr>
          <a:xfrm>
            <a:off x="5602310" y="2121350"/>
            <a:ext cx="313180" cy="900797"/>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33" name="Cube 32">
            <a:extLst>
              <a:ext uri="{FF2B5EF4-FFF2-40B4-BE49-F238E27FC236}">
                <a16:creationId xmlns:a16="http://schemas.microsoft.com/office/drawing/2014/main" id="{44749104-BAC0-4569-9D42-2C32F83B2FEF}"/>
              </a:ext>
            </a:extLst>
          </p:cNvPr>
          <p:cNvSpPr/>
          <p:nvPr/>
        </p:nvSpPr>
        <p:spPr>
          <a:xfrm>
            <a:off x="6524653" y="1149702"/>
            <a:ext cx="378948" cy="1089964"/>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2" name="Title 1">
            <a:extLst>
              <a:ext uri="{FF2B5EF4-FFF2-40B4-BE49-F238E27FC236}">
                <a16:creationId xmlns:a16="http://schemas.microsoft.com/office/drawing/2014/main" id="{2D189549-B4FF-4FDD-AE62-4CB91B10ACB0}"/>
              </a:ext>
            </a:extLst>
          </p:cNvPr>
          <p:cNvSpPr>
            <a:spLocks noGrp="1"/>
          </p:cNvSpPr>
          <p:nvPr>
            <p:ph type="title"/>
          </p:nvPr>
        </p:nvSpPr>
        <p:spPr/>
        <p:txBody>
          <a:bodyPr/>
          <a:lstStyle/>
          <a:p>
            <a:r>
              <a:rPr lang="en-US" dirty="0"/>
              <a:t>U-Net</a:t>
            </a:r>
          </a:p>
        </p:txBody>
      </p:sp>
      <p:pic>
        <p:nvPicPr>
          <p:cNvPr id="3" name="Picture 2" descr="http://www.robots.ox.ac.uk/~szheng/crf-rnn-res-voc12-val/2007_000129.jpg">
            <a:extLst>
              <a:ext uri="{FF2B5EF4-FFF2-40B4-BE49-F238E27FC236}">
                <a16:creationId xmlns:a16="http://schemas.microsoft.com/office/drawing/2014/main" id="{43F7A540-3F4E-4F25-B877-D997DBCEB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1388438" y="986235"/>
            <a:ext cx="937916" cy="1405232"/>
          </a:xfrm>
          <a:prstGeom prst="rect">
            <a:avLst/>
          </a:prstGeom>
          <a:noFill/>
          <a:extLst>
            <a:ext uri="{909E8E84-426E-40DD-AFC4-6F175D3DCCD1}">
              <a14:hiddenFill xmlns:a14="http://schemas.microsoft.com/office/drawing/2010/main">
                <a:solidFill>
                  <a:srgbClr val="FFFFFF"/>
                </a:solidFill>
              </a14:hiddenFill>
            </a:ext>
          </a:extLst>
        </p:spPr>
      </p:pic>
      <p:sp>
        <p:nvSpPr>
          <p:cNvPr id="6" name="Cube 5">
            <a:extLst>
              <a:ext uri="{FF2B5EF4-FFF2-40B4-BE49-F238E27FC236}">
                <a16:creationId xmlns:a16="http://schemas.microsoft.com/office/drawing/2014/main" id="{1070D37A-0716-4F80-835A-B877341AD8B2}"/>
              </a:ext>
            </a:extLst>
          </p:cNvPr>
          <p:cNvSpPr/>
          <p:nvPr/>
        </p:nvSpPr>
        <p:spPr>
          <a:xfrm>
            <a:off x="3265359" y="2121352"/>
            <a:ext cx="313180" cy="900797"/>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7" name="Cube 6">
            <a:extLst>
              <a:ext uri="{FF2B5EF4-FFF2-40B4-BE49-F238E27FC236}">
                <a16:creationId xmlns:a16="http://schemas.microsoft.com/office/drawing/2014/main" id="{13E9181D-46E8-40D3-9674-AAC35E766F18}"/>
              </a:ext>
            </a:extLst>
          </p:cNvPr>
          <p:cNvSpPr/>
          <p:nvPr/>
        </p:nvSpPr>
        <p:spPr>
          <a:xfrm>
            <a:off x="3793333" y="3134800"/>
            <a:ext cx="258827" cy="67678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8" name="Cube 7">
            <a:extLst>
              <a:ext uri="{FF2B5EF4-FFF2-40B4-BE49-F238E27FC236}">
                <a16:creationId xmlns:a16="http://schemas.microsoft.com/office/drawing/2014/main" id="{2817C145-8D68-4F04-918E-E467D343966D}"/>
              </a:ext>
            </a:extLst>
          </p:cNvPr>
          <p:cNvSpPr/>
          <p:nvPr/>
        </p:nvSpPr>
        <p:spPr>
          <a:xfrm>
            <a:off x="4513875" y="3936213"/>
            <a:ext cx="213907" cy="508477"/>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9" name="Cube 8">
            <a:extLst>
              <a:ext uri="{FF2B5EF4-FFF2-40B4-BE49-F238E27FC236}">
                <a16:creationId xmlns:a16="http://schemas.microsoft.com/office/drawing/2014/main" id="{1438EC4F-92C4-4F1D-B7AD-83B6D7BC8D1A}"/>
              </a:ext>
            </a:extLst>
          </p:cNvPr>
          <p:cNvSpPr/>
          <p:nvPr/>
        </p:nvSpPr>
        <p:spPr>
          <a:xfrm>
            <a:off x="4958896" y="3134800"/>
            <a:ext cx="258827" cy="67678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1" name="Cube 10">
            <a:extLst>
              <a:ext uri="{FF2B5EF4-FFF2-40B4-BE49-F238E27FC236}">
                <a16:creationId xmlns:a16="http://schemas.microsoft.com/office/drawing/2014/main" id="{FAE7249E-99E3-4E76-9B17-8023C51301E8}"/>
              </a:ext>
            </a:extLst>
          </p:cNvPr>
          <p:cNvSpPr/>
          <p:nvPr/>
        </p:nvSpPr>
        <p:spPr>
          <a:xfrm>
            <a:off x="3415038" y="2121352"/>
            <a:ext cx="313180" cy="900797"/>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2" name="Cube 11">
            <a:extLst>
              <a:ext uri="{FF2B5EF4-FFF2-40B4-BE49-F238E27FC236}">
                <a16:creationId xmlns:a16="http://schemas.microsoft.com/office/drawing/2014/main" id="{FB7FBBD8-2517-4108-983D-03B02DCCF21B}"/>
              </a:ext>
            </a:extLst>
          </p:cNvPr>
          <p:cNvSpPr/>
          <p:nvPr/>
        </p:nvSpPr>
        <p:spPr>
          <a:xfrm>
            <a:off x="3987980" y="3134800"/>
            <a:ext cx="258827" cy="67678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3" name="Cube 12">
            <a:extLst>
              <a:ext uri="{FF2B5EF4-FFF2-40B4-BE49-F238E27FC236}">
                <a16:creationId xmlns:a16="http://schemas.microsoft.com/office/drawing/2014/main" id="{655549BA-BEA0-4DB1-8736-23F0B374C423}"/>
              </a:ext>
            </a:extLst>
          </p:cNvPr>
          <p:cNvSpPr/>
          <p:nvPr/>
        </p:nvSpPr>
        <p:spPr>
          <a:xfrm>
            <a:off x="5132014" y="3134800"/>
            <a:ext cx="258827" cy="67678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4" name="Cube 13">
            <a:extLst>
              <a:ext uri="{FF2B5EF4-FFF2-40B4-BE49-F238E27FC236}">
                <a16:creationId xmlns:a16="http://schemas.microsoft.com/office/drawing/2014/main" id="{F3B4C466-D588-4BB1-942F-4ED191BFCAFB}"/>
              </a:ext>
            </a:extLst>
          </p:cNvPr>
          <p:cNvSpPr/>
          <p:nvPr/>
        </p:nvSpPr>
        <p:spPr>
          <a:xfrm>
            <a:off x="5691174" y="2121352"/>
            <a:ext cx="313180" cy="900797"/>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5" name="Cube 14">
            <a:extLst>
              <a:ext uri="{FF2B5EF4-FFF2-40B4-BE49-F238E27FC236}">
                <a16:creationId xmlns:a16="http://schemas.microsoft.com/office/drawing/2014/main" id="{74D37797-548C-41A0-9789-9A96BBFF6483}"/>
              </a:ext>
            </a:extLst>
          </p:cNvPr>
          <p:cNvSpPr/>
          <p:nvPr/>
        </p:nvSpPr>
        <p:spPr>
          <a:xfrm>
            <a:off x="5896584" y="2121350"/>
            <a:ext cx="313180" cy="900797"/>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6" name="Cube 15">
            <a:extLst>
              <a:ext uri="{FF2B5EF4-FFF2-40B4-BE49-F238E27FC236}">
                <a16:creationId xmlns:a16="http://schemas.microsoft.com/office/drawing/2014/main" id="{AA4095B7-151D-4A4C-9C4B-A9C28F1F5B53}"/>
              </a:ext>
            </a:extLst>
          </p:cNvPr>
          <p:cNvSpPr/>
          <p:nvPr/>
        </p:nvSpPr>
        <p:spPr>
          <a:xfrm>
            <a:off x="6646566" y="1143870"/>
            <a:ext cx="378948" cy="1089964"/>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7" name="Cube 16">
            <a:extLst>
              <a:ext uri="{FF2B5EF4-FFF2-40B4-BE49-F238E27FC236}">
                <a16:creationId xmlns:a16="http://schemas.microsoft.com/office/drawing/2014/main" id="{7DC4846A-1024-492B-AB15-6486460C26C3}"/>
              </a:ext>
            </a:extLst>
          </p:cNvPr>
          <p:cNvSpPr/>
          <p:nvPr/>
        </p:nvSpPr>
        <p:spPr>
          <a:xfrm>
            <a:off x="6855341" y="1143868"/>
            <a:ext cx="378948" cy="1089964"/>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sp>
        <p:nvSpPr>
          <p:cNvPr id="18" name="Cube 17">
            <a:extLst>
              <a:ext uri="{FF2B5EF4-FFF2-40B4-BE49-F238E27FC236}">
                <a16:creationId xmlns:a16="http://schemas.microsoft.com/office/drawing/2014/main" id="{6922E794-D821-44FF-933F-F7D0F0C0FE89}"/>
              </a:ext>
            </a:extLst>
          </p:cNvPr>
          <p:cNvSpPr/>
          <p:nvPr/>
        </p:nvSpPr>
        <p:spPr>
          <a:xfrm>
            <a:off x="7190360" y="1143870"/>
            <a:ext cx="378948" cy="1089964"/>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cxnSp>
        <p:nvCxnSpPr>
          <p:cNvPr id="38" name="Straight Arrow Connector 37">
            <a:extLst>
              <a:ext uri="{FF2B5EF4-FFF2-40B4-BE49-F238E27FC236}">
                <a16:creationId xmlns:a16="http://schemas.microsoft.com/office/drawing/2014/main" id="{0D49681A-4150-4825-82A1-140AA12F8818}"/>
              </a:ext>
            </a:extLst>
          </p:cNvPr>
          <p:cNvCxnSpPr>
            <a:cxnSpLocks/>
          </p:cNvCxnSpPr>
          <p:nvPr/>
        </p:nvCxnSpPr>
        <p:spPr>
          <a:xfrm>
            <a:off x="3441398" y="3134800"/>
            <a:ext cx="260458" cy="4385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500F51B-06C3-4329-8139-8767C9DA1925}"/>
              </a:ext>
            </a:extLst>
          </p:cNvPr>
          <p:cNvCxnSpPr>
            <a:cxnSpLocks/>
          </p:cNvCxnSpPr>
          <p:nvPr/>
        </p:nvCxnSpPr>
        <p:spPr>
          <a:xfrm>
            <a:off x="2937197" y="2270746"/>
            <a:ext cx="260458" cy="4385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29ECF62-191D-4A92-B458-136C678176C3}"/>
              </a:ext>
            </a:extLst>
          </p:cNvPr>
          <p:cNvCxnSpPr>
            <a:cxnSpLocks/>
          </p:cNvCxnSpPr>
          <p:nvPr/>
        </p:nvCxnSpPr>
        <p:spPr>
          <a:xfrm>
            <a:off x="4117973" y="3887117"/>
            <a:ext cx="260458" cy="4385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524B43F-A777-4FFC-AE97-C92ED91A90F1}"/>
              </a:ext>
            </a:extLst>
          </p:cNvPr>
          <p:cNvCxnSpPr>
            <a:cxnSpLocks/>
            <a:endCxn id="9" idx="3"/>
          </p:cNvCxnSpPr>
          <p:nvPr/>
        </p:nvCxnSpPr>
        <p:spPr>
          <a:xfrm flipV="1">
            <a:off x="4761523" y="3811582"/>
            <a:ext cx="251560" cy="4948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240F7E8-4E7A-48D5-83C6-141A64918976}"/>
              </a:ext>
            </a:extLst>
          </p:cNvPr>
          <p:cNvCxnSpPr>
            <a:cxnSpLocks/>
            <a:endCxn id="14" idx="3"/>
          </p:cNvCxnSpPr>
          <p:nvPr/>
        </p:nvCxnSpPr>
        <p:spPr>
          <a:xfrm flipV="1">
            <a:off x="5391227" y="3022148"/>
            <a:ext cx="351213" cy="5511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FF646C9-0567-4CCB-9EAD-21F100F6F432}"/>
              </a:ext>
            </a:extLst>
          </p:cNvPr>
          <p:cNvCxnSpPr>
            <a:cxnSpLocks/>
          </p:cNvCxnSpPr>
          <p:nvPr/>
        </p:nvCxnSpPr>
        <p:spPr>
          <a:xfrm>
            <a:off x="4314642" y="3473191"/>
            <a:ext cx="514716"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9435168-FAFA-421A-8613-79A373142B44}"/>
              </a:ext>
            </a:extLst>
          </p:cNvPr>
          <p:cNvCxnSpPr>
            <a:cxnSpLocks/>
          </p:cNvCxnSpPr>
          <p:nvPr/>
        </p:nvCxnSpPr>
        <p:spPr>
          <a:xfrm>
            <a:off x="3602678" y="2579237"/>
            <a:ext cx="1964156"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212DD2C-707C-4C38-BB69-6FFA4043C6C6}"/>
              </a:ext>
            </a:extLst>
          </p:cNvPr>
          <p:cNvCxnSpPr>
            <a:cxnSpLocks/>
          </p:cNvCxnSpPr>
          <p:nvPr/>
        </p:nvCxnSpPr>
        <p:spPr>
          <a:xfrm>
            <a:off x="3151636" y="1694684"/>
            <a:ext cx="3289012"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19EE669-7E87-421C-92D9-DABA5A478852}"/>
              </a:ext>
            </a:extLst>
          </p:cNvPr>
          <p:cNvCxnSpPr>
            <a:cxnSpLocks/>
            <a:endCxn id="16" idx="3"/>
          </p:cNvCxnSpPr>
          <p:nvPr/>
        </p:nvCxnSpPr>
        <p:spPr>
          <a:xfrm flipV="1">
            <a:off x="6140039" y="2233833"/>
            <a:ext cx="568559" cy="4001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794ECFA-220E-4AB4-BD72-C55EE3EC5251}"/>
              </a:ext>
            </a:extLst>
          </p:cNvPr>
          <p:cNvSpPr txBox="1"/>
          <p:nvPr/>
        </p:nvSpPr>
        <p:spPr>
          <a:xfrm>
            <a:off x="1411054" y="4822154"/>
            <a:ext cx="6045152" cy="230832"/>
          </a:xfrm>
          <a:prstGeom prst="rect">
            <a:avLst/>
          </a:prstGeom>
          <a:noFill/>
        </p:spPr>
        <p:txBody>
          <a:bodyPr wrap="square" rtlCol="0">
            <a:spAutoFit/>
          </a:bodyPr>
          <a:lstStyle/>
          <a:p>
            <a:pPr defTabSz="342900" fontAlgn="auto">
              <a:spcBef>
                <a:spcPts val="0"/>
              </a:spcBef>
              <a:spcAft>
                <a:spcPts val="0"/>
              </a:spcAft>
            </a:pPr>
            <a:r>
              <a:rPr lang="en-US" sz="900" dirty="0" err="1">
                <a:solidFill>
                  <a:prstClr val="black"/>
                </a:solidFill>
                <a:latin typeface="Arial" panose="020B0604020202020204"/>
                <a:ea typeface="+mn-ea"/>
              </a:rPr>
              <a:t>Ronneberger</a:t>
            </a:r>
            <a:r>
              <a:rPr lang="en-US" sz="900" dirty="0">
                <a:solidFill>
                  <a:prstClr val="black"/>
                </a:solidFill>
                <a:latin typeface="Arial" panose="020B0604020202020204"/>
                <a:ea typeface="+mn-ea"/>
              </a:rPr>
              <a:t> et al. “U-Net: Convolutional Networks for Biomedical Image Segmentation. MICCAI 2015 </a:t>
            </a:r>
          </a:p>
        </p:txBody>
      </p:sp>
      <p:sp>
        <p:nvSpPr>
          <p:cNvPr id="19" name="TextBox 18">
            <a:extLst>
              <a:ext uri="{FF2B5EF4-FFF2-40B4-BE49-F238E27FC236}">
                <a16:creationId xmlns:a16="http://schemas.microsoft.com/office/drawing/2014/main" id="{A329DD7F-BBAD-4143-8C91-B5A8CE3EF971}"/>
              </a:ext>
            </a:extLst>
          </p:cNvPr>
          <p:cNvSpPr txBox="1"/>
          <p:nvPr/>
        </p:nvSpPr>
        <p:spPr>
          <a:xfrm>
            <a:off x="1302402" y="2652413"/>
            <a:ext cx="3239675" cy="2031325"/>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Arial" panose="020B0604020202020204"/>
                <a:ea typeface="+mn-ea"/>
              </a:rPr>
              <a:t>Extremely </a:t>
            </a:r>
          </a:p>
          <a:p>
            <a:pPr defTabSz="342900" fontAlgn="auto">
              <a:spcBef>
                <a:spcPts val="0"/>
              </a:spcBef>
              <a:spcAft>
                <a:spcPts val="0"/>
              </a:spcAft>
            </a:pPr>
            <a:r>
              <a:rPr lang="en-US" sz="2100" dirty="0">
                <a:solidFill>
                  <a:prstClr val="black"/>
                </a:solidFill>
                <a:latin typeface="Arial" panose="020B0604020202020204"/>
                <a:ea typeface="+mn-ea"/>
              </a:rPr>
              <a:t>popular </a:t>
            </a:r>
          </a:p>
          <a:p>
            <a:pPr defTabSz="342900" fontAlgn="auto">
              <a:spcBef>
                <a:spcPts val="0"/>
              </a:spcBef>
              <a:spcAft>
                <a:spcPts val="0"/>
              </a:spcAft>
            </a:pPr>
            <a:r>
              <a:rPr lang="en-US" sz="2100" dirty="0">
                <a:solidFill>
                  <a:prstClr val="black"/>
                </a:solidFill>
                <a:latin typeface="Arial" panose="020B0604020202020204"/>
                <a:ea typeface="+mn-ea"/>
              </a:rPr>
              <a:t>architecture, was originally used for biomedical image segmentation.</a:t>
            </a:r>
          </a:p>
        </p:txBody>
      </p:sp>
    </p:spTree>
    <p:extLst>
      <p:ext uri="{BB962C8B-B14F-4D97-AF65-F5344CB8AC3E}">
        <p14:creationId xmlns:p14="http://schemas.microsoft.com/office/powerpoint/2010/main" val="1454163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9B1F-FB32-454A-B309-A7C74D2298A9}"/>
              </a:ext>
            </a:extLst>
          </p:cNvPr>
          <p:cNvSpPr>
            <a:spLocks noGrp="1"/>
          </p:cNvSpPr>
          <p:nvPr>
            <p:ph type="title"/>
          </p:nvPr>
        </p:nvSpPr>
        <p:spPr>
          <a:xfrm>
            <a:off x="628650" y="27613"/>
            <a:ext cx="7886700" cy="994172"/>
          </a:xfrm>
        </p:spPr>
        <p:txBody>
          <a:bodyPr/>
          <a:lstStyle/>
          <a:p>
            <a:r>
              <a:rPr lang="en-US" dirty="0"/>
              <a:t>U-Net improves performance </a:t>
            </a:r>
          </a:p>
        </p:txBody>
      </p:sp>
      <p:sp>
        <p:nvSpPr>
          <p:cNvPr id="3" name="Cube 2">
            <a:extLst>
              <a:ext uri="{FF2B5EF4-FFF2-40B4-BE49-F238E27FC236}">
                <a16:creationId xmlns:a16="http://schemas.microsoft.com/office/drawing/2014/main" id="{D3504B64-1654-4329-9CCA-A23AFEB963DD}"/>
              </a:ext>
            </a:extLst>
          </p:cNvPr>
          <p:cNvSpPr/>
          <p:nvPr/>
        </p:nvSpPr>
        <p:spPr>
          <a:xfrm>
            <a:off x="5395122" y="1959631"/>
            <a:ext cx="554818" cy="1450742"/>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pic>
        <p:nvPicPr>
          <p:cNvPr id="4" name="Picture 3" descr="http://www.robots.ox.ac.uk/~szheng/crf-rnn-res-voc12-val/2007_000129.jpg">
            <a:extLst>
              <a:ext uri="{FF2B5EF4-FFF2-40B4-BE49-F238E27FC236}">
                <a16:creationId xmlns:a16="http://schemas.microsoft.com/office/drawing/2014/main" id="{22685367-CB52-4875-BA08-1965445406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1388437" y="1656301"/>
            <a:ext cx="137320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0F6CFD-5294-4586-8B23-E8BBBDE74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837" y="1656301"/>
            <a:ext cx="1374344" cy="2057400"/>
          </a:xfrm>
          <a:prstGeom prst="rect">
            <a:avLst/>
          </a:prstGeom>
        </p:spPr>
      </p:pic>
      <p:sp>
        <p:nvSpPr>
          <p:cNvPr id="6" name="Cube 5">
            <a:extLst>
              <a:ext uri="{FF2B5EF4-FFF2-40B4-BE49-F238E27FC236}">
                <a16:creationId xmlns:a16="http://schemas.microsoft.com/office/drawing/2014/main" id="{EED3E708-EE2D-4446-B8E0-274D8FFF60F3}"/>
              </a:ext>
            </a:extLst>
          </p:cNvPr>
          <p:cNvSpPr/>
          <p:nvPr/>
        </p:nvSpPr>
        <p:spPr>
          <a:xfrm>
            <a:off x="2980064" y="1959631"/>
            <a:ext cx="554818" cy="1450742"/>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Arial" panose="020B0604020202020204"/>
            </a:endParaRPr>
          </a:p>
        </p:txBody>
      </p:sp>
      <p:cxnSp>
        <p:nvCxnSpPr>
          <p:cNvPr id="11" name="Straight Connector 10">
            <a:extLst>
              <a:ext uri="{FF2B5EF4-FFF2-40B4-BE49-F238E27FC236}">
                <a16:creationId xmlns:a16="http://schemas.microsoft.com/office/drawing/2014/main" id="{06039E68-B197-4007-9572-43F5ECCBD3AF}"/>
              </a:ext>
            </a:extLst>
          </p:cNvPr>
          <p:cNvCxnSpPr>
            <a:cxnSpLocks/>
          </p:cNvCxnSpPr>
          <p:nvPr/>
        </p:nvCxnSpPr>
        <p:spPr>
          <a:xfrm>
            <a:off x="3577108" y="2685001"/>
            <a:ext cx="27785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49EA4E-7CD7-49F8-BA2A-6F904C9C8178}"/>
              </a:ext>
            </a:extLst>
          </p:cNvPr>
          <p:cNvSpPr/>
          <p:nvPr/>
        </p:nvSpPr>
        <p:spPr>
          <a:xfrm>
            <a:off x="3897193" y="2454129"/>
            <a:ext cx="1135619" cy="4617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US" sz="2400" dirty="0">
                <a:solidFill>
                  <a:sysClr val="windowText" lastClr="000000"/>
                </a:solidFill>
                <a:latin typeface="Arial" panose="020B0604020202020204"/>
              </a:rPr>
              <a:t>CNN</a:t>
            </a:r>
          </a:p>
        </p:txBody>
      </p:sp>
      <p:cxnSp>
        <p:nvCxnSpPr>
          <p:cNvPr id="13" name="Straight Connector 12">
            <a:extLst>
              <a:ext uri="{FF2B5EF4-FFF2-40B4-BE49-F238E27FC236}">
                <a16:creationId xmlns:a16="http://schemas.microsoft.com/office/drawing/2014/main" id="{11FA4DC4-DC2F-4F28-AC95-CAA40B878E9A}"/>
              </a:ext>
            </a:extLst>
          </p:cNvPr>
          <p:cNvCxnSpPr>
            <a:cxnSpLocks/>
          </p:cNvCxnSpPr>
          <p:nvPr/>
        </p:nvCxnSpPr>
        <p:spPr>
          <a:xfrm>
            <a:off x="5075038" y="2685001"/>
            <a:ext cx="27785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5DEDDAB-BED2-4BDF-A924-D7D22C96ED28}"/>
              </a:ext>
            </a:extLst>
          </p:cNvPr>
          <p:cNvSpPr txBox="1"/>
          <p:nvPr/>
        </p:nvSpPr>
        <p:spPr>
          <a:xfrm>
            <a:off x="1388437" y="944156"/>
            <a:ext cx="1373204"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Input Image</a:t>
            </a:r>
          </a:p>
        </p:txBody>
      </p:sp>
      <p:sp>
        <p:nvSpPr>
          <p:cNvPr id="15" name="TextBox 14">
            <a:extLst>
              <a:ext uri="{FF2B5EF4-FFF2-40B4-BE49-F238E27FC236}">
                <a16:creationId xmlns:a16="http://schemas.microsoft.com/office/drawing/2014/main" id="{CC415F38-B298-4F59-9E8C-ADF80F44C4CB}"/>
              </a:ext>
            </a:extLst>
          </p:cNvPr>
          <p:cNvSpPr txBox="1"/>
          <p:nvPr/>
        </p:nvSpPr>
        <p:spPr>
          <a:xfrm>
            <a:off x="6436977" y="944156"/>
            <a:ext cx="1373204" cy="738664"/>
          </a:xfrm>
          <a:prstGeom prst="rect">
            <a:avLst/>
          </a:prstGeom>
          <a:noFill/>
        </p:spPr>
        <p:txBody>
          <a:bodyPr wrap="square" rtlCol="0">
            <a:spAutoFit/>
          </a:bodyPr>
          <a:lstStyle/>
          <a:p>
            <a:pPr algn="ctr" defTabSz="342900" fontAlgn="auto">
              <a:spcBef>
                <a:spcPts val="0"/>
              </a:spcBef>
              <a:spcAft>
                <a:spcPts val="0"/>
              </a:spcAft>
            </a:pPr>
            <a:r>
              <a:rPr lang="en-US" sz="2100" dirty="0">
                <a:solidFill>
                  <a:prstClr val="black"/>
                </a:solidFill>
                <a:latin typeface="Arial" panose="020B0604020202020204"/>
                <a:ea typeface="+mn-ea"/>
              </a:rPr>
              <a:t>Predicted Classes</a:t>
            </a:r>
          </a:p>
        </p:txBody>
      </p:sp>
      <p:grpSp>
        <p:nvGrpSpPr>
          <p:cNvPr id="20" name="Group 19">
            <a:extLst>
              <a:ext uri="{FF2B5EF4-FFF2-40B4-BE49-F238E27FC236}">
                <a16:creationId xmlns:a16="http://schemas.microsoft.com/office/drawing/2014/main" id="{B9FC0637-477C-43F5-99D6-1F074CBB6318}"/>
              </a:ext>
            </a:extLst>
          </p:cNvPr>
          <p:cNvGrpSpPr/>
          <p:nvPr/>
        </p:nvGrpSpPr>
        <p:grpSpPr>
          <a:xfrm>
            <a:off x="5126529" y="1631823"/>
            <a:ext cx="965182" cy="1527453"/>
            <a:chOff x="5301479" y="2704620"/>
            <a:chExt cx="1169917" cy="1530130"/>
          </a:xfrm>
        </p:grpSpPr>
        <p:sp>
          <p:nvSpPr>
            <p:cNvPr id="17" name="TextBox 16">
              <a:extLst>
                <a:ext uri="{FF2B5EF4-FFF2-40B4-BE49-F238E27FC236}">
                  <a16:creationId xmlns:a16="http://schemas.microsoft.com/office/drawing/2014/main" id="{D69CF3E0-FD80-464D-95DD-4BE0A4E7E1B9}"/>
                </a:ext>
              </a:extLst>
            </p:cNvPr>
            <p:cNvSpPr txBox="1"/>
            <p:nvPr/>
          </p:nvSpPr>
          <p:spPr>
            <a:xfrm>
              <a:off x="5301479" y="3864771"/>
              <a:ext cx="402550" cy="369979"/>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H</a:t>
              </a:r>
            </a:p>
          </p:txBody>
        </p:sp>
        <p:sp>
          <p:nvSpPr>
            <p:cNvPr id="18" name="TextBox 17">
              <a:extLst>
                <a:ext uri="{FF2B5EF4-FFF2-40B4-BE49-F238E27FC236}">
                  <a16:creationId xmlns:a16="http://schemas.microsoft.com/office/drawing/2014/main" id="{FD79FB58-34B4-4F7C-81EA-7F5E9AA74195}"/>
                </a:ext>
              </a:extLst>
            </p:cNvPr>
            <p:cNvSpPr txBox="1"/>
            <p:nvPr/>
          </p:nvSpPr>
          <p:spPr>
            <a:xfrm>
              <a:off x="5502754" y="2901612"/>
              <a:ext cx="402550" cy="369979"/>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W</a:t>
              </a:r>
            </a:p>
          </p:txBody>
        </p:sp>
        <p:sp>
          <p:nvSpPr>
            <p:cNvPr id="19" name="TextBox 18">
              <a:extLst>
                <a:ext uri="{FF2B5EF4-FFF2-40B4-BE49-F238E27FC236}">
                  <a16:creationId xmlns:a16="http://schemas.microsoft.com/office/drawing/2014/main" id="{7AD6E4FC-ADB7-4819-909B-4A7F6BDC1376}"/>
                </a:ext>
              </a:extLst>
            </p:cNvPr>
            <p:cNvSpPr txBox="1"/>
            <p:nvPr/>
          </p:nvSpPr>
          <p:spPr>
            <a:xfrm>
              <a:off x="6068846" y="2704620"/>
              <a:ext cx="402550" cy="369979"/>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F</a:t>
              </a:r>
            </a:p>
          </p:txBody>
        </p:sp>
      </p:grpSp>
      <p:grpSp>
        <p:nvGrpSpPr>
          <p:cNvPr id="21" name="Group 20">
            <a:extLst>
              <a:ext uri="{FF2B5EF4-FFF2-40B4-BE49-F238E27FC236}">
                <a16:creationId xmlns:a16="http://schemas.microsoft.com/office/drawing/2014/main" id="{668BD96B-83C2-4425-9BAD-0B873688F55F}"/>
              </a:ext>
            </a:extLst>
          </p:cNvPr>
          <p:cNvGrpSpPr/>
          <p:nvPr/>
        </p:nvGrpSpPr>
        <p:grpSpPr>
          <a:xfrm>
            <a:off x="2689063" y="1577490"/>
            <a:ext cx="965182" cy="1527453"/>
            <a:chOff x="5301479" y="2704620"/>
            <a:chExt cx="1169917" cy="1530130"/>
          </a:xfrm>
        </p:grpSpPr>
        <p:sp>
          <p:nvSpPr>
            <p:cNvPr id="22" name="TextBox 21">
              <a:extLst>
                <a:ext uri="{FF2B5EF4-FFF2-40B4-BE49-F238E27FC236}">
                  <a16:creationId xmlns:a16="http://schemas.microsoft.com/office/drawing/2014/main" id="{46B9D0C1-F2EB-45ED-AA6B-EF24B26C3A4F}"/>
                </a:ext>
              </a:extLst>
            </p:cNvPr>
            <p:cNvSpPr txBox="1"/>
            <p:nvPr/>
          </p:nvSpPr>
          <p:spPr>
            <a:xfrm>
              <a:off x="5301479" y="3864771"/>
              <a:ext cx="402550" cy="369979"/>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H</a:t>
              </a:r>
            </a:p>
          </p:txBody>
        </p:sp>
        <p:sp>
          <p:nvSpPr>
            <p:cNvPr id="23" name="TextBox 22">
              <a:extLst>
                <a:ext uri="{FF2B5EF4-FFF2-40B4-BE49-F238E27FC236}">
                  <a16:creationId xmlns:a16="http://schemas.microsoft.com/office/drawing/2014/main" id="{8B25C8B2-C74B-4325-8B04-ABBB12A617AC}"/>
                </a:ext>
              </a:extLst>
            </p:cNvPr>
            <p:cNvSpPr txBox="1"/>
            <p:nvPr/>
          </p:nvSpPr>
          <p:spPr>
            <a:xfrm>
              <a:off x="5502754" y="2901612"/>
              <a:ext cx="402550" cy="369979"/>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W</a:t>
              </a:r>
            </a:p>
          </p:txBody>
        </p:sp>
        <p:sp>
          <p:nvSpPr>
            <p:cNvPr id="24" name="TextBox 23">
              <a:extLst>
                <a:ext uri="{FF2B5EF4-FFF2-40B4-BE49-F238E27FC236}">
                  <a16:creationId xmlns:a16="http://schemas.microsoft.com/office/drawing/2014/main" id="{E9D7808E-ABA9-48F6-BA44-33CC8220B464}"/>
                </a:ext>
              </a:extLst>
            </p:cNvPr>
            <p:cNvSpPr txBox="1"/>
            <p:nvPr/>
          </p:nvSpPr>
          <p:spPr>
            <a:xfrm>
              <a:off x="6068846" y="2704620"/>
              <a:ext cx="402550" cy="369979"/>
            </a:xfrm>
            <a:prstGeom prst="rect">
              <a:avLst/>
            </a:prstGeom>
            <a:noFill/>
          </p:spPr>
          <p:txBody>
            <a:bodyPr wrap="square" rtlCol="0">
              <a:spAutoFit/>
            </a:bodyPr>
            <a:lstStyle/>
            <a:p>
              <a:pPr algn="ctr" defTabSz="342900" fontAlgn="auto">
                <a:spcBef>
                  <a:spcPts val="0"/>
                </a:spcBef>
                <a:spcAft>
                  <a:spcPts val="0"/>
                </a:spcAft>
              </a:pPr>
              <a:r>
                <a:rPr lang="en-US" sz="1800" dirty="0">
                  <a:solidFill>
                    <a:prstClr val="black"/>
                  </a:solidFill>
                  <a:latin typeface="Arial" panose="020B0604020202020204"/>
                  <a:ea typeface="+mn-ea"/>
                </a:rPr>
                <a:t>F</a:t>
              </a:r>
            </a:p>
          </p:txBody>
        </p:sp>
      </p:grpSp>
    </p:spTree>
    <p:extLst>
      <p:ext uri="{BB962C8B-B14F-4D97-AF65-F5344CB8AC3E}">
        <p14:creationId xmlns:p14="http://schemas.microsoft.com/office/powerpoint/2010/main" val="2155439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93970" y="344778"/>
            <a:ext cx="3840480" cy="2880360"/>
          </a:xfrm>
          <a:prstGeom prst="rect">
            <a:avLst/>
          </a:prstGeom>
        </p:spPr>
      </p:pic>
      <p:pic>
        <p:nvPicPr>
          <p:cNvPr id="35" name="Picture 34"/>
          <p:cNvPicPr>
            <a:picLocks noChangeAspect="1"/>
          </p:cNvPicPr>
          <p:nvPr/>
        </p:nvPicPr>
        <p:blipFill>
          <a:blip r:embed="rId4"/>
          <a:stretch>
            <a:fillRect/>
          </a:stretch>
        </p:blipFill>
        <p:spPr>
          <a:xfrm>
            <a:off x="5149599" y="344778"/>
            <a:ext cx="3827847" cy="2880360"/>
          </a:xfrm>
          <a:prstGeom prst="rect">
            <a:avLst/>
          </a:prstGeom>
        </p:spPr>
      </p:pic>
      <p:sp>
        <p:nvSpPr>
          <p:cNvPr id="36" name="Right Arrow 35"/>
          <p:cNvSpPr/>
          <p:nvPr/>
        </p:nvSpPr>
        <p:spPr>
          <a:xfrm>
            <a:off x="4158305" y="114723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3000" dirty="0">
              <a:solidFill>
                <a:prstClr val="white"/>
              </a:solidFill>
              <a:latin typeface="Helvetica Light" charset="0"/>
              <a:ea typeface="Helvetica Light" charset="0"/>
              <a:cs typeface="Helvetica Light" charset="0"/>
            </a:endParaRPr>
          </a:p>
        </p:txBody>
      </p:sp>
      <p:sp>
        <p:nvSpPr>
          <p:cNvPr id="38" name="TextBox 37"/>
          <p:cNvSpPr txBox="1"/>
          <p:nvPr/>
        </p:nvSpPr>
        <p:spPr>
          <a:xfrm>
            <a:off x="349784" y="3283699"/>
            <a:ext cx="3515706" cy="415498"/>
          </a:xfrm>
          <a:prstGeom prst="rect">
            <a:avLst/>
          </a:prstGeom>
          <a:noFill/>
        </p:spPr>
        <p:txBody>
          <a:bodyPr wrap="none" rtlCol="0">
            <a:spAutoFit/>
          </a:bodyPr>
          <a:lstStyle/>
          <a:p>
            <a:pPr defTabSz="685800" fontAlgn="auto">
              <a:spcBef>
                <a:spcPts val="0"/>
              </a:spcBef>
              <a:spcAft>
                <a:spcPts val="0"/>
              </a:spcAft>
              <a:defRPr/>
            </a:pPr>
            <a:r>
              <a:rPr lang="en-US" sz="2100" dirty="0">
                <a:solidFill>
                  <a:prstClr val="black"/>
                </a:solidFill>
                <a:latin typeface="Helvetica Light" charset="0"/>
                <a:ea typeface="Helvetica Light" charset="0"/>
                <a:cs typeface="Helvetica Light" charset="0"/>
              </a:rPr>
              <a:t>Grayscale image: </a:t>
            </a:r>
            <a:r>
              <a:rPr lang="en-US" sz="2100" i="1" dirty="0">
                <a:solidFill>
                  <a:prstClr val="black"/>
                </a:solidFill>
                <a:latin typeface="Helvetica Light" charset="0"/>
                <a:ea typeface="Helvetica Light" charset="0"/>
                <a:cs typeface="Helvetica Light" charset="0"/>
              </a:rPr>
              <a:t>L</a:t>
            </a:r>
            <a:r>
              <a:rPr lang="en-US" sz="2100" dirty="0">
                <a:solidFill>
                  <a:prstClr val="black"/>
                </a:solidFill>
                <a:latin typeface="Helvetica Light" charset="0"/>
                <a:ea typeface="Helvetica Light" charset="0"/>
                <a:cs typeface="Helvetica Light" charset="0"/>
              </a:rPr>
              <a:t> channel</a:t>
            </a:r>
          </a:p>
        </p:txBody>
      </p:sp>
      <p:sp>
        <p:nvSpPr>
          <p:cNvPr id="39" name="TextBox 38"/>
          <p:cNvSpPr txBox="1"/>
          <p:nvPr/>
        </p:nvSpPr>
        <p:spPr>
          <a:xfrm>
            <a:off x="5148032" y="3283699"/>
            <a:ext cx="3828292" cy="415498"/>
          </a:xfrm>
          <a:prstGeom prst="rect">
            <a:avLst/>
          </a:prstGeom>
          <a:noFill/>
        </p:spPr>
        <p:txBody>
          <a:bodyPr wrap="none" rtlCol="0">
            <a:spAutoFit/>
          </a:bodyPr>
          <a:lstStyle/>
          <a:p>
            <a:pPr defTabSz="685800" fontAlgn="auto">
              <a:spcBef>
                <a:spcPts val="0"/>
              </a:spcBef>
              <a:spcAft>
                <a:spcPts val="0"/>
              </a:spcAft>
              <a:defRPr/>
            </a:pPr>
            <a:r>
              <a:rPr lang="en-US" sz="2100" dirty="0">
                <a:solidFill>
                  <a:prstClr val="black"/>
                </a:solidFill>
                <a:latin typeface="Helvetica Light" charset="0"/>
                <a:ea typeface="Helvetica Light" charset="0"/>
                <a:cs typeface="Helvetica Light" charset="0"/>
              </a:rPr>
              <a:t>Color information: </a:t>
            </a:r>
            <a:r>
              <a:rPr lang="en-US" sz="2100" i="1" dirty="0">
                <a:solidFill>
                  <a:prstClr val="black"/>
                </a:solidFill>
                <a:latin typeface="Helvetica Light" charset="0"/>
                <a:ea typeface="Helvetica Light" charset="0"/>
                <a:cs typeface="Helvetica Light" charset="0"/>
              </a:rPr>
              <a:t>ab</a:t>
            </a:r>
            <a:r>
              <a:rPr lang="en-US" sz="2100" dirty="0">
                <a:solidFill>
                  <a:prstClr val="black"/>
                </a:solidFill>
                <a:latin typeface="Helvetica Light" charset="0"/>
                <a:ea typeface="Helvetica Light" charset="0"/>
                <a:cs typeface="Helvetica Light" charset="0"/>
              </a:rPr>
              <a:t> channels</a:t>
            </a:r>
          </a:p>
        </p:txBody>
      </p:sp>
      <p:pic>
        <p:nvPicPr>
          <p:cNvPr id="44" name="Pictur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1622216"/>
            <a:ext cx="360453" cy="325484"/>
          </a:xfrm>
          <a:prstGeom prst="rect">
            <a:avLst/>
          </a:prstGeom>
        </p:spPr>
      </p:pic>
      <p:grpSp>
        <p:nvGrpSpPr>
          <p:cNvPr id="45" name="Group 44"/>
          <p:cNvGrpSpPr/>
          <p:nvPr/>
        </p:nvGrpSpPr>
        <p:grpSpPr>
          <a:xfrm>
            <a:off x="6055701" y="3664007"/>
            <a:ext cx="2011373" cy="392793"/>
            <a:chOff x="8639851" y="4754611"/>
            <a:chExt cx="1871295" cy="365438"/>
          </a:xfrm>
        </p:grpSpPr>
        <p:pic>
          <p:nvPicPr>
            <p:cNvPr id="46" name="Picture 4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39851" y="4754611"/>
              <a:ext cx="295487" cy="335418"/>
            </a:xfrm>
            <a:prstGeom prst="rect">
              <a:avLst/>
            </a:prstGeom>
          </p:spPr>
        </p:pic>
        <p:pic>
          <p:nvPicPr>
            <p:cNvPr id="47" name="Picture 4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1004" y="4809153"/>
              <a:ext cx="1510142" cy="310896"/>
            </a:xfrm>
            <a:prstGeom prst="rect">
              <a:avLst/>
            </a:prstGeom>
          </p:spPr>
        </p:pic>
      </p:grpSp>
      <p:pic>
        <p:nvPicPr>
          <p:cNvPr id="48" name="Picture 4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12078" y="3696841"/>
            <a:ext cx="2203457" cy="316338"/>
          </a:xfrm>
          <a:prstGeom prst="rect">
            <a:avLst/>
          </a:prstGeom>
        </p:spPr>
      </p:pic>
      <p:sp>
        <p:nvSpPr>
          <p:cNvPr id="13" name="Rectangle 12"/>
          <p:cNvSpPr/>
          <p:nvPr/>
        </p:nvSpPr>
        <p:spPr>
          <a:xfrm>
            <a:off x="5863195" y="4161149"/>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2100" i="1" dirty="0">
                <a:solidFill>
                  <a:prstClr val="black"/>
                </a:solidFill>
                <a:latin typeface="Helvetica Light" charset="0"/>
                <a:ea typeface="Helvetica Light" charset="0"/>
                <a:cs typeface="Helvetica Light" charset="0"/>
              </a:rPr>
              <a:t>ab</a:t>
            </a:r>
            <a:endParaRPr lang="en-US" sz="2100" i="1" baseline="-25000" dirty="0">
              <a:solidFill>
                <a:prstClr val="black"/>
              </a:solidFill>
              <a:latin typeface="Helvetica Light" charset="0"/>
              <a:ea typeface="Helvetica Light" charset="0"/>
              <a:cs typeface="Helvetica Light" charset="0"/>
            </a:endParaRPr>
          </a:p>
        </p:txBody>
      </p:sp>
      <p:sp>
        <p:nvSpPr>
          <p:cNvPr id="14" name="Rectangle 13"/>
          <p:cNvSpPr/>
          <p:nvPr/>
        </p:nvSpPr>
        <p:spPr>
          <a:xfrm>
            <a:off x="2293700" y="4161149"/>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2100" i="1" dirty="0">
                <a:solidFill>
                  <a:prstClr val="black"/>
                </a:solidFill>
                <a:latin typeface="Helvetica Light" charset="0"/>
                <a:ea typeface="Helvetica Light" charset="0"/>
                <a:cs typeface="Helvetica Light" charset="0"/>
              </a:rPr>
              <a:t>L</a:t>
            </a:r>
            <a:endParaRPr lang="en-US" sz="2100" i="1" baseline="-25000" dirty="0">
              <a:solidFill>
                <a:prstClr val="black"/>
              </a:solidFill>
              <a:latin typeface="Helvetica Light" charset="0"/>
              <a:ea typeface="Helvetica Light" charset="0"/>
              <a:cs typeface="Helvetica Light" charset="0"/>
            </a:endParaRPr>
          </a:p>
        </p:txBody>
      </p:sp>
      <p:cxnSp>
        <p:nvCxnSpPr>
          <p:cNvPr id="15" name="Straight Arrow Connector 14"/>
          <p:cNvCxnSpPr/>
          <p:nvPr/>
        </p:nvCxnSpPr>
        <p:spPr>
          <a:xfrm>
            <a:off x="3375759" y="4476765"/>
            <a:ext cx="65869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148033" y="4476765"/>
            <a:ext cx="643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193970" y="344778"/>
            <a:ext cx="3840480" cy="2880360"/>
          </a:xfrm>
          <a:prstGeom prst="rect">
            <a:avLst/>
          </a:prstGeom>
        </p:spPr>
      </p:pic>
      <p:pic>
        <p:nvPicPr>
          <p:cNvPr id="29" name="Picture 28"/>
          <p:cNvPicPr>
            <a:picLocks noChangeAspect="1"/>
          </p:cNvPicPr>
          <p:nvPr/>
        </p:nvPicPr>
        <p:blipFill>
          <a:blip r:embed="rId4">
            <a:alphaModFix amt="50000"/>
          </a:blip>
          <a:stretch>
            <a:fillRect/>
          </a:stretch>
        </p:blipFill>
        <p:spPr>
          <a:xfrm>
            <a:off x="5148815" y="344778"/>
            <a:ext cx="3827847" cy="2880360"/>
          </a:xfrm>
          <a:prstGeom prst="rect">
            <a:avLst/>
          </a:prstGeom>
        </p:spPr>
      </p:pic>
      <p:sp>
        <p:nvSpPr>
          <p:cNvPr id="30" name="TextBox 29"/>
          <p:cNvSpPr txBox="1"/>
          <p:nvPr/>
        </p:nvSpPr>
        <p:spPr>
          <a:xfrm>
            <a:off x="3917570" y="4866501"/>
            <a:ext cx="5291833" cy="300082"/>
          </a:xfrm>
          <a:prstGeom prst="rect">
            <a:avLst/>
          </a:prstGeom>
          <a:noFill/>
        </p:spPr>
        <p:txBody>
          <a:bodyPr wrap="none" rtlCol="0">
            <a:spAutoFit/>
          </a:bodyPr>
          <a:lstStyle/>
          <a:p>
            <a:pPr defTabSz="685800" fontAlgn="auto">
              <a:spcBef>
                <a:spcPts val="0"/>
              </a:spcBef>
              <a:spcAft>
                <a:spcPts val="0"/>
              </a:spcAft>
              <a:defRPr/>
            </a:pPr>
            <a:r>
              <a:rPr lang="en-US" sz="1350" u="sng" dirty="0">
                <a:solidFill>
                  <a:prstClr val="black"/>
                </a:solidFill>
                <a:latin typeface="Helvetica Light" charset="0"/>
                <a:ea typeface="Helvetica Light" charset="0"/>
                <a:cs typeface="Helvetica Light" charset="0"/>
              </a:rPr>
              <a:t>Zhang</a:t>
            </a:r>
            <a:r>
              <a:rPr lang="en-US" sz="1350" dirty="0">
                <a:solidFill>
                  <a:prstClr val="black"/>
                </a:solidFill>
                <a:latin typeface="Helvetica Light" charset="0"/>
                <a:ea typeface="Helvetica Light" charset="0"/>
                <a:cs typeface="Helvetica Light" charset="0"/>
              </a:rPr>
              <a:t>, Isola, Efros. </a:t>
            </a:r>
            <a:r>
              <a:rPr lang="en-US" sz="1350" b="1" i="1" dirty="0">
                <a:solidFill>
                  <a:prstClr val="black"/>
                </a:solidFill>
                <a:latin typeface="Helvetica Light" charset="0"/>
                <a:ea typeface="Helvetica Light" charset="0"/>
                <a:cs typeface="Helvetica Light" charset="0"/>
              </a:rPr>
              <a:t>Colorful Image Colorization.</a:t>
            </a:r>
            <a:r>
              <a:rPr lang="en-US" sz="1350" dirty="0">
                <a:solidFill>
                  <a:prstClr val="black"/>
                </a:solidFill>
                <a:latin typeface="Helvetica Light" charset="0"/>
                <a:ea typeface="Helvetica Light" charset="0"/>
                <a:cs typeface="Helvetica Light" charset="0"/>
              </a:rPr>
              <a:t> In </a:t>
            </a:r>
            <a:r>
              <a:rPr lang="en-US" sz="1350" i="1" dirty="0">
                <a:solidFill>
                  <a:prstClr val="black"/>
                </a:solidFill>
                <a:latin typeface="Helvetica Light" charset="0"/>
                <a:ea typeface="Helvetica Light" charset="0"/>
                <a:cs typeface="Helvetica Light" charset="0"/>
              </a:rPr>
              <a:t>ECCV</a:t>
            </a:r>
            <a:r>
              <a:rPr lang="en-US" sz="1350" dirty="0">
                <a:solidFill>
                  <a:prstClr val="black"/>
                </a:solidFill>
                <a:latin typeface="Helvetica Light" charset="0"/>
                <a:ea typeface="Helvetica Light" charset="0"/>
                <a:cs typeface="Helvetica Light" charset="0"/>
              </a:rPr>
              <a:t>, 2016.</a:t>
            </a:r>
          </a:p>
        </p:txBody>
      </p:sp>
      <p:sp>
        <p:nvSpPr>
          <p:cNvPr id="2" name="Slide Number Placeholder 1"/>
          <p:cNvSpPr>
            <a:spLocks noGrp="1"/>
          </p:cNvSpPr>
          <p:nvPr>
            <p:ph type="sldNum" sz="quarter" idx="12"/>
          </p:nvPr>
        </p:nvSpPr>
        <p:spPr/>
        <p:txBody>
          <a:bodyPr/>
          <a:lstStyle/>
          <a:p>
            <a:pPr defTabSz="685800" fontAlgn="auto">
              <a:spcBef>
                <a:spcPts val="0"/>
              </a:spcBef>
              <a:spcAft>
                <a:spcPts val="0"/>
              </a:spcAft>
              <a:defRPr/>
            </a:pPr>
            <a:fld id="{9AFD1A69-E064-B346-A8E4-E3F25585DE1A}" type="slidenum">
              <a:rPr lang="en-US">
                <a:solidFill>
                  <a:prstClr val="black">
                    <a:tint val="75000"/>
                  </a:prstClr>
                </a:solidFill>
              </a:rPr>
              <a:pPr defTabSz="685800" fontAlgn="auto">
                <a:spcBef>
                  <a:spcPts val="0"/>
                </a:spcBef>
                <a:spcAft>
                  <a:spcPts val="0"/>
                </a:spcAft>
                <a:defRPr/>
              </a:pPr>
              <a:t>46</a:t>
            </a:fld>
            <a:endParaRPr lang="en-US" dirty="0">
              <a:solidFill>
                <a:prstClr val="black">
                  <a:tint val="75000"/>
                </a:prstClr>
              </a:solidFill>
            </a:endParaRPr>
          </a:p>
        </p:txBody>
      </p:sp>
      <p:grpSp>
        <p:nvGrpSpPr>
          <p:cNvPr id="32" name="Group 31"/>
          <p:cNvGrpSpPr/>
          <p:nvPr/>
        </p:nvGrpSpPr>
        <p:grpSpPr>
          <a:xfrm>
            <a:off x="4164512" y="4062631"/>
            <a:ext cx="814977" cy="829819"/>
            <a:chOff x="4965645" y="2061071"/>
            <a:chExt cx="2841558" cy="3599671"/>
          </a:xfrm>
        </p:grpSpPr>
        <p:sp>
          <p:nvSpPr>
            <p:cNvPr id="40" name="Rectangle 39"/>
            <p:cNvSpPr/>
            <p:nvPr/>
          </p:nvSpPr>
          <p:spPr>
            <a:xfrm>
              <a:off x="4965645"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41" name="Rectangle 40"/>
            <p:cNvSpPr/>
            <p:nvPr/>
          </p:nvSpPr>
          <p:spPr>
            <a:xfrm>
              <a:off x="5575187"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42" name="Rectangle 41"/>
            <p:cNvSpPr/>
            <p:nvPr/>
          </p:nvSpPr>
          <p:spPr>
            <a:xfrm>
              <a:off x="6184726" y="2061071"/>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43" name="Rectangle 42"/>
            <p:cNvSpPr/>
            <p:nvPr/>
          </p:nvSpPr>
          <p:spPr>
            <a:xfrm>
              <a:off x="6794268"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49" name="Rectangle 48"/>
            <p:cNvSpPr/>
            <p:nvPr/>
          </p:nvSpPr>
          <p:spPr>
            <a:xfrm>
              <a:off x="7403810"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grpSp>
      <p:grpSp>
        <p:nvGrpSpPr>
          <p:cNvPr id="7" name="Group 6"/>
          <p:cNvGrpSpPr/>
          <p:nvPr/>
        </p:nvGrpSpPr>
        <p:grpSpPr>
          <a:xfrm>
            <a:off x="4403096" y="4321995"/>
            <a:ext cx="337810" cy="309540"/>
            <a:chOff x="5892772" y="5762660"/>
            <a:chExt cx="450413" cy="412720"/>
          </a:xfrm>
        </p:grpSpPr>
        <p:sp>
          <p:nvSpPr>
            <p:cNvPr id="50" name="Rectangle 49"/>
            <p:cNvSpPr/>
            <p:nvPr/>
          </p:nvSpPr>
          <p:spPr>
            <a:xfrm>
              <a:off x="5892772" y="5762660"/>
              <a:ext cx="450413" cy="4127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pic>
          <p:nvPicPr>
            <p:cNvPr id="51" name="Picture 50"/>
            <p:cNvPicPr>
              <a:picLocks noChangeAspect="1"/>
            </p:cNvPicPr>
            <p:nvPr/>
          </p:nvPicPr>
          <p:blipFill>
            <a:blip r:embed="rId9"/>
            <a:stretch>
              <a:fillRect/>
            </a:stretch>
          </p:blipFill>
          <p:spPr>
            <a:xfrm>
              <a:off x="5956892" y="5833078"/>
              <a:ext cx="322172" cy="271884"/>
            </a:xfrm>
            <a:prstGeom prst="rect">
              <a:avLst/>
            </a:prstGeom>
          </p:spPr>
        </p:pic>
      </p:grpSp>
      <p:sp>
        <p:nvSpPr>
          <p:cNvPr id="31" name="Title 1">
            <a:extLst>
              <a:ext uri="{FF2B5EF4-FFF2-40B4-BE49-F238E27FC236}">
                <a16:creationId xmlns:a16="http://schemas.microsoft.com/office/drawing/2014/main" id="{29C8BA87-C349-4059-A562-799341A6AB0C}"/>
              </a:ext>
            </a:extLst>
          </p:cNvPr>
          <p:cNvSpPr>
            <a:spLocks noGrp="1"/>
          </p:cNvSpPr>
          <p:nvPr>
            <p:ph type="title"/>
          </p:nvPr>
        </p:nvSpPr>
        <p:spPr>
          <a:xfrm>
            <a:off x="507836" y="-333894"/>
            <a:ext cx="7886700" cy="994172"/>
          </a:xfrm>
        </p:spPr>
        <p:txBody>
          <a:bodyPr>
            <a:normAutofit/>
          </a:bodyPr>
          <a:lstStyle/>
          <a:p>
            <a:r>
              <a:rPr lang="en-US" sz="2400" dirty="0"/>
              <a:t>Image Colorization</a:t>
            </a:r>
          </a:p>
        </p:txBody>
      </p:sp>
    </p:spTree>
    <p:extLst>
      <p:ext uri="{BB962C8B-B14F-4D97-AF65-F5344CB8AC3E}">
        <p14:creationId xmlns:p14="http://schemas.microsoft.com/office/powerpoint/2010/main" val="23337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xit" presetSubtype="0" fill="hold" nodeType="withEffect">
                                  <p:stCondLst>
                                    <p:cond delay="0"/>
                                  </p:stCondLst>
                                  <p:childTnLst>
                                    <p:animEffect transition="out" filter="fade">
                                      <p:cBhvr>
                                        <p:cTn id="31" dur="2000"/>
                                        <p:tgtEl>
                                          <p:spTgt spid="35"/>
                                        </p:tgtEl>
                                      </p:cBhvr>
                                    </p:animEffect>
                                    <p:set>
                                      <p:cBhvr>
                                        <p:cTn id="32" dur="1" fill="hold">
                                          <p:stCondLst>
                                            <p:cond delay="1999"/>
                                          </p:stCondLst>
                                        </p:cTn>
                                        <p:tgtEl>
                                          <p:spTgt spid="35"/>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2.77556E-17 -7.40741E-7 L 0.54232 -0.00139 " pathEditMode="relative" rAng="0" ptsTypes="AA">
                                      <p:cBhvr>
                                        <p:cTn id="34" dur="1000" fill="hold"/>
                                        <p:tgtEl>
                                          <p:spTgt spid="26"/>
                                        </p:tgtEl>
                                        <p:attrNameLst>
                                          <p:attrName>ppt_x</p:attrName>
                                          <p:attrName>ppt_y</p:attrName>
                                        </p:attrNameLst>
                                      </p:cBhvr>
                                      <p:rCtr x="27109" y="-69"/>
                                    </p:animMotion>
                                  </p:childTnLst>
                                </p:cTn>
                              </p:par>
                              <p:par>
                                <p:cTn id="35" presetID="10" presetClass="exit" presetSubtype="0" fill="hold" grpId="1" nodeType="with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39" grpId="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93970" y="344778"/>
            <a:ext cx="3840480" cy="2880360"/>
          </a:xfrm>
          <a:prstGeom prst="rect">
            <a:avLst/>
          </a:prstGeom>
        </p:spPr>
      </p:pic>
      <p:pic>
        <p:nvPicPr>
          <p:cNvPr id="35" name="Picture 34"/>
          <p:cNvPicPr>
            <a:picLocks noChangeAspect="1"/>
          </p:cNvPicPr>
          <p:nvPr/>
        </p:nvPicPr>
        <p:blipFill>
          <a:blip r:embed="rId4"/>
          <a:stretch>
            <a:fillRect/>
          </a:stretch>
        </p:blipFill>
        <p:spPr>
          <a:xfrm>
            <a:off x="5159797" y="344778"/>
            <a:ext cx="3826765" cy="2880360"/>
          </a:xfrm>
          <a:prstGeom prst="rect">
            <a:avLst/>
          </a:prstGeom>
          <a:ln>
            <a:noFill/>
          </a:ln>
        </p:spPr>
      </p:pic>
      <p:sp>
        <p:nvSpPr>
          <p:cNvPr id="42" name="Right Arrow 41"/>
          <p:cNvSpPr/>
          <p:nvPr/>
        </p:nvSpPr>
        <p:spPr>
          <a:xfrm>
            <a:off x="4158305" y="114723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3000" dirty="0">
              <a:solidFill>
                <a:prstClr val="white"/>
              </a:solidFill>
              <a:latin typeface="Calibri" panose="020F0502020204030204"/>
            </a:endParaRPr>
          </a:p>
        </p:txBody>
      </p:sp>
      <p:pic>
        <p:nvPicPr>
          <p:cNvPr id="43" name="Picture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1622216"/>
            <a:ext cx="360453" cy="325484"/>
          </a:xfrm>
          <a:prstGeom prst="rect">
            <a:avLst/>
          </a:prstGeom>
        </p:spPr>
      </p:pic>
      <p:sp>
        <p:nvSpPr>
          <p:cNvPr id="37" name="TextBox 36"/>
          <p:cNvSpPr txBox="1"/>
          <p:nvPr/>
        </p:nvSpPr>
        <p:spPr>
          <a:xfrm>
            <a:off x="5248040" y="3283699"/>
            <a:ext cx="3634328" cy="415498"/>
          </a:xfrm>
          <a:prstGeom prst="rect">
            <a:avLst/>
          </a:prstGeom>
          <a:noFill/>
        </p:spPr>
        <p:txBody>
          <a:bodyPr wrap="none" rtlCol="0">
            <a:spAutoFit/>
          </a:bodyPr>
          <a:lstStyle/>
          <a:p>
            <a:pPr defTabSz="685800" fontAlgn="auto">
              <a:spcBef>
                <a:spcPts val="0"/>
              </a:spcBef>
              <a:spcAft>
                <a:spcPts val="0"/>
              </a:spcAft>
              <a:defRPr/>
            </a:pPr>
            <a:r>
              <a:rPr lang="en-US" sz="2100" dirty="0">
                <a:solidFill>
                  <a:prstClr val="black"/>
                </a:solidFill>
                <a:latin typeface="Helvetica Light" charset="0"/>
                <a:ea typeface="Helvetica Light" charset="0"/>
                <a:cs typeface="Helvetica Light" charset="0"/>
              </a:rPr>
              <a:t>Concatenate (</a:t>
            </a:r>
            <a:r>
              <a:rPr lang="en-US" sz="2100" i="1" dirty="0" err="1">
                <a:solidFill>
                  <a:prstClr val="black"/>
                </a:solidFill>
                <a:latin typeface="Helvetica Light" charset="0"/>
                <a:ea typeface="Helvetica Light" charset="0"/>
                <a:cs typeface="Helvetica Light" charset="0"/>
              </a:rPr>
              <a:t>L</a:t>
            </a:r>
            <a:r>
              <a:rPr lang="en-US" sz="2100" dirty="0" err="1">
                <a:solidFill>
                  <a:prstClr val="black"/>
                </a:solidFill>
                <a:latin typeface="Helvetica Light" charset="0"/>
                <a:ea typeface="Helvetica Light" charset="0"/>
                <a:cs typeface="Helvetica Light" charset="0"/>
              </a:rPr>
              <a:t>,</a:t>
            </a:r>
            <a:r>
              <a:rPr lang="en-US" sz="2100" i="1" dirty="0" err="1">
                <a:solidFill>
                  <a:prstClr val="black"/>
                </a:solidFill>
                <a:latin typeface="Helvetica Light" charset="0"/>
                <a:ea typeface="Helvetica Light" charset="0"/>
                <a:cs typeface="Helvetica Light" charset="0"/>
              </a:rPr>
              <a:t>ab</a:t>
            </a:r>
            <a:r>
              <a:rPr lang="en-US" sz="2100" dirty="0">
                <a:solidFill>
                  <a:prstClr val="black"/>
                </a:solidFill>
                <a:latin typeface="Helvetica Light" charset="0"/>
                <a:ea typeface="Helvetica Light" charset="0"/>
                <a:cs typeface="Helvetica Light" charset="0"/>
              </a:rPr>
              <a:t>) channels</a:t>
            </a:r>
          </a:p>
        </p:txBody>
      </p:sp>
      <p:grpSp>
        <p:nvGrpSpPr>
          <p:cNvPr id="5" name="Group 4"/>
          <p:cNvGrpSpPr/>
          <p:nvPr/>
        </p:nvGrpSpPr>
        <p:grpSpPr>
          <a:xfrm>
            <a:off x="6594598" y="3642039"/>
            <a:ext cx="957161" cy="454210"/>
            <a:chOff x="6624465" y="4845955"/>
            <a:chExt cx="1276214" cy="605613"/>
          </a:xfrm>
        </p:grpSpPr>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4465" y="4858147"/>
              <a:ext cx="1276214" cy="593421"/>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56876" y="4957055"/>
              <a:ext cx="416173" cy="375895"/>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05459" y="4845955"/>
              <a:ext cx="423475" cy="480701"/>
            </a:xfrm>
            <a:prstGeom prst="rect">
              <a:avLst/>
            </a:prstGeom>
          </p:spPr>
        </p:pic>
        <p:sp>
          <p:nvSpPr>
            <p:cNvPr id="4" name="Rectangle 3"/>
            <p:cNvSpPr/>
            <p:nvPr/>
          </p:nvSpPr>
          <p:spPr>
            <a:xfrm>
              <a:off x="6766934" y="4845955"/>
              <a:ext cx="406115" cy="11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2100">
                <a:solidFill>
                  <a:prstClr val="white"/>
                </a:solidFill>
                <a:latin typeface="Calibri" panose="020F0502020204030204"/>
              </a:endParaRPr>
            </a:p>
          </p:txBody>
        </p:sp>
      </p:grpSp>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2078" y="3696841"/>
            <a:ext cx="2203457" cy="316338"/>
          </a:xfrm>
          <a:prstGeom prst="rect">
            <a:avLst/>
          </a:prstGeom>
        </p:spPr>
      </p:pic>
      <p:sp>
        <p:nvSpPr>
          <p:cNvPr id="2" name="Slide Number Placeholder 1"/>
          <p:cNvSpPr>
            <a:spLocks noGrp="1"/>
          </p:cNvSpPr>
          <p:nvPr>
            <p:ph type="sldNum" sz="quarter" idx="12"/>
          </p:nvPr>
        </p:nvSpPr>
        <p:spPr/>
        <p:txBody>
          <a:bodyPr/>
          <a:lstStyle/>
          <a:p>
            <a:pPr defTabSz="685800" fontAlgn="auto">
              <a:spcBef>
                <a:spcPts val="0"/>
              </a:spcBef>
              <a:spcAft>
                <a:spcPts val="0"/>
              </a:spcAft>
              <a:defRPr/>
            </a:pPr>
            <a:fld id="{9AFD1A69-E064-B346-A8E4-E3F25585DE1A}" type="slidenum">
              <a:rPr lang="en-US">
                <a:solidFill>
                  <a:prstClr val="black">
                    <a:tint val="75000"/>
                  </a:prstClr>
                </a:solidFill>
              </a:rPr>
              <a:pPr defTabSz="685800" fontAlgn="auto">
                <a:spcBef>
                  <a:spcPts val="0"/>
                </a:spcBef>
                <a:spcAft>
                  <a:spcPts val="0"/>
                </a:spcAft>
                <a:defRPr/>
              </a:pPr>
              <a:t>47</a:t>
            </a:fld>
            <a:endParaRPr lang="en-US">
              <a:solidFill>
                <a:prstClr val="black">
                  <a:tint val="75000"/>
                </a:prstClr>
              </a:solidFill>
            </a:endParaRPr>
          </a:p>
        </p:txBody>
      </p:sp>
      <p:sp>
        <p:nvSpPr>
          <p:cNvPr id="40" name="TextBox 39"/>
          <p:cNvSpPr txBox="1"/>
          <p:nvPr/>
        </p:nvSpPr>
        <p:spPr>
          <a:xfrm>
            <a:off x="349784" y="3283699"/>
            <a:ext cx="3515706" cy="415498"/>
          </a:xfrm>
          <a:prstGeom prst="rect">
            <a:avLst/>
          </a:prstGeom>
          <a:noFill/>
        </p:spPr>
        <p:txBody>
          <a:bodyPr wrap="none" rtlCol="0">
            <a:spAutoFit/>
          </a:bodyPr>
          <a:lstStyle/>
          <a:p>
            <a:pPr defTabSz="685800" fontAlgn="auto">
              <a:spcBef>
                <a:spcPts val="0"/>
              </a:spcBef>
              <a:spcAft>
                <a:spcPts val="0"/>
              </a:spcAft>
              <a:defRPr/>
            </a:pPr>
            <a:r>
              <a:rPr lang="en-US" sz="2100" dirty="0">
                <a:solidFill>
                  <a:prstClr val="black"/>
                </a:solidFill>
                <a:latin typeface="Helvetica Light" charset="0"/>
                <a:ea typeface="Helvetica Light" charset="0"/>
                <a:cs typeface="Helvetica Light" charset="0"/>
              </a:rPr>
              <a:t>Grayscale image: </a:t>
            </a:r>
            <a:r>
              <a:rPr lang="en-US" sz="2100" i="1" dirty="0">
                <a:solidFill>
                  <a:prstClr val="black"/>
                </a:solidFill>
                <a:latin typeface="Helvetica Light" charset="0"/>
                <a:ea typeface="Helvetica Light" charset="0"/>
                <a:cs typeface="Helvetica Light" charset="0"/>
              </a:rPr>
              <a:t>L</a:t>
            </a:r>
            <a:r>
              <a:rPr lang="en-US" sz="2100" dirty="0">
                <a:solidFill>
                  <a:prstClr val="black"/>
                </a:solidFill>
                <a:latin typeface="Helvetica Light" charset="0"/>
                <a:ea typeface="Helvetica Light" charset="0"/>
                <a:cs typeface="Helvetica Light" charset="0"/>
              </a:rPr>
              <a:t> channel</a:t>
            </a:r>
          </a:p>
        </p:txBody>
      </p:sp>
      <p:sp>
        <p:nvSpPr>
          <p:cNvPr id="61" name="TextBox 60"/>
          <p:cNvSpPr txBox="1"/>
          <p:nvPr/>
        </p:nvSpPr>
        <p:spPr>
          <a:xfrm>
            <a:off x="3917570" y="4866501"/>
            <a:ext cx="5291833" cy="300082"/>
          </a:xfrm>
          <a:prstGeom prst="rect">
            <a:avLst/>
          </a:prstGeom>
          <a:noFill/>
        </p:spPr>
        <p:txBody>
          <a:bodyPr wrap="none" rtlCol="0">
            <a:spAutoFit/>
          </a:bodyPr>
          <a:lstStyle/>
          <a:p>
            <a:pPr defTabSz="685800" fontAlgn="auto">
              <a:spcBef>
                <a:spcPts val="0"/>
              </a:spcBef>
              <a:spcAft>
                <a:spcPts val="0"/>
              </a:spcAft>
              <a:defRPr/>
            </a:pPr>
            <a:r>
              <a:rPr lang="en-US" sz="1350" u="sng" dirty="0">
                <a:solidFill>
                  <a:prstClr val="black"/>
                </a:solidFill>
                <a:latin typeface="Helvetica Light" charset="0"/>
                <a:ea typeface="Helvetica Light" charset="0"/>
                <a:cs typeface="Helvetica Light" charset="0"/>
              </a:rPr>
              <a:t>Zhang</a:t>
            </a:r>
            <a:r>
              <a:rPr lang="en-US" sz="1350" dirty="0">
                <a:solidFill>
                  <a:prstClr val="black"/>
                </a:solidFill>
                <a:latin typeface="Helvetica Light" charset="0"/>
                <a:ea typeface="Helvetica Light" charset="0"/>
                <a:cs typeface="Helvetica Light" charset="0"/>
              </a:rPr>
              <a:t>, Isola, Efros. </a:t>
            </a:r>
            <a:r>
              <a:rPr lang="en-US" sz="1350" b="1" i="1" dirty="0">
                <a:solidFill>
                  <a:prstClr val="black"/>
                </a:solidFill>
                <a:latin typeface="Helvetica Light" charset="0"/>
                <a:ea typeface="Helvetica Light" charset="0"/>
                <a:cs typeface="Helvetica Light" charset="0"/>
              </a:rPr>
              <a:t>Colorful Image Colorization.</a:t>
            </a:r>
            <a:r>
              <a:rPr lang="en-US" sz="1350" dirty="0">
                <a:solidFill>
                  <a:prstClr val="black"/>
                </a:solidFill>
                <a:latin typeface="Helvetica Light" charset="0"/>
                <a:ea typeface="Helvetica Light" charset="0"/>
                <a:cs typeface="Helvetica Light" charset="0"/>
              </a:rPr>
              <a:t> In </a:t>
            </a:r>
            <a:r>
              <a:rPr lang="en-US" sz="1350" i="1" dirty="0">
                <a:solidFill>
                  <a:prstClr val="black"/>
                </a:solidFill>
                <a:latin typeface="Helvetica Light" charset="0"/>
                <a:ea typeface="Helvetica Light" charset="0"/>
                <a:cs typeface="Helvetica Light" charset="0"/>
              </a:rPr>
              <a:t>ECCV</a:t>
            </a:r>
            <a:r>
              <a:rPr lang="en-US" sz="1350" dirty="0">
                <a:solidFill>
                  <a:prstClr val="black"/>
                </a:solidFill>
                <a:latin typeface="Helvetica Light" charset="0"/>
                <a:ea typeface="Helvetica Light" charset="0"/>
                <a:cs typeface="Helvetica Light" charset="0"/>
              </a:rPr>
              <a:t>, 2016.</a:t>
            </a:r>
          </a:p>
        </p:txBody>
      </p:sp>
      <p:sp>
        <p:nvSpPr>
          <p:cNvPr id="60" name="Rectangle 59"/>
          <p:cNvSpPr/>
          <p:nvPr/>
        </p:nvSpPr>
        <p:spPr>
          <a:xfrm>
            <a:off x="5863195" y="4161149"/>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2100" i="1" dirty="0">
                <a:solidFill>
                  <a:prstClr val="black"/>
                </a:solidFill>
                <a:latin typeface="Helvetica Light" charset="0"/>
                <a:ea typeface="Helvetica Light" charset="0"/>
                <a:cs typeface="Helvetica Light" charset="0"/>
              </a:rPr>
              <a:t>ab</a:t>
            </a:r>
            <a:endParaRPr lang="en-US" sz="2100" i="1" baseline="-25000" dirty="0">
              <a:solidFill>
                <a:prstClr val="black"/>
              </a:solidFill>
              <a:latin typeface="Helvetica Light" charset="0"/>
              <a:ea typeface="Helvetica Light" charset="0"/>
              <a:cs typeface="Helvetica Light" charset="0"/>
            </a:endParaRPr>
          </a:p>
        </p:txBody>
      </p:sp>
      <p:sp>
        <p:nvSpPr>
          <p:cNvPr id="62" name="Rectangle 61"/>
          <p:cNvSpPr/>
          <p:nvPr/>
        </p:nvSpPr>
        <p:spPr>
          <a:xfrm>
            <a:off x="2293700" y="4161149"/>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2100" i="1" dirty="0">
                <a:solidFill>
                  <a:prstClr val="black"/>
                </a:solidFill>
                <a:latin typeface="Helvetica Light" charset="0"/>
                <a:ea typeface="Helvetica Light" charset="0"/>
                <a:cs typeface="Helvetica Light" charset="0"/>
              </a:rPr>
              <a:t>L</a:t>
            </a:r>
            <a:endParaRPr lang="en-US" sz="2100" i="1" baseline="-25000" dirty="0">
              <a:solidFill>
                <a:prstClr val="black"/>
              </a:solidFill>
              <a:latin typeface="Helvetica Light" charset="0"/>
              <a:ea typeface="Helvetica Light" charset="0"/>
              <a:cs typeface="Helvetica Light" charset="0"/>
            </a:endParaRPr>
          </a:p>
        </p:txBody>
      </p:sp>
      <p:cxnSp>
        <p:nvCxnSpPr>
          <p:cNvPr id="63" name="Straight Arrow Connector 62"/>
          <p:cNvCxnSpPr/>
          <p:nvPr/>
        </p:nvCxnSpPr>
        <p:spPr>
          <a:xfrm>
            <a:off x="3375759" y="4476765"/>
            <a:ext cx="65869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148033" y="4476765"/>
            <a:ext cx="6437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164512" y="4062631"/>
            <a:ext cx="814977" cy="829819"/>
            <a:chOff x="4965645" y="2061071"/>
            <a:chExt cx="2841558" cy="3599671"/>
          </a:xfrm>
        </p:grpSpPr>
        <p:sp>
          <p:nvSpPr>
            <p:cNvPr id="69" name="Rectangle 68"/>
            <p:cNvSpPr/>
            <p:nvPr/>
          </p:nvSpPr>
          <p:spPr>
            <a:xfrm>
              <a:off x="4965645"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70" name="Rectangle 69"/>
            <p:cNvSpPr/>
            <p:nvPr/>
          </p:nvSpPr>
          <p:spPr>
            <a:xfrm>
              <a:off x="5575187"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71" name="Rectangle 70"/>
            <p:cNvSpPr/>
            <p:nvPr/>
          </p:nvSpPr>
          <p:spPr>
            <a:xfrm>
              <a:off x="6184726" y="2061071"/>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72" name="Rectangle 71"/>
            <p:cNvSpPr/>
            <p:nvPr/>
          </p:nvSpPr>
          <p:spPr>
            <a:xfrm>
              <a:off x="6794268"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sp>
          <p:nvSpPr>
            <p:cNvPr id="73" name="Rectangle 72"/>
            <p:cNvSpPr/>
            <p:nvPr/>
          </p:nvSpPr>
          <p:spPr>
            <a:xfrm>
              <a:off x="7403810"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grpSp>
      <p:grpSp>
        <p:nvGrpSpPr>
          <p:cNvPr id="74" name="Group 73"/>
          <p:cNvGrpSpPr/>
          <p:nvPr/>
        </p:nvGrpSpPr>
        <p:grpSpPr>
          <a:xfrm>
            <a:off x="4403096" y="4321995"/>
            <a:ext cx="337810" cy="309540"/>
            <a:chOff x="5892772" y="5762660"/>
            <a:chExt cx="450413" cy="412720"/>
          </a:xfrm>
        </p:grpSpPr>
        <p:sp>
          <p:nvSpPr>
            <p:cNvPr id="75" name="Rectangle 74"/>
            <p:cNvSpPr/>
            <p:nvPr/>
          </p:nvSpPr>
          <p:spPr>
            <a:xfrm>
              <a:off x="5892772" y="5762660"/>
              <a:ext cx="450413" cy="4127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Helvetica Light" charset="0"/>
                <a:ea typeface="Helvetica Light" charset="0"/>
                <a:cs typeface="Helvetica Light" charset="0"/>
              </a:endParaRPr>
            </a:p>
          </p:txBody>
        </p:sp>
        <p:pic>
          <p:nvPicPr>
            <p:cNvPr id="76" name="Picture 75"/>
            <p:cNvPicPr>
              <a:picLocks noChangeAspect="1"/>
            </p:cNvPicPr>
            <p:nvPr/>
          </p:nvPicPr>
          <p:blipFill>
            <a:blip r:embed="rId10"/>
            <a:stretch>
              <a:fillRect/>
            </a:stretch>
          </p:blipFill>
          <p:spPr>
            <a:xfrm>
              <a:off x="5956892" y="5833078"/>
              <a:ext cx="322172" cy="271884"/>
            </a:xfrm>
            <a:prstGeom prst="rect">
              <a:avLst/>
            </a:prstGeom>
          </p:spPr>
        </p:pic>
      </p:grpSp>
    </p:spTree>
    <p:extLst>
      <p:ext uri="{BB962C8B-B14F-4D97-AF65-F5344CB8AC3E}">
        <p14:creationId xmlns:p14="http://schemas.microsoft.com/office/powerpoint/2010/main" val="2105319089"/>
      </p:ext>
    </p:extLst>
  </p:cSld>
  <p:clrMapOvr>
    <a:masterClrMapping/>
  </p:clrMapOvr>
  <p:transition advClick="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8" name="Group 3238"/>
          <p:cNvGrpSpPr/>
          <p:nvPr/>
        </p:nvGrpSpPr>
        <p:grpSpPr>
          <a:xfrm>
            <a:off x="112672" y="894780"/>
            <a:ext cx="2893562" cy="2928392"/>
            <a:chOff x="0" y="-6139"/>
            <a:chExt cx="7716161" cy="7809049"/>
          </a:xfrm>
        </p:grpSpPr>
        <p:sp>
          <p:nvSpPr>
            <p:cNvPr id="3236" name="Shape 3236"/>
            <p:cNvSpPr/>
            <p:nvPr/>
          </p:nvSpPr>
          <p:spPr>
            <a:xfrm>
              <a:off x="2946990" y="-6139"/>
              <a:ext cx="1738724" cy="1006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Input</a:t>
              </a:r>
            </a:p>
          </p:txBody>
        </p:sp>
        <p:pic>
          <p:nvPicPr>
            <p:cNvPr id="3237" name="Screen Shot 2017-01-11 at 2.36.35 AM-filtered.png"/>
            <p:cNvPicPr>
              <a:picLocks noChangeAspect="1"/>
            </p:cNvPicPr>
            <p:nvPr/>
          </p:nvPicPr>
          <p:blipFill>
            <a:blip r:embed="rId3"/>
            <a:srcRect l="4853" t="5484" r="4567" b="6574"/>
            <a:stretch>
              <a:fillRect/>
            </a:stretch>
          </p:blipFill>
          <p:spPr>
            <a:xfrm>
              <a:off x="0" y="1074488"/>
              <a:ext cx="7716161" cy="6728422"/>
            </a:xfrm>
            <a:prstGeom prst="rect">
              <a:avLst/>
            </a:prstGeom>
            <a:ln w="12700" cap="flat">
              <a:noFill/>
              <a:miter lim="400000"/>
            </a:ln>
            <a:effectLst/>
          </p:spPr>
        </p:pic>
      </p:grpSp>
      <p:grpSp>
        <p:nvGrpSpPr>
          <p:cNvPr id="3241" name="Group 3241"/>
          <p:cNvGrpSpPr/>
          <p:nvPr/>
        </p:nvGrpSpPr>
        <p:grpSpPr>
          <a:xfrm>
            <a:off x="3143794" y="894786"/>
            <a:ext cx="2923389" cy="2928359"/>
            <a:chOff x="0" y="-6137"/>
            <a:chExt cx="7795701" cy="7808961"/>
          </a:xfrm>
        </p:grpSpPr>
        <p:sp>
          <p:nvSpPr>
            <p:cNvPr id="3239" name="Shape 3239"/>
            <p:cNvSpPr/>
            <p:nvPr/>
          </p:nvSpPr>
          <p:spPr>
            <a:xfrm>
              <a:off x="2650260" y="-6137"/>
              <a:ext cx="2298708" cy="1006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Output</a:t>
              </a:r>
            </a:p>
          </p:txBody>
        </p:sp>
        <p:pic>
          <p:nvPicPr>
            <p:cNvPr id="3240" name="pasted-image.pdf"/>
            <p:cNvPicPr>
              <a:picLocks noChangeAspect="1"/>
            </p:cNvPicPr>
            <p:nvPr/>
          </p:nvPicPr>
          <p:blipFill>
            <a:blip r:embed="rId4"/>
            <a:stretch>
              <a:fillRect/>
            </a:stretch>
          </p:blipFill>
          <p:spPr>
            <a:xfrm>
              <a:off x="0" y="1001747"/>
              <a:ext cx="7795701" cy="6801077"/>
            </a:xfrm>
            <a:prstGeom prst="rect">
              <a:avLst/>
            </a:prstGeom>
            <a:ln w="12700" cap="flat">
              <a:noFill/>
              <a:miter lim="400000"/>
            </a:ln>
            <a:effectLst/>
          </p:spPr>
        </p:pic>
      </p:grpSp>
      <p:grpSp>
        <p:nvGrpSpPr>
          <p:cNvPr id="3244" name="Group 3244"/>
          <p:cNvGrpSpPr/>
          <p:nvPr/>
        </p:nvGrpSpPr>
        <p:grpSpPr>
          <a:xfrm>
            <a:off x="6023901" y="894788"/>
            <a:ext cx="3160041" cy="3091532"/>
            <a:chOff x="0" y="-6128"/>
            <a:chExt cx="8426773" cy="8244088"/>
          </a:xfrm>
        </p:grpSpPr>
        <p:pic>
          <p:nvPicPr>
            <p:cNvPr id="3242" name="Screen Shot 2017-01-11 at 2.36.35 AM.png"/>
            <p:cNvPicPr>
              <a:picLocks noChangeAspect="1"/>
            </p:cNvPicPr>
            <p:nvPr/>
          </p:nvPicPr>
          <p:blipFill>
            <a:blip r:embed="rId5"/>
            <a:stretch>
              <a:fillRect/>
            </a:stretch>
          </p:blipFill>
          <p:spPr>
            <a:xfrm>
              <a:off x="0" y="669469"/>
              <a:ext cx="8426773" cy="7568491"/>
            </a:xfrm>
            <a:prstGeom prst="rect">
              <a:avLst/>
            </a:prstGeom>
            <a:ln w="12700" cap="flat">
              <a:noFill/>
              <a:miter lim="400000"/>
            </a:ln>
            <a:effectLst/>
          </p:spPr>
        </p:pic>
        <p:sp>
          <p:nvSpPr>
            <p:cNvPr id="3243" name="Shape 3243"/>
            <p:cNvSpPr/>
            <p:nvPr/>
          </p:nvSpPr>
          <p:spPr>
            <a:xfrm>
              <a:off x="2127885" y="-6128"/>
              <a:ext cx="4171012" cy="1006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Ground truth</a:t>
              </a:r>
            </a:p>
          </p:txBody>
        </p:sp>
      </p:grpSp>
      <p:pic>
        <p:nvPicPr>
          <p:cNvPr id="3245" name="pasted-image.pdf"/>
          <p:cNvPicPr>
            <a:picLocks noChangeAspect="1"/>
          </p:cNvPicPr>
          <p:nvPr/>
        </p:nvPicPr>
        <p:blipFill>
          <a:blip r:embed="rId6"/>
          <a:stretch>
            <a:fillRect/>
          </a:stretch>
        </p:blipFill>
        <p:spPr>
          <a:xfrm>
            <a:off x="2625148" y="4039786"/>
            <a:ext cx="3960681" cy="792137"/>
          </a:xfrm>
          <a:prstGeom prst="rect">
            <a:avLst/>
          </a:prstGeom>
          <a:ln w="12700">
            <a:miter lim="400000"/>
          </a:ln>
        </p:spPr>
      </p:pic>
      <p:sp>
        <p:nvSpPr>
          <p:cNvPr id="3247" name="Shape 3247"/>
          <p:cNvSpPr/>
          <p:nvPr/>
        </p:nvSpPr>
        <p:spPr>
          <a:xfrm>
            <a:off x="953297" y="148132"/>
            <a:ext cx="7230728" cy="515748"/>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lang="en-US" sz="3000" kern="0" dirty="0">
                <a:solidFill>
                  <a:srgbClr val="000000"/>
                </a:solidFill>
                <a:latin typeface="Helvetica Light"/>
                <a:sym typeface="Helvetica Light"/>
              </a:rPr>
              <a:t>Regressing to pixel values doesn’t work </a:t>
            </a:r>
            <a:r>
              <a:rPr lang="en-US" sz="3000" kern="0" dirty="0">
                <a:solidFill>
                  <a:srgbClr val="000000"/>
                </a:solidFill>
                <a:latin typeface="Helvetica Light"/>
                <a:sym typeface="Wingdings" panose="05000000000000000000" pitchFamily="2" charset="2"/>
              </a:rPr>
              <a:t></a:t>
            </a:r>
            <a:endParaRPr sz="3000" kern="0" dirty="0">
              <a:solidFill>
                <a:srgbClr val="000000"/>
              </a:solidFill>
              <a:latin typeface="Helvetica Light"/>
              <a:sym typeface="Helvetica Light"/>
            </a:endParaRPr>
          </a:p>
        </p:txBody>
      </p:sp>
      <p:sp>
        <p:nvSpPr>
          <p:cNvPr id="13" name="TextBox 12"/>
          <p:cNvSpPr txBox="1"/>
          <p:nvPr/>
        </p:nvSpPr>
        <p:spPr>
          <a:xfrm>
            <a:off x="6588224" y="4763909"/>
            <a:ext cx="250068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Richard</a:t>
            </a:r>
            <a:r>
              <a:rPr kumimoji="0" lang="en-US" sz="1800" b="0" i="0" u="none" strike="noStrike" cap="none" spc="0" normalizeH="0" dirty="0">
                <a:ln>
                  <a:noFill/>
                </a:ln>
                <a:solidFill>
                  <a:srgbClr val="000000"/>
                </a:solidFill>
                <a:effectLst/>
                <a:uFillTx/>
                <a:latin typeface="+mn-lt"/>
                <a:ea typeface="+mn-ea"/>
                <a:cs typeface="+mn-cs"/>
                <a:sym typeface="Helvetica Light"/>
              </a:rPr>
              <a:t> Zhang</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38331987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1" name="pasted-image.pdf"/>
          <p:cNvPicPr>
            <a:picLocks noChangeAspect="1"/>
          </p:cNvPicPr>
          <p:nvPr/>
        </p:nvPicPr>
        <p:blipFill>
          <a:blip r:embed="rId3"/>
          <a:stretch>
            <a:fillRect/>
          </a:stretch>
        </p:blipFill>
        <p:spPr>
          <a:xfrm>
            <a:off x="3470263" y="150797"/>
            <a:ext cx="4640829" cy="4158788"/>
          </a:xfrm>
          <a:prstGeom prst="rect">
            <a:avLst/>
          </a:prstGeom>
          <a:ln w="12700">
            <a:miter lim="400000"/>
          </a:ln>
        </p:spPr>
      </p:pic>
      <p:pic>
        <p:nvPicPr>
          <p:cNvPr id="3252" name="Screen Shot 2017-01-11 at 2.36.35 AM-filtered.png"/>
          <p:cNvPicPr>
            <a:picLocks noChangeAspect="1"/>
          </p:cNvPicPr>
          <p:nvPr/>
        </p:nvPicPr>
        <p:blipFill>
          <a:blip r:embed="rId4"/>
          <a:stretch>
            <a:fillRect/>
          </a:stretch>
        </p:blipFill>
        <p:spPr>
          <a:xfrm>
            <a:off x="1086100" y="-54922"/>
            <a:ext cx="2440658" cy="2192072"/>
          </a:xfrm>
          <a:prstGeom prst="rect">
            <a:avLst/>
          </a:prstGeom>
          <a:ln w="12700">
            <a:miter lim="400000"/>
          </a:ln>
        </p:spPr>
      </p:pic>
      <p:sp>
        <p:nvSpPr>
          <p:cNvPr id="3253" name="Shape 3253"/>
          <p:cNvSpPr/>
          <p:nvPr/>
        </p:nvSpPr>
        <p:spPr>
          <a:xfrm>
            <a:off x="2344111" y="803618"/>
            <a:ext cx="218853" cy="207125"/>
          </a:xfrm>
          <a:prstGeom prst="ellipse">
            <a:avLst/>
          </a:prstGeom>
          <a:ln w="101600">
            <a:solidFill>
              <a:srgbClr val="FFFFFF"/>
            </a:solidFill>
            <a:prstDash val="sysDot"/>
            <a:miter lim="400000"/>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254" name="Shape 3254"/>
          <p:cNvSpPr/>
          <p:nvPr/>
        </p:nvSpPr>
        <p:spPr>
          <a:xfrm>
            <a:off x="5577112" y="1578003"/>
            <a:ext cx="218853" cy="207125"/>
          </a:xfrm>
          <a:prstGeom prst="ellipse">
            <a:avLst/>
          </a:prstGeom>
          <a:ln w="101600">
            <a:solidFill>
              <a:srgbClr val="FFFFFF"/>
            </a:solidFill>
            <a:prstDash val="sysDot"/>
            <a:miter lim="400000"/>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255" name="Shape 3255"/>
          <p:cNvSpPr/>
          <p:nvPr/>
        </p:nvSpPr>
        <p:spPr>
          <a:xfrm>
            <a:off x="6466714" y="2293249"/>
            <a:ext cx="218853" cy="207125"/>
          </a:xfrm>
          <a:prstGeom prst="ellipse">
            <a:avLst/>
          </a:prstGeom>
          <a:ln w="101600">
            <a:solidFill>
              <a:srgbClr val="FFFFFF"/>
            </a:solidFill>
            <a:prstDash val="sysDot"/>
            <a:miter lim="400000"/>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grpSp>
        <p:nvGrpSpPr>
          <p:cNvPr id="3260" name="Group 3260"/>
          <p:cNvGrpSpPr/>
          <p:nvPr/>
        </p:nvGrpSpPr>
        <p:grpSpPr>
          <a:xfrm>
            <a:off x="5696801" y="1683968"/>
            <a:ext cx="885440" cy="708458"/>
            <a:chOff x="0" y="0"/>
            <a:chExt cx="2361170" cy="1889219"/>
          </a:xfrm>
        </p:grpSpPr>
        <p:sp>
          <p:nvSpPr>
            <p:cNvPr id="3256" name="Shape 3256"/>
            <p:cNvSpPr/>
            <p:nvPr/>
          </p:nvSpPr>
          <p:spPr>
            <a:xfrm>
              <a:off x="-1" y="0"/>
              <a:ext cx="2361172" cy="1889220"/>
            </a:xfrm>
            <a:prstGeom prst="line">
              <a:avLst/>
            </a:prstGeom>
            <a:noFill/>
            <a:ln w="88900" cap="flat">
              <a:solidFill>
                <a:srgbClr val="FFFFFF"/>
              </a:solidFill>
              <a:prstDash val="sysDot"/>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grpSp>
          <p:nvGrpSpPr>
            <p:cNvPr id="3259" name="Group 3259"/>
            <p:cNvGrpSpPr/>
            <p:nvPr/>
          </p:nvGrpSpPr>
          <p:grpSpPr>
            <a:xfrm rot="1620009">
              <a:off x="969044" y="759858"/>
              <a:ext cx="351645" cy="333785"/>
              <a:chOff x="0" y="0"/>
              <a:chExt cx="351643" cy="333784"/>
            </a:xfrm>
          </p:grpSpPr>
          <p:sp>
            <p:nvSpPr>
              <p:cNvPr id="3257" name="Shape 3257"/>
              <p:cNvSpPr/>
              <p:nvPr/>
            </p:nvSpPr>
            <p:spPr>
              <a:xfrm flipH="1">
                <a:off x="0" y="-1"/>
                <a:ext cx="333785" cy="333786"/>
              </a:xfrm>
              <a:prstGeom prst="line">
                <a:avLst/>
              </a:prstGeom>
              <a:noFill/>
              <a:ln w="114300" cap="flat">
                <a:solidFill>
                  <a:srgbClr val="FFFFFF"/>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258" name="Shape 3258"/>
              <p:cNvSpPr/>
              <p:nvPr/>
            </p:nvSpPr>
            <p:spPr>
              <a:xfrm>
                <a:off x="17859" y="-1"/>
                <a:ext cx="333785" cy="333786"/>
              </a:xfrm>
              <a:prstGeom prst="line">
                <a:avLst/>
              </a:prstGeom>
              <a:noFill/>
              <a:ln w="114300" cap="flat">
                <a:solidFill>
                  <a:srgbClr val="FFFFFF"/>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grpSp>
      </p:grpSp>
      <p:pic>
        <p:nvPicPr>
          <p:cNvPr id="3261" name="pasted-image.pdf"/>
          <p:cNvPicPr>
            <a:picLocks noChangeAspect="1"/>
          </p:cNvPicPr>
          <p:nvPr/>
        </p:nvPicPr>
        <p:blipFill>
          <a:blip r:embed="rId5"/>
          <a:stretch>
            <a:fillRect/>
          </a:stretch>
        </p:blipFill>
        <p:spPr>
          <a:xfrm>
            <a:off x="2625148" y="4039786"/>
            <a:ext cx="3960681" cy="792137"/>
          </a:xfrm>
          <a:prstGeom prst="rect">
            <a:avLst/>
          </a:prstGeom>
          <a:ln w="12700">
            <a:miter lim="400000"/>
          </a:ln>
        </p:spPr>
      </p:pic>
      <p:pic>
        <p:nvPicPr>
          <p:cNvPr id="3262" name="ours_fullres (1).png"/>
          <p:cNvPicPr>
            <a:picLocks noChangeAspect="1"/>
          </p:cNvPicPr>
          <p:nvPr/>
        </p:nvPicPr>
        <p:blipFill>
          <a:blip r:embed="rId6"/>
          <a:stretch>
            <a:fillRect/>
          </a:stretch>
        </p:blipFill>
        <p:spPr>
          <a:xfrm>
            <a:off x="4627617" y="400332"/>
            <a:ext cx="913835" cy="792137"/>
          </a:xfrm>
          <a:prstGeom prst="rect">
            <a:avLst/>
          </a:prstGeom>
          <a:ln w="25400">
            <a:solidFill>
              <a:srgbClr val="000000"/>
            </a:solidFill>
            <a:miter lim="400000"/>
          </a:ln>
        </p:spPr>
      </p:pic>
      <p:pic>
        <p:nvPicPr>
          <p:cNvPr id="3263" name="ours_fullres.png"/>
          <p:cNvPicPr>
            <a:picLocks noChangeAspect="1"/>
          </p:cNvPicPr>
          <p:nvPr/>
        </p:nvPicPr>
        <p:blipFill>
          <a:blip r:embed="rId7"/>
          <a:stretch>
            <a:fillRect/>
          </a:stretch>
        </p:blipFill>
        <p:spPr>
          <a:xfrm>
            <a:off x="7269124" y="2435466"/>
            <a:ext cx="913833" cy="792137"/>
          </a:xfrm>
          <a:prstGeom prst="rect">
            <a:avLst/>
          </a:prstGeom>
          <a:ln w="25400">
            <a:solidFill>
              <a:srgbClr val="000000"/>
            </a:solidFill>
            <a:miter lim="400000"/>
          </a:ln>
        </p:spPr>
      </p:pic>
      <p:pic>
        <p:nvPicPr>
          <p:cNvPr id="3264" name="pasted-image.pdf"/>
          <p:cNvPicPr>
            <a:picLocks noChangeAspect="1"/>
          </p:cNvPicPr>
          <p:nvPr/>
        </p:nvPicPr>
        <p:blipFill>
          <a:blip r:embed="rId8"/>
          <a:srcRect l="1003" t="2744" r="2398" b="1949"/>
          <a:stretch>
            <a:fillRect/>
          </a:stretch>
        </p:blipFill>
        <p:spPr>
          <a:xfrm>
            <a:off x="6431587" y="1114550"/>
            <a:ext cx="931313" cy="801618"/>
          </a:xfrm>
          <a:prstGeom prst="rect">
            <a:avLst/>
          </a:prstGeom>
          <a:ln w="25400">
            <a:solidFill>
              <a:srgbClr val="000000"/>
            </a:solidFill>
            <a:miter lim="400000"/>
          </a:ln>
        </p:spPr>
      </p:pic>
      <p:sp>
        <p:nvSpPr>
          <p:cNvPr id="16" name="TextBox 15"/>
          <p:cNvSpPr txBox="1"/>
          <p:nvPr/>
        </p:nvSpPr>
        <p:spPr>
          <a:xfrm>
            <a:off x="6588224" y="4763909"/>
            <a:ext cx="250068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Richard</a:t>
            </a:r>
            <a:r>
              <a:rPr kumimoji="0" lang="en-US" sz="1800" b="0" i="0" u="none" strike="noStrike" cap="none" spc="0" normalizeH="0" dirty="0">
                <a:ln>
                  <a:noFill/>
                </a:ln>
                <a:solidFill>
                  <a:srgbClr val="000000"/>
                </a:solidFill>
                <a:effectLst/>
                <a:uFillTx/>
                <a:latin typeface="+mn-lt"/>
                <a:ea typeface="+mn-ea"/>
                <a:cs typeface="+mn-cs"/>
                <a:sym typeface="Helvetica Light"/>
              </a:rPr>
              <a:t> Zhang</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88861011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25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26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25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2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26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3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advAuto="0"/>
      <p:bldP spid="3254" grpId="0" animBg="1" advAuto="0"/>
      <p:bldP spid="3255" grpId="0" animBg="1" advAuto="0"/>
      <p:bldP spid="3260" grpId="0" animBg="1" advAuto="0"/>
      <p:bldP spid="3262" grpId="0" animBg="1" advAuto="0"/>
      <p:bldP spid="3263" grpId="0" animBg="1" advAuto="0"/>
      <p:bldP spid="326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DE60-AFF1-49C3-A172-5525A8190C90}"/>
              </a:ext>
            </a:extLst>
          </p:cNvPr>
          <p:cNvSpPr>
            <a:spLocks noGrp="1"/>
          </p:cNvSpPr>
          <p:nvPr>
            <p:ph type="title"/>
          </p:nvPr>
        </p:nvSpPr>
        <p:spPr>
          <a:xfrm>
            <a:off x="683568" y="-164554"/>
            <a:ext cx="7804547" cy="1138535"/>
          </a:xfrm>
        </p:spPr>
        <p:txBody>
          <a:bodyPr>
            <a:normAutofit/>
          </a:bodyPr>
          <a:lstStyle/>
          <a:p>
            <a:r>
              <a:rPr lang="en-US" dirty="0"/>
              <a:t>Classification Loss (e.g. ImageNet)</a:t>
            </a:r>
          </a:p>
        </p:txBody>
      </p:sp>
      <p:grpSp>
        <p:nvGrpSpPr>
          <p:cNvPr id="3" name="Group 2">
            <a:extLst>
              <a:ext uri="{FF2B5EF4-FFF2-40B4-BE49-F238E27FC236}">
                <a16:creationId xmlns:a16="http://schemas.microsoft.com/office/drawing/2014/main" id="{745C09BA-BBC1-4A71-AB14-6A4B4C4E291E}"/>
              </a:ext>
            </a:extLst>
          </p:cNvPr>
          <p:cNvGrpSpPr/>
          <p:nvPr/>
        </p:nvGrpSpPr>
        <p:grpSpPr>
          <a:xfrm>
            <a:off x="1947950" y="949273"/>
            <a:ext cx="5109288" cy="1897751"/>
            <a:chOff x="628650" y="1701926"/>
            <a:chExt cx="6812384" cy="2530334"/>
          </a:xfrm>
        </p:grpSpPr>
        <p:cxnSp>
          <p:nvCxnSpPr>
            <p:cNvPr id="4" name="Straight Connector 3">
              <a:extLst>
                <a:ext uri="{FF2B5EF4-FFF2-40B4-BE49-F238E27FC236}">
                  <a16:creationId xmlns:a16="http://schemas.microsoft.com/office/drawing/2014/main" id="{D6FEC8AF-4B67-47C8-A77C-5BBAA2552B1F}"/>
                </a:ext>
              </a:extLst>
            </p:cNvPr>
            <p:cNvCxnSpPr>
              <a:cxnSpLocks/>
            </p:cNvCxnSpPr>
            <p:nvPr/>
          </p:nvCxnSpPr>
          <p:spPr>
            <a:xfrm>
              <a:off x="2187901" y="3185207"/>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BC50BE-AEE7-4D58-93EA-866C4247C1CA}"/>
                </a:ext>
              </a:extLst>
            </p:cNvPr>
            <p:cNvGrpSpPr/>
            <p:nvPr/>
          </p:nvGrpSpPr>
          <p:grpSpPr>
            <a:xfrm>
              <a:off x="628650" y="1701926"/>
              <a:ext cx="1415602" cy="2530334"/>
              <a:chOff x="628650" y="1701926"/>
              <a:chExt cx="1415602" cy="2530334"/>
            </a:xfrm>
          </p:grpSpPr>
          <p:sp>
            <p:nvSpPr>
              <p:cNvPr id="13" name="Cube 12">
                <a:extLst>
                  <a:ext uri="{FF2B5EF4-FFF2-40B4-BE49-F238E27FC236}">
                    <a16:creationId xmlns:a16="http://schemas.microsoft.com/office/drawing/2014/main" id="{F1B739AA-2609-4B9E-B560-00AACD3261EC}"/>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4" name="TextBox 13">
                <a:extLst>
                  <a:ext uri="{FF2B5EF4-FFF2-40B4-BE49-F238E27FC236}">
                    <a16:creationId xmlns:a16="http://schemas.microsoft.com/office/drawing/2014/main" id="{5D1DAFBE-1DC0-421F-A19E-DD5F99B255A1}"/>
                  </a:ext>
                </a:extLst>
              </p:cNvPr>
              <p:cNvSpPr txBox="1"/>
              <p:nvPr/>
            </p:nvSpPr>
            <p:spPr>
              <a:xfrm>
                <a:off x="628650" y="3105710"/>
                <a:ext cx="487087" cy="615553"/>
              </a:xfrm>
              <a:prstGeom prst="rect">
                <a:avLst/>
              </a:prstGeom>
              <a:noFill/>
            </p:spPr>
            <p:txBody>
              <a:bodyPr wrap="square" rtlCol="0">
                <a:spAutoFit/>
              </a:bodyPr>
              <a:lstStyle/>
              <a:p>
                <a:pPr algn="ctr"/>
                <a:r>
                  <a:rPr lang="en-US" sz="2400" dirty="0"/>
                  <a:t>H</a:t>
                </a:r>
              </a:p>
            </p:txBody>
          </p:sp>
          <p:sp>
            <p:nvSpPr>
              <p:cNvPr id="15" name="TextBox 14">
                <a:extLst>
                  <a:ext uri="{FF2B5EF4-FFF2-40B4-BE49-F238E27FC236}">
                    <a16:creationId xmlns:a16="http://schemas.microsoft.com/office/drawing/2014/main" id="{86BFB702-CC4A-4EFE-9358-8F0E8C4756FD}"/>
                  </a:ext>
                </a:extLst>
              </p:cNvPr>
              <p:cNvSpPr txBox="1"/>
              <p:nvPr/>
            </p:nvSpPr>
            <p:spPr>
              <a:xfrm>
                <a:off x="872193" y="1940286"/>
                <a:ext cx="487087" cy="615553"/>
              </a:xfrm>
              <a:prstGeom prst="rect">
                <a:avLst/>
              </a:prstGeom>
              <a:noFill/>
            </p:spPr>
            <p:txBody>
              <a:bodyPr wrap="square" rtlCol="0">
                <a:spAutoFit/>
              </a:bodyPr>
              <a:lstStyle/>
              <a:p>
                <a:pPr algn="ctr"/>
                <a:r>
                  <a:rPr lang="en-US" sz="2400" dirty="0"/>
                  <a:t>W</a:t>
                </a:r>
              </a:p>
            </p:txBody>
          </p:sp>
          <p:sp>
            <p:nvSpPr>
              <p:cNvPr id="16" name="TextBox 15">
                <a:extLst>
                  <a:ext uri="{FF2B5EF4-FFF2-40B4-BE49-F238E27FC236}">
                    <a16:creationId xmlns:a16="http://schemas.microsoft.com/office/drawing/2014/main" id="{94A0C8F8-0E9F-4853-9475-5ACBB8F2E50A}"/>
                  </a:ext>
                </a:extLst>
              </p:cNvPr>
              <p:cNvSpPr txBox="1"/>
              <p:nvPr/>
            </p:nvSpPr>
            <p:spPr>
              <a:xfrm>
                <a:off x="1557165" y="1701926"/>
                <a:ext cx="487087" cy="615553"/>
              </a:xfrm>
              <a:prstGeom prst="rect">
                <a:avLst/>
              </a:prstGeom>
              <a:noFill/>
            </p:spPr>
            <p:txBody>
              <a:bodyPr wrap="square" rtlCol="0">
                <a:spAutoFit/>
              </a:bodyPr>
              <a:lstStyle/>
              <a:p>
                <a:pPr algn="ctr"/>
                <a:r>
                  <a:rPr lang="en-US" sz="2400" dirty="0"/>
                  <a:t>C</a:t>
                </a:r>
              </a:p>
            </p:txBody>
          </p:sp>
        </p:grpSp>
        <p:grpSp>
          <p:nvGrpSpPr>
            <p:cNvPr id="6" name="Group 5">
              <a:extLst>
                <a:ext uri="{FF2B5EF4-FFF2-40B4-BE49-F238E27FC236}">
                  <a16:creationId xmlns:a16="http://schemas.microsoft.com/office/drawing/2014/main" id="{5D3609A4-D888-4E8A-A610-1F67DD31B858}"/>
                </a:ext>
              </a:extLst>
            </p:cNvPr>
            <p:cNvGrpSpPr/>
            <p:nvPr/>
          </p:nvGrpSpPr>
          <p:grpSpPr>
            <a:xfrm>
              <a:off x="5502653" y="2382318"/>
              <a:ext cx="1938381" cy="1200328"/>
              <a:chOff x="5502653" y="2390192"/>
              <a:chExt cx="1938381" cy="1200328"/>
            </a:xfrm>
          </p:grpSpPr>
          <p:sp>
            <p:nvSpPr>
              <p:cNvPr id="9" name="Cube 8">
                <a:extLst>
                  <a:ext uri="{FF2B5EF4-FFF2-40B4-BE49-F238E27FC236}">
                    <a16:creationId xmlns:a16="http://schemas.microsoft.com/office/drawing/2014/main" id="{89EF2128-2ABC-45F3-A4D8-5120C50AC85D}"/>
                  </a:ext>
                </a:extLst>
              </p:cNvPr>
              <p:cNvSpPr/>
              <p:nvPr/>
            </p:nvSpPr>
            <p:spPr>
              <a:xfrm>
                <a:off x="5989739" y="2951531"/>
                <a:ext cx="1451295"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10" name="TextBox 9">
                <a:extLst>
                  <a:ext uri="{FF2B5EF4-FFF2-40B4-BE49-F238E27FC236}">
                    <a16:creationId xmlns:a16="http://schemas.microsoft.com/office/drawing/2014/main" id="{2F7B9571-A878-4686-AF61-49C3B0F836D7}"/>
                  </a:ext>
                </a:extLst>
              </p:cNvPr>
              <p:cNvSpPr txBox="1"/>
              <p:nvPr/>
            </p:nvSpPr>
            <p:spPr>
              <a:xfrm>
                <a:off x="5502653" y="2974967"/>
                <a:ext cx="487087" cy="615553"/>
              </a:xfrm>
              <a:prstGeom prst="rect">
                <a:avLst/>
              </a:prstGeom>
              <a:noFill/>
            </p:spPr>
            <p:txBody>
              <a:bodyPr wrap="square" rtlCol="0">
                <a:spAutoFit/>
              </a:bodyPr>
              <a:lstStyle/>
              <a:p>
                <a:pPr algn="ctr"/>
                <a:r>
                  <a:rPr lang="en-US" sz="2400" dirty="0"/>
                  <a:t>1</a:t>
                </a:r>
              </a:p>
            </p:txBody>
          </p:sp>
          <p:sp>
            <p:nvSpPr>
              <p:cNvPr id="11" name="TextBox 10">
                <a:extLst>
                  <a:ext uri="{FF2B5EF4-FFF2-40B4-BE49-F238E27FC236}">
                    <a16:creationId xmlns:a16="http://schemas.microsoft.com/office/drawing/2014/main" id="{433EC689-9D53-4272-870B-7D314E31DBB0}"/>
                  </a:ext>
                </a:extLst>
              </p:cNvPr>
              <p:cNvSpPr txBox="1"/>
              <p:nvPr/>
            </p:nvSpPr>
            <p:spPr>
              <a:xfrm>
                <a:off x="5563037" y="2520935"/>
                <a:ext cx="487087" cy="615553"/>
              </a:xfrm>
              <a:prstGeom prst="rect">
                <a:avLst/>
              </a:prstGeom>
              <a:noFill/>
            </p:spPr>
            <p:txBody>
              <a:bodyPr wrap="square" rtlCol="0">
                <a:spAutoFit/>
              </a:bodyPr>
              <a:lstStyle/>
              <a:p>
                <a:pPr algn="ctr"/>
                <a:r>
                  <a:rPr lang="en-US" sz="2400" dirty="0"/>
                  <a:t>1</a:t>
                </a:r>
              </a:p>
            </p:txBody>
          </p:sp>
          <p:sp>
            <p:nvSpPr>
              <p:cNvPr id="12" name="TextBox 11">
                <a:extLst>
                  <a:ext uri="{FF2B5EF4-FFF2-40B4-BE49-F238E27FC236}">
                    <a16:creationId xmlns:a16="http://schemas.microsoft.com/office/drawing/2014/main" id="{BCAB4C28-2E87-4EEC-9535-942F7E006304}"/>
                  </a:ext>
                </a:extLst>
              </p:cNvPr>
              <p:cNvSpPr txBox="1"/>
              <p:nvPr/>
            </p:nvSpPr>
            <p:spPr>
              <a:xfrm>
                <a:off x="6512698" y="2390192"/>
                <a:ext cx="487087" cy="615553"/>
              </a:xfrm>
              <a:prstGeom prst="rect">
                <a:avLst/>
              </a:prstGeom>
              <a:noFill/>
            </p:spPr>
            <p:txBody>
              <a:bodyPr wrap="square" rtlCol="0">
                <a:spAutoFit/>
              </a:bodyPr>
              <a:lstStyle/>
              <a:p>
                <a:pPr algn="ctr"/>
                <a:r>
                  <a:rPr lang="en-US" sz="2400" dirty="0"/>
                  <a:t>F</a:t>
                </a:r>
              </a:p>
            </p:txBody>
          </p:sp>
        </p:grpSp>
        <p:sp>
          <p:nvSpPr>
            <p:cNvPr id="7" name="Rectangle 6">
              <a:extLst>
                <a:ext uri="{FF2B5EF4-FFF2-40B4-BE49-F238E27FC236}">
                  <a16:creationId xmlns:a16="http://schemas.microsoft.com/office/drawing/2014/main" id="{5B070475-2D59-4AA0-BBA7-DD1B27CA7FDC}"/>
                </a:ext>
              </a:extLst>
            </p:cNvPr>
            <p:cNvSpPr/>
            <p:nvPr/>
          </p:nvSpPr>
          <p:spPr>
            <a:xfrm>
              <a:off x="2927758" y="2877378"/>
              <a:ext cx="1832132"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CNN</a:t>
              </a:r>
            </a:p>
          </p:txBody>
        </p:sp>
        <p:cxnSp>
          <p:nvCxnSpPr>
            <p:cNvPr id="8" name="Straight Connector 7">
              <a:extLst>
                <a:ext uri="{FF2B5EF4-FFF2-40B4-BE49-F238E27FC236}">
                  <a16:creationId xmlns:a16="http://schemas.microsoft.com/office/drawing/2014/main" id="{C6F7A0F1-E870-40CA-B84D-9E04DC8D738F}"/>
                </a:ext>
              </a:extLst>
            </p:cNvPr>
            <p:cNvCxnSpPr>
              <a:cxnSpLocks/>
            </p:cNvCxnSpPr>
            <p:nvPr/>
          </p:nvCxnSpPr>
          <p:spPr>
            <a:xfrm>
              <a:off x="4940888" y="3185207"/>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8C8BB86-9983-4BAD-A8F7-2CE67ED4E437}"/>
              </a:ext>
            </a:extLst>
          </p:cNvPr>
          <p:cNvGrpSpPr/>
          <p:nvPr/>
        </p:nvGrpSpPr>
        <p:grpSpPr>
          <a:xfrm>
            <a:off x="5469818" y="3055357"/>
            <a:ext cx="1439139" cy="358103"/>
            <a:chOff x="5769091" y="4073809"/>
            <a:chExt cx="1918852" cy="477471"/>
          </a:xfrm>
        </p:grpSpPr>
        <p:sp>
          <p:nvSpPr>
            <p:cNvPr id="19" name="Cube 18">
              <a:extLst>
                <a:ext uri="{FF2B5EF4-FFF2-40B4-BE49-F238E27FC236}">
                  <a16:creationId xmlns:a16="http://schemas.microsoft.com/office/drawing/2014/main" id="{11491770-0E0D-471E-8F7C-228C109C875F}"/>
                </a:ext>
              </a:extLst>
            </p:cNvPr>
            <p:cNvSpPr/>
            <p:nvPr/>
          </p:nvSpPr>
          <p:spPr>
            <a:xfrm>
              <a:off x="5769091" y="4073811"/>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2" name="Cube 21">
              <a:extLst>
                <a:ext uri="{FF2B5EF4-FFF2-40B4-BE49-F238E27FC236}">
                  <a16:creationId xmlns:a16="http://schemas.microsoft.com/office/drawing/2014/main" id="{251C33B4-8E2E-405B-9B17-EC3B2A1D82AD}"/>
                </a:ext>
              </a:extLst>
            </p:cNvPr>
            <p:cNvSpPr/>
            <p:nvPr/>
          </p:nvSpPr>
          <p:spPr>
            <a:xfrm>
              <a:off x="6114438" y="4073811"/>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3" name="Cube 22">
              <a:extLst>
                <a:ext uri="{FF2B5EF4-FFF2-40B4-BE49-F238E27FC236}">
                  <a16:creationId xmlns:a16="http://schemas.microsoft.com/office/drawing/2014/main" id="{B0DFEC92-CFDB-495C-990A-8FA32CAD55B0}"/>
                </a:ext>
              </a:extLst>
            </p:cNvPr>
            <p:cNvSpPr/>
            <p:nvPr/>
          </p:nvSpPr>
          <p:spPr>
            <a:xfrm>
              <a:off x="6485476" y="4073811"/>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4" name="Cube 23">
              <a:extLst>
                <a:ext uri="{FF2B5EF4-FFF2-40B4-BE49-F238E27FC236}">
                  <a16:creationId xmlns:a16="http://schemas.microsoft.com/office/drawing/2014/main" id="{D95E3F87-F896-4579-BCA9-784C266B8125}"/>
                </a:ext>
              </a:extLst>
            </p:cNvPr>
            <p:cNvSpPr/>
            <p:nvPr/>
          </p:nvSpPr>
          <p:spPr>
            <a:xfrm>
              <a:off x="6830823" y="4073810"/>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5" name="Cube 24">
              <a:extLst>
                <a:ext uri="{FF2B5EF4-FFF2-40B4-BE49-F238E27FC236}">
                  <a16:creationId xmlns:a16="http://schemas.microsoft.com/office/drawing/2014/main" id="{BFFE5396-B79B-4161-A9AF-CEAF06D1083E}"/>
                </a:ext>
              </a:extLst>
            </p:cNvPr>
            <p:cNvSpPr/>
            <p:nvPr/>
          </p:nvSpPr>
          <p:spPr>
            <a:xfrm>
              <a:off x="7200856" y="4073809"/>
              <a:ext cx="487087"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grpSp>
      <p:cxnSp>
        <p:nvCxnSpPr>
          <p:cNvPr id="27" name="Straight Connector 26">
            <a:extLst>
              <a:ext uri="{FF2B5EF4-FFF2-40B4-BE49-F238E27FC236}">
                <a16:creationId xmlns:a16="http://schemas.microsoft.com/office/drawing/2014/main" id="{C64E013D-37A0-4E5F-AC95-712D134A206A}"/>
              </a:ext>
            </a:extLst>
          </p:cNvPr>
          <p:cNvCxnSpPr>
            <a:cxnSpLocks/>
          </p:cNvCxnSpPr>
          <p:nvPr/>
        </p:nvCxnSpPr>
        <p:spPr>
          <a:xfrm flipV="1">
            <a:off x="5603452" y="3315750"/>
            <a:ext cx="0" cy="47817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A5ED42-6D34-4769-BCC7-279432160B5E}"/>
              </a:ext>
            </a:extLst>
          </p:cNvPr>
          <p:cNvSpPr txBox="1"/>
          <p:nvPr/>
        </p:nvSpPr>
        <p:spPr>
          <a:xfrm>
            <a:off x="2409077" y="3718420"/>
            <a:ext cx="3328332" cy="415498"/>
          </a:xfrm>
          <a:prstGeom prst="rect">
            <a:avLst/>
          </a:prstGeom>
          <a:noFill/>
        </p:spPr>
        <p:txBody>
          <a:bodyPr wrap="square" rtlCol="0">
            <a:spAutoFit/>
          </a:bodyPr>
          <a:lstStyle/>
          <a:p>
            <a:pPr algn="r"/>
            <a:r>
              <a:rPr lang="en-US" sz="2100" dirty="0"/>
              <a:t>P(image is class #1)</a:t>
            </a:r>
          </a:p>
        </p:txBody>
      </p:sp>
      <p:cxnSp>
        <p:nvCxnSpPr>
          <p:cNvPr id="31" name="Straight Connector 30">
            <a:extLst>
              <a:ext uri="{FF2B5EF4-FFF2-40B4-BE49-F238E27FC236}">
                <a16:creationId xmlns:a16="http://schemas.microsoft.com/office/drawing/2014/main" id="{6063D517-3E61-4859-AAF8-854048557AAB}"/>
              </a:ext>
            </a:extLst>
          </p:cNvPr>
          <p:cNvCxnSpPr>
            <a:cxnSpLocks/>
          </p:cNvCxnSpPr>
          <p:nvPr/>
        </p:nvCxnSpPr>
        <p:spPr>
          <a:xfrm flipV="1">
            <a:off x="6695495" y="3335675"/>
            <a:ext cx="0" cy="112517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41FBA3A-C3F7-4870-A850-15829606B2CF}"/>
              </a:ext>
            </a:extLst>
          </p:cNvPr>
          <p:cNvSpPr txBox="1"/>
          <p:nvPr/>
        </p:nvSpPr>
        <p:spPr>
          <a:xfrm>
            <a:off x="2624899" y="4023381"/>
            <a:ext cx="3328332" cy="415498"/>
          </a:xfrm>
          <a:prstGeom prst="rect">
            <a:avLst/>
          </a:prstGeom>
          <a:noFill/>
        </p:spPr>
        <p:txBody>
          <a:bodyPr wrap="square" rtlCol="0">
            <a:spAutoFit/>
          </a:bodyPr>
          <a:lstStyle/>
          <a:p>
            <a:pPr algn="r"/>
            <a:r>
              <a:rPr lang="en-US" sz="2100" dirty="0"/>
              <a:t>P(image is class #2)</a:t>
            </a:r>
          </a:p>
        </p:txBody>
      </p:sp>
      <p:cxnSp>
        <p:nvCxnSpPr>
          <p:cNvPr id="34" name="Straight Connector 33">
            <a:extLst>
              <a:ext uri="{FF2B5EF4-FFF2-40B4-BE49-F238E27FC236}">
                <a16:creationId xmlns:a16="http://schemas.microsoft.com/office/drawing/2014/main" id="{37C4801F-6F47-4617-A3F6-1BF18602147B}"/>
              </a:ext>
            </a:extLst>
          </p:cNvPr>
          <p:cNvCxnSpPr>
            <a:cxnSpLocks/>
          </p:cNvCxnSpPr>
          <p:nvPr/>
        </p:nvCxnSpPr>
        <p:spPr>
          <a:xfrm flipV="1">
            <a:off x="5825113" y="3315750"/>
            <a:ext cx="6284" cy="795086"/>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1992AA0-5BA2-4357-9D7F-DA74A2204092}"/>
              </a:ext>
            </a:extLst>
          </p:cNvPr>
          <p:cNvSpPr txBox="1"/>
          <p:nvPr/>
        </p:nvSpPr>
        <p:spPr>
          <a:xfrm>
            <a:off x="3517962" y="4394719"/>
            <a:ext cx="3328332" cy="415498"/>
          </a:xfrm>
          <a:prstGeom prst="rect">
            <a:avLst/>
          </a:prstGeom>
          <a:noFill/>
        </p:spPr>
        <p:txBody>
          <a:bodyPr wrap="square" rtlCol="0">
            <a:spAutoFit/>
          </a:bodyPr>
          <a:lstStyle/>
          <a:p>
            <a:pPr algn="r"/>
            <a:r>
              <a:rPr lang="en-US" sz="2100" dirty="0"/>
              <a:t>P(image is class #F)</a:t>
            </a:r>
          </a:p>
        </p:txBody>
      </p:sp>
      <p:pic>
        <p:nvPicPr>
          <p:cNvPr id="35" name="Shape 1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3551529"/>
            <a:ext cx="3128646" cy="1597551"/>
          </a:xfrm>
          <a:prstGeom prst="rect">
            <a:avLst/>
          </a:prstGeom>
          <a:noFill/>
          <a:ln>
            <a:noFill/>
          </a:ln>
        </p:spPr>
      </p:pic>
      <p:sp>
        <p:nvSpPr>
          <p:cNvPr id="36" name="TextBox 35"/>
          <p:cNvSpPr txBox="1"/>
          <p:nvPr/>
        </p:nvSpPr>
        <p:spPr>
          <a:xfrm>
            <a:off x="6794378" y="4763909"/>
            <a:ext cx="241091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David</a:t>
            </a:r>
            <a:r>
              <a:rPr kumimoji="0" lang="en-US" sz="1800" b="0" i="0" u="none" strike="noStrike" cap="none" spc="0" normalizeH="0" dirty="0">
                <a:ln>
                  <a:noFill/>
                </a:ln>
                <a:solidFill>
                  <a:srgbClr val="000000"/>
                </a:solidFill>
                <a:effectLst/>
                <a:uFillTx/>
                <a:latin typeface="+mn-lt"/>
                <a:ea typeface="+mn-ea"/>
                <a:cs typeface="+mn-cs"/>
                <a:sym typeface="Helvetica Light"/>
              </a:rPr>
              <a:t> </a:t>
            </a:r>
            <a:r>
              <a:rPr kumimoji="0" lang="en-US" sz="1800" b="0" i="0" u="none" strike="noStrike" cap="none" spc="0" normalizeH="0" dirty="0" err="1">
                <a:ln>
                  <a:noFill/>
                </a:ln>
                <a:solidFill>
                  <a:srgbClr val="000000"/>
                </a:solidFill>
                <a:effectLst/>
                <a:uFillTx/>
                <a:latin typeface="+mn-lt"/>
                <a:ea typeface="+mn-ea"/>
                <a:cs typeface="+mn-cs"/>
                <a:sym typeface="Helvetica Light"/>
              </a:rPr>
              <a:t>Fouhey</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011016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42546" y="804790"/>
            <a:ext cx="4663440" cy="4181382"/>
          </a:xfrm>
          <a:prstGeom prst="rect">
            <a:avLst/>
          </a:prstGeom>
        </p:spPr>
      </p:pic>
      <p:sp>
        <p:nvSpPr>
          <p:cNvPr id="14" name="Title 1"/>
          <p:cNvSpPr>
            <a:spLocks noGrp="1"/>
          </p:cNvSpPr>
          <p:nvPr>
            <p:ph type="title"/>
          </p:nvPr>
        </p:nvSpPr>
        <p:spPr>
          <a:xfrm>
            <a:off x="3008" y="1"/>
            <a:ext cx="7886700" cy="994172"/>
          </a:xfrm>
        </p:spPr>
        <p:txBody>
          <a:bodyPr/>
          <a:lstStyle/>
          <a:p>
            <a:pPr>
              <a:tabLst>
                <a:tab pos="333375" algn="l"/>
              </a:tabLst>
            </a:pPr>
            <a:r>
              <a:rPr lang="en-US" dirty="0"/>
              <a:t>	Better Loss Function</a:t>
            </a:r>
          </a:p>
        </p:txBody>
      </p:sp>
      <p:sp>
        <p:nvSpPr>
          <p:cNvPr id="22" name="TextBox 21"/>
          <p:cNvSpPr txBox="1"/>
          <p:nvPr/>
        </p:nvSpPr>
        <p:spPr>
          <a:xfrm>
            <a:off x="5426243" y="93129"/>
            <a:ext cx="3088022" cy="738664"/>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prstClr val="black"/>
                </a:solidFill>
                <a:latin typeface="Calibri" panose="020F0502020204030204"/>
                <a:ea typeface="+mn-ea"/>
              </a:rPr>
              <a:t>Colors in </a:t>
            </a:r>
            <a:r>
              <a:rPr lang="en-US" sz="2400" b="1" i="1" dirty="0">
                <a:solidFill>
                  <a:prstClr val="black"/>
                </a:solidFill>
                <a:latin typeface="Calibri" panose="020F0502020204030204"/>
                <a:ea typeface="+mn-ea"/>
              </a:rPr>
              <a:t>ab</a:t>
            </a:r>
            <a:r>
              <a:rPr lang="en-US" sz="2400" b="1" dirty="0">
                <a:solidFill>
                  <a:prstClr val="black"/>
                </a:solidFill>
                <a:latin typeface="Calibri" panose="020F0502020204030204"/>
                <a:ea typeface="+mn-ea"/>
              </a:rPr>
              <a:t> space</a:t>
            </a:r>
          </a:p>
          <a:p>
            <a:pPr algn="ctr" defTabSz="685800" fontAlgn="auto">
              <a:spcBef>
                <a:spcPts val="0"/>
              </a:spcBef>
              <a:spcAft>
                <a:spcPts val="0"/>
              </a:spcAft>
              <a:defRPr/>
            </a:pPr>
            <a:r>
              <a:rPr lang="en-US" sz="1800" dirty="0">
                <a:solidFill>
                  <a:prstClr val="black"/>
                </a:solidFill>
                <a:latin typeface="Calibri" panose="020F0502020204030204"/>
                <a:ea typeface="+mn-ea"/>
              </a:rPr>
              <a:t>(discrete)</a:t>
            </a:r>
          </a:p>
        </p:txBody>
      </p:sp>
      <p:pic>
        <p:nvPicPr>
          <p:cNvPr id="12" name="Picture 11"/>
          <p:cNvPicPr>
            <a:picLocks noChangeAspect="1"/>
          </p:cNvPicPr>
          <p:nvPr/>
        </p:nvPicPr>
        <p:blipFill>
          <a:blip r:embed="rId4"/>
          <a:stretch>
            <a:fillRect/>
          </a:stretch>
        </p:blipFill>
        <p:spPr>
          <a:xfrm>
            <a:off x="101601" y="4029023"/>
            <a:ext cx="4521437" cy="586854"/>
          </a:xfrm>
          <a:prstGeom prst="rect">
            <a:avLst/>
          </a:prstGeom>
        </p:spPr>
      </p:pic>
      <p:sp>
        <p:nvSpPr>
          <p:cNvPr id="13" name="Rectangle 12"/>
          <p:cNvSpPr/>
          <p:nvPr/>
        </p:nvSpPr>
        <p:spPr>
          <a:xfrm>
            <a:off x="249770" y="2514600"/>
            <a:ext cx="3236495"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7" name="Rectangle 16"/>
          <p:cNvSpPr/>
          <p:nvPr/>
        </p:nvSpPr>
        <p:spPr>
          <a:xfrm>
            <a:off x="28592" y="3219449"/>
            <a:ext cx="4572000" cy="167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pPr defTabSz="685800" fontAlgn="auto">
              <a:spcBef>
                <a:spcPts val="0"/>
              </a:spcBef>
              <a:spcAft>
                <a:spcPts val="0"/>
              </a:spcAft>
              <a:defRPr/>
            </a:pPr>
            <a:fld id="{9AFD1A69-E064-B346-A8E4-E3F25585DE1A}" type="slidenum">
              <a:rPr lang="en-US">
                <a:solidFill>
                  <a:prstClr val="black">
                    <a:tint val="75000"/>
                  </a:prstClr>
                </a:solidFill>
              </a:rPr>
              <a:pPr defTabSz="685800" fontAlgn="auto">
                <a:spcBef>
                  <a:spcPts val="0"/>
                </a:spcBef>
                <a:spcAft>
                  <a:spcPts val="0"/>
                </a:spcAft>
                <a:defRPr/>
              </a:pPr>
              <a:t>50</a:t>
            </a:fld>
            <a:endParaRPr lang="en-US">
              <a:solidFill>
                <a:prstClr val="black">
                  <a:tint val="75000"/>
                </a:prstClr>
              </a:solidFill>
            </a:endParaRPr>
          </a:p>
        </p:txBody>
      </p:sp>
      <p:sp>
        <p:nvSpPr>
          <p:cNvPr id="20" name="Rectangle 19"/>
          <p:cNvSpPr/>
          <p:nvPr/>
        </p:nvSpPr>
        <p:spPr>
          <a:xfrm>
            <a:off x="416689" y="3887198"/>
            <a:ext cx="4375230" cy="55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3" name="Rectangle 22"/>
          <p:cNvSpPr/>
          <p:nvPr/>
        </p:nvSpPr>
        <p:spPr>
          <a:xfrm>
            <a:off x="416689" y="3887198"/>
            <a:ext cx="4375230" cy="55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4" name="Content Placeholder 2"/>
          <p:cNvSpPr txBox="1">
            <a:spLocks/>
          </p:cNvSpPr>
          <p:nvPr/>
        </p:nvSpPr>
        <p:spPr>
          <a:xfrm>
            <a:off x="101600" y="1483957"/>
            <a:ext cx="5324643" cy="30182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en-US" sz="1950" dirty="0">
                <a:solidFill>
                  <a:prstClr val="black"/>
                </a:solidFill>
                <a:latin typeface="Helvetica Light" charset="0"/>
                <a:ea typeface="Helvetica Light" charset="0"/>
                <a:cs typeface="Helvetica Light" charset="0"/>
              </a:rPr>
              <a:t>Regression with L2 loss inadequate</a:t>
            </a:r>
          </a:p>
          <a:p>
            <a:pPr marL="171450" indent="-171450" defTabSz="685800" fontAlgn="auto">
              <a:spcBef>
                <a:spcPts val="750"/>
              </a:spcBef>
              <a:spcAft>
                <a:spcPts val="0"/>
              </a:spcAft>
              <a:defRPr/>
            </a:pPr>
            <a:endParaRPr lang="en-US" sz="1950" dirty="0">
              <a:solidFill>
                <a:prstClr val="black"/>
              </a:solidFill>
              <a:latin typeface="Helvetica Light" charset="0"/>
              <a:ea typeface="Helvetica Light" charset="0"/>
              <a:cs typeface="Helvetica Light" charset="0"/>
            </a:endParaRPr>
          </a:p>
          <a:p>
            <a:pPr marL="171450" indent="-171450" defTabSz="685800" fontAlgn="auto">
              <a:spcBef>
                <a:spcPts val="750"/>
              </a:spcBef>
              <a:spcAft>
                <a:spcPts val="0"/>
              </a:spcAft>
              <a:defRPr/>
            </a:pPr>
            <a:endParaRPr lang="en-US" sz="1950" dirty="0">
              <a:solidFill>
                <a:prstClr val="black"/>
              </a:solidFill>
              <a:latin typeface="Helvetica Light" charset="0"/>
              <a:ea typeface="Helvetica Light" charset="0"/>
              <a:cs typeface="Helvetica Light" charset="0"/>
            </a:endParaRPr>
          </a:p>
          <a:p>
            <a:pPr marL="171450" indent="-171450" defTabSz="685800" fontAlgn="auto">
              <a:spcBef>
                <a:spcPts val="750"/>
              </a:spcBef>
              <a:spcAft>
                <a:spcPts val="0"/>
              </a:spcAft>
              <a:defRPr/>
            </a:pPr>
            <a:r>
              <a:rPr lang="en-US" sz="1950" dirty="0">
                <a:solidFill>
                  <a:prstClr val="black"/>
                </a:solidFill>
                <a:latin typeface="Helvetica Light" charset="0"/>
                <a:ea typeface="Helvetica Light" charset="0"/>
                <a:cs typeface="Helvetica Light" charset="0"/>
              </a:rPr>
              <a:t>Use per-pixel multinomial classification</a:t>
            </a:r>
          </a:p>
          <a:p>
            <a:pPr marL="171450" indent="-171450" defTabSz="685800" fontAlgn="auto">
              <a:spcBef>
                <a:spcPts val="750"/>
              </a:spcBef>
              <a:spcAft>
                <a:spcPts val="0"/>
              </a:spcAft>
              <a:defRPr/>
            </a:pPr>
            <a:endParaRPr lang="en-US" sz="1950" dirty="0">
              <a:solidFill>
                <a:prstClr val="black"/>
              </a:solidFill>
              <a:latin typeface="Helvetica Light" charset="0"/>
              <a:ea typeface="Helvetica Light" charset="0"/>
              <a:cs typeface="Helvetica Light" charset="0"/>
            </a:endParaRPr>
          </a:p>
          <a:p>
            <a:pPr marL="171450" indent="-171450" defTabSz="685800" fontAlgn="auto">
              <a:spcBef>
                <a:spcPts val="750"/>
              </a:spcBef>
              <a:spcAft>
                <a:spcPts val="0"/>
              </a:spcAft>
              <a:defRPr/>
            </a:pPr>
            <a:endParaRPr lang="en-US" sz="1950" dirty="0">
              <a:solidFill>
                <a:prstClr val="black"/>
              </a:solidFill>
              <a:latin typeface="Helvetica Light" charset="0"/>
              <a:ea typeface="Helvetica Light" charset="0"/>
              <a:cs typeface="Helvetica Light" charset="0"/>
            </a:endParaRPr>
          </a:p>
          <a:p>
            <a:pPr marL="171450" indent="-171450" defTabSz="685800" fontAlgn="auto">
              <a:spcBef>
                <a:spcPts val="750"/>
              </a:spcBef>
              <a:spcAft>
                <a:spcPts val="0"/>
              </a:spcAft>
              <a:defRPr/>
            </a:pPr>
            <a:endParaRPr lang="en-US" sz="1950" dirty="0">
              <a:solidFill>
                <a:prstClr val="black"/>
              </a:solidFill>
              <a:latin typeface="Helvetica Light" charset="0"/>
              <a:ea typeface="Helvetica Light" charset="0"/>
              <a:cs typeface="Helvetica Light" charset="0"/>
            </a:endParaRPr>
          </a:p>
        </p:txBody>
      </p:sp>
      <p:sp>
        <p:nvSpPr>
          <p:cNvPr id="26" name="Rectangle 25"/>
          <p:cNvSpPr/>
          <p:nvPr/>
        </p:nvSpPr>
        <p:spPr>
          <a:xfrm>
            <a:off x="249770" y="3049119"/>
            <a:ext cx="3236495" cy="577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27" name="Picture 2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49806" y="3087218"/>
            <a:ext cx="2062949" cy="628650"/>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212755" y="3087218"/>
            <a:ext cx="2046425" cy="62865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6942" y="1805061"/>
            <a:ext cx="3230753" cy="637831"/>
          </a:xfrm>
          <a:prstGeom prst="rect">
            <a:avLst/>
          </a:prstGeom>
        </p:spPr>
      </p:pic>
      <p:pic>
        <p:nvPicPr>
          <p:cNvPr id="31" name="Picture 30"/>
          <p:cNvPicPr>
            <a:picLocks noChangeAspect="1"/>
          </p:cNvPicPr>
          <p:nvPr/>
        </p:nvPicPr>
        <p:blipFill>
          <a:blip r:embed="rId8"/>
          <a:stretch>
            <a:fillRect/>
          </a:stretch>
        </p:blipFill>
        <p:spPr>
          <a:xfrm>
            <a:off x="333945" y="865148"/>
            <a:ext cx="4005709" cy="537910"/>
          </a:xfrm>
          <a:prstGeom prst="rect">
            <a:avLst/>
          </a:prstGeom>
        </p:spPr>
      </p:pic>
      <p:sp>
        <p:nvSpPr>
          <p:cNvPr id="18" name="TextBox 17"/>
          <p:cNvSpPr txBox="1"/>
          <p:nvPr/>
        </p:nvSpPr>
        <p:spPr>
          <a:xfrm>
            <a:off x="6588224" y="4763909"/>
            <a:ext cx="250068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Richard</a:t>
            </a:r>
            <a:r>
              <a:rPr kumimoji="0" lang="en-US" sz="1800" b="0" i="0" u="none" strike="noStrike" cap="none" spc="0" normalizeH="0" dirty="0">
                <a:ln>
                  <a:noFill/>
                </a:ln>
                <a:solidFill>
                  <a:srgbClr val="000000"/>
                </a:solidFill>
                <a:effectLst/>
                <a:uFillTx/>
                <a:latin typeface="+mn-lt"/>
                <a:ea typeface="+mn-ea"/>
                <a:cs typeface="+mn-cs"/>
                <a:sym typeface="Helvetica Light"/>
              </a:rPr>
              <a:t> Zhang</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08680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33682" y="0"/>
            <a:ext cx="5476637" cy="5143500"/>
            <a:chOff x="2444909" y="0"/>
            <a:chExt cx="7302182" cy="6858000"/>
          </a:xfrm>
        </p:grpSpPr>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l="13587" t="7962" r="14870" b="2451"/>
            <a:stretch/>
          </p:blipFill>
          <p:spPr>
            <a:xfrm>
              <a:off x="2444909" y="0"/>
              <a:ext cx="7302182" cy="68580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444909" y="0"/>
              <a:ext cx="2505592" cy="2085474"/>
            </a:xfrm>
            <a:prstGeom prst="rect">
              <a:avLst/>
            </a:prstGeom>
          </p:spPr>
        </p:pic>
      </p:grpSp>
      <p:sp>
        <p:nvSpPr>
          <p:cNvPr id="2" name="Slide Number Placeholder 1"/>
          <p:cNvSpPr>
            <a:spLocks noGrp="1"/>
          </p:cNvSpPr>
          <p:nvPr>
            <p:ph type="sldNum" sz="quarter" idx="12"/>
          </p:nvPr>
        </p:nvSpPr>
        <p:spPr/>
        <p:txBody>
          <a:bodyPr/>
          <a:lstStyle/>
          <a:p>
            <a:pPr defTabSz="685800" fontAlgn="auto">
              <a:spcBef>
                <a:spcPts val="0"/>
              </a:spcBef>
              <a:spcAft>
                <a:spcPts val="0"/>
              </a:spcAft>
              <a:defRPr/>
            </a:pPr>
            <a:fld id="{9AFD1A69-E064-B346-A8E4-E3F25585DE1A}" type="slidenum">
              <a:rPr lang="en-US">
                <a:solidFill>
                  <a:prstClr val="black">
                    <a:tint val="75000"/>
                  </a:prstClr>
                </a:solidFill>
              </a:rPr>
              <a:pPr defTabSz="685800" fontAlgn="auto">
                <a:spcBef>
                  <a:spcPts val="0"/>
                </a:spcBef>
                <a:spcAft>
                  <a:spcPts val="0"/>
                </a:spcAft>
                <a:defRPr/>
              </a:pPr>
              <a:t>51</a:t>
            </a:fld>
            <a:endParaRPr lang="en-US">
              <a:solidFill>
                <a:prstClr val="black">
                  <a:tint val="75000"/>
                </a:prstClr>
              </a:solidFill>
            </a:endParaRPr>
          </a:p>
        </p:txBody>
      </p:sp>
      <p:sp>
        <p:nvSpPr>
          <p:cNvPr id="8" name="TextBox 7"/>
          <p:cNvSpPr txBox="1"/>
          <p:nvPr/>
        </p:nvSpPr>
        <p:spPr>
          <a:xfrm>
            <a:off x="6588224" y="4763909"/>
            <a:ext cx="250068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Light"/>
              </a:rPr>
              <a:t>Slide by Richard</a:t>
            </a:r>
            <a:r>
              <a:rPr kumimoji="0" lang="en-US" sz="1800" b="0" i="0" u="none" strike="noStrike" cap="none" spc="0" normalizeH="0" dirty="0">
                <a:ln>
                  <a:noFill/>
                </a:ln>
                <a:solidFill>
                  <a:srgbClr val="000000"/>
                </a:solidFill>
                <a:effectLst/>
                <a:uFillTx/>
                <a:latin typeface="+mn-lt"/>
                <a:ea typeface="+mn-ea"/>
                <a:cs typeface="+mn-cs"/>
                <a:sym typeface="Helvetica Light"/>
              </a:rPr>
              <a:t> Zhang</a:t>
            </a:r>
            <a:endParaRPr kumimoji="0" lang="en-US"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379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250000" y="250000"/>
                                    </p:animScale>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 0 L -0.13477 -0.12708 " pathEditMode="relative" rAng="0" ptsTypes="AA">
                                      <p:cBhvr>
                                        <p:cTn id="9" dur="2000" fill="hold"/>
                                        <p:tgtEl>
                                          <p:spTgt spid="7"/>
                                        </p:tgtEl>
                                        <p:attrNameLst>
                                          <p:attrName>ppt_x</p:attrName>
                                          <p:attrName>ppt_y</p:attrName>
                                        </p:attrNameLst>
                                      </p:cBhvr>
                                      <p:rCtr x="-6745" y="-6366"/>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13477 -0.12708 L -0.3431 0.26042 " pathEditMode="relative" rAng="0" ptsTypes="AA">
                                      <p:cBhvr>
                                        <p:cTn id="13" dur="2000" fill="hold"/>
                                        <p:tgtEl>
                                          <p:spTgt spid="7"/>
                                        </p:tgtEl>
                                        <p:attrNameLst>
                                          <p:attrName>ppt_x</p:attrName>
                                          <p:attrName>ppt_y</p:attrName>
                                        </p:attrNameLst>
                                      </p:cBhvr>
                                      <p:rCtr x="-10417" y="1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 name="Shape 3268"/>
          <p:cNvSpPr/>
          <p:nvPr/>
        </p:nvSpPr>
        <p:spPr>
          <a:xfrm>
            <a:off x="242619" y="4011971"/>
            <a:ext cx="8465040" cy="377248"/>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Color distribution cross-entropy loss with colorfulness enhancing term. </a:t>
            </a:r>
          </a:p>
        </p:txBody>
      </p:sp>
      <p:grpSp>
        <p:nvGrpSpPr>
          <p:cNvPr id="3271" name="Group 3271"/>
          <p:cNvGrpSpPr/>
          <p:nvPr/>
        </p:nvGrpSpPr>
        <p:grpSpPr>
          <a:xfrm>
            <a:off x="3125251" y="894786"/>
            <a:ext cx="2893527" cy="2920058"/>
            <a:chOff x="0" y="-6132"/>
            <a:chExt cx="7716069" cy="7786827"/>
          </a:xfrm>
        </p:grpSpPr>
        <p:sp>
          <p:nvSpPr>
            <p:cNvPr id="3269" name="Shape 3269"/>
            <p:cNvSpPr/>
            <p:nvPr/>
          </p:nvSpPr>
          <p:spPr>
            <a:xfrm>
              <a:off x="844818" y="-6132"/>
              <a:ext cx="5722720" cy="1006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Zhang et al. 2016</a:t>
              </a:r>
            </a:p>
          </p:txBody>
        </p:sp>
        <p:pic>
          <p:nvPicPr>
            <p:cNvPr id="3270" name="pasted-image.pdf"/>
            <p:cNvPicPr>
              <a:picLocks noChangeAspect="1"/>
            </p:cNvPicPr>
            <p:nvPr/>
          </p:nvPicPr>
          <p:blipFill>
            <a:blip r:embed="rId3"/>
            <a:srcRect/>
            <a:stretch>
              <a:fillRect/>
            </a:stretch>
          </p:blipFill>
          <p:spPr>
            <a:xfrm>
              <a:off x="0" y="1049088"/>
              <a:ext cx="7716069" cy="6731607"/>
            </a:xfrm>
            <a:prstGeom prst="rect">
              <a:avLst/>
            </a:prstGeom>
            <a:ln w="12700" cap="flat">
              <a:noFill/>
              <a:miter lim="400000"/>
            </a:ln>
            <a:effectLst/>
          </p:spPr>
        </p:pic>
      </p:grpSp>
      <p:sp>
        <p:nvSpPr>
          <p:cNvPr id="3272" name="Shape 3272"/>
          <p:cNvSpPr/>
          <p:nvPr/>
        </p:nvSpPr>
        <p:spPr>
          <a:xfrm>
            <a:off x="5852795" y="4622979"/>
            <a:ext cx="3038875"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[Zhang, Isola, Efros, ECCV 2016]</a:t>
            </a:r>
          </a:p>
        </p:txBody>
      </p:sp>
      <p:sp>
        <p:nvSpPr>
          <p:cNvPr id="3273" name="Shape 3273"/>
          <p:cNvSpPr/>
          <p:nvPr/>
        </p:nvSpPr>
        <p:spPr>
          <a:xfrm>
            <a:off x="2023303" y="148132"/>
            <a:ext cx="5090718" cy="515748"/>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dirty="0">
                <a:solidFill>
                  <a:srgbClr val="000000"/>
                </a:solidFill>
                <a:latin typeface="Helvetica Light"/>
                <a:sym typeface="Helvetica Light"/>
              </a:rPr>
              <a:t>Designing </a:t>
            </a:r>
            <a:r>
              <a:rPr lang="en-US" sz="3000" kern="0" dirty="0">
                <a:solidFill>
                  <a:srgbClr val="000000"/>
                </a:solidFill>
                <a:latin typeface="Helvetica Light"/>
                <a:sym typeface="Helvetica Light"/>
              </a:rPr>
              <a:t>pixel loss</a:t>
            </a:r>
            <a:r>
              <a:rPr sz="3000" kern="0" dirty="0">
                <a:solidFill>
                  <a:srgbClr val="000000"/>
                </a:solidFill>
                <a:latin typeface="Helvetica Light"/>
                <a:sym typeface="Helvetica Light"/>
              </a:rPr>
              <a:t> functions</a:t>
            </a:r>
          </a:p>
        </p:txBody>
      </p:sp>
      <p:grpSp>
        <p:nvGrpSpPr>
          <p:cNvPr id="3276" name="Group 3276"/>
          <p:cNvGrpSpPr/>
          <p:nvPr/>
        </p:nvGrpSpPr>
        <p:grpSpPr>
          <a:xfrm>
            <a:off x="112672" y="894780"/>
            <a:ext cx="2893562" cy="2928392"/>
            <a:chOff x="0" y="-6139"/>
            <a:chExt cx="7716161" cy="7809049"/>
          </a:xfrm>
        </p:grpSpPr>
        <p:sp>
          <p:nvSpPr>
            <p:cNvPr id="3274" name="Shape 3274"/>
            <p:cNvSpPr/>
            <p:nvPr/>
          </p:nvSpPr>
          <p:spPr>
            <a:xfrm>
              <a:off x="2946990" y="-6139"/>
              <a:ext cx="1738724" cy="1006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Input</a:t>
              </a:r>
            </a:p>
          </p:txBody>
        </p:sp>
        <p:pic>
          <p:nvPicPr>
            <p:cNvPr id="3275" name="Screen Shot 2017-01-11 at 2.36.35 AM-filtered.png"/>
            <p:cNvPicPr>
              <a:picLocks noChangeAspect="1"/>
            </p:cNvPicPr>
            <p:nvPr/>
          </p:nvPicPr>
          <p:blipFill>
            <a:blip r:embed="rId4"/>
            <a:srcRect l="4853" t="5484" r="4567" b="6574"/>
            <a:stretch>
              <a:fillRect/>
            </a:stretch>
          </p:blipFill>
          <p:spPr>
            <a:xfrm>
              <a:off x="0" y="1074488"/>
              <a:ext cx="7716161" cy="6728422"/>
            </a:xfrm>
            <a:prstGeom prst="rect">
              <a:avLst/>
            </a:prstGeom>
            <a:ln w="12700" cap="flat">
              <a:noFill/>
              <a:miter lim="400000"/>
            </a:ln>
            <a:effectLst/>
          </p:spPr>
        </p:pic>
      </p:grpSp>
      <p:grpSp>
        <p:nvGrpSpPr>
          <p:cNvPr id="3279" name="Group 3279"/>
          <p:cNvGrpSpPr/>
          <p:nvPr/>
        </p:nvGrpSpPr>
        <p:grpSpPr>
          <a:xfrm>
            <a:off x="6023901" y="894788"/>
            <a:ext cx="3160041" cy="3091532"/>
            <a:chOff x="0" y="-6128"/>
            <a:chExt cx="8426773" cy="8244088"/>
          </a:xfrm>
        </p:grpSpPr>
        <p:pic>
          <p:nvPicPr>
            <p:cNvPr id="3277" name="Screen Shot 2017-01-11 at 2.36.35 AM.png"/>
            <p:cNvPicPr>
              <a:picLocks noChangeAspect="1"/>
            </p:cNvPicPr>
            <p:nvPr/>
          </p:nvPicPr>
          <p:blipFill>
            <a:blip r:embed="rId5"/>
            <a:srcRect/>
            <a:stretch>
              <a:fillRect/>
            </a:stretch>
          </p:blipFill>
          <p:spPr>
            <a:xfrm>
              <a:off x="0" y="669469"/>
              <a:ext cx="8426773" cy="7568491"/>
            </a:xfrm>
            <a:prstGeom prst="rect">
              <a:avLst/>
            </a:prstGeom>
            <a:ln w="12700" cap="flat">
              <a:noFill/>
              <a:miter lim="400000"/>
            </a:ln>
            <a:effectLst/>
          </p:spPr>
        </p:pic>
        <p:sp>
          <p:nvSpPr>
            <p:cNvPr id="3278" name="Shape 3278"/>
            <p:cNvSpPr/>
            <p:nvPr/>
          </p:nvSpPr>
          <p:spPr>
            <a:xfrm>
              <a:off x="2127885" y="-6128"/>
              <a:ext cx="4171012" cy="1006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600"/>
              </a:lvl1pPr>
            </a:lstStyle>
            <a:p>
              <a:pPr algn="ctr" defTabSz="307924" fontAlgn="auto" hangingPunct="0">
                <a:spcBef>
                  <a:spcPts val="0"/>
                </a:spcBef>
                <a:spcAft>
                  <a:spcPts val="0"/>
                </a:spcAft>
              </a:pPr>
              <a:r>
                <a:rPr sz="2100" kern="0">
                  <a:solidFill>
                    <a:srgbClr val="000000"/>
                  </a:solidFill>
                  <a:latin typeface="Helvetica Light"/>
                  <a:sym typeface="Helvetica Light"/>
                </a:rPr>
                <a:t>Ground truth</a:t>
              </a:r>
            </a:p>
          </p:txBody>
        </p:sp>
      </p:grpSp>
    </p:spTree>
    <p:extLst>
      <p:ext uri="{BB962C8B-B14F-4D97-AF65-F5344CB8AC3E}">
        <p14:creationId xmlns:p14="http://schemas.microsoft.com/office/powerpoint/2010/main" val="273996566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1" grpId="0" animBg="1" advAuto="0"/>
      <p:bldP spid="3279"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8" name="pasted-image-filtered.png"/>
          <p:cNvPicPr>
            <a:picLocks noChangeAspect="1"/>
          </p:cNvPicPr>
          <p:nvPr/>
        </p:nvPicPr>
        <p:blipFill>
          <a:blip r:embed="rId2"/>
          <a:stretch>
            <a:fillRect/>
          </a:stretch>
        </p:blipFill>
        <p:spPr>
          <a:xfrm>
            <a:off x="2306730" y="149998"/>
            <a:ext cx="4523844" cy="4523843"/>
          </a:xfrm>
          <a:prstGeom prst="rect">
            <a:avLst/>
          </a:prstGeom>
          <a:ln w="12700">
            <a:miter lim="400000"/>
          </a:ln>
        </p:spPr>
      </p:pic>
      <p:pic>
        <p:nvPicPr>
          <p:cNvPr id="3289" name="pasted-image.png"/>
          <p:cNvPicPr>
            <a:picLocks noChangeAspect="1"/>
          </p:cNvPicPr>
          <p:nvPr/>
        </p:nvPicPr>
        <p:blipFill>
          <a:blip r:embed="rId3"/>
          <a:stretch>
            <a:fillRect/>
          </a:stretch>
        </p:blipFill>
        <p:spPr>
          <a:xfrm>
            <a:off x="2304059" y="144839"/>
            <a:ext cx="4529196" cy="4529196"/>
          </a:xfrm>
          <a:prstGeom prst="rect">
            <a:avLst/>
          </a:prstGeom>
          <a:ln w="12700">
            <a:miter lim="400000"/>
          </a:ln>
        </p:spPr>
      </p:pic>
    </p:spTree>
    <p:extLst>
      <p:ext uri="{BB962C8B-B14F-4D97-AF65-F5344CB8AC3E}">
        <p14:creationId xmlns:p14="http://schemas.microsoft.com/office/powerpoint/2010/main" val="225678569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289"/>
                                        </p:tgtEl>
                                        <p:attrNameLst>
                                          <p:attrName>style.visibility</p:attrName>
                                        </p:attrNameLst>
                                      </p:cBhvr>
                                      <p:to>
                                        <p:strVal val="visible"/>
                                      </p:to>
                                    </p:set>
                                    <p:animEffect transition="in" filter="dissolve">
                                      <p:cBhvr>
                                        <p:cTn id="7" dur="500"/>
                                        <p:tgtEl>
                                          <p:spTgt spid="3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9"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6616" y="987815"/>
            <a:ext cx="4579507" cy="1661788"/>
            <a:chOff x="442584" y="1580503"/>
            <a:chExt cx="7327211" cy="2658860"/>
          </a:xfrm>
        </p:grpSpPr>
        <p:pic>
          <p:nvPicPr>
            <p:cNvPr id="3441" name="pasted-image.pdf"/>
            <p:cNvPicPr>
              <a:picLocks noChangeAspect="1"/>
            </p:cNvPicPr>
            <p:nvPr/>
          </p:nvPicPr>
          <p:blipFill>
            <a:blip r:embed="rId3"/>
            <a:stretch>
              <a:fillRect/>
            </a:stretch>
          </p:blipFill>
          <p:spPr>
            <a:xfrm>
              <a:off x="5058400" y="1745694"/>
              <a:ext cx="2711395" cy="2365459"/>
            </a:xfrm>
            <a:prstGeom prst="rect">
              <a:avLst/>
            </a:prstGeom>
            <a:ln w="12700">
              <a:miter lim="400000"/>
            </a:ln>
          </p:spPr>
        </p:pic>
        <p:pic>
          <p:nvPicPr>
            <p:cNvPr id="3443" name="Screen Shot 2017-01-11 at 2.36.35 AM-filtered.png"/>
            <p:cNvPicPr>
              <a:picLocks noChangeAspect="1"/>
            </p:cNvPicPr>
            <p:nvPr/>
          </p:nvPicPr>
          <p:blipFill>
            <a:blip r:embed="rId4"/>
            <a:stretch>
              <a:fillRect/>
            </a:stretch>
          </p:blipFill>
          <p:spPr>
            <a:xfrm>
              <a:off x="442584" y="1580503"/>
              <a:ext cx="2960380" cy="2658860"/>
            </a:xfrm>
            <a:prstGeom prst="rect">
              <a:avLst/>
            </a:prstGeom>
            <a:ln w="12700">
              <a:miter lim="400000"/>
            </a:ln>
          </p:spPr>
        </p:pic>
        <p:grpSp>
          <p:nvGrpSpPr>
            <p:cNvPr id="3448" name="Group 3448"/>
            <p:cNvGrpSpPr/>
            <p:nvPr/>
          </p:nvGrpSpPr>
          <p:grpSpPr>
            <a:xfrm>
              <a:off x="3358536" y="2225709"/>
              <a:ext cx="1694122" cy="1349560"/>
              <a:chOff x="0" y="0"/>
              <a:chExt cx="2823535" cy="2249265"/>
            </a:xfrm>
          </p:grpSpPr>
          <p:sp>
            <p:nvSpPr>
              <p:cNvPr id="3444" name="Shape 3444"/>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16073" tIns="16073" rIns="16073" bIns="16073" numCol="1" anchor="ctr">
                <a:noAutofit/>
              </a:bodyPr>
              <a:lstStyle/>
              <a:p>
                <a:pPr defTabSz="913964" fontAlgn="auto">
                  <a:spcBef>
                    <a:spcPts val="0"/>
                  </a:spcBef>
                  <a:spcAft>
                    <a:spcPts val="0"/>
                  </a:spcAft>
                  <a:defRPr sz="3200"/>
                </a:pPr>
                <a:endParaRPr sz="1163">
                  <a:solidFill>
                    <a:prstClr val="black"/>
                  </a:solidFill>
                  <a:latin typeface="Calibri"/>
                  <a:ea typeface="+mn-ea"/>
                  <a:sym typeface="Helvetica Light"/>
                </a:endParaRPr>
              </a:p>
            </p:txBody>
          </p:sp>
          <p:sp>
            <p:nvSpPr>
              <p:cNvPr id="3445" name="Shape 3445"/>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16073" tIns="16073" rIns="16073" bIns="16073" numCol="1" anchor="ctr">
                <a:noAutofit/>
              </a:bodyPr>
              <a:lstStyle/>
              <a:p>
                <a:pPr defTabSz="913964" fontAlgn="auto">
                  <a:spcBef>
                    <a:spcPts val="0"/>
                  </a:spcBef>
                  <a:spcAft>
                    <a:spcPts val="0"/>
                  </a:spcAft>
                  <a:defRPr sz="3200">
                    <a:solidFill>
                      <a:srgbClr val="FFFFFF"/>
                    </a:solidFill>
                  </a:defRPr>
                </a:pPr>
                <a:endParaRPr sz="1163">
                  <a:solidFill>
                    <a:srgbClr val="FFFFFF"/>
                  </a:solidFill>
                  <a:latin typeface="Calibri"/>
                  <a:ea typeface="+mn-ea"/>
                  <a:sym typeface="Helvetica Light"/>
                </a:endParaRPr>
              </a:p>
            </p:txBody>
          </p:sp>
          <p:sp>
            <p:nvSpPr>
              <p:cNvPr id="3446" name="Shape 3446"/>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16073" tIns="16073" rIns="16073" bIns="16073" numCol="1" anchor="ctr">
                <a:noAutofit/>
              </a:bodyPr>
              <a:lstStyle/>
              <a:p>
                <a:pPr defTabSz="913964" fontAlgn="auto">
                  <a:spcBef>
                    <a:spcPts val="0"/>
                  </a:spcBef>
                  <a:spcAft>
                    <a:spcPts val="0"/>
                  </a:spcAft>
                  <a:defRPr sz="3200">
                    <a:solidFill>
                      <a:srgbClr val="FFFFFF"/>
                    </a:solidFill>
                  </a:defRPr>
                </a:pPr>
                <a:endParaRPr sz="1163">
                  <a:solidFill>
                    <a:srgbClr val="FFFFFF"/>
                  </a:solidFill>
                  <a:latin typeface="Calibri"/>
                  <a:ea typeface="+mn-ea"/>
                  <a:sym typeface="Helvetica Light"/>
                </a:endParaRPr>
              </a:p>
            </p:txBody>
          </p:sp>
          <p:sp>
            <p:nvSpPr>
              <p:cNvPr id="3447" name="Shape 3447"/>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16073" tIns="16073" rIns="16073" bIns="16073" numCol="1" anchor="ctr">
                <a:noAutofit/>
              </a:bodyPr>
              <a:lstStyle/>
              <a:p>
                <a:pPr defTabSz="913964" fontAlgn="auto">
                  <a:spcBef>
                    <a:spcPts val="0"/>
                  </a:spcBef>
                  <a:spcAft>
                    <a:spcPts val="0"/>
                  </a:spcAft>
                  <a:defRPr sz="3200">
                    <a:solidFill>
                      <a:srgbClr val="FFFFFF"/>
                    </a:solidFill>
                  </a:defRPr>
                </a:pPr>
                <a:endParaRPr sz="1163">
                  <a:solidFill>
                    <a:srgbClr val="FFFFFF"/>
                  </a:solidFill>
                  <a:latin typeface="Calibri"/>
                  <a:ea typeface="+mn-ea"/>
                  <a:sym typeface="Helvetica Light"/>
                </a:endParaRPr>
              </a:p>
            </p:txBody>
          </p:sp>
        </p:grpSp>
      </p:grpSp>
      <p:sp>
        <p:nvSpPr>
          <p:cNvPr id="3449" name="Shape 3449"/>
          <p:cNvSpPr/>
          <p:nvPr/>
        </p:nvSpPr>
        <p:spPr>
          <a:xfrm>
            <a:off x="117843" y="654818"/>
            <a:ext cx="1919009" cy="354157"/>
          </a:xfrm>
          <a:prstGeom prst="rect">
            <a:avLst/>
          </a:prstGeom>
          <a:ln w="12700">
            <a:miter lim="400000"/>
          </a:ln>
          <a:extLst>
            <a:ext uri="{C572A759-6A51-4108-AA02-DFA0A04FC94B}">
              <ma14:wrappingTextBoxFlag xmlns:ma14="http://schemas.microsoft.com/office/mac/drawingml/2011/main" xmlns="" val="1"/>
            </a:ext>
          </a:extLst>
        </p:spPr>
        <p:txBody>
          <a:bodyPr wrap="none" lIns="26776" tIns="26776" rIns="26776" bIns="26776" anchor="ctr">
            <a:spAutoFit/>
          </a:bodyPr>
          <a:lstStyle/>
          <a:p>
            <a:pPr defTabSz="913964" fontAlgn="auto">
              <a:spcBef>
                <a:spcPts val="0"/>
              </a:spcBef>
              <a:spcAft>
                <a:spcPts val="0"/>
              </a:spcAft>
              <a:defRPr/>
            </a:pPr>
            <a:r>
              <a:rPr sz="1950" dirty="0">
                <a:solidFill>
                  <a:prstClr val="black"/>
                </a:solidFill>
                <a:latin typeface="Calibri"/>
                <a:ea typeface="+mn-ea"/>
                <a:sym typeface="Helvetica Light"/>
              </a:rPr>
              <a:t>Image colorization</a:t>
            </a:r>
          </a:p>
        </p:txBody>
      </p:sp>
      <p:sp>
        <p:nvSpPr>
          <p:cNvPr id="3451" name="Shape 3451"/>
          <p:cNvSpPr/>
          <p:nvPr/>
        </p:nvSpPr>
        <p:spPr>
          <a:xfrm>
            <a:off x="5578033" y="1485689"/>
            <a:ext cx="2879551" cy="654239"/>
          </a:xfrm>
          <a:prstGeom prst="rect">
            <a:avLst/>
          </a:prstGeom>
          <a:ln w="12700">
            <a:miter lim="400000"/>
          </a:ln>
          <a:extLst>
            <a:ext uri="{C572A759-6A51-4108-AA02-DFA0A04FC94B}">
              <ma14:wrappingTextBoxFlag xmlns:ma14="http://schemas.microsoft.com/office/mac/drawingml/2011/main" xmlns="" val="1"/>
            </a:ext>
          </a:extLst>
        </p:spPr>
        <p:txBody>
          <a:bodyPr lIns="26776" tIns="26776" rIns="26776" bIns="26776" anchor="ctr">
            <a:spAutoFit/>
          </a:bodyPr>
          <a:lstStyle/>
          <a:p>
            <a:pPr defTabSz="913964" fontAlgn="auto">
              <a:spcBef>
                <a:spcPts val="0"/>
              </a:spcBef>
              <a:spcAft>
                <a:spcPts val="0"/>
              </a:spcAft>
              <a:defRPr/>
            </a:pPr>
            <a:r>
              <a:rPr sz="1950" dirty="0">
                <a:solidFill>
                  <a:prstClr val="black"/>
                </a:solidFill>
                <a:latin typeface="Calibri"/>
                <a:ea typeface="+mn-ea"/>
                <a:sym typeface="Helvetica Light"/>
              </a:rPr>
              <a:t>Cross entropy </a:t>
            </a:r>
            <a:r>
              <a:rPr lang="en-US" sz="1950" dirty="0">
                <a:solidFill>
                  <a:prstClr val="black"/>
                </a:solidFill>
                <a:latin typeface="Calibri"/>
                <a:ea typeface="+mn-ea"/>
                <a:sym typeface="Helvetica Light"/>
              </a:rPr>
              <a:t>loss</a:t>
            </a:r>
            <a:r>
              <a:rPr sz="1950" dirty="0">
                <a:solidFill>
                  <a:prstClr val="black"/>
                </a:solidFill>
                <a:latin typeface="Calibri"/>
                <a:ea typeface="+mn-ea"/>
                <a:sym typeface="Helvetica Light"/>
              </a:rPr>
              <a:t>, with colorfulness term</a:t>
            </a:r>
          </a:p>
        </p:txBody>
      </p:sp>
      <p:grpSp>
        <p:nvGrpSpPr>
          <p:cNvPr id="3" name="Group 2"/>
          <p:cNvGrpSpPr/>
          <p:nvPr/>
        </p:nvGrpSpPr>
        <p:grpSpPr>
          <a:xfrm>
            <a:off x="355323" y="3239153"/>
            <a:ext cx="4505962" cy="1427752"/>
            <a:chOff x="568517" y="5182641"/>
            <a:chExt cx="7209538" cy="2284403"/>
          </a:xfrm>
        </p:grpSpPr>
        <p:pic>
          <p:nvPicPr>
            <p:cNvPr id="3442" name="Screen Shot 2017-01-11 at 2.49.30 AM.png"/>
            <p:cNvPicPr>
              <a:picLocks noChangeAspect="1"/>
            </p:cNvPicPr>
            <p:nvPr/>
          </p:nvPicPr>
          <p:blipFill>
            <a:blip r:embed="rId5"/>
            <a:srcRect l="17628" r="7894"/>
            <a:stretch>
              <a:fillRect/>
            </a:stretch>
          </p:blipFill>
          <p:spPr>
            <a:xfrm>
              <a:off x="5133473" y="5182641"/>
              <a:ext cx="2644582" cy="2277376"/>
            </a:xfrm>
            <a:prstGeom prst="rect">
              <a:avLst/>
            </a:prstGeom>
            <a:ln w="12700">
              <a:miter lim="400000"/>
            </a:ln>
          </p:spPr>
        </p:pic>
        <p:pic>
          <p:nvPicPr>
            <p:cNvPr id="3452" name="Screen Shot 2017-01-11 at 2.48.58 AM.png"/>
            <p:cNvPicPr>
              <a:picLocks noChangeAspect="1"/>
            </p:cNvPicPr>
            <p:nvPr/>
          </p:nvPicPr>
          <p:blipFill>
            <a:blip r:embed="rId6"/>
            <a:srcRect l="15736" r="6678"/>
            <a:stretch>
              <a:fillRect/>
            </a:stretch>
          </p:blipFill>
          <p:spPr>
            <a:xfrm>
              <a:off x="568517" y="5189668"/>
              <a:ext cx="2731727" cy="2277376"/>
            </a:xfrm>
            <a:prstGeom prst="rect">
              <a:avLst/>
            </a:prstGeom>
            <a:ln w="12700">
              <a:miter lim="400000"/>
            </a:ln>
          </p:spPr>
        </p:pic>
        <p:grpSp>
          <p:nvGrpSpPr>
            <p:cNvPr id="3457" name="Group 3457"/>
            <p:cNvGrpSpPr/>
            <p:nvPr/>
          </p:nvGrpSpPr>
          <p:grpSpPr>
            <a:xfrm>
              <a:off x="3358536" y="5669436"/>
              <a:ext cx="1694122" cy="1349560"/>
              <a:chOff x="0" y="0"/>
              <a:chExt cx="2823535" cy="2249265"/>
            </a:xfrm>
          </p:grpSpPr>
          <p:sp>
            <p:nvSpPr>
              <p:cNvPr id="3453" name="Shape 345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16073" tIns="16073" rIns="16073" bIns="16073" numCol="1" anchor="ctr">
                <a:noAutofit/>
              </a:bodyPr>
              <a:lstStyle/>
              <a:p>
                <a:pPr defTabSz="913964" fontAlgn="auto">
                  <a:spcBef>
                    <a:spcPts val="0"/>
                  </a:spcBef>
                  <a:spcAft>
                    <a:spcPts val="0"/>
                  </a:spcAft>
                  <a:defRPr sz="3200"/>
                </a:pPr>
                <a:endParaRPr sz="1163">
                  <a:solidFill>
                    <a:prstClr val="black"/>
                  </a:solidFill>
                  <a:latin typeface="Calibri"/>
                  <a:ea typeface="+mn-ea"/>
                  <a:sym typeface="Helvetica Light"/>
                </a:endParaRPr>
              </a:p>
            </p:txBody>
          </p:sp>
          <p:sp>
            <p:nvSpPr>
              <p:cNvPr id="3454" name="Shape 345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16073" tIns="16073" rIns="16073" bIns="16073" numCol="1" anchor="ctr">
                <a:noAutofit/>
              </a:bodyPr>
              <a:lstStyle/>
              <a:p>
                <a:pPr defTabSz="913964" fontAlgn="auto">
                  <a:spcBef>
                    <a:spcPts val="0"/>
                  </a:spcBef>
                  <a:spcAft>
                    <a:spcPts val="0"/>
                  </a:spcAft>
                  <a:defRPr sz="3200">
                    <a:solidFill>
                      <a:srgbClr val="FFFFFF"/>
                    </a:solidFill>
                  </a:defRPr>
                </a:pPr>
                <a:endParaRPr sz="1163">
                  <a:solidFill>
                    <a:srgbClr val="FFFFFF"/>
                  </a:solidFill>
                  <a:latin typeface="Calibri"/>
                  <a:ea typeface="+mn-ea"/>
                  <a:sym typeface="Helvetica Light"/>
                </a:endParaRPr>
              </a:p>
            </p:txBody>
          </p:sp>
          <p:sp>
            <p:nvSpPr>
              <p:cNvPr id="3455" name="Shape 345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16073" tIns="16073" rIns="16073" bIns="16073" numCol="1" anchor="ctr">
                <a:noAutofit/>
              </a:bodyPr>
              <a:lstStyle/>
              <a:p>
                <a:pPr defTabSz="913964" fontAlgn="auto">
                  <a:spcBef>
                    <a:spcPts val="0"/>
                  </a:spcBef>
                  <a:spcAft>
                    <a:spcPts val="0"/>
                  </a:spcAft>
                  <a:defRPr sz="3200">
                    <a:solidFill>
                      <a:srgbClr val="FFFFFF"/>
                    </a:solidFill>
                  </a:defRPr>
                </a:pPr>
                <a:endParaRPr sz="1163">
                  <a:solidFill>
                    <a:srgbClr val="FFFFFF"/>
                  </a:solidFill>
                  <a:latin typeface="Calibri"/>
                  <a:ea typeface="+mn-ea"/>
                  <a:sym typeface="Helvetica Light"/>
                </a:endParaRPr>
              </a:p>
            </p:txBody>
          </p:sp>
          <p:sp>
            <p:nvSpPr>
              <p:cNvPr id="3456" name="Shape 345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16073" tIns="16073" rIns="16073" bIns="16073" numCol="1" anchor="ctr">
                <a:noAutofit/>
              </a:bodyPr>
              <a:lstStyle/>
              <a:p>
                <a:pPr defTabSz="913964" fontAlgn="auto">
                  <a:spcBef>
                    <a:spcPts val="0"/>
                  </a:spcBef>
                  <a:spcAft>
                    <a:spcPts val="0"/>
                  </a:spcAft>
                  <a:defRPr sz="3200">
                    <a:solidFill>
                      <a:srgbClr val="FFFFFF"/>
                    </a:solidFill>
                  </a:defRPr>
                </a:pPr>
                <a:endParaRPr sz="1163">
                  <a:solidFill>
                    <a:srgbClr val="FFFFFF"/>
                  </a:solidFill>
                  <a:latin typeface="Calibri"/>
                  <a:ea typeface="+mn-ea"/>
                  <a:sym typeface="Helvetica Light"/>
                </a:endParaRPr>
              </a:p>
            </p:txBody>
          </p:sp>
        </p:grpSp>
      </p:grpSp>
      <p:sp>
        <p:nvSpPr>
          <p:cNvPr id="3458" name="Shape 3458"/>
          <p:cNvSpPr/>
          <p:nvPr/>
        </p:nvSpPr>
        <p:spPr>
          <a:xfrm>
            <a:off x="5578033" y="3478084"/>
            <a:ext cx="2879551" cy="954321"/>
          </a:xfrm>
          <a:prstGeom prst="rect">
            <a:avLst/>
          </a:prstGeom>
          <a:ln w="12700">
            <a:miter lim="400000"/>
          </a:ln>
          <a:extLst>
            <a:ext uri="{C572A759-6A51-4108-AA02-DFA0A04FC94B}">
              <ma14:wrappingTextBoxFlag xmlns:ma14="http://schemas.microsoft.com/office/mac/drawingml/2011/main" xmlns="" val="1"/>
            </a:ext>
          </a:extLst>
        </p:spPr>
        <p:txBody>
          <a:bodyPr lIns="26776" tIns="26776" rIns="26776" bIns="26776" anchor="ctr">
            <a:spAutoFit/>
          </a:bodyPr>
          <a:lstStyle/>
          <a:p>
            <a:pPr defTabSz="913964" fontAlgn="auto">
              <a:spcBef>
                <a:spcPts val="0"/>
              </a:spcBef>
              <a:spcAft>
                <a:spcPts val="0"/>
              </a:spcAft>
              <a:defRPr/>
            </a:pPr>
            <a:r>
              <a:rPr lang="en-US" sz="1950" dirty="0">
                <a:solidFill>
                  <a:prstClr val="black"/>
                </a:solidFill>
                <a:latin typeface="Calibri"/>
                <a:ea typeface="+mn-ea"/>
                <a:sym typeface="Helvetica Light"/>
              </a:rPr>
              <a:t>“semantic feature loss” (VGG f</a:t>
            </a:r>
            <a:r>
              <a:rPr sz="1950" dirty="0">
                <a:solidFill>
                  <a:prstClr val="black"/>
                </a:solidFill>
                <a:latin typeface="Calibri"/>
                <a:ea typeface="+mn-ea"/>
                <a:sym typeface="Helvetica Light"/>
              </a:rPr>
              <a:t>eature covariance matching objective</a:t>
            </a:r>
            <a:r>
              <a:rPr lang="en-US" sz="1950" dirty="0">
                <a:solidFill>
                  <a:prstClr val="black"/>
                </a:solidFill>
                <a:latin typeface="Calibri"/>
                <a:ea typeface="+mn-ea"/>
                <a:sym typeface="Helvetica Light"/>
              </a:rPr>
              <a:t>)</a:t>
            </a:r>
            <a:endParaRPr sz="1950" dirty="0">
              <a:solidFill>
                <a:prstClr val="black"/>
              </a:solidFill>
              <a:latin typeface="Calibri"/>
              <a:ea typeface="+mn-ea"/>
              <a:sym typeface="Helvetica Light"/>
            </a:endParaRPr>
          </a:p>
        </p:txBody>
      </p:sp>
      <p:sp>
        <p:nvSpPr>
          <p:cNvPr id="3459" name="Shape 3459"/>
          <p:cNvSpPr/>
          <p:nvPr/>
        </p:nvSpPr>
        <p:spPr>
          <a:xfrm>
            <a:off x="1631581" y="4704636"/>
            <a:ext cx="2006917" cy="331074"/>
          </a:xfrm>
          <a:prstGeom prst="rect">
            <a:avLst/>
          </a:prstGeom>
          <a:ln w="12700">
            <a:miter lim="400000"/>
          </a:ln>
          <a:extLst>
            <a:ext uri="{C572A759-6A51-4108-AA02-DFA0A04FC94B}">
              <ma14:wrappingTextBoxFlag xmlns:ma14="http://schemas.microsoft.com/office/mac/drawingml/2011/main" xmlns="" val="1"/>
            </a:ext>
          </a:extLst>
        </p:spPr>
        <p:txBody>
          <a:bodyPr wrap="none" lIns="26776" tIns="26776" rIns="26776" bIns="26776" anchor="ctr">
            <a:spAutoFit/>
          </a:bodyPr>
          <a:lstStyle>
            <a:lvl1pPr>
              <a:defRPr sz="3600"/>
            </a:lvl1pPr>
          </a:lstStyle>
          <a:p>
            <a:pPr defTabSz="913964" fontAlgn="auto">
              <a:spcBef>
                <a:spcPts val="0"/>
              </a:spcBef>
              <a:spcAft>
                <a:spcPts val="0"/>
              </a:spcAft>
              <a:defRPr/>
            </a:pPr>
            <a:r>
              <a:rPr sz="1800" dirty="0">
                <a:solidFill>
                  <a:prstClr val="black"/>
                </a:solidFill>
                <a:latin typeface="Calibri"/>
                <a:ea typeface="+mn-ea"/>
                <a:sym typeface="Helvetica Light"/>
              </a:rPr>
              <a:t>[Johnson</a:t>
            </a:r>
            <a:r>
              <a:rPr lang="en-US" sz="1800" dirty="0">
                <a:solidFill>
                  <a:prstClr val="black"/>
                </a:solidFill>
                <a:latin typeface="Calibri"/>
                <a:ea typeface="+mn-ea"/>
                <a:sym typeface="Helvetica Light"/>
              </a:rPr>
              <a:t> et al. </a:t>
            </a:r>
            <a:r>
              <a:rPr sz="1800" dirty="0">
                <a:solidFill>
                  <a:prstClr val="black"/>
                </a:solidFill>
                <a:latin typeface="Calibri"/>
                <a:ea typeface="+mn-ea"/>
                <a:sym typeface="Helvetica Light"/>
              </a:rPr>
              <a:t>2016]</a:t>
            </a:r>
          </a:p>
        </p:txBody>
      </p:sp>
      <p:sp>
        <p:nvSpPr>
          <p:cNvPr id="3460" name="Shape 3460"/>
          <p:cNvSpPr/>
          <p:nvPr/>
        </p:nvSpPr>
        <p:spPr>
          <a:xfrm>
            <a:off x="164736" y="2864762"/>
            <a:ext cx="1751591" cy="354157"/>
          </a:xfrm>
          <a:prstGeom prst="rect">
            <a:avLst/>
          </a:prstGeom>
          <a:ln w="12700">
            <a:miter lim="400000"/>
          </a:ln>
          <a:extLst>
            <a:ext uri="{C572A759-6A51-4108-AA02-DFA0A04FC94B}">
              <ma14:wrappingTextBoxFlag xmlns:ma14="http://schemas.microsoft.com/office/mac/drawingml/2011/main" xmlns="" val="1"/>
            </a:ext>
          </a:extLst>
        </p:spPr>
        <p:txBody>
          <a:bodyPr wrap="none" lIns="26776" tIns="26776" rIns="26776" bIns="26776" anchor="ctr">
            <a:spAutoFit/>
          </a:bodyPr>
          <a:lstStyle/>
          <a:p>
            <a:pPr defTabSz="913964" fontAlgn="auto">
              <a:spcBef>
                <a:spcPts val="0"/>
              </a:spcBef>
              <a:spcAft>
                <a:spcPts val="0"/>
              </a:spcAft>
              <a:defRPr/>
            </a:pPr>
            <a:r>
              <a:rPr sz="1950" dirty="0">
                <a:solidFill>
                  <a:prstClr val="black"/>
                </a:solidFill>
                <a:latin typeface="Calibri"/>
                <a:ea typeface="+mn-ea"/>
                <a:sym typeface="Helvetica Light"/>
              </a:rPr>
              <a:t>Super-resolution</a:t>
            </a:r>
          </a:p>
        </p:txBody>
      </p:sp>
      <p:sp>
        <p:nvSpPr>
          <p:cNvPr id="3461" name="Shape 3461"/>
          <p:cNvSpPr/>
          <p:nvPr/>
        </p:nvSpPr>
        <p:spPr>
          <a:xfrm>
            <a:off x="1716380" y="2565419"/>
            <a:ext cx="1804939" cy="331074"/>
          </a:xfrm>
          <a:prstGeom prst="rect">
            <a:avLst/>
          </a:prstGeom>
          <a:ln w="12700">
            <a:miter lim="400000"/>
          </a:ln>
          <a:extLst>
            <a:ext uri="{C572A759-6A51-4108-AA02-DFA0A04FC94B}">
              <ma14:wrappingTextBoxFlag xmlns:ma14="http://schemas.microsoft.com/office/mac/drawingml/2011/main" xmlns="" val="1"/>
            </a:ext>
          </a:extLst>
        </p:spPr>
        <p:txBody>
          <a:bodyPr wrap="none" lIns="26776" tIns="26776" rIns="26776" bIns="26776" anchor="ctr">
            <a:spAutoFit/>
          </a:bodyPr>
          <a:lstStyle>
            <a:lvl1pPr>
              <a:defRPr sz="3600"/>
            </a:lvl1pPr>
          </a:lstStyle>
          <a:p>
            <a:pPr defTabSz="913964" fontAlgn="auto">
              <a:spcBef>
                <a:spcPts val="0"/>
              </a:spcBef>
              <a:spcAft>
                <a:spcPts val="0"/>
              </a:spcAft>
              <a:defRPr/>
            </a:pPr>
            <a:r>
              <a:rPr sz="1800" dirty="0">
                <a:solidFill>
                  <a:prstClr val="black"/>
                </a:solidFill>
                <a:latin typeface="Calibri"/>
                <a:ea typeface="+mn-ea"/>
                <a:sym typeface="Helvetica Light"/>
              </a:rPr>
              <a:t>[Zhang</a:t>
            </a:r>
            <a:r>
              <a:rPr lang="en-US" sz="1800" dirty="0">
                <a:solidFill>
                  <a:prstClr val="black"/>
                </a:solidFill>
                <a:latin typeface="Calibri"/>
                <a:ea typeface="+mn-ea"/>
                <a:sym typeface="Helvetica Light"/>
              </a:rPr>
              <a:t> et al. </a:t>
            </a:r>
            <a:r>
              <a:rPr sz="1800" dirty="0">
                <a:solidFill>
                  <a:prstClr val="black"/>
                </a:solidFill>
                <a:latin typeface="Calibri"/>
                <a:ea typeface="+mn-ea"/>
                <a:sym typeface="Helvetica Light"/>
              </a:rPr>
              <a:t>2016]</a:t>
            </a:r>
          </a:p>
        </p:txBody>
      </p:sp>
      <p:sp>
        <p:nvSpPr>
          <p:cNvPr id="25" name="Shape 3450"/>
          <p:cNvSpPr/>
          <p:nvPr/>
        </p:nvSpPr>
        <p:spPr>
          <a:xfrm>
            <a:off x="1681473" y="35569"/>
            <a:ext cx="6845358" cy="740866"/>
          </a:xfrm>
          <a:prstGeom prst="rect">
            <a:avLst/>
          </a:prstGeom>
          <a:ln w="12700">
            <a:miter lim="400000"/>
          </a:ln>
          <a:extLst>
            <a:ext uri="{C572A759-6A51-4108-AA02-DFA0A04FC94B}">
              <ma14:wrappingTextBoxFlag xmlns:ma14="http://schemas.microsoft.com/office/mac/drawingml/2011/main" xmlns="" val="1"/>
            </a:ext>
          </a:extLst>
        </p:spPr>
        <p:txBody>
          <a:bodyPr wrap="none" lIns="26776" tIns="26776" rIns="26776" bIns="26776" anchor="ctr">
            <a:spAutoFit/>
          </a:bodyPr>
          <a:lstStyle>
            <a:lvl1pPr>
              <a:defRPr sz="8000"/>
            </a:lvl1pPr>
          </a:lstStyle>
          <a:p>
            <a:pPr defTabSz="913964" fontAlgn="auto">
              <a:spcBef>
                <a:spcPts val="0"/>
              </a:spcBef>
              <a:spcAft>
                <a:spcPts val="0"/>
              </a:spcAft>
              <a:defRPr/>
            </a:pPr>
            <a:r>
              <a:rPr lang="en-US" sz="4463" dirty="0">
                <a:solidFill>
                  <a:prstClr val="black"/>
                </a:solidFill>
                <a:latin typeface="Calibri"/>
                <a:ea typeface="+mn-ea"/>
                <a:sym typeface="Helvetica Light"/>
              </a:rPr>
              <a:t>Designing pixel loss functions</a:t>
            </a:r>
            <a:endParaRPr sz="4463" dirty="0">
              <a:solidFill>
                <a:prstClr val="black"/>
              </a:solidFill>
              <a:latin typeface="Calibri"/>
              <a:ea typeface="+mn-ea"/>
              <a:sym typeface="Helvetica Light"/>
            </a:endParaRPr>
          </a:p>
        </p:txBody>
      </p:sp>
    </p:spTree>
    <p:extLst>
      <p:ext uri="{BB962C8B-B14F-4D97-AF65-F5344CB8AC3E}">
        <p14:creationId xmlns:p14="http://schemas.microsoft.com/office/powerpoint/2010/main" val="428586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6" name="Screen Shot 2017-01-11 at 2.36.35 AM-filtered.png"/>
          <p:cNvPicPr>
            <a:picLocks noChangeAspect="1"/>
          </p:cNvPicPr>
          <p:nvPr/>
        </p:nvPicPr>
        <p:blipFill>
          <a:blip r:embed="rId3"/>
          <a:stretch>
            <a:fillRect/>
          </a:stretch>
        </p:blipFill>
        <p:spPr>
          <a:xfrm>
            <a:off x="266720" y="283963"/>
            <a:ext cx="1158612" cy="1040606"/>
          </a:xfrm>
          <a:prstGeom prst="rect">
            <a:avLst/>
          </a:prstGeom>
          <a:ln w="12700">
            <a:miter lim="400000"/>
          </a:ln>
        </p:spPr>
      </p:pic>
      <p:pic>
        <p:nvPicPr>
          <p:cNvPr id="3467" name="pasted-image.pdf"/>
          <p:cNvPicPr>
            <a:picLocks noChangeAspect="1"/>
          </p:cNvPicPr>
          <p:nvPr/>
        </p:nvPicPr>
        <p:blipFill>
          <a:blip r:embed="rId4"/>
          <a:stretch>
            <a:fillRect/>
          </a:stretch>
        </p:blipFill>
        <p:spPr>
          <a:xfrm>
            <a:off x="2086772" y="341367"/>
            <a:ext cx="1061166" cy="925776"/>
          </a:xfrm>
          <a:prstGeom prst="rect">
            <a:avLst/>
          </a:prstGeom>
          <a:ln w="12700">
            <a:miter lim="400000"/>
          </a:ln>
        </p:spPr>
      </p:pic>
      <p:grpSp>
        <p:nvGrpSpPr>
          <p:cNvPr id="3472" name="Group 3472"/>
          <p:cNvGrpSpPr/>
          <p:nvPr/>
        </p:nvGrpSpPr>
        <p:grpSpPr>
          <a:xfrm>
            <a:off x="1407946" y="536478"/>
            <a:ext cx="663033" cy="528182"/>
            <a:chOff x="0" y="0"/>
            <a:chExt cx="1768087" cy="1408481"/>
          </a:xfrm>
        </p:grpSpPr>
        <p:sp>
          <p:nvSpPr>
            <p:cNvPr id="3468" name="Shape 3468"/>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469" name="Shape 3469"/>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70" name="Shape 3470"/>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71" name="Shape 3471"/>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grpSp>
      <p:grpSp>
        <p:nvGrpSpPr>
          <p:cNvPr id="3479" name="Group 3479"/>
          <p:cNvGrpSpPr/>
          <p:nvPr/>
        </p:nvGrpSpPr>
        <p:grpSpPr>
          <a:xfrm>
            <a:off x="1407946" y="1556209"/>
            <a:ext cx="663033" cy="528182"/>
            <a:chOff x="0" y="0"/>
            <a:chExt cx="1768087" cy="1408481"/>
          </a:xfrm>
        </p:grpSpPr>
        <p:sp>
          <p:nvSpPr>
            <p:cNvPr id="3475" name="Shape 3475"/>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476" name="Shape 3476"/>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77" name="Shape 3477"/>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78" name="Shape 3478"/>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grpSp>
      <p:grpSp>
        <p:nvGrpSpPr>
          <p:cNvPr id="3482" name="Group 3482"/>
          <p:cNvGrpSpPr/>
          <p:nvPr/>
        </p:nvGrpSpPr>
        <p:grpSpPr>
          <a:xfrm>
            <a:off x="3460113" y="570772"/>
            <a:ext cx="3249146" cy="2499077"/>
            <a:chOff x="0" y="0"/>
            <a:chExt cx="8664386" cy="6664202"/>
          </a:xfrm>
        </p:grpSpPr>
        <p:sp>
          <p:nvSpPr>
            <p:cNvPr id="3480" name="Shape 3480"/>
            <p:cNvSpPr/>
            <p:nvPr/>
          </p:nvSpPr>
          <p:spPr>
            <a:xfrm>
              <a:off x="1578045" y="2627889"/>
              <a:ext cx="7086341" cy="13753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Universal loss?</a:t>
              </a:r>
            </a:p>
          </p:txBody>
        </p:sp>
        <p:pic>
          <p:nvPicPr>
            <p:cNvPr id="3481" name="pasted-image.pdf"/>
            <p:cNvPicPr>
              <a:picLocks/>
            </p:cNvPicPr>
            <p:nvPr/>
          </p:nvPicPr>
          <p:blipFill>
            <a:blip r:embed="rId5"/>
            <a:stretch>
              <a:fillRect/>
            </a:stretch>
          </p:blipFill>
          <p:spPr>
            <a:xfrm>
              <a:off x="0" y="0"/>
              <a:ext cx="831780" cy="6664202"/>
            </a:xfrm>
            <a:prstGeom prst="rect">
              <a:avLst/>
            </a:prstGeom>
            <a:ln w="12700" cap="flat">
              <a:noFill/>
              <a:miter lim="400000"/>
            </a:ln>
            <a:effectLst/>
          </p:spPr>
        </p:pic>
      </p:grpSp>
      <p:sp>
        <p:nvSpPr>
          <p:cNvPr id="3483" name="Shape 3483"/>
          <p:cNvSpPr/>
          <p:nvPr/>
        </p:nvSpPr>
        <p:spPr>
          <a:xfrm rot="5400000">
            <a:off x="583109" y="2342035"/>
            <a:ext cx="534984" cy="631164"/>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10000">
                <a:latin typeface="Adobe 繁黑體 Std B"/>
                <a:ea typeface="Adobe 繁黑體 Std B"/>
                <a:cs typeface="Adobe 繁黑體 Std B"/>
                <a:sym typeface="Adobe 繁黑體 Std B"/>
              </a:defRPr>
            </a:lvl1pPr>
          </a:lstStyle>
          <a:p>
            <a:pPr algn="ctr" defTabSz="307924" fontAlgn="auto" hangingPunct="0">
              <a:spcBef>
                <a:spcPts val="0"/>
              </a:spcBef>
              <a:spcAft>
                <a:spcPts val="0"/>
              </a:spcAft>
            </a:pPr>
            <a:r>
              <a:rPr sz="3750" kern="0">
                <a:solidFill>
                  <a:srgbClr val="000000"/>
                </a:solidFill>
              </a:rPr>
              <a:t>…</a:t>
            </a:r>
          </a:p>
        </p:txBody>
      </p:sp>
      <p:sp>
        <p:nvSpPr>
          <p:cNvPr id="3484" name="Shape 3484"/>
          <p:cNvSpPr/>
          <p:nvPr/>
        </p:nvSpPr>
        <p:spPr>
          <a:xfrm rot="5400000">
            <a:off x="2273162" y="2325234"/>
            <a:ext cx="534984" cy="631164"/>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10000">
                <a:latin typeface="Adobe 繁黑體 Std B"/>
                <a:ea typeface="Adobe 繁黑體 Std B"/>
                <a:cs typeface="Adobe 繁黑體 Std B"/>
                <a:sym typeface="Adobe 繁黑體 Std B"/>
              </a:defRPr>
            </a:lvl1pPr>
          </a:lstStyle>
          <a:p>
            <a:pPr algn="ctr" defTabSz="307924" fontAlgn="auto" hangingPunct="0">
              <a:spcBef>
                <a:spcPts val="0"/>
              </a:spcBef>
              <a:spcAft>
                <a:spcPts val="0"/>
              </a:spcAft>
            </a:pPr>
            <a:r>
              <a:rPr sz="3750" kern="0">
                <a:solidFill>
                  <a:srgbClr val="000000"/>
                </a:solidFill>
              </a:rPr>
              <a:t>…</a:t>
            </a:r>
          </a:p>
        </p:txBody>
      </p:sp>
      <p:pic>
        <p:nvPicPr>
          <p:cNvPr id="25" name="Screen Shot 2017-01-11 at 2.48.58 AM.png"/>
          <p:cNvPicPr>
            <a:picLocks noChangeAspect="1"/>
          </p:cNvPicPr>
          <p:nvPr/>
        </p:nvPicPr>
        <p:blipFill>
          <a:blip r:embed="rId6"/>
          <a:srcRect l="15736" r="6678"/>
          <a:stretch>
            <a:fillRect/>
          </a:stretch>
        </p:blipFill>
        <p:spPr>
          <a:xfrm>
            <a:off x="316006" y="1368436"/>
            <a:ext cx="1069124" cy="891303"/>
          </a:xfrm>
          <a:prstGeom prst="rect">
            <a:avLst/>
          </a:prstGeom>
          <a:ln w="12700">
            <a:miter lim="400000"/>
          </a:ln>
        </p:spPr>
      </p:pic>
      <p:pic>
        <p:nvPicPr>
          <p:cNvPr id="26" name="Screen Shot 2017-01-11 at 2.49.30 AM.png"/>
          <p:cNvPicPr>
            <a:picLocks noChangeAspect="1"/>
          </p:cNvPicPr>
          <p:nvPr/>
        </p:nvPicPr>
        <p:blipFill>
          <a:blip r:embed="rId7"/>
          <a:srcRect l="14847" r="8324"/>
          <a:stretch>
            <a:fillRect/>
          </a:stretch>
        </p:blipFill>
        <p:spPr>
          <a:xfrm>
            <a:off x="2093774" y="1374632"/>
            <a:ext cx="1067708" cy="891303"/>
          </a:xfrm>
          <a:prstGeom prst="rect">
            <a:avLst/>
          </a:prstGeom>
          <a:ln w="12700">
            <a:miter lim="400000"/>
          </a:ln>
        </p:spPr>
      </p:pic>
    </p:spTree>
    <p:extLst>
      <p:ext uri="{BB962C8B-B14F-4D97-AF65-F5344CB8AC3E}">
        <p14:creationId xmlns:p14="http://schemas.microsoft.com/office/powerpoint/2010/main" val="14050112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8" name="Screen Shot 2017-01-11 at 2.36.35 AM-filtered.png"/>
          <p:cNvPicPr>
            <a:picLocks noChangeAspect="1"/>
          </p:cNvPicPr>
          <p:nvPr/>
        </p:nvPicPr>
        <p:blipFill>
          <a:blip r:embed="rId3"/>
          <a:stretch>
            <a:fillRect/>
          </a:stretch>
        </p:blipFill>
        <p:spPr>
          <a:xfrm>
            <a:off x="266720" y="283963"/>
            <a:ext cx="1158612" cy="1040606"/>
          </a:xfrm>
          <a:prstGeom prst="rect">
            <a:avLst/>
          </a:prstGeom>
          <a:ln w="12700">
            <a:miter lim="400000"/>
          </a:ln>
        </p:spPr>
      </p:pic>
      <p:pic>
        <p:nvPicPr>
          <p:cNvPr id="3489" name="pasted-image.pdf"/>
          <p:cNvPicPr>
            <a:picLocks noChangeAspect="1"/>
          </p:cNvPicPr>
          <p:nvPr/>
        </p:nvPicPr>
        <p:blipFill>
          <a:blip r:embed="rId4"/>
          <a:stretch>
            <a:fillRect/>
          </a:stretch>
        </p:blipFill>
        <p:spPr>
          <a:xfrm>
            <a:off x="2086772" y="341367"/>
            <a:ext cx="1061166" cy="925776"/>
          </a:xfrm>
          <a:prstGeom prst="rect">
            <a:avLst/>
          </a:prstGeom>
          <a:ln w="12700">
            <a:miter lim="400000"/>
          </a:ln>
        </p:spPr>
      </p:pic>
      <p:grpSp>
        <p:nvGrpSpPr>
          <p:cNvPr id="3494" name="Group 3494"/>
          <p:cNvGrpSpPr/>
          <p:nvPr/>
        </p:nvGrpSpPr>
        <p:grpSpPr>
          <a:xfrm>
            <a:off x="1407946" y="536478"/>
            <a:ext cx="663033" cy="528182"/>
            <a:chOff x="0" y="0"/>
            <a:chExt cx="1768087" cy="1408481"/>
          </a:xfrm>
        </p:grpSpPr>
        <p:sp>
          <p:nvSpPr>
            <p:cNvPr id="3490" name="Shape 3490"/>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491" name="Shape 3491"/>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92" name="Shape 3492"/>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93" name="Shape 3493"/>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grpSp>
      <p:pic>
        <p:nvPicPr>
          <p:cNvPr id="3495" name="Screen Shot 2017-01-11 at 2.48.58 AM.png"/>
          <p:cNvPicPr>
            <a:picLocks noChangeAspect="1"/>
          </p:cNvPicPr>
          <p:nvPr/>
        </p:nvPicPr>
        <p:blipFill>
          <a:blip r:embed="rId5"/>
          <a:srcRect l="15736" r="6678"/>
          <a:stretch>
            <a:fillRect/>
          </a:stretch>
        </p:blipFill>
        <p:spPr>
          <a:xfrm>
            <a:off x="316006" y="1368436"/>
            <a:ext cx="1069124" cy="891303"/>
          </a:xfrm>
          <a:prstGeom prst="rect">
            <a:avLst/>
          </a:prstGeom>
          <a:ln w="12700">
            <a:miter lim="400000"/>
          </a:ln>
        </p:spPr>
      </p:pic>
      <p:pic>
        <p:nvPicPr>
          <p:cNvPr id="3496" name="Screen Shot 2017-01-11 at 2.49.30 AM.png"/>
          <p:cNvPicPr>
            <a:picLocks noChangeAspect="1"/>
          </p:cNvPicPr>
          <p:nvPr/>
        </p:nvPicPr>
        <p:blipFill>
          <a:blip r:embed="rId6"/>
          <a:srcRect l="14847" r="8324"/>
          <a:stretch>
            <a:fillRect/>
          </a:stretch>
        </p:blipFill>
        <p:spPr>
          <a:xfrm>
            <a:off x="2093774" y="1374632"/>
            <a:ext cx="1067708" cy="891303"/>
          </a:xfrm>
          <a:prstGeom prst="rect">
            <a:avLst/>
          </a:prstGeom>
          <a:ln w="12700">
            <a:miter lim="400000"/>
          </a:ln>
        </p:spPr>
      </p:pic>
      <p:grpSp>
        <p:nvGrpSpPr>
          <p:cNvPr id="3501" name="Group 3501"/>
          <p:cNvGrpSpPr/>
          <p:nvPr/>
        </p:nvGrpSpPr>
        <p:grpSpPr>
          <a:xfrm>
            <a:off x="1407946" y="1556209"/>
            <a:ext cx="663033" cy="528182"/>
            <a:chOff x="0" y="0"/>
            <a:chExt cx="1768087" cy="1408481"/>
          </a:xfrm>
        </p:grpSpPr>
        <p:sp>
          <p:nvSpPr>
            <p:cNvPr id="3497" name="Shape 3497"/>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498" name="Shape 3498"/>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499" name="Shape 3499"/>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00" name="Shape 3500"/>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grpSp>
      <p:sp>
        <p:nvSpPr>
          <p:cNvPr id="3502" name="Shape 3502"/>
          <p:cNvSpPr/>
          <p:nvPr/>
        </p:nvSpPr>
        <p:spPr>
          <a:xfrm rot="5400000">
            <a:off x="583109" y="2342035"/>
            <a:ext cx="534984" cy="631164"/>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10000">
                <a:latin typeface="Adobe 繁黑體 Std B"/>
                <a:ea typeface="Adobe 繁黑體 Std B"/>
                <a:cs typeface="Adobe 繁黑體 Std B"/>
                <a:sym typeface="Adobe 繁黑體 Std B"/>
              </a:defRPr>
            </a:lvl1pPr>
          </a:lstStyle>
          <a:p>
            <a:pPr algn="ctr" defTabSz="307924" fontAlgn="auto" hangingPunct="0">
              <a:spcBef>
                <a:spcPts val="0"/>
              </a:spcBef>
              <a:spcAft>
                <a:spcPts val="0"/>
              </a:spcAft>
            </a:pPr>
            <a:r>
              <a:rPr sz="3750" kern="0">
                <a:solidFill>
                  <a:srgbClr val="000000"/>
                </a:solidFill>
              </a:rPr>
              <a:t>…</a:t>
            </a:r>
          </a:p>
        </p:txBody>
      </p:sp>
      <p:pic>
        <p:nvPicPr>
          <p:cNvPr id="3503" name="pasted-image.pdf"/>
          <p:cNvPicPr>
            <a:picLocks/>
          </p:cNvPicPr>
          <p:nvPr/>
        </p:nvPicPr>
        <p:blipFill>
          <a:blip r:embed="rId7"/>
          <a:stretch>
            <a:fillRect/>
          </a:stretch>
        </p:blipFill>
        <p:spPr>
          <a:xfrm>
            <a:off x="3460104" y="570760"/>
            <a:ext cx="311918" cy="2499077"/>
          </a:xfrm>
          <a:prstGeom prst="rect">
            <a:avLst/>
          </a:prstGeom>
          <a:ln w="12700">
            <a:miter lim="400000"/>
          </a:ln>
        </p:spPr>
      </p:pic>
      <p:grpSp>
        <p:nvGrpSpPr>
          <p:cNvPr id="3513" name="Group 3513"/>
          <p:cNvGrpSpPr/>
          <p:nvPr/>
        </p:nvGrpSpPr>
        <p:grpSpPr>
          <a:xfrm>
            <a:off x="3924288" y="342948"/>
            <a:ext cx="5165751" cy="4628960"/>
            <a:chOff x="466961" y="-13054"/>
            <a:chExt cx="13775326" cy="12343895"/>
          </a:xfrm>
        </p:grpSpPr>
        <p:grpSp>
          <p:nvGrpSpPr>
            <p:cNvPr id="3508" name="Group 3508"/>
            <p:cNvGrpSpPr/>
            <p:nvPr/>
          </p:nvGrpSpPr>
          <p:grpSpPr>
            <a:xfrm>
              <a:off x="765974" y="3346226"/>
              <a:ext cx="9313562" cy="6408656"/>
              <a:chOff x="-1" y="0"/>
              <a:chExt cx="9313561" cy="6408654"/>
            </a:xfrm>
          </p:grpSpPr>
          <p:sp>
            <p:nvSpPr>
              <p:cNvPr id="3504" name="Shape 3504"/>
              <p:cNvSpPr/>
              <p:nvPr/>
            </p:nvSpPr>
            <p:spPr>
              <a:xfrm>
                <a:off x="3957828" y="2052418"/>
                <a:ext cx="5355732" cy="3283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p>
                <a:pPr defTabSz="307924" fontAlgn="auto" hangingPunct="0">
                  <a:spcBef>
                    <a:spcPts val="0"/>
                  </a:spcBef>
                  <a:spcAft>
                    <a:spcPts val="0"/>
                  </a:spcAft>
                  <a:defRPr sz="7200"/>
                </a:pPr>
                <a:r>
                  <a:rPr sz="2700" kern="0">
                    <a:solidFill>
                      <a:srgbClr val="000000"/>
                    </a:solidFill>
                    <a:latin typeface="Helvetica Light"/>
                    <a:sym typeface="Helvetica Light"/>
                  </a:rPr>
                  <a:t>Generated vs Real</a:t>
                </a:r>
              </a:p>
              <a:p>
                <a:pPr defTabSz="307924" fontAlgn="auto" hangingPunct="0">
                  <a:spcBef>
                    <a:spcPts val="0"/>
                  </a:spcBef>
                  <a:spcAft>
                    <a:spcPts val="0"/>
                  </a:spcAft>
                  <a:defRPr sz="6000"/>
                </a:pPr>
                <a:r>
                  <a:rPr sz="2250" kern="0">
                    <a:solidFill>
                      <a:srgbClr val="000000"/>
                    </a:solidFill>
                    <a:latin typeface="Helvetica Light"/>
                    <a:sym typeface="Helvetica Light"/>
                  </a:rPr>
                  <a:t>(classifier)</a:t>
                </a:r>
              </a:p>
            </p:txBody>
          </p:sp>
          <p:sp>
            <p:nvSpPr>
              <p:cNvPr id="3505" name="Shape 3505"/>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28575" tIns="28575" rIns="28575" bIns="28575"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506" name="Shape 3506"/>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507" name="Shape 3507"/>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grpSp>
        <p:grpSp>
          <p:nvGrpSpPr>
            <p:cNvPr id="3512" name="Group 3512"/>
            <p:cNvGrpSpPr/>
            <p:nvPr/>
          </p:nvGrpSpPr>
          <p:grpSpPr>
            <a:xfrm>
              <a:off x="466961" y="-13054"/>
              <a:ext cx="13775326" cy="12343895"/>
              <a:chOff x="-156331" y="-101953"/>
              <a:chExt cx="13775325" cy="12343894"/>
            </a:xfrm>
          </p:grpSpPr>
          <p:pic>
            <p:nvPicPr>
              <p:cNvPr id="3509" name="pasted-image.png"/>
              <p:cNvPicPr>
                <a:picLocks noChangeAspect="1"/>
              </p:cNvPicPr>
              <p:nvPr/>
            </p:nvPicPr>
            <p:blipFill>
              <a:blip r:embed="rId8"/>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3510" name="Shape 3510"/>
              <p:cNvSpPr/>
              <p:nvPr/>
            </p:nvSpPr>
            <p:spPr>
              <a:xfrm>
                <a:off x="2304430" y="10805010"/>
                <a:ext cx="11314564" cy="14369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l">
                  <a:defRPr sz="4200"/>
                </a:lvl1pPr>
              </a:lstStyle>
              <a:p>
                <a:pPr defTabSz="307924" fontAlgn="auto" hangingPunct="0">
                  <a:spcBef>
                    <a:spcPts val="0"/>
                  </a:spcBef>
                  <a:spcAft>
                    <a:spcPts val="0"/>
                  </a:spcAft>
                </a:pPr>
                <a:r>
                  <a:rPr sz="1575" kern="0">
                    <a:solidFill>
                      <a:srgbClr val="000000"/>
                    </a:solidFill>
                    <a:latin typeface="Helvetica Light"/>
                    <a:sym typeface="Helvetica Light"/>
                  </a:rPr>
                  <a:t>[Goodfellow, Pouget-Abadie, Mirza, Xu, Warde-Farley, Ozair, Courville, Bengio 2014]</a:t>
                </a:r>
              </a:p>
            </p:txBody>
          </p:sp>
          <p:sp>
            <p:nvSpPr>
              <p:cNvPr id="3511" name="Shape 3511"/>
              <p:cNvSpPr/>
              <p:nvPr/>
            </p:nvSpPr>
            <p:spPr>
              <a:xfrm>
                <a:off x="-156331" y="-101953"/>
                <a:ext cx="12934088" cy="21755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algn="ctr" defTabSz="307924" fontAlgn="auto" hangingPunct="0">
                  <a:spcBef>
                    <a:spcPts val="0"/>
                  </a:spcBef>
                  <a:spcAft>
                    <a:spcPts val="0"/>
                  </a:spcAft>
                  <a:defRPr sz="6600" b="1">
                    <a:latin typeface="Helvetica"/>
                    <a:ea typeface="Helvetica"/>
                    <a:cs typeface="Helvetica"/>
                    <a:sym typeface="Helvetica"/>
                  </a:defRPr>
                </a:pPr>
                <a:r>
                  <a:rPr sz="2475" b="1" kern="0" dirty="0">
                    <a:solidFill>
                      <a:srgbClr val="000000"/>
                    </a:solidFill>
                    <a:latin typeface="Helvetica"/>
                    <a:cs typeface="Helvetica"/>
                    <a:sym typeface="Helvetica"/>
                  </a:rPr>
                  <a:t>Generative Adversarial Network</a:t>
                </a:r>
              </a:p>
              <a:p>
                <a:pPr algn="ctr" defTabSz="307924" fontAlgn="auto" hangingPunct="0">
                  <a:spcBef>
                    <a:spcPts val="0"/>
                  </a:spcBef>
                  <a:spcAft>
                    <a:spcPts val="0"/>
                  </a:spcAft>
                  <a:defRPr sz="6600" b="1">
                    <a:latin typeface="Helvetica"/>
                    <a:ea typeface="Helvetica"/>
                    <a:cs typeface="Helvetica"/>
                    <a:sym typeface="Helvetica"/>
                  </a:defRPr>
                </a:pPr>
                <a:r>
                  <a:rPr sz="2475" b="1" kern="0" dirty="0">
                    <a:solidFill>
                      <a:srgbClr val="000000"/>
                    </a:solidFill>
                    <a:latin typeface="Helvetica"/>
                    <a:cs typeface="Helvetica"/>
                    <a:sym typeface="Helvetica"/>
                  </a:rPr>
                  <a:t> (GANs)</a:t>
                </a:r>
              </a:p>
            </p:txBody>
          </p:sp>
        </p:grpSp>
      </p:grpSp>
      <p:grpSp>
        <p:nvGrpSpPr>
          <p:cNvPr id="3524" name="Group 3524"/>
          <p:cNvGrpSpPr/>
          <p:nvPr/>
        </p:nvGrpSpPr>
        <p:grpSpPr>
          <a:xfrm>
            <a:off x="281420" y="-4284"/>
            <a:ext cx="4518461" cy="4926774"/>
            <a:chOff x="-1" y="-12182"/>
            <a:chExt cx="12049224" cy="13138057"/>
          </a:xfrm>
        </p:grpSpPr>
        <p:grpSp>
          <p:nvGrpSpPr>
            <p:cNvPr id="3522" name="Group 3522"/>
            <p:cNvGrpSpPr/>
            <p:nvPr/>
          </p:nvGrpSpPr>
          <p:grpSpPr>
            <a:xfrm>
              <a:off x="-1" y="-12182"/>
              <a:ext cx="12049224" cy="13138057"/>
              <a:chOff x="-1" y="-12182"/>
              <a:chExt cx="12049223" cy="13138056"/>
            </a:xfrm>
          </p:grpSpPr>
          <p:grpSp>
            <p:nvGrpSpPr>
              <p:cNvPr id="3520" name="Group 3520"/>
              <p:cNvGrpSpPr/>
              <p:nvPr/>
            </p:nvGrpSpPr>
            <p:grpSpPr>
              <a:xfrm>
                <a:off x="-1" y="-12182"/>
                <a:ext cx="12049223" cy="13138056"/>
                <a:chOff x="-1" y="-12182"/>
                <a:chExt cx="12049222" cy="13138055"/>
              </a:xfrm>
            </p:grpSpPr>
            <p:grpSp>
              <p:nvGrpSpPr>
                <p:cNvPr id="3518" name="Group 3518"/>
                <p:cNvGrpSpPr/>
                <p:nvPr/>
              </p:nvGrpSpPr>
              <p:grpSpPr>
                <a:xfrm>
                  <a:off x="-1" y="8239040"/>
                  <a:ext cx="12049222" cy="4886833"/>
                  <a:chOff x="-1" y="-1"/>
                  <a:chExt cx="12049221" cy="4886832"/>
                </a:xfrm>
              </p:grpSpPr>
              <p:sp>
                <p:nvSpPr>
                  <p:cNvPr id="3514" name="Shape 3514"/>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26789" tIns="26789" rIns="26789" bIns="26789" numCol="1" anchor="ctr">
                    <a:noAutofit/>
                  </a:bodyP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grpSp>
                <p:nvGrpSpPr>
                  <p:cNvPr id="3517" name="Group 3517"/>
                  <p:cNvGrpSpPr/>
                  <p:nvPr/>
                </p:nvGrpSpPr>
                <p:grpSpPr>
                  <a:xfrm>
                    <a:off x="323220" y="2764246"/>
                    <a:ext cx="6588950" cy="2122585"/>
                    <a:chOff x="-48501" y="1044416"/>
                    <a:chExt cx="6588949" cy="2122583"/>
                  </a:xfrm>
                </p:grpSpPr>
                <p:pic>
                  <p:nvPicPr>
                    <p:cNvPr id="3515" name="pasted-image.png"/>
                    <p:cNvPicPr>
                      <a:picLocks noChangeAspect="1"/>
                    </p:cNvPicPr>
                    <p:nvPr/>
                  </p:nvPicPr>
                  <p:blipFill>
                    <a:blip r:embed="rId9"/>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3516" name="Shape 3516"/>
                    <p:cNvSpPr/>
                    <p:nvPr/>
                  </p:nvSpPr>
                  <p:spPr>
                    <a:xfrm>
                      <a:off x="-48501" y="1592527"/>
                      <a:ext cx="3640954" cy="92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algn="ctr" defTabSz="307924" fontAlgn="auto" hangingPunct="0">
                        <a:spcBef>
                          <a:spcPts val="0"/>
                        </a:spcBef>
                        <a:spcAft>
                          <a:spcPts val="0"/>
                        </a:spcAft>
                      </a:pPr>
                      <a:r>
                        <a:rPr sz="1913" kern="0">
                          <a:solidFill>
                            <a:srgbClr val="000000"/>
                          </a:solidFill>
                          <a:latin typeface="Helvetica Light"/>
                          <a:sym typeface="Helvetica Light"/>
                        </a:rPr>
                        <a:t>Real photos</a:t>
                      </a:r>
                    </a:p>
                  </p:txBody>
                </p:sp>
              </p:grpSp>
            </p:grpSp>
            <p:sp>
              <p:nvSpPr>
                <p:cNvPr id="3519" name="Shape 3519"/>
                <p:cNvSpPr/>
                <p:nvPr/>
              </p:nvSpPr>
              <p:spPr>
                <a:xfrm>
                  <a:off x="3493490" y="-12182"/>
                  <a:ext cx="5526082" cy="929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algn="ctr" defTabSz="307924" fontAlgn="auto" hangingPunct="0">
                    <a:spcBef>
                      <a:spcPts val="0"/>
                    </a:spcBef>
                    <a:spcAft>
                      <a:spcPts val="0"/>
                    </a:spcAft>
                  </a:pPr>
                  <a:r>
                    <a:rPr sz="1913" kern="0">
                      <a:solidFill>
                        <a:srgbClr val="000000"/>
                      </a:solidFill>
                      <a:latin typeface="Helvetica Light"/>
                      <a:sym typeface="Helvetica Light"/>
                    </a:rPr>
                    <a:t>Generated images</a:t>
                  </a:r>
                </a:p>
              </p:txBody>
            </p:sp>
          </p:grpSp>
          <p:sp>
            <p:nvSpPr>
              <p:cNvPr id="3521" name="Shape 3521"/>
              <p:cNvSpPr/>
              <p:nvPr/>
            </p:nvSpPr>
            <p:spPr>
              <a:xfrm>
                <a:off x="7868091" y="11992781"/>
                <a:ext cx="913712" cy="10675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6000">
                    <a:latin typeface="Adobe 繁黑體 Std B"/>
                    <a:ea typeface="Adobe 繁黑體 Std B"/>
                    <a:cs typeface="Adobe 繁黑體 Std B"/>
                    <a:sym typeface="Adobe 繁黑體 Std B"/>
                  </a:defRPr>
                </a:lvl1pPr>
              </a:lstStyle>
              <a:p>
                <a:pPr algn="ctr" defTabSz="307924" fontAlgn="auto" hangingPunct="0">
                  <a:spcBef>
                    <a:spcPts val="0"/>
                  </a:spcBef>
                  <a:spcAft>
                    <a:spcPts val="0"/>
                  </a:spcAft>
                </a:pPr>
                <a:r>
                  <a:rPr sz="2250" kern="0">
                    <a:solidFill>
                      <a:srgbClr val="000000"/>
                    </a:solidFill>
                  </a:rPr>
                  <a:t>…</a:t>
                </a:r>
              </a:p>
            </p:txBody>
          </p:sp>
        </p:grpSp>
        <p:pic>
          <p:nvPicPr>
            <p:cNvPr id="3523" name="pasted-image.png"/>
            <p:cNvPicPr>
              <a:picLocks noChangeAspect="1"/>
            </p:cNvPicPr>
            <p:nvPr/>
          </p:nvPicPr>
          <p:blipFill>
            <a:blip r:embed="rId10"/>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3525" name="Shape 3525"/>
          <p:cNvSpPr/>
          <p:nvPr/>
        </p:nvSpPr>
        <p:spPr>
          <a:xfrm rot="5400000">
            <a:off x="2273162" y="2325234"/>
            <a:ext cx="534984" cy="631164"/>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10000">
                <a:latin typeface="Adobe 繁黑體 Std B"/>
                <a:ea typeface="Adobe 繁黑體 Std B"/>
                <a:cs typeface="Adobe 繁黑體 Std B"/>
                <a:sym typeface="Adobe 繁黑體 Std B"/>
              </a:defRPr>
            </a:lvl1pPr>
          </a:lstStyle>
          <a:p>
            <a:pPr algn="ctr" defTabSz="307924" fontAlgn="auto" hangingPunct="0">
              <a:spcBef>
                <a:spcPts val="0"/>
              </a:spcBef>
              <a:spcAft>
                <a:spcPts val="0"/>
              </a:spcAft>
            </a:pPr>
            <a:r>
              <a:rPr sz="3750" kern="0">
                <a:solidFill>
                  <a:srgbClr val="000000"/>
                </a:solidFill>
              </a:rPr>
              <a:t>…</a:t>
            </a:r>
          </a:p>
        </p:txBody>
      </p:sp>
    </p:spTree>
    <p:extLst>
      <p:ext uri="{BB962C8B-B14F-4D97-AF65-F5344CB8AC3E}">
        <p14:creationId xmlns:p14="http://schemas.microsoft.com/office/powerpoint/2010/main" val="283706332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3" grpId="0" animBg="1" advAuto="0"/>
      <p:bldP spid="3524"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5" name="Shape 3565"/>
          <p:cNvSpPr/>
          <p:nvPr/>
        </p:nvSpPr>
        <p:spPr>
          <a:xfrm>
            <a:off x="1795478" y="1456549"/>
            <a:ext cx="1158553" cy="348459"/>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p>
            <a:pPr algn="ctr" defTabSz="307924" fontAlgn="auto" hangingPunct="0">
              <a:spcBef>
                <a:spcPts val="0"/>
              </a:spcBef>
              <a:spcAft>
                <a:spcPts val="0"/>
              </a:spcAft>
            </a:pPr>
            <a:r>
              <a:rPr sz="1913" kern="0">
                <a:solidFill>
                  <a:srgbClr val="000000"/>
                </a:solidFill>
                <a:latin typeface="Helvetica Light"/>
                <a:sym typeface="Helvetica Light"/>
              </a:rPr>
              <a:t>Generator</a:t>
            </a:r>
          </a:p>
        </p:txBody>
      </p:sp>
      <p:sp>
        <p:nvSpPr>
          <p:cNvPr id="3566" name="Shape 3566"/>
          <p:cNvSpPr/>
          <p:nvPr/>
        </p:nvSpPr>
        <p:spPr>
          <a:xfrm>
            <a:off x="1630297" y="1021378"/>
            <a:ext cx="1497890" cy="2"/>
          </a:xfrm>
          <a:prstGeom prst="line">
            <a:avLst/>
          </a:prstGeom>
          <a:ln w="38100">
            <a:solidFill>
              <a:srgbClr val="000000"/>
            </a:solidFill>
            <a:miter lim="400000"/>
            <a:tailEnd type="stealth"/>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567" name="Shape 3567"/>
          <p:cNvSpPr/>
          <p:nvPr/>
        </p:nvSpPr>
        <p:spPr>
          <a:xfrm rot="10800000">
            <a:off x="2307083"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68" name="Shape 3568"/>
          <p:cNvSpPr/>
          <p:nvPr/>
        </p:nvSpPr>
        <p:spPr>
          <a:xfrm rot="10800000">
            <a:off x="2519190"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69" name="Shape 3569"/>
          <p:cNvSpPr/>
          <p:nvPr/>
        </p:nvSpPr>
        <p:spPr>
          <a:xfrm rot="10800000">
            <a:off x="2094976"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570" name="pasted-image.pdf"/>
          <p:cNvPicPr>
            <a:picLocks noChangeAspect="1"/>
          </p:cNvPicPr>
          <p:nvPr/>
        </p:nvPicPr>
        <p:blipFill>
          <a:blip r:embed="rId2"/>
          <a:stretch>
            <a:fillRect/>
          </a:stretch>
        </p:blipFill>
        <p:spPr>
          <a:xfrm>
            <a:off x="2245852" y="172158"/>
            <a:ext cx="266795" cy="276677"/>
          </a:xfrm>
          <a:prstGeom prst="rect">
            <a:avLst/>
          </a:prstGeom>
          <a:ln w="12700">
            <a:miter lim="400000"/>
          </a:ln>
        </p:spPr>
      </p:pic>
      <p:pic>
        <p:nvPicPr>
          <p:cNvPr id="3571" name="pasted-image.pdf"/>
          <p:cNvPicPr>
            <a:picLocks noChangeAspect="1"/>
          </p:cNvPicPr>
          <p:nvPr/>
        </p:nvPicPr>
        <p:blipFill>
          <a:blip r:embed="rId3"/>
          <a:stretch>
            <a:fillRect/>
          </a:stretch>
        </p:blipFill>
        <p:spPr>
          <a:xfrm>
            <a:off x="706954" y="158898"/>
            <a:ext cx="217389" cy="167982"/>
          </a:xfrm>
          <a:prstGeom prst="rect">
            <a:avLst/>
          </a:prstGeom>
          <a:ln w="12700">
            <a:miter lim="400000"/>
          </a:ln>
        </p:spPr>
      </p:pic>
      <p:pic>
        <p:nvPicPr>
          <p:cNvPr id="3572" name="pasted-image.pdf"/>
          <p:cNvPicPr>
            <a:picLocks noChangeAspect="1"/>
          </p:cNvPicPr>
          <p:nvPr/>
        </p:nvPicPr>
        <p:blipFill>
          <a:blip r:embed="rId4"/>
          <a:stretch>
            <a:fillRect/>
          </a:stretch>
        </p:blipFill>
        <p:spPr>
          <a:xfrm>
            <a:off x="3695109" y="105550"/>
            <a:ext cx="485588" cy="246119"/>
          </a:xfrm>
          <a:prstGeom prst="rect">
            <a:avLst/>
          </a:prstGeom>
          <a:ln w="12700">
            <a:miter lim="400000"/>
          </a:ln>
        </p:spPr>
      </p:pic>
      <p:pic>
        <p:nvPicPr>
          <p:cNvPr id="3573" name="pasted-image.png"/>
          <p:cNvPicPr>
            <a:picLocks noChangeAspect="1"/>
          </p:cNvPicPr>
          <p:nvPr/>
        </p:nvPicPr>
        <p:blipFill>
          <a:blip r:embed="rId5"/>
          <a:stretch>
            <a:fillRect/>
          </a:stretch>
        </p:blipFill>
        <p:spPr>
          <a:xfrm>
            <a:off x="3317848" y="439038"/>
            <a:ext cx="1219202" cy="1219202"/>
          </a:xfrm>
          <a:prstGeom prst="rect">
            <a:avLst/>
          </a:prstGeom>
          <a:ln w="25400">
            <a:solidFill>
              <a:srgbClr val="000000"/>
            </a:solidFill>
            <a:miter lim="400000"/>
          </a:ln>
        </p:spPr>
      </p:pic>
      <p:pic>
        <p:nvPicPr>
          <p:cNvPr id="3574" name="pasted-image-filtered.png"/>
          <p:cNvPicPr>
            <a:picLocks noChangeAspect="1"/>
          </p:cNvPicPr>
          <p:nvPr/>
        </p:nvPicPr>
        <p:blipFill>
          <a:blip r:embed="rId6"/>
          <a:stretch>
            <a:fillRect/>
          </a:stretch>
        </p:blipFill>
        <p:spPr>
          <a:xfrm>
            <a:off x="221448" y="439038"/>
            <a:ext cx="1219202" cy="1219202"/>
          </a:xfrm>
          <a:prstGeom prst="rect">
            <a:avLst/>
          </a:prstGeom>
          <a:ln w="25400">
            <a:solidFill>
              <a:srgbClr val="000000"/>
            </a:solidFill>
            <a:miter lim="400000"/>
          </a:ln>
        </p:spPr>
      </p:pic>
      <p:sp>
        <p:nvSpPr>
          <p:cNvPr id="3575" name="Shape 3575"/>
          <p:cNvSpPr/>
          <p:nvPr/>
        </p:nvSpPr>
        <p:spPr>
          <a:xfrm>
            <a:off x="6817493" y="4787563"/>
            <a:ext cx="2230962" cy="296457"/>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2588012602"/>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7" name="Shape 3577"/>
          <p:cNvSpPr/>
          <p:nvPr/>
        </p:nvSpPr>
        <p:spPr>
          <a:xfrm>
            <a:off x="632515" y="2794651"/>
            <a:ext cx="6319613" cy="1090109"/>
          </a:xfrm>
          <a:prstGeom prst="rect">
            <a:avLst/>
          </a:prstGeom>
          <a:ln w="12700">
            <a:miter lim="400000"/>
          </a:ln>
          <a:extLst>
            <a:ext uri="{C572A759-6A51-4108-AA02-DFA0A04FC94B}">
              <ma14:wrappingTextBoxFlag xmlns:ma14="http://schemas.microsoft.com/office/mac/drawingml/2011/main" xmlns="" val="1"/>
            </a:ext>
          </a:extLst>
        </p:spPr>
        <p:txBody>
          <a:bodyPr lIns="26780" tIns="26780" rIns="26780" bIns="26780" anchor="ctr"/>
          <a:lstStyle/>
          <a:p>
            <a:pPr defTabSz="307924" fontAlgn="auto" hangingPunct="0">
              <a:spcBef>
                <a:spcPts val="1575"/>
              </a:spcBef>
              <a:spcAft>
                <a:spcPts val="0"/>
              </a:spcAft>
              <a:defRPr sz="6000" b="1">
                <a:latin typeface="Helvetica"/>
                <a:ea typeface="Helvetica"/>
                <a:cs typeface="Helvetica"/>
                <a:sym typeface="Helvetica"/>
              </a:defRPr>
            </a:pPr>
            <a:r>
              <a:rPr sz="2250" b="1" kern="0">
                <a:solidFill>
                  <a:srgbClr val="000000"/>
                </a:solidFill>
                <a:latin typeface="Helvetica"/>
                <a:cs typeface="Helvetica"/>
                <a:sym typeface="Helvetica"/>
              </a:rPr>
              <a:t>G </a:t>
            </a:r>
            <a:r>
              <a:rPr sz="2250" b="1" kern="0">
                <a:solidFill>
                  <a:srgbClr val="000000"/>
                </a:solidFill>
                <a:latin typeface="Helvetica Light"/>
                <a:cs typeface="Helvetica"/>
                <a:sym typeface="Helvetica Light"/>
              </a:rPr>
              <a:t>tries to synthesize fake images that fool </a:t>
            </a:r>
            <a:r>
              <a:rPr sz="2250" b="1" kern="0">
                <a:solidFill>
                  <a:srgbClr val="000000"/>
                </a:solidFill>
                <a:latin typeface="Helvetica"/>
                <a:cs typeface="Helvetica"/>
                <a:sym typeface="Helvetica"/>
              </a:rPr>
              <a:t>D</a:t>
            </a:r>
          </a:p>
          <a:p>
            <a:pPr defTabSz="307924" fontAlgn="auto" hangingPunct="0">
              <a:spcBef>
                <a:spcPts val="1575"/>
              </a:spcBef>
              <a:spcAft>
                <a:spcPts val="0"/>
              </a:spcAft>
              <a:defRPr sz="6000" b="1">
                <a:latin typeface="Helvetica"/>
                <a:ea typeface="Helvetica"/>
                <a:cs typeface="Helvetica"/>
                <a:sym typeface="Helvetica"/>
              </a:defRPr>
            </a:pPr>
            <a:r>
              <a:rPr sz="2250" b="1" kern="0">
                <a:solidFill>
                  <a:srgbClr val="000000"/>
                </a:solidFill>
                <a:latin typeface="Helvetica"/>
                <a:cs typeface="Helvetica"/>
                <a:sym typeface="Helvetica"/>
              </a:rPr>
              <a:t>D </a:t>
            </a:r>
            <a:r>
              <a:rPr sz="2250" b="1" kern="0">
                <a:solidFill>
                  <a:srgbClr val="000000"/>
                </a:solidFill>
                <a:latin typeface="Helvetica Light"/>
                <a:cs typeface="Helvetica"/>
                <a:sym typeface="Helvetica Light"/>
              </a:rPr>
              <a:t>tries to identify the fakes</a:t>
            </a:r>
          </a:p>
        </p:txBody>
      </p:sp>
      <p:sp>
        <p:nvSpPr>
          <p:cNvPr id="3578" name="Shape 3578"/>
          <p:cNvSpPr/>
          <p:nvPr/>
        </p:nvSpPr>
        <p:spPr>
          <a:xfrm>
            <a:off x="1795478" y="1456549"/>
            <a:ext cx="1158553" cy="348459"/>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p>
            <a:pPr algn="ctr" defTabSz="307924" fontAlgn="auto" hangingPunct="0">
              <a:spcBef>
                <a:spcPts val="0"/>
              </a:spcBef>
              <a:spcAft>
                <a:spcPts val="0"/>
              </a:spcAft>
            </a:pPr>
            <a:r>
              <a:rPr sz="1913" kern="0">
                <a:solidFill>
                  <a:srgbClr val="000000"/>
                </a:solidFill>
                <a:latin typeface="Helvetica Light"/>
                <a:sym typeface="Helvetica Light"/>
              </a:rPr>
              <a:t>Generator</a:t>
            </a:r>
          </a:p>
        </p:txBody>
      </p:sp>
      <p:sp>
        <p:nvSpPr>
          <p:cNvPr id="3579" name="Shape 3579"/>
          <p:cNvSpPr/>
          <p:nvPr/>
        </p:nvSpPr>
        <p:spPr>
          <a:xfrm>
            <a:off x="4755458" y="1456549"/>
            <a:ext cx="1487168" cy="348459"/>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p>
            <a:pPr algn="ctr" defTabSz="307924" fontAlgn="auto" hangingPunct="0">
              <a:spcBef>
                <a:spcPts val="0"/>
              </a:spcBef>
              <a:spcAft>
                <a:spcPts val="0"/>
              </a:spcAft>
            </a:pPr>
            <a:r>
              <a:rPr sz="1913" kern="0">
                <a:solidFill>
                  <a:srgbClr val="000000"/>
                </a:solidFill>
                <a:latin typeface="Helvetica Light"/>
                <a:sym typeface="Helvetica Light"/>
              </a:rPr>
              <a:t>Discriminator</a:t>
            </a:r>
          </a:p>
        </p:txBody>
      </p:sp>
      <p:sp>
        <p:nvSpPr>
          <p:cNvPr id="3580" name="Shape 3580"/>
          <p:cNvSpPr/>
          <p:nvPr/>
        </p:nvSpPr>
        <p:spPr>
          <a:xfrm>
            <a:off x="4750099" y="1023595"/>
            <a:ext cx="1497890" cy="2"/>
          </a:xfrm>
          <a:prstGeom prst="line">
            <a:avLst/>
          </a:prstGeom>
          <a:ln w="38100">
            <a:solidFill>
              <a:srgbClr val="000000"/>
            </a:solidFill>
            <a:miter lim="400000"/>
            <a:tailEnd type="stealth"/>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581" name="Shape 3581"/>
          <p:cNvSpPr/>
          <p:nvPr/>
        </p:nvSpPr>
        <p:spPr>
          <a:xfrm rot="10800000">
            <a:off x="5426883" y="601858"/>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82" name="Shape 3582"/>
          <p:cNvSpPr/>
          <p:nvPr/>
        </p:nvSpPr>
        <p:spPr>
          <a:xfrm rot="10800000">
            <a:off x="5638992" y="601858"/>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83" name="Shape 3583"/>
          <p:cNvSpPr/>
          <p:nvPr/>
        </p:nvSpPr>
        <p:spPr>
          <a:xfrm rot="10800000">
            <a:off x="5214777" y="601858"/>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584" name="pasted-image.pdf"/>
          <p:cNvPicPr>
            <a:picLocks noChangeAspect="1"/>
          </p:cNvPicPr>
          <p:nvPr/>
        </p:nvPicPr>
        <p:blipFill>
          <a:blip r:embed="rId2"/>
          <a:stretch>
            <a:fillRect/>
          </a:stretch>
        </p:blipFill>
        <p:spPr>
          <a:xfrm>
            <a:off x="5363155" y="162236"/>
            <a:ext cx="286557" cy="247032"/>
          </a:xfrm>
          <a:prstGeom prst="rect">
            <a:avLst/>
          </a:prstGeom>
          <a:ln w="12700">
            <a:miter lim="400000"/>
          </a:ln>
        </p:spPr>
      </p:pic>
      <p:sp>
        <p:nvSpPr>
          <p:cNvPr id="3585" name="Shape 3585"/>
          <p:cNvSpPr/>
          <p:nvPr/>
        </p:nvSpPr>
        <p:spPr>
          <a:xfrm>
            <a:off x="1630297" y="1021378"/>
            <a:ext cx="1497890" cy="2"/>
          </a:xfrm>
          <a:prstGeom prst="line">
            <a:avLst/>
          </a:prstGeom>
          <a:ln w="38100">
            <a:solidFill>
              <a:srgbClr val="000000"/>
            </a:solidFill>
            <a:miter lim="400000"/>
            <a:tailEnd type="stealth"/>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586" name="Shape 3586"/>
          <p:cNvSpPr/>
          <p:nvPr/>
        </p:nvSpPr>
        <p:spPr>
          <a:xfrm rot="10800000">
            <a:off x="2307083"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87" name="Shape 3587"/>
          <p:cNvSpPr/>
          <p:nvPr/>
        </p:nvSpPr>
        <p:spPr>
          <a:xfrm rot="10800000">
            <a:off x="2519190"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88" name="Shape 3588"/>
          <p:cNvSpPr/>
          <p:nvPr/>
        </p:nvSpPr>
        <p:spPr>
          <a:xfrm rot="10800000">
            <a:off x="2094976"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589" name="pasted-image.pdf"/>
          <p:cNvPicPr>
            <a:picLocks noChangeAspect="1"/>
          </p:cNvPicPr>
          <p:nvPr/>
        </p:nvPicPr>
        <p:blipFill>
          <a:blip r:embed="rId3"/>
          <a:stretch>
            <a:fillRect/>
          </a:stretch>
        </p:blipFill>
        <p:spPr>
          <a:xfrm>
            <a:off x="2245852" y="172158"/>
            <a:ext cx="266795" cy="276677"/>
          </a:xfrm>
          <a:prstGeom prst="rect">
            <a:avLst/>
          </a:prstGeom>
          <a:ln w="12700">
            <a:miter lim="400000"/>
          </a:ln>
        </p:spPr>
      </p:pic>
      <p:pic>
        <p:nvPicPr>
          <p:cNvPr id="3590" name="pasted-image.pdf"/>
          <p:cNvPicPr>
            <a:picLocks noChangeAspect="1"/>
          </p:cNvPicPr>
          <p:nvPr/>
        </p:nvPicPr>
        <p:blipFill>
          <a:blip r:embed="rId4"/>
          <a:stretch>
            <a:fillRect/>
          </a:stretch>
        </p:blipFill>
        <p:spPr>
          <a:xfrm>
            <a:off x="706954" y="158898"/>
            <a:ext cx="217389" cy="167982"/>
          </a:xfrm>
          <a:prstGeom prst="rect">
            <a:avLst/>
          </a:prstGeom>
          <a:ln w="12700">
            <a:miter lim="400000"/>
          </a:ln>
        </p:spPr>
      </p:pic>
      <p:pic>
        <p:nvPicPr>
          <p:cNvPr id="3591" name="pasted-image.pdf"/>
          <p:cNvPicPr>
            <a:picLocks noChangeAspect="1"/>
          </p:cNvPicPr>
          <p:nvPr/>
        </p:nvPicPr>
        <p:blipFill>
          <a:blip r:embed="rId5"/>
          <a:stretch>
            <a:fillRect/>
          </a:stretch>
        </p:blipFill>
        <p:spPr>
          <a:xfrm>
            <a:off x="3695109" y="105550"/>
            <a:ext cx="485588" cy="246119"/>
          </a:xfrm>
          <a:prstGeom prst="rect">
            <a:avLst/>
          </a:prstGeom>
          <a:ln w="12700">
            <a:miter lim="400000"/>
          </a:ln>
        </p:spPr>
      </p:pic>
      <p:pic>
        <p:nvPicPr>
          <p:cNvPr id="3592" name="pasted-image.png"/>
          <p:cNvPicPr>
            <a:picLocks noChangeAspect="1"/>
          </p:cNvPicPr>
          <p:nvPr/>
        </p:nvPicPr>
        <p:blipFill>
          <a:blip r:embed="rId6"/>
          <a:stretch>
            <a:fillRect/>
          </a:stretch>
        </p:blipFill>
        <p:spPr>
          <a:xfrm>
            <a:off x="3317848" y="439038"/>
            <a:ext cx="1219202" cy="1219202"/>
          </a:xfrm>
          <a:prstGeom prst="rect">
            <a:avLst/>
          </a:prstGeom>
          <a:ln w="25400">
            <a:solidFill>
              <a:srgbClr val="000000"/>
            </a:solidFill>
            <a:miter lim="400000"/>
          </a:ln>
        </p:spPr>
      </p:pic>
      <p:pic>
        <p:nvPicPr>
          <p:cNvPr id="3593" name="pasted-image-filtered.png"/>
          <p:cNvPicPr>
            <a:picLocks noChangeAspect="1"/>
          </p:cNvPicPr>
          <p:nvPr/>
        </p:nvPicPr>
        <p:blipFill>
          <a:blip r:embed="rId7"/>
          <a:stretch>
            <a:fillRect/>
          </a:stretch>
        </p:blipFill>
        <p:spPr>
          <a:xfrm>
            <a:off x="221448" y="439038"/>
            <a:ext cx="1219202" cy="1219202"/>
          </a:xfrm>
          <a:prstGeom prst="rect">
            <a:avLst/>
          </a:prstGeom>
          <a:ln w="25400">
            <a:solidFill>
              <a:srgbClr val="000000"/>
            </a:solidFill>
            <a:miter lim="400000"/>
          </a:ln>
        </p:spPr>
      </p:pic>
      <p:sp>
        <p:nvSpPr>
          <p:cNvPr id="3594" name="Shape 3594"/>
          <p:cNvSpPr/>
          <p:nvPr/>
        </p:nvSpPr>
        <p:spPr>
          <a:xfrm>
            <a:off x="6322784" y="825740"/>
            <a:ext cx="1629132" cy="405222"/>
          </a:xfrm>
          <a:prstGeom prst="rect">
            <a:avLst/>
          </a:prstGeom>
          <a:ln w="12700">
            <a:miter lim="400000"/>
          </a:ln>
          <a:extLst>
            <a:ext uri="{C572A759-6A51-4108-AA02-DFA0A04FC94B}">
              <ma14:wrappingTextBoxFlag xmlns:ma14="http://schemas.microsoft.com/office/mac/drawingml/2011/main" xmlns="" val="1"/>
            </a:ext>
          </a:extLst>
        </p:spPr>
        <p:txBody>
          <a:bodyPr lIns="26780" tIns="26780" rIns="26780" bIns="26780" anchor="ctr"/>
          <a:lstStyle>
            <a:lvl1pPr>
              <a:defRPr sz="6000"/>
            </a:lvl1pPr>
          </a:lstStyle>
          <a:p>
            <a:pPr algn="ctr" defTabSz="307924" fontAlgn="auto" hangingPunct="0">
              <a:spcBef>
                <a:spcPts val="0"/>
              </a:spcBef>
              <a:spcAft>
                <a:spcPts val="0"/>
              </a:spcAft>
            </a:pPr>
            <a:r>
              <a:rPr sz="2250" kern="0">
                <a:solidFill>
                  <a:srgbClr val="000000"/>
                </a:solidFill>
                <a:latin typeface="Helvetica Light"/>
                <a:sym typeface="Helvetica Light"/>
              </a:rPr>
              <a:t>real or fake?</a:t>
            </a:r>
          </a:p>
        </p:txBody>
      </p:sp>
      <p:sp>
        <p:nvSpPr>
          <p:cNvPr id="3595" name="Shape 3595"/>
          <p:cNvSpPr/>
          <p:nvPr/>
        </p:nvSpPr>
        <p:spPr>
          <a:xfrm>
            <a:off x="6817493" y="4787563"/>
            <a:ext cx="2230962" cy="296457"/>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56463381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7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57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5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7" grpId="0"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7" name="Shape 3597"/>
          <p:cNvSpPr/>
          <p:nvPr/>
        </p:nvSpPr>
        <p:spPr>
          <a:xfrm>
            <a:off x="4750098" y="102359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598" name="Shape 3598"/>
          <p:cNvSpPr/>
          <p:nvPr/>
        </p:nvSpPr>
        <p:spPr>
          <a:xfrm rot="10800000">
            <a:off x="5426883"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599" name="Shape 3599"/>
          <p:cNvSpPr/>
          <p:nvPr/>
        </p:nvSpPr>
        <p:spPr>
          <a:xfrm rot="10800000">
            <a:off x="5638992"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00" name="Shape 3600"/>
          <p:cNvSpPr/>
          <p:nvPr/>
        </p:nvSpPr>
        <p:spPr>
          <a:xfrm rot="10800000">
            <a:off x="5214777"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601" name="pasted-image.pdf"/>
          <p:cNvPicPr>
            <a:picLocks noChangeAspect="1"/>
          </p:cNvPicPr>
          <p:nvPr/>
        </p:nvPicPr>
        <p:blipFill>
          <a:blip r:embed="rId2"/>
          <a:stretch>
            <a:fillRect/>
          </a:stretch>
        </p:blipFill>
        <p:spPr>
          <a:xfrm>
            <a:off x="5363154" y="162235"/>
            <a:ext cx="286557" cy="247032"/>
          </a:xfrm>
          <a:prstGeom prst="rect">
            <a:avLst/>
          </a:prstGeom>
          <a:ln w="12700">
            <a:miter lim="400000"/>
          </a:ln>
        </p:spPr>
      </p:pic>
      <p:sp>
        <p:nvSpPr>
          <p:cNvPr id="3602" name="Shape 3602"/>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03" name="Shape 3603"/>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04" name="Shape 3604"/>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05" name="Shape 3605"/>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606" name="pasted-image.pdf"/>
          <p:cNvPicPr>
            <a:picLocks noChangeAspect="1"/>
          </p:cNvPicPr>
          <p:nvPr/>
        </p:nvPicPr>
        <p:blipFill>
          <a:blip r:embed="rId3"/>
          <a:stretch>
            <a:fillRect/>
          </a:stretch>
        </p:blipFill>
        <p:spPr>
          <a:xfrm>
            <a:off x="2245851" y="172158"/>
            <a:ext cx="266795" cy="276676"/>
          </a:xfrm>
          <a:prstGeom prst="rect">
            <a:avLst/>
          </a:prstGeom>
          <a:ln w="12700">
            <a:miter lim="400000"/>
          </a:ln>
        </p:spPr>
      </p:pic>
      <p:pic>
        <p:nvPicPr>
          <p:cNvPr id="3607" name="pasted-image.pdf"/>
          <p:cNvPicPr>
            <a:picLocks noChangeAspect="1"/>
          </p:cNvPicPr>
          <p:nvPr/>
        </p:nvPicPr>
        <p:blipFill>
          <a:blip r:embed="rId4"/>
          <a:stretch>
            <a:fillRect/>
          </a:stretch>
        </p:blipFill>
        <p:spPr>
          <a:xfrm>
            <a:off x="706953" y="158898"/>
            <a:ext cx="217389" cy="167982"/>
          </a:xfrm>
          <a:prstGeom prst="rect">
            <a:avLst/>
          </a:prstGeom>
          <a:ln w="12700">
            <a:miter lim="400000"/>
          </a:ln>
        </p:spPr>
      </p:pic>
      <p:grpSp>
        <p:nvGrpSpPr>
          <p:cNvPr id="3613" name="Group 3613"/>
          <p:cNvGrpSpPr/>
          <p:nvPr/>
        </p:nvGrpSpPr>
        <p:grpSpPr>
          <a:xfrm>
            <a:off x="1108686" y="4229778"/>
            <a:ext cx="6926653" cy="515516"/>
            <a:chOff x="0" y="0"/>
            <a:chExt cx="18471073" cy="1374706"/>
          </a:xfrm>
        </p:grpSpPr>
        <p:pic>
          <p:nvPicPr>
            <p:cNvPr id="3608" name="pasted-image.pdf"/>
            <p:cNvPicPr>
              <a:picLocks noChangeAspect="1"/>
            </p:cNvPicPr>
            <p:nvPr/>
          </p:nvPicPr>
          <p:blipFill>
            <a:blip r:embed="rId5"/>
            <a:stretch>
              <a:fillRect/>
            </a:stretch>
          </p:blipFill>
          <p:spPr>
            <a:xfrm>
              <a:off x="3370449" y="0"/>
              <a:ext cx="1878769" cy="903712"/>
            </a:xfrm>
            <a:prstGeom prst="rect">
              <a:avLst/>
            </a:prstGeom>
            <a:ln w="12700" cap="flat">
              <a:noFill/>
              <a:miter lim="400000"/>
            </a:ln>
            <a:effectLst/>
          </p:spPr>
        </p:pic>
        <p:pic>
          <p:nvPicPr>
            <p:cNvPr id="3609" name="pasted-image.pdf"/>
            <p:cNvPicPr>
              <a:picLocks noChangeAspect="1"/>
            </p:cNvPicPr>
            <p:nvPr/>
          </p:nvPicPr>
          <p:blipFill>
            <a:blip r:embed="rId6"/>
            <a:stretch>
              <a:fillRect/>
            </a:stretch>
          </p:blipFill>
          <p:spPr>
            <a:xfrm>
              <a:off x="18328382" y="765"/>
              <a:ext cx="142692" cy="879930"/>
            </a:xfrm>
            <a:prstGeom prst="rect">
              <a:avLst/>
            </a:prstGeom>
            <a:ln w="12700" cap="flat">
              <a:noFill/>
              <a:miter lim="400000"/>
            </a:ln>
            <a:effectLst/>
          </p:spPr>
        </p:pic>
        <p:pic>
          <p:nvPicPr>
            <p:cNvPr id="3610" name="pasted-image.pdf"/>
            <p:cNvPicPr>
              <a:picLocks noChangeAspect="1"/>
            </p:cNvPicPr>
            <p:nvPr/>
          </p:nvPicPr>
          <p:blipFill>
            <a:blip r:embed="rId7"/>
            <a:stretch>
              <a:fillRect/>
            </a:stretch>
          </p:blipFill>
          <p:spPr>
            <a:xfrm>
              <a:off x="0" y="251249"/>
              <a:ext cx="1182152" cy="579014"/>
            </a:xfrm>
            <a:prstGeom prst="rect">
              <a:avLst/>
            </a:prstGeom>
            <a:ln w="12700" cap="flat">
              <a:noFill/>
              <a:miter lim="400000"/>
            </a:ln>
            <a:effectLst/>
          </p:spPr>
        </p:pic>
        <p:pic>
          <p:nvPicPr>
            <p:cNvPr id="3611" name="pasted-image.pdf"/>
            <p:cNvPicPr>
              <a:picLocks noChangeAspect="1"/>
            </p:cNvPicPr>
            <p:nvPr/>
          </p:nvPicPr>
          <p:blipFill>
            <a:blip r:embed="rId8"/>
            <a:stretch>
              <a:fillRect/>
            </a:stretch>
          </p:blipFill>
          <p:spPr>
            <a:xfrm>
              <a:off x="1355107" y="251249"/>
              <a:ext cx="1592287" cy="410135"/>
            </a:xfrm>
            <a:prstGeom prst="rect">
              <a:avLst/>
            </a:prstGeom>
            <a:ln w="12700" cap="flat">
              <a:noFill/>
              <a:miter lim="400000"/>
            </a:ln>
            <a:effectLst/>
          </p:spPr>
        </p:pic>
        <p:pic>
          <p:nvPicPr>
            <p:cNvPr id="3612" name="pasted-image.pdf"/>
            <p:cNvPicPr>
              <a:picLocks noChangeAspect="1"/>
            </p:cNvPicPr>
            <p:nvPr/>
          </p:nvPicPr>
          <p:blipFill>
            <a:blip r:embed="rId2"/>
            <a:stretch>
              <a:fillRect/>
            </a:stretch>
          </p:blipFill>
          <p:spPr>
            <a:xfrm>
              <a:off x="1777802" y="897679"/>
              <a:ext cx="553353" cy="477028"/>
            </a:xfrm>
            <a:prstGeom prst="rect">
              <a:avLst/>
            </a:prstGeom>
            <a:ln w="12700" cap="flat">
              <a:noFill/>
              <a:miter lim="400000"/>
            </a:ln>
            <a:effectLst/>
          </p:spPr>
        </p:pic>
      </p:grpSp>
      <p:grpSp>
        <p:nvGrpSpPr>
          <p:cNvPr id="3617" name="Group 3617"/>
          <p:cNvGrpSpPr/>
          <p:nvPr/>
        </p:nvGrpSpPr>
        <p:grpSpPr>
          <a:xfrm>
            <a:off x="3173130" y="825301"/>
            <a:ext cx="4690581" cy="3807878"/>
            <a:chOff x="0" y="0"/>
            <a:chExt cx="12508214" cy="10154341"/>
          </a:xfrm>
        </p:grpSpPr>
        <p:pic>
          <p:nvPicPr>
            <p:cNvPr id="3614" name="pasted-image.pdf"/>
            <p:cNvPicPr>
              <a:picLocks noChangeAspect="1"/>
            </p:cNvPicPr>
            <p:nvPr/>
          </p:nvPicPr>
          <p:blipFill>
            <a:blip r:embed="rId9"/>
            <a:stretch>
              <a:fillRect/>
            </a:stretch>
          </p:blipFill>
          <p:spPr>
            <a:xfrm>
              <a:off x="167060" y="9078611"/>
              <a:ext cx="4518556" cy="903712"/>
            </a:xfrm>
            <a:prstGeom prst="rect">
              <a:avLst/>
            </a:prstGeom>
            <a:ln w="12700" cap="flat">
              <a:noFill/>
              <a:miter lim="400000"/>
            </a:ln>
            <a:effectLst/>
          </p:spPr>
        </p:pic>
        <p:sp>
          <p:nvSpPr>
            <p:cNvPr id="3615" name="Shape 3615"/>
            <p:cNvSpPr/>
            <p:nvPr/>
          </p:nvSpPr>
          <p:spPr>
            <a:xfrm>
              <a:off x="8163862" y="0"/>
              <a:ext cx="4344353" cy="1080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307923" fontAlgn="auto" hangingPunct="0">
                <a:spcBef>
                  <a:spcPts val="0"/>
                </a:spcBef>
                <a:spcAft>
                  <a:spcPts val="0"/>
                </a:spcAft>
                <a:defRPr sz="6000" b="1">
                  <a:solidFill>
                    <a:srgbClr val="C82506"/>
                  </a:solidFill>
                  <a:latin typeface="Helvetica"/>
                  <a:ea typeface="Helvetica"/>
                  <a:cs typeface="Helvetica"/>
                  <a:sym typeface="Helvetica"/>
                </a:defRPr>
              </a:pPr>
              <a:r>
                <a:rPr sz="2250" b="1" kern="0">
                  <a:solidFill>
                    <a:srgbClr val="C82506"/>
                  </a:solidFill>
                  <a:latin typeface="Helvetica"/>
                  <a:cs typeface="Helvetica"/>
                  <a:sym typeface="Helvetica"/>
                </a:rPr>
                <a:t>fake </a:t>
              </a:r>
              <a:r>
                <a:rPr sz="2250" kern="0">
                  <a:solidFill>
                    <a:srgbClr val="000000"/>
                  </a:solidFill>
                  <a:latin typeface="Helvetica Light"/>
                  <a:ea typeface="+mn-ea"/>
                  <a:sym typeface="Helvetica Light"/>
                </a:rPr>
                <a:t>(0.9)</a:t>
              </a:r>
            </a:p>
          </p:txBody>
        </p:sp>
        <p:sp>
          <p:nvSpPr>
            <p:cNvPr id="3616" name="Shape 3616"/>
            <p:cNvSpPr/>
            <p:nvPr/>
          </p:nvSpPr>
          <p:spPr>
            <a:xfrm>
              <a:off x="0" y="8884341"/>
              <a:ext cx="4852677" cy="1270001"/>
            </a:xfrm>
            <a:prstGeom prst="rect">
              <a:avLst/>
            </a:prstGeom>
            <a:noFill/>
            <a:ln w="76200" cap="flat">
              <a:solidFill>
                <a:schemeClr val="accent5"/>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pic>
        <p:nvPicPr>
          <p:cNvPr id="3618" name="pasted-image.pdf"/>
          <p:cNvPicPr>
            <a:picLocks noChangeAspect="1"/>
          </p:cNvPicPr>
          <p:nvPr/>
        </p:nvPicPr>
        <p:blipFill>
          <a:blip r:embed="rId10"/>
          <a:stretch>
            <a:fillRect/>
          </a:stretch>
        </p:blipFill>
        <p:spPr>
          <a:xfrm>
            <a:off x="3695109" y="105550"/>
            <a:ext cx="485587" cy="246119"/>
          </a:xfrm>
          <a:prstGeom prst="rect">
            <a:avLst/>
          </a:prstGeom>
          <a:ln w="12700">
            <a:miter lim="400000"/>
          </a:ln>
        </p:spPr>
      </p:pic>
      <p:pic>
        <p:nvPicPr>
          <p:cNvPr id="3619" name="pasted-image.png"/>
          <p:cNvPicPr>
            <a:picLocks noChangeAspect="1"/>
          </p:cNvPicPr>
          <p:nvPr/>
        </p:nvPicPr>
        <p:blipFill>
          <a:blip r:embed="rId11"/>
          <a:stretch>
            <a:fillRect/>
          </a:stretch>
        </p:blipFill>
        <p:spPr>
          <a:xfrm>
            <a:off x="3317849" y="439038"/>
            <a:ext cx="1219201" cy="1219201"/>
          </a:xfrm>
          <a:prstGeom prst="rect">
            <a:avLst/>
          </a:prstGeom>
          <a:ln w="25400">
            <a:solidFill>
              <a:srgbClr val="000000"/>
            </a:solidFill>
            <a:miter lim="400000"/>
          </a:ln>
        </p:spPr>
      </p:pic>
      <p:pic>
        <p:nvPicPr>
          <p:cNvPr id="3620" name="pasted-image-filtered.png"/>
          <p:cNvPicPr>
            <a:picLocks noChangeAspect="1"/>
          </p:cNvPicPr>
          <p:nvPr/>
        </p:nvPicPr>
        <p:blipFill>
          <a:blip r:embed="rId12"/>
          <a:stretch>
            <a:fillRect/>
          </a:stretch>
        </p:blipFill>
        <p:spPr>
          <a:xfrm>
            <a:off x="221448" y="439038"/>
            <a:ext cx="1219201" cy="1219201"/>
          </a:xfrm>
          <a:prstGeom prst="rect">
            <a:avLst/>
          </a:prstGeom>
          <a:ln w="25400">
            <a:solidFill>
              <a:srgbClr val="000000"/>
            </a:solidFill>
            <a:miter lim="400000"/>
          </a:ln>
        </p:spPr>
      </p:pic>
      <p:grpSp>
        <p:nvGrpSpPr>
          <p:cNvPr id="3635" name="Group 3635"/>
          <p:cNvGrpSpPr/>
          <p:nvPr/>
        </p:nvGrpSpPr>
        <p:grpSpPr>
          <a:xfrm>
            <a:off x="332127" y="1907724"/>
            <a:ext cx="7531591" cy="2725463"/>
            <a:chOff x="0" y="0"/>
            <a:chExt cx="20084240" cy="7267900"/>
          </a:xfrm>
        </p:grpSpPr>
        <p:grpSp>
          <p:nvGrpSpPr>
            <p:cNvPr id="3623" name="Group 3623"/>
            <p:cNvGrpSpPr/>
            <p:nvPr/>
          </p:nvGrpSpPr>
          <p:grpSpPr>
            <a:xfrm>
              <a:off x="13169086" y="6181044"/>
              <a:ext cx="6687666" cy="903712"/>
              <a:chOff x="0" y="0"/>
              <a:chExt cx="6687665" cy="903711"/>
            </a:xfrm>
          </p:grpSpPr>
          <p:pic>
            <p:nvPicPr>
              <p:cNvPr id="3621" name="pasted-image.pdf"/>
              <p:cNvPicPr>
                <a:picLocks noChangeAspect="1"/>
              </p:cNvPicPr>
              <p:nvPr/>
            </p:nvPicPr>
            <p:blipFill>
              <a:blip r:embed="rId13"/>
              <a:stretch>
                <a:fillRect/>
              </a:stretch>
            </p:blipFill>
            <p:spPr>
              <a:xfrm>
                <a:off x="0" y="174776"/>
                <a:ext cx="553352" cy="576409"/>
              </a:xfrm>
              <a:prstGeom prst="rect">
                <a:avLst/>
              </a:prstGeom>
              <a:ln w="12700" cap="flat">
                <a:noFill/>
                <a:miter lim="400000"/>
              </a:ln>
              <a:effectLst/>
            </p:spPr>
          </p:pic>
          <p:pic>
            <p:nvPicPr>
              <p:cNvPr id="3622" name="pasted-image.pdf"/>
              <p:cNvPicPr>
                <a:picLocks noChangeAspect="1"/>
              </p:cNvPicPr>
              <p:nvPr/>
            </p:nvPicPr>
            <p:blipFill>
              <a:blip r:embed="rId14"/>
              <a:stretch>
                <a:fillRect/>
              </a:stretch>
            </p:blipFill>
            <p:spPr>
              <a:xfrm>
                <a:off x="1460796" y="0"/>
                <a:ext cx="5226870" cy="903712"/>
              </a:xfrm>
              <a:prstGeom prst="rect">
                <a:avLst/>
              </a:prstGeom>
              <a:ln w="12700" cap="flat">
                <a:noFill/>
                <a:miter lim="400000"/>
              </a:ln>
              <a:effectLst/>
            </p:spPr>
          </p:pic>
        </p:grpSp>
        <p:sp>
          <p:nvSpPr>
            <p:cNvPr id="3624" name="Shape 3624"/>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nvGrpSpPr>
            <p:cNvPr id="3634" name="Group 3634"/>
            <p:cNvGrpSpPr/>
            <p:nvPr/>
          </p:nvGrpSpPr>
          <p:grpSpPr>
            <a:xfrm>
              <a:off x="0" y="0"/>
              <a:ext cx="20084241" cy="4566408"/>
              <a:chOff x="0" y="0"/>
              <a:chExt cx="20084240" cy="4566407"/>
            </a:xfrm>
          </p:grpSpPr>
          <p:sp>
            <p:nvSpPr>
              <p:cNvPr id="3625" name="Shape 3625"/>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26" name="Shape 3626"/>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27" name="Shape 3627"/>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28" name="Shape 3628"/>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29" name="Shape 3629"/>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30" name="Shape 3630"/>
              <p:cNvSpPr/>
              <p:nvPr/>
            </p:nvSpPr>
            <p:spPr>
              <a:xfrm>
                <a:off x="15739888" y="2477704"/>
                <a:ext cx="4344353" cy="10805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p>
                <a:pPr algn="ctr" defTabSz="307923" fontAlgn="auto" hangingPunct="0">
                  <a:spcBef>
                    <a:spcPts val="0"/>
                  </a:spcBef>
                  <a:spcAft>
                    <a:spcPts val="0"/>
                  </a:spcAft>
                  <a:defRPr sz="6000" b="1">
                    <a:solidFill>
                      <a:srgbClr val="00882B"/>
                    </a:solidFill>
                    <a:latin typeface="Helvetica"/>
                    <a:ea typeface="Helvetica"/>
                    <a:cs typeface="Helvetica"/>
                    <a:sym typeface="Helvetica"/>
                  </a:defRPr>
                </a:pPr>
                <a:r>
                  <a:rPr sz="2250" b="1" kern="0">
                    <a:solidFill>
                      <a:srgbClr val="00882B"/>
                    </a:solidFill>
                    <a:latin typeface="Helvetica"/>
                    <a:cs typeface="Helvetica"/>
                    <a:sym typeface="Helvetica"/>
                  </a:rPr>
                  <a:t>real </a:t>
                </a:r>
                <a:r>
                  <a:rPr sz="2250" kern="0">
                    <a:solidFill>
                      <a:srgbClr val="000000"/>
                    </a:solidFill>
                    <a:latin typeface="Helvetica Light"/>
                    <a:ea typeface="+mn-ea"/>
                    <a:sym typeface="Helvetica Light"/>
                  </a:rPr>
                  <a:t>(0.1)</a:t>
                </a:r>
              </a:p>
            </p:txBody>
          </p:sp>
          <p:pic>
            <p:nvPicPr>
              <p:cNvPr id="3631" name="pasted-image.pdf"/>
              <p:cNvPicPr>
                <a:picLocks noChangeAspect="1"/>
              </p:cNvPicPr>
              <p:nvPr/>
            </p:nvPicPr>
            <p:blipFill>
              <a:blip r:embed="rId2"/>
              <a:stretch>
                <a:fillRect/>
              </a:stretch>
            </p:blipFill>
            <p:spPr>
              <a:xfrm>
                <a:off x="13463748" y="652592"/>
                <a:ext cx="764154" cy="658753"/>
              </a:xfrm>
              <a:prstGeom prst="rect">
                <a:avLst/>
              </a:prstGeom>
              <a:ln w="12700" cap="flat">
                <a:noFill/>
                <a:miter lim="400000"/>
              </a:ln>
              <a:effectLst/>
            </p:spPr>
          </p:pic>
          <p:pic>
            <p:nvPicPr>
              <p:cNvPr id="3632" name="pasted-image.pdf"/>
              <p:cNvPicPr>
                <a:picLocks noChangeAspect="1"/>
              </p:cNvPicPr>
              <p:nvPr/>
            </p:nvPicPr>
            <p:blipFill>
              <a:blip r:embed="rId15"/>
              <a:stretch>
                <a:fillRect/>
              </a:stretch>
            </p:blipFill>
            <p:spPr>
              <a:xfrm>
                <a:off x="9338726" y="384254"/>
                <a:ext cx="553352" cy="632403"/>
              </a:xfrm>
              <a:prstGeom prst="rect">
                <a:avLst/>
              </a:prstGeom>
              <a:ln w="12700" cap="flat">
                <a:noFill/>
                <a:miter lim="400000"/>
              </a:ln>
              <a:effectLst/>
            </p:spPr>
          </p:pic>
          <p:pic>
            <p:nvPicPr>
              <p:cNvPr id="3633" name="Screen Shot 2017-02-03 at 10.02.37 PM.png"/>
              <p:cNvPicPr>
                <a:picLocks noChangeAspect="1"/>
              </p:cNvPicPr>
              <p:nvPr/>
            </p:nvPicPr>
            <p:blipFill>
              <a:blip r:embed="rId16"/>
              <a:srcRect l="654" t="654"/>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3636" name="Shape 3636"/>
          <p:cNvSpPr/>
          <p:nvPr/>
        </p:nvSpPr>
        <p:spPr>
          <a:xfrm>
            <a:off x="6817493" y="4787562"/>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7506517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7" grpId="0" animBg="1" advAuto="0"/>
      <p:bldP spid="3635"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Shape 1397"/>
          <p:cNvSpPr/>
          <p:nvPr/>
        </p:nvSpPr>
        <p:spPr>
          <a:xfrm>
            <a:off x="4371559" y="1514734"/>
            <a:ext cx="1716985" cy="73553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“clown fish”</a:t>
            </a:r>
          </a:p>
        </p:txBody>
      </p:sp>
      <p:sp>
        <p:nvSpPr>
          <p:cNvPr id="1398" name="Shape 1398"/>
          <p:cNvSpPr/>
          <p:nvPr/>
        </p:nvSpPr>
        <p:spPr>
          <a:xfrm flipV="1">
            <a:off x="3559268" y="2975412"/>
            <a:ext cx="1302085" cy="676598"/>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399" name="Shape 1399"/>
          <p:cNvSpPr/>
          <p:nvPr/>
        </p:nvSpPr>
        <p:spPr>
          <a:xfrm>
            <a:off x="5230147" y="2178723"/>
            <a:ext cx="1" cy="538274"/>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0" name="Shape 1400"/>
          <p:cNvSpPr/>
          <p:nvPr/>
        </p:nvSpPr>
        <p:spPr>
          <a:xfrm>
            <a:off x="4946616" y="2805306"/>
            <a:ext cx="567063"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Loss</a:t>
            </a:r>
          </a:p>
        </p:txBody>
      </p:sp>
      <p:sp>
        <p:nvSpPr>
          <p:cNvPr id="1401" name="Shape 1401"/>
          <p:cNvSpPr/>
          <p:nvPr/>
        </p:nvSpPr>
        <p:spPr>
          <a:xfrm>
            <a:off x="5598750" y="2978391"/>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2" name="Shape 1402"/>
          <p:cNvSpPr/>
          <p:nvPr/>
        </p:nvSpPr>
        <p:spPr>
          <a:xfrm>
            <a:off x="5904138" y="2795069"/>
            <a:ext cx="568666"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error</a:t>
            </a:r>
          </a:p>
        </p:txBody>
      </p:sp>
      <p:grpSp>
        <p:nvGrpSpPr>
          <p:cNvPr id="1411" name="Group 1411"/>
          <p:cNvGrpSpPr/>
          <p:nvPr/>
        </p:nvGrpSpPr>
        <p:grpSpPr>
          <a:xfrm>
            <a:off x="2249859" y="1786923"/>
            <a:ext cx="261827" cy="2739113"/>
            <a:chOff x="0" y="0"/>
            <a:chExt cx="496501" cy="5194167"/>
          </a:xfrm>
        </p:grpSpPr>
        <p:sp>
          <p:nvSpPr>
            <p:cNvPr id="1403" name="Shape 1403"/>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4" name="Shape 1404"/>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5" name="Shape 1405"/>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6" name="Shape 1406"/>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7" name="Shape 1407"/>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8" name="Shape 1408"/>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09" name="Shape 1409"/>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10" name="Shape 1410"/>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grpSp>
      <p:sp>
        <p:nvSpPr>
          <p:cNvPr id="1412" name="Shape 1412"/>
          <p:cNvSpPr/>
          <p:nvPr/>
        </p:nvSpPr>
        <p:spPr>
          <a:xfrm>
            <a:off x="1603162" y="1226546"/>
            <a:ext cx="168756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Network output</a:t>
            </a:r>
          </a:p>
        </p:txBody>
      </p:sp>
      <p:sp>
        <p:nvSpPr>
          <p:cNvPr id="1413" name="Shape 1413"/>
          <p:cNvSpPr/>
          <p:nvPr/>
        </p:nvSpPr>
        <p:spPr>
          <a:xfrm>
            <a:off x="2199365" y="1702293"/>
            <a:ext cx="362814" cy="3225636"/>
          </a:xfrm>
          <a:prstGeom prst="rect">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14" name="Shape 1414"/>
          <p:cNvSpPr/>
          <p:nvPr/>
        </p:nvSpPr>
        <p:spPr>
          <a:xfrm rot="5400000">
            <a:off x="2298063" y="4553917"/>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415" name="Shape 1415"/>
          <p:cNvSpPr/>
          <p:nvPr/>
        </p:nvSpPr>
        <p:spPr>
          <a:xfrm>
            <a:off x="1767089" y="3159828"/>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16" name="Shape 1416"/>
          <p:cNvSpPr/>
          <p:nvPr/>
        </p:nvSpPr>
        <p:spPr>
          <a:xfrm>
            <a:off x="1767089" y="3028887"/>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17" name="Shape 1417"/>
          <p:cNvSpPr/>
          <p:nvPr/>
        </p:nvSpPr>
        <p:spPr>
          <a:xfrm>
            <a:off x="1766564" y="3284072"/>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18" name="Shape 1418"/>
          <p:cNvSpPr/>
          <p:nvPr/>
        </p:nvSpPr>
        <p:spPr>
          <a:xfrm>
            <a:off x="1341363" y="2914355"/>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419" name="Shape 1419"/>
          <p:cNvSpPr/>
          <p:nvPr/>
        </p:nvSpPr>
        <p:spPr>
          <a:xfrm>
            <a:off x="2634534" y="1661489"/>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dolphin</a:t>
            </a:r>
          </a:p>
        </p:txBody>
      </p:sp>
      <p:sp>
        <p:nvSpPr>
          <p:cNvPr id="1420" name="Shape 1420"/>
          <p:cNvSpPr/>
          <p:nvPr/>
        </p:nvSpPr>
        <p:spPr>
          <a:xfrm>
            <a:off x="2634534" y="2023070"/>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cat</a:t>
            </a:r>
          </a:p>
        </p:txBody>
      </p:sp>
      <p:sp>
        <p:nvSpPr>
          <p:cNvPr id="1421" name="Shape 1421"/>
          <p:cNvSpPr/>
          <p:nvPr/>
        </p:nvSpPr>
        <p:spPr>
          <a:xfrm>
            <a:off x="2634534" y="2370832"/>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grizzly bear</a:t>
            </a:r>
          </a:p>
        </p:txBody>
      </p:sp>
      <p:sp>
        <p:nvSpPr>
          <p:cNvPr id="1422" name="Shape 1422"/>
          <p:cNvSpPr/>
          <p:nvPr/>
        </p:nvSpPr>
        <p:spPr>
          <a:xfrm>
            <a:off x="2634534" y="2734785"/>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angel fish</a:t>
            </a:r>
          </a:p>
        </p:txBody>
      </p:sp>
      <p:sp>
        <p:nvSpPr>
          <p:cNvPr id="1423" name="Shape 1423"/>
          <p:cNvSpPr/>
          <p:nvPr/>
        </p:nvSpPr>
        <p:spPr>
          <a:xfrm>
            <a:off x="2634534" y="309410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chameleon</a:t>
            </a:r>
          </a:p>
        </p:txBody>
      </p:sp>
      <p:sp>
        <p:nvSpPr>
          <p:cNvPr id="1424" name="Shape 1424"/>
          <p:cNvSpPr/>
          <p:nvPr/>
        </p:nvSpPr>
        <p:spPr>
          <a:xfrm>
            <a:off x="2634534" y="380808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iguana</a:t>
            </a:r>
          </a:p>
        </p:txBody>
      </p:sp>
      <p:sp>
        <p:nvSpPr>
          <p:cNvPr id="1425" name="Shape 1425"/>
          <p:cNvSpPr/>
          <p:nvPr/>
        </p:nvSpPr>
        <p:spPr>
          <a:xfrm>
            <a:off x="2634534" y="4167397"/>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elephant</a:t>
            </a:r>
          </a:p>
        </p:txBody>
      </p:sp>
      <p:sp>
        <p:nvSpPr>
          <p:cNvPr id="1426" name="Shape 1426"/>
          <p:cNvSpPr/>
          <p:nvPr/>
        </p:nvSpPr>
        <p:spPr>
          <a:xfrm>
            <a:off x="2634534" y="345109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b="1">
                <a:latin typeface="Helvetica"/>
                <a:ea typeface="Helvetica"/>
                <a:cs typeface="Helvetica"/>
                <a:sym typeface="Helvetica"/>
              </a:defRPr>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1" i="0" u="none" strike="noStrike" kern="0" cap="none" spc="0" normalizeH="0" baseline="0" noProof="0">
                <a:ln>
                  <a:noFill/>
                </a:ln>
                <a:solidFill>
                  <a:srgbClr val="000000"/>
                </a:solidFill>
                <a:effectLst/>
                <a:uLnTx/>
                <a:uFillTx/>
                <a:latin typeface="Helvetica"/>
                <a:cs typeface="Helvetica"/>
                <a:sym typeface="Helvetica"/>
              </a:rPr>
              <a:t>clown fish</a:t>
            </a:r>
          </a:p>
        </p:txBody>
      </p:sp>
      <p:sp>
        <p:nvSpPr>
          <p:cNvPr id="1427" name="Shape 1427"/>
          <p:cNvSpPr/>
          <p:nvPr/>
        </p:nvSpPr>
        <p:spPr>
          <a:xfrm>
            <a:off x="4231580" y="1226546"/>
            <a:ext cx="199694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Ground truth label</a:t>
            </a:r>
          </a:p>
        </p:txBody>
      </p:sp>
      <p:sp>
        <p:nvSpPr>
          <p:cNvPr id="34" name="Shape 1495"/>
          <p:cNvSpPr/>
          <p:nvPr/>
        </p:nvSpPr>
        <p:spPr>
          <a:xfrm>
            <a:off x="2388911" y="103045"/>
            <a:ext cx="4366180" cy="4435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800">
                <a:solidFill>
                  <a:schemeClr val="accent1">
                    <a:hueOff val="273562"/>
                    <a:satOff val="2937"/>
                    <a:lumOff val="-22233"/>
                  </a:schemeClr>
                </a:solidFill>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2531" b="0" i="0" u="none" strike="noStrike" kern="0" cap="none" spc="0" normalizeH="0" baseline="0" noProof="0" dirty="0">
                <a:ln>
                  <a:noFill/>
                </a:ln>
                <a:solidFill>
                  <a:srgbClr val="0365C0">
                    <a:hueOff val="273562"/>
                    <a:satOff val="2937"/>
                    <a:lumOff val="-22233"/>
                  </a:srgbClr>
                </a:solidFill>
                <a:effectLst/>
                <a:uLnTx/>
                <a:uFillTx/>
                <a:latin typeface="Helvetica Light"/>
                <a:ea typeface="ＭＳ Ｐゴシック" charset="0"/>
                <a:sym typeface="Helvetica Light"/>
              </a:rPr>
              <a:t>Loss function for classification</a:t>
            </a:r>
          </a:p>
        </p:txBody>
      </p:sp>
      <p:sp>
        <p:nvSpPr>
          <p:cNvPr id="2" name="TextBox 1"/>
          <p:cNvSpPr txBox="1"/>
          <p:nvPr/>
        </p:nvSpPr>
        <p:spPr>
          <a:xfrm>
            <a:off x="6948264" y="4763909"/>
            <a:ext cx="21031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a:ea typeface="+mn-ea"/>
                <a:cs typeface="+mn-cs"/>
                <a:sym typeface="Helvetica Light"/>
              </a:rPr>
              <a:t>Slide by Philip Isola</a:t>
            </a:r>
          </a:p>
        </p:txBody>
      </p:sp>
    </p:spTree>
    <p:extLst>
      <p:ext uri="{BB962C8B-B14F-4D97-AF65-F5344CB8AC3E}">
        <p14:creationId xmlns:p14="http://schemas.microsoft.com/office/powerpoint/2010/main" val="1544158133"/>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8" name="Shape 3638"/>
          <p:cNvSpPr/>
          <p:nvPr/>
        </p:nvSpPr>
        <p:spPr>
          <a:xfrm flipH="1" flipV="1">
            <a:off x="1630296" y="1180314"/>
            <a:ext cx="4615197" cy="1"/>
          </a:xfrm>
          <a:prstGeom prst="line">
            <a:avLst/>
          </a:prstGeom>
          <a:ln w="63500">
            <a:solidFill>
              <a:schemeClr val="accent4"/>
            </a:solidFill>
            <a:prstDash val="sysDot"/>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pic>
        <p:nvPicPr>
          <p:cNvPr id="3639" name="pasted-image.pdf"/>
          <p:cNvPicPr>
            <a:picLocks noChangeAspect="1"/>
          </p:cNvPicPr>
          <p:nvPr/>
        </p:nvPicPr>
        <p:blipFill>
          <a:blip r:embed="rId2"/>
          <a:stretch>
            <a:fillRect/>
          </a:stretch>
        </p:blipFill>
        <p:spPr>
          <a:xfrm>
            <a:off x="1919634" y="3586604"/>
            <a:ext cx="533778" cy="226178"/>
          </a:xfrm>
          <a:prstGeom prst="rect">
            <a:avLst/>
          </a:prstGeom>
          <a:ln w="12700">
            <a:miter lim="400000"/>
          </a:ln>
        </p:spPr>
      </p:pic>
      <p:sp>
        <p:nvSpPr>
          <p:cNvPr id="3640" name="Shape 3640"/>
          <p:cNvSpPr/>
          <p:nvPr/>
        </p:nvSpPr>
        <p:spPr>
          <a:xfrm>
            <a:off x="545300" y="2347462"/>
            <a:ext cx="6041672" cy="1154146"/>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defTabSz="307923" fontAlgn="auto" hangingPunct="0">
              <a:spcBef>
                <a:spcPts val="1575"/>
              </a:spcBef>
              <a:spcAft>
                <a:spcPts val="0"/>
              </a:spcAft>
              <a:defRPr sz="6000" b="1">
                <a:latin typeface="Helvetica"/>
                <a:ea typeface="Helvetica"/>
                <a:cs typeface="Helvetica"/>
                <a:sym typeface="Helvetica"/>
              </a:defRPr>
            </a:pPr>
            <a:r>
              <a:rPr sz="2250" b="1" kern="0">
                <a:solidFill>
                  <a:srgbClr val="000000"/>
                </a:solidFill>
                <a:latin typeface="Helvetica"/>
                <a:cs typeface="Helvetica"/>
                <a:sym typeface="Helvetica"/>
              </a:rPr>
              <a:t>G </a:t>
            </a:r>
            <a:r>
              <a:rPr sz="2250" kern="0">
                <a:solidFill>
                  <a:srgbClr val="000000"/>
                </a:solidFill>
                <a:latin typeface="Helvetica Light"/>
                <a:ea typeface="+mn-ea"/>
                <a:sym typeface="Helvetica Light"/>
              </a:rPr>
              <a:t>tries to synthesize fake images that </a:t>
            </a:r>
            <a:r>
              <a:rPr sz="2250" b="1" i="1" kern="0">
                <a:solidFill>
                  <a:srgbClr val="DE6A10"/>
                </a:solidFill>
                <a:latin typeface="Helvetica"/>
                <a:cs typeface="Helvetica"/>
                <a:sym typeface="Helvetica"/>
              </a:rPr>
              <a:t>fool</a:t>
            </a:r>
            <a:r>
              <a:rPr sz="2250" kern="0">
                <a:solidFill>
                  <a:srgbClr val="000000"/>
                </a:solidFill>
                <a:latin typeface="Helvetica Light"/>
                <a:ea typeface="+mn-ea"/>
                <a:sym typeface="Helvetica Light"/>
              </a:rPr>
              <a:t> </a:t>
            </a:r>
            <a:r>
              <a:rPr sz="2250" b="1" kern="0">
                <a:solidFill>
                  <a:srgbClr val="000000"/>
                </a:solidFill>
                <a:latin typeface="Helvetica"/>
                <a:cs typeface="Helvetica"/>
                <a:sym typeface="Helvetica"/>
              </a:rPr>
              <a:t>D</a:t>
            </a:r>
            <a:r>
              <a:rPr sz="2250" kern="0">
                <a:solidFill>
                  <a:srgbClr val="000000"/>
                </a:solidFill>
                <a:latin typeface="Helvetica Light"/>
                <a:ea typeface="+mn-ea"/>
                <a:sym typeface="Helvetica Light"/>
              </a:rPr>
              <a:t>:</a:t>
            </a:r>
          </a:p>
        </p:txBody>
      </p:sp>
      <p:pic>
        <p:nvPicPr>
          <p:cNvPr id="3641" name="pasted-image.pdf"/>
          <p:cNvPicPr>
            <a:picLocks noChangeAspect="1"/>
          </p:cNvPicPr>
          <p:nvPr/>
        </p:nvPicPr>
        <p:blipFill>
          <a:blip r:embed="rId3"/>
          <a:stretch>
            <a:fillRect/>
          </a:stretch>
        </p:blipFill>
        <p:spPr>
          <a:xfrm>
            <a:off x="3539462" y="3566956"/>
            <a:ext cx="1694459" cy="338892"/>
          </a:xfrm>
          <a:prstGeom prst="rect">
            <a:avLst/>
          </a:prstGeom>
          <a:ln w="12700">
            <a:miter lim="400000"/>
          </a:ln>
        </p:spPr>
      </p:pic>
      <p:pic>
        <p:nvPicPr>
          <p:cNvPr id="3642" name="pasted-image.pdf"/>
          <p:cNvPicPr>
            <a:picLocks noChangeAspect="1"/>
          </p:cNvPicPr>
          <p:nvPr/>
        </p:nvPicPr>
        <p:blipFill>
          <a:blip r:embed="rId4"/>
          <a:stretch>
            <a:fillRect/>
          </a:stretch>
        </p:blipFill>
        <p:spPr>
          <a:xfrm>
            <a:off x="2676272" y="3566956"/>
            <a:ext cx="704538" cy="338892"/>
          </a:xfrm>
          <a:prstGeom prst="rect">
            <a:avLst/>
          </a:prstGeom>
          <a:ln w="12700">
            <a:miter lim="400000"/>
          </a:ln>
        </p:spPr>
      </p:pic>
      <p:grpSp>
        <p:nvGrpSpPr>
          <p:cNvPr id="3645" name="Group 3645"/>
          <p:cNvGrpSpPr/>
          <p:nvPr/>
        </p:nvGrpSpPr>
        <p:grpSpPr>
          <a:xfrm>
            <a:off x="5574212" y="3562782"/>
            <a:ext cx="2507875" cy="338892"/>
            <a:chOff x="0" y="0"/>
            <a:chExt cx="6687665" cy="903711"/>
          </a:xfrm>
        </p:grpSpPr>
        <p:pic>
          <p:nvPicPr>
            <p:cNvPr id="3643"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3644"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3646" name="pasted-image.pdf"/>
          <p:cNvPicPr>
            <a:picLocks noChangeAspect="1"/>
          </p:cNvPicPr>
          <p:nvPr/>
        </p:nvPicPr>
        <p:blipFill>
          <a:blip r:embed="rId7"/>
          <a:stretch>
            <a:fillRect/>
          </a:stretch>
        </p:blipFill>
        <p:spPr>
          <a:xfrm>
            <a:off x="8333120" y="3567241"/>
            <a:ext cx="53510" cy="329974"/>
          </a:xfrm>
          <a:prstGeom prst="rect">
            <a:avLst/>
          </a:prstGeom>
          <a:ln w="12700">
            <a:miter lim="400000"/>
          </a:ln>
        </p:spPr>
      </p:pic>
      <p:sp>
        <p:nvSpPr>
          <p:cNvPr id="3647" name="Shape 3647"/>
          <p:cNvSpPr/>
          <p:nvPr/>
        </p:nvSpPr>
        <p:spPr>
          <a:xfrm>
            <a:off x="6322784" y="820977"/>
            <a:ext cx="1629132"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lvl1pPr>
              <a:defRPr sz="6000"/>
            </a:lvl1pPr>
          </a:lstStyle>
          <a:p>
            <a:pPr algn="ctr" defTabSz="307923" fontAlgn="auto" hangingPunct="0">
              <a:spcBef>
                <a:spcPts val="0"/>
              </a:spcBef>
              <a:spcAft>
                <a:spcPts val="0"/>
              </a:spcAft>
              <a:defRPr/>
            </a:pPr>
            <a:r>
              <a:rPr sz="2250" kern="0">
                <a:solidFill>
                  <a:srgbClr val="000000"/>
                </a:solidFill>
                <a:latin typeface="Helvetica Light"/>
                <a:sym typeface="Helvetica Light"/>
              </a:rPr>
              <a:t>real or fake?</a:t>
            </a:r>
          </a:p>
        </p:txBody>
      </p:sp>
      <p:pic>
        <p:nvPicPr>
          <p:cNvPr id="3648" name="pasted-image.pdf"/>
          <p:cNvPicPr>
            <a:picLocks noChangeAspect="1"/>
          </p:cNvPicPr>
          <p:nvPr/>
        </p:nvPicPr>
        <p:blipFill>
          <a:blip r:embed="rId8"/>
          <a:stretch>
            <a:fillRect/>
          </a:stretch>
        </p:blipFill>
        <p:spPr>
          <a:xfrm>
            <a:off x="2108970" y="3897785"/>
            <a:ext cx="183697" cy="190501"/>
          </a:xfrm>
          <a:prstGeom prst="rect">
            <a:avLst/>
          </a:prstGeom>
          <a:ln w="12700">
            <a:miter lim="400000"/>
          </a:ln>
        </p:spPr>
      </p:pic>
      <p:pic>
        <p:nvPicPr>
          <p:cNvPr id="3649" name="pasted-image.pdf"/>
          <p:cNvPicPr>
            <a:picLocks noChangeAspect="1"/>
          </p:cNvPicPr>
          <p:nvPr/>
        </p:nvPicPr>
        <p:blipFill>
          <a:blip r:embed="rId9"/>
          <a:stretch>
            <a:fillRect/>
          </a:stretch>
        </p:blipFill>
        <p:spPr>
          <a:xfrm>
            <a:off x="1412352" y="3661173"/>
            <a:ext cx="443307" cy="217130"/>
          </a:xfrm>
          <a:prstGeom prst="rect">
            <a:avLst/>
          </a:prstGeom>
          <a:ln w="12700">
            <a:miter lim="400000"/>
          </a:ln>
        </p:spPr>
      </p:pic>
      <p:sp>
        <p:nvSpPr>
          <p:cNvPr id="3650" name="Shape 3650"/>
          <p:cNvSpPr/>
          <p:nvPr/>
        </p:nvSpPr>
        <p:spPr>
          <a:xfrm>
            <a:off x="4750098" y="102359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51" name="Shape 3651"/>
          <p:cNvSpPr/>
          <p:nvPr/>
        </p:nvSpPr>
        <p:spPr>
          <a:xfrm rot="10800000">
            <a:off x="5426883"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52" name="Shape 3652"/>
          <p:cNvSpPr/>
          <p:nvPr/>
        </p:nvSpPr>
        <p:spPr>
          <a:xfrm rot="10800000">
            <a:off x="5638992"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53" name="Shape 3653"/>
          <p:cNvSpPr/>
          <p:nvPr/>
        </p:nvSpPr>
        <p:spPr>
          <a:xfrm rot="10800000">
            <a:off x="5214777"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654" name="pasted-image.pdf"/>
          <p:cNvPicPr>
            <a:picLocks noChangeAspect="1"/>
          </p:cNvPicPr>
          <p:nvPr/>
        </p:nvPicPr>
        <p:blipFill>
          <a:blip r:embed="rId10"/>
          <a:stretch>
            <a:fillRect/>
          </a:stretch>
        </p:blipFill>
        <p:spPr>
          <a:xfrm>
            <a:off x="5363154" y="162235"/>
            <a:ext cx="286557" cy="247032"/>
          </a:xfrm>
          <a:prstGeom prst="rect">
            <a:avLst/>
          </a:prstGeom>
          <a:ln w="12700">
            <a:miter lim="400000"/>
          </a:ln>
        </p:spPr>
      </p:pic>
      <p:sp>
        <p:nvSpPr>
          <p:cNvPr id="3655" name="Shape 3655"/>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56" name="Shape 3656"/>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57" name="Shape 3657"/>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58" name="Shape 3658"/>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659" name="pasted-image.pdf"/>
          <p:cNvPicPr>
            <a:picLocks noChangeAspect="1"/>
          </p:cNvPicPr>
          <p:nvPr/>
        </p:nvPicPr>
        <p:blipFill>
          <a:blip r:embed="rId8"/>
          <a:stretch>
            <a:fillRect/>
          </a:stretch>
        </p:blipFill>
        <p:spPr>
          <a:xfrm>
            <a:off x="2245851" y="172158"/>
            <a:ext cx="266795" cy="276676"/>
          </a:xfrm>
          <a:prstGeom prst="rect">
            <a:avLst/>
          </a:prstGeom>
          <a:ln w="12700">
            <a:miter lim="400000"/>
          </a:ln>
        </p:spPr>
      </p:pic>
      <p:pic>
        <p:nvPicPr>
          <p:cNvPr id="3660" name="pasted-image.pdf"/>
          <p:cNvPicPr>
            <a:picLocks noChangeAspect="1"/>
          </p:cNvPicPr>
          <p:nvPr/>
        </p:nvPicPr>
        <p:blipFill>
          <a:blip r:embed="rId11"/>
          <a:stretch>
            <a:fillRect/>
          </a:stretch>
        </p:blipFill>
        <p:spPr>
          <a:xfrm>
            <a:off x="706953" y="158898"/>
            <a:ext cx="217389" cy="167982"/>
          </a:xfrm>
          <a:prstGeom prst="rect">
            <a:avLst/>
          </a:prstGeom>
          <a:ln w="12700">
            <a:miter lim="400000"/>
          </a:ln>
        </p:spPr>
      </p:pic>
      <p:pic>
        <p:nvPicPr>
          <p:cNvPr id="3661" name="pasted-image.pdf"/>
          <p:cNvPicPr>
            <a:picLocks noChangeAspect="1"/>
          </p:cNvPicPr>
          <p:nvPr/>
        </p:nvPicPr>
        <p:blipFill>
          <a:blip r:embed="rId12"/>
          <a:stretch>
            <a:fillRect/>
          </a:stretch>
        </p:blipFill>
        <p:spPr>
          <a:xfrm>
            <a:off x="3695109" y="105550"/>
            <a:ext cx="485587" cy="246119"/>
          </a:xfrm>
          <a:prstGeom prst="rect">
            <a:avLst/>
          </a:prstGeom>
          <a:ln w="12700">
            <a:miter lim="400000"/>
          </a:ln>
        </p:spPr>
      </p:pic>
      <p:sp>
        <p:nvSpPr>
          <p:cNvPr id="3662" name="Shape 3662"/>
          <p:cNvSpPr/>
          <p:nvPr/>
        </p:nvSpPr>
        <p:spPr>
          <a:xfrm>
            <a:off x="1862829" y="3538980"/>
            <a:ext cx="675963" cy="596049"/>
          </a:xfrm>
          <a:prstGeom prst="rect">
            <a:avLst/>
          </a:prstGeom>
          <a:ln w="76200">
            <a:solidFill>
              <a:schemeClr val="accent4"/>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pic>
        <p:nvPicPr>
          <p:cNvPr id="3663" name="pasted-image.png"/>
          <p:cNvPicPr>
            <a:picLocks noChangeAspect="1"/>
          </p:cNvPicPr>
          <p:nvPr/>
        </p:nvPicPr>
        <p:blipFill>
          <a:blip r:embed="rId13"/>
          <a:stretch>
            <a:fillRect/>
          </a:stretch>
        </p:blipFill>
        <p:spPr>
          <a:xfrm>
            <a:off x="3317849" y="439038"/>
            <a:ext cx="1219201" cy="1219201"/>
          </a:xfrm>
          <a:prstGeom prst="rect">
            <a:avLst/>
          </a:prstGeom>
          <a:ln w="25400">
            <a:solidFill>
              <a:srgbClr val="000000"/>
            </a:solidFill>
            <a:miter lim="400000"/>
          </a:ln>
        </p:spPr>
      </p:pic>
      <p:pic>
        <p:nvPicPr>
          <p:cNvPr id="3664" name="pasted-image-filtered.png"/>
          <p:cNvPicPr>
            <a:picLocks noChangeAspect="1"/>
          </p:cNvPicPr>
          <p:nvPr/>
        </p:nvPicPr>
        <p:blipFill>
          <a:blip r:embed="rId14"/>
          <a:stretch>
            <a:fillRect/>
          </a:stretch>
        </p:blipFill>
        <p:spPr>
          <a:xfrm>
            <a:off x="221448" y="439038"/>
            <a:ext cx="1219201" cy="1219201"/>
          </a:xfrm>
          <a:prstGeom prst="rect">
            <a:avLst/>
          </a:prstGeom>
          <a:ln w="25400">
            <a:solidFill>
              <a:srgbClr val="000000"/>
            </a:solidFill>
            <a:miter lim="400000"/>
          </a:ln>
        </p:spPr>
      </p:pic>
      <p:pic>
        <p:nvPicPr>
          <p:cNvPr id="3665" name="pasted-image.png"/>
          <p:cNvPicPr>
            <a:picLocks noChangeAspect="1"/>
          </p:cNvPicPr>
          <p:nvPr/>
        </p:nvPicPr>
        <p:blipFill>
          <a:blip r:embed="rId15"/>
          <a:stretch>
            <a:fillRect/>
          </a:stretch>
        </p:blipFill>
        <p:spPr>
          <a:xfrm>
            <a:off x="3317849" y="439038"/>
            <a:ext cx="1219201" cy="1219201"/>
          </a:xfrm>
          <a:prstGeom prst="rect">
            <a:avLst/>
          </a:prstGeom>
          <a:ln w="25400">
            <a:solidFill>
              <a:srgbClr val="000000"/>
            </a:solidFill>
            <a:miter lim="400000"/>
          </a:ln>
        </p:spPr>
      </p:pic>
      <p:sp>
        <p:nvSpPr>
          <p:cNvPr id="3666" name="Shape 3666"/>
          <p:cNvSpPr/>
          <p:nvPr/>
        </p:nvSpPr>
        <p:spPr>
          <a:xfrm>
            <a:off x="6817493" y="4787562"/>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1077198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0" nodeType="clickEffect">
                                  <p:stCondLst>
                                    <p:cond delay="0"/>
                                  </p:stCondLst>
                                  <p:iterate>
                                    <p:tmAbs val="0"/>
                                  </p:iterate>
                                  <p:childTnLst>
                                    <p:set>
                                      <p:cBhvr>
                                        <p:cTn id="10" fill="hold"/>
                                        <p:tgtEl>
                                          <p:spTgt spid="3665"/>
                                        </p:tgtEl>
                                        <p:attrNameLst>
                                          <p:attrName>style.visibility</p:attrName>
                                        </p:attrNameLst>
                                      </p:cBhvr>
                                      <p:to>
                                        <p:strVal val="visible"/>
                                      </p:to>
                                    </p:set>
                                    <p:animEffect transition="in" filter="dissolve">
                                      <p:cBhvr>
                                        <p:cTn id="11" dur="250"/>
                                        <p:tgtEl>
                                          <p:spTgt spid="3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8" grpId="0" animBg="1" advAuto="0"/>
      <p:bldP spid="3665"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8" name="Shape 3668"/>
          <p:cNvSpPr/>
          <p:nvPr/>
        </p:nvSpPr>
        <p:spPr>
          <a:xfrm>
            <a:off x="545304" y="2347462"/>
            <a:ext cx="7200245" cy="1154146"/>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defTabSz="307923" fontAlgn="auto" hangingPunct="0">
              <a:spcBef>
                <a:spcPts val="1575"/>
              </a:spcBef>
              <a:spcAft>
                <a:spcPts val="0"/>
              </a:spcAft>
              <a:defRPr sz="6000" b="1">
                <a:latin typeface="Helvetica"/>
                <a:ea typeface="Helvetica"/>
                <a:cs typeface="Helvetica"/>
                <a:sym typeface="Helvetica"/>
              </a:defRPr>
            </a:pPr>
            <a:r>
              <a:rPr sz="2250" b="1" kern="0">
                <a:solidFill>
                  <a:srgbClr val="000000"/>
                </a:solidFill>
                <a:latin typeface="Helvetica"/>
                <a:cs typeface="Helvetica"/>
                <a:sym typeface="Helvetica"/>
              </a:rPr>
              <a:t>G </a:t>
            </a:r>
            <a:r>
              <a:rPr sz="2250" kern="0">
                <a:solidFill>
                  <a:srgbClr val="000000"/>
                </a:solidFill>
                <a:latin typeface="Helvetica Light"/>
                <a:ea typeface="+mn-ea"/>
                <a:sym typeface="Helvetica Light"/>
              </a:rPr>
              <a:t>tries to synthesize fake images that </a:t>
            </a:r>
            <a:r>
              <a:rPr sz="2250" b="1" i="1" kern="0">
                <a:solidFill>
                  <a:srgbClr val="DE6A10"/>
                </a:solidFill>
                <a:latin typeface="Helvetica"/>
                <a:cs typeface="Helvetica"/>
                <a:sym typeface="Helvetica"/>
              </a:rPr>
              <a:t>fool</a:t>
            </a:r>
            <a:r>
              <a:rPr sz="2250" kern="0">
                <a:solidFill>
                  <a:srgbClr val="000000"/>
                </a:solidFill>
                <a:latin typeface="Helvetica Light"/>
                <a:ea typeface="+mn-ea"/>
                <a:sym typeface="Helvetica Light"/>
              </a:rPr>
              <a:t> the </a:t>
            </a:r>
            <a:r>
              <a:rPr sz="2250" b="1" i="1" kern="0">
                <a:solidFill>
                  <a:srgbClr val="0365C0"/>
                </a:solidFill>
                <a:latin typeface="Helvetica"/>
                <a:cs typeface="Helvetica"/>
                <a:sym typeface="Helvetica"/>
              </a:rPr>
              <a:t>best</a:t>
            </a:r>
            <a:r>
              <a:rPr sz="2250" kern="0">
                <a:solidFill>
                  <a:srgbClr val="000000"/>
                </a:solidFill>
                <a:latin typeface="Helvetica Light"/>
                <a:ea typeface="+mn-ea"/>
                <a:sym typeface="Helvetica Light"/>
              </a:rPr>
              <a:t> </a:t>
            </a:r>
            <a:r>
              <a:rPr sz="2250" b="1" kern="0">
                <a:solidFill>
                  <a:srgbClr val="000000"/>
                </a:solidFill>
                <a:latin typeface="Helvetica"/>
                <a:cs typeface="Helvetica"/>
                <a:sym typeface="Helvetica"/>
              </a:rPr>
              <a:t>D</a:t>
            </a:r>
            <a:r>
              <a:rPr sz="2250" kern="0">
                <a:solidFill>
                  <a:srgbClr val="000000"/>
                </a:solidFill>
                <a:latin typeface="Helvetica Light"/>
                <a:ea typeface="+mn-ea"/>
                <a:sym typeface="Helvetica Light"/>
              </a:rPr>
              <a:t>:</a:t>
            </a:r>
          </a:p>
        </p:txBody>
      </p:sp>
      <p:pic>
        <p:nvPicPr>
          <p:cNvPr id="3669" name="pasted-image.pdf"/>
          <p:cNvPicPr>
            <a:picLocks noChangeAspect="1"/>
          </p:cNvPicPr>
          <p:nvPr/>
        </p:nvPicPr>
        <p:blipFill>
          <a:blip r:embed="rId2"/>
          <a:stretch>
            <a:fillRect/>
          </a:stretch>
        </p:blipFill>
        <p:spPr>
          <a:xfrm>
            <a:off x="3539462" y="3566956"/>
            <a:ext cx="1694459" cy="338892"/>
          </a:xfrm>
          <a:prstGeom prst="rect">
            <a:avLst/>
          </a:prstGeom>
          <a:ln w="12700">
            <a:miter lim="400000"/>
          </a:ln>
        </p:spPr>
      </p:pic>
      <p:pic>
        <p:nvPicPr>
          <p:cNvPr id="3670" name="pasted-image.pdf"/>
          <p:cNvPicPr>
            <a:picLocks noChangeAspect="1"/>
          </p:cNvPicPr>
          <p:nvPr/>
        </p:nvPicPr>
        <p:blipFill>
          <a:blip r:embed="rId3"/>
          <a:stretch>
            <a:fillRect/>
          </a:stretch>
        </p:blipFill>
        <p:spPr>
          <a:xfrm>
            <a:off x="2676272" y="3566956"/>
            <a:ext cx="704538" cy="338892"/>
          </a:xfrm>
          <a:prstGeom prst="rect">
            <a:avLst/>
          </a:prstGeom>
          <a:ln w="12700">
            <a:miter lim="400000"/>
          </a:ln>
        </p:spPr>
      </p:pic>
      <p:grpSp>
        <p:nvGrpSpPr>
          <p:cNvPr id="3673" name="Group 3673"/>
          <p:cNvGrpSpPr/>
          <p:nvPr/>
        </p:nvGrpSpPr>
        <p:grpSpPr>
          <a:xfrm>
            <a:off x="5574212" y="3562782"/>
            <a:ext cx="2507875" cy="338892"/>
            <a:chOff x="0" y="0"/>
            <a:chExt cx="6687665" cy="903711"/>
          </a:xfrm>
        </p:grpSpPr>
        <p:pic>
          <p:nvPicPr>
            <p:cNvPr id="3671" name="pasted-image.pdf"/>
            <p:cNvPicPr>
              <a:picLocks noChangeAspect="1"/>
            </p:cNvPicPr>
            <p:nvPr/>
          </p:nvPicPr>
          <p:blipFill>
            <a:blip r:embed="rId4"/>
            <a:stretch>
              <a:fillRect/>
            </a:stretch>
          </p:blipFill>
          <p:spPr>
            <a:xfrm>
              <a:off x="0" y="174776"/>
              <a:ext cx="553352" cy="576409"/>
            </a:xfrm>
            <a:prstGeom prst="rect">
              <a:avLst/>
            </a:prstGeom>
            <a:ln w="12700" cap="flat">
              <a:noFill/>
              <a:miter lim="400000"/>
            </a:ln>
            <a:effectLst/>
          </p:spPr>
        </p:pic>
        <p:pic>
          <p:nvPicPr>
            <p:cNvPr id="3672" name="pasted-image.pdf"/>
            <p:cNvPicPr>
              <a:picLocks noChangeAspect="1"/>
            </p:cNvPicPr>
            <p:nvPr/>
          </p:nvPicPr>
          <p:blipFill>
            <a:blip r:embed="rId5"/>
            <a:stretch>
              <a:fillRect/>
            </a:stretch>
          </p:blipFill>
          <p:spPr>
            <a:xfrm>
              <a:off x="1460796" y="0"/>
              <a:ext cx="5226870" cy="903712"/>
            </a:xfrm>
            <a:prstGeom prst="rect">
              <a:avLst/>
            </a:prstGeom>
            <a:ln w="12700" cap="flat">
              <a:noFill/>
              <a:miter lim="400000"/>
            </a:ln>
            <a:effectLst/>
          </p:spPr>
        </p:pic>
      </p:grpSp>
      <p:sp>
        <p:nvSpPr>
          <p:cNvPr id="3674" name="Shape 3674"/>
          <p:cNvSpPr/>
          <p:nvPr/>
        </p:nvSpPr>
        <p:spPr>
          <a:xfrm>
            <a:off x="6322784" y="820977"/>
            <a:ext cx="1629132"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lvl1pPr>
              <a:defRPr sz="6000"/>
            </a:lvl1pPr>
          </a:lstStyle>
          <a:p>
            <a:pPr algn="ctr" defTabSz="307923" fontAlgn="auto" hangingPunct="0">
              <a:spcBef>
                <a:spcPts val="0"/>
              </a:spcBef>
              <a:spcAft>
                <a:spcPts val="0"/>
              </a:spcAft>
              <a:defRPr/>
            </a:pPr>
            <a:r>
              <a:rPr sz="2250" kern="0">
                <a:solidFill>
                  <a:srgbClr val="000000"/>
                </a:solidFill>
                <a:latin typeface="Helvetica Light"/>
                <a:sym typeface="Helvetica Light"/>
              </a:rPr>
              <a:t>real or fake?</a:t>
            </a:r>
          </a:p>
        </p:txBody>
      </p:sp>
      <p:sp>
        <p:nvSpPr>
          <p:cNvPr id="3675" name="Shape 3675"/>
          <p:cNvSpPr/>
          <p:nvPr/>
        </p:nvSpPr>
        <p:spPr>
          <a:xfrm>
            <a:off x="4750098" y="102359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76" name="Shape 3676"/>
          <p:cNvSpPr/>
          <p:nvPr/>
        </p:nvSpPr>
        <p:spPr>
          <a:xfrm rot="10800000">
            <a:off x="5426883"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77" name="Shape 3677"/>
          <p:cNvSpPr/>
          <p:nvPr/>
        </p:nvSpPr>
        <p:spPr>
          <a:xfrm rot="10800000">
            <a:off x="5638992"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78" name="Shape 3678"/>
          <p:cNvSpPr/>
          <p:nvPr/>
        </p:nvSpPr>
        <p:spPr>
          <a:xfrm rot="10800000">
            <a:off x="5214777"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679" name="pasted-image.pdf"/>
          <p:cNvPicPr>
            <a:picLocks noChangeAspect="1"/>
          </p:cNvPicPr>
          <p:nvPr/>
        </p:nvPicPr>
        <p:blipFill>
          <a:blip r:embed="rId6"/>
          <a:stretch>
            <a:fillRect/>
          </a:stretch>
        </p:blipFill>
        <p:spPr>
          <a:xfrm>
            <a:off x="5363154" y="162235"/>
            <a:ext cx="286557" cy="247032"/>
          </a:xfrm>
          <a:prstGeom prst="rect">
            <a:avLst/>
          </a:prstGeom>
          <a:ln w="12700">
            <a:miter lim="400000"/>
          </a:ln>
        </p:spPr>
      </p:pic>
      <p:sp>
        <p:nvSpPr>
          <p:cNvPr id="3680" name="Shape 3680"/>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681" name="Shape 3681"/>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82" name="Shape 3682"/>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683" name="Shape 3683"/>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684" name="pasted-image.pdf"/>
          <p:cNvPicPr>
            <a:picLocks noChangeAspect="1"/>
          </p:cNvPicPr>
          <p:nvPr/>
        </p:nvPicPr>
        <p:blipFill>
          <a:blip r:embed="rId7"/>
          <a:stretch>
            <a:fillRect/>
          </a:stretch>
        </p:blipFill>
        <p:spPr>
          <a:xfrm>
            <a:off x="2245851" y="172158"/>
            <a:ext cx="266795" cy="276676"/>
          </a:xfrm>
          <a:prstGeom prst="rect">
            <a:avLst/>
          </a:prstGeom>
          <a:ln w="12700">
            <a:miter lim="400000"/>
          </a:ln>
        </p:spPr>
      </p:pic>
      <p:pic>
        <p:nvPicPr>
          <p:cNvPr id="3685" name="pasted-image.pdf"/>
          <p:cNvPicPr>
            <a:picLocks noChangeAspect="1"/>
          </p:cNvPicPr>
          <p:nvPr/>
        </p:nvPicPr>
        <p:blipFill>
          <a:blip r:embed="rId8"/>
          <a:stretch>
            <a:fillRect/>
          </a:stretch>
        </p:blipFill>
        <p:spPr>
          <a:xfrm>
            <a:off x="706953" y="158898"/>
            <a:ext cx="217389" cy="167982"/>
          </a:xfrm>
          <a:prstGeom prst="rect">
            <a:avLst/>
          </a:prstGeom>
          <a:ln w="12700">
            <a:miter lim="400000"/>
          </a:ln>
        </p:spPr>
      </p:pic>
      <p:pic>
        <p:nvPicPr>
          <p:cNvPr id="3686" name="pasted-image.pdf"/>
          <p:cNvPicPr>
            <a:picLocks noChangeAspect="1"/>
          </p:cNvPicPr>
          <p:nvPr/>
        </p:nvPicPr>
        <p:blipFill>
          <a:blip r:embed="rId9"/>
          <a:stretch>
            <a:fillRect/>
          </a:stretch>
        </p:blipFill>
        <p:spPr>
          <a:xfrm>
            <a:off x="3695109" y="105550"/>
            <a:ext cx="485587" cy="246119"/>
          </a:xfrm>
          <a:prstGeom prst="rect">
            <a:avLst/>
          </a:prstGeom>
          <a:ln w="12700">
            <a:miter lim="400000"/>
          </a:ln>
        </p:spPr>
      </p:pic>
      <p:pic>
        <p:nvPicPr>
          <p:cNvPr id="3687" name="pasted-image.pdf"/>
          <p:cNvPicPr>
            <a:picLocks noChangeAspect="1"/>
          </p:cNvPicPr>
          <p:nvPr/>
        </p:nvPicPr>
        <p:blipFill>
          <a:blip r:embed="rId10"/>
          <a:stretch>
            <a:fillRect/>
          </a:stretch>
        </p:blipFill>
        <p:spPr>
          <a:xfrm>
            <a:off x="928350" y="3601315"/>
            <a:ext cx="1589277" cy="414226"/>
          </a:xfrm>
          <a:prstGeom prst="rect">
            <a:avLst/>
          </a:prstGeom>
          <a:ln w="12700">
            <a:miter lim="400000"/>
          </a:ln>
        </p:spPr>
      </p:pic>
      <p:sp>
        <p:nvSpPr>
          <p:cNvPr id="3688" name="Shape 3688"/>
          <p:cNvSpPr/>
          <p:nvPr/>
        </p:nvSpPr>
        <p:spPr>
          <a:xfrm>
            <a:off x="1942936" y="3511340"/>
            <a:ext cx="610531" cy="535214"/>
          </a:xfrm>
          <a:prstGeom prst="rect">
            <a:avLst/>
          </a:prstGeom>
          <a:ln w="76200">
            <a:solidFill>
              <a:schemeClr val="accent1"/>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pic>
        <p:nvPicPr>
          <p:cNvPr id="3689" name="pasted-image.pdf"/>
          <p:cNvPicPr>
            <a:picLocks noChangeAspect="1"/>
          </p:cNvPicPr>
          <p:nvPr/>
        </p:nvPicPr>
        <p:blipFill>
          <a:blip r:embed="rId11"/>
          <a:stretch>
            <a:fillRect/>
          </a:stretch>
        </p:blipFill>
        <p:spPr>
          <a:xfrm>
            <a:off x="8333120" y="3567241"/>
            <a:ext cx="53510" cy="329974"/>
          </a:xfrm>
          <a:prstGeom prst="rect">
            <a:avLst/>
          </a:prstGeom>
          <a:ln w="12700">
            <a:miter lim="400000"/>
          </a:ln>
        </p:spPr>
      </p:pic>
      <p:sp>
        <p:nvSpPr>
          <p:cNvPr id="3690" name="Shape 3690"/>
          <p:cNvSpPr/>
          <p:nvPr/>
        </p:nvSpPr>
        <p:spPr>
          <a:xfrm>
            <a:off x="1385005" y="3505641"/>
            <a:ext cx="524450" cy="548277"/>
          </a:xfrm>
          <a:prstGeom prst="rect">
            <a:avLst/>
          </a:prstGeom>
          <a:ln w="76200">
            <a:solidFill>
              <a:schemeClr val="accent4"/>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pic>
        <p:nvPicPr>
          <p:cNvPr id="3691" name="pasted-image-filtered.png"/>
          <p:cNvPicPr>
            <a:picLocks noChangeAspect="1"/>
          </p:cNvPicPr>
          <p:nvPr/>
        </p:nvPicPr>
        <p:blipFill>
          <a:blip r:embed="rId12"/>
          <a:stretch>
            <a:fillRect/>
          </a:stretch>
        </p:blipFill>
        <p:spPr>
          <a:xfrm>
            <a:off x="221448" y="439038"/>
            <a:ext cx="1219201" cy="1219201"/>
          </a:xfrm>
          <a:prstGeom prst="rect">
            <a:avLst/>
          </a:prstGeom>
          <a:ln w="25400">
            <a:solidFill>
              <a:srgbClr val="000000"/>
            </a:solidFill>
            <a:miter lim="400000"/>
          </a:ln>
        </p:spPr>
      </p:pic>
      <p:pic>
        <p:nvPicPr>
          <p:cNvPr id="3692" name="pasted-image.png"/>
          <p:cNvPicPr>
            <a:picLocks noChangeAspect="1"/>
          </p:cNvPicPr>
          <p:nvPr/>
        </p:nvPicPr>
        <p:blipFill>
          <a:blip r:embed="rId13"/>
          <a:stretch>
            <a:fillRect/>
          </a:stretch>
        </p:blipFill>
        <p:spPr>
          <a:xfrm>
            <a:off x="3317849" y="439038"/>
            <a:ext cx="1219201" cy="1219201"/>
          </a:xfrm>
          <a:prstGeom prst="rect">
            <a:avLst/>
          </a:prstGeom>
          <a:ln w="25400">
            <a:solidFill>
              <a:srgbClr val="000000"/>
            </a:solidFill>
            <a:miter lim="400000"/>
          </a:ln>
        </p:spPr>
      </p:pic>
      <p:sp>
        <p:nvSpPr>
          <p:cNvPr id="3693" name="Shape 3693"/>
          <p:cNvSpPr/>
          <p:nvPr/>
        </p:nvSpPr>
        <p:spPr>
          <a:xfrm>
            <a:off x="6817493" y="4787562"/>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202366471"/>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 name="Shape 3695"/>
          <p:cNvSpPr/>
          <p:nvPr/>
        </p:nvSpPr>
        <p:spPr>
          <a:xfrm>
            <a:off x="4726774" y="1025104"/>
            <a:ext cx="514577" cy="2"/>
          </a:xfrm>
          <a:prstGeom prst="line">
            <a:avLst/>
          </a:prstGeom>
          <a:ln w="38100">
            <a:solidFill>
              <a:srgbClr val="000000"/>
            </a:solidFill>
            <a:miter lim="400000"/>
            <a:tailEnd type="stealth"/>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pic>
        <p:nvPicPr>
          <p:cNvPr id="3696" name="pasted-image.pdf"/>
          <p:cNvPicPr>
            <a:picLocks noChangeAspect="1"/>
          </p:cNvPicPr>
          <p:nvPr/>
        </p:nvPicPr>
        <p:blipFill>
          <a:blip r:embed="rId2"/>
          <a:stretch>
            <a:fillRect/>
          </a:stretch>
        </p:blipFill>
        <p:spPr>
          <a:xfrm>
            <a:off x="6317218" y="1316993"/>
            <a:ext cx="286557" cy="247032"/>
          </a:xfrm>
          <a:prstGeom prst="rect">
            <a:avLst/>
          </a:prstGeom>
          <a:ln w="12700">
            <a:miter lim="400000"/>
          </a:ln>
        </p:spPr>
      </p:pic>
      <p:sp>
        <p:nvSpPr>
          <p:cNvPr id="3711" name="Shape 3711"/>
          <p:cNvSpPr/>
          <p:nvPr/>
        </p:nvSpPr>
        <p:spPr>
          <a:xfrm>
            <a:off x="1632372" y="1433333"/>
            <a:ext cx="3574038" cy="363329"/>
          </a:xfrm>
          <a:custGeom>
            <a:avLst/>
            <a:gdLst/>
            <a:ahLst/>
            <a:cxnLst>
              <a:cxn ang="0">
                <a:pos x="wd2" y="hd2"/>
              </a:cxn>
              <a:cxn ang="5400000">
                <a:pos x="wd2" y="hd2"/>
              </a:cxn>
              <a:cxn ang="10800000">
                <a:pos x="wd2" y="hd2"/>
              </a:cxn>
              <a:cxn ang="16200000">
                <a:pos x="wd2" y="hd2"/>
              </a:cxn>
            </a:cxnLst>
            <a:rect l="0" t="0" r="r" b="b"/>
            <a:pathLst>
              <a:path w="21600" h="16224"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lIns="34274" tIns="17141" rIns="34274" bIns="17141"/>
          <a:lstStyle/>
          <a:p>
            <a:pPr algn="ctr" defTabSz="307924" fontAlgn="auto" hangingPunct="0">
              <a:spcBef>
                <a:spcPts val="0"/>
              </a:spcBef>
              <a:spcAft>
                <a:spcPts val="0"/>
              </a:spcAft>
            </a:pPr>
            <a:endParaRPr sz="1913" kern="0">
              <a:solidFill>
                <a:srgbClr val="000000"/>
              </a:solidFill>
              <a:latin typeface="Helvetica Light"/>
              <a:sym typeface="Helvetica Light"/>
            </a:endParaRPr>
          </a:p>
        </p:txBody>
      </p:sp>
      <p:sp>
        <p:nvSpPr>
          <p:cNvPr id="3698" name="Shape 3698"/>
          <p:cNvSpPr/>
          <p:nvPr/>
        </p:nvSpPr>
        <p:spPr>
          <a:xfrm>
            <a:off x="5325673" y="717975"/>
            <a:ext cx="2269647" cy="899996"/>
          </a:xfrm>
          <a:prstGeom prst="rect">
            <a:avLst/>
          </a:prstGeom>
          <a:ln w="50800">
            <a:solidFill>
              <a:srgbClr val="000000"/>
            </a:solidFill>
            <a:miter lim="400000"/>
          </a:ln>
          <a:extLst>
            <a:ext uri="{C572A759-6A51-4108-AA02-DFA0A04FC94B}">
              <ma14:wrappingTextBoxFlag xmlns="" xmlns:ma14="http://schemas.microsoft.com/office/mac/drawingml/2011/main" val="1"/>
            </a:ext>
          </a:extLst>
        </p:spPr>
        <p:txBody>
          <a:bodyPr lIns="26780" tIns="26780" rIns="26780" bIns="26780" anchor="ctr"/>
          <a:lstStyle>
            <a:lvl1pPr>
              <a:defRPr sz="5600"/>
            </a:lvl1pPr>
          </a:lstStyle>
          <a:p>
            <a:pPr algn="ctr" defTabSz="307924" fontAlgn="auto" hangingPunct="0">
              <a:spcBef>
                <a:spcPts val="0"/>
              </a:spcBef>
              <a:spcAft>
                <a:spcPts val="0"/>
              </a:spcAft>
            </a:pPr>
            <a:r>
              <a:rPr sz="2100" kern="0" dirty="0">
                <a:solidFill>
                  <a:srgbClr val="000000"/>
                </a:solidFill>
                <a:latin typeface="Helvetica Light"/>
                <a:sym typeface="Helvetica Light"/>
              </a:rPr>
              <a:t>Loss Function</a:t>
            </a:r>
          </a:p>
        </p:txBody>
      </p:sp>
      <p:sp>
        <p:nvSpPr>
          <p:cNvPr id="3699" name="Shape 3699"/>
          <p:cNvSpPr/>
          <p:nvPr/>
        </p:nvSpPr>
        <p:spPr>
          <a:xfrm>
            <a:off x="926639" y="2939168"/>
            <a:ext cx="7232741" cy="1284959"/>
          </a:xfrm>
          <a:prstGeom prst="rect">
            <a:avLst/>
          </a:prstGeom>
          <a:ln w="12700">
            <a:miter lim="400000"/>
          </a:ln>
          <a:extLst>
            <a:ext uri="{C572A759-6A51-4108-AA02-DFA0A04FC94B}">
              <ma14:wrappingTextBoxFlag xmlns="" xmlns:ma14="http://schemas.microsoft.com/office/mac/drawingml/2011/main" val="1"/>
            </a:ext>
          </a:extLst>
        </p:spPr>
        <p:txBody>
          <a:bodyPr wrap="none" lIns="19046" tIns="19046" rIns="19046" bIns="19046" anchor="ctr">
            <a:spAutoFit/>
          </a:bodyPr>
          <a:lstStyle/>
          <a:p>
            <a:pPr defTabSz="488529" fontAlgn="auto" hangingPunct="0">
              <a:spcBef>
                <a:spcPts val="0"/>
              </a:spcBef>
              <a:spcAft>
                <a:spcPts val="0"/>
              </a:spcAft>
              <a:defRPr sz="7200"/>
            </a:pPr>
            <a:r>
              <a:rPr sz="2700" b="1" kern="0">
                <a:solidFill>
                  <a:srgbClr val="000000"/>
                </a:solidFill>
                <a:latin typeface="Helvetica"/>
                <a:ea typeface="Helvetica"/>
                <a:cs typeface="Helvetica"/>
                <a:sym typeface="Helvetica"/>
              </a:rPr>
              <a:t>G</a:t>
            </a:r>
            <a:r>
              <a:rPr sz="2700" kern="0">
                <a:solidFill>
                  <a:srgbClr val="000000"/>
                </a:solidFill>
                <a:latin typeface="Helvetica Light"/>
                <a:sym typeface="Helvetica Light"/>
              </a:rPr>
              <a:t>’s perspective: </a:t>
            </a:r>
            <a:r>
              <a:rPr sz="2700" b="1" kern="0">
                <a:solidFill>
                  <a:srgbClr val="000000"/>
                </a:solidFill>
                <a:latin typeface="Helvetica"/>
                <a:ea typeface="Helvetica"/>
                <a:cs typeface="Helvetica"/>
                <a:sym typeface="Helvetica"/>
              </a:rPr>
              <a:t>D</a:t>
            </a:r>
            <a:r>
              <a:rPr sz="2700" kern="0">
                <a:solidFill>
                  <a:srgbClr val="000000"/>
                </a:solidFill>
                <a:latin typeface="Helvetica Light"/>
                <a:sym typeface="Helvetica Light"/>
              </a:rPr>
              <a:t> is a loss function.</a:t>
            </a:r>
          </a:p>
          <a:p>
            <a:pPr defTabSz="488529" fontAlgn="auto" hangingPunct="0">
              <a:spcBef>
                <a:spcPts val="0"/>
              </a:spcBef>
              <a:spcAft>
                <a:spcPts val="0"/>
              </a:spcAft>
              <a:defRPr sz="7200"/>
            </a:pPr>
            <a:endParaRPr sz="2700" kern="0">
              <a:solidFill>
                <a:srgbClr val="000000"/>
              </a:solidFill>
              <a:latin typeface="Helvetica Light"/>
              <a:sym typeface="Helvetica Light"/>
            </a:endParaRPr>
          </a:p>
          <a:p>
            <a:pPr defTabSz="488529" fontAlgn="auto" hangingPunct="0">
              <a:spcBef>
                <a:spcPts val="0"/>
              </a:spcBef>
              <a:spcAft>
                <a:spcPts val="0"/>
              </a:spcAft>
              <a:defRPr sz="7200"/>
            </a:pPr>
            <a:r>
              <a:rPr sz="2700" kern="0">
                <a:solidFill>
                  <a:srgbClr val="000000"/>
                </a:solidFill>
                <a:latin typeface="Helvetica Light"/>
                <a:sym typeface="Helvetica Light"/>
              </a:rPr>
              <a:t>Rather than being hand-designed, it is </a:t>
            </a:r>
            <a:r>
              <a:rPr sz="2700" i="1" kern="0">
                <a:solidFill>
                  <a:srgbClr val="000000"/>
                </a:solidFill>
                <a:latin typeface="Helvetica Light"/>
                <a:sym typeface="Helvetica Light"/>
              </a:rPr>
              <a:t>learned</a:t>
            </a:r>
            <a:r>
              <a:rPr sz="2700" kern="0">
                <a:solidFill>
                  <a:srgbClr val="000000"/>
                </a:solidFill>
                <a:latin typeface="Helvetica Light"/>
                <a:sym typeface="Helvetica Light"/>
              </a:rPr>
              <a:t>.</a:t>
            </a:r>
          </a:p>
        </p:txBody>
      </p:sp>
      <p:sp>
        <p:nvSpPr>
          <p:cNvPr id="3700" name="Shape 3700"/>
          <p:cNvSpPr/>
          <p:nvPr/>
        </p:nvSpPr>
        <p:spPr>
          <a:xfrm>
            <a:off x="7444118" y="4826576"/>
            <a:ext cx="1647469"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[Isola et al., 2017]</a:t>
            </a:r>
          </a:p>
        </p:txBody>
      </p:sp>
      <p:sp>
        <p:nvSpPr>
          <p:cNvPr id="3701" name="Shape 3701"/>
          <p:cNvSpPr/>
          <p:nvPr/>
        </p:nvSpPr>
        <p:spPr>
          <a:xfrm>
            <a:off x="6852341" y="4557569"/>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[Goodfellow et al., 2014]</a:t>
            </a:r>
          </a:p>
        </p:txBody>
      </p:sp>
      <p:pic>
        <p:nvPicPr>
          <p:cNvPr id="3702" name="pasted-image.png"/>
          <p:cNvPicPr>
            <a:picLocks noChangeAspect="1"/>
          </p:cNvPicPr>
          <p:nvPr/>
        </p:nvPicPr>
        <p:blipFill>
          <a:blip r:embed="rId3"/>
          <a:stretch>
            <a:fillRect/>
          </a:stretch>
        </p:blipFill>
        <p:spPr>
          <a:xfrm>
            <a:off x="3317848" y="439038"/>
            <a:ext cx="1219202" cy="1219202"/>
          </a:xfrm>
          <a:prstGeom prst="rect">
            <a:avLst/>
          </a:prstGeom>
          <a:ln w="25400">
            <a:solidFill>
              <a:srgbClr val="000000"/>
            </a:solidFill>
            <a:miter lim="400000"/>
          </a:ln>
        </p:spPr>
      </p:pic>
      <p:sp>
        <p:nvSpPr>
          <p:cNvPr id="3703" name="Shape 3703"/>
          <p:cNvSpPr/>
          <p:nvPr/>
        </p:nvSpPr>
        <p:spPr>
          <a:xfrm>
            <a:off x="1630297" y="1021378"/>
            <a:ext cx="1497890" cy="2"/>
          </a:xfrm>
          <a:prstGeom prst="line">
            <a:avLst/>
          </a:prstGeom>
          <a:ln w="38100">
            <a:solidFill>
              <a:srgbClr val="000000"/>
            </a:solidFill>
            <a:miter lim="400000"/>
            <a:tailEnd type="stealth"/>
          </a:ln>
        </p:spPr>
        <p:txBody>
          <a:bodyPr lIns="26780" tIns="26780" rIns="26780" bIns="26780" anchor="ctr"/>
          <a:lstStyle/>
          <a:p>
            <a:pPr algn="ctr" defTabSz="307924"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04" name="Shape 3704"/>
          <p:cNvSpPr/>
          <p:nvPr/>
        </p:nvSpPr>
        <p:spPr>
          <a:xfrm rot="10800000">
            <a:off x="2307083"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05" name="Shape 3705"/>
          <p:cNvSpPr/>
          <p:nvPr/>
        </p:nvSpPr>
        <p:spPr>
          <a:xfrm rot="10800000">
            <a:off x="2519190"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06" name="Shape 3706"/>
          <p:cNvSpPr/>
          <p:nvPr/>
        </p:nvSpPr>
        <p:spPr>
          <a:xfrm rot="10800000">
            <a:off x="2094976" y="599641"/>
            <a:ext cx="144317" cy="843476"/>
          </a:xfrm>
          <a:prstGeom prst="rect">
            <a:avLst/>
          </a:prstGeom>
          <a:solidFill>
            <a:srgbClr val="FFFFFF"/>
          </a:solidFill>
          <a:ln w="38100">
            <a:solidFill>
              <a:srgbClr val="000000"/>
            </a:solidFill>
            <a:miter lim="400000"/>
          </a:ln>
        </p:spPr>
        <p:txBody>
          <a:bodyPr lIns="26780" tIns="26780" rIns="26780" bIns="26780" anchor="ctr"/>
          <a:lstStyle/>
          <a:p>
            <a:pPr algn="ctr" defTabSz="307924"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707" name="pasted-image.pdf"/>
          <p:cNvPicPr>
            <a:picLocks noChangeAspect="1"/>
          </p:cNvPicPr>
          <p:nvPr/>
        </p:nvPicPr>
        <p:blipFill>
          <a:blip r:embed="rId4"/>
          <a:stretch>
            <a:fillRect/>
          </a:stretch>
        </p:blipFill>
        <p:spPr>
          <a:xfrm>
            <a:off x="2245852" y="172158"/>
            <a:ext cx="266795" cy="276677"/>
          </a:xfrm>
          <a:prstGeom prst="rect">
            <a:avLst/>
          </a:prstGeom>
          <a:ln w="12700">
            <a:miter lim="400000"/>
          </a:ln>
        </p:spPr>
      </p:pic>
      <p:pic>
        <p:nvPicPr>
          <p:cNvPr id="3708" name="pasted-image.pdf"/>
          <p:cNvPicPr>
            <a:picLocks noChangeAspect="1"/>
          </p:cNvPicPr>
          <p:nvPr/>
        </p:nvPicPr>
        <p:blipFill>
          <a:blip r:embed="rId5"/>
          <a:stretch>
            <a:fillRect/>
          </a:stretch>
        </p:blipFill>
        <p:spPr>
          <a:xfrm>
            <a:off x="706954" y="158898"/>
            <a:ext cx="217389" cy="167982"/>
          </a:xfrm>
          <a:prstGeom prst="rect">
            <a:avLst/>
          </a:prstGeom>
          <a:ln w="12700">
            <a:miter lim="400000"/>
          </a:ln>
        </p:spPr>
      </p:pic>
      <p:pic>
        <p:nvPicPr>
          <p:cNvPr id="3709" name="pasted-image.pdf"/>
          <p:cNvPicPr>
            <a:picLocks noChangeAspect="1"/>
          </p:cNvPicPr>
          <p:nvPr/>
        </p:nvPicPr>
        <p:blipFill>
          <a:blip r:embed="rId6"/>
          <a:stretch>
            <a:fillRect/>
          </a:stretch>
        </p:blipFill>
        <p:spPr>
          <a:xfrm>
            <a:off x="3695109" y="105550"/>
            <a:ext cx="485588" cy="246119"/>
          </a:xfrm>
          <a:prstGeom prst="rect">
            <a:avLst/>
          </a:prstGeom>
          <a:ln w="12700">
            <a:miter lim="400000"/>
          </a:ln>
        </p:spPr>
      </p:pic>
      <p:pic>
        <p:nvPicPr>
          <p:cNvPr id="3710" name="pasted-image-filtered.png"/>
          <p:cNvPicPr>
            <a:picLocks noChangeAspect="1"/>
          </p:cNvPicPr>
          <p:nvPr/>
        </p:nvPicPr>
        <p:blipFill>
          <a:blip r:embed="rId7"/>
          <a:stretch>
            <a:fillRect/>
          </a:stretch>
        </p:blipFill>
        <p:spPr>
          <a:xfrm>
            <a:off x="221448" y="439038"/>
            <a:ext cx="1219202" cy="1219202"/>
          </a:xfrm>
          <a:prstGeom prst="rect">
            <a:avLst/>
          </a:prstGeom>
          <a:ln w="25400">
            <a:solidFill>
              <a:srgbClr val="000000"/>
            </a:solidFill>
            <a:miter lim="400000"/>
          </a:ln>
        </p:spPr>
      </p:pic>
      <p:sp>
        <p:nvSpPr>
          <p:cNvPr id="2" name="TextBox 1"/>
          <p:cNvSpPr txBox="1"/>
          <p:nvPr/>
        </p:nvSpPr>
        <p:spPr>
          <a:xfrm>
            <a:off x="7806065" y="883038"/>
            <a:ext cx="866423" cy="569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algn="ctr" defTabSz="616148" fontAlgn="auto" hangingPunct="0">
              <a:spcBef>
                <a:spcPts val="0"/>
              </a:spcBef>
              <a:spcAft>
                <a:spcPts val="0"/>
              </a:spcAft>
            </a:pPr>
            <a:r>
              <a:rPr lang="en-US" sz="3000" i="1" dirty="0">
                <a:solidFill>
                  <a:srgbClr val="000000"/>
                </a:solidFill>
                <a:latin typeface="Helvetica Light"/>
                <a:sym typeface="Helvetica Light"/>
              </a:rPr>
              <a:t>+ L1</a:t>
            </a:r>
          </a:p>
        </p:txBody>
      </p:sp>
    </p:spTree>
    <p:extLst>
      <p:ext uri="{BB962C8B-B14F-4D97-AF65-F5344CB8AC3E}">
        <p14:creationId xmlns:p14="http://schemas.microsoft.com/office/powerpoint/2010/main" val="39081911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3" name="Shape 3713"/>
          <p:cNvSpPr/>
          <p:nvPr/>
        </p:nvSpPr>
        <p:spPr>
          <a:xfrm>
            <a:off x="6322784" y="820977"/>
            <a:ext cx="1629132"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lvl1pPr>
              <a:defRPr sz="6000"/>
            </a:lvl1pPr>
          </a:lstStyle>
          <a:p>
            <a:pPr algn="ctr" defTabSz="307923" fontAlgn="auto" hangingPunct="0">
              <a:spcBef>
                <a:spcPts val="0"/>
              </a:spcBef>
              <a:spcAft>
                <a:spcPts val="0"/>
              </a:spcAft>
              <a:defRPr/>
            </a:pPr>
            <a:r>
              <a:rPr sz="2250" kern="0">
                <a:solidFill>
                  <a:srgbClr val="000000"/>
                </a:solidFill>
                <a:latin typeface="Helvetica Light"/>
                <a:sym typeface="Helvetica Light"/>
              </a:rPr>
              <a:t>real or fake?</a:t>
            </a:r>
          </a:p>
        </p:txBody>
      </p:sp>
      <p:sp>
        <p:nvSpPr>
          <p:cNvPr id="3714" name="Shape 3714"/>
          <p:cNvSpPr/>
          <p:nvPr/>
        </p:nvSpPr>
        <p:spPr>
          <a:xfrm>
            <a:off x="4750098" y="102359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15" name="Shape 3715"/>
          <p:cNvSpPr/>
          <p:nvPr/>
        </p:nvSpPr>
        <p:spPr>
          <a:xfrm rot="10800000">
            <a:off x="5426883"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16" name="Shape 3716"/>
          <p:cNvSpPr/>
          <p:nvPr/>
        </p:nvSpPr>
        <p:spPr>
          <a:xfrm rot="10800000">
            <a:off x="5638992"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17" name="Shape 3717"/>
          <p:cNvSpPr/>
          <p:nvPr/>
        </p:nvSpPr>
        <p:spPr>
          <a:xfrm rot="10800000">
            <a:off x="5214777"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718" name="pasted-image.pdf"/>
          <p:cNvPicPr>
            <a:picLocks noChangeAspect="1"/>
          </p:cNvPicPr>
          <p:nvPr/>
        </p:nvPicPr>
        <p:blipFill>
          <a:blip r:embed="rId3"/>
          <a:stretch>
            <a:fillRect/>
          </a:stretch>
        </p:blipFill>
        <p:spPr>
          <a:xfrm>
            <a:off x="5363154" y="162235"/>
            <a:ext cx="286557" cy="247032"/>
          </a:xfrm>
          <a:prstGeom prst="rect">
            <a:avLst/>
          </a:prstGeom>
          <a:ln w="12700">
            <a:miter lim="400000"/>
          </a:ln>
        </p:spPr>
      </p:pic>
      <p:sp>
        <p:nvSpPr>
          <p:cNvPr id="3719" name="Shape 3719"/>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20" name="Shape 3720"/>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21" name="Shape 3721"/>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22" name="Shape 3722"/>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723" name="pasted-image.pdf"/>
          <p:cNvPicPr>
            <a:picLocks noChangeAspect="1"/>
          </p:cNvPicPr>
          <p:nvPr/>
        </p:nvPicPr>
        <p:blipFill>
          <a:blip r:embed="rId4"/>
          <a:stretch>
            <a:fillRect/>
          </a:stretch>
        </p:blipFill>
        <p:spPr>
          <a:xfrm>
            <a:off x="2245851" y="172158"/>
            <a:ext cx="266795" cy="276676"/>
          </a:xfrm>
          <a:prstGeom prst="rect">
            <a:avLst/>
          </a:prstGeom>
          <a:ln w="12700">
            <a:miter lim="400000"/>
          </a:ln>
        </p:spPr>
      </p:pic>
      <p:pic>
        <p:nvPicPr>
          <p:cNvPr id="3724" name="pasted-image.pdf"/>
          <p:cNvPicPr>
            <a:picLocks noChangeAspect="1"/>
          </p:cNvPicPr>
          <p:nvPr/>
        </p:nvPicPr>
        <p:blipFill>
          <a:blip r:embed="rId5"/>
          <a:stretch>
            <a:fillRect/>
          </a:stretch>
        </p:blipFill>
        <p:spPr>
          <a:xfrm>
            <a:off x="706953" y="158898"/>
            <a:ext cx="217389" cy="167982"/>
          </a:xfrm>
          <a:prstGeom prst="rect">
            <a:avLst/>
          </a:prstGeom>
          <a:ln w="12700">
            <a:miter lim="400000"/>
          </a:ln>
        </p:spPr>
      </p:pic>
      <p:pic>
        <p:nvPicPr>
          <p:cNvPr id="3725" name="pasted-image.pdf"/>
          <p:cNvPicPr>
            <a:picLocks noChangeAspect="1"/>
          </p:cNvPicPr>
          <p:nvPr/>
        </p:nvPicPr>
        <p:blipFill>
          <a:blip r:embed="rId6"/>
          <a:stretch>
            <a:fillRect/>
          </a:stretch>
        </p:blipFill>
        <p:spPr>
          <a:xfrm>
            <a:off x="3695109" y="105550"/>
            <a:ext cx="485587" cy="246119"/>
          </a:xfrm>
          <a:prstGeom prst="rect">
            <a:avLst/>
          </a:prstGeom>
          <a:ln w="12700">
            <a:miter lim="400000"/>
          </a:ln>
        </p:spPr>
      </p:pic>
      <p:pic>
        <p:nvPicPr>
          <p:cNvPr id="3726" name="pasted-image-filtered.png"/>
          <p:cNvPicPr>
            <a:picLocks noChangeAspect="1"/>
          </p:cNvPicPr>
          <p:nvPr/>
        </p:nvPicPr>
        <p:blipFill>
          <a:blip r:embed="rId7"/>
          <a:stretch>
            <a:fillRect/>
          </a:stretch>
        </p:blipFill>
        <p:spPr>
          <a:xfrm>
            <a:off x="221448" y="439038"/>
            <a:ext cx="1219201" cy="1219201"/>
          </a:xfrm>
          <a:prstGeom prst="rect">
            <a:avLst/>
          </a:prstGeom>
          <a:ln w="25400">
            <a:solidFill>
              <a:srgbClr val="000000"/>
            </a:solidFill>
            <a:miter lim="400000"/>
          </a:ln>
        </p:spPr>
      </p:pic>
      <p:pic>
        <p:nvPicPr>
          <p:cNvPr id="3727" name="pasted-image.pdf"/>
          <p:cNvPicPr>
            <a:picLocks noChangeAspect="1"/>
          </p:cNvPicPr>
          <p:nvPr/>
        </p:nvPicPr>
        <p:blipFill>
          <a:blip r:embed="rId8"/>
          <a:stretch>
            <a:fillRect/>
          </a:stretch>
        </p:blipFill>
        <p:spPr>
          <a:xfrm>
            <a:off x="3539462" y="3566956"/>
            <a:ext cx="1694459" cy="338892"/>
          </a:xfrm>
          <a:prstGeom prst="rect">
            <a:avLst/>
          </a:prstGeom>
          <a:ln w="12700">
            <a:miter lim="400000"/>
          </a:ln>
        </p:spPr>
      </p:pic>
      <p:pic>
        <p:nvPicPr>
          <p:cNvPr id="3728" name="pasted-image.pdf"/>
          <p:cNvPicPr>
            <a:picLocks noChangeAspect="1"/>
          </p:cNvPicPr>
          <p:nvPr/>
        </p:nvPicPr>
        <p:blipFill>
          <a:blip r:embed="rId9"/>
          <a:stretch>
            <a:fillRect/>
          </a:stretch>
        </p:blipFill>
        <p:spPr>
          <a:xfrm>
            <a:off x="2676272" y="3566956"/>
            <a:ext cx="704538" cy="338892"/>
          </a:xfrm>
          <a:prstGeom prst="rect">
            <a:avLst/>
          </a:prstGeom>
          <a:ln w="12700">
            <a:miter lim="400000"/>
          </a:ln>
        </p:spPr>
      </p:pic>
      <p:grpSp>
        <p:nvGrpSpPr>
          <p:cNvPr id="3731" name="Group 3731"/>
          <p:cNvGrpSpPr/>
          <p:nvPr/>
        </p:nvGrpSpPr>
        <p:grpSpPr>
          <a:xfrm>
            <a:off x="5574212" y="3562782"/>
            <a:ext cx="2507875" cy="338892"/>
            <a:chOff x="0" y="0"/>
            <a:chExt cx="6687665" cy="903711"/>
          </a:xfrm>
        </p:grpSpPr>
        <p:pic>
          <p:nvPicPr>
            <p:cNvPr id="3729" name="pasted-image.pdf"/>
            <p:cNvPicPr>
              <a:picLocks noChangeAspect="1"/>
            </p:cNvPicPr>
            <p:nvPr/>
          </p:nvPicPr>
          <p:blipFill>
            <a:blip r:embed="rId10"/>
            <a:stretch>
              <a:fillRect/>
            </a:stretch>
          </p:blipFill>
          <p:spPr>
            <a:xfrm>
              <a:off x="0" y="174776"/>
              <a:ext cx="553352" cy="576409"/>
            </a:xfrm>
            <a:prstGeom prst="rect">
              <a:avLst/>
            </a:prstGeom>
            <a:ln w="12700" cap="flat">
              <a:noFill/>
              <a:miter lim="400000"/>
            </a:ln>
            <a:effectLst/>
          </p:spPr>
        </p:pic>
        <p:pic>
          <p:nvPicPr>
            <p:cNvPr id="3730" name="pasted-image.pdf"/>
            <p:cNvPicPr>
              <a:picLocks noChangeAspect="1"/>
            </p:cNvPicPr>
            <p:nvPr/>
          </p:nvPicPr>
          <p:blipFill>
            <a:blip r:embed="rId11"/>
            <a:stretch>
              <a:fillRect/>
            </a:stretch>
          </p:blipFill>
          <p:spPr>
            <a:xfrm>
              <a:off x="1460796" y="0"/>
              <a:ext cx="5226870" cy="903712"/>
            </a:xfrm>
            <a:prstGeom prst="rect">
              <a:avLst/>
            </a:prstGeom>
            <a:ln w="12700" cap="flat">
              <a:noFill/>
              <a:miter lim="400000"/>
            </a:ln>
            <a:effectLst/>
          </p:spPr>
        </p:pic>
      </p:grpSp>
      <p:pic>
        <p:nvPicPr>
          <p:cNvPr id="3732" name="pasted-image.pdf"/>
          <p:cNvPicPr>
            <a:picLocks noChangeAspect="1"/>
          </p:cNvPicPr>
          <p:nvPr/>
        </p:nvPicPr>
        <p:blipFill>
          <a:blip r:embed="rId12"/>
          <a:stretch>
            <a:fillRect/>
          </a:stretch>
        </p:blipFill>
        <p:spPr>
          <a:xfrm>
            <a:off x="928350" y="3601315"/>
            <a:ext cx="1589277" cy="414226"/>
          </a:xfrm>
          <a:prstGeom prst="rect">
            <a:avLst/>
          </a:prstGeom>
          <a:ln w="12700">
            <a:miter lim="400000"/>
          </a:ln>
        </p:spPr>
      </p:pic>
      <p:pic>
        <p:nvPicPr>
          <p:cNvPr id="3733" name="pasted-image.pdf"/>
          <p:cNvPicPr>
            <a:picLocks noChangeAspect="1"/>
          </p:cNvPicPr>
          <p:nvPr/>
        </p:nvPicPr>
        <p:blipFill>
          <a:blip r:embed="rId13"/>
          <a:stretch>
            <a:fillRect/>
          </a:stretch>
        </p:blipFill>
        <p:spPr>
          <a:xfrm>
            <a:off x="8333120" y="3567241"/>
            <a:ext cx="53510" cy="329974"/>
          </a:xfrm>
          <a:prstGeom prst="rect">
            <a:avLst/>
          </a:prstGeom>
          <a:ln w="12700">
            <a:miter lim="400000"/>
          </a:ln>
        </p:spPr>
      </p:pic>
      <p:pic>
        <p:nvPicPr>
          <p:cNvPr id="3734" name="pasted-image-enhanced.png"/>
          <p:cNvPicPr>
            <a:picLocks noChangeAspect="1"/>
          </p:cNvPicPr>
          <p:nvPr/>
        </p:nvPicPr>
        <p:blipFill>
          <a:blip r:embed="rId14"/>
          <a:srcRect t="34404" r="47805" b="23439"/>
          <a:stretch>
            <a:fillRect/>
          </a:stretch>
        </p:blipFill>
        <p:spPr>
          <a:xfrm rot="5400000">
            <a:off x="3326988" y="363456"/>
            <a:ext cx="1221833" cy="1315786"/>
          </a:xfrm>
          <a:prstGeom prst="rect">
            <a:avLst/>
          </a:prstGeom>
          <a:ln w="25400">
            <a:solidFill>
              <a:srgbClr val="000000"/>
            </a:solidFill>
            <a:miter lim="400000"/>
          </a:ln>
        </p:spPr>
      </p:pic>
      <p:sp>
        <p:nvSpPr>
          <p:cNvPr id="3735" name="Shape 3735"/>
          <p:cNvSpPr/>
          <p:nvPr/>
        </p:nvSpPr>
        <p:spPr>
          <a:xfrm>
            <a:off x="6817493" y="4787562"/>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029343648"/>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9" name="Shape 3739"/>
          <p:cNvSpPr/>
          <p:nvPr/>
        </p:nvSpPr>
        <p:spPr>
          <a:xfrm>
            <a:off x="6056062" y="818761"/>
            <a:ext cx="1629132"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lvl1pPr>
              <a:defRPr sz="6000" b="1">
                <a:solidFill>
                  <a:schemeClr val="accent2"/>
                </a:solidFill>
                <a:latin typeface="Helvetica"/>
                <a:ea typeface="Helvetica"/>
                <a:cs typeface="Helvetica"/>
                <a:sym typeface="Helvetica"/>
              </a:defRPr>
            </a:lvl1pPr>
          </a:lstStyle>
          <a:p>
            <a:pPr algn="ctr" defTabSz="307923" fontAlgn="auto" hangingPunct="0">
              <a:spcBef>
                <a:spcPts val="0"/>
              </a:spcBef>
              <a:spcAft>
                <a:spcPts val="0"/>
              </a:spcAft>
              <a:defRPr/>
            </a:pPr>
            <a:r>
              <a:rPr sz="2250" kern="0">
                <a:solidFill>
                  <a:srgbClr val="00882B"/>
                </a:solidFill>
              </a:rPr>
              <a:t>real!</a:t>
            </a:r>
          </a:p>
        </p:txBody>
      </p:sp>
      <p:sp>
        <p:nvSpPr>
          <p:cNvPr id="3740" name="Shape 3740"/>
          <p:cNvSpPr/>
          <p:nvPr/>
        </p:nvSpPr>
        <p:spPr>
          <a:xfrm>
            <a:off x="4750098" y="102359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41" name="Shape 3741"/>
          <p:cNvSpPr/>
          <p:nvPr/>
        </p:nvSpPr>
        <p:spPr>
          <a:xfrm rot="10800000">
            <a:off x="5426883"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42" name="Shape 3742"/>
          <p:cNvSpPr/>
          <p:nvPr/>
        </p:nvSpPr>
        <p:spPr>
          <a:xfrm rot="10800000">
            <a:off x="5638992"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43" name="Shape 3743"/>
          <p:cNvSpPr/>
          <p:nvPr/>
        </p:nvSpPr>
        <p:spPr>
          <a:xfrm rot="10800000">
            <a:off x="5214777" y="601858"/>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744" name="pasted-image.pdf"/>
          <p:cNvPicPr>
            <a:picLocks noChangeAspect="1"/>
          </p:cNvPicPr>
          <p:nvPr/>
        </p:nvPicPr>
        <p:blipFill>
          <a:blip r:embed="rId2"/>
          <a:stretch>
            <a:fillRect/>
          </a:stretch>
        </p:blipFill>
        <p:spPr>
          <a:xfrm>
            <a:off x="5363154" y="162235"/>
            <a:ext cx="286557" cy="247032"/>
          </a:xfrm>
          <a:prstGeom prst="rect">
            <a:avLst/>
          </a:prstGeom>
          <a:ln w="12700">
            <a:miter lim="400000"/>
          </a:ln>
        </p:spPr>
      </p:pic>
      <p:sp>
        <p:nvSpPr>
          <p:cNvPr id="3745" name="Shape 3745"/>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46" name="Shape 3746"/>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47" name="Shape 3747"/>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48" name="Shape 3748"/>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749" name="pasted-image.pdf"/>
          <p:cNvPicPr>
            <a:picLocks noChangeAspect="1"/>
          </p:cNvPicPr>
          <p:nvPr/>
        </p:nvPicPr>
        <p:blipFill>
          <a:blip r:embed="rId3"/>
          <a:stretch>
            <a:fillRect/>
          </a:stretch>
        </p:blipFill>
        <p:spPr>
          <a:xfrm>
            <a:off x="2245851" y="172158"/>
            <a:ext cx="266795" cy="276676"/>
          </a:xfrm>
          <a:prstGeom prst="rect">
            <a:avLst/>
          </a:prstGeom>
          <a:ln w="12700">
            <a:miter lim="400000"/>
          </a:ln>
        </p:spPr>
      </p:pic>
      <p:pic>
        <p:nvPicPr>
          <p:cNvPr id="3750" name="pasted-image.pdf"/>
          <p:cNvPicPr>
            <a:picLocks noChangeAspect="1"/>
          </p:cNvPicPr>
          <p:nvPr/>
        </p:nvPicPr>
        <p:blipFill>
          <a:blip r:embed="rId4"/>
          <a:stretch>
            <a:fillRect/>
          </a:stretch>
        </p:blipFill>
        <p:spPr>
          <a:xfrm>
            <a:off x="706953" y="158898"/>
            <a:ext cx="217389" cy="167982"/>
          </a:xfrm>
          <a:prstGeom prst="rect">
            <a:avLst/>
          </a:prstGeom>
          <a:ln w="12700">
            <a:miter lim="400000"/>
          </a:ln>
        </p:spPr>
      </p:pic>
      <p:pic>
        <p:nvPicPr>
          <p:cNvPr id="3751" name="pasted-image.pdf"/>
          <p:cNvPicPr>
            <a:picLocks noChangeAspect="1"/>
          </p:cNvPicPr>
          <p:nvPr/>
        </p:nvPicPr>
        <p:blipFill>
          <a:blip r:embed="rId5"/>
          <a:stretch>
            <a:fillRect/>
          </a:stretch>
        </p:blipFill>
        <p:spPr>
          <a:xfrm>
            <a:off x="3695109" y="105550"/>
            <a:ext cx="485587" cy="246119"/>
          </a:xfrm>
          <a:prstGeom prst="rect">
            <a:avLst/>
          </a:prstGeom>
          <a:ln w="12700">
            <a:miter lim="400000"/>
          </a:ln>
        </p:spPr>
      </p:pic>
      <p:pic>
        <p:nvPicPr>
          <p:cNvPr id="3752" name="pasted-image-filtered.png"/>
          <p:cNvPicPr>
            <a:picLocks noChangeAspect="1"/>
          </p:cNvPicPr>
          <p:nvPr/>
        </p:nvPicPr>
        <p:blipFill>
          <a:blip r:embed="rId6"/>
          <a:stretch>
            <a:fillRect/>
          </a:stretch>
        </p:blipFill>
        <p:spPr>
          <a:xfrm>
            <a:off x="221448" y="439038"/>
            <a:ext cx="1219201" cy="1219201"/>
          </a:xfrm>
          <a:prstGeom prst="rect">
            <a:avLst/>
          </a:prstGeom>
          <a:ln w="25400">
            <a:solidFill>
              <a:srgbClr val="000000"/>
            </a:solidFill>
            <a:miter lim="400000"/>
          </a:ln>
        </p:spPr>
      </p:pic>
      <p:pic>
        <p:nvPicPr>
          <p:cNvPr id="3753" name="pasted-image.pdf"/>
          <p:cNvPicPr>
            <a:picLocks noChangeAspect="1"/>
          </p:cNvPicPr>
          <p:nvPr/>
        </p:nvPicPr>
        <p:blipFill>
          <a:blip r:embed="rId7"/>
          <a:stretch>
            <a:fillRect/>
          </a:stretch>
        </p:blipFill>
        <p:spPr>
          <a:xfrm>
            <a:off x="3539462" y="3566956"/>
            <a:ext cx="1694459" cy="338892"/>
          </a:xfrm>
          <a:prstGeom prst="rect">
            <a:avLst/>
          </a:prstGeom>
          <a:ln w="12700">
            <a:miter lim="400000"/>
          </a:ln>
        </p:spPr>
      </p:pic>
      <p:pic>
        <p:nvPicPr>
          <p:cNvPr id="3754" name="pasted-image.pdf"/>
          <p:cNvPicPr>
            <a:picLocks noChangeAspect="1"/>
          </p:cNvPicPr>
          <p:nvPr/>
        </p:nvPicPr>
        <p:blipFill>
          <a:blip r:embed="rId8"/>
          <a:stretch>
            <a:fillRect/>
          </a:stretch>
        </p:blipFill>
        <p:spPr>
          <a:xfrm>
            <a:off x="2676272" y="3566956"/>
            <a:ext cx="704538" cy="338892"/>
          </a:xfrm>
          <a:prstGeom prst="rect">
            <a:avLst/>
          </a:prstGeom>
          <a:ln w="12700">
            <a:miter lim="400000"/>
          </a:ln>
        </p:spPr>
      </p:pic>
      <p:grpSp>
        <p:nvGrpSpPr>
          <p:cNvPr id="3757" name="Group 3757"/>
          <p:cNvGrpSpPr/>
          <p:nvPr/>
        </p:nvGrpSpPr>
        <p:grpSpPr>
          <a:xfrm>
            <a:off x="5574212" y="3562782"/>
            <a:ext cx="2507875" cy="338892"/>
            <a:chOff x="0" y="0"/>
            <a:chExt cx="6687665" cy="903711"/>
          </a:xfrm>
        </p:grpSpPr>
        <p:pic>
          <p:nvPicPr>
            <p:cNvPr id="3755" name="pasted-image.pdf"/>
            <p:cNvPicPr>
              <a:picLocks noChangeAspect="1"/>
            </p:cNvPicPr>
            <p:nvPr/>
          </p:nvPicPr>
          <p:blipFill>
            <a:blip r:embed="rId9"/>
            <a:stretch>
              <a:fillRect/>
            </a:stretch>
          </p:blipFill>
          <p:spPr>
            <a:xfrm>
              <a:off x="0" y="174776"/>
              <a:ext cx="553352" cy="576409"/>
            </a:xfrm>
            <a:prstGeom prst="rect">
              <a:avLst/>
            </a:prstGeom>
            <a:ln w="12700" cap="flat">
              <a:noFill/>
              <a:miter lim="400000"/>
            </a:ln>
            <a:effectLst/>
          </p:spPr>
        </p:pic>
        <p:pic>
          <p:nvPicPr>
            <p:cNvPr id="3756" name="pasted-image.pdf"/>
            <p:cNvPicPr>
              <a:picLocks noChangeAspect="1"/>
            </p:cNvPicPr>
            <p:nvPr/>
          </p:nvPicPr>
          <p:blipFill>
            <a:blip r:embed="rId10"/>
            <a:stretch>
              <a:fillRect/>
            </a:stretch>
          </p:blipFill>
          <p:spPr>
            <a:xfrm>
              <a:off x="1460796" y="0"/>
              <a:ext cx="5226870" cy="903712"/>
            </a:xfrm>
            <a:prstGeom prst="rect">
              <a:avLst/>
            </a:prstGeom>
            <a:ln w="12700" cap="flat">
              <a:noFill/>
              <a:miter lim="400000"/>
            </a:ln>
            <a:effectLst/>
          </p:spPr>
        </p:pic>
      </p:grpSp>
      <p:pic>
        <p:nvPicPr>
          <p:cNvPr id="3758" name="pasted-image.pdf"/>
          <p:cNvPicPr>
            <a:picLocks noChangeAspect="1"/>
          </p:cNvPicPr>
          <p:nvPr/>
        </p:nvPicPr>
        <p:blipFill>
          <a:blip r:embed="rId11"/>
          <a:stretch>
            <a:fillRect/>
          </a:stretch>
        </p:blipFill>
        <p:spPr>
          <a:xfrm>
            <a:off x="928350" y="3601315"/>
            <a:ext cx="1589277" cy="414226"/>
          </a:xfrm>
          <a:prstGeom prst="rect">
            <a:avLst/>
          </a:prstGeom>
          <a:ln w="12700">
            <a:miter lim="400000"/>
          </a:ln>
        </p:spPr>
      </p:pic>
      <p:pic>
        <p:nvPicPr>
          <p:cNvPr id="3759" name="pasted-image.pdf"/>
          <p:cNvPicPr>
            <a:picLocks noChangeAspect="1"/>
          </p:cNvPicPr>
          <p:nvPr/>
        </p:nvPicPr>
        <p:blipFill>
          <a:blip r:embed="rId12"/>
          <a:stretch>
            <a:fillRect/>
          </a:stretch>
        </p:blipFill>
        <p:spPr>
          <a:xfrm>
            <a:off x="8333120" y="3567241"/>
            <a:ext cx="53510" cy="329974"/>
          </a:xfrm>
          <a:prstGeom prst="rect">
            <a:avLst/>
          </a:prstGeom>
          <a:ln w="12700">
            <a:miter lim="400000"/>
          </a:ln>
        </p:spPr>
      </p:pic>
      <p:sp>
        <p:nvSpPr>
          <p:cNvPr id="3760" name="Shape 3760"/>
          <p:cNvSpPr/>
          <p:nvPr/>
        </p:nvSpPr>
        <p:spPr>
          <a:xfrm>
            <a:off x="6195974" y="1157833"/>
            <a:ext cx="1349310" cy="348459"/>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p>
            <a:pPr algn="ctr" defTabSz="307923" fontAlgn="auto" hangingPunct="0">
              <a:spcBef>
                <a:spcPts val="0"/>
              </a:spcBef>
              <a:spcAft>
                <a:spcPts val="0"/>
              </a:spcAft>
              <a:defRPr/>
            </a:pPr>
            <a:r>
              <a:rPr sz="1913" kern="0">
                <a:solidFill>
                  <a:srgbClr val="000000"/>
                </a:solidFill>
                <a:latin typeface="Helvetica Light"/>
                <a:sym typeface="Helvetica Light"/>
              </a:rPr>
              <a:t>(“Aquarius”)</a:t>
            </a:r>
          </a:p>
        </p:txBody>
      </p:sp>
      <p:pic>
        <p:nvPicPr>
          <p:cNvPr id="3761" name="pasted-image-enhanced.png"/>
          <p:cNvPicPr>
            <a:picLocks noChangeAspect="1"/>
          </p:cNvPicPr>
          <p:nvPr/>
        </p:nvPicPr>
        <p:blipFill>
          <a:blip r:embed="rId13"/>
          <a:srcRect t="34404" r="47805" b="23439"/>
          <a:stretch>
            <a:fillRect/>
          </a:stretch>
        </p:blipFill>
        <p:spPr>
          <a:xfrm rot="5400000">
            <a:off x="3326988" y="363456"/>
            <a:ext cx="1221833" cy="1315786"/>
          </a:xfrm>
          <a:prstGeom prst="rect">
            <a:avLst/>
          </a:prstGeom>
          <a:ln w="25400">
            <a:solidFill>
              <a:srgbClr val="000000"/>
            </a:solidFill>
            <a:miter lim="400000"/>
          </a:ln>
        </p:spPr>
      </p:pic>
      <p:sp>
        <p:nvSpPr>
          <p:cNvPr id="3762" name="Shape 3762"/>
          <p:cNvSpPr/>
          <p:nvPr/>
        </p:nvSpPr>
        <p:spPr>
          <a:xfrm>
            <a:off x="6817493" y="4787562"/>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894060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4" name="Shape 3764"/>
          <p:cNvSpPr/>
          <p:nvPr/>
        </p:nvSpPr>
        <p:spPr>
          <a:xfrm>
            <a:off x="5013342" y="173614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65" name="Shape 3765"/>
          <p:cNvSpPr/>
          <p:nvPr/>
        </p:nvSpPr>
        <p:spPr>
          <a:xfrm rot="10800000">
            <a:off x="5690128"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66" name="Shape 3766"/>
          <p:cNvSpPr/>
          <p:nvPr/>
        </p:nvSpPr>
        <p:spPr>
          <a:xfrm rot="10800000">
            <a:off x="5902236"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67" name="Shape 3767"/>
          <p:cNvSpPr/>
          <p:nvPr/>
        </p:nvSpPr>
        <p:spPr>
          <a:xfrm rot="10800000">
            <a:off x="5478021"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68" name="Shape 3768"/>
          <p:cNvSpPr/>
          <p:nvPr/>
        </p:nvSpPr>
        <p:spPr>
          <a:xfrm>
            <a:off x="6646869" y="1525428"/>
            <a:ext cx="2403073"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algn="ctr" defTabSz="307923" fontAlgn="auto" hangingPunct="0">
              <a:spcBef>
                <a:spcPts val="0"/>
              </a:spcBef>
              <a:spcAft>
                <a:spcPts val="0"/>
              </a:spcAft>
              <a:defRPr sz="6000"/>
            </a:pPr>
            <a:r>
              <a:rPr sz="2250" kern="0">
                <a:solidFill>
                  <a:srgbClr val="000000"/>
                </a:solidFill>
                <a:latin typeface="Helvetica Light"/>
                <a:sym typeface="Helvetica Light"/>
              </a:rPr>
              <a:t>real or fake </a:t>
            </a:r>
            <a:r>
              <a:rPr sz="2250" i="1" kern="0">
                <a:solidFill>
                  <a:srgbClr val="000000"/>
                </a:solidFill>
                <a:latin typeface="Helvetica Light"/>
                <a:sym typeface="Helvetica Light"/>
              </a:rPr>
              <a:t>pair </a:t>
            </a:r>
            <a:r>
              <a:rPr sz="2250" kern="0">
                <a:solidFill>
                  <a:srgbClr val="000000"/>
                </a:solidFill>
                <a:latin typeface="Helvetica Light"/>
                <a:sym typeface="Helvetica Light"/>
              </a:rPr>
              <a:t>?</a:t>
            </a:r>
          </a:p>
        </p:txBody>
      </p:sp>
      <p:pic>
        <p:nvPicPr>
          <p:cNvPr id="3769" name="pasted-image.pdf"/>
          <p:cNvPicPr>
            <a:picLocks noChangeAspect="1"/>
          </p:cNvPicPr>
          <p:nvPr/>
        </p:nvPicPr>
        <p:blipFill>
          <a:blip r:embed="rId2"/>
          <a:stretch>
            <a:fillRect/>
          </a:stretch>
        </p:blipFill>
        <p:spPr>
          <a:xfrm>
            <a:off x="5619009" y="899531"/>
            <a:ext cx="286557" cy="247032"/>
          </a:xfrm>
          <a:prstGeom prst="rect">
            <a:avLst/>
          </a:prstGeom>
          <a:ln w="12700">
            <a:miter lim="400000"/>
          </a:ln>
        </p:spPr>
      </p:pic>
      <p:sp>
        <p:nvSpPr>
          <p:cNvPr id="3794" name="Shape 3794"/>
          <p:cNvSpPr/>
          <p:nvPr/>
        </p:nvSpPr>
        <p:spPr>
          <a:xfrm>
            <a:off x="1002972" y="1725806"/>
            <a:ext cx="2142207" cy="585910"/>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34273" tIns="17141" rIns="34273" bIns="17141"/>
          <a:lstStyle/>
          <a:p>
            <a:pPr algn="ctr" defTabSz="307923" fontAlgn="auto" hangingPunct="0">
              <a:spcBef>
                <a:spcPts val="0"/>
              </a:spcBef>
              <a:spcAft>
                <a:spcPts val="0"/>
              </a:spcAft>
              <a:defRPr/>
            </a:pPr>
            <a:endParaRPr sz="1913" kern="0">
              <a:solidFill>
                <a:srgbClr val="000000"/>
              </a:solidFill>
              <a:latin typeface="Helvetica Light"/>
              <a:sym typeface="Helvetica Light"/>
            </a:endParaRPr>
          </a:p>
        </p:txBody>
      </p:sp>
      <p:grpSp>
        <p:nvGrpSpPr>
          <p:cNvPr id="3774" name="Group 3774"/>
          <p:cNvGrpSpPr/>
          <p:nvPr/>
        </p:nvGrpSpPr>
        <p:grpSpPr>
          <a:xfrm rot="5400000">
            <a:off x="4093926" y="1654872"/>
            <a:ext cx="1320159" cy="117758"/>
            <a:chOff x="0" y="0"/>
            <a:chExt cx="3520423" cy="314020"/>
          </a:xfrm>
        </p:grpSpPr>
        <p:sp>
          <p:nvSpPr>
            <p:cNvPr id="3771" name="Shape 3771"/>
            <p:cNvSpPr/>
            <p:nvPr/>
          </p:nvSpPr>
          <p:spPr>
            <a:xfrm>
              <a:off x="0" y="26778"/>
              <a:ext cx="3520424" cy="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72" name="Shape 3772"/>
            <p:cNvSpPr/>
            <p:nvPr/>
          </p:nvSpPr>
          <p:spPr>
            <a:xfrm flipH="1">
              <a:off x="22704" y="0"/>
              <a:ext cx="1" cy="3140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73" name="Shape 3773"/>
            <p:cNvSpPr/>
            <p:nvPr/>
          </p:nvSpPr>
          <p:spPr>
            <a:xfrm>
              <a:off x="3500345" y="28400"/>
              <a:ext cx="1" cy="2572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pic>
        <p:nvPicPr>
          <p:cNvPr id="3775" name="pasted-image.pdf"/>
          <p:cNvPicPr>
            <a:picLocks noChangeAspect="1"/>
          </p:cNvPicPr>
          <p:nvPr/>
        </p:nvPicPr>
        <p:blipFill>
          <a:blip r:embed="rId3"/>
          <a:stretch>
            <a:fillRect/>
          </a:stretch>
        </p:blipFill>
        <p:spPr>
          <a:xfrm>
            <a:off x="1385228" y="3963540"/>
            <a:ext cx="1436461" cy="374397"/>
          </a:xfrm>
          <a:prstGeom prst="rect">
            <a:avLst/>
          </a:prstGeom>
          <a:ln w="12700">
            <a:miter lim="400000"/>
          </a:ln>
        </p:spPr>
      </p:pic>
      <p:pic>
        <p:nvPicPr>
          <p:cNvPr id="3776" name="pasted-image.pdf"/>
          <p:cNvPicPr>
            <a:picLocks noChangeAspect="1"/>
          </p:cNvPicPr>
          <p:nvPr/>
        </p:nvPicPr>
        <p:blipFill>
          <a:blip r:embed="rId4"/>
          <a:stretch>
            <a:fillRect/>
          </a:stretch>
        </p:blipFill>
        <p:spPr>
          <a:xfrm>
            <a:off x="3864178" y="3907381"/>
            <a:ext cx="1694459" cy="338892"/>
          </a:xfrm>
          <a:prstGeom prst="rect">
            <a:avLst/>
          </a:prstGeom>
          <a:ln w="12700">
            <a:miter lim="400000"/>
          </a:ln>
        </p:spPr>
      </p:pic>
      <p:grpSp>
        <p:nvGrpSpPr>
          <p:cNvPr id="3779" name="Group 3779"/>
          <p:cNvGrpSpPr/>
          <p:nvPr/>
        </p:nvGrpSpPr>
        <p:grpSpPr>
          <a:xfrm>
            <a:off x="5898928" y="3903209"/>
            <a:ext cx="2507875" cy="338892"/>
            <a:chOff x="0" y="0"/>
            <a:chExt cx="6687665" cy="903711"/>
          </a:xfrm>
        </p:grpSpPr>
        <p:pic>
          <p:nvPicPr>
            <p:cNvPr id="3777"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3778"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3780" name="pasted-image.pdf"/>
          <p:cNvPicPr>
            <a:picLocks noChangeAspect="1"/>
          </p:cNvPicPr>
          <p:nvPr/>
        </p:nvPicPr>
        <p:blipFill>
          <a:blip r:embed="rId7"/>
          <a:stretch>
            <a:fillRect/>
          </a:stretch>
        </p:blipFill>
        <p:spPr>
          <a:xfrm>
            <a:off x="3000986" y="3907381"/>
            <a:ext cx="704538" cy="338892"/>
          </a:xfrm>
          <a:prstGeom prst="rect">
            <a:avLst/>
          </a:prstGeom>
          <a:ln w="12700">
            <a:miter lim="400000"/>
          </a:ln>
        </p:spPr>
      </p:pic>
      <p:pic>
        <p:nvPicPr>
          <p:cNvPr id="3781" name="pasted-image.pdf"/>
          <p:cNvPicPr>
            <a:picLocks noChangeAspect="1"/>
          </p:cNvPicPr>
          <p:nvPr/>
        </p:nvPicPr>
        <p:blipFill>
          <a:blip r:embed="rId8"/>
          <a:stretch>
            <a:fillRect/>
          </a:stretch>
        </p:blipFill>
        <p:spPr>
          <a:xfrm>
            <a:off x="8610211" y="3907667"/>
            <a:ext cx="53510" cy="329974"/>
          </a:xfrm>
          <a:prstGeom prst="rect">
            <a:avLst/>
          </a:prstGeom>
          <a:ln w="12700">
            <a:miter lim="400000"/>
          </a:ln>
        </p:spPr>
      </p:pic>
      <p:sp>
        <p:nvSpPr>
          <p:cNvPr id="3782" name="Shape 3782"/>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783" name="Shape 3783"/>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84" name="Shape 3784"/>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785" name="Shape 3785"/>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786" name="pasted-image.pdf"/>
          <p:cNvPicPr>
            <a:picLocks noChangeAspect="1"/>
          </p:cNvPicPr>
          <p:nvPr/>
        </p:nvPicPr>
        <p:blipFill>
          <a:blip r:embed="rId9"/>
          <a:stretch>
            <a:fillRect/>
          </a:stretch>
        </p:blipFill>
        <p:spPr>
          <a:xfrm>
            <a:off x="2245851" y="172158"/>
            <a:ext cx="266795" cy="276676"/>
          </a:xfrm>
          <a:prstGeom prst="rect">
            <a:avLst/>
          </a:prstGeom>
          <a:ln w="12700">
            <a:miter lim="400000"/>
          </a:ln>
        </p:spPr>
      </p:pic>
      <p:pic>
        <p:nvPicPr>
          <p:cNvPr id="3787" name="pasted-image.pdf"/>
          <p:cNvPicPr>
            <a:picLocks noChangeAspect="1"/>
          </p:cNvPicPr>
          <p:nvPr/>
        </p:nvPicPr>
        <p:blipFill>
          <a:blip r:embed="rId10"/>
          <a:stretch>
            <a:fillRect/>
          </a:stretch>
        </p:blipFill>
        <p:spPr>
          <a:xfrm>
            <a:off x="706953" y="158898"/>
            <a:ext cx="217389" cy="167982"/>
          </a:xfrm>
          <a:prstGeom prst="rect">
            <a:avLst/>
          </a:prstGeom>
          <a:ln w="12700">
            <a:miter lim="400000"/>
          </a:ln>
        </p:spPr>
      </p:pic>
      <p:pic>
        <p:nvPicPr>
          <p:cNvPr id="3788" name="pasted-image.pdf"/>
          <p:cNvPicPr>
            <a:picLocks noChangeAspect="1"/>
          </p:cNvPicPr>
          <p:nvPr/>
        </p:nvPicPr>
        <p:blipFill>
          <a:blip r:embed="rId11"/>
          <a:stretch>
            <a:fillRect/>
          </a:stretch>
        </p:blipFill>
        <p:spPr>
          <a:xfrm>
            <a:off x="3695109" y="105550"/>
            <a:ext cx="485587" cy="246119"/>
          </a:xfrm>
          <a:prstGeom prst="rect">
            <a:avLst/>
          </a:prstGeom>
          <a:ln w="12700">
            <a:miter lim="400000"/>
          </a:ln>
        </p:spPr>
      </p:pic>
      <p:pic>
        <p:nvPicPr>
          <p:cNvPr id="3789" name="pasted-image-filtered.png"/>
          <p:cNvPicPr>
            <a:picLocks noChangeAspect="1"/>
          </p:cNvPicPr>
          <p:nvPr/>
        </p:nvPicPr>
        <p:blipFill>
          <a:blip r:embed="rId12"/>
          <a:stretch>
            <a:fillRect/>
          </a:stretch>
        </p:blipFill>
        <p:spPr>
          <a:xfrm>
            <a:off x="221448" y="439038"/>
            <a:ext cx="1219201" cy="1219201"/>
          </a:xfrm>
          <a:prstGeom prst="rect">
            <a:avLst/>
          </a:prstGeom>
          <a:ln w="25400">
            <a:solidFill>
              <a:srgbClr val="000000"/>
            </a:solidFill>
            <a:miter lim="400000"/>
          </a:ln>
        </p:spPr>
      </p:pic>
      <p:pic>
        <p:nvPicPr>
          <p:cNvPr id="3790" name="pasted-image-filtered.png"/>
          <p:cNvPicPr>
            <a:picLocks noChangeAspect="1"/>
          </p:cNvPicPr>
          <p:nvPr/>
        </p:nvPicPr>
        <p:blipFill>
          <a:blip r:embed="rId12"/>
          <a:stretch>
            <a:fillRect/>
          </a:stretch>
        </p:blipFill>
        <p:spPr>
          <a:xfrm>
            <a:off x="3310559" y="1750372"/>
            <a:ext cx="1219201" cy="1219201"/>
          </a:xfrm>
          <a:prstGeom prst="rect">
            <a:avLst/>
          </a:prstGeom>
          <a:ln w="25400">
            <a:solidFill>
              <a:srgbClr val="000000"/>
            </a:solidFill>
            <a:miter lim="400000"/>
          </a:ln>
        </p:spPr>
      </p:pic>
      <p:pic>
        <p:nvPicPr>
          <p:cNvPr id="3791" name="pasted-image-enhanced.png"/>
          <p:cNvPicPr>
            <a:picLocks noChangeAspect="1"/>
          </p:cNvPicPr>
          <p:nvPr/>
        </p:nvPicPr>
        <p:blipFill>
          <a:blip r:embed="rId13"/>
          <a:srcRect t="34404" r="47805" b="23439"/>
          <a:stretch>
            <a:fillRect/>
          </a:stretch>
        </p:blipFill>
        <p:spPr>
          <a:xfrm rot="5400000">
            <a:off x="3326988" y="363456"/>
            <a:ext cx="1221833" cy="1315786"/>
          </a:xfrm>
          <a:prstGeom prst="rect">
            <a:avLst/>
          </a:prstGeom>
          <a:ln w="25400">
            <a:solidFill>
              <a:srgbClr val="000000"/>
            </a:solidFill>
            <a:miter lim="400000"/>
          </a:ln>
        </p:spPr>
      </p:pic>
      <p:sp>
        <p:nvSpPr>
          <p:cNvPr id="3792" name="Shape 3792"/>
          <p:cNvSpPr/>
          <p:nvPr/>
        </p:nvSpPr>
        <p:spPr>
          <a:xfrm>
            <a:off x="6852341" y="4557568"/>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
        <p:nvSpPr>
          <p:cNvPr id="3793" name="Shape 3793"/>
          <p:cNvSpPr/>
          <p:nvPr/>
        </p:nvSpPr>
        <p:spPr>
          <a:xfrm>
            <a:off x="7444118" y="4826575"/>
            <a:ext cx="1647469"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1250930739"/>
      </p:ext>
    </p:extLst>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6" name="pasted-image.pdf"/>
          <p:cNvPicPr>
            <a:picLocks noChangeAspect="1"/>
          </p:cNvPicPr>
          <p:nvPr/>
        </p:nvPicPr>
        <p:blipFill>
          <a:blip r:embed="rId2"/>
          <a:stretch>
            <a:fillRect/>
          </a:stretch>
        </p:blipFill>
        <p:spPr>
          <a:xfrm>
            <a:off x="1385228" y="3963540"/>
            <a:ext cx="1436461" cy="374397"/>
          </a:xfrm>
          <a:prstGeom prst="rect">
            <a:avLst/>
          </a:prstGeom>
          <a:ln w="12700">
            <a:miter lim="400000"/>
          </a:ln>
        </p:spPr>
      </p:pic>
      <p:pic>
        <p:nvPicPr>
          <p:cNvPr id="3797" name="pasted-image.pdf"/>
          <p:cNvPicPr>
            <a:picLocks noChangeAspect="1"/>
          </p:cNvPicPr>
          <p:nvPr/>
        </p:nvPicPr>
        <p:blipFill>
          <a:blip r:embed="rId3"/>
          <a:stretch>
            <a:fillRect/>
          </a:stretch>
        </p:blipFill>
        <p:spPr>
          <a:xfrm>
            <a:off x="3000986" y="3907381"/>
            <a:ext cx="704538" cy="338892"/>
          </a:xfrm>
          <a:prstGeom prst="rect">
            <a:avLst/>
          </a:prstGeom>
          <a:ln w="12700">
            <a:miter lim="400000"/>
          </a:ln>
        </p:spPr>
      </p:pic>
      <p:pic>
        <p:nvPicPr>
          <p:cNvPr id="3798" name="pasted-image.pdf"/>
          <p:cNvPicPr>
            <a:picLocks noChangeAspect="1"/>
          </p:cNvPicPr>
          <p:nvPr/>
        </p:nvPicPr>
        <p:blipFill>
          <a:blip r:embed="rId4"/>
          <a:stretch>
            <a:fillRect/>
          </a:stretch>
        </p:blipFill>
        <p:spPr>
          <a:xfrm>
            <a:off x="8610211" y="3907667"/>
            <a:ext cx="53510" cy="329974"/>
          </a:xfrm>
          <a:prstGeom prst="rect">
            <a:avLst/>
          </a:prstGeom>
          <a:ln w="12700">
            <a:miter lim="400000"/>
          </a:ln>
        </p:spPr>
      </p:pic>
      <p:pic>
        <p:nvPicPr>
          <p:cNvPr id="3799" name="pasted-image.pdf"/>
          <p:cNvPicPr>
            <a:picLocks noChangeAspect="1"/>
          </p:cNvPicPr>
          <p:nvPr/>
        </p:nvPicPr>
        <p:blipFill>
          <a:blip r:embed="rId5"/>
          <a:stretch>
            <a:fillRect/>
          </a:stretch>
        </p:blipFill>
        <p:spPr>
          <a:xfrm>
            <a:off x="3928765" y="3918525"/>
            <a:ext cx="4458215" cy="316611"/>
          </a:xfrm>
          <a:prstGeom prst="rect">
            <a:avLst/>
          </a:prstGeom>
          <a:ln w="12700">
            <a:miter lim="400000"/>
          </a:ln>
        </p:spPr>
      </p:pic>
      <p:sp>
        <p:nvSpPr>
          <p:cNvPr id="3800" name="Shape 3800"/>
          <p:cNvSpPr/>
          <p:nvPr/>
        </p:nvSpPr>
        <p:spPr>
          <a:xfrm>
            <a:off x="4141419" y="3073650"/>
            <a:ext cx="689666" cy="845859"/>
          </a:xfrm>
          <a:prstGeom prst="line">
            <a:avLst/>
          </a:prstGeom>
          <a:ln w="101600">
            <a:solidFill>
              <a:schemeClr val="accent6"/>
            </a:solidFill>
            <a:prstDash val="sysDot"/>
            <a:miter lim="400000"/>
            <a:tailEnd type="triangle"/>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01" name="Shape 3801"/>
          <p:cNvSpPr/>
          <p:nvPr/>
        </p:nvSpPr>
        <p:spPr>
          <a:xfrm>
            <a:off x="4264917" y="3104057"/>
            <a:ext cx="3280559" cy="802667"/>
          </a:xfrm>
          <a:prstGeom prst="line">
            <a:avLst/>
          </a:prstGeom>
          <a:ln w="101600">
            <a:solidFill>
              <a:schemeClr val="accent6"/>
            </a:solidFill>
            <a:prstDash val="sysDot"/>
            <a:miter lim="400000"/>
            <a:tailEnd type="triangle"/>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02" name="Shape 3802"/>
          <p:cNvSpPr/>
          <p:nvPr/>
        </p:nvSpPr>
        <p:spPr>
          <a:xfrm>
            <a:off x="5013342" y="173614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03" name="Shape 3803"/>
          <p:cNvSpPr/>
          <p:nvPr/>
        </p:nvSpPr>
        <p:spPr>
          <a:xfrm rot="10800000">
            <a:off x="5690128"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04" name="Shape 3804"/>
          <p:cNvSpPr/>
          <p:nvPr/>
        </p:nvSpPr>
        <p:spPr>
          <a:xfrm rot="10800000">
            <a:off x="5902236"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05" name="Shape 3805"/>
          <p:cNvSpPr/>
          <p:nvPr/>
        </p:nvSpPr>
        <p:spPr>
          <a:xfrm rot="10800000">
            <a:off x="5478021"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06" name="Shape 3806"/>
          <p:cNvSpPr/>
          <p:nvPr/>
        </p:nvSpPr>
        <p:spPr>
          <a:xfrm>
            <a:off x="6646869" y="1525428"/>
            <a:ext cx="2403073"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algn="ctr" defTabSz="307923" fontAlgn="auto" hangingPunct="0">
              <a:spcBef>
                <a:spcPts val="0"/>
              </a:spcBef>
              <a:spcAft>
                <a:spcPts val="0"/>
              </a:spcAft>
              <a:defRPr sz="6000"/>
            </a:pPr>
            <a:r>
              <a:rPr sz="2250" kern="0">
                <a:solidFill>
                  <a:srgbClr val="000000"/>
                </a:solidFill>
                <a:latin typeface="Helvetica Light"/>
                <a:sym typeface="Helvetica Light"/>
              </a:rPr>
              <a:t>real or fake </a:t>
            </a:r>
            <a:r>
              <a:rPr sz="2250" i="1" kern="0">
                <a:solidFill>
                  <a:srgbClr val="000000"/>
                </a:solidFill>
                <a:latin typeface="Helvetica Light"/>
                <a:sym typeface="Helvetica Light"/>
              </a:rPr>
              <a:t>pair </a:t>
            </a:r>
            <a:r>
              <a:rPr sz="2250" kern="0">
                <a:solidFill>
                  <a:srgbClr val="000000"/>
                </a:solidFill>
                <a:latin typeface="Helvetica Light"/>
                <a:sym typeface="Helvetica Light"/>
              </a:rPr>
              <a:t>?</a:t>
            </a:r>
          </a:p>
        </p:txBody>
      </p:sp>
      <p:pic>
        <p:nvPicPr>
          <p:cNvPr id="3807" name="pasted-image.pdf"/>
          <p:cNvPicPr>
            <a:picLocks noChangeAspect="1"/>
          </p:cNvPicPr>
          <p:nvPr/>
        </p:nvPicPr>
        <p:blipFill>
          <a:blip r:embed="rId6"/>
          <a:stretch>
            <a:fillRect/>
          </a:stretch>
        </p:blipFill>
        <p:spPr>
          <a:xfrm>
            <a:off x="5619009" y="899531"/>
            <a:ext cx="286557" cy="247032"/>
          </a:xfrm>
          <a:prstGeom prst="rect">
            <a:avLst/>
          </a:prstGeom>
          <a:ln w="12700">
            <a:miter lim="400000"/>
          </a:ln>
        </p:spPr>
      </p:pic>
      <p:sp>
        <p:nvSpPr>
          <p:cNvPr id="3827" name="Shape 3827"/>
          <p:cNvSpPr/>
          <p:nvPr/>
        </p:nvSpPr>
        <p:spPr>
          <a:xfrm>
            <a:off x="1002972" y="1725806"/>
            <a:ext cx="2142207" cy="585910"/>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34273" tIns="17141" rIns="34273" bIns="17141"/>
          <a:lstStyle/>
          <a:p>
            <a:pPr algn="ctr" defTabSz="307923" fontAlgn="auto" hangingPunct="0">
              <a:spcBef>
                <a:spcPts val="0"/>
              </a:spcBef>
              <a:spcAft>
                <a:spcPts val="0"/>
              </a:spcAft>
              <a:defRPr/>
            </a:pPr>
            <a:endParaRPr sz="1913" kern="0">
              <a:solidFill>
                <a:srgbClr val="000000"/>
              </a:solidFill>
              <a:latin typeface="Helvetica Light"/>
              <a:sym typeface="Helvetica Light"/>
            </a:endParaRPr>
          </a:p>
        </p:txBody>
      </p:sp>
      <p:grpSp>
        <p:nvGrpSpPr>
          <p:cNvPr id="3812" name="Group 3812"/>
          <p:cNvGrpSpPr/>
          <p:nvPr/>
        </p:nvGrpSpPr>
        <p:grpSpPr>
          <a:xfrm rot="5400000">
            <a:off x="4093926" y="1654872"/>
            <a:ext cx="1320159" cy="117758"/>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sp>
        <p:nvSpPr>
          <p:cNvPr id="3813" name="Shape 3813"/>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14" name="Shape 3814"/>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15" name="Shape 3815"/>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16" name="Shape 3816"/>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817" name="pasted-image.pdf"/>
          <p:cNvPicPr>
            <a:picLocks noChangeAspect="1"/>
          </p:cNvPicPr>
          <p:nvPr/>
        </p:nvPicPr>
        <p:blipFill>
          <a:blip r:embed="rId7"/>
          <a:stretch>
            <a:fillRect/>
          </a:stretch>
        </p:blipFill>
        <p:spPr>
          <a:xfrm>
            <a:off x="2245851" y="172158"/>
            <a:ext cx="266795" cy="276676"/>
          </a:xfrm>
          <a:prstGeom prst="rect">
            <a:avLst/>
          </a:prstGeom>
          <a:ln w="12700">
            <a:miter lim="400000"/>
          </a:ln>
        </p:spPr>
      </p:pic>
      <p:pic>
        <p:nvPicPr>
          <p:cNvPr id="3818" name="pasted-image.pdf"/>
          <p:cNvPicPr>
            <a:picLocks noChangeAspect="1"/>
          </p:cNvPicPr>
          <p:nvPr/>
        </p:nvPicPr>
        <p:blipFill>
          <a:blip r:embed="rId8"/>
          <a:stretch>
            <a:fillRect/>
          </a:stretch>
        </p:blipFill>
        <p:spPr>
          <a:xfrm>
            <a:off x="706953" y="158898"/>
            <a:ext cx="217389" cy="167982"/>
          </a:xfrm>
          <a:prstGeom prst="rect">
            <a:avLst/>
          </a:prstGeom>
          <a:ln w="12700">
            <a:miter lim="400000"/>
          </a:ln>
        </p:spPr>
      </p:pic>
      <p:pic>
        <p:nvPicPr>
          <p:cNvPr id="3819" name="pasted-image.pdf"/>
          <p:cNvPicPr>
            <a:picLocks noChangeAspect="1"/>
          </p:cNvPicPr>
          <p:nvPr/>
        </p:nvPicPr>
        <p:blipFill>
          <a:blip r:embed="rId9"/>
          <a:stretch>
            <a:fillRect/>
          </a:stretch>
        </p:blipFill>
        <p:spPr>
          <a:xfrm>
            <a:off x="3695109" y="105550"/>
            <a:ext cx="485587" cy="246119"/>
          </a:xfrm>
          <a:prstGeom prst="rect">
            <a:avLst/>
          </a:prstGeom>
          <a:ln w="12700">
            <a:miter lim="400000"/>
          </a:ln>
        </p:spPr>
      </p:pic>
      <p:pic>
        <p:nvPicPr>
          <p:cNvPr id="3820" name="pasted-image-filtered.png"/>
          <p:cNvPicPr>
            <a:picLocks noChangeAspect="1"/>
          </p:cNvPicPr>
          <p:nvPr/>
        </p:nvPicPr>
        <p:blipFill>
          <a:blip r:embed="rId10"/>
          <a:stretch>
            <a:fillRect/>
          </a:stretch>
        </p:blipFill>
        <p:spPr>
          <a:xfrm>
            <a:off x="221448" y="439038"/>
            <a:ext cx="1219201" cy="1219201"/>
          </a:xfrm>
          <a:prstGeom prst="rect">
            <a:avLst/>
          </a:prstGeom>
          <a:ln w="25400">
            <a:solidFill>
              <a:srgbClr val="000000"/>
            </a:solidFill>
            <a:miter lim="400000"/>
          </a:ln>
        </p:spPr>
      </p:pic>
      <p:pic>
        <p:nvPicPr>
          <p:cNvPr id="3821" name="pasted-image-filtered.png"/>
          <p:cNvPicPr>
            <a:picLocks noChangeAspect="1"/>
          </p:cNvPicPr>
          <p:nvPr/>
        </p:nvPicPr>
        <p:blipFill>
          <a:blip r:embed="rId10"/>
          <a:stretch>
            <a:fillRect/>
          </a:stretch>
        </p:blipFill>
        <p:spPr>
          <a:xfrm>
            <a:off x="3310559" y="1750372"/>
            <a:ext cx="1219201" cy="1219201"/>
          </a:xfrm>
          <a:prstGeom prst="rect">
            <a:avLst/>
          </a:prstGeom>
          <a:ln w="101600">
            <a:solidFill>
              <a:schemeClr val="accent6"/>
            </a:solidFill>
            <a:prstDash val="sysDot"/>
            <a:miter lim="400000"/>
          </a:ln>
        </p:spPr>
      </p:pic>
      <p:pic>
        <p:nvPicPr>
          <p:cNvPr id="3822" name="pasted-image-enhanced.png"/>
          <p:cNvPicPr>
            <a:picLocks noChangeAspect="1"/>
          </p:cNvPicPr>
          <p:nvPr/>
        </p:nvPicPr>
        <p:blipFill>
          <a:blip r:embed="rId11"/>
          <a:srcRect t="34404" r="47805" b="23439"/>
          <a:stretch>
            <a:fillRect/>
          </a:stretch>
        </p:blipFill>
        <p:spPr>
          <a:xfrm rot="5400000">
            <a:off x="3326988" y="363456"/>
            <a:ext cx="1221833" cy="1315786"/>
          </a:xfrm>
          <a:prstGeom prst="rect">
            <a:avLst/>
          </a:prstGeom>
          <a:ln w="25400">
            <a:solidFill>
              <a:srgbClr val="000000"/>
            </a:solidFill>
            <a:miter lim="400000"/>
          </a:ln>
        </p:spPr>
      </p:pic>
      <p:sp>
        <p:nvSpPr>
          <p:cNvPr id="3823" name="Shape 3823"/>
          <p:cNvSpPr/>
          <p:nvPr/>
        </p:nvSpPr>
        <p:spPr>
          <a:xfrm>
            <a:off x="4744708" y="3924232"/>
            <a:ext cx="188813" cy="301399"/>
          </a:xfrm>
          <a:prstGeom prst="rect">
            <a:avLst/>
          </a:prstGeom>
          <a:ln w="76200">
            <a:solidFill>
              <a:schemeClr val="accent6"/>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sp>
        <p:nvSpPr>
          <p:cNvPr id="3824" name="Shape 3824"/>
          <p:cNvSpPr/>
          <p:nvPr/>
        </p:nvSpPr>
        <p:spPr>
          <a:xfrm>
            <a:off x="7648591" y="3921963"/>
            <a:ext cx="188814" cy="301399"/>
          </a:xfrm>
          <a:prstGeom prst="rect">
            <a:avLst/>
          </a:prstGeom>
          <a:ln w="76200">
            <a:solidFill>
              <a:schemeClr val="accent6"/>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sp>
        <p:nvSpPr>
          <p:cNvPr id="3825" name="Shape 3825"/>
          <p:cNvSpPr/>
          <p:nvPr/>
        </p:nvSpPr>
        <p:spPr>
          <a:xfrm>
            <a:off x="6852341" y="4557568"/>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
        <p:nvSpPr>
          <p:cNvPr id="3826" name="Shape 3826"/>
          <p:cNvSpPr/>
          <p:nvPr/>
        </p:nvSpPr>
        <p:spPr>
          <a:xfrm>
            <a:off x="7444118" y="4826575"/>
            <a:ext cx="1647469"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983538486"/>
      </p:ext>
    </p:extLst>
  </p:cSld>
  <p:clrMapOvr>
    <a:masterClrMapping/>
  </p:clrMapOvr>
  <mc:AlternateContent xmlns:mc="http://schemas.openxmlformats.org/markup-compatibility/2006" xmlns:p14="http://schemas.microsoft.com/office/powerpoint/2010/main">
    <mc:Choice Requires="p14">
      <p:transition spd="med" p14:dur="600"/>
    </mc:Choice>
    <mc:Fallback xmlns="">
      <p:transition spd="med"/>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 name="pasted-image.pdf"/>
          <p:cNvPicPr>
            <a:picLocks noChangeAspect="1"/>
          </p:cNvPicPr>
          <p:nvPr/>
        </p:nvPicPr>
        <p:blipFill>
          <a:blip r:embed="rId2"/>
          <a:stretch>
            <a:fillRect/>
          </a:stretch>
        </p:blipFill>
        <p:spPr>
          <a:xfrm>
            <a:off x="1385228" y="3963540"/>
            <a:ext cx="1436461" cy="374397"/>
          </a:xfrm>
          <a:prstGeom prst="rect">
            <a:avLst/>
          </a:prstGeom>
          <a:ln w="12700">
            <a:miter lim="400000"/>
          </a:ln>
        </p:spPr>
      </p:pic>
      <p:pic>
        <p:nvPicPr>
          <p:cNvPr id="3830" name="pasted-image.pdf"/>
          <p:cNvPicPr>
            <a:picLocks noChangeAspect="1"/>
          </p:cNvPicPr>
          <p:nvPr/>
        </p:nvPicPr>
        <p:blipFill>
          <a:blip r:embed="rId3"/>
          <a:stretch>
            <a:fillRect/>
          </a:stretch>
        </p:blipFill>
        <p:spPr>
          <a:xfrm>
            <a:off x="3000986" y="3907381"/>
            <a:ext cx="704538" cy="338892"/>
          </a:xfrm>
          <a:prstGeom prst="rect">
            <a:avLst/>
          </a:prstGeom>
          <a:ln w="12700">
            <a:miter lim="400000"/>
          </a:ln>
        </p:spPr>
      </p:pic>
      <p:pic>
        <p:nvPicPr>
          <p:cNvPr id="3831" name="pasted-image.pdf"/>
          <p:cNvPicPr>
            <a:picLocks noChangeAspect="1"/>
          </p:cNvPicPr>
          <p:nvPr/>
        </p:nvPicPr>
        <p:blipFill>
          <a:blip r:embed="rId4"/>
          <a:stretch>
            <a:fillRect/>
          </a:stretch>
        </p:blipFill>
        <p:spPr>
          <a:xfrm>
            <a:off x="8610211" y="3907667"/>
            <a:ext cx="53510" cy="329974"/>
          </a:xfrm>
          <a:prstGeom prst="rect">
            <a:avLst/>
          </a:prstGeom>
          <a:ln w="12700">
            <a:miter lim="400000"/>
          </a:ln>
        </p:spPr>
      </p:pic>
      <p:pic>
        <p:nvPicPr>
          <p:cNvPr id="3832" name="pasted-image.pdf"/>
          <p:cNvPicPr>
            <a:picLocks noChangeAspect="1"/>
          </p:cNvPicPr>
          <p:nvPr/>
        </p:nvPicPr>
        <p:blipFill>
          <a:blip r:embed="rId5"/>
          <a:stretch>
            <a:fillRect/>
          </a:stretch>
        </p:blipFill>
        <p:spPr>
          <a:xfrm>
            <a:off x="3928765" y="3918525"/>
            <a:ext cx="4458215" cy="316611"/>
          </a:xfrm>
          <a:prstGeom prst="rect">
            <a:avLst/>
          </a:prstGeom>
          <a:ln w="12700">
            <a:miter lim="400000"/>
          </a:ln>
        </p:spPr>
      </p:pic>
      <p:sp>
        <p:nvSpPr>
          <p:cNvPr id="3833" name="Shape 3833"/>
          <p:cNvSpPr/>
          <p:nvPr/>
        </p:nvSpPr>
        <p:spPr>
          <a:xfrm>
            <a:off x="4141419" y="3073650"/>
            <a:ext cx="689666" cy="845859"/>
          </a:xfrm>
          <a:prstGeom prst="line">
            <a:avLst/>
          </a:prstGeom>
          <a:ln w="101600">
            <a:solidFill>
              <a:schemeClr val="accent6"/>
            </a:solidFill>
            <a:prstDash val="sysDot"/>
            <a:miter lim="400000"/>
            <a:tailEnd type="triangle"/>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34" name="Shape 3834"/>
          <p:cNvSpPr/>
          <p:nvPr/>
        </p:nvSpPr>
        <p:spPr>
          <a:xfrm>
            <a:off x="4264917" y="3104057"/>
            <a:ext cx="3280559" cy="802667"/>
          </a:xfrm>
          <a:prstGeom prst="line">
            <a:avLst/>
          </a:prstGeom>
          <a:ln w="101600">
            <a:solidFill>
              <a:schemeClr val="accent6"/>
            </a:solidFill>
            <a:prstDash val="sysDot"/>
            <a:miter lim="400000"/>
            <a:tailEnd type="triangle"/>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35" name="Shape 3835"/>
          <p:cNvSpPr/>
          <p:nvPr/>
        </p:nvSpPr>
        <p:spPr>
          <a:xfrm>
            <a:off x="5013342" y="173614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36" name="Shape 3836"/>
          <p:cNvSpPr/>
          <p:nvPr/>
        </p:nvSpPr>
        <p:spPr>
          <a:xfrm rot="10800000">
            <a:off x="5690128"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37" name="Shape 3837"/>
          <p:cNvSpPr/>
          <p:nvPr/>
        </p:nvSpPr>
        <p:spPr>
          <a:xfrm rot="10800000">
            <a:off x="5902236"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38" name="Shape 3838"/>
          <p:cNvSpPr/>
          <p:nvPr/>
        </p:nvSpPr>
        <p:spPr>
          <a:xfrm rot="10800000">
            <a:off x="5478021"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839" name="pasted-image.pdf"/>
          <p:cNvPicPr>
            <a:picLocks noChangeAspect="1"/>
          </p:cNvPicPr>
          <p:nvPr/>
        </p:nvPicPr>
        <p:blipFill>
          <a:blip r:embed="rId6"/>
          <a:stretch>
            <a:fillRect/>
          </a:stretch>
        </p:blipFill>
        <p:spPr>
          <a:xfrm>
            <a:off x="5619009" y="899531"/>
            <a:ext cx="286557" cy="247032"/>
          </a:xfrm>
          <a:prstGeom prst="rect">
            <a:avLst/>
          </a:prstGeom>
          <a:ln w="12700">
            <a:miter lim="400000"/>
          </a:ln>
        </p:spPr>
      </p:pic>
      <p:sp>
        <p:nvSpPr>
          <p:cNvPr id="3860" name="Shape 3860"/>
          <p:cNvSpPr/>
          <p:nvPr/>
        </p:nvSpPr>
        <p:spPr>
          <a:xfrm>
            <a:off x="1002972" y="1725806"/>
            <a:ext cx="2142207" cy="585910"/>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34273" tIns="17141" rIns="34273" bIns="17141"/>
          <a:lstStyle/>
          <a:p>
            <a:pPr algn="ctr" defTabSz="307923" fontAlgn="auto" hangingPunct="0">
              <a:spcBef>
                <a:spcPts val="0"/>
              </a:spcBef>
              <a:spcAft>
                <a:spcPts val="0"/>
              </a:spcAft>
              <a:defRPr/>
            </a:pPr>
            <a:endParaRPr sz="1913" kern="0">
              <a:solidFill>
                <a:srgbClr val="000000"/>
              </a:solidFill>
              <a:latin typeface="Helvetica Light"/>
              <a:sym typeface="Helvetica Light"/>
            </a:endParaRPr>
          </a:p>
        </p:txBody>
      </p:sp>
      <p:grpSp>
        <p:nvGrpSpPr>
          <p:cNvPr id="3844" name="Group 3844"/>
          <p:cNvGrpSpPr/>
          <p:nvPr/>
        </p:nvGrpSpPr>
        <p:grpSpPr>
          <a:xfrm rot="5400000">
            <a:off x="4093926" y="1654872"/>
            <a:ext cx="1320159" cy="117758"/>
            <a:chOff x="0" y="0"/>
            <a:chExt cx="3520423" cy="314020"/>
          </a:xfrm>
        </p:grpSpPr>
        <p:sp>
          <p:nvSpPr>
            <p:cNvPr id="3841" name="Shape 3841"/>
            <p:cNvSpPr/>
            <p:nvPr/>
          </p:nvSpPr>
          <p:spPr>
            <a:xfrm>
              <a:off x="0" y="26778"/>
              <a:ext cx="3520424" cy="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42" name="Shape 3842"/>
            <p:cNvSpPr/>
            <p:nvPr/>
          </p:nvSpPr>
          <p:spPr>
            <a:xfrm flipH="1">
              <a:off x="22704" y="0"/>
              <a:ext cx="1" cy="3140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43" name="Shape 3843"/>
            <p:cNvSpPr/>
            <p:nvPr/>
          </p:nvSpPr>
          <p:spPr>
            <a:xfrm>
              <a:off x="3500345" y="28400"/>
              <a:ext cx="1" cy="2572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sp>
        <p:nvSpPr>
          <p:cNvPr id="3845" name="Shape 3845"/>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46" name="Shape 3846"/>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47" name="Shape 3847"/>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48" name="Shape 3848"/>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849" name="pasted-image.pdf"/>
          <p:cNvPicPr>
            <a:picLocks noChangeAspect="1"/>
          </p:cNvPicPr>
          <p:nvPr/>
        </p:nvPicPr>
        <p:blipFill>
          <a:blip r:embed="rId7"/>
          <a:stretch>
            <a:fillRect/>
          </a:stretch>
        </p:blipFill>
        <p:spPr>
          <a:xfrm>
            <a:off x="2245851" y="172158"/>
            <a:ext cx="266795" cy="276676"/>
          </a:xfrm>
          <a:prstGeom prst="rect">
            <a:avLst/>
          </a:prstGeom>
          <a:ln w="12700">
            <a:miter lim="400000"/>
          </a:ln>
        </p:spPr>
      </p:pic>
      <p:pic>
        <p:nvPicPr>
          <p:cNvPr id="3850" name="pasted-image.pdf"/>
          <p:cNvPicPr>
            <a:picLocks noChangeAspect="1"/>
          </p:cNvPicPr>
          <p:nvPr/>
        </p:nvPicPr>
        <p:blipFill>
          <a:blip r:embed="rId8"/>
          <a:stretch>
            <a:fillRect/>
          </a:stretch>
        </p:blipFill>
        <p:spPr>
          <a:xfrm>
            <a:off x="706953" y="158898"/>
            <a:ext cx="217389" cy="167982"/>
          </a:xfrm>
          <a:prstGeom prst="rect">
            <a:avLst/>
          </a:prstGeom>
          <a:ln w="12700">
            <a:miter lim="400000"/>
          </a:ln>
        </p:spPr>
      </p:pic>
      <p:pic>
        <p:nvPicPr>
          <p:cNvPr id="3851" name="pasted-image.pdf"/>
          <p:cNvPicPr>
            <a:picLocks noChangeAspect="1"/>
          </p:cNvPicPr>
          <p:nvPr/>
        </p:nvPicPr>
        <p:blipFill>
          <a:blip r:embed="rId9"/>
          <a:stretch>
            <a:fillRect/>
          </a:stretch>
        </p:blipFill>
        <p:spPr>
          <a:xfrm>
            <a:off x="3695109" y="105550"/>
            <a:ext cx="485587" cy="246119"/>
          </a:xfrm>
          <a:prstGeom prst="rect">
            <a:avLst/>
          </a:prstGeom>
          <a:ln w="12700">
            <a:miter lim="400000"/>
          </a:ln>
        </p:spPr>
      </p:pic>
      <p:pic>
        <p:nvPicPr>
          <p:cNvPr id="3852" name="pasted-image-filtered.png"/>
          <p:cNvPicPr>
            <a:picLocks noChangeAspect="1"/>
          </p:cNvPicPr>
          <p:nvPr/>
        </p:nvPicPr>
        <p:blipFill>
          <a:blip r:embed="rId10"/>
          <a:stretch>
            <a:fillRect/>
          </a:stretch>
        </p:blipFill>
        <p:spPr>
          <a:xfrm>
            <a:off x="221448" y="439038"/>
            <a:ext cx="1219201" cy="1219201"/>
          </a:xfrm>
          <a:prstGeom prst="rect">
            <a:avLst/>
          </a:prstGeom>
          <a:ln w="25400">
            <a:solidFill>
              <a:srgbClr val="000000"/>
            </a:solidFill>
            <a:miter lim="400000"/>
          </a:ln>
        </p:spPr>
      </p:pic>
      <p:pic>
        <p:nvPicPr>
          <p:cNvPr id="3853" name="pasted-image-filtered.png"/>
          <p:cNvPicPr>
            <a:picLocks noChangeAspect="1"/>
          </p:cNvPicPr>
          <p:nvPr/>
        </p:nvPicPr>
        <p:blipFill>
          <a:blip r:embed="rId10"/>
          <a:stretch>
            <a:fillRect/>
          </a:stretch>
        </p:blipFill>
        <p:spPr>
          <a:xfrm>
            <a:off x="3310559" y="1750372"/>
            <a:ext cx="1219201" cy="1219201"/>
          </a:xfrm>
          <a:prstGeom prst="rect">
            <a:avLst/>
          </a:prstGeom>
          <a:ln w="101600">
            <a:solidFill>
              <a:schemeClr val="accent6"/>
            </a:solidFill>
            <a:prstDash val="sysDot"/>
            <a:miter lim="400000"/>
          </a:ln>
        </p:spPr>
      </p:pic>
      <p:pic>
        <p:nvPicPr>
          <p:cNvPr id="3854" name="pasted-image-enhanced.png"/>
          <p:cNvPicPr>
            <a:picLocks noChangeAspect="1"/>
          </p:cNvPicPr>
          <p:nvPr/>
        </p:nvPicPr>
        <p:blipFill>
          <a:blip r:embed="rId11"/>
          <a:srcRect t="34404" r="47805" b="23439"/>
          <a:stretch>
            <a:fillRect/>
          </a:stretch>
        </p:blipFill>
        <p:spPr>
          <a:xfrm rot="5400000">
            <a:off x="3326988" y="363456"/>
            <a:ext cx="1221833" cy="1315786"/>
          </a:xfrm>
          <a:prstGeom prst="rect">
            <a:avLst/>
          </a:prstGeom>
          <a:ln w="25400">
            <a:solidFill>
              <a:srgbClr val="000000"/>
            </a:solidFill>
            <a:miter lim="400000"/>
          </a:ln>
        </p:spPr>
      </p:pic>
      <p:sp>
        <p:nvSpPr>
          <p:cNvPr id="3855" name="Shape 3855"/>
          <p:cNvSpPr/>
          <p:nvPr/>
        </p:nvSpPr>
        <p:spPr>
          <a:xfrm>
            <a:off x="4744708" y="3924232"/>
            <a:ext cx="188813" cy="301399"/>
          </a:xfrm>
          <a:prstGeom prst="rect">
            <a:avLst/>
          </a:prstGeom>
          <a:ln w="76200">
            <a:solidFill>
              <a:schemeClr val="accent6"/>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sp>
        <p:nvSpPr>
          <p:cNvPr id="3856" name="Shape 3856"/>
          <p:cNvSpPr/>
          <p:nvPr/>
        </p:nvSpPr>
        <p:spPr>
          <a:xfrm>
            <a:off x="7648591" y="3921963"/>
            <a:ext cx="188814" cy="301399"/>
          </a:xfrm>
          <a:prstGeom prst="rect">
            <a:avLst/>
          </a:prstGeom>
          <a:ln w="76200">
            <a:solidFill>
              <a:schemeClr val="accent6"/>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sp>
        <p:nvSpPr>
          <p:cNvPr id="3857" name="Shape 3857"/>
          <p:cNvSpPr/>
          <p:nvPr/>
        </p:nvSpPr>
        <p:spPr>
          <a:xfrm>
            <a:off x="6178394" y="1533528"/>
            <a:ext cx="2403073"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algn="ctr" defTabSz="307923" fontAlgn="auto" hangingPunct="0">
              <a:spcBef>
                <a:spcPts val="0"/>
              </a:spcBef>
              <a:spcAft>
                <a:spcPts val="0"/>
              </a:spcAft>
              <a:defRPr sz="6000"/>
            </a:pPr>
            <a:r>
              <a:rPr sz="2250" b="1" kern="0">
                <a:solidFill>
                  <a:srgbClr val="C82506"/>
                </a:solidFill>
                <a:latin typeface="Helvetica"/>
                <a:ea typeface="Helvetica"/>
                <a:cs typeface="Helvetica"/>
                <a:sym typeface="Helvetica"/>
              </a:rPr>
              <a:t>fake</a:t>
            </a:r>
            <a:r>
              <a:rPr sz="2250" kern="0">
                <a:solidFill>
                  <a:srgbClr val="000000"/>
                </a:solidFill>
                <a:latin typeface="Helvetica Light"/>
                <a:sym typeface="Helvetica Light"/>
              </a:rPr>
              <a:t> </a:t>
            </a:r>
            <a:r>
              <a:rPr sz="2250" i="1" kern="0">
                <a:solidFill>
                  <a:srgbClr val="000000"/>
                </a:solidFill>
                <a:latin typeface="Helvetica Light"/>
                <a:sym typeface="Helvetica Light"/>
              </a:rPr>
              <a:t>pair</a:t>
            </a:r>
          </a:p>
        </p:txBody>
      </p:sp>
      <p:sp>
        <p:nvSpPr>
          <p:cNvPr id="3858" name="Shape 3858"/>
          <p:cNvSpPr/>
          <p:nvPr/>
        </p:nvSpPr>
        <p:spPr>
          <a:xfrm>
            <a:off x="6852341" y="4557568"/>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
        <p:nvSpPr>
          <p:cNvPr id="3859" name="Shape 3859"/>
          <p:cNvSpPr/>
          <p:nvPr/>
        </p:nvSpPr>
        <p:spPr>
          <a:xfrm>
            <a:off x="7444118" y="4826575"/>
            <a:ext cx="1647469"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1201070659"/>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2" name="pasted-image.pdf"/>
          <p:cNvPicPr>
            <a:picLocks noChangeAspect="1"/>
          </p:cNvPicPr>
          <p:nvPr/>
        </p:nvPicPr>
        <p:blipFill>
          <a:blip r:embed="rId2"/>
          <a:stretch>
            <a:fillRect/>
          </a:stretch>
        </p:blipFill>
        <p:spPr>
          <a:xfrm>
            <a:off x="1385228" y="3963540"/>
            <a:ext cx="1436461" cy="374397"/>
          </a:xfrm>
          <a:prstGeom prst="rect">
            <a:avLst/>
          </a:prstGeom>
          <a:ln w="12700">
            <a:miter lim="400000"/>
          </a:ln>
        </p:spPr>
      </p:pic>
      <p:pic>
        <p:nvPicPr>
          <p:cNvPr id="3863" name="pasted-image.pdf"/>
          <p:cNvPicPr>
            <a:picLocks noChangeAspect="1"/>
          </p:cNvPicPr>
          <p:nvPr/>
        </p:nvPicPr>
        <p:blipFill>
          <a:blip r:embed="rId3"/>
          <a:stretch>
            <a:fillRect/>
          </a:stretch>
        </p:blipFill>
        <p:spPr>
          <a:xfrm>
            <a:off x="3000986" y="3907381"/>
            <a:ext cx="704538" cy="338892"/>
          </a:xfrm>
          <a:prstGeom prst="rect">
            <a:avLst/>
          </a:prstGeom>
          <a:ln w="12700">
            <a:miter lim="400000"/>
          </a:ln>
        </p:spPr>
      </p:pic>
      <p:pic>
        <p:nvPicPr>
          <p:cNvPr id="3864" name="pasted-image.pdf"/>
          <p:cNvPicPr>
            <a:picLocks noChangeAspect="1"/>
          </p:cNvPicPr>
          <p:nvPr/>
        </p:nvPicPr>
        <p:blipFill>
          <a:blip r:embed="rId4"/>
          <a:stretch>
            <a:fillRect/>
          </a:stretch>
        </p:blipFill>
        <p:spPr>
          <a:xfrm>
            <a:off x="8610211" y="3907667"/>
            <a:ext cx="53510" cy="329974"/>
          </a:xfrm>
          <a:prstGeom prst="rect">
            <a:avLst/>
          </a:prstGeom>
          <a:ln w="12700">
            <a:miter lim="400000"/>
          </a:ln>
        </p:spPr>
      </p:pic>
      <p:pic>
        <p:nvPicPr>
          <p:cNvPr id="3865" name="pasted-image.pdf"/>
          <p:cNvPicPr>
            <a:picLocks noChangeAspect="1"/>
          </p:cNvPicPr>
          <p:nvPr/>
        </p:nvPicPr>
        <p:blipFill>
          <a:blip r:embed="rId5"/>
          <a:stretch>
            <a:fillRect/>
          </a:stretch>
        </p:blipFill>
        <p:spPr>
          <a:xfrm>
            <a:off x="3928765" y="3918525"/>
            <a:ext cx="4458215" cy="316611"/>
          </a:xfrm>
          <a:prstGeom prst="rect">
            <a:avLst/>
          </a:prstGeom>
          <a:ln w="12700">
            <a:miter lim="400000"/>
          </a:ln>
        </p:spPr>
      </p:pic>
      <p:sp>
        <p:nvSpPr>
          <p:cNvPr id="3866" name="Shape 3866"/>
          <p:cNvSpPr/>
          <p:nvPr/>
        </p:nvSpPr>
        <p:spPr>
          <a:xfrm>
            <a:off x="4141419" y="3073650"/>
            <a:ext cx="689666" cy="845859"/>
          </a:xfrm>
          <a:prstGeom prst="line">
            <a:avLst/>
          </a:prstGeom>
          <a:ln w="101600">
            <a:solidFill>
              <a:schemeClr val="accent6"/>
            </a:solidFill>
            <a:prstDash val="sysDot"/>
            <a:miter lim="400000"/>
            <a:tailEnd type="triangle"/>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67" name="Shape 3867"/>
          <p:cNvSpPr/>
          <p:nvPr/>
        </p:nvSpPr>
        <p:spPr>
          <a:xfrm>
            <a:off x="4264917" y="3104057"/>
            <a:ext cx="3280559" cy="802667"/>
          </a:xfrm>
          <a:prstGeom prst="line">
            <a:avLst/>
          </a:prstGeom>
          <a:ln w="101600">
            <a:solidFill>
              <a:schemeClr val="accent6"/>
            </a:solidFill>
            <a:prstDash val="sysDot"/>
            <a:miter lim="400000"/>
            <a:tailEnd type="triangle"/>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68" name="Shape 3868"/>
          <p:cNvSpPr/>
          <p:nvPr/>
        </p:nvSpPr>
        <p:spPr>
          <a:xfrm>
            <a:off x="5013342" y="173614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69" name="Shape 3869"/>
          <p:cNvSpPr/>
          <p:nvPr/>
        </p:nvSpPr>
        <p:spPr>
          <a:xfrm rot="10800000">
            <a:off x="5690128"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70" name="Shape 3870"/>
          <p:cNvSpPr/>
          <p:nvPr/>
        </p:nvSpPr>
        <p:spPr>
          <a:xfrm rot="10800000">
            <a:off x="5902236"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71" name="Shape 3871"/>
          <p:cNvSpPr/>
          <p:nvPr/>
        </p:nvSpPr>
        <p:spPr>
          <a:xfrm rot="10800000">
            <a:off x="5478021"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872" name="pasted-image.pdf"/>
          <p:cNvPicPr>
            <a:picLocks noChangeAspect="1"/>
          </p:cNvPicPr>
          <p:nvPr/>
        </p:nvPicPr>
        <p:blipFill>
          <a:blip r:embed="rId6"/>
          <a:stretch>
            <a:fillRect/>
          </a:stretch>
        </p:blipFill>
        <p:spPr>
          <a:xfrm>
            <a:off x="5619009" y="899531"/>
            <a:ext cx="286557" cy="247032"/>
          </a:xfrm>
          <a:prstGeom prst="rect">
            <a:avLst/>
          </a:prstGeom>
          <a:ln w="12700">
            <a:miter lim="400000"/>
          </a:ln>
        </p:spPr>
      </p:pic>
      <p:sp>
        <p:nvSpPr>
          <p:cNvPr id="3893" name="Shape 3893"/>
          <p:cNvSpPr/>
          <p:nvPr/>
        </p:nvSpPr>
        <p:spPr>
          <a:xfrm>
            <a:off x="1002972" y="1725806"/>
            <a:ext cx="2142207" cy="585910"/>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34273" tIns="17141" rIns="34273" bIns="17141"/>
          <a:lstStyle/>
          <a:p>
            <a:pPr algn="ctr" defTabSz="307923" fontAlgn="auto" hangingPunct="0">
              <a:spcBef>
                <a:spcPts val="0"/>
              </a:spcBef>
              <a:spcAft>
                <a:spcPts val="0"/>
              </a:spcAft>
              <a:defRPr/>
            </a:pPr>
            <a:endParaRPr sz="1913" kern="0">
              <a:solidFill>
                <a:srgbClr val="000000"/>
              </a:solidFill>
              <a:latin typeface="Helvetica Light"/>
              <a:sym typeface="Helvetica Light"/>
            </a:endParaRPr>
          </a:p>
        </p:txBody>
      </p:sp>
      <p:grpSp>
        <p:nvGrpSpPr>
          <p:cNvPr id="3877" name="Group 3877"/>
          <p:cNvGrpSpPr/>
          <p:nvPr/>
        </p:nvGrpSpPr>
        <p:grpSpPr>
          <a:xfrm rot="5400000">
            <a:off x="4093926" y="1654872"/>
            <a:ext cx="1320159" cy="117758"/>
            <a:chOff x="0" y="0"/>
            <a:chExt cx="3520423" cy="314020"/>
          </a:xfrm>
        </p:grpSpPr>
        <p:sp>
          <p:nvSpPr>
            <p:cNvPr id="3874" name="Shape 3874"/>
            <p:cNvSpPr/>
            <p:nvPr/>
          </p:nvSpPr>
          <p:spPr>
            <a:xfrm>
              <a:off x="0" y="26778"/>
              <a:ext cx="3520424" cy="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75" name="Shape 3875"/>
            <p:cNvSpPr/>
            <p:nvPr/>
          </p:nvSpPr>
          <p:spPr>
            <a:xfrm flipH="1">
              <a:off x="22704" y="0"/>
              <a:ext cx="1" cy="3140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76" name="Shape 3876"/>
            <p:cNvSpPr/>
            <p:nvPr/>
          </p:nvSpPr>
          <p:spPr>
            <a:xfrm>
              <a:off x="3500345" y="28400"/>
              <a:ext cx="1" cy="2572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sp>
        <p:nvSpPr>
          <p:cNvPr id="3878" name="Shape 3878"/>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79" name="Shape 3879"/>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80" name="Shape 3880"/>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81" name="Shape 3881"/>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882" name="pasted-image.pdf"/>
          <p:cNvPicPr>
            <a:picLocks noChangeAspect="1"/>
          </p:cNvPicPr>
          <p:nvPr/>
        </p:nvPicPr>
        <p:blipFill>
          <a:blip r:embed="rId7"/>
          <a:stretch>
            <a:fillRect/>
          </a:stretch>
        </p:blipFill>
        <p:spPr>
          <a:xfrm>
            <a:off x="2245851" y="172158"/>
            <a:ext cx="266795" cy="276676"/>
          </a:xfrm>
          <a:prstGeom prst="rect">
            <a:avLst/>
          </a:prstGeom>
          <a:ln w="12700">
            <a:miter lim="400000"/>
          </a:ln>
        </p:spPr>
      </p:pic>
      <p:pic>
        <p:nvPicPr>
          <p:cNvPr id="3883" name="pasted-image.pdf"/>
          <p:cNvPicPr>
            <a:picLocks noChangeAspect="1"/>
          </p:cNvPicPr>
          <p:nvPr/>
        </p:nvPicPr>
        <p:blipFill>
          <a:blip r:embed="rId8"/>
          <a:stretch>
            <a:fillRect/>
          </a:stretch>
        </p:blipFill>
        <p:spPr>
          <a:xfrm>
            <a:off x="706953" y="158898"/>
            <a:ext cx="217389" cy="167982"/>
          </a:xfrm>
          <a:prstGeom prst="rect">
            <a:avLst/>
          </a:prstGeom>
          <a:ln w="12700">
            <a:miter lim="400000"/>
          </a:ln>
        </p:spPr>
      </p:pic>
      <p:pic>
        <p:nvPicPr>
          <p:cNvPr id="3884" name="pasted-image.pdf"/>
          <p:cNvPicPr>
            <a:picLocks noChangeAspect="1"/>
          </p:cNvPicPr>
          <p:nvPr/>
        </p:nvPicPr>
        <p:blipFill>
          <a:blip r:embed="rId9"/>
          <a:stretch>
            <a:fillRect/>
          </a:stretch>
        </p:blipFill>
        <p:spPr>
          <a:xfrm>
            <a:off x="3695109" y="105550"/>
            <a:ext cx="485587" cy="246119"/>
          </a:xfrm>
          <a:prstGeom prst="rect">
            <a:avLst/>
          </a:prstGeom>
          <a:ln w="12700">
            <a:miter lim="400000"/>
          </a:ln>
        </p:spPr>
      </p:pic>
      <p:pic>
        <p:nvPicPr>
          <p:cNvPr id="3885" name="pasted-image-filtered.png"/>
          <p:cNvPicPr>
            <a:picLocks noChangeAspect="1"/>
          </p:cNvPicPr>
          <p:nvPr/>
        </p:nvPicPr>
        <p:blipFill>
          <a:blip r:embed="rId10"/>
          <a:stretch>
            <a:fillRect/>
          </a:stretch>
        </p:blipFill>
        <p:spPr>
          <a:xfrm>
            <a:off x="221448" y="439038"/>
            <a:ext cx="1219201" cy="1219201"/>
          </a:xfrm>
          <a:prstGeom prst="rect">
            <a:avLst/>
          </a:prstGeom>
          <a:ln w="25400">
            <a:solidFill>
              <a:srgbClr val="000000"/>
            </a:solidFill>
            <a:miter lim="400000"/>
          </a:ln>
        </p:spPr>
      </p:pic>
      <p:pic>
        <p:nvPicPr>
          <p:cNvPr id="3886" name="pasted-image-filtered.png"/>
          <p:cNvPicPr>
            <a:picLocks noChangeAspect="1"/>
          </p:cNvPicPr>
          <p:nvPr/>
        </p:nvPicPr>
        <p:blipFill>
          <a:blip r:embed="rId10"/>
          <a:stretch>
            <a:fillRect/>
          </a:stretch>
        </p:blipFill>
        <p:spPr>
          <a:xfrm>
            <a:off x="3310559" y="1750372"/>
            <a:ext cx="1219201" cy="1219201"/>
          </a:xfrm>
          <a:prstGeom prst="rect">
            <a:avLst/>
          </a:prstGeom>
          <a:ln w="101600">
            <a:solidFill>
              <a:schemeClr val="accent6"/>
            </a:solidFill>
            <a:prstDash val="sysDot"/>
            <a:miter lim="400000"/>
          </a:ln>
        </p:spPr>
      </p:pic>
      <p:sp>
        <p:nvSpPr>
          <p:cNvPr id="3887" name="Shape 3887"/>
          <p:cNvSpPr/>
          <p:nvPr/>
        </p:nvSpPr>
        <p:spPr>
          <a:xfrm>
            <a:off x="4744708" y="3924232"/>
            <a:ext cx="188813" cy="301399"/>
          </a:xfrm>
          <a:prstGeom prst="rect">
            <a:avLst/>
          </a:prstGeom>
          <a:ln w="76200">
            <a:solidFill>
              <a:schemeClr val="accent6"/>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sp>
        <p:nvSpPr>
          <p:cNvPr id="3888" name="Shape 3888"/>
          <p:cNvSpPr/>
          <p:nvPr/>
        </p:nvSpPr>
        <p:spPr>
          <a:xfrm>
            <a:off x="7648591" y="3921963"/>
            <a:ext cx="188814" cy="301399"/>
          </a:xfrm>
          <a:prstGeom prst="rect">
            <a:avLst/>
          </a:prstGeom>
          <a:ln w="76200">
            <a:solidFill>
              <a:schemeClr val="accent6"/>
            </a:solidFill>
            <a:miter lim="400000"/>
          </a:ln>
        </p:spPr>
        <p:txBody>
          <a:bodyPr lIns="26780" tIns="26780" rIns="26780" bIns="26780" anchor="ctr"/>
          <a:lstStyle/>
          <a:p>
            <a:pPr algn="ctr" defTabSz="307923" fontAlgn="auto" hangingPunct="0">
              <a:spcBef>
                <a:spcPts val="0"/>
              </a:spcBef>
              <a:spcAft>
                <a:spcPts val="0"/>
              </a:spcAft>
              <a:defRPr sz="3200">
                <a:solidFill>
                  <a:srgbClr val="0365C0"/>
                </a:solidFill>
              </a:defRPr>
            </a:pPr>
            <a:endParaRPr sz="1200" kern="0">
              <a:solidFill>
                <a:srgbClr val="0365C0"/>
              </a:solidFill>
              <a:latin typeface="Helvetica Light"/>
              <a:sym typeface="Helvetica Light"/>
            </a:endParaRPr>
          </a:p>
        </p:txBody>
      </p:sp>
      <p:sp>
        <p:nvSpPr>
          <p:cNvPr id="3889" name="Shape 3889"/>
          <p:cNvSpPr/>
          <p:nvPr/>
        </p:nvSpPr>
        <p:spPr>
          <a:xfrm>
            <a:off x="6178394" y="1533528"/>
            <a:ext cx="2403073"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algn="ctr" defTabSz="307923" fontAlgn="auto" hangingPunct="0">
              <a:spcBef>
                <a:spcPts val="0"/>
              </a:spcBef>
              <a:spcAft>
                <a:spcPts val="0"/>
              </a:spcAft>
              <a:defRPr sz="6000"/>
            </a:pPr>
            <a:r>
              <a:rPr sz="2250" b="1" kern="0">
                <a:solidFill>
                  <a:srgbClr val="00882B"/>
                </a:solidFill>
                <a:latin typeface="Helvetica"/>
                <a:ea typeface="Helvetica"/>
                <a:cs typeface="Helvetica"/>
                <a:sym typeface="Helvetica"/>
              </a:rPr>
              <a:t>real</a:t>
            </a:r>
            <a:r>
              <a:rPr sz="2250" kern="0">
                <a:solidFill>
                  <a:srgbClr val="000000"/>
                </a:solidFill>
                <a:latin typeface="Helvetica Light"/>
                <a:sym typeface="Helvetica Light"/>
              </a:rPr>
              <a:t> </a:t>
            </a:r>
            <a:r>
              <a:rPr sz="2250" i="1" kern="0">
                <a:solidFill>
                  <a:srgbClr val="000000"/>
                </a:solidFill>
                <a:latin typeface="Helvetica Light"/>
                <a:sym typeface="Helvetica Light"/>
              </a:rPr>
              <a:t>pair</a:t>
            </a:r>
          </a:p>
        </p:txBody>
      </p:sp>
      <p:pic>
        <p:nvPicPr>
          <p:cNvPr id="3890" name="pasted-image.png"/>
          <p:cNvPicPr>
            <a:picLocks noChangeAspect="1"/>
          </p:cNvPicPr>
          <p:nvPr/>
        </p:nvPicPr>
        <p:blipFill>
          <a:blip r:embed="rId11"/>
          <a:stretch>
            <a:fillRect/>
          </a:stretch>
        </p:blipFill>
        <p:spPr>
          <a:xfrm>
            <a:off x="3317849" y="439038"/>
            <a:ext cx="1219201" cy="1219201"/>
          </a:xfrm>
          <a:prstGeom prst="rect">
            <a:avLst/>
          </a:prstGeom>
          <a:ln w="25400">
            <a:solidFill>
              <a:srgbClr val="000000"/>
            </a:solidFill>
            <a:miter lim="400000"/>
          </a:ln>
        </p:spPr>
      </p:pic>
      <p:sp>
        <p:nvSpPr>
          <p:cNvPr id="3891" name="Shape 3891"/>
          <p:cNvSpPr/>
          <p:nvPr/>
        </p:nvSpPr>
        <p:spPr>
          <a:xfrm>
            <a:off x="6852341" y="4557568"/>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
        <p:nvSpPr>
          <p:cNvPr id="3892" name="Shape 3892"/>
          <p:cNvSpPr/>
          <p:nvPr/>
        </p:nvSpPr>
        <p:spPr>
          <a:xfrm>
            <a:off x="7444118" y="4826575"/>
            <a:ext cx="1647469"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71512947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5" name="pasted-image.png"/>
          <p:cNvPicPr>
            <a:picLocks noChangeAspect="1"/>
          </p:cNvPicPr>
          <p:nvPr/>
        </p:nvPicPr>
        <p:blipFill>
          <a:blip r:embed="rId2"/>
          <a:stretch>
            <a:fillRect/>
          </a:stretch>
        </p:blipFill>
        <p:spPr>
          <a:xfrm>
            <a:off x="3317849" y="439038"/>
            <a:ext cx="1219201" cy="1219201"/>
          </a:xfrm>
          <a:prstGeom prst="rect">
            <a:avLst/>
          </a:prstGeom>
          <a:ln w="25400">
            <a:solidFill>
              <a:srgbClr val="000000"/>
            </a:solidFill>
            <a:miter lim="400000"/>
          </a:ln>
        </p:spPr>
      </p:pic>
      <p:sp>
        <p:nvSpPr>
          <p:cNvPr id="3896" name="Shape 3896"/>
          <p:cNvSpPr/>
          <p:nvPr/>
        </p:nvSpPr>
        <p:spPr>
          <a:xfrm>
            <a:off x="5013342" y="1736146"/>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897" name="Shape 3897"/>
          <p:cNvSpPr/>
          <p:nvPr/>
        </p:nvSpPr>
        <p:spPr>
          <a:xfrm rot="10800000">
            <a:off x="5690128"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98" name="Shape 3898"/>
          <p:cNvSpPr/>
          <p:nvPr/>
        </p:nvSpPr>
        <p:spPr>
          <a:xfrm rot="10800000">
            <a:off x="5902236"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899" name="Shape 3899"/>
          <p:cNvSpPr/>
          <p:nvPr/>
        </p:nvSpPr>
        <p:spPr>
          <a:xfrm rot="10800000">
            <a:off x="5478021" y="1314409"/>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900" name="pasted-image.pdf"/>
          <p:cNvPicPr>
            <a:picLocks noChangeAspect="1"/>
          </p:cNvPicPr>
          <p:nvPr/>
        </p:nvPicPr>
        <p:blipFill>
          <a:blip r:embed="rId3"/>
          <a:stretch>
            <a:fillRect/>
          </a:stretch>
        </p:blipFill>
        <p:spPr>
          <a:xfrm>
            <a:off x="5619009" y="899531"/>
            <a:ext cx="286557" cy="247032"/>
          </a:xfrm>
          <a:prstGeom prst="rect">
            <a:avLst/>
          </a:prstGeom>
          <a:ln w="12700">
            <a:miter lim="400000"/>
          </a:ln>
        </p:spPr>
      </p:pic>
      <p:sp>
        <p:nvSpPr>
          <p:cNvPr id="3923" name="Shape 3923"/>
          <p:cNvSpPr/>
          <p:nvPr/>
        </p:nvSpPr>
        <p:spPr>
          <a:xfrm>
            <a:off x="1002972" y="1725806"/>
            <a:ext cx="2142207" cy="585910"/>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34273" tIns="17141" rIns="34273" bIns="17141"/>
          <a:lstStyle/>
          <a:p>
            <a:pPr algn="ctr" defTabSz="307923" fontAlgn="auto" hangingPunct="0">
              <a:spcBef>
                <a:spcPts val="0"/>
              </a:spcBef>
              <a:spcAft>
                <a:spcPts val="0"/>
              </a:spcAft>
              <a:defRPr/>
            </a:pPr>
            <a:endParaRPr sz="1913" kern="0">
              <a:solidFill>
                <a:srgbClr val="000000"/>
              </a:solidFill>
              <a:latin typeface="Helvetica Light"/>
              <a:sym typeface="Helvetica Light"/>
            </a:endParaRPr>
          </a:p>
        </p:txBody>
      </p:sp>
      <p:grpSp>
        <p:nvGrpSpPr>
          <p:cNvPr id="3905" name="Group 3905"/>
          <p:cNvGrpSpPr/>
          <p:nvPr/>
        </p:nvGrpSpPr>
        <p:grpSpPr>
          <a:xfrm rot="5400000">
            <a:off x="4093926" y="1654872"/>
            <a:ext cx="1320159" cy="117758"/>
            <a:chOff x="0" y="0"/>
            <a:chExt cx="3520423" cy="314020"/>
          </a:xfrm>
        </p:grpSpPr>
        <p:sp>
          <p:nvSpPr>
            <p:cNvPr id="3902" name="Shape 3902"/>
            <p:cNvSpPr/>
            <p:nvPr/>
          </p:nvSpPr>
          <p:spPr>
            <a:xfrm>
              <a:off x="0" y="26778"/>
              <a:ext cx="3520424" cy="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903" name="Shape 3903"/>
            <p:cNvSpPr/>
            <p:nvPr/>
          </p:nvSpPr>
          <p:spPr>
            <a:xfrm flipH="1">
              <a:off x="22704" y="0"/>
              <a:ext cx="1" cy="3140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904" name="Shape 3904"/>
            <p:cNvSpPr/>
            <p:nvPr/>
          </p:nvSpPr>
          <p:spPr>
            <a:xfrm>
              <a:off x="3500345" y="28400"/>
              <a:ext cx="1" cy="257221"/>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grpSp>
      <p:sp>
        <p:nvSpPr>
          <p:cNvPr id="3906" name="Shape 3906"/>
          <p:cNvSpPr/>
          <p:nvPr/>
        </p:nvSpPr>
        <p:spPr>
          <a:xfrm>
            <a:off x="1630296" y="1021379"/>
            <a:ext cx="1497890" cy="1"/>
          </a:xfrm>
          <a:prstGeom prst="line">
            <a:avLst/>
          </a:prstGeom>
          <a:ln w="38100">
            <a:solidFill>
              <a:srgbClr val="000000"/>
            </a:solidFill>
            <a:miter lim="400000"/>
            <a:tailEnd type="stealth"/>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907" name="Shape 3907"/>
          <p:cNvSpPr/>
          <p:nvPr/>
        </p:nvSpPr>
        <p:spPr>
          <a:xfrm rot="10800000">
            <a:off x="2307083"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908" name="Shape 3908"/>
          <p:cNvSpPr/>
          <p:nvPr/>
        </p:nvSpPr>
        <p:spPr>
          <a:xfrm rot="10800000">
            <a:off x="2519190"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sp>
        <p:nvSpPr>
          <p:cNvPr id="3909" name="Shape 3909"/>
          <p:cNvSpPr/>
          <p:nvPr/>
        </p:nvSpPr>
        <p:spPr>
          <a:xfrm rot="10800000">
            <a:off x="2094976" y="599642"/>
            <a:ext cx="144316" cy="843475"/>
          </a:xfrm>
          <a:prstGeom prst="rect">
            <a:avLst/>
          </a:prstGeom>
          <a:solidFill>
            <a:srgbClr val="FFFFFF"/>
          </a:solidFill>
          <a:ln w="38100">
            <a:solidFill>
              <a:srgbClr val="000000"/>
            </a:solidFill>
            <a:miter lim="400000"/>
          </a:ln>
        </p:spPr>
        <p:txBody>
          <a:bodyPr lIns="26780" tIns="26780" rIns="26780" bIns="26780" anchor="ctr"/>
          <a:lstStyle/>
          <a:p>
            <a:pPr algn="ctr" defTabSz="307923" fontAlgn="auto" hangingPunct="0">
              <a:spcBef>
                <a:spcPts val="0"/>
              </a:spcBef>
              <a:spcAft>
                <a:spcPts val="0"/>
              </a:spcAft>
              <a:defRPr sz="3200">
                <a:solidFill>
                  <a:srgbClr val="FFFFFF"/>
                </a:solidFill>
              </a:defRPr>
            </a:pPr>
            <a:endParaRPr sz="1200" kern="0">
              <a:solidFill>
                <a:srgbClr val="FFFFFF"/>
              </a:solidFill>
              <a:latin typeface="Helvetica Light"/>
              <a:sym typeface="Helvetica Light"/>
            </a:endParaRPr>
          </a:p>
        </p:txBody>
      </p:sp>
      <p:pic>
        <p:nvPicPr>
          <p:cNvPr id="3910" name="pasted-image.pdf"/>
          <p:cNvPicPr>
            <a:picLocks noChangeAspect="1"/>
          </p:cNvPicPr>
          <p:nvPr/>
        </p:nvPicPr>
        <p:blipFill>
          <a:blip r:embed="rId4"/>
          <a:stretch>
            <a:fillRect/>
          </a:stretch>
        </p:blipFill>
        <p:spPr>
          <a:xfrm>
            <a:off x="2245851" y="172158"/>
            <a:ext cx="266795" cy="276676"/>
          </a:xfrm>
          <a:prstGeom prst="rect">
            <a:avLst/>
          </a:prstGeom>
          <a:ln w="12700">
            <a:miter lim="400000"/>
          </a:ln>
        </p:spPr>
      </p:pic>
      <p:pic>
        <p:nvPicPr>
          <p:cNvPr id="3911" name="pasted-image.pdf"/>
          <p:cNvPicPr>
            <a:picLocks noChangeAspect="1"/>
          </p:cNvPicPr>
          <p:nvPr/>
        </p:nvPicPr>
        <p:blipFill>
          <a:blip r:embed="rId5"/>
          <a:stretch>
            <a:fillRect/>
          </a:stretch>
        </p:blipFill>
        <p:spPr>
          <a:xfrm>
            <a:off x="706953" y="158898"/>
            <a:ext cx="217389" cy="167982"/>
          </a:xfrm>
          <a:prstGeom prst="rect">
            <a:avLst/>
          </a:prstGeom>
          <a:ln w="12700">
            <a:miter lim="400000"/>
          </a:ln>
        </p:spPr>
      </p:pic>
      <p:pic>
        <p:nvPicPr>
          <p:cNvPr id="3912" name="pasted-image.pdf"/>
          <p:cNvPicPr>
            <a:picLocks noChangeAspect="1"/>
          </p:cNvPicPr>
          <p:nvPr/>
        </p:nvPicPr>
        <p:blipFill>
          <a:blip r:embed="rId6"/>
          <a:stretch>
            <a:fillRect/>
          </a:stretch>
        </p:blipFill>
        <p:spPr>
          <a:xfrm>
            <a:off x="3695109" y="105550"/>
            <a:ext cx="485587" cy="246119"/>
          </a:xfrm>
          <a:prstGeom prst="rect">
            <a:avLst/>
          </a:prstGeom>
          <a:ln w="12700">
            <a:miter lim="400000"/>
          </a:ln>
        </p:spPr>
      </p:pic>
      <p:pic>
        <p:nvPicPr>
          <p:cNvPr id="3913" name="pasted-image-filtered.png"/>
          <p:cNvPicPr>
            <a:picLocks noChangeAspect="1"/>
          </p:cNvPicPr>
          <p:nvPr/>
        </p:nvPicPr>
        <p:blipFill>
          <a:blip r:embed="rId7"/>
          <a:stretch>
            <a:fillRect/>
          </a:stretch>
        </p:blipFill>
        <p:spPr>
          <a:xfrm>
            <a:off x="221448" y="439038"/>
            <a:ext cx="1219201" cy="1219201"/>
          </a:xfrm>
          <a:prstGeom prst="rect">
            <a:avLst/>
          </a:prstGeom>
          <a:ln w="25400">
            <a:solidFill>
              <a:srgbClr val="000000"/>
            </a:solidFill>
            <a:miter lim="400000"/>
          </a:ln>
        </p:spPr>
      </p:pic>
      <p:pic>
        <p:nvPicPr>
          <p:cNvPr id="3914" name="pasted-image-filtered.png"/>
          <p:cNvPicPr>
            <a:picLocks noChangeAspect="1"/>
          </p:cNvPicPr>
          <p:nvPr/>
        </p:nvPicPr>
        <p:blipFill>
          <a:blip r:embed="rId7"/>
          <a:stretch>
            <a:fillRect/>
          </a:stretch>
        </p:blipFill>
        <p:spPr>
          <a:xfrm>
            <a:off x="3310559" y="1750372"/>
            <a:ext cx="1219201" cy="1219201"/>
          </a:xfrm>
          <a:prstGeom prst="rect">
            <a:avLst/>
          </a:prstGeom>
          <a:ln w="25400">
            <a:solidFill>
              <a:srgbClr val="000000"/>
            </a:solidFill>
            <a:miter lim="400000"/>
          </a:ln>
        </p:spPr>
      </p:pic>
      <p:pic>
        <p:nvPicPr>
          <p:cNvPr id="3915" name="pasted-image.pdf"/>
          <p:cNvPicPr>
            <a:picLocks noChangeAspect="1"/>
          </p:cNvPicPr>
          <p:nvPr/>
        </p:nvPicPr>
        <p:blipFill>
          <a:blip r:embed="rId8"/>
          <a:stretch>
            <a:fillRect/>
          </a:stretch>
        </p:blipFill>
        <p:spPr>
          <a:xfrm>
            <a:off x="1385228" y="3963540"/>
            <a:ext cx="1436461" cy="374397"/>
          </a:xfrm>
          <a:prstGeom prst="rect">
            <a:avLst/>
          </a:prstGeom>
          <a:ln w="12700">
            <a:miter lim="400000"/>
          </a:ln>
        </p:spPr>
      </p:pic>
      <p:pic>
        <p:nvPicPr>
          <p:cNvPr id="3916" name="pasted-image.pdf"/>
          <p:cNvPicPr>
            <a:picLocks noChangeAspect="1"/>
          </p:cNvPicPr>
          <p:nvPr/>
        </p:nvPicPr>
        <p:blipFill>
          <a:blip r:embed="rId9"/>
          <a:stretch>
            <a:fillRect/>
          </a:stretch>
        </p:blipFill>
        <p:spPr>
          <a:xfrm>
            <a:off x="3000986" y="3907381"/>
            <a:ext cx="704538" cy="338892"/>
          </a:xfrm>
          <a:prstGeom prst="rect">
            <a:avLst/>
          </a:prstGeom>
          <a:ln w="12700">
            <a:miter lim="400000"/>
          </a:ln>
        </p:spPr>
      </p:pic>
      <p:pic>
        <p:nvPicPr>
          <p:cNvPr id="3917" name="pasted-image.pdf"/>
          <p:cNvPicPr>
            <a:picLocks noChangeAspect="1"/>
          </p:cNvPicPr>
          <p:nvPr/>
        </p:nvPicPr>
        <p:blipFill>
          <a:blip r:embed="rId10"/>
          <a:stretch>
            <a:fillRect/>
          </a:stretch>
        </p:blipFill>
        <p:spPr>
          <a:xfrm>
            <a:off x="8610211" y="3907667"/>
            <a:ext cx="53510" cy="329974"/>
          </a:xfrm>
          <a:prstGeom prst="rect">
            <a:avLst/>
          </a:prstGeom>
          <a:ln w="12700">
            <a:miter lim="400000"/>
          </a:ln>
        </p:spPr>
      </p:pic>
      <p:pic>
        <p:nvPicPr>
          <p:cNvPr id="3918" name="pasted-image.pdf"/>
          <p:cNvPicPr>
            <a:picLocks noChangeAspect="1"/>
          </p:cNvPicPr>
          <p:nvPr/>
        </p:nvPicPr>
        <p:blipFill>
          <a:blip r:embed="rId11"/>
          <a:stretch>
            <a:fillRect/>
          </a:stretch>
        </p:blipFill>
        <p:spPr>
          <a:xfrm>
            <a:off x="3928765" y="3918525"/>
            <a:ext cx="4458215" cy="316611"/>
          </a:xfrm>
          <a:prstGeom prst="rect">
            <a:avLst/>
          </a:prstGeom>
          <a:ln w="12700">
            <a:miter lim="400000"/>
          </a:ln>
        </p:spPr>
      </p:pic>
      <p:sp>
        <p:nvSpPr>
          <p:cNvPr id="3919" name="Shape 3919"/>
          <p:cNvSpPr/>
          <p:nvPr/>
        </p:nvSpPr>
        <p:spPr>
          <a:xfrm>
            <a:off x="1180087" y="3647946"/>
            <a:ext cx="7764038" cy="857763"/>
          </a:xfrm>
          <a:prstGeom prst="rect">
            <a:avLst/>
          </a:prstGeom>
          <a:ln w="63500">
            <a:solidFill>
              <a:schemeClr val="accent5"/>
            </a:solidFill>
            <a:miter lim="400000"/>
          </a:ln>
        </p:spPr>
        <p:txBody>
          <a:bodyPr lIns="26780" tIns="26780" rIns="26780" bIns="26780" anchor="ctr"/>
          <a:lstStyle/>
          <a:p>
            <a:pPr algn="ctr" defTabSz="307923" fontAlgn="auto" hangingPunct="0">
              <a:spcBef>
                <a:spcPts val="0"/>
              </a:spcBef>
              <a:spcAft>
                <a:spcPts val="0"/>
              </a:spcAft>
              <a:defRPr sz="3200"/>
            </a:pPr>
            <a:endParaRPr sz="1200" kern="0">
              <a:solidFill>
                <a:srgbClr val="000000"/>
              </a:solidFill>
              <a:latin typeface="Helvetica Light"/>
              <a:sym typeface="Helvetica Light"/>
            </a:endParaRPr>
          </a:p>
        </p:txBody>
      </p:sp>
      <p:sp>
        <p:nvSpPr>
          <p:cNvPr id="3920" name="Shape 3920"/>
          <p:cNvSpPr/>
          <p:nvPr/>
        </p:nvSpPr>
        <p:spPr>
          <a:xfrm>
            <a:off x="6646869" y="1525428"/>
            <a:ext cx="2403073" cy="405222"/>
          </a:xfrm>
          <a:prstGeom prst="rect">
            <a:avLst/>
          </a:prstGeom>
          <a:ln w="12700">
            <a:miter lim="400000"/>
          </a:ln>
          <a:extLst>
            <a:ext uri="{C572A759-6A51-4108-AA02-DFA0A04FC94B}">
              <ma14:wrappingTextBoxFlag xmlns="" xmlns:ma14="http://schemas.microsoft.com/office/mac/drawingml/2011/main" val="1"/>
            </a:ext>
          </a:extLst>
        </p:spPr>
        <p:txBody>
          <a:bodyPr lIns="26780" tIns="26780" rIns="26780" bIns="26780" anchor="ctr"/>
          <a:lstStyle/>
          <a:p>
            <a:pPr algn="ctr" defTabSz="307923" fontAlgn="auto" hangingPunct="0">
              <a:spcBef>
                <a:spcPts val="0"/>
              </a:spcBef>
              <a:spcAft>
                <a:spcPts val="0"/>
              </a:spcAft>
              <a:defRPr sz="6000"/>
            </a:pPr>
            <a:r>
              <a:rPr sz="2250" kern="0">
                <a:solidFill>
                  <a:srgbClr val="000000"/>
                </a:solidFill>
                <a:latin typeface="Helvetica Light"/>
                <a:sym typeface="Helvetica Light"/>
              </a:rPr>
              <a:t>real or fake </a:t>
            </a:r>
            <a:r>
              <a:rPr sz="2250" i="1" kern="0">
                <a:solidFill>
                  <a:srgbClr val="000000"/>
                </a:solidFill>
                <a:latin typeface="Helvetica Light"/>
                <a:sym typeface="Helvetica Light"/>
              </a:rPr>
              <a:t>pair </a:t>
            </a:r>
            <a:r>
              <a:rPr sz="2250" kern="0">
                <a:solidFill>
                  <a:srgbClr val="000000"/>
                </a:solidFill>
                <a:latin typeface="Helvetica Light"/>
                <a:sym typeface="Helvetica Light"/>
              </a:rPr>
              <a:t>?</a:t>
            </a:r>
          </a:p>
        </p:txBody>
      </p:sp>
      <p:sp>
        <p:nvSpPr>
          <p:cNvPr id="3921" name="Shape 3921"/>
          <p:cNvSpPr/>
          <p:nvPr/>
        </p:nvSpPr>
        <p:spPr>
          <a:xfrm>
            <a:off x="6852341" y="4557568"/>
            <a:ext cx="2230961"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[Goodfellow et al., 2014]</a:t>
            </a:r>
          </a:p>
        </p:txBody>
      </p:sp>
      <p:sp>
        <p:nvSpPr>
          <p:cNvPr id="3922" name="Shape 3922"/>
          <p:cNvSpPr/>
          <p:nvPr/>
        </p:nvSpPr>
        <p:spPr>
          <a:xfrm>
            <a:off x="7444118" y="4826575"/>
            <a:ext cx="1647469" cy="296457"/>
          </a:xfrm>
          <a:prstGeom prst="rect">
            <a:avLst/>
          </a:prstGeom>
          <a:ln w="12700">
            <a:miter lim="400000"/>
          </a:ln>
          <a:extLst>
            <a:ext uri="{C572A759-6A51-4108-AA02-DFA0A04FC94B}">
              <ma14:wrappingTextBoxFlag xmlns="" xmlns:ma14="http://schemas.microsoft.com/office/mac/drawingml/2011/main" val="1"/>
            </a:ext>
          </a:extLst>
        </p:spPr>
        <p:txBody>
          <a:bodyPr wrap="none" lIns="26780" tIns="26780" rIns="26780" bIns="26780" anchor="ctr">
            <a:spAutoFit/>
          </a:bodyPr>
          <a:lstStyle>
            <a:lvl1pPr>
              <a:defRPr sz="4200"/>
            </a:lvl1pPr>
          </a:lstStyle>
          <a:p>
            <a:pPr algn="ctr" defTabSz="307923" fontAlgn="auto" hangingPunct="0">
              <a:spcBef>
                <a:spcPts val="0"/>
              </a:spcBef>
              <a:spcAft>
                <a:spcPts val="0"/>
              </a:spcAft>
              <a:defRPr/>
            </a:pPr>
            <a:r>
              <a:rPr sz="1575"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405053270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 name="Shape 1430"/>
          <p:cNvSpPr/>
          <p:nvPr/>
        </p:nvSpPr>
        <p:spPr>
          <a:xfrm>
            <a:off x="4371559" y="1514734"/>
            <a:ext cx="1716985" cy="73553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“clown fish”</a:t>
            </a:r>
          </a:p>
        </p:txBody>
      </p:sp>
      <p:sp>
        <p:nvSpPr>
          <p:cNvPr id="1431" name="Shape 1431"/>
          <p:cNvSpPr/>
          <p:nvPr/>
        </p:nvSpPr>
        <p:spPr>
          <a:xfrm flipV="1">
            <a:off x="3559268" y="2975412"/>
            <a:ext cx="1302085" cy="676598"/>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32" name="Shape 1432"/>
          <p:cNvSpPr/>
          <p:nvPr/>
        </p:nvSpPr>
        <p:spPr>
          <a:xfrm>
            <a:off x="5230147" y="2178723"/>
            <a:ext cx="1" cy="538274"/>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33" name="Shape 1433"/>
          <p:cNvSpPr/>
          <p:nvPr/>
        </p:nvSpPr>
        <p:spPr>
          <a:xfrm>
            <a:off x="4946616" y="2805306"/>
            <a:ext cx="567063"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Loss</a:t>
            </a:r>
          </a:p>
        </p:txBody>
      </p:sp>
      <p:sp>
        <p:nvSpPr>
          <p:cNvPr id="1434" name="Shape 1434"/>
          <p:cNvSpPr/>
          <p:nvPr/>
        </p:nvSpPr>
        <p:spPr>
          <a:xfrm>
            <a:off x="5598750" y="2978391"/>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35" name="Shape 1435"/>
          <p:cNvSpPr/>
          <p:nvPr/>
        </p:nvSpPr>
        <p:spPr>
          <a:xfrm>
            <a:off x="5917241" y="2796104"/>
            <a:ext cx="674464"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small</a:t>
            </a:r>
          </a:p>
        </p:txBody>
      </p:sp>
      <p:grpSp>
        <p:nvGrpSpPr>
          <p:cNvPr id="1444" name="Group 1444"/>
          <p:cNvGrpSpPr/>
          <p:nvPr/>
        </p:nvGrpSpPr>
        <p:grpSpPr>
          <a:xfrm>
            <a:off x="2249859" y="1786923"/>
            <a:ext cx="261827" cy="2739113"/>
            <a:chOff x="0" y="0"/>
            <a:chExt cx="496501" cy="5194167"/>
          </a:xfrm>
        </p:grpSpPr>
        <p:sp>
          <p:nvSpPr>
            <p:cNvPr id="1436" name="Shape 1436"/>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37" name="Shape 1437"/>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38" name="Shape 143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39" name="Shape 143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40" name="Shape 144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41" name="Shape 144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42" name="Shape 144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43" name="Shape 144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grpSp>
      <p:sp>
        <p:nvSpPr>
          <p:cNvPr id="1445" name="Shape 1445"/>
          <p:cNvSpPr/>
          <p:nvPr/>
        </p:nvSpPr>
        <p:spPr>
          <a:xfrm>
            <a:off x="1603162" y="1226546"/>
            <a:ext cx="168756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Network output</a:t>
            </a:r>
          </a:p>
        </p:txBody>
      </p:sp>
      <p:sp>
        <p:nvSpPr>
          <p:cNvPr id="1446" name="Shape 1446"/>
          <p:cNvSpPr/>
          <p:nvPr/>
        </p:nvSpPr>
        <p:spPr>
          <a:xfrm>
            <a:off x="2199365" y="1702293"/>
            <a:ext cx="362814" cy="3225636"/>
          </a:xfrm>
          <a:prstGeom prst="rect">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47" name="Shape 1447"/>
          <p:cNvSpPr/>
          <p:nvPr/>
        </p:nvSpPr>
        <p:spPr>
          <a:xfrm rot="5400000">
            <a:off x="2298063" y="4553917"/>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448" name="Shape 1448"/>
          <p:cNvSpPr/>
          <p:nvPr/>
        </p:nvSpPr>
        <p:spPr>
          <a:xfrm>
            <a:off x="1767089" y="3159828"/>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49" name="Shape 1449"/>
          <p:cNvSpPr/>
          <p:nvPr/>
        </p:nvSpPr>
        <p:spPr>
          <a:xfrm>
            <a:off x="1767089" y="3028887"/>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50" name="Shape 1450"/>
          <p:cNvSpPr/>
          <p:nvPr/>
        </p:nvSpPr>
        <p:spPr>
          <a:xfrm>
            <a:off x="1766564" y="3284072"/>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51" name="Shape 1451"/>
          <p:cNvSpPr/>
          <p:nvPr/>
        </p:nvSpPr>
        <p:spPr>
          <a:xfrm>
            <a:off x="1341363" y="2914355"/>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452" name="Shape 1452"/>
          <p:cNvSpPr/>
          <p:nvPr/>
        </p:nvSpPr>
        <p:spPr>
          <a:xfrm>
            <a:off x="2634534" y="1661489"/>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dolphin</a:t>
            </a:r>
          </a:p>
        </p:txBody>
      </p:sp>
      <p:sp>
        <p:nvSpPr>
          <p:cNvPr id="1453" name="Shape 1453"/>
          <p:cNvSpPr/>
          <p:nvPr/>
        </p:nvSpPr>
        <p:spPr>
          <a:xfrm>
            <a:off x="2634534" y="2023070"/>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cat</a:t>
            </a:r>
          </a:p>
        </p:txBody>
      </p:sp>
      <p:sp>
        <p:nvSpPr>
          <p:cNvPr id="1454" name="Shape 1454"/>
          <p:cNvSpPr/>
          <p:nvPr/>
        </p:nvSpPr>
        <p:spPr>
          <a:xfrm>
            <a:off x="2634534" y="2370832"/>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grizzly bear</a:t>
            </a:r>
          </a:p>
        </p:txBody>
      </p:sp>
      <p:sp>
        <p:nvSpPr>
          <p:cNvPr id="1455" name="Shape 1455"/>
          <p:cNvSpPr/>
          <p:nvPr/>
        </p:nvSpPr>
        <p:spPr>
          <a:xfrm>
            <a:off x="2634534" y="2734785"/>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angel fish</a:t>
            </a:r>
          </a:p>
        </p:txBody>
      </p:sp>
      <p:sp>
        <p:nvSpPr>
          <p:cNvPr id="1456" name="Shape 1456"/>
          <p:cNvSpPr/>
          <p:nvPr/>
        </p:nvSpPr>
        <p:spPr>
          <a:xfrm>
            <a:off x="2634534" y="309410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chameleon</a:t>
            </a:r>
          </a:p>
        </p:txBody>
      </p:sp>
      <p:sp>
        <p:nvSpPr>
          <p:cNvPr id="1457" name="Shape 1457"/>
          <p:cNvSpPr/>
          <p:nvPr/>
        </p:nvSpPr>
        <p:spPr>
          <a:xfrm>
            <a:off x="2634534" y="380808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iguana</a:t>
            </a:r>
          </a:p>
        </p:txBody>
      </p:sp>
      <p:sp>
        <p:nvSpPr>
          <p:cNvPr id="1458" name="Shape 1458"/>
          <p:cNvSpPr/>
          <p:nvPr/>
        </p:nvSpPr>
        <p:spPr>
          <a:xfrm>
            <a:off x="2634534" y="4167397"/>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elephant</a:t>
            </a:r>
          </a:p>
        </p:txBody>
      </p:sp>
      <p:sp>
        <p:nvSpPr>
          <p:cNvPr id="1459" name="Shape 1459"/>
          <p:cNvSpPr/>
          <p:nvPr/>
        </p:nvSpPr>
        <p:spPr>
          <a:xfrm>
            <a:off x="2634534" y="345109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b="1">
                <a:latin typeface="Helvetica"/>
                <a:ea typeface="Helvetica"/>
                <a:cs typeface="Helvetica"/>
                <a:sym typeface="Helvetica"/>
              </a:defRPr>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1" i="0" u="none" strike="noStrike" kern="0" cap="none" spc="0" normalizeH="0" baseline="0" noProof="0">
                <a:ln>
                  <a:noFill/>
                </a:ln>
                <a:solidFill>
                  <a:srgbClr val="000000"/>
                </a:solidFill>
                <a:effectLst/>
                <a:uLnTx/>
                <a:uFillTx/>
                <a:latin typeface="Helvetica"/>
                <a:cs typeface="Helvetica"/>
                <a:sym typeface="Helvetica"/>
              </a:rPr>
              <a:t>clown fish</a:t>
            </a:r>
          </a:p>
        </p:txBody>
      </p:sp>
      <p:sp>
        <p:nvSpPr>
          <p:cNvPr id="1460" name="Shape 1460"/>
          <p:cNvSpPr/>
          <p:nvPr/>
        </p:nvSpPr>
        <p:spPr>
          <a:xfrm>
            <a:off x="4231580" y="1226546"/>
            <a:ext cx="199694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Ground truth label</a:t>
            </a:r>
          </a:p>
        </p:txBody>
      </p:sp>
      <p:sp>
        <p:nvSpPr>
          <p:cNvPr id="34" name="Shape 1495"/>
          <p:cNvSpPr/>
          <p:nvPr/>
        </p:nvSpPr>
        <p:spPr>
          <a:xfrm>
            <a:off x="2388911" y="103045"/>
            <a:ext cx="4366180" cy="4435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800">
                <a:solidFill>
                  <a:schemeClr val="accent1">
                    <a:hueOff val="273562"/>
                    <a:satOff val="2937"/>
                    <a:lumOff val="-22233"/>
                  </a:schemeClr>
                </a:solidFill>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2531" b="0" i="0" u="none" strike="noStrike" kern="0" cap="none" spc="0" normalizeH="0" baseline="0" noProof="0" dirty="0">
                <a:ln>
                  <a:noFill/>
                </a:ln>
                <a:solidFill>
                  <a:srgbClr val="0365C0">
                    <a:hueOff val="273562"/>
                    <a:satOff val="2937"/>
                    <a:lumOff val="-22233"/>
                  </a:srgbClr>
                </a:solidFill>
                <a:effectLst/>
                <a:uLnTx/>
                <a:uFillTx/>
                <a:latin typeface="Helvetica Light"/>
                <a:ea typeface="ＭＳ Ｐゴシック" charset="0"/>
                <a:sym typeface="Helvetica Light"/>
              </a:rPr>
              <a:t>Loss function for classification</a:t>
            </a:r>
          </a:p>
        </p:txBody>
      </p:sp>
      <p:sp>
        <p:nvSpPr>
          <p:cNvPr id="35" name="TextBox 34"/>
          <p:cNvSpPr txBox="1"/>
          <p:nvPr/>
        </p:nvSpPr>
        <p:spPr>
          <a:xfrm>
            <a:off x="6948264" y="4763909"/>
            <a:ext cx="21031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a:ea typeface="+mn-ea"/>
                <a:cs typeface="+mn-cs"/>
                <a:sym typeface="Helvetica Light"/>
              </a:rPr>
              <a:t>Slide by Philip Isola</a:t>
            </a:r>
          </a:p>
        </p:txBody>
      </p:sp>
    </p:spTree>
    <p:extLst>
      <p:ext uri="{BB962C8B-B14F-4D97-AF65-F5344CB8AC3E}">
        <p14:creationId xmlns:p14="http://schemas.microsoft.com/office/powerpoint/2010/main" val="306386754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7" name="Shape 3947"/>
          <p:cNvSpPr/>
          <p:nvPr/>
        </p:nvSpPr>
        <p:spPr>
          <a:xfrm>
            <a:off x="3476559" y="234756"/>
            <a:ext cx="2190886"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BW → Color</a:t>
            </a:r>
          </a:p>
        </p:txBody>
      </p:sp>
      <p:sp>
        <p:nvSpPr>
          <p:cNvPr id="3948" name="Shape 3948"/>
          <p:cNvSpPr/>
          <p:nvPr/>
        </p:nvSpPr>
        <p:spPr>
          <a:xfrm>
            <a:off x="6187629" y="4730207"/>
            <a:ext cx="2833690"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Data from [Russakovsky et al. 2015]</a:t>
            </a:r>
          </a:p>
        </p:txBody>
      </p:sp>
      <p:pic>
        <p:nvPicPr>
          <p:cNvPr id="3949" name="pasted-image-filtered.png"/>
          <p:cNvPicPr>
            <a:picLocks noChangeAspect="1"/>
          </p:cNvPicPr>
          <p:nvPr/>
        </p:nvPicPr>
        <p:blipFill>
          <a:blip r:embed="rId2"/>
          <a:stretch>
            <a:fillRect/>
          </a:stretch>
        </p:blipFill>
        <p:spPr>
          <a:xfrm>
            <a:off x="1661713" y="2819813"/>
            <a:ext cx="1825637" cy="1825637"/>
          </a:xfrm>
          <a:prstGeom prst="rect">
            <a:avLst/>
          </a:prstGeom>
          <a:ln w="12700">
            <a:miter lim="400000"/>
          </a:ln>
        </p:spPr>
      </p:pic>
      <p:pic>
        <p:nvPicPr>
          <p:cNvPr id="3950" name="pasted-image-filtered.png"/>
          <p:cNvPicPr>
            <a:picLocks noChangeAspect="1"/>
          </p:cNvPicPr>
          <p:nvPr/>
        </p:nvPicPr>
        <p:blipFill>
          <a:blip r:embed="rId3"/>
          <a:stretch>
            <a:fillRect/>
          </a:stretch>
        </p:blipFill>
        <p:spPr>
          <a:xfrm>
            <a:off x="3656118" y="832689"/>
            <a:ext cx="1825638" cy="1825638"/>
          </a:xfrm>
          <a:prstGeom prst="rect">
            <a:avLst/>
          </a:prstGeom>
          <a:ln w="12700">
            <a:miter lim="400000"/>
          </a:ln>
        </p:spPr>
      </p:pic>
      <p:pic>
        <p:nvPicPr>
          <p:cNvPr id="3951" name="pasted-image-filtered.png"/>
          <p:cNvPicPr>
            <a:picLocks noChangeAspect="1"/>
          </p:cNvPicPr>
          <p:nvPr/>
        </p:nvPicPr>
        <p:blipFill>
          <a:blip r:embed="rId4"/>
          <a:stretch>
            <a:fillRect/>
          </a:stretch>
        </p:blipFill>
        <p:spPr>
          <a:xfrm>
            <a:off x="3656127" y="2819674"/>
            <a:ext cx="1825772" cy="1825772"/>
          </a:xfrm>
          <a:prstGeom prst="rect">
            <a:avLst/>
          </a:prstGeom>
          <a:ln w="12700">
            <a:miter lim="400000"/>
          </a:ln>
        </p:spPr>
      </p:pic>
      <p:pic>
        <p:nvPicPr>
          <p:cNvPr id="3952" name="pasted-image-filtered.png"/>
          <p:cNvPicPr>
            <a:picLocks noChangeAspect="1"/>
          </p:cNvPicPr>
          <p:nvPr/>
        </p:nvPicPr>
        <p:blipFill>
          <a:blip r:embed="rId5"/>
          <a:stretch>
            <a:fillRect/>
          </a:stretch>
        </p:blipFill>
        <p:spPr>
          <a:xfrm>
            <a:off x="5653144" y="832564"/>
            <a:ext cx="1825772" cy="1825772"/>
          </a:xfrm>
          <a:prstGeom prst="rect">
            <a:avLst/>
          </a:prstGeom>
          <a:ln w="12700">
            <a:miter lim="400000"/>
          </a:ln>
        </p:spPr>
      </p:pic>
      <p:pic>
        <p:nvPicPr>
          <p:cNvPr id="3953" name="45913-filtered.jpeg"/>
          <p:cNvPicPr>
            <a:picLocks noChangeAspect="1"/>
          </p:cNvPicPr>
          <p:nvPr/>
        </p:nvPicPr>
        <p:blipFill>
          <a:blip r:embed="rId6"/>
          <a:stretch>
            <a:fillRect/>
          </a:stretch>
        </p:blipFill>
        <p:spPr>
          <a:xfrm>
            <a:off x="5671409" y="2824560"/>
            <a:ext cx="1818506" cy="1818506"/>
          </a:xfrm>
          <a:prstGeom prst="rect">
            <a:avLst/>
          </a:prstGeom>
          <a:ln w="12700">
            <a:solidFill>
              <a:srgbClr val="000000"/>
            </a:solidFill>
            <a:miter lim="400000"/>
          </a:ln>
        </p:spPr>
      </p:pic>
      <p:pic>
        <p:nvPicPr>
          <p:cNvPr id="3954" name="pasted-image-filtered.png"/>
          <p:cNvPicPr>
            <a:picLocks noChangeAspect="1"/>
          </p:cNvPicPr>
          <p:nvPr/>
        </p:nvPicPr>
        <p:blipFill>
          <a:blip r:embed="rId7"/>
          <a:stretch>
            <a:fillRect/>
          </a:stretch>
        </p:blipFill>
        <p:spPr>
          <a:xfrm>
            <a:off x="1661641" y="832564"/>
            <a:ext cx="1825772" cy="1825772"/>
          </a:xfrm>
          <a:prstGeom prst="rect">
            <a:avLst/>
          </a:prstGeom>
          <a:ln w="12700">
            <a:miter lim="400000"/>
          </a:ln>
        </p:spPr>
      </p:pic>
    </p:spTree>
    <p:extLst>
      <p:ext uri="{BB962C8B-B14F-4D97-AF65-F5344CB8AC3E}">
        <p14:creationId xmlns:p14="http://schemas.microsoft.com/office/powerpoint/2010/main" val="360252722"/>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6" name="Shape 3956"/>
          <p:cNvSpPr/>
          <p:nvPr/>
        </p:nvSpPr>
        <p:spPr>
          <a:xfrm>
            <a:off x="3476559" y="234756"/>
            <a:ext cx="2190886"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BW → Color</a:t>
            </a:r>
          </a:p>
        </p:txBody>
      </p:sp>
      <p:sp>
        <p:nvSpPr>
          <p:cNvPr id="3957" name="Shape 3957"/>
          <p:cNvSpPr/>
          <p:nvPr/>
        </p:nvSpPr>
        <p:spPr>
          <a:xfrm>
            <a:off x="6187629" y="4730207"/>
            <a:ext cx="2833690"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Data from [Russakovsky et al. 2015]</a:t>
            </a:r>
          </a:p>
        </p:txBody>
      </p:sp>
      <p:pic>
        <p:nvPicPr>
          <p:cNvPr id="3958" name="pasted-image-filtered.png"/>
          <p:cNvPicPr>
            <a:picLocks noChangeAspect="1"/>
          </p:cNvPicPr>
          <p:nvPr/>
        </p:nvPicPr>
        <p:blipFill>
          <a:blip r:embed="rId2"/>
          <a:stretch>
            <a:fillRect/>
          </a:stretch>
        </p:blipFill>
        <p:spPr>
          <a:xfrm>
            <a:off x="1661713" y="2819813"/>
            <a:ext cx="1825637" cy="1825637"/>
          </a:xfrm>
          <a:prstGeom prst="rect">
            <a:avLst/>
          </a:prstGeom>
          <a:ln w="12700">
            <a:miter lim="400000"/>
          </a:ln>
        </p:spPr>
      </p:pic>
      <p:pic>
        <p:nvPicPr>
          <p:cNvPr id="3959" name="pasted-image-filtered.png"/>
          <p:cNvPicPr>
            <a:picLocks noChangeAspect="1"/>
          </p:cNvPicPr>
          <p:nvPr/>
        </p:nvPicPr>
        <p:blipFill>
          <a:blip r:embed="rId3"/>
          <a:stretch>
            <a:fillRect/>
          </a:stretch>
        </p:blipFill>
        <p:spPr>
          <a:xfrm>
            <a:off x="3656118" y="832689"/>
            <a:ext cx="1825638" cy="1825638"/>
          </a:xfrm>
          <a:prstGeom prst="rect">
            <a:avLst/>
          </a:prstGeom>
          <a:ln w="12700">
            <a:miter lim="400000"/>
          </a:ln>
        </p:spPr>
      </p:pic>
      <p:pic>
        <p:nvPicPr>
          <p:cNvPr id="3960" name="pasted-image-filtered.png"/>
          <p:cNvPicPr>
            <a:picLocks noChangeAspect="1"/>
          </p:cNvPicPr>
          <p:nvPr/>
        </p:nvPicPr>
        <p:blipFill>
          <a:blip r:embed="rId4"/>
          <a:stretch>
            <a:fillRect/>
          </a:stretch>
        </p:blipFill>
        <p:spPr>
          <a:xfrm>
            <a:off x="3656127" y="2819674"/>
            <a:ext cx="1825772" cy="1825772"/>
          </a:xfrm>
          <a:prstGeom prst="rect">
            <a:avLst/>
          </a:prstGeom>
          <a:ln w="12700">
            <a:miter lim="400000"/>
          </a:ln>
        </p:spPr>
      </p:pic>
      <p:pic>
        <p:nvPicPr>
          <p:cNvPr id="3961" name="pasted-image-filtered.png"/>
          <p:cNvPicPr>
            <a:picLocks noChangeAspect="1"/>
          </p:cNvPicPr>
          <p:nvPr/>
        </p:nvPicPr>
        <p:blipFill>
          <a:blip r:embed="rId5"/>
          <a:stretch>
            <a:fillRect/>
          </a:stretch>
        </p:blipFill>
        <p:spPr>
          <a:xfrm>
            <a:off x="5653144" y="832564"/>
            <a:ext cx="1825772" cy="1825772"/>
          </a:xfrm>
          <a:prstGeom prst="rect">
            <a:avLst/>
          </a:prstGeom>
          <a:ln w="12700">
            <a:miter lim="400000"/>
          </a:ln>
        </p:spPr>
      </p:pic>
      <p:pic>
        <p:nvPicPr>
          <p:cNvPr id="3962" name="45913-filtered.jpeg"/>
          <p:cNvPicPr>
            <a:picLocks noChangeAspect="1"/>
          </p:cNvPicPr>
          <p:nvPr/>
        </p:nvPicPr>
        <p:blipFill>
          <a:blip r:embed="rId6"/>
          <a:stretch>
            <a:fillRect/>
          </a:stretch>
        </p:blipFill>
        <p:spPr>
          <a:xfrm>
            <a:off x="5671409" y="2824560"/>
            <a:ext cx="1818506" cy="1818506"/>
          </a:xfrm>
          <a:prstGeom prst="rect">
            <a:avLst/>
          </a:prstGeom>
          <a:ln w="12700">
            <a:solidFill>
              <a:srgbClr val="000000"/>
            </a:solidFill>
            <a:miter lim="400000"/>
          </a:ln>
        </p:spPr>
      </p:pic>
      <p:pic>
        <p:nvPicPr>
          <p:cNvPr id="3963" name="pasted-image-filtered.png"/>
          <p:cNvPicPr>
            <a:picLocks noChangeAspect="1"/>
          </p:cNvPicPr>
          <p:nvPr/>
        </p:nvPicPr>
        <p:blipFill>
          <a:blip r:embed="rId7"/>
          <a:stretch>
            <a:fillRect/>
          </a:stretch>
        </p:blipFill>
        <p:spPr>
          <a:xfrm>
            <a:off x="1661641" y="832564"/>
            <a:ext cx="1825772" cy="1825772"/>
          </a:xfrm>
          <a:prstGeom prst="rect">
            <a:avLst/>
          </a:prstGeom>
          <a:ln w="12700">
            <a:miter lim="400000"/>
          </a:ln>
        </p:spPr>
      </p:pic>
      <p:grpSp>
        <p:nvGrpSpPr>
          <p:cNvPr id="3970" name="Group 3970"/>
          <p:cNvGrpSpPr/>
          <p:nvPr/>
        </p:nvGrpSpPr>
        <p:grpSpPr>
          <a:xfrm>
            <a:off x="1654096" y="832564"/>
            <a:ext cx="5831165" cy="3812882"/>
            <a:chOff x="0" y="0"/>
            <a:chExt cx="15549770" cy="10167683"/>
          </a:xfrm>
        </p:grpSpPr>
        <p:pic>
          <p:nvPicPr>
            <p:cNvPr id="3964" name="pasted-image.png"/>
            <p:cNvPicPr>
              <a:picLocks noChangeAspect="1"/>
            </p:cNvPicPr>
            <p:nvPr/>
          </p:nvPicPr>
          <p:blipFill>
            <a:blip r:embed="rId8"/>
            <a:stretch>
              <a:fillRect/>
            </a:stretch>
          </p:blipFill>
          <p:spPr>
            <a:xfrm>
              <a:off x="13368" y="5299319"/>
              <a:ext cx="4868365" cy="4868365"/>
            </a:xfrm>
            <a:prstGeom prst="rect">
              <a:avLst/>
            </a:prstGeom>
            <a:ln w="12700" cap="flat">
              <a:noFill/>
              <a:miter lim="400000"/>
            </a:ln>
            <a:effectLst/>
          </p:spPr>
        </p:pic>
        <p:pic>
          <p:nvPicPr>
            <p:cNvPr id="3965" name="pasted-image.png"/>
            <p:cNvPicPr>
              <a:picLocks noChangeAspect="1"/>
            </p:cNvPicPr>
            <p:nvPr/>
          </p:nvPicPr>
          <p:blipFill>
            <a:blip r:embed="rId9"/>
            <a:stretch>
              <a:fillRect/>
            </a:stretch>
          </p:blipFill>
          <p:spPr>
            <a:xfrm>
              <a:off x="5331816" y="357"/>
              <a:ext cx="4868365" cy="4868366"/>
            </a:xfrm>
            <a:prstGeom prst="rect">
              <a:avLst/>
            </a:prstGeom>
            <a:ln w="12700" cap="flat">
              <a:noFill/>
              <a:miter lim="400000"/>
            </a:ln>
            <a:effectLst/>
          </p:spPr>
        </p:pic>
        <p:pic>
          <p:nvPicPr>
            <p:cNvPr id="3966" name="pasted-image.png"/>
            <p:cNvPicPr>
              <a:picLocks noChangeAspect="1"/>
            </p:cNvPicPr>
            <p:nvPr/>
          </p:nvPicPr>
          <p:blipFill>
            <a:blip r:embed="rId10"/>
            <a:stretch>
              <a:fillRect/>
            </a:stretch>
          </p:blipFill>
          <p:spPr>
            <a:xfrm>
              <a:off x="5331459" y="5298961"/>
              <a:ext cx="4868724" cy="4868723"/>
            </a:xfrm>
            <a:prstGeom prst="rect">
              <a:avLst/>
            </a:prstGeom>
            <a:ln w="12700" cap="flat">
              <a:noFill/>
              <a:miter lim="400000"/>
            </a:ln>
            <a:effectLst/>
          </p:spPr>
        </p:pic>
        <p:pic>
          <p:nvPicPr>
            <p:cNvPr id="3967" name="pasted-image.png"/>
            <p:cNvPicPr>
              <a:picLocks noChangeAspect="1"/>
            </p:cNvPicPr>
            <p:nvPr/>
          </p:nvPicPr>
          <p:blipFill>
            <a:blip r:embed="rId11"/>
            <a:stretch>
              <a:fillRect/>
            </a:stretch>
          </p:blipFill>
          <p:spPr>
            <a:xfrm>
              <a:off x="10656838" y="0"/>
              <a:ext cx="4868723" cy="4868723"/>
            </a:xfrm>
            <a:prstGeom prst="rect">
              <a:avLst/>
            </a:prstGeom>
            <a:ln w="12700" cap="flat">
              <a:noFill/>
              <a:miter lim="400000"/>
            </a:ln>
            <a:effectLst/>
          </p:spPr>
        </p:pic>
        <p:pic>
          <p:nvPicPr>
            <p:cNvPr id="3968" name="pasted-image.png"/>
            <p:cNvPicPr>
              <a:picLocks noChangeAspect="1"/>
            </p:cNvPicPr>
            <p:nvPr/>
          </p:nvPicPr>
          <p:blipFill>
            <a:blip r:embed="rId12"/>
            <a:stretch>
              <a:fillRect/>
            </a:stretch>
          </p:blipFill>
          <p:spPr>
            <a:xfrm>
              <a:off x="0" y="0"/>
              <a:ext cx="4868723" cy="4868723"/>
            </a:xfrm>
            <a:prstGeom prst="rect">
              <a:avLst/>
            </a:prstGeom>
            <a:ln w="12700" cap="flat">
              <a:noFill/>
              <a:miter lim="400000"/>
            </a:ln>
            <a:effectLst/>
          </p:spPr>
        </p:pic>
        <p:pic>
          <p:nvPicPr>
            <p:cNvPr id="3969" name="45913.png"/>
            <p:cNvPicPr>
              <a:picLocks noChangeAspect="1"/>
            </p:cNvPicPr>
            <p:nvPr/>
          </p:nvPicPr>
          <p:blipFill>
            <a:blip r:embed="rId13"/>
            <a:stretch>
              <a:fillRect/>
            </a:stretch>
          </p:blipFill>
          <p:spPr>
            <a:xfrm>
              <a:off x="10681048" y="5298961"/>
              <a:ext cx="4868723" cy="4868723"/>
            </a:xfrm>
            <a:prstGeom prst="rect">
              <a:avLst/>
            </a:prstGeom>
            <a:ln w="12700" cap="flat">
              <a:noFill/>
              <a:miter lim="400000"/>
            </a:ln>
            <a:effectLst/>
          </p:spPr>
        </p:pic>
      </p:grpSp>
    </p:spTree>
    <p:extLst>
      <p:ext uri="{BB962C8B-B14F-4D97-AF65-F5344CB8AC3E}">
        <p14:creationId xmlns:p14="http://schemas.microsoft.com/office/powerpoint/2010/main" val="1779159567"/>
      </p:ext>
    </p:extLst>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2" name="pasted-image.png"/>
          <p:cNvPicPr>
            <a:picLocks noChangeAspect="1"/>
          </p:cNvPicPr>
          <p:nvPr/>
        </p:nvPicPr>
        <p:blipFill>
          <a:blip r:embed="rId3"/>
          <a:stretch>
            <a:fillRect/>
          </a:stretch>
        </p:blipFill>
        <p:spPr>
          <a:xfrm>
            <a:off x="48718" y="1081462"/>
            <a:ext cx="2980551" cy="2980551"/>
          </a:xfrm>
          <a:prstGeom prst="rect">
            <a:avLst/>
          </a:prstGeom>
          <a:ln w="25400">
            <a:solidFill>
              <a:srgbClr val="000000"/>
            </a:solidFill>
            <a:miter lim="400000"/>
          </a:ln>
        </p:spPr>
      </p:pic>
      <p:pic>
        <p:nvPicPr>
          <p:cNvPr id="3973" name="pasted-image.png"/>
          <p:cNvPicPr>
            <a:picLocks noChangeAspect="1"/>
          </p:cNvPicPr>
          <p:nvPr/>
        </p:nvPicPr>
        <p:blipFill>
          <a:blip r:embed="rId4"/>
          <a:stretch>
            <a:fillRect/>
          </a:stretch>
        </p:blipFill>
        <p:spPr>
          <a:xfrm>
            <a:off x="9147850" y="1081477"/>
            <a:ext cx="2980551" cy="2980551"/>
          </a:xfrm>
          <a:prstGeom prst="rect">
            <a:avLst/>
          </a:prstGeom>
          <a:ln w="25400">
            <a:solidFill>
              <a:srgbClr val="000000"/>
            </a:solidFill>
            <a:miter lim="400000"/>
          </a:ln>
        </p:spPr>
      </p:pic>
      <p:sp>
        <p:nvSpPr>
          <p:cNvPr id="3974" name="Shape 3974"/>
          <p:cNvSpPr/>
          <p:nvPr/>
        </p:nvSpPr>
        <p:spPr>
          <a:xfrm>
            <a:off x="1286285" y="741200"/>
            <a:ext cx="502924" cy="296457"/>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Input</a:t>
            </a:r>
          </a:p>
        </p:txBody>
      </p:sp>
      <p:grpSp>
        <p:nvGrpSpPr>
          <p:cNvPr id="3977" name="Group 3977"/>
          <p:cNvGrpSpPr/>
          <p:nvPr/>
        </p:nvGrpSpPr>
        <p:grpSpPr>
          <a:xfrm>
            <a:off x="3081601" y="741197"/>
            <a:ext cx="2980551" cy="3320854"/>
            <a:chOff x="0" y="-6357"/>
            <a:chExt cx="7948135" cy="8855597"/>
          </a:xfrm>
        </p:grpSpPr>
        <p:pic>
          <p:nvPicPr>
            <p:cNvPr id="3975" name="pasted-image-filtered.png"/>
            <p:cNvPicPr>
              <a:picLocks noChangeAspect="1"/>
            </p:cNvPicPr>
            <p:nvPr/>
          </p:nvPicPr>
          <p:blipFill>
            <a:blip r:embed="rId5"/>
            <a:stretch>
              <a:fillRect/>
            </a:stretch>
          </p:blipFill>
          <p:spPr>
            <a:xfrm>
              <a:off x="0" y="901105"/>
              <a:ext cx="7948135" cy="7948135"/>
            </a:xfrm>
            <a:prstGeom prst="rect">
              <a:avLst/>
            </a:prstGeom>
            <a:ln w="25400" cap="flat">
              <a:solidFill>
                <a:srgbClr val="000000"/>
              </a:solidFill>
              <a:prstDash val="solid"/>
              <a:miter lim="400000"/>
            </a:ln>
            <a:effectLst/>
          </p:spPr>
        </p:pic>
        <p:sp>
          <p:nvSpPr>
            <p:cNvPr id="3976" name="Shape 3976"/>
            <p:cNvSpPr/>
            <p:nvPr/>
          </p:nvSpPr>
          <p:spPr>
            <a:xfrm>
              <a:off x="3094365" y="-6357"/>
              <a:ext cx="1760096" cy="7905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Output</a:t>
              </a:r>
            </a:p>
          </p:txBody>
        </p:sp>
      </p:grpSp>
      <p:grpSp>
        <p:nvGrpSpPr>
          <p:cNvPr id="3980" name="Group 3980"/>
          <p:cNvGrpSpPr/>
          <p:nvPr/>
        </p:nvGrpSpPr>
        <p:grpSpPr>
          <a:xfrm>
            <a:off x="6114707" y="741198"/>
            <a:ext cx="2980551" cy="3320821"/>
            <a:chOff x="0" y="-6357"/>
            <a:chExt cx="7948135" cy="8855513"/>
          </a:xfrm>
        </p:grpSpPr>
        <p:pic>
          <p:nvPicPr>
            <p:cNvPr id="3978" name="pasted-image-filtered.png"/>
            <p:cNvPicPr>
              <a:picLocks noChangeAspect="1"/>
            </p:cNvPicPr>
            <p:nvPr/>
          </p:nvPicPr>
          <p:blipFill>
            <a:blip r:embed="rId6"/>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3979" name="Shape 3979"/>
            <p:cNvSpPr/>
            <p:nvPr/>
          </p:nvSpPr>
          <p:spPr>
            <a:xfrm>
              <a:off x="2469034" y="-6357"/>
              <a:ext cx="3016853" cy="7905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Groundtruth</a:t>
              </a:r>
            </a:p>
          </p:txBody>
        </p:sp>
      </p:grpSp>
      <p:grpSp>
        <p:nvGrpSpPr>
          <p:cNvPr id="3983" name="Group 3983"/>
          <p:cNvGrpSpPr/>
          <p:nvPr/>
        </p:nvGrpSpPr>
        <p:grpSpPr>
          <a:xfrm>
            <a:off x="143865" y="4176172"/>
            <a:ext cx="2823188" cy="849953"/>
            <a:chOff x="0" y="329855"/>
            <a:chExt cx="7528495" cy="2266539"/>
          </a:xfrm>
        </p:grpSpPr>
        <p:sp>
          <p:nvSpPr>
            <p:cNvPr id="3981" name="Shape 3981"/>
            <p:cNvSpPr/>
            <p:nvPr/>
          </p:nvSpPr>
          <p:spPr>
            <a:xfrm>
              <a:off x="0" y="744668"/>
              <a:ext cx="4692519" cy="14369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p>
              <a:pPr defTabSz="307924" fontAlgn="auto" hangingPunct="0">
                <a:spcBef>
                  <a:spcPts val="0"/>
                </a:spcBef>
                <a:spcAft>
                  <a:spcPts val="0"/>
                </a:spcAft>
                <a:defRPr sz="4200"/>
              </a:pPr>
              <a:r>
                <a:rPr sz="1575" kern="0">
                  <a:solidFill>
                    <a:srgbClr val="000000"/>
                  </a:solidFill>
                  <a:latin typeface="Helvetica Light"/>
                  <a:sym typeface="Helvetica Light"/>
                </a:rPr>
                <a:t>Data from</a:t>
              </a:r>
            </a:p>
            <a:p>
              <a:pPr defTabSz="307924" fontAlgn="auto" hangingPunct="0">
                <a:spcBef>
                  <a:spcPts val="0"/>
                </a:spcBef>
                <a:spcAft>
                  <a:spcPts val="0"/>
                </a:spcAft>
                <a:defRPr sz="4200"/>
              </a:pPr>
              <a:r>
                <a:rPr sz="1575" kern="0">
                  <a:solidFill>
                    <a:srgbClr val="000000"/>
                  </a:solidFill>
                  <a:latin typeface="Helvetica Light"/>
                  <a:sym typeface="Helvetica Light"/>
                </a:rPr>
                <a:t>[</a:t>
              </a:r>
              <a:r>
                <a:rPr sz="1575" u="sng" kern="0">
                  <a:solidFill>
                    <a:srgbClr val="000000"/>
                  </a:solidFill>
                  <a:latin typeface="Helvetica Light"/>
                  <a:sym typeface="Helvetica Light"/>
                  <a:hlinkClick r:id="rId7"/>
                </a:rPr>
                <a:t>maps.google.com</a:t>
              </a:r>
              <a:r>
                <a:rPr sz="1575" kern="0">
                  <a:solidFill>
                    <a:srgbClr val="000000"/>
                  </a:solidFill>
                  <a:latin typeface="Helvetica Light"/>
                  <a:sym typeface="Helvetica Light"/>
                </a:rPr>
                <a:t>]</a:t>
              </a:r>
            </a:p>
          </p:txBody>
        </p:sp>
        <p:pic>
          <p:nvPicPr>
            <p:cNvPr id="3982" name="pasted-image.png"/>
            <p:cNvPicPr>
              <a:picLocks noChangeAspect="1"/>
            </p:cNvPicPr>
            <p:nvPr/>
          </p:nvPicPr>
          <p:blipFill>
            <a:blip r:embed="rId8"/>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12162288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7" grpId="0" animBg="1" advAuto="0"/>
      <p:bldP spid="3980"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7" name="Shape 3987"/>
          <p:cNvSpPr/>
          <p:nvPr/>
        </p:nvSpPr>
        <p:spPr>
          <a:xfrm>
            <a:off x="1286285" y="741200"/>
            <a:ext cx="502924" cy="296457"/>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Input</a:t>
            </a:r>
          </a:p>
        </p:txBody>
      </p:sp>
      <p:sp>
        <p:nvSpPr>
          <p:cNvPr id="3988" name="Shape 3988"/>
          <p:cNvSpPr/>
          <p:nvPr/>
        </p:nvSpPr>
        <p:spPr>
          <a:xfrm>
            <a:off x="4241994" y="741200"/>
            <a:ext cx="660018" cy="296457"/>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Output</a:t>
            </a:r>
          </a:p>
        </p:txBody>
      </p:sp>
      <p:sp>
        <p:nvSpPr>
          <p:cNvPr id="3989" name="Shape 3989"/>
          <p:cNvSpPr/>
          <p:nvPr/>
        </p:nvSpPr>
        <p:spPr>
          <a:xfrm>
            <a:off x="7040614" y="741200"/>
            <a:ext cx="1131302" cy="296457"/>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Groundtruth</a:t>
            </a:r>
          </a:p>
        </p:txBody>
      </p:sp>
      <p:grpSp>
        <p:nvGrpSpPr>
          <p:cNvPr id="3993" name="Group 3993"/>
          <p:cNvGrpSpPr/>
          <p:nvPr/>
        </p:nvGrpSpPr>
        <p:grpSpPr>
          <a:xfrm>
            <a:off x="6114715" y="1081460"/>
            <a:ext cx="9046799" cy="2980566"/>
            <a:chOff x="0" y="0"/>
            <a:chExt cx="24124796" cy="7948176"/>
          </a:xfrm>
        </p:grpSpPr>
        <p:pic>
          <p:nvPicPr>
            <p:cNvPr id="3990" name="pasted-image-filtered.png"/>
            <p:cNvPicPr>
              <a:picLocks noChangeAspect="1"/>
            </p:cNvPicPr>
            <p:nvPr/>
          </p:nvPicPr>
          <p:blipFill>
            <a:blip r:embed="rId3"/>
            <a:srcRect/>
            <a:stretch>
              <a:fillRect/>
            </a:stretch>
          </p:blipFill>
          <p:spPr>
            <a:xfrm>
              <a:off x="0" y="0"/>
              <a:ext cx="7948135" cy="7948135"/>
            </a:xfrm>
            <a:prstGeom prst="rect">
              <a:avLst/>
            </a:prstGeom>
            <a:ln w="25400" cap="flat">
              <a:solidFill>
                <a:srgbClr val="000000"/>
              </a:solidFill>
              <a:prstDash val="solid"/>
              <a:miter lim="400000"/>
            </a:ln>
            <a:effectLst/>
          </p:spPr>
        </p:pic>
        <p:pic>
          <p:nvPicPr>
            <p:cNvPr id="3991" name="pasted-image.png"/>
            <p:cNvPicPr>
              <a:picLocks noChangeAspect="1"/>
            </p:cNvPicPr>
            <p:nvPr/>
          </p:nvPicPr>
          <p:blipFill>
            <a:blip r:embed="rId4"/>
            <a:srcRect/>
            <a:stretch>
              <a:fillRect/>
            </a:stretch>
          </p:blipFill>
          <p:spPr>
            <a:xfrm>
              <a:off x="8088371" y="42"/>
              <a:ext cx="7948135" cy="7948135"/>
            </a:xfrm>
            <a:prstGeom prst="rect">
              <a:avLst/>
            </a:prstGeom>
            <a:ln w="25400" cap="flat">
              <a:solidFill>
                <a:srgbClr val="000000"/>
              </a:solidFill>
              <a:prstDash val="solid"/>
              <a:miter lim="400000"/>
            </a:ln>
            <a:effectLst/>
          </p:spPr>
        </p:pic>
        <p:pic>
          <p:nvPicPr>
            <p:cNvPr id="3992" name="pasted-image.png"/>
            <p:cNvPicPr>
              <a:picLocks noChangeAspect="1"/>
            </p:cNvPicPr>
            <p:nvPr/>
          </p:nvPicPr>
          <p:blipFill>
            <a:blip r:embed="rId5"/>
            <a:srcRect/>
            <a:stretch>
              <a:fillRect/>
            </a:stretch>
          </p:blipFill>
          <p:spPr>
            <a:xfrm>
              <a:off x="16176662" y="1"/>
              <a:ext cx="7948135" cy="7948135"/>
            </a:xfrm>
            <a:prstGeom prst="rect">
              <a:avLst/>
            </a:prstGeom>
            <a:ln w="25400" cap="flat">
              <a:solidFill>
                <a:srgbClr val="000000"/>
              </a:solidFill>
              <a:prstDash val="solid"/>
              <a:miter lim="400000"/>
            </a:ln>
            <a:effectLst/>
          </p:spPr>
        </p:pic>
      </p:grpSp>
      <p:sp>
        <p:nvSpPr>
          <p:cNvPr id="3994" name="Shape 3994"/>
          <p:cNvSpPr/>
          <p:nvPr/>
        </p:nvSpPr>
        <p:spPr>
          <a:xfrm>
            <a:off x="5447206" y="4598984"/>
            <a:ext cx="4593788" cy="469581"/>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p>
            <a:pPr algn="ctr" defTabSz="307924" fontAlgn="auto" hangingPunct="0">
              <a:spcBef>
                <a:spcPts val="0"/>
              </a:spcBef>
              <a:spcAft>
                <a:spcPts val="0"/>
              </a:spcAft>
              <a:defRPr sz="3600"/>
            </a:pPr>
            <a:r>
              <a:rPr sz="2700" kern="0">
                <a:solidFill>
                  <a:srgbClr val="000000"/>
                </a:solidFill>
                <a:latin typeface="Helvetica Light"/>
                <a:sym typeface="Helvetica Light"/>
              </a:rPr>
              <a:t>Data from [</a:t>
            </a:r>
            <a:r>
              <a:rPr sz="2700" u="sng" kern="0">
                <a:solidFill>
                  <a:srgbClr val="000000"/>
                </a:solidFill>
                <a:latin typeface="Helvetica Light"/>
                <a:sym typeface="Helvetica Light"/>
                <a:hlinkClick r:id="rId6"/>
              </a:rPr>
              <a:t>maps.google.com</a:t>
            </a:r>
            <a:r>
              <a:rPr sz="2700" kern="0">
                <a:solidFill>
                  <a:srgbClr val="000000"/>
                </a:solidFill>
                <a:latin typeface="Helvetica Light"/>
                <a:sym typeface="Helvetica Light"/>
              </a:rPr>
              <a:t>]</a:t>
            </a:r>
          </a:p>
        </p:txBody>
      </p:sp>
    </p:spTree>
    <p:extLst>
      <p:ext uri="{BB962C8B-B14F-4D97-AF65-F5344CB8AC3E}">
        <p14:creationId xmlns:p14="http://schemas.microsoft.com/office/powerpoint/2010/main" val="211518781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665047 0.004008" pathEditMode="relative">
                                      <p:cBhvr>
                                        <p:cTn id="6" dur="1000" fill="hold"/>
                                        <p:tgtEl>
                                          <p:spTgt spid="399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3" name="Shape 4013"/>
          <p:cNvSpPr/>
          <p:nvPr/>
        </p:nvSpPr>
        <p:spPr>
          <a:xfrm>
            <a:off x="2943561" y="44256"/>
            <a:ext cx="3256883"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Labels → Facades</a:t>
            </a:r>
          </a:p>
        </p:txBody>
      </p:sp>
      <p:pic>
        <p:nvPicPr>
          <p:cNvPr id="4014" name="input_71-filtered.jpeg"/>
          <p:cNvPicPr>
            <a:picLocks noChangeAspect="1"/>
          </p:cNvPicPr>
          <p:nvPr/>
        </p:nvPicPr>
        <p:blipFill>
          <a:blip r:embed="rId2"/>
          <a:stretch>
            <a:fillRect/>
          </a:stretch>
        </p:blipFill>
        <p:spPr>
          <a:xfrm>
            <a:off x="795901" y="866410"/>
            <a:ext cx="3757787" cy="3757787"/>
          </a:xfrm>
          <a:prstGeom prst="rect">
            <a:avLst/>
          </a:prstGeom>
          <a:ln w="12700">
            <a:miter lim="400000"/>
          </a:ln>
        </p:spPr>
      </p:pic>
      <p:pic>
        <p:nvPicPr>
          <p:cNvPr id="4015" name="L1cGAN_71.jpg"/>
          <p:cNvPicPr>
            <a:picLocks noChangeAspect="1"/>
          </p:cNvPicPr>
          <p:nvPr/>
        </p:nvPicPr>
        <p:blipFill>
          <a:blip r:embed="rId3"/>
          <a:stretch>
            <a:fillRect/>
          </a:stretch>
        </p:blipFill>
        <p:spPr>
          <a:xfrm>
            <a:off x="4590314" y="866410"/>
            <a:ext cx="3757787" cy="3757787"/>
          </a:xfrm>
          <a:prstGeom prst="rect">
            <a:avLst/>
          </a:prstGeom>
          <a:ln w="12700">
            <a:miter lim="400000"/>
          </a:ln>
        </p:spPr>
      </p:pic>
      <p:sp>
        <p:nvSpPr>
          <p:cNvPr id="4016" name="Shape 4016"/>
          <p:cNvSpPr/>
          <p:nvPr/>
        </p:nvSpPr>
        <p:spPr>
          <a:xfrm>
            <a:off x="2338455" y="519306"/>
            <a:ext cx="672654" cy="387104"/>
          </a:xfrm>
          <a:prstGeom prst="rect">
            <a:avLst/>
          </a:prstGeom>
          <a:ln w="12700">
            <a:miter lim="400000"/>
          </a:ln>
          <a:extLst>
            <a:ext uri="{C572A759-6A51-4108-AA02-DFA0A04FC94B}">
              <ma14:wrappingTextBoxFlag xmlns:ma14="http://schemas.microsoft.com/office/mac/drawingml/2011/main" xmlns="" val="1"/>
            </a:ext>
          </a:extLst>
        </p:spPr>
        <p:txBody>
          <a:bodyPr lIns="31733" tIns="31733" rIns="31733" bIns="31733" anchor="ctr"/>
          <a:lstStyle>
            <a:lvl1pPr defTabSz="2172273">
              <a:defRPr sz="4200"/>
            </a:lvl1pPr>
          </a:lstStyle>
          <a:p>
            <a:pPr algn="ct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17" name="Shape 4017"/>
          <p:cNvSpPr/>
          <p:nvPr/>
        </p:nvSpPr>
        <p:spPr>
          <a:xfrm>
            <a:off x="6033028" y="519306"/>
            <a:ext cx="872375" cy="387104"/>
          </a:xfrm>
          <a:prstGeom prst="rect">
            <a:avLst/>
          </a:prstGeom>
          <a:ln w="12700">
            <a:miter lim="400000"/>
          </a:ln>
          <a:extLst>
            <a:ext uri="{C572A759-6A51-4108-AA02-DFA0A04FC94B}">
              <ma14:wrappingTextBoxFlag xmlns:ma14="http://schemas.microsoft.com/office/mac/drawingml/2011/main" xmlns="" val="1"/>
            </a:ext>
          </a:extLst>
        </p:spPr>
        <p:txBody>
          <a:bodyPr lIns="31733" tIns="31733" rIns="31733" bIns="31733" anchor="ctr"/>
          <a:lstStyle>
            <a:lvl1pPr defTabSz="2172273">
              <a:defRPr sz="4200"/>
            </a:lvl1pPr>
          </a:lstStyle>
          <a:p>
            <a:pPr algn="ct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18" name="Shape 4018"/>
          <p:cNvSpPr/>
          <p:nvPr/>
        </p:nvSpPr>
        <p:spPr>
          <a:xfrm>
            <a:off x="6739717" y="4836168"/>
            <a:ext cx="2035395"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Data from [Tylecek, 2013]</a:t>
            </a:r>
          </a:p>
        </p:txBody>
      </p:sp>
    </p:spTree>
    <p:extLst>
      <p:ext uri="{BB962C8B-B14F-4D97-AF65-F5344CB8AC3E}">
        <p14:creationId xmlns:p14="http://schemas.microsoft.com/office/powerpoint/2010/main" val="419561322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5"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0" name="Shape 4020"/>
          <p:cNvSpPr/>
          <p:nvPr/>
        </p:nvSpPr>
        <p:spPr>
          <a:xfrm>
            <a:off x="2943561" y="44256"/>
            <a:ext cx="3256883"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Labels → Facades</a:t>
            </a:r>
          </a:p>
        </p:txBody>
      </p:sp>
      <p:pic>
        <p:nvPicPr>
          <p:cNvPr id="4021" name="input_12-filtered.jpeg"/>
          <p:cNvPicPr>
            <a:picLocks noChangeAspect="1"/>
          </p:cNvPicPr>
          <p:nvPr/>
        </p:nvPicPr>
        <p:blipFill>
          <a:blip r:embed="rId2"/>
          <a:stretch>
            <a:fillRect/>
          </a:stretch>
        </p:blipFill>
        <p:spPr>
          <a:xfrm>
            <a:off x="4657407" y="900541"/>
            <a:ext cx="1852604" cy="1852604"/>
          </a:xfrm>
          <a:prstGeom prst="rect">
            <a:avLst/>
          </a:prstGeom>
          <a:ln w="12700">
            <a:miter lim="400000"/>
          </a:ln>
        </p:spPr>
      </p:pic>
      <p:pic>
        <p:nvPicPr>
          <p:cNvPr id="4022" name="input_46-filtered.jpeg"/>
          <p:cNvPicPr>
            <a:picLocks noChangeAspect="1"/>
          </p:cNvPicPr>
          <p:nvPr/>
        </p:nvPicPr>
        <p:blipFill>
          <a:blip r:embed="rId3"/>
          <a:stretch>
            <a:fillRect/>
          </a:stretch>
        </p:blipFill>
        <p:spPr>
          <a:xfrm>
            <a:off x="759533" y="2943507"/>
            <a:ext cx="1852604" cy="1852604"/>
          </a:xfrm>
          <a:prstGeom prst="rect">
            <a:avLst/>
          </a:prstGeom>
          <a:ln w="12700">
            <a:miter lim="400000"/>
          </a:ln>
        </p:spPr>
      </p:pic>
      <p:pic>
        <p:nvPicPr>
          <p:cNvPr id="4023" name="input_90-filtered.jpeg"/>
          <p:cNvPicPr>
            <a:picLocks noChangeAspect="1"/>
          </p:cNvPicPr>
          <p:nvPr/>
        </p:nvPicPr>
        <p:blipFill>
          <a:blip r:embed="rId4"/>
          <a:stretch>
            <a:fillRect/>
          </a:stretch>
        </p:blipFill>
        <p:spPr>
          <a:xfrm>
            <a:off x="4667813" y="2943507"/>
            <a:ext cx="1852604" cy="1852604"/>
          </a:xfrm>
          <a:prstGeom prst="rect">
            <a:avLst/>
          </a:prstGeom>
          <a:ln w="12700">
            <a:miter lim="400000"/>
          </a:ln>
        </p:spPr>
      </p:pic>
      <p:pic>
        <p:nvPicPr>
          <p:cNvPr id="4024" name="L1cGAN_12.jpg"/>
          <p:cNvPicPr>
            <a:picLocks noChangeAspect="1"/>
          </p:cNvPicPr>
          <p:nvPr/>
        </p:nvPicPr>
        <p:blipFill>
          <a:blip r:embed="rId5"/>
          <a:stretch>
            <a:fillRect/>
          </a:stretch>
        </p:blipFill>
        <p:spPr>
          <a:xfrm>
            <a:off x="6528070" y="900541"/>
            <a:ext cx="1852604" cy="1852604"/>
          </a:xfrm>
          <a:prstGeom prst="rect">
            <a:avLst/>
          </a:prstGeom>
          <a:ln w="12700">
            <a:miter lim="400000"/>
          </a:ln>
        </p:spPr>
      </p:pic>
      <p:pic>
        <p:nvPicPr>
          <p:cNvPr id="4025" name="L1cGAN_46.jpg"/>
          <p:cNvPicPr>
            <a:picLocks noChangeAspect="1"/>
          </p:cNvPicPr>
          <p:nvPr/>
        </p:nvPicPr>
        <p:blipFill>
          <a:blip r:embed="rId6"/>
          <a:stretch>
            <a:fillRect/>
          </a:stretch>
        </p:blipFill>
        <p:spPr>
          <a:xfrm>
            <a:off x="2633112" y="2943507"/>
            <a:ext cx="1852604" cy="1852604"/>
          </a:xfrm>
          <a:prstGeom prst="rect">
            <a:avLst/>
          </a:prstGeom>
          <a:ln w="12700">
            <a:miter lim="400000"/>
          </a:ln>
        </p:spPr>
      </p:pic>
      <p:pic>
        <p:nvPicPr>
          <p:cNvPr id="4026" name="L1cGAN_90.jpg"/>
          <p:cNvPicPr>
            <a:picLocks noChangeAspect="1"/>
          </p:cNvPicPr>
          <p:nvPr/>
        </p:nvPicPr>
        <p:blipFill>
          <a:blip r:embed="rId7"/>
          <a:stretch>
            <a:fillRect/>
          </a:stretch>
        </p:blipFill>
        <p:spPr>
          <a:xfrm>
            <a:off x="6538475" y="2943507"/>
            <a:ext cx="1852604" cy="1852604"/>
          </a:xfrm>
          <a:prstGeom prst="rect">
            <a:avLst/>
          </a:prstGeom>
          <a:ln w="12700">
            <a:miter lim="400000"/>
          </a:ln>
        </p:spPr>
      </p:pic>
      <p:sp>
        <p:nvSpPr>
          <p:cNvPr id="4027" name="Shape 4027"/>
          <p:cNvSpPr/>
          <p:nvPr/>
        </p:nvSpPr>
        <p:spPr>
          <a:xfrm>
            <a:off x="1352537" y="553435"/>
            <a:ext cx="672654" cy="387105"/>
          </a:xfrm>
          <a:prstGeom prst="rect">
            <a:avLst/>
          </a:prstGeom>
          <a:ln w="12700">
            <a:miter lim="400000"/>
          </a:ln>
          <a:extLst>
            <a:ext uri="{C572A759-6A51-4108-AA02-DFA0A04FC94B}">
              <ma14:wrappingTextBoxFlag xmlns:ma14="http://schemas.microsoft.com/office/mac/drawingml/2011/main" xmlns="" val="1"/>
            </a:ext>
          </a:extLst>
        </p:spPr>
        <p:txBody>
          <a:bodyPr lIns="31733" tIns="31733" rIns="31733" bIns="31733" anchor="ctr"/>
          <a:lstStyle>
            <a:lvl1pPr defTabSz="2172273">
              <a:defRPr sz="4200"/>
            </a:lvl1pPr>
          </a:lstStyle>
          <a:p>
            <a:pPr algn="ct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28" name="Shape 4028"/>
          <p:cNvSpPr/>
          <p:nvPr/>
        </p:nvSpPr>
        <p:spPr>
          <a:xfrm>
            <a:off x="3124039" y="553435"/>
            <a:ext cx="872375" cy="387105"/>
          </a:xfrm>
          <a:prstGeom prst="rect">
            <a:avLst/>
          </a:prstGeom>
          <a:ln w="12700">
            <a:miter lim="400000"/>
          </a:ln>
          <a:extLst>
            <a:ext uri="{C572A759-6A51-4108-AA02-DFA0A04FC94B}">
              <ma14:wrappingTextBoxFlag xmlns:ma14="http://schemas.microsoft.com/office/mac/drawingml/2011/main" xmlns="" val="1"/>
            </a:ext>
          </a:extLst>
        </p:spPr>
        <p:txBody>
          <a:bodyPr lIns="31733" tIns="31733" rIns="31733" bIns="31733" anchor="ctr"/>
          <a:lstStyle>
            <a:lvl1pPr defTabSz="2172273">
              <a:defRPr sz="4200"/>
            </a:lvl1pPr>
          </a:lstStyle>
          <a:p>
            <a:pPr algn="ct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29" name="Shape 4029"/>
          <p:cNvSpPr/>
          <p:nvPr/>
        </p:nvSpPr>
        <p:spPr>
          <a:xfrm>
            <a:off x="5247381" y="553435"/>
            <a:ext cx="672654" cy="387105"/>
          </a:xfrm>
          <a:prstGeom prst="rect">
            <a:avLst/>
          </a:prstGeom>
          <a:ln w="12700">
            <a:miter lim="400000"/>
          </a:ln>
          <a:extLst>
            <a:ext uri="{C572A759-6A51-4108-AA02-DFA0A04FC94B}">
              <ma14:wrappingTextBoxFlag xmlns:ma14="http://schemas.microsoft.com/office/mac/drawingml/2011/main" xmlns="" val="1"/>
            </a:ext>
          </a:extLst>
        </p:spPr>
        <p:txBody>
          <a:bodyPr lIns="31733" tIns="31733" rIns="31733" bIns="31733" anchor="ctr"/>
          <a:lstStyle>
            <a:lvl1pPr defTabSz="2172273">
              <a:defRPr sz="4200"/>
            </a:lvl1pPr>
          </a:lstStyle>
          <a:p>
            <a:pPr algn="ct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30" name="Shape 4030"/>
          <p:cNvSpPr/>
          <p:nvPr/>
        </p:nvSpPr>
        <p:spPr>
          <a:xfrm>
            <a:off x="7018190" y="553435"/>
            <a:ext cx="872375" cy="387105"/>
          </a:xfrm>
          <a:prstGeom prst="rect">
            <a:avLst/>
          </a:prstGeom>
          <a:ln w="12700">
            <a:miter lim="400000"/>
          </a:ln>
          <a:extLst>
            <a:ext uri="{C572A759-6A51-4108-AA02-DFA0A04FC94B}">
              <ma14:wrappingTextBoxFlag xmlns:ma14="http://schemas.microsoft.com/office/mac/drawingml/2011/main" xmlns="" val="1"/>
            </a:ext>
          </a:extLst>
        </p:spPr>
        <p:txBody>
          <a:bodyPr lIns="31733" tIns="31733" rIns="31733" bIns="31733" anchor="ctr"/>
          <a:lstStyle>
            <a:lvl1pPr defTabSz="2172273">
              <a:defRPr sz="4200"/>
            </a:lvl1pPr>
          </a:lstStyle>
          <a:p>
            <a:pPr algn="ct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31" name="Shape 4031"/>
          <p:cNvSpPr/>
          <p:nvPr/>
        </p:nvSpPr>
        <p:spPr>
          <a:xfrm>
            <a:off x="6739717" y="4836168"/>
            <a:ext cx="2035395"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Data from [Tylecek, 2013]</a:t>
            </a:r>
          </a:p>
        </p:txBody>
      </p:sp>
      <p:pic>
        <p:nvPicPr>
          <p:cNvPr id="4032" name="input_26.jpg"/>
          <p:cNvPicPr>
            <a:picLocks noChangeAspect="1"/>
          </p:cNvPicPr>
          <p:nvPr/>
        </p:nvPicPr>
        <p:blipFill>
          <a:blip r:embed="rId8"/>
          <a:stretch>
            <a:fillRect/>
          </a:stretch>
        </p:blipFill>
        <p:spPr>
          <a:xfrm>
            <a:off x="762559" y="900538"/>
            <a:ext cx="1852581" cy="1852581"/>
          </a:xfrm>
          <a:prstGeom prst="rect">
            <a:avLst/>
          </a:prstGeom>
          <a:ln w="12700">
            <a:miter lim="400000"/>
          </a:ln>
        </p:spPr>
      </p:pic>
      <p:pic>
        <p:nvPicPr>
          <p:cNvPr id="4033" name="L1cGAN_26.jpg"/>
          <p:cNvPicPr>
            <a:picLocks noChangeAspect="1"/>
          </p:cNvPicPr>
          <p:nvPr/>
        </p:nvPicPr>
        <p:blipFill>
          <a:blip r:embed="rId9"/>
          <a:stretch>
            <a:fillRect/>
          </a:stretch>
        </p:blipFill>
        <p:spPr>
          <a:xfrm>
            <a:off x="2632524" y="904807"/>
            <a:ext cx="1844081" cy="1844079"/>
          </a:xfrm>
          <a:prstGeom prst="rect">
            <a:avLst/>
          </a:prstGeom>
          <a:ln w="12700">
            <a:miter lim="400000"/>
          </a:ln>
        </p:spPr>
      </p:pic>
    </p:spTree>
    <p:extLst>
      <p:ext uri="{BB962C8B-B14F-4D97-AF65-F5344CB8AC3E}">
        <p14:creationId xmlns:p14="http://schemas.microsoft.com/office/powerpoint/2010/main" val="2611479907"/>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5" name="Shape 4035"/>
          <p:cNvSpPr/>
          <p:nvPr/>
        </p:nvSpPr>
        <p:spPr>
          <a:xfrm>
            <a:off x="3455723" y="234756"/>
            <a:ext cx="2232565"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Day → Night</a:t>
            </a:r>
          </a:p>
        </p:txBody>
      </p:sp>
      <p:sp>
        <p:nvSpPr>
          <p:cNvPr id="4036" name="Shape 4036"/>
          <p:cNvSpPr/>
          <p:nvPr/>
        </p:nvSpPr>
        <p:spPr>
          <a:xfrm>
            <a:off x="546145"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37" name="Shape 4037"/>
          <p:cNvSpPr/>
          <p:nvPr/>
        </p:nvSpPr>
        <p:spPr>
          <a:xfrm>
            <a:off x="1918249"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38" name="Shape 4038"/>
          <p:cNvSpPr/>
          <p:nvPr/>
        </p:nvSpPr>
        <p:spPr>
          <a:xfrm>
            <a:off x="3546085"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39" name="Shape 4039"/>
          <p:cNvSpPr/>
          <p:nvPr/>
        </p:nvSpPr>
        <p:spPr>
          <a:xfrm>
            <a:off x="4918186"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40" name="Shape 4040"/>
          <p:cNvSpPr/>
          <p:nvPr/>
        </p:nvSpPr>
        <p:spPr>
          <a:xfrm>
            <a:off x="6546024"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41" name="Shape 4041"/>
          <p:cNvSpPr/>
          <p:nvPr/>
        </p:nvSpPr>
        <p:spPr>
          <a:xfrm>
            <a:off x="7918126"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pic>
        <p:nvPicPr>
          <p:cNvPr id="4042" name="input_1_38_to_80.jpg"/>
          <p:cNvPicPr>
            <a:picLocks noChangeAspect="1"/>
          </p:cNvPicPr>
          <p:nvPr/>
        </p:nvPicPr>
        <p:blipFill>
          <a:blip r:embed="rId2"/>
          <a:stretch>
            <a:fillRect/>
          </a:stretch>
        </p:blipFill>
        <p:spPr>
          <a:xfrm>
            <a:off x="6156865" y="2895253"/>
            <a:ext cx="1444959" cy="1444959"/>
          </a:xfrm>
          <a:prstGeom prst="rect">
            <a:avLst/>
          </a:prstGeom>
          <a:ln w="12700">
            <a:miter lim="400000"/>
          </a:ln>
        </p:spPr>
      </p:pic>
      <p:pic>
        <p:nvPicPr>
          <p:cNvPr id="4043" name="input_35_3062_to_3114.jpg"/>
          <p:cNvPicPr>
            <a:picLocks noChangeAspect="1"/>
          </p:cNvPicPr>
          <p:nvPr/>
        </p:nvPicPr>
        <p:blipFill>
          <a:blip r:embed="rId3"/>
          <a:stretch>
            <a:fillRect/>
          </a:stretch>
        </p:blipFill>
        <p:spPr>
          <a:xfrm>
            <a:off x="76015" y="2895253"/>
            <a:ext cx="1444959" cy="1444959"/>
          </a:xfrm>
          <a:prstGeom prst="rect">
            <a:avLst/>
          </a:prstGeom>
          <a:ln w="12700">
            <a:miter lim="400000"/>
          </a:ln>
        </p:spPr>
      </p:pic>
      <p:pic>
        <p:nvPicPr>
          <p:cNvPr id="4044" name="input_66_5608_to_5624.jpg"/>
          <p:cNvPicPr>
            <a:picLocks noChangeAspect="1"/>
          </p:cNvPicPr>
          <p:nvPr/>
        </p:nvPicPr>
        <p:blipFill>
          <a:blip r:embed="rId4"/>
          <a:stretch>
            <a:fillRect/>
          </a:stretch>
        </p:blipFill>
        <p:spPr>
          <a:xfrm>
            <a:off x="3112957" y="1336042"/>
            <a:ext cx="1444959" cy="1444959"/>
          </a:xfrm>
          <a:prstGeom prst="rect">
            <a:avLst/>
          </a:prstGeom>
          <a:ln w="12700">
            <a:miter lim="400000"/>
          </a:ln>
        </p:spPr>
      </p:pic>
      <p:pic>
        <p:nvPicPr>
          <p:cNvPr id="4045" name="input_68_5849_to_5847.jpg"/>
          <p:cNvPicPr>
            <a:picLocks noChangeAspect="1"/>
          </p:cNvPicPr>
          <p:nvPr/>
        </p:nvPicPr>
        <p:blipFill>
          <a:blip r:embed="rId5"/>
          <a:stretch>
            <a:fillRect/>
          </a:stretch>
        </p:blipFill>
        <p:spPr>
          <a:xfrm>
            <a:off x="3113317" y="2895253"/>
            <a:ext cx="1444959" cy="1444959"/>
          </a:xfrm>
          <a:prstGeom prst="rect">
            <a:avLst/>
          </a:prstGeom>
          <a:ln w="12700">
            <a:miter lim="400000"/>
          </a:ln>
        </p:spPr>
      </p:pic>
      <p:pic>
        <p:nvPicPr>
          <p:cNvPr id="4046" name="input_85_7077_to_7113.jpg"/>
          <p:cNvPicPr>
            <a:picLocks noChangeAspect="1"/>
          </p:cNvPicPr>
          <p:nvPr/>
        </p:nvPicPr>
        <p:blipFill>
          <a:blip r:embed="rId6"/>
          <a:stretch>
            <a:fillRect/>
          </a:stretch>
        </p:blipFill>
        <p:spPr>
          <a:xfrm>
            <a:off x="76111" y="1336042"/>
            <a:ext cx="1444959" cy="1444959"/>
          </a:xfrm>
          <a:prstGeom prst="rect">
            <a:avLst/>
          </a:prstGeom>
          <a:ln w="12700">
            <a:miter lim="400000"/>
          </a:ln>
        </p:spPr>
      </p:pic>
      <p:pic>
        <p:nvPicPr>
          <p:cNvPr id="4047" name="input_86_7147_to_7173.jpg"/>
          <p:cNvPicPr>
            <a:picLocks noChangeAspect="1"/>
          </p:cNvPicPr>
          <p:nvPr/>
        </p:nvPicPr>
        <p:blipFill>
          <a:blip r:embed="rId7"/>
          <a:stretch>
            <a:fillRect/>
          </a:stretch>
        </p:blipFill>
        <p:spPr>
          <a:xfrm>
            <a:off x="6159373" y="1336042"/>
            <a:ext cx="1444959" cy="1444959"/>
          </a:xfrm>
          <a:prstGeom prst="rect">
            <a:avLst/>
          </a:prstGeom>
          <a:ln w="12700">
            <a:miter lim="400000"/>
          </a:ln>
        </p:spPr>
      </p:pic>
      <p:grpSp>
        <p:nvGrpSpPr>
          <p:cNvPr id="4054" name="Group 4054"/>
          <p:cNvGrpSpPr/>
          <p:nvPr/>
        </p:nvGrpSpPr>
        <p:grpSpPr>
          <a:xfrm>
            <a:off x="1537263" y="1336042"/>
            <a:ext cx="7530732" cy="3004169"/>
            <a:chOff x="0" y="0"/>
            <a:chExt cx="20081949" cy="8011117"/>
          </a:xfrm>
        </p:grpSpPr>
        <p:pic>
          <p:nvPicPr>
            <p:cNvPr id="4048" name="L1cGAN_1_38_to_80.jpg"/>
            <p:cNvPicPr>
              <a:picLocks noChangeAspect="1"/>
            </p:cNvPicPr>
            <p:nvPr/>
          </p:nvPicPr>
          <p:blipFill>
            <a:blip r:embed="rId8"/>
            <a:stretch>
              <a:fillRect/>
            </a:stretch>
          </p:blipFill>
          <p:spPr>
            <a:xfrm>
              <a:off x="16228725" y="4157893"/>
              <a:ext cx="3853225" cy="3853225"/>
            </a:xfrm>
            <a:prstGeom prst="rect">
              <a:avLst/>
            </a:prstGeom>
            <a:ln w="12700" cap="flat">
              <a:noFill/>
              <a:miter lim="400000"/>
            </a:ln>
            <a:effectLst/>
          </p:spPr>
        </p:pic>
        <p:pic>
          <p:nvPicPr>
            <p:cNvPr id="4049" name="L1cGAN_35_3062_to_3114.jpg"/>
            <p:cNvPicPr>
              <a:picLocks noChangeAspect="1"/>
            </p:cNvPicPr>
            <p:nvPr/>
          </p:nvPicPr>
          <p:blipFill>
            <a:blip r:embed="rId9"/>
            <a:stretch>
              <a:fillRect/>
            </a:stretch>
          </p:blipFill>
          <p:spPr>
            <a:xfrm>
              <a:off x="253" y="4157893"/>
              <a:ext cx="3853225" cy="3853225"/>
            </a:xfrm>
            <a:prstGeom prst="rect">
              <a:avLst/>
            </a:prstGeom>
            <a:ln w="12700" cap="flat">
              <a:noFill/>
              <a:miter lim="400000"/>
            </a:ln>
            <a:effectLst/>
          </p:spPr>
        </p:pic>
        <p:pic>
          <p:nvPicPr>
            <p:cNvPr id="4050" name="L1cGAN_66_5608_to_5624.jpg"/>
            <p:cNvPicPr>
              <a:picLocks noChangeAspect="1"/>
            </p:cNvPicPr>
            <p:nvPr/>
          </p:nvPicPr>
          <p:blipFill>
            <a:blip r:embed="rId10"/>
            <a:stretch>
              <a:fillRect/>
            </a:stretch>
          </p:blipFill>
          <p:spPr>
            <a:xfrm>
              <a:off x="8099962" y="0"/>
              <a:ext cx="3853226" cy="3853224"/>
            </a:xfrm>
            <a:prstGeom prst="rect">
              <a:avLst/>
            </a:prstGeom>
            <a:ln w="12700" cap="flat">
              <a:noFill/>
              <a:miter lim="400000"/>
            </a:ln>
            <a:effectLst/>
          </p:spPr>
        </p:pic>
        <p:pic>
          <p:nvPicPr>
            <p:cNvPr id="4051" name="L1cGAN_68_5849_to_5847.jpg"/>
            <p:cNvPicPr>
              <a:picLocks noChangeAspect="1"/>
            </p:cNvPicPr>
            <p:nvPr/>
          </p:nvPicPr>
          <p:blipFill>
            <a:blip r:embed="rId11"/>
            <a:stretch>
              <a:fillRect/>
            </a:stretch>
          </p:blipFill>
          <p:spPr>
            <a:xfrm>
              <a:off x="8099001" y="4157893"/>
              <a:ext cx="3853225" cy="3853225"/>
            </a:xfrm>
            <a:prstGeom prst="rect">
              <a:avLst/>
            </a:prstGeom>
            <a:ln w="12700" cap="flat">
              <a:noFill/>
              <a:miter lim="400000"/>
            </a:ln>
            <a:effectLst/>
          </p:spPr>
        </p:pic>
        <p:pic>
          <p:nvPicPr>
            <p:cNvPr id="4052" name="L1cGAN_85_7077_to_7113.jpg"/>
            <p:cNvPicPr>
              <a:picLocks noChangeAspect="1"/>
            </p:cNvPicPr>
            <p:nvPr/>
          </p:nvPicPr>
          <p:blipFill>
            <a:blip r:embed="rId12"/>
            <a:stretch>
              <a:fillRect/>
            </a:stretch>
          </p:blipFill>
          <p:spPr>
            <a:xfrm>
              <a:off x="0" y="0"/>
              <a:ext cx="3853225" cy="3853224"/>
            </a:xfrm>
            <a:prstGeom prst="rect">
              <a:avLst/>
            </a:prstGeom>
            <a:ln w="12700" cap="flat">
              <a:noFill/>
              <a:miter lim="400000"/>
            </a:ln>
            <a:effectLst/>
          </p:spPr>
        </p:pic>
        <p:pic>
          <p:nvPicPr>
            <p:cNvPr id="4053" name="L1cGAN_86_7147_to_7173.jpg"/>
            <p:cNvPicPr>
              <a:picLocks noChangeAspect="1"/>
            </p:cNvPicPr>
            <p:nvPr/>
          </p:nvPicPr>
          <p:blipFill>
            <a:blip r:embed="rId13"/>
            <a:stretch>
              <a:fillRect/>
            </a:stretch>
          </p:blipFill>
          <p:spPr>
            <a:xfrm>
              <a:off x="16222036" y="0"/>
              <a:ext cx="3853225" cy="3853224"/>
            </a:xfrm>
            <a:prstGeom prst="rect">
              <a:avLst/>
            </a:prstGeom>
            <a:ln w="12700" cap="flat">
              <a:noFill/>
              <a:miter lim="400000"/>
            </a:ln>
            <a:effectLst/>
          </p:spPr>
        </p:pic>
      </p:grpSp>
      <p:sp>
        <p:nvSpPr>
          <p:cNvPr id="4055" name="Shape 4055"/>
          <p:cNvSpPr/>
          <p:nvPr/>
        </p:nvSpPr>
        <p:spPr>
          <a:xfrm>
            <a:off x="6551694" y="4765598"/>
            <a:ext cx="2391262"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Data from [Laffont et al., 2014]</a:t>
            </a:r>
          </a:p>
        </p:txBody>
      </p:sp>
    </p:spTree>
    <p:extLst>
      <p:ext uri="{BB962C8B-B14F-4D97-AF65-F5344CB8AC3E}">
        <p14:creationId xmlns:p14="http://schemas.microsoft.com/office/powerpoint/2010/main" val="19932741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4"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5" name="Shape 4035"/>
          <p:cNvSpPr/>
          <p:nvPr/>
        </p:nvSpPr>
        <p:spPr>
          <a:xfrm>
            <a:off x="3123909" y="234756"/>
            <a:ext cx="2896208"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lang="en-US" sz="3000" kern="0" dirty="0">
                <a:solidFill>
                  <a:srgbClr val="000000"/>
                </a:solidFill>
                <a:latin typeface="Helvetica Light"/>
                <a:sym typeface="Helvetica Light"/>
              </a:rPr>
              <a:t>Thermal</a:t>
            </a:r>
            <a:r>
              <a:rPr sz="3000" kern="0" dirty="0">
                <a:solidFill>
                  <a:srgbClr val="000000"/>
                </a:solidFill>
                <a:latin typeface="Helvetica Light"/>
                <a:sym typeface="Helvetica Light"/>
              </a:rPr>
              <a:t> → </a:t>
            </a:r>
            <a:r>
              <a:rPr lang="en-US" sz="3000" kern="0" dirty="0">
                <a:solidFill>
                  <a:srgbClr val="000000"/>
                </a:solidFill>
                <a:latin typeface="Helvetica Light"/>
                <a:sym typeface="Helvetica Light"/>
              </a:rPr>
              <a:t>RGB</a:t>
            </a:r>
            <a:endParaRPr sz="3000" kern="0" dirty="0">
              <a:solidFill>
                <a:srgbClr val="000000"/>
              </a:solidFill>
              <a:latin typeface="Helvetica Light"/>
              <a:sym typeface="Helvetica Light"/>
            </a:endParaRPr>
          </a:p>
        </p:txBody>
      </p:sp>
      <p:pic>
        <p:nvPicPr>
          <p:cNvPr id="1026" name="Picture 2" descr="C:\Users\efros\Downloads\thermal2rgb.jpg"/>
          <p:cNvPicPr>
            <a:picLocks noChangeAspect="1" noChangeArrowheads="1"/>
          </p:cNvPicPr>
          <p:nvPr/>
        </p:nvPicPr>
        <p:blipFill rotWithShape="1">
          <a:blip r:embed="rId2">
            <a:extLst>
              <a:ext uri="{28A0092B-C50C-407E-A947-70E740481C1C}">
                <a14:useLocalDpi xmlns:a14="http://schemas.microsoft.com/office/drawing/2010/main" val="0"/>
              </a:ext>
            </a:extLst>
          </a:blip>
          <a:srcRect b="23671"/>
          <a:stretch/>
        </p:blipFill>
        <p:spPr bwMode="auto">
          <a:xfrm>
            <a:off x="1645443" y="760587"/>
            <a:ext cx="5671578" cy="427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97700"/>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7" name="Shape 4057"/>
          <p:cNvSpPr/>
          <p:nvPr/>
        </p:nvSpPr>
        <p:spPr>
          <a:xfrm>
            <a:off x="3071007" y="234756"/>
            <a:ext cx="3002006"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8000"/>
            </a:lvl1pPr>
          </a:lstStyle>
          <a:p>
            <a:pPr algn="ctr" defTabSz="307924" fontAlgn="auto" hangingPunct="0">
              <a:spcBef>
                <a:spcPts val="0"/>
              </a:spcBef>
              <a:spcAft>
                <a:spcPts val="0"/>
              </a:spcAft>
            </a:pPr>
            <a:r>
              <a:rPr sz="3000" kern="0">
                <a:solidFill>
                  <a:srgbClr val="000000"/>
                </a:solidFill>
                <a:latin typeface="Helvetica Light"/>
                <a:sym typeface="Helvetica Light"/>
              </a:rPr>
              <a:t>Edges → Images</a:t>
            </a:r>
          </a:p>
        </p:txBody>
      </p:sp>
      <p:sp>
        <p:nvSpPr>
          <p:cNvPr id="4058" name="Shape 4058"/>
          <p:cNvSpPr/>
          <p:nvPr/>
        </p:nvSpPr>
        <p:spPr>
          <a:xfrm>
            <a:off x="546145"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59" name="Shape 4059"/>
          <p:cNvSpPr/>
          <p:nvPr/>
        </p:nvSpPr>
        <p:spPr>
          <a:xfrm>
            <a:off x="1918249"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60" name="Shape 4060"/>
          <p:cNvSpPr/>
          <p:nvPr/>
        </p:nvSpPr>
        <p:spPr>
          <a:xfrm>
            <a:off x="3546085"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61" name="Shape 4061"/>
          <p:cNvSpPr/>
          <p:nvPr/>
        </p:nvSpPr>
        <p:spPr>
          <a:xfrm>
            <a:off x="4918186"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62" name="Shape 4062"/>
          <p:cNvSpPr/>
          <p:nvPr/>
        </p:nvSpPr>
        <p:spPr>
          <a:xfrm>
            <a:off x="6546024"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63" name="Shape 4063"/>
          <p:cNvSpPr/>
          <p:nvPr/>
        </p:nvSpPr>
        <p:spPr>
          <a:xfrm>
            <a:off x="7918126"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pic>
        <p:nvPicPr>
          <p:cNvPr id="4064" name="input_62_AB.jpg"/>
          <p:cNvPicPr>
            <a:picLocks noChangeAspect="1"/>
          </p:cNvPicPr>
          <p:nvPr/>
        </p:nvPicPr>
        <p:blipFill>
          <a:blip r:embed="rId2"/>
          <a:stretch>
            <a:fillRect/>
          </a:stretch>
        </p:blipFill>
        <p:spPr>
          <a:xfrm>
            <a:off x="61992" y="1304624"/>
            <a:ext cx="1416767" cy="1416767"/>
          </a:xfrm>
          <a:prstGeom prst="rect">
            <a:avLst/>
          </a:prstGeom>
          <a:ln w="12700">
            <a:miter lim="400000"/>
          </a:ln>
        </p:spPr>
      </p:pic>
      <p:pic>
        <p:nvPicPr>
          <p:cNvPr id="4065" name="input_106_AB.jpg"/>
          <p:cNvPicPr>
            <a:picLocks noChangeAspect="1"/>
          </p:cNvPicPr>
          <p:nvPr/>
        </p:nvPicPr>
        <p:blipFill>
          <a:blip r:embed="rId3"/>
          <a:stretch>
            <a:fillRect/>
          </a:stretch>
        </p:blipFill>
        <p:spPr>
          <a:xfrm>
            <a:off x="6246397" y="2832775"/>
            <a:ext cx="1416767" cy="1416767"/>
          </a:xfrm>
          <a:prstGeom prst="rect">
            <a:avLst/>
          </a:prstGeom>
          <a:ln w="12700">
            <a:miter lim="400000"/>
          </a:ln>
        </p:spPr>
      </p:pic>
      <p:pic>
        <p:nvPicPr>
          <p:cNvPr id="4066" name="input_119_AB.jpg"/>
          <p:cNvPicPr>
            <a:picLocks noChangeAspect="1"/>
          </p:cNvPicPr>
          <p:nvPr/>
        </p:nvPicPr>
        <p:blipFill>
          <a:blip r:embed="rId4"/>
          <a:stretch>
            <a:fillRect/>
          </a:stretch>
        </p:blipFill>
        <p:spPr>
          <a:xfrm>
            <a:off x="3223682" y="2832775"/>
            <a:ext cx="1416767" cy="1416767"/>
          </a:xfrm>
          <a:prstGeom prst="rect">
            <a:avLst/>
          </a:prstGeom>
          <a:ln w="12700">
            <a:miter lim="400000"/>
          </a:ln>
        </p:spPr>
      </p:pic>
      <p:pic>
        <p:nvPicPr>
          <p:cNvPr id="4067" name="input_130_AB.jpg"/>
          <p:cNvPicPr>
            <a:picLocks noChangeAspect="1"/>
          </p:cNvPicPr>
          <p:nvPr/>
        </p:nvPicPr>
        <p:blipFill>
          <a:blip r:embed="rId5"/>
          <a:stretch>
            <a:fillRect/>
          </a:stretch>
        </p:blipFill>
        <p:spPr>
          <a:xfrm>
            <a:off x="153205" y="2832775"/>
            <a:ext cx="1416767" cy="1416767"/>
          </a:xfrm>
          <a:prstGeom prst="rect">
            <a:avLst/>
          </a:prstGeom>
          <a:ln w="12700">
            <a:miter lim="400000"/>
          </a:ln>
        </p:spPr>
      </p:pic>
      <p:pic>
        <p:nvPicPr>
          <p:cNvPr id="4068" name="input_146_AB.jpg"/>
          <p:cNvPicPr>
            <a:picLocks noChangeAspect="1"/>
          </p:cNvPicPr>
          <p:nvPr/>
        </p:nvPicPr>
        <p:blipFill>
          <a:blip r:embed="rId6"/>
          <a:stretch>
            <a:fillRect/>
          </a:stretch>
        </p:blipFill>
        <p:spPr>
          <a:xfrm>
            <a:off x="3127005" y="1304624"/>
            <a:ext cx="1416767" cy="1416767"/>
          </a:xfrm>
          <a:prstGeom prst="rect">
            <a:avLst/>
          </a:prstGeom>
          <a:ln w="12700">
            <a:miter lim="400000"/>
          </a:ln>
        </p:spPr>
      </p:pic>
      <p:pic>
        <p:nvPicPr>
          <p:cNvPr id="4069" name="input_157_AB.jpg"/>
          <p:cNvPicPr>
            <a:picLocks noChangeAspect="1"/>
          </p:cNvPicPr>
          <p:nvPr/>
        </p:nvPicPr>
        <p:blipFill>
          <a:blip r:embed="rId7"/>
          <a:stretch>
            <a:fillRect/>
          </a:stretch>
        </p:blipFill>
        <p:spPr>
          <a:xfrm>
            <a:off x="6191176" y="1304624"/>
            <a:ext cx="1416767" cy="1416767"/>
          </a:xfrm>
          <a:prstGeom prst="rect">
            <a:avLst/>
          </a:prstGeom>
          <a:ln w="12700">
            <a:miter lim="400000"/>
          </a:ln>
        </p:spPr>
      </p:pic>
      <p:grpSp>
        <p:nvGrpSpPr>
          <p:cNvPr id="4076" name="Group 4076"/>
          <p:cNvGrpSpPr/>
          <p:nvPr/>
        </p:nvGrpSpPr>
        <p:grpSpPr>
          <a:xfrm>
            <a:off x="1456430" y="1304626"/>
            <a:ext cx="7592102" cy="2944917"/>
            <a:chOff x="0" y="0"/>
            <a:chExt cx="20245602" cy="7853111"/>
          </a:xfrm>
        </p:grpSpPr>
        <p:pic>
          <p:nvPicPr>
            <p:cNvPr id="4070" name="L1cGAN_106_AB.jpg"/>
            <p:cNvPicPr>
              <a:picLocks noChangeAspect="1"/>
            </p:cNvPicPr>
            <p:nvPr/>
          </p:nvPicPr>
          <p:blipFill>
            <a:blip r:embed="rId8"/>
            <a:stretch>
              <a:fillRect/>
            </a:stretch>
          </p:blipFill>
          <p:spPr>
            <a:xfrm>
              <a:off x="16320299" y="4075069"/>
              <a:ext cx="3778043" cy="3778043"/>
            </a:xfrm>
            <a:prstGeom prst="rect">
              <a:avLst/>
            </a:prstGeom>
            <a:ln w="12700" cap="flat">
              <a:noFill/>
              <a:miter lim="400000"/>
            </a:ln>
            <a:effectLst/>
          </p:spPr>
        </p:pic>
        <p:pic>
          <p:nvPicPr>
            <p:cNvPr id="4071" name="L1cGAN_119_AB.jpg"/>
            <p:cNvPicPr>
              <a:picLocks noChangeAspect="1"/>
            </p:cNvPicPr>
            <p:nvPr/>
          </p:nvPicPr>
          <p:blipFill>
            <a:blip r:embed="rId9"/>
            <a:stretch>
              <a:fillRect/>
            </a:stretch>
          </p:blipFill>
          <p:spPr>
            <a:xfrm>
              <a:off x="8522780" y="4075069"/>
              <a:ext cx="3778043" cy="3778043"/>
            </a:xfrm>
            <a:prstGeom prst="rect">
              <a:avLst/>
            </a:prstGeom>
            <a:ln w="12700" cap="flat">
              <a:noFill/>
              <a:miter lim="400000"/>
            </a:ln>
            <a:effectLst/>
          </p:spPr>
        </p:pic>
        <p:pic>
          <p:nvPicPr>
            <p:cNvPr id="4072" name="L1cGAN_62_AB.jpg"/>
            <p:cNvPicPr>
              <a:picLocks noChangeAspect="1"/>
            </p:cNvPicPr>
            <p:nvPr/>
          </p:nvPicPr>
          <p:blipFill>
            <a:blip r:embed="rId10"/>
            <a:stretch>
              <a:fillRect/>
            </a:stretch>
          </p:blipFill>
          <p:spPr>
            <a:xfrm>
              <a:off x="0" y="0"/>
              <a:ext cx="3778042" cy="3778042"/>
            </a:xfrm>
            <a:prstGeom prst="rect">
              <a:avLst/>
            </a:prstGeom>
            <a:ln w="12700" cap="flat">
              <a:noFill/>
              <a:miter lim="400000"/>
            </a:ln>
            <a:effectLst/>
          </p:spPr>
        </p:pic>
        <p:pic>
          <p:nvPicPr>
            <p:cNvPr id="4073" name="L1cGAN_130_AB.jpg"/>
            <p:cNvPicPr>
              <a:picLocks noChangeAspect="1"/>
            </p:cNvPicPr>
            <p:nvPr/>
          </p:nvPicPr>
          <p:blipFill>
            <a:blip r:embed="rId11"/>
            <a:stretch>
              <a:fillRect/>
            </a:stretch>
          </p:blipFill>
          <p:spPr>
            <a:xfrm>
              <a:off x="462207" y="4075069"/>
              <a:ext cx="3778043" cy="3778043"/>
            </a:xfrm>
            <a:prstGeom prst="rect">
              <a:avLst/>
            </a:prstGeom>
            <a:ln w="12700" cap="flat">
              <a:noFill/>
              <a:miter lim="400000"/>
            </a:ln>
            <a:effectLst/>
          </p:spPr>
        </p:pic>
        <p:pic>
          <p:nvPicPr>
            <p:cNvPr id="4074" name="L1cGAN_146_AB.jpg"/>
            <p:cNvPicPr>
              <a:picLocks noChangeAspect="1"/>
            </p:cNvPicPr>
            <p:nvPr/>
          </p:nvPicPr>
          <p:blipFill>
            <a:blip r:embed="rId12"/>
            <a:stretch>
              <a:fillRect/>
            </a:stretch>
          </p:blipFill>
          <p:spPr>
            <a:xfrm>
              <a:off x="8353972" y="0"/>
              <a:ext cx="3778042" cy="3778042"/>
            </a:xfrm>
            <a:prstGeom prst="rect">
              <a:avLst/>
            </a:prstGeom>
            <a:ln w="12700" cap="flat">
              <a:noFill/>
              <a:miter lim="400000"/>
            </a:ln>
            <a:effectLst/>
          </p:spPr>
        </p:pic>
        <p:pic>
          <p:nvPicPr>
            <p:cNvPr id="4075" name="L1cGAN_157_AB.jpg"/>
            <p:cNvPicPr>
              <a:picLocks noChangeAspect="1"/>
            </p:cNvPicPr>
            <p:nvPr/>
          </p:nvPicPr>
          <p:blipFill>
            <a:blip r:embed="rId13"/>
            <a:stretch>
              <a:fillRect/>
            </a:stretch>
          </p:blipFill>
          <p:spPr>
            <a:xfrm>
              <a:off x="16467560" y="0"/>
              <a:ext cx="3778043" cy="3778042"/>
            </a:xfrm>
            <a:prstGeom prst="rect">
              <a:avLst/>
            </a:prstGeom>
            <a:ln w="12700" cap="flat">
              <a:noFill/>
              <a:miter lim="400000"/>
            </a:ln>
            <a:effectLst/>
          </p:spPr>
        </p:pic>
      </p:grpSp>
      <p:sp>
        <p:nvSpPr>
          <p:cNvPr id="4077" name="Shape 4077"/>
          <p:cNvSpPr/>
          <p:nvPr/>
        </p:nvSpPr>
        <p:spPr>
          <a:xfrm>
            <a:off x="6702311" y="4720125"/>
            <a:ext cx="2227755"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Edges from [Xie &amp; Tu, 2015]</a:t>
            </a:r>
          </a:p>
        </p:txBody>
      </p:sp>
    </p:spTree>
    <p:extLst>
      <p:ext uri="{BB962C8B-B14F-4D97-AF65-F5344CB8AC3E}">
        <p14:creationId xmlns:p14="http://schemas.microsoft.com/office/powerpoint/2010/main" val="31473180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6"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9" name="Shape 4079"/>
          <p:cNvSpPr/>
          <p:nvPr/>
        </p:nvSpPr>
        <p:spPr>
          <a:xfrm>
            <a:off x="2824942" y="234756"/>
            <a:ext cx="3494127" cy="515748"/>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p>
            <a:pPr algn="ctr" defTabSz="307924" fontAlgn="auto" hangingPunct="0">
              <a:spcBef>
                <a:spcPts val="0"/>
              </a:spcBef>
              <a:spcAft>
                <a:spcPts val="0"/>
              </a:spcAft>
              <a:defRPr sz="8000"/>
            </a:pPr>
            <a:r>
              <a:rPr sz="3000" i="1" kern="0">
                <a:solidFill>
                  <a:srgbClr val="000000"/>
                </a:solidFill>
                <a:latin typeface="Helvetica Light"/>
                <a:sym typeface="Helvetica Light"/>
              </a:rPr>
              <a:t>Sketches</a:t>
            </a:r>
            <a:r>
              <a:rPr sz="3000" kern="0">
                <a:solidFill>
                  <a:srgbClr val="000000"/>
                </a:solidFill>
                <a:latin typeface="Helvetica Light"/>
                <a:sym typeface="Helvetica Light"/>
              </a:rPr>
              <a:t> → Images</a:t>
            </a:r>
          </a:p>
        </p:txBody>
      </p:sp>
      <p:sp>
        <p:nvSpPr>
          <p:cNvPr id="4080" name="Shape 4080"/>
          <p:cNvSpPr/>
          <p:nvPr/>
        </p:nvSpPr>
        <p:spPr>
          <a:xfrm>
            <a:off x="546145"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81" name="Shape 4081"/>
          <p:cNvSpPr/>
          <p:nvPr/>
        </p:nvSpPr>
        <p:spPr>
          <a:xfrm>
            <a:off x="1918249"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82" name="Shape 4082"/>
          <p:cNvSpPr/>
          <p:nvPr/>
        </p:nvSpPr>
        <p:spPr>
          <a:xfrm>
            <a:off x="3546085"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83" name="Shape 4083"/>
          <p:cNvSpPr/>
          <p:nvPr/>
        </p:nvSpPr>
        <p:spPr>
          <a:xfrm>
            <a:off x="4918186"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84" name="Shape 4084"/>
          <p:cNvSpPr/>
          <p:nvPr/>
        </p:nvSpPr>
        <p:spPr>
          <a:xfrm>
            <a:off x="6546024" y="940591"/>
            <a:ext cx="512927"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Input</a:t>
            </a:r>
          </a:p>
        </p:txBody>
      </p:sp>
      <p:sp>
        <p:nvSpPr>
          <p:cNvPr id="4085" name="Shape 4085"/>
          <p:cNvSpPr/>
          <p:nvPr/>
        </p:nvSpPr>
        <p:spPr>
          <a:xfrm>
            <a:off x="7918126" y="940591"/>
            <a:ext cx="670021" cy="306460"/>
          </a:xfrm>
          <a:prstGeom prst="rect">
            <a:avLst/>
          </a:prstGeom>
          <a:ln w="12700">
            <a:miter lim="400000"/>
          </a:ln>
          <a:extLst>
            <a:ext uri="{C572A759-6A51-4108-AA02-DFA0A04FC94B}">
              <ma14:wrappingTextBoxFlag xmlns:ma14="http://schemas.microsoft.com/office/mac/drawingml/2011/main" xmlns="" val="1"/>
            </a:ext>
          </a:extLst>
        </p:spPr>
        <p:txBody>
          <a:bodyPr wrap="none" lIns="31733" tIns="31733" rIns="31733" bIns="31733" anchor="ctr">
            <a:spAutoFit/>
          </a:bodyPr>
          <a:lstStyle>
            <a:lvl1pPr algn="l" defTabSz="2172273">
              <a:defRPr sz="4200"/>
            </a:lvl1pPr>
          </a:lstStyle>
          <a:p>
            <a:pPr defTabSz="814603" fontAlgn="auto" hangingPunct="0">
              <a:spcBef>
                <a:spcPts val="0"/>
              </a:spcBef>
              <a:spcAft>
                <a:spcPts val="0"/>
              </a:spcAft>
            </a:pPr>
            <a:r>
              <a:rPr sz="1575" kern="0">
                <a:solidFill>
                  <a:srgbClr val="000000"/>
                </a:solidFill>
                <a:latin typeface="Helvetica Light"/>
                <a:sym typeface="Helvetica Light"/>
              </a:rPr>
              <a:t>Output</a:t>
            </a:r>
          </a:p>
        </p:txBody>
      </p:sp>
      <p:sp>
        <p:nvSpPr>
          <p:cNvPr id="4086" name="Shape 4086"/>
          <p:cNvSpPr/>
          <p:nvPr/>
        </p:nvSpPr>
        <p:spPr>
          <a:xfrm>
            <a:off x="3003133" y="4373563"/>
            <a:ext cx="3178336" cy="348459"/>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p>
            <a:pPr algn="ctr" defTabSz="307924" fontAlgn="auto" hangingPunct="0">
              <a:spcBef>
                <a:spcPts val="0"/>
              </a:spcBef>
              <a:spcAft>
                <a:spcPts val="0"/>
              </a:spcAft>
            </a:pPr>
            <a:r>
              <a:rPr sz="1913" kern="0">
                <a:solidFill>
                  <a:srgbClr val="000000"/>
                </a:solidFill>
                <a:latin typeface="Helvetica Light"/>
                <a:sym typeface="Helvetica Light"/>
              </a:rPr>
              <a:t>Trained on Edges → Images</a:t>
            </a:r>
          </a:p>
        </p:txBody>
      </p:sp>
      <p:pic>
        <p:nvPicPr>
          <p:cNvPr id="4087" name="input_13223.jpg"/>
          <p:cNvPicPr>
            <a:picLocks noChangeAspect="1"/>
          </p:cNvPicPr>
          <p:nvPr/>
        </p:nvPicPr>
        <p:blipFill>
          <a:blip r:embed="rId2"/>
          <a:stretch>
            <a:fillRect/>
          </a:stretch>
        </p:blipFill>
        <p:spPr>
          <a:xfrm>
            <a:off x="103356" y="1241155"/>
            <a:ext cx="1385744" cy="1385744"/>
          </a:xfrm>
          <a:prstGeom prst="rect">
            <a:avLst/>
          </a:prstGeom>
          <a:ln w="12700">
            <a:miter lim="400000"/>
          </a:ln>
        </p:spPr>
      </p:pic>
      <p:pic>
        <p:nvPicPr>
          <p:cNvPr id="4088" name="input_13258.jpg"/>
          <p:cNvPicPr>
            <a:picLocks noChangeAspect="1"/>
          </p:cNvPicPr>
          <p:nvPr/>
        </p:nvPicPr>
        <p:blipFill>
          <a:blip r:embed="rId3"/>
          <a:stretch>
            <a:fillRect/>
          </a:stretch>
        </p:blipFill>
        <p:spPr>
          <a:xfrm>
            <a:off x="6227634" y="1325017"/>
            <a:ext cx="1385744" cy="1385744"/>
          </a:xfrm>
          <a:prstGeom prst="rect">
            <a:avLst/>
          </a:prstGeom>
          <a:ln w="12700">
            <a:miter lim="400000"/>
          </a:ln>
        </p:spPr>
      </p:pic>
      <p:pic>
        <p:nvPicPr>
          <p:cNvPr id="4089" name="input_798.jpg"/>
          <p:cNvPicPr>
            <a:picLocks noChangeAspect="1"/>
          </p:cNvPicPr>
          <p:nvPr/>
        </p:nvPicPr>
        <p:blipFill>
          <a:blip r:embed="rId4"/>
          <a:stretch>
            <a:fillRect/>
          </a:stretch>
        </p:blipFill>
        <p:spPr>
          <a:xfrm>
            <a:off x="3123368" y="1325017"/>
            <a:ext cx="1385744" cy="1385744"/>
          </a:xfrm>
          <a:prstGeom prst="rect">
            <a:avLst/>
          </a:prstGeom>
          <a:ln w="12700">
            <a:miter lim="400000"/>
          </a:ln>
        </p:spPr>
      </p:pic>
      <p:pic>
        <p:nvPicPr>
          <p:cNvPr id="4090" name="input_14971.jpg"/>
          <p:cNvPicPr>
            <a:picLocks noChangeAspect="1"/>
          </p:cNvPicPr>
          <p:nvPr/>
        </p:nvPicPr>
        <p:blipFill>
          <a:blip r:embed="rId5"/>
          <a:stretch>
            <a:fillRect/>
          </a:stretch>
        </p:blipFill>
        <p:spPr>
          <a:xfrm>
            <a:off x="103356" y="2790678"/>
            <a:ext cx="1385744" cy="1385744"/>
          </a:xfrm>
          <a:prstGeom prst="rect">
            <a:avLst/>
          </a:prstGeom>
          <a:ln w="12700">
            <a:miter lim="400000"/>
          </a:ln>
        </p:spPr>
      </p:pic>
      <p:pic>
        <p:nvPicPr>
          <p:cNvPr id="4091" name="gt_14983.jpg"/>
          <p:cNvPicPr>
            <a:picLocks noChangeAspect="1"/>
          </p:cNvPicPr>
          <p:nvPr/>
        </p:nvPicPr>
        <p:blipFill>
          <a:blip r:embed="rId6"/>
          <a:stretch>
            <a:fillRect/>
          </a:stretch>
        </p:blipFill>
        <p:spPr>
          <a:xfrm>
            <a:off x="6227634" y="2761342"/>
            <a:ext cx="1385744" cy="1385744"/>
          </a:xfrm>
          <a:prstGeom prst="rect">
            <a:avLst/>
          </a:prstGeom>
          <a:ln w="12700">
            <a:miter lim="400000"/>
          </a:ln>
        </p:spPr>
      </p:pic>
      <p:grpSp>
        <p:nvGrpSpPr>
          <p:cNvPr id="4098" name="Group 4098"/>
          <p:cNvGrpSpPr/>
          <p:nvPr/>
        </p:nvGrpSpPr>
        <p:grpSpPr>
          <a:xfrm>
            <a:off x="1480665" y="1241154"/>
            <a:ext cx="7600578" cy="2935268"/>
            <a:chOff x="0" y="0"/>
            <a:chExt cx="20268207" cy="7827378"/>
          </a:xfrm>
        </p:grpSpPr>
        <p:pic>
          <p:nvPicPr>
            <p:cNvPr id="4092" name="L1cGAN_13223.jpg"/>
            <p:cNvPicPr>
              <a:picLocks noChangeAspect="1"/>
            </p:cNvPicPr>
            <p:nvPr/>
          </p:nvPicPr>
          <p:blipFill>
            <a:blip r:embed="rId7"/>
            <a:stretch>
              <a:fillRect/>
            </a:stretch>
          </p:blipFill>
          <p:spPr>
            <a:xfrm>
              <a:off x="0" y="0"/>
              <a:ext cx="3695316" cy="3695316"/>
            </a:xfrm>
            <a:prstGeom prst="rect">
              <a:avLst/>
            </a:prstGeom>
            <a:ln w="12700" cap="flat">
              <a:noFill/>
              <a:miter lim="400000"/>
            </a:ln>
            <a:effectLst/>
          </p:spPr>
        </p:pic>
        <p:pic>
          <p:nvPicPr>
            <p:cNvPr id="4093" name="L1cGAN_13258.jpg"/>
            <p:cNvPicPr>
              <a:picLocks noChangeAspect="1"/>
            </p:cNvPicPr>
            <p:nvPr/>
          </p:nvPicPr>
          <p:blipFill>
            <a:blip r:embed="rId8"/>
            <a:stretch>
              <a:fillRect/>
            </a:stretch>
          </p:blipFill>
          <p:spPr>
            <a:xfrm>
              <a:off x="16572892" y="223632"/>
              <a:ext cx="3695316" cy="3695317"/>
            </a:xfrm>
            <a:prstGeom prst="rect">
              <a:avLst/>
            </a:prstGeom>
            <a:ln w="12700" cap="flat">
              <a:noFill/>
              <a:miter lim="400000"/>
            </a:ln>
            <a:effectLst/>
          </p:spPr>
        </p:pic>
        <p:pic>
          <p:nvPicPr>
            <p:cNvPr id="4094" name="L1cGAN_798.jpg"/>
            <p:cNvPicPr>
              <a:picLocks noChangeAspect="1"/>
            </p:cNvPicPr>
            <p:nvPr/>
          </p:nvPicPr>
          <p:blipFill>
            <a:blip r:embed="rId9"/>
            <a:stretch>
              <a:fillRect/>
            </a:stretch>
          </p:blipFill>
          <p:spPr>
            <a:xfrm>
              <a:off x="8442438" y="223632"/>
              <a:ext cx="3695316" cy="3695317"/>
            </a:xfrm>
            <a:prstGeom prst="rect">
              <a:avLst/>
            </a:prstGeom>
            <a:ln w="12700" cap="flat">
              <a:noFill/>
              <a:miter lim="400000"/>
            </a:ln>
            <a:effectLst/>
          </p:spPr>
        </p:pic>
        <p:pic>
          <p:nvPicPr>
            <p:cNvPr id="4095" name="L1cGAN_14971.jpg"/>
            <p:cNvPicPr>
              <a:picLocks noChangeAspect="1"/>
            </p:cNvPicPr>
            <p:nvPr/>
          </p:nvPicPr>
          <p:blipFill>
            <a:blip r:embed="rId10"/>
            <a:stretch>
              <a:fillRect/>
            </a:stretch>
          </p:blipFill>
          <p:spPr>
            <a:xfrm>
              <a:off x="0" y="4132062"/>
              <a:ext cx="3695316" cy="3695317"/>
            </a:xfrm>
            <a:prstGeom prst="rect">
              <a:avLst/>
            </a:prstGeom>
            <a:ln w="12700" cap="flat">
              <a:noFill/>
              <a:miter lim="400000"/>
            </a:ln>
            <a:effectLst/>
          </p:spPr>
        </p:pic>
        <p:pic>
          <p:nvPicPr>
            <p:cNvPr id="4096" name="L1cGAN_14983.jpg"/>
            <p:cNvPicPr>
              <a:picLocks noChangeAspect="1"/>
            </p:cNvPicPr>
            <p:nvPr/>
          </p:nvPicPr>
          <p:blipFill>
            <a:blip r:embed="rId11"/>
            <a:stretch>
              <a:fillRect/>
            </a:stretch>
          </p:blipFill>
          <p:spPr>
            <a:xfrm>
              <a:off x="16572892" y="4132062"/>
              <a:ext cx="3695316" cy="3695317"/>
            </a:xfrm>
            <a:prstGeom prst="rect">
              <a:avLst/>
            </a:prstGeom>
            <a:ln w="12700" cap="flat">
              <a:noFill/>
              <a:miter lim="400000"/>
            </a:ln>
            <a:effectLst/>
          </p:spPr>
        </p:pic>
        <p:pic>
          <p:nvPicPr>
            <p:cNvPr id="4097" name="L1cGAN_15023.jpg"/>
            <p:cNvPicPr>
              <a:picLocks noChangeAspect="1"/>
            </p:cNvPicPr>
            <p:nvPr/>
          </p:nvPicPr>
          <p:blipFill>
            <a:blip r:embed="rId12"/>
            <a:stretch>
              <a:fillRect/>
            </a:stretch>
          </p:blipFill>
          <p:spPr>
            <a:xfrm>
              <a:off x="8442438" y="4132062"/>
              <a:ext cx="3695316" cy="3695317"/>
            </a:xfrm>
            <a:prstGeom prst="rect">
              <a:avLst/>
            </a:prstGeom>
            <a:ln w="12700" cap="flat">
              <a:noFill/>
              <a:miter lim="400000"/>
            </a:ln>
            <a:effectLst/>
          </p:spPr>
        </p:pic>
      </p:grpSp>
      <p:pic>
        <p:nvPicPr>
          <p:cNvPr id="4099" name="gt_15023.jpg"/>
          <p:cNvPicPr>
            <a:picLocks noChangeAspect="1"/>
          </p:cNvPicPr>
          <p:nvPr/>
        </p:nvPicPr>
        <p:blipFill>
          <a:blip r:embed="rId13"/>
          <a:stretch>
            <a:fillRect/>
          </a:stretch>
        </p:blipFill>
        <p:spPr>
          <a:xfrm>
            <a:off x="3265847" y="2761342"/>
            <a:ext cx="1385744" cy="1385744"/>
          </a:xfrm>
          <a:prstGeom prst="rect">
            <a:avLst/>
          </a:prstGeom>
          <a:ln w="12700">
            <a:miter lim="400000"/>
          </a:ln>
        </p:spPr>
      </p:pic>
      <p:sp>
        <p:nvSpPr>
          <p:cNvPr id="4100" name="Shape 4100"/>
          <p:cNvSpPr/>
          <p:nvPr/>
        </p:nvSpPr>
        <p:spPr>
          <a:xfrm>
            <a:off x="6303192" y="4775679"/>
            <a:ext cx="2747128" cy="261832"/>
          </a:xfrm>
          <a:prstGeom prst="rect">
            <a:avLst/>
          </a:prstGeom>
          <a:ln w="12700">
            <a:miter lim="400000"/>
          </a:ln>
          <a:extLst>
            <a:ext uri="{C572A759-6A51-4108-AA02-DFA0A04FC94B}">
              <ma14:wrappingTextBoxFlag xmlns:ma14="http://schemas.microsoft.com/office/mac/drawingml/2011/main" xmlns="" val="1"/>
            </a:ext>
          </a:extLst>
        </p:spPr>
        <p:txBody>
          <a:bodyPr wrap="none" lIns="26780" tIns="26780" rIns="26780" bIns="26780" anchor="ctr">
            <a:spAutoFit/>
          </a:bodyPr>
          <a:lstStyle>
            <a:lvl1pPr>
              <a:defRPr sz="3600"/>
            </a:lvl1pPr>
          </a:lstStyle>
          <a:p>
            <a:pPr algn="ctr" defTabSz="307924" fontAlgn="auto" hangingPunct="0">
              <a:spcBef>
                <a:spcPts val="0"/>
              </a:spcBef>
              <a:spcAft>
                <a:spcPts val="0"/>
              </a:spcAft>
            </a:pPr>
            <a:r>
              <a:rPr sz="1350" kern="0">
                <a:solidFill>
                  <a:srgbClr val="000000"/>
                </a:solidFill>
                <a:latin typeface="Helvetica Light"/>
                <a:sym typeface="Helvetica Light"/>
              </a:rPr>
              <a:t>Data from [Eitz, Hays, Alexa, 2012]</a:t>
            </a:r>
          </a:p>
        </p:txBody>
      </p:sp>
    </p:spTree>
    <p:extLst>
      <p:ext uri="{BB962C8B-B14F-4D97-AF65-F5344CB8AC3E}">
        <p14:creationId xmlns:p14="http://schemas.microsoft.com/office/powerpoint/2010/main" val="149868479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Shape 1463"/>
          <p:cNvSpPr/>
          <p:nvPr/>
        </p:nvSpPr>
        <p:spPr>
          <a:xfrm>
            <a:off x="4371559" y="1514734"/>
            <a:ext cx="1716985" cy="73553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“grizzly bear”</a:t>
            </a:r>
          </a:p>
        </p:txBody>
      </p:sp>
      <p:sp>
        <p:nvSpPr>
          <p:cNvPr id="1464" name="Shape 1464"/>
          <p:cNvSpPr/>
          <p:nvPr/>
        </p:nvSpPr>
        <p:spPr>
          <a:xfrm flipV="1">
            <a:off x="3559268" y="2975412"/>
            <a:ext cx="1302085" cy="676598"/>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65" name="Shape 1465"/>
          <p:cNvSpPr/>
          <p:nvPr/>
        </p:nvSpPr>
        <p:spPr>
          <a:xfrm>
            <a:off x="5230147" y="2178723"/>
            <a:ext cx="1" cy="538274"/>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66" name="Shape 1466"/>
          <p:cNvSpPr/>
          <p:nvPr/>
        </p:nvSpPr>
        <p:spPr>
          <a:xfrm>
            <a:off x="4946616" y="2805306"/>
            <a:ext cx="567063"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none" strike="noStrike" kern="0" cap="none" spc="0" normalizeH="0" baseline="0" noProof="0">
                <a:ln>
                  <a:noFill/>
                </a:ln>
                <a:solidFill>
                  <a:srgbClr val="000000"/>
                </a:solidFill>
                <a:effectLst/>
                <a:uLnTx/>
                <a:uFillTx/>
                <a:latin typeface="Helvetica Light"/>
                <a:ea typeface="ＭＳ Ｐゴシック" charset="0"/>
                <a:sym typeface="Helvetica Light"/>
              </a:rPr>
              <a:t>Loss</a:t>
            </a:r>
          </a:p>
        </p:txBody>
      </p:sp>
      <p:sp>
        <p:nvSpPr>
          <p:cNvPr id="1467" name="Shape 1467"/>
          <p:cNvSpPr/>
          <p:nvPr/>
        </p:nvSpPr>
        <p:spPr>
          <a:xfrm>
            <a:off x="5598750" y="2978391"/>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68" name="Shape 1468"/>
          <p:cNvSpPr/>
          <p:nvPr/>
        </p:nvSpPr>
        <p:spPr>
          <a:xfrm>
            <a:off x="5944168" y="2805306"/>
            <a:ext cx="634388"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large</a:t>
            </a:r>
          </a:p>
        </p:txBody>
      </p:sp>
      <p:grpSp>
        <p:nvGrpSpPr>
          <p:cNvPr id="1477" name="Group 1477"/>
          <p:cNvGrpSpPr/>
          <p:nvPr/>
        </p:nvGrpSpPr>
        <p:grpSpPr>
          <a:xfrm>
            <a:off x="2249859" y="1786923"/>
            <a:ext cx="261827" cy="2739113"/>
            <a:chOff x="0" y="0"/>
            <a:chExt cx="496501" cy="5194167"/>
          </a:xfrm>
        </p:grpSpPr>
        <p:sp>
          <p:nvSpPr>
            <p:cNvPr id="1469" name="Shape 1469"/>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0" name="Shape 1470"/>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1" name="Shape 1471"/>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2" name="Shape 1472"/>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3" name="Shape 1473"/>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4" name="Shape 1474"/>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5" name="Shape 1475"/>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76" name="Shape 1476"/>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grpSp>
      <p:sp>
        <p:nvSpPr>
          <p:cNvPr id="1478" name="Shape 1478"/>
          <p:cNvSpPr/>
          <p:nvPr/>
        </p:nvSpPr>
        <p:spPr>
          <a:xfrm>
            <a:off x="1603162" y="1226546"/>
            <a:ext cx="168756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Network output</a:t>
            </a:r>
          </a:p>
        </p:txBody>
      </p:sp>
      <p:sp>
        <p:nvSpPr>
          <p:cNvPr id="1479" name="Shape 1479"/>
          <p:cNvSpPr/>
          <p:nvPr/>
        </p:nvSpPr>
        <p:spPr>
          <a:xfrm>
            <a:off x="2199365" y="1702293"/>
            <a:ext cx="362814" cy="3225636"/>
          </a:xfrm>
          <a:prstGeom prst="rect">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80" name="Shape 1480"/>
          <p:cNvSpPr/>
          <p:nvPr/>
        </p:nvSpPr>
        <p:spPr>
          <a:xfrm rot="5400000">
            <a:off x="2298063" y="4553917"/>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481" name="Shape 1481"/>
          <p:cNvSpPr/>
          <p:nvPr/>
        </p:nvSpPr>
        <p:spPr>
          <a:xfrm>
            <a:off x="1767089" y="3159828"/>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82" name="Shape 1482"/>
          <p:cNvSpPr/>
          <p:nvPr/>
        </p:nvSpPr>
        <p:spPr>
          <a:xfrm>
            <a:off x="1767089" y="3028887"/>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83" name="Shape 1483"/>
          <p:cNvSpPr/>
          <p:nvPr/>
        </p:nvSpPr>
        <p:spPr>
          <a:xfrm>
            <a:off x="1766564" y="3284072"/>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84" name="Shape 1484"/>
          <p:cNvSpPr/>
          <p:nvPr/>
        </p:nvSpPr>
        <p:spPr>
          <a:xfrm>
            <a:off x="1341363" y="2914355"/>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485" name="Shape 1485"/>
          <p:cNvSpPr/>
          <p:nvPr/>
        </p:nvSpPr>
        <p:spPr>
          <a:xfrm>
            <a:off x="2634534" y="1661489"/>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dolphin</a:t>
            </a:r>
          </a:p>
        </p:txBody>
      </p:sp>
      <p:sp>
        <p:nvSpPr>
          <p:cNvPr id="1486" name="Shape 1486"/>
          <p:cNvSpPr/>
          <p:nvPr/>
        </p:nvSpPr>
        <p:spPr>
          <a:xfrm>
            <a:off x="2634534" y="2023070"/>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cat</a:t>
            </a:r>
          </a:p>
        </p:txBody>
      </p:sp>
      <p:sp>
        <p:nvSpPr>
          <p:cNvPr id="1487" name="Shape 1487"/>
          <p:cNvSpPr/>
          <p:nvPr/>
        </p:nvSpPr>
        <p:spPr>
          <a:xfrm>
            <a:off x="2634534" y="2370832"/>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grizzly bear</a:t>
            </a:r>
          </a:p>
        </p:txBody>
      </p:sp>
      <p:sp>
        <p:nvSpPr>
          <p:cNvPr id="1488" name="Shape 1488"/>
          <p:cNvSpPr/>
          <p:nvPr/>
        </p:nvSpPr>
        <p:spPr>
          <a:xfrm>
            <a:off x="2634534" y="2734785"/>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angel fish</a:t>
            </a:r>
          </a:p>
        </p:txBody>
      </p:sp>
      <p:sp>
        <p:nvSpPr>
          <p:cNvPr id="1489" name="Shape 1489"/>
          <p:cNvSpPr/>
          <p:nvPr/>
        </p:nvSpPr>
        <p:spPr>
          <a:xfrm>
            <a:off x="2634534" y="309410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chameleon</a:t>
            </a:r>
          </a:p>
        </p:txBody>
      </p:sp>
      <p:sp>
        <p:nvSpPr>
          <p:cNvPr id="1490" name="Shape 1490"/>
          <p:cNvSpPr/>
          <p:nvPr/>
        </p:nvSpPr>
        <p:spPr>
          <a:xfrm>
            <a:off x="2634534" y="380808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iguana</a:t>
            </a:r>
          </a:p>
        </p:txBody>
      </p:sp>
      <p:sp>
        <p:nvSpPr>
          <p:cNvPr id="1491" name="Shape 1491"/>
          <p:cNvSpPr/>
          <p:nvPr/>
        </p:nvSpPr>
        <p:spPr>
          <a:xfrm>
            <a:off x="2634534" y="4167397"/>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elephant</a:t>
            </a:r>
          </a:p>
        </p:txBody>
      </p:sp>
      <p:sp>
        <p:nvSpPr>
          <p:cNvPr id="1492" name="Shape 1492"/>
          <p:cNvSpPr/>
          <p:nvPr/>
        </p:nvSpPr>
        <p:spPr>
          <a:xfrm>
            <a:off x="2634534" y="345109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lgn="l">
              <a:defRPr sz="2400" b="1">
                <a:latin typeface="Helvetica"/>
                <a:ea typeface="Helvetica"/>
                <a:cs typeface="Helvetica"/>
                <a:sym typeface="Helvetica"/>
              </a:defRPr>
            </a:lvl1pPr>
          </a:lstStyle>
          <a:p>
            <a:pPr marL="0" marR="0" lvl="0" indent="0" algn="l" defTabSz="308049" rtl="0" eaLnBrk="1" fontAlgn="auto" latinLnBrk="0" hangingPunct="0">
              <a:lnSpc>
                <a:spcPct val="100000"/>
              </a:lnSpc>
              <a:spcBef>
                <a:spcPts val="0"/>
              </a:spcBef>
              <a:spcAft>
                <a:spcPts val="0"/>
              </a:spcAft>
              <a:buClrTx/>
              <a:buSzTx/>
              <a:buFontTx/>
              <a:buNone/>
              <a:tabLst/>
              <a:defRPr/>
            </a:pPr>
            <a:r>
              <a:rPr kumimoji="0" sz="1266" b="1" i="0" u="none" strike="noStrike" kern="0" cap="none" spc="0" normalizeH="0" baseline="0" noProof="0">
                <a:ln>
                  <a:noFill/>
                </a:ln>
                <a:solidFill>
                  <a:srgbClr val="000000"/>
                </a:solidFill>
                <a:effectLst/>
                <a:uLnTx/>
                <a:uFillTx/>
                <a:latin typeface="Helvetica"/>
                <a:cs typeface="Helvetica"/>
                <a:sym typeface="Helvetica"/>
              </a:rPr>
              <a:t>clown fish</a:t>
            </a:r>
          </a:p>
        </p:txBody>
      </p:sp>
      <p:sp>
        <p:nvSpPr>
          <p:cNvPr id="1493" name="Shape 1493"/>
          <p:cNvSpPr/>
          <p:nvPr/>
        </p:nvSpPr>
        <p:spPr>
          <a:xfrm>
            <a:off x="4231580" y="1226546"/>
            <a:ext cx="199694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Ground truth label</a:t>
            </a:r>
          </a:p>
        </p:txBody>
      </p:sp>
      <p:sp>
        <p:nvSpPr>
          <p:cNvPr id="34" name="Shape 1495"/>
          <p:cNvSpPr/>
          <p:nvPr/>
        </p:nvSpPr>
        <p:spPr>
          <a:xfrm>
            <a:off x="2388911" y="103045"/>
            <a:ext cx="4366180" cy="4435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800">
                <a:solidFill>
                  <a:schemeClr val="accent1">
                    <a:hueOff val="273562"/>
                    <a:satOff val="2937"/>
                    <a:lumOff val="-22233"/>
                  </a:schemeClr>
                </a:solidFill>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2531" b="0" i="0" u="none" strike="noStrike" kern="0" cap="none" spc="0" normalizeH="0" baseline="0" noProof="0" dirty="0">
                <a:ln>
                  <a:noFill/>
                </a:ln>
                <a:solidFill>
                  <a:srgbClr val="0365C0">
                    <a:hueOff val="273562"/>
                    <a:satOff val="2937"/>
                    <a:lumOff val="-22233"/>
                  </a:srgbClr>
                </a:solidFill>
                <a:effectLst/>
                <a:uLnTx/>
                <a:uFillTx/>
                <a:latin typeface="Helvetica Light"/>
                <a:ea typeface="ＭＳ Ｐゴシック" charset="0"/>
                <a:sym typeface="Helvetica Light"/>
              </a:rPr>
              <a:t>Loss function for classification</a:t>
            </a:r>
          </a:p>
        </p:txBody>
      </p:sp>
      <p:sp>
        <p:nvSpPr>
          <p:cNvPr id="35" name="TextBox 34"/>
          <p:cNvSpPr txBox="1"/>
          <p:nvPr/>
        </p:nvSpPr>
        <p:spPr>
          <a:xfrm>
            <a:off x="6948264" y="4763909"/>
            <a:ext cx="21031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a:ea typeface="+mn-ea"/>
                <a:cs typeface="+mn-cs"/>
                <a:sym typeface="Helvetica Light"/>
              </a:rPr>
              <a:t>Slide by Philip Isola</a:t>
            </a:r>
          </a:p>
        </p:txBody>
      </p:sp>
      <p:pic>
        <p:nvPicPr>
          <p:cNvPr id="2" name="Picture 2" descr="Grizzly bear, facts and photos">
            <a:extLst>
              <a:ext uri="{FF2B5EF4-FFF2-40B4-BE49-F238E27FC236}">
                <a16:creationId xmlns:a16="http://schemas.microsoft.com/office/drawing/2014/main" id="{B2883096-6295-BA4D-7D9D-90F922E0F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8307"/>
            <a:ext cx="1462463" cy="219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204751"/>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83"/>
          <a:stretch/>
        </p:blipFill>
        <p:spPr bwMode="auto">
          <a:xfrm>
            <a:off x="-110937" y="83832"/>
            <a:ext cx="9568703" cy="496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7875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138" name="Group 4138"/>
          <p:cNvGrpSpPr/>
          <p:nvPr/>
        </p:nvGrpSpPr>
        <p:grpSpPr>
          <a:xfrm>
            <a:off x="173016" y="303473"/>
            <a:ext cx="5623434" cy="332542"/>
            <a:chOff x="-3045435" y="9060"/>
            <a:chExt cx="14995817" cy="886773"/>
          </a:xfrm>
        </p:grpSpPr>
        <p:sp>
          <p:nvSpPr>
            <p:cNvPr id="4136" name="Shape 4136"/>
            <p:cNvSpPr/>
            <p:nvPr/>
          </p:nvSpPr>
          <p:spPr>
            <a:xfrm>
              <a:off x="-3045435" y="9060"/>
              <a:ext cx="9478017" cy="886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6073" tIns="16073" rIns="16073" bIns="16073" numCol="1" anchor="ctr">
              <a:spAutoFit/>
            </a:bodyPr>
            <a:lstStyle>
              <a:lvl1pPr>
                <a:defRPr b="1">
                  <a:latin typeface="Helvetica"/>
                  <a:ea typeface="Helvetica"/>
                  <a:cs typeface="Helvetica"/>
                  <a:sym typeface="Helvetica"/>
                </a:defRPr>
              </a:lvl1pPr>
            </a:lstStyle>
            <a:p>
              <a:pPr algn="ctr" defTabSz="307815" fontAlgn="auto" hangingPunct="0">
                <a:spcBef>
                  <a:spcPts val="0"/>
                </a:spcBef>
                <a:spcAft>
                  <a:spcPts val="0"/>
                </a:spcAft>
              </a:pPr>
              <a:r>
                <a:rPr sz="1950" kern="0" dirty="0">
                  <a:solidFill>
                    <a:srgbClr val="000000"/>
                  </a:solidFill>
                  <a:latin typeface="Arial"/>
                </a:rPr>
                <a:t>#edges2cats</a:t>
              </a:r>
              <a:r>
                <a:rPr lang="en-US" sz="1950" kern="0" dirty="0">
                  <a:solidFill>
                    <a:srgbClr val="000000"/>
                  </a:solidFill>
                  <a:latin typeface="Arial"/>
                </a:rPr>
                <a:t> </a:t>
              </a:r>
              <a:r>
                <a:rPr lang="en-US" sz="1950" b="0" kern="0" dirty="0">
                  <a:solidFill>
                    <a:srgbClr val="000000"/>
                  </a:solidFill>
                  <a:latin typeface="Arial"/>
                </a:rPr>
                <a:t>based on pix2pix </a:t>
              </a:r>
              <a:endParaRPr sz="1950" kern="0" dirty="0">
                <a:solidFill>
                  <a:srgbClr val="000000"/>
                </a:solidFill>
                <a:latin typeface="Arial"/>
              </a:endParaRPr>
            </a:p>
          </p:txBody>
        </p:sp>
        <p:sp>
          <p:nvSpPr>
            <p:cNvPr id="4137" name="Shape 4137"/>
            <p:cNvSpPr/>
            <p:nvPr/>
          </p:nvSpPr>
          <p:spPr>
            <a:xfrm>
              <a:off x="6426435" y="39828"/>
              <a:ext cx="5523947" cy="8252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6073" tIns="16073" rIns="16073" bIns="16073" numCol="1" anchor="ctr">
              <a:spAutoFit/>
            </a:bodyPr>
            <a:lstStyle>
              <a:lvl1pPr>
                <a:defRPr sz="4200"/>
              </a:lvl1pPr>
            </a:lstStyle>
            <a:p>
              <a:pPr algn="ctr" defTabSz="307815" fontAlgn="auto" hangingPunct="0">
                <a:spcBef>
                  <a:spcPts val="0"/>
                </a:spcBef>
                <a:spcAft>
                  <a:spcPts val="0"/>
                </a:spcAft>
              </a:pPr>
              <a:r>
                <a:rPr sz="1800" kern="0" dirty="0">
                  <a:solidFill>
                    <a:srgbClr val="000000"/>
                  </a:solidFill>
                  <a:latin typeface="Arial"/>
                  <a:ea typeface="+mn-ea"/>
                  <a:cs typeface="Arial"/>
                  <a:sym typeface="Helvetica Light"/>
                </a:rPr>
                <a:t>[Christopher Hesse]</a:t>
              </a:r>
            </a:p>
          </p:txBody>
        </p:sp>
      </p:grpSp>
      <p:pic>
        <p:nvPicPr>
          <p:cNvPr id="4141" name="pasted-image.png"/>
          <p:cNvPicPr>
            <a:picLocks noChangeAspect="1"/>
          </p:cNvPicPr>
          <p:nvPr/>
        </p:nvPicPr>
        <p:blipFill>
          <a:blip r:embed="rId5"/>
          <a:stretch>
            <a:fillRect/>
          </a:stretch>
        </p:blipFill>
        <p:spPr>
          <a:xfrm>
            <a:off x="386538" y="1787076"/>
            <a:ext cx="3749829" cy="1721797"/>
          </a:xfrm>
          <a:prstGeom prst="rect">
            <a:avLst/>
          </a:prstGeom>
          <a:ln w="12700">
            <a:miter lim="400000"/>
          </a:ln>
        </p:spPr>
      </p:pic>
      <p:sp>
        <p:nvSpPr>
          <p:cNvPr id="4142" name="Shape 4142"/>
          <p:cNvSpPr/>
          <p:nvPr/>
        </p:nvSpPr>
        <p:spPr>
          <a:xfrm>
            <a:off x="1452549" y="3474451"/>
            <a:ext cx="1617802" cy="339329"/>
          </a:xfrm>
          <a:prstGeom prst="rect">
            <a:avLst/>
          </a:prstGeom>
          <a:ln w="12700">
            <a:miter lim="400000"/>
          </a:ln>
          <a:extLst>
            <a:ext uri="{C572A759-6A51-4108-AA02-DFA0A04FC94B}">
              <ma14:wrappingTextBoxFlag xmlns="" xmlns:ma14="http://schemas.microsoft.com/office/mac/drawingml/2011/main" val="1"/>
            </a:ext>
          </a:extLst>
        </p:spPr>
        <p:txBody>
          <a:bodyPr lIns="17144" tIns="28569" rIns="17144" bIns="28569"/>
          <a:lstStyle>
            <a:lvl1pPr defTabSz="1303363">
              <a:defRPr sz="3200"/>
            </a:lvl1pPr>
          </a:lstStyle>
          <a:p>
            <a:pPr algn="ctr" defTabSz="488761" fontAlgn="auto" hangingPunct="0">
              <a:spcBef>
                <a:spcPts val="0"/>
              </a:spcBef>
              <a:spcAft>
                <a:spcPts val="0"/>
              </a:spcAft>
            </a:pPr>
            <a:r>
              <a:rPr sz="1500" kern="0" dirty="0">
                <a:solidFill>
                  <a:srgbClr val="000000"/>
                </a:solidFill>
                <a:latin typeface="Arial"/>
                <a:ea typeface="+mn-ea"/>
                <a:cs typeface="Arial"/>
                <a:sym typeface="Helvetica Light"/>
              </a:rPr>
              <a:t>@</a:t>
            </a:r>
            <a:r>
              <a:rPr sz="1500" kern="0" dirty="0" err="1">
                <a:solidFill>
                  <a:srgbClr val="000000"/>
                </a:solidFill>
                <a:latin typeface="Arial"/>
                <a:ea typeface="+mn-ea"/>
                <a:cs typeface="Arial"/>
                <a:sym typeface="Helvetica Light"/>
              </a:rPr>
              <a:t>gods_tail</a:t>
            </a:r>
            <a:endParaRPr sz="1500" kern="0" dirty="0">
              <a:solidFill>
                <a:srgbClr val="000000"/>
              </a:solidFill>
              <a:latin typeface="Arial"/>
              <a:ea typeface="+mn-ea"/>
              <a:cs typeface="Arial"/>
              <a:sym typeface="Helvetica Light"/>
            </a:endParaRPr>
          </a:p>
        </p:txBody>
      </p:sp>
      <p:pic>
        <p:nvPicPr>
          <p:cNvPr id="5" name="cat_draw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6985" y="1356813"/>
            <a:ext cx="4339737" cy="2582323"/>
          </a:xfrm>
          <a:prstGeom prst="rect">
            <a:avLst/>
          </a:prstGeom>
        </p:spPr>
      </p:pic>
      <p:sp>
        <p:nvSpPr>
          <p:cNvPr id="13" name="Shape 4142"/>
          <p:cNvSpPr/>
          <p:nvPr/>
        </p:nvSpPr>
        <p:spPr>
          <a:xfrm>
            <a:off x="5797953" y="3944751"/>
            <a:ext cx="1617802" cy="339329"/>
          </a:xfrm>
          <a:prstGeom prst="rect">
            <a:avLst/>
          </a:prstGeom>
          <a:ln w="12700">
            <a:miter lim="400000"/>
          </a:ln>
          <a:extLst>
            <a:ext uri="{C572A759-6A51-4108-AA02-DFA0A04FC94B}">
              <ma14:wrappingTextBoxFlag xmlns="" xmlns:ma14="http://schemas.microsoft.com/office/mac/drawingml/2011/main" val="1"/>
            </a:ext>
          </a:extLst>
        </p:spPr>
        <p:txBody>
          <a:bodyPr lIns="17144" tIns="28569" rIns="17144" bIns="28569"/>
          <a:lstStyle>
            <a:lvl1pPr defTabSz="1303363">
              <a:defRPr sz="3200"/>
            </a:lvl1pPr>
          </a:lstStyle>
          <a:p>
            <a:pPr algn="ctr" defTabSz="488761" fontAlgn="auto" hangingPunct="0">
              <a:spcBef>
                <a:spcPts val="0"/>
              </a:spcBef>
              <a:spcAft>
                <a:spcPts val="0"/>
              </a:spcAft>
            </a:pPr>
            <a:r>
              <a:rPr lang="en-US" sz="1500" kern="0" dirty="0">
                <a:solidFill>
                  <a:srgbClr val="000000"/>
                </a:solidFill>
                <a:latin typeface="Arial"/>
                <a:ea typeface="+mn-ea"/>
                <a:cs typeface="Arial"/>
                <a:sym typeface="Helvetica Light"/>
              </a:rPr>
              <a:t>@</a:t>
            </a:r>
            <a:r>
              <a:rPr lang="en-US" sz="1500" kern="0" dirty="0" err="1">
                <a:solidFill>
                  <a:srgbClr val="000000"/>
                </a:solidFill>
                <a:latin typeface="Arial"/>
                <a:ea typeface="+mn-ea"/>
                <a:cs typeface="Arial"/>
                <a:sym typeface="Helvetica Light"/>
              </a:rPr>
              <a:t>matthematician</a:t>
            </a:r>
            <a:endParaRPr sz="1500" kern="0" dirty="0">
              <a:solidFill>
                <a:srgbClr val="000000"/>
              </a:solidFill>
              <a:latin typeface="Arial"/>
              <a:ea typeface="+mn-ea"/>
              <a:cs typeface="Arial"/>
              <a:sym typeface="Helvetica Light"/>
            </a:endParaRPr>
          </a:p>
        </p:txBody>
      </p:sp>
    </p:spTree>
    <p:extLst>
      <p:ext uri="{BB962C8B-B14F-4D97-AF65-F5344CB8AC3E}">
        <p14:creationId xmlns:p14="http://schemas.microsoft.com/office/powerpoint/2010/main" val="23748338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649" fill="hold"/>
                                        <p:tgtEl>
                                          <p:spTgt spid="5"/>
                                        </p:tgtEl>
                                      </p:cBhvr>
                                    </p:cmd>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3" name="pasted-image.png"/>
          <p:cNvPicPr>
            <a:picLocks noChangeAspect="1"/>
          </p:cNvPicPr>
          <p:nvPr/>
        </p:nvPicPr>
        <p:blipFill>
          <a:blip r:embed="rId2"/>
          <a:stretch>
            <a:fillRect/>
          </a:stretch>
        </p:blipFill>
        <p:spPr>
          <a:xfrm>
            <a:off x="427662" y="2761909"/>
            <a:ext cx="3697562" cy="1744833"/>
          </a:xfrm>
          <a:prstGeom prst="rect">
            <a:avLst/>
          </a:prstGeom>
          <a:ln w="12700">
            <a:miter lim="400000"/>
          </a:ln>
        </p:spPr>
      </p:pic>
      <p:pic>
        <p:nvPicPr>
          <p:cNvPr id="4224" name="pasted-image.png"/>
          <p:cNvPicPr>
            <a:picLocks noChangeAspect="1"/>
          </p:cNvPicPr>
          <p:nvPr/>
        </p:nvPicPr>
        <p:blipFill>
          <a:blip r:embed="rId3"/>
          <a:stretch>
            <a:fillRect/>
          </a:stretch>
        </p:blipFill>
        <p:spPr>
          <a:xfrm>
            <a:off x="4818910" y="2503839"/>
            <a:ext cx="3697562" cy="2004050"/>
          </a:xfrm>
          <a:prstGeom prst="rect">
            <a:avLst/>
          </a:prstGeom>
          <a:ln w="12700">
            <a:miter lim="400000"/>
          </a:ln>
        </p:spPr>
      </p:pic>
      <p:pic>
        <p:nvPicPr>
          <p:cNvPr id="4225" name="pasted-image.png"/>
          <p:cNvPicPr>
            <a:picLocks noChangeAspect="1"/>
          </p:cNvPicPr>
          <p:nvPr/>
        </p:nvPicPr>
        <p:blipFill>
          <a:blip r:embed="rId4"/>
          <a:stretch>
            <a:fillRect/>
          </a:stretch>
        </p:blipFill>
        <p:spPr>
          <a:xfrm>
            <a:off x="4447793" y="1123504"/>
            <a:ext cx="4439778" cy="1011195"/>
          </a:xfrm>
          <a:prstGeom prst="rect">
            <a:avLst/>
          </a:prstGeom>
          <a:ln w="12700">
            <a:miter lim="400000"/>
          </a:ln>
        </p:spPr>
      </p:pic>
      <p:grpSp>
        <p:nvGrpSpPr>
          <p:cNvPr id="4228" name="Group 4228"/>
          <p:cNvGrpSpPr/>
          <p:nvPr/>
        </p:nvGrpSpPr>
        <p:grpSpPr>
          <a:xfrm>
            <a:off x="2844633" y="209539"/>
            <a:ext cx="3426478" cy="348477"/>
            <a:chOff x="-48040" y="-12173"/>
            <a:chExt cx="9137273" cy="929264"/>
          </a:xfrm>
        </p:grpSpPr>
        <p:sp>
          <p:nvSpPr>
            <p:cNvPr id="4226" name="Shape 4226"/>
            <p:cNvSpPr/>
            <p:nvPr/>
          </p:nvSpPr>
          <p:spPr>
            <a:xfrm>
              <a:off x="-48040" y="-12173"/>
              <a:ext cx="4064146" cy="929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b="1">
                  <a:latin typeface="Helvetica"/>
                  <a:ea typeface="Helvetica"/>
                  <a:cs typeface="Helvetica"/>
                  <a:sym typeface="Helvetica"/>
                </a:defRPr>
              </a:lvl1pPr>
            </a:lstStyle>
            <a:p>
              <a:pPr algn="ctr" defTabSz="307924" fontAlgn="auto" hangingPunct="0">
                <a:spcBef>
                  <a:spcPts val="0"/>
                </a:spcBef>
                <a:spcAft>
                  <a:spcPts val="0"/>
                </a:spcAft>
              </a:pPr>
              <a:r>
                <a:rPr sz="1913" kern="0">
                  <a:solidFill>
                    <a:srgbClr val="000000"/>
                  </a:solidFill>
                </a:rPr>
                <a:t>#edges2cats</a:t>
              </a:r>
            </a:p>
          </p:txBody>
        </p:sp>
        <p:sp>
          <p:nvSpPr>
            <p:cNvPr id="4227" name="Shape 4227"/>
            <p:cNvSpPr/>
            <p:nvPr/>
          </p:nvSpPr>
          <p:spPr>
            <a:xfrm>
              <a:off x="4187250" y="57149"/>
              <a:ext cx="4901983" cy="7905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defRPr sz="4200"/>
              </a:lvl1pPr>
            </a:lstStyle>
            <a:p>
              <a:pPr algn="ctr" defTabSz="307924" fontAlgn="auto" hangingPunct="0">
                <a:spcBef>
                  <a:spcPts val="0"/>
                </a:spcBef>
                <a:spcAft>
                  <a:spcPts val="0"/>
                </a:spcAft>
              </a:pPr>
              <a:r>
                <a:rPr sz="1575" kern="0">
                  <a:solidFill>
                    <a:srgbClr val="000000"/>
                  </a:solidFill>
                  <a:latin typeface="Helvetica Light"/>
                  <a:sym typeface="Helvetica Light"/>
                </a:rPr>
                <a:t>[Christopher Hesse]</a:t>
              </a:r>
            </a:p>
          </p:txBody>
        </p:sp>
      </p:grpSp>
      <p:sp>
        <p:nvSpPr>
          <p:cNvPr id="4229" name="Shape 4229"/>
          <p:cNvSpPr/>
          <p:nvPr/>
        </p:nvSpPr>
        <p:spPr>
          <a:xfrm>
            <a:off x="1467534" y="4577203"/>
            <a:ext cx="1617803" cy="339329"/>
          </a:xfrm>
          <a:prstGeom prst="rect">
            <a:avLst/>
          </a:prstGeom>
          <a:ln w="12700">
            <a:miter lim="400000"/>
          </a:ln>
          <a:extLst>
            <a:ext uri="{C572A759-6A51-4108-AA02-DFA0A04FC94B}">
              <ma14:wrappingTextBoxFlag xmlns:ma14="http://schemas.microsoft.com/office/mac/drawingml/2011/main" xmlns="" val="1"/>
            </a:ext>
          </a:extLst>
        </p:spPr>
        <p:txBody>
          <a:bodyPr lIns="17140" tIns="17141" rIns="17140" bIns="17141"/>
          <a:lstStyle>
            <a:lvl1pPr defTabSz="1303363">
              <a:defRPr sz="3200"/>
            </a:lvl1pPr>
          </a:lstStyle>
          <a:p>
            <a:pPr algn="ctr" defTabSz="488762" fontAlgn="auto" hangingPunct="0">
              <a:spcBef>
                <a:spcPts val="0"/>
              </a:spcBef>
              <a:spcAft>
                <a:spcPts val="0"/>
              </a:spcAft>
            </a:pPr>
            <a:r>
              <a:rPr sz="1200" kern="0">
                <a:solidFill>
                  <a:srgbClr val="000000"/>
                </a:solidFill>
                <a:latin typeface="Helvetica Light"/>
                <a:sym typeface="Helvetica Light"/>
              </a:rPr>
              <a:t>Ivy Tasi @ivymyt</a:t>
            </a:r>
          </a:p>
        </p:txBody>
      </p:sp>
      <p:sp>
        <p:nvSpPr>
          <p:cNvPr id="4230" name="Shape 4230"/>
          <p:cNvSpPr/>
          <p:nvPr/>
        </p:nvSpPr>
        <p:spPr>
          <a:xfrm>
            <a:off x="5858782" y="2104731"/>
            <a:ext cx="1617803" cy="339329"/>
          </a:xfrm>
          <a:prstGeom prst="rect">
            <a:avLst/>
          </a:prstGeom>
          <a:ln w="12700">
            <a:miter lim="400000"/>
          </a:ln>
          <a:extLst>
            <a:ext uri="{C572A759-6A51-4108-AA02-DFA0A04FC94B}">
              <ma14:wrappingTextBoxFlag xmlns:ma14="http://schemas.microsoft.com/office/mac/drawingml/2011/main" xmlns="" val="1"/>
            </a:ext>
          </a:extLst>
        </p:spPr>
        <p:txBody>
          <a:bodyPr lIns="17140" tIns="17141" rIns="17140" bIns="17141"/>
          <a:lstStyle>
            <a:lvl1pPr defTabSz="1303363">
              <a:defRPr sz="3200"/>
            </a:lvl1pPr>
          </a:lstStyle>
          <a:p>
            <a:pPr algn="ctr" defTabSz="488762" fontAlgn="auto" hangingPunct="0">
              <a:spcBef>
                <a:spcPts val="0"/>
              </a:spcBef>
              <a:spcAft>
                <a:spcPts val="0"/>
              </a:spcAft>
            </a:pPr>
            <a:r>
              <a:rPr sz="1200" kern="0">
                <a:solidFill>
                  <a:srgbClr val="000000"/>
                </a:solidFill>
                <a:latin typeface="Helvetica Light"/>
                <a:sym typeface="Helvetica Light"/>
              </a:rPr>
              <a:t>Vitaly Vidmirov @vvid</a:t>
            </a:r>
          </a:p>
        </p:txBody>
      </p:sp>
      <p:pic>
        <p:nvPicPr>
          <p:cNvPr id="4231" name="pasted-image.png"/>
          <p:cNvPicPr>
            <a:picLocks noChangeAspect="1"/>
          </p:cNvPicPr>
          <p:nvPr/>
        </p:nvPicPr>
        <p:blipFill>
          <a:blip r:embed="rId5"/>
          <a:stretch>
            <a:fillRect/>
          </a:stretch>
        </p:blipFill>
        <p:spPr>
          <a:xfrm>
            <a:off x="401527" y="796779"/>
            <a:ext cx="3749829" cy="1721798"/>
          </a:xfrm>
          <a:prstGeom prst="rect">
            <a:avLst/>
          </a:prstGeom>
          <a:ln w="12700">
            <a:miter lim="400000"/>
          </a:ln>
        </p:spPr>
      </p:pic>
      <p:sp>
        <p:nvSpPr>
          <p:cNvPr id="4232" name="Shape 4232"/>
          <p:cNvSpPr/>
          <p:nvPr/>
        </p:nvSpPr>
        <p:spPr>
          <a:xfrm>
            <a:off x="1467534" y="2484154"/>
            <a:ext cx="1617803" cy="339329"/>
          </a:xfrm>
          <a:prstGeom prst="rect">
            <a:avLst/>
          </a:prstGeom>
          <a:ln w="12700">
            <a:miter lim="400000"/>
          </a:ln>
          <a:extLst>
            <a:ext uri="{C572A759-6A51-4108-AA02-DFA0A04FC94B}">
              <ma14:wrappingTextBoxFlag xmlns:ma14="http://schemas.microsoft.com/office/mac/drawingml/2011/main" xmlns="" val="1"/>
            </a:ext>
          </a:extLst>
        </p:spPr>
        <p:txBody>
          <a:bodyPr lIns="17140" tIns="17141" rIns="17140" bIns="17141"/>
          <a:lstStyle>
            <a:lvl1pPr defTabSz="1303363">
              <a:defRPr sz="3200"/>
            </a:lvl1pPr>
          </a:lstStyle>
          <a:p>
            <a:pPr algn="ctr" defTabSz="488762" fontAlgn="auto" hangingPunct="0">
              <a:spcBef>
                <a:spcPts val="0"/>
              </a:spcBef>
              <a:spcAft>
                <a:spcPts val="0"/>
              </a:spcAft>
            </a:pPr>
            <a:r>
              <a:rPr sz="1200" kern="0">
                <a:solidFill>
                  <a:srgbClr val="000000"/>
                </a:solidFill>
                <a:latin typeface="Helvetica Light"/>
                <a:sym typeface="Helvetica Light"/>
              </a:rPr>
              <a:t>@gods_tail</a:t>
            </a:r>
          </a:p>
        </p:txBody>
      </p:sp>
      <p:sp>
        <p:nvSpPr>
          <p:cNvPr id="4233" name="Shape 4233"/>
          <p:cNvSpPr/>
          <p:nvPr/>
        </p:nvSpPr>
        <p:spPr>
          <a:xfrm>
            <a:off x="5858782" y="4577203"/>
            <a:ext cx="1617803" cy="339329"/>
          </a:xfrm>
          <a:prstGeom prst="rect">
            <a:avLst/>
          </a:prstGeom>
          <a:ln w="12700">
            <a:miter lim="400000"/>
          </a:ln>
          <a:extLst>
            <a:ext uri="{C572A759-6A51-4108-AA02-DFA0A04FC94B}">
              <ma14:wrappingTextBoxFlag xmlns:ma14="http://schemas.microsoft.com/office/mac/drawingml/2011/main" xmlns="" val="1"/>
            </a:ext>
          </a:extLst>
        </p:spPr>
        <p:txBody>
          <a:bodyPr lIns="17140" tIns="17141" rIns="17140" bIns="17141"/>
          <a:lstStyle>
            <a:lvl1pPr defTabSz="1303363">
              <a:defRPr sz="3200"/>
            </a:lvl1pPr>
          </a:lstStyle>
          <a:p>
            <a:pPr algn="ctr" defTabSz="488762" fontAlgn="auto" hangingPunct="0">
              <a:spcBef>
                <a:spcPts val="0"/>
              </a:spcBef>
              <a:spcAft>
                <a:spcPts val="0"/>
              </a:spcAft>
            </a:pPr>
            <a:r>
              <a:rPr sz="1200" kern="0">
                <a:solidFill>
                  <a:srgbClr val="000000"/>
                </a:solidFill>
                <a:latin typeface="Helvetica Light"/>
                <a:sym typeface="Helvetica Light"/>
              </a:rPr>
              <a:t>@ka92</a:t>
            </a:r>
          </a:p>
        </p:txBody>
      </p:sp>
    </p:spTree>
    <p:extLst>
      <p:ext uri="{BB962C8B-B14F-4D97-AF65-F5344CB8AC3E}">
        <p14:creationId xmlns:p14="http://schemas.microsoft.com/office/powerpoint/2010/main" val="19848631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942"/>
            <a:ext cx="9274628" cy="857250"/>
          </a:xfrm>
        </p:spPr>
        <p:txBody>
          <a:bodyPr/>
          <a:lstStyle/>
          <a:p>
            <a:r>
              <a:rPr lang="en-US" dirty="0"/>
              <a:t>Scott Eaton (</a:t>
            </a:r>
            <a:r>
              <a:rPr lang="en-US" dirty="0">
                <a:hlinkClick r:id="rId2"/>
              </a:rPr>
              <a:t>http://www.scott-eaton.com/</a:t>
            </a:r>
            <a:r>
              <a:rPr lang="en-US" dirty="0"/>
              <a:t>)</a:t>
            </a:r>
          </a:p>
        </p:txBody>
      </p:sp>
      <p:sp>
        <p:nvSpPr>
          <p:cNvPr id="3" name="Content Placeholder 2"/>
          <p:cNvSpPr>
            <a:spLocks noGrp="1"/>
          </p:cNvSpPr>
          <p:nvPr>
            <p:ph idx="1"/>
          </p:nvPr>
        </p:nvSpPr>
        <p:spPr/>
        <p:txBody>
          <a:bodyPr/>
          <a:lstStyle/>
          <a:p>
            <a:endParaRPr lang="en-US"/>
          </a:p>
        </p:txBody>
      </p:sp>
      <p:pic>
        <p:nvPicPr>
          <p:cNvPr id="1028" name="Picture 4" descr="Caffeinated Diversions close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28" y="1063192"/>
            <a:ext cx="5901843" cy="3929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84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ottEat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90"/>
            <a:ext cx="9144000" cy="5143890"/>
          </a:xfrm>
          <a:prstGeom prst="rect">
            <a:avLst/>
          </a:prstGeom>
        </p:spPr>
      </p:pic>
    </p:spTree>
    <p:extLst>
      <p:ext uri="{BB962C8B-B14F-4D97-AF65-F5344CB8AC3E}">
        <p14:creationId xmlns:p14="http://schemas.microsoft.com/office/powerpoint/2010/main" val="24584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as I Do”</a:t>
            </a:r>
          </a:p>
        </p:txBody>
      </p:sp>
      <p:pic>
        <p:nvPicPr>
          <p:cNvPr id="4" name="Google Shape;71;p14"/>
          <p:cNvPicPr preferRelativeResize="0"/>
          <p:nvPr/>
        </p:nvPicPr>
        <p:blipFill rotWithShape="1">
          <a:blip r:embed="rId2">
            <a:alphaModFix/>
          </a:blip>
          <a:srcRect l="50000"/>
          <a:stretch/>
        </p:blipFill>
        <p:spPr>
          <a:xfrm>
            <a:off x="105927" y="1063193"/>
            <a:ext cx="3323105" cy="3681789"/>
          </a:xfrm>
          <a:prstGeom prst="rect">
            <a:avLst/>
          </a:prstGeom>
          <a:noFill/>
          <a:ln w="9525" cap="flat" cmpd="sng">
            <a:solidFill>
              <a:schemeClr val="dk2"/>
            </a:solidFill>
            <a:prstDash val="solid"/>
            <a:round/>
            <a:headEnd type="none" w="sm" len="sm"/>
            <a:tailEnd type="none" w="sm" len="sm"/>
          </a:ln>
        </p:spPr>
      </p:pic>
      <p:pic>
        <p:nvPicPr>
          <p:cNvPr id="5" name="Google Shape;71;p14"/>
          <p:cNvPicPr preferRelativeResize="0"/>
          <p:nvPr/>
        </p:nvPicPr>
        <p:blipFill rotWithShape="1">
          <a:blip r:embed="rId2">
            <a:alphaModFix/>
          </a:blip>
          <a:srcRect r="50000"/>
          <a:stretch/>
        </p:blipFill>
        <p:spPr>
          <a:xfrm>
            <a:off x="5726368" y="1063193"/>
            <a:ext cx="3323105" cy="3681789"/>
          </a:xfrm>
          <a:prstGeom prst="rect">
            <a:avLst/>
          </a:prstGeom>
          <a:noFill/>
          <a:ln w="9525" cap="flat" cmpd="sng">
            <a:solidFill>
              <a:schemeClr val="dk2"/>
            </a:solidFill>
            <a:prstDash val="solid"/>
            <a:round/>
            <a:headEnd type="none" w="sm" len="sm"/>
            <a:tailEnd type="none" w="sm" len="sm"/>
          </a:ln>
        </p:spPr>
      </p:pic>
      <p:sp>
        <p:nvSpPr>
          <p:cNvPr id="9" name="Right Arrow 8"/>
          <p:cNvSpPr/>
          <p:nvPr/>
        </p:nvSpPr>
        <p:spPr>
          <a:xfrm>
            <a:off x="3691224" y="2208680"/>
            <a:ext cx="1883842" cy="695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34246" tIns="17137" rIns="34246" bIns="17137" rtlCol="0" anchor="ctr"/>
          <a:lstStyle/>
          <a:p>
            <a:pPr algn="ctr" defTabSz="307315" fontAlgn="auto" hangingPunct="0">
              <a:spcBef>
                <a:spcPts val="0"/>
              </a:spcBef>
              <a:spcAft>
                <a:spcPts val="0"/>
              </a:spcAft>
            </a:pPr>
            <a:r>
              <a:rPr lang="en-US" sz="1950" kern="0" dirty="0" err="1">
                <a:solidFill>
                  <a:srgbClr val="000000"/>
                </a:solidFill>
                <a:latin typeface="Arial"/>
                <a:cs typeface="Arial"/>
                <a:sym typeface="Helvetica Light"/>
              </a:rPr>
              <a:t>OpenPose</a:t>
            </a:r>
            <a:endParaRPr lang="en-US" sz="1950" kern="0" dirty="0">
              <a:solidFill>
                <a:srgbClr val="000000"/>
              </a:solidFill>
              <a:latin typeface="Arial"/>
              <a:cs typeface="Arial"/>
              <a:sym typeface="Helvetica Light"/>
            </a:endParaRPr>
          </a:p>
        </p:txBody>
      </p:sp>
      <p:sp>
        <p:nvSpPr>
          <p:cNvPr id="10" name="Right Arrow 9"/>
          <p:cNvSpPr/>
          <p:nvPr/>
        </p:nvSpPr>
        <p:spPr>
          <a:xfrm flipH="1">
            <a:off x="3610538" y="3244104"/>
            <a:ext cx="1882589" cy="695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34246" tIns="17137" rIns="34246" bIns="17137" rtlCol="0" anchor="ctr"/>
          <a:lstStyle/>
          <a:p>
            <a:pPr algn="ctr" defTabSz="307315" fontAlgn="auto" hangingPunct="0">
              <a:spcBef>
                <a:spcPts val="0"/>
              </a:spcBef>
              <a:spcAft>
                <a:spcPts val="0"/>
              </a:spcAft>
            </a:pPr>
            <a:r>
              <a:rPr lang="en-US" sz="1950" kern="0" dirty="0">
                <a:solidFill>
                  <a:srgbClr val="000000"/>
                </a:solidFill>
                <a:latin typeface="Arial"/>
                <a:cs typeface="Arial"/>
                <a:sym typeface="Helvetica Light"/>
              </a:rPr>
              <a:t>pix2pix</a:t>
            </a:r>
          </a:p>
        </p:txBody>
      </p:sp>
      <p:pic>
        <p:nvPicPr>
          <p:cNvPr id="11" name="pasted-image.png"/>
          <p:cNvPicPr>
            <a:picLocks noChangeAspect="1"/>
          </p:cNvPicPr>
          <p:nvPr/>
        </p:nvPicPr>
        <p:blipFill>
          <a:blip r:embed="rId3"/>
          <a:stretch>
            <a:fillRect/>
          </a:stretch>
        </p:blipFill>
        <p:spPr>
          <a:xfrm>
            <a:off x="3508121" y="3918911"/>
            <a:ext cx="2087109" cy="958331"/>
          </a:xfrm>
          <a:prstGeom prst="rect">
            <a:avLst/>
          </a:prstGeom>
          <a:ln w="12700">
            <a:miter lim="400000"/>
          </a:ln>
        </p:spPr>
      </p:pic>
    </p:spTree>
    <p:extLst>
      <p:ext uri="{BB962C8B-B14F-4D97-AF65-F5344CB8AC3E}">
        <p14:creationId xmlns:p14="http://schemas.microsoft.com/office/powerpoint/2010/main" val="8547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460956" y="277001"/>
            <a:ext cx="8222100" cy="1356000"/>
          </a:xfrm>
          <a:prstGeom prst="rect">
            <a:avLst/>
          </a:prstGeom>
          <a:noFill/>
          <a:ln>
            <a:noFill/>
          </a:ln>
        </p:spPr>
        <p:txBody>
          <a:bodyPr spcFirstLastPara="1" wrap="square" lIns="91307" tIns="91307" rIns="91307" bIns="91307" anchor="b" anchorCtr="0">
            <a:noAutofit/>
          </a:bodyPr>
          <a:lstStyle/>
          <a:p>
            <a:pPr defTabSz="913145" fontAlgn="auto">
              <a:spcBef>
                <a:spcPts val="0"/>
              </a:spcBef>
              <a:spcAft>
                <a:spcPts val="0"/>
              </a:spcAft>
              <a:buClr>
                <a:srgbClr val="000000"/>
              </a:buClr>
            </a:pPr>
            <a:r>
              <a:rPr lang="en" sz="3188" kern="0">
                <a:solidFill>
                  <a:srgbClr val="000000"/>
                </a:solidFill>
                <a:latin typeface="Roboto"/>
                <a:ea typeface="Roboto"/>
                <a:cs typeface="Roboto"/>
                <a:sym typeface="Roboto"/>
              </a:rPr>
              <a:t>Everybody Dance Now</a:t>
            </a:r>
            <a:endParaRPr sz="3188" kern="0">
              <a:solidFill>
                <a:srgbClr val="000000"/>
              </a:solidFill>
              <a:latin typeface="Roboto"/>
              <a:ea typeface="Roboto"/>
              <a:cs typeface="Roboto"/>
              <a:sym typeface="Roboto"/>
            </a:endParaRPr>
          </a:p>
          <a:p>
            <a:pPr defTabSz="913145" fontAlgn="auto">
              <a:spcBef>
                <a:spcPts val="0"/>
              </a:spcBef>
              <a:spcAft>
                <a:spcPts val="0"/>
              </a:spcAft>
              <a:buClr>
                <a:srgbClr val="000000"/>
              </a:buClr>
            </a:pPr>
            <a:endParaRPr sz="1013" kern="0">
              <a:solidFill>
                <a:srgbClr val="000000"/>
              </a:solidFill>
              <a:latin typeface="Roboto"/>
              <a:ea typeface="Roboto"/>
              <a:cs typeface="Roboto"/>
              <a:sym typeface="Roboto"/>
            </a:endParaRPr>
          </a:p>
          <a:p>
            <a:pPr defTabSz="913145" fontAlgn="auto">
              <a:spcBef>
                <a:spcPts val="0"/>
              </a:spcBef>
              <a:spcAft>
                <a:spcPts val="0"/>
              </a:spcAft>
              <a:buClr>
                <a:srgbClr val="000000"/>
              </a:buClr>
            </a:pPr>
            <a:r>
              <a:rPr lang="en" sz="1463" kern="0">
                <a:solidFill>
                  <a:srgbClr val="000000"/>
                </a:solidFill>
                <a:latin typeface="Roboto"/>
                <a:ea typeface="Roboto"/>
                <a:cs typeface="Roboto"/>
                <a:sym typeface="Roboto"/>
              </a:rPr>
              <a:t>Caroline Chan, Shiry Ginosar, Tinghui Zhou, Alexei A. Efros</a:t>
            </a:r>
            <a:endParaRPr sz="1463" kern="0">
              <a:solidFill>
                <a:srgbClr val="000000"/>
              </a:solidFill>
              <a:latin typeface="Roboto"/>
              <a:ea typeface="Roboto"/>
              <a:cs typeface="Roboto"/>
              <a:sym typeface="Roboto"/>
            </a:endParaRPr>
          </a:p>
          <a:p>
            <a:pPr defTabSz="913145" fontAlgn="auto">
              <a:spcBef>
                <a:spcPts val="0"/>
              </a:spcBef>
              <a:spcAft>
                <a:spcPts val="0"/>
              </a:spcAft>
              <a:buClr>
                <a:srgbClr val="000000"/>
              </a:buClr>
            </a:pPr>
            <a:r>
              <a:rPr lang="en" sz="1463" kern="0">
                <a:solidFill>
                  <a:srgbClr val="000000"/>
                </a:solidFill>
                <a:latin typeface="Roboto"/>
                <a:ea typeface="Roboto"/>
                <a:cs typeface="Roboto"/>
                <a:sym typeface="Roboto"/>
              </a:rPr>
              <a:t>UC Berkeley</a:t>
            </a:r>
            <a:endParaRPr sz="1463" kern="0">
              <a:solidFill>
                <a:srgbClr val="000000"/>
              </a:solidFill>
              <a:latin typeface="Roboto"/>
              <a:ea typeface="Roboto"/>
              <a:cs typeface="Roboto"/>
              <a:sym typeface="Roboto"/>
            </a:endParaRPr>
          </a:p>
        </p:txBody>
      </p:sp>
      <p:pic>
        <p:nvPicPr>
          <p:cNvPr id="55" name="Google Shape;55;p13"/>
          <p:cNvPicPr preferRelativeResize="0"/>
          <p:nvPr/>
        </p:nvPicPr>
        <p:blipFill>
          <a:blip r:embed="rId3">
            <a:alphaModFix/>
          </a:blip>
          <a:stretch>
            <a:fillRect/>
          </a:stretch>
        </p:blipFill>
        <p:spPr>
          <a:xfrm>
            <a:off x="240708" y="1889812"/>
            <a:ext cx="4007442" cy="2276816"/>
          </a:xfrm>
          <a:prstGeom prst="rect">
            <a:avLst/>
          </a:prstGeom>
          <a:noFill/>
          <a:ln>
            <a:noFill/>
          </a:ln>
        </p:spPr>
      </p:pic>
      <p:sp>
        <p:nvSpPr>
          <p:cNvPr id="56" name="Google Shape;56;p13"/>
          <p:cNvSpPr txBox="1"/>
          <p:nvPr/>
        </p:nvSpPr>
        <p:spPr>
          <a:xfrm>
            <a:off x="1253918" y="4192025"/>
            <a:ext cx="1862700" cy="363300"/>
          </a:xfrm>
          <a:prstGeom prst="rect">
            <a:avLst/>
          </a:prstGeom>
          <a:noFill/>
          <a:ln>
            <a:noFill/>
          </a:ln>
        </p:spPr>
        <p:txBody>
          <a:bodyPr spcFirstLastPara="1" wrap="square" lIns="91307" tIns="91307" rIns="91307" bIns="91307" anchor="b" anchorCtr="0">
            <a:noAutofit/>
          </a:bodyPr>
          <a:lstStyle/>
          <a:p>
            <a:pPr algn="ctr" defTabSz="913145" fontAlgn="auto">
              <a:spcBef>
                <a:spcPts val="0"/>
              </a:spcBef>
              <a:spcAft>
                <a:spcPts val="0"/>
              </a:spcAft>
              <a:buClr>
                <a:srgbClr val="000000"/>
              </a:buClr>
            </a:pPr>
            <a:r>
              <a:rPr lang="en" sz="1463" kern="0">
                <a:solidFill>
                  <a:srgbClr val="000000"/>
                </a:solidFill>
                <a:latin typeface="Arial"/>
                <a:ea typeface="+mn-ea"/>
                <a:cs typeface="Arial"/>
                <a:sym typeface="Arial"/>
              </a:rPr>
              <a:t>Source Subject</a:t>
            </a:r>
            <a:endParaRPr sz="1463" kern="0">
              <a:solidFill>
                <a:srgbClr val="000000"/>
              </a:solidFill>
              <a:latin typeface="Arial"/>
              <a:ea typeface="+mn-ea"/>
              <a:cs typeface="Arial"/>
              <a:sym typeface="Arial"/>
            </a:endParaRPr>
          </a:p>
        </p:txBody>
      </p:sp>
      <p:sp>
        <p:nvSpPr>
          <p:cNvPr id="57" name="Google Shape;57;p13"/>
          <p:cNvSpPr txBox="1"/>
          <p:nvPr/>
        </p:nvSpPr>
        <p:spPr>
          <a:xfrm>
            <a:off x="6078331" y="4192025"/>
            <a:ext cx="1862700" cy="363300"/>
          </a:xfrm>
          <a:prstGeom prst="rect">
            <a:avLst/>
          </a:prstGeom>
          <a:noFill/>
          <a:ln>
            <a:noFill/>
          </a:ln>
        </p:spPr>
        <p:txBody>
          <a:bodyPr spcFirstLastPara="1" wrap="square" lIns="91307" tIns="91307" rIns="91307" bIns="91307" anchor="b" anchorCtr="0">
            <a:noAutofit/>
          </a:bodyPr>
          <a:lstStyle/>
          <a:p>
            <a:pPr algn="ctr" defTabSz="913145" fontAlgn="auto">
              <a:spcBef>
                <a:spcPts val="0"/>
              </a:spcBef>
              <a:spcAft>
                <a:spcPts val="0"/>
              </a:spcAft>
              <a:buClr>
                <a:srgbClr val="000000"/>
              </a:buClr>
            </a:pPr>
            <a:r>
              <a:rPr lang="en" sz="1463" kern="0">
                <a:solidFill>
                  <a:srgbClr val="000000"/>
                </a:solidFill>
                <a:latin typeface="Arial"/>
                <a:ea typeface="+mn-ea"/>
                <a:cs typeface="Arial"/>
                <a:sym typeface="Arial"/>
              </a:rPr>
              <a:t>Target Subject</a:t>
            </a:r>
            <a:endParaRPr sz="1463" kern="0">
              <a:solidFill>
                <a:srgbClr val="000000"/>
              </a:solidFill>
              <a:latin typeface="Arial"/>
              <a:ea typeface="+mn-ea"/>
              <a:cs typeface="Arial"/>
              <a:sym typeface="Arial"/>
            </a:endParaRPr>
          </a:p>
        </p:txBody>
      </p:sp>
      <p:pic>
        <p:nvPicPr>
          <p:cNvPr id="58" name="Google Shape;58;p13"/>
          <p:cNvPicPr preferRelativeResize="0"/>
          <p:nvPr/>
        </p:nvPicPr>
        <p:blipFill>
          <a:blip r:embed="rId4">
            <a:alphaModFix/>
          </a:blip>
          <a:stretch>
            <a:fillRect/>
          </a:stretch>
        </p:blipFill>
        <p:spPr>
          <a:xfrm>
            <a:off x="4932014" y="1889812"/>
            <a:ext cx="4050313" cy="2278301"/>
          </a:xfrm>
          <a:prstGeom prst="rect">
            <a:avLst/>
          </a:prstGeom>
          <a:noFill/>
          <a:ln>
            <a:noFill/>
          </a:ln>
        </p:spPr>
      </p:pic>
    </p:spTree>
    <p:extLst>
      <p:ext uri="{BB962C8B-B14F-4D97-AF65-F5344CB8AC3E}">
        <p14:creationId xmlns:p14="http://schemas.microsoft.com/office/powerpoint/2010/main" val="1929796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l="14624" r="29893"/>
          <a:stretch/>
        </p:blipFill>
        <p:spPr>
          <a:xfrm>
            <a:off x="7287462" y="977778"/>
            <a:ext cx="1856575" cy="1882758"/>
          </a:xfrm>
          <a:prstGeom prst="rect">
            <a:avLst/>
          </a:prstGeom>
          <a:noFill/>
          <a:ln>
            <a:noFill/>
          </a:ln>
        </p:spPr>
      </p:pic>
      <p:pic>
        <p:nvPicPr>
          <p:cNvPr id="64" name="Google Shape;64;p14"/>
          <p:cNvPicPr preferRelativeResize="0"/>
          <p:nvPr/>
        </p:nvPicPr>
        <p:blipFill rotWithShape="1">
          <a:blip r:embed="rId4">
            <a:alphaModFix/>
          </a:blip>
          <a:srcRect l="16826" r="27419"/>
          <a:stretch/>
        </p:blipFill>
        <p:spPr>
          <a:xfrm>
            <a:off x="4906956" y="978253"/>
            <a:ext cx="1951051" cy="1882749"/>
          </a:xfrm>
          <a:prstGeom prst="rect">
            <a:avLst/>
          </a:prstGeom>
          <a:noFill/>
          <a:ln>
            <a:noFill/>
          </a:ln>
        </p:spPr>
      </p:pic>
      <p:pic>
        <p:nvPicPr>
          <p:cNvPr id="65" name="Google Shape;65;p14"/>
          <p:cNvPicPr preferRelativeResize="0"/>
          <p:nvPr/>
        </p:nvPicPr>
        <p:blipFill rotWithShape="1">
          <a:blip r:embed="rId4">
            <a:alphaModFix/>
          </a:blip>
          <a:srcRect r="30920"/>
          <a:stretch/>
        </p:blipFill>
        <p:spPr>
          <a:xfrm>
            <a:off x="2300512" y="850079"/>
            <a:ext cx="2433275" cy="1985301"/>
          </a:xfrm>
          <a:prstGeom prst="rect">
            <a:avLst/>
          </a:prstGeom>
          <a:noFill/>
          <a:ln>
            <a:noFill/>
          </a:ln>
        </p:spPr>
      </p:pic>
      <p:pic>
        <p:nvPicPr>
          <p:cNvPr id="66" name="Google Shape;66;p14"/>
          <p:cNvPicPr preferRelativeResize="0"/>
          <p:nvPr/>
        </p:nvPicPr>
        <p:blipFill rotWithShape="1">
          <a:blip r:embed="rId5">
            <a:alphaModFix/>
          </a:blip>
          <a:srcRect l="14592" r="29922"/>
          <a:stretch/>
        </p:blipFill>
        <p:spPr>
          <a:xfrm>
            <a:off x="91612" y="851386"/>
            <a:ext cx="2035700" cy="2063651"/>
          </a:xfrm>
          <a:prstGeom prst="rect">
            <a:avLst/>
          </a:prstGeom>
          <a:noFill/>
          <a:ln>
            <a:noFill/>
          </a:ln>
        </p:spPr>
      </p:pic>
      <p:sp>
        <p:nvSpPr>
          <p:cNvPr id="67" name="Google Shape;67;p14"/>
          <p:cNvSpPr txBox="1"/>
          <p:nvPr/>
        </p:nvSpPr>
        <p:spPr>
          <a:xfrm>
            <a:off x="430256" y="42051"/>
            <a:ext cx="1670701" cy="762601"/>
          </a:xfrm>
          <a:prstGeom prst="rect">
            <a:avLst/>
          </a:prstGeom>
          <a:noFill/>
          <a:ln>
            <a:noFill/>
          </a:ln>
        </p:spPr>
        <p:txBody>
          <a:bodyPr spcFirstLastPara="1" wrap="square" lIns="91307" tIns="91307" rIns="91307" bIns="91307" anchor="b" anchorCtr="0">
            <a:noAutofit/>
          </a:bodyPr>
          <a:lstStyle/>
          <a:p>
            <a:pPr defTabSz="913145" fontAlgn="auto">
              <a:spcBef>
                <a:spcPts val="0"/>
              </a:spcBef>
              <a:spcAft>
                <a:spcPts val="0"/>
              </a:spcAft>
              <a:buClr>
                <a:srgbClr val="000000"/>
              </a:buClr>
            </a:pPr>
            <a:r>
              <a:rPr lang="en" sz="3188" kern="0">
                <a:solidFill>
                  <a:srgbClr val="000000"/>
                </a:solidFill>
                <a:latin typeface="Roboto"/>
                <a:ea typeface="Roboto"/>
                <a:cs typeface="Roboto"/>
                <a:sym typeface="Roboto"/>
              </a:rPr>
              <a:t>Method</a:t>
            </a:r>
            <a:endParaRPr sz="3188" kern="0">
              <a:solidFill>
                <a:srgbClr val="000000"/>
              </a:solidFill>
              <a:latin typeface="Roboto"/>
              <a:ea typeface="Roboto"/>
              <a:cs typeface="Roboto"/>
              <a:sym typeface="Roboto"/>
            </a:endParaRPr>
          </a:p>
        </p:txBody>
      </p:sp>
      <p:sp>
        <p:nvSpPr>
          <p:cNvPr id="68" name="Google Shape;68;p14"/>
          <p:cNvSpPr/>
          <p:nvPr/>
        </p:nvSpPr>
        <p:spPr>
          <a:xfrm>
            <a:off x="2261831" y="1758075"/>
            <a:ext cx="855600" cy="280500"/>
          </a:xfrm>
          <a:prstGeom prst="rightArrow">
            <a:avLst>
              <a:gd name="adj1" fmla="val 50000"/>
              <a:gd name="adj2" fmla="val 50000"/>
            </a:avLst>
          </a:prstGeom>
          <a:solidFill>
            <a:srgbClr val="6D9EEB"/>
          </a:solidFill>
          <a:ln w="9525" cap="flat" cmpd="sng">
            <a:solidFill>
              <a:srgbClr val="424242"/>
            </a:solidFill>
            <a:prstDash val="solid"/>
            <a:round/>
            <a:headEnd type="none" w="sm" len="sm"/>
            <a:tailEnd type="none" w="sm" len="sm"/>
          </a:ln>
        </p:spPr>
        <p:txBody>
          <a:bodyPr spcFirstLastPara="1" wrap="square" lIns="91307" tIns="91307" rIns="91307" bIns="91307" anchor="ctr" anchorCtr="0">
            <a:noAutofit/>
          </a:bodyPr>
          <a:lstStyle/>
          <a:p>
            <a:pPr defTabSz="913145" fontAlgn="auto">
              <a:spcBef>
                <a:spcPts val="0"/>
              </a:spcBef>
              <a:spcAft>
                <a:spcPts val="0"/>
              </a:spcAft>
              <a:buClr>
                <a:srgbClr val="000000"/>
              </a:buClr>
            </a:pPr>
            <a:endParaRPr sz="1463" kern="0">
              <a:solidFill>
                <a:srgbClr val="000000"/>
              </a:solidFill>
              <a:latin typeface="Arial"/>
              <a:ea typeface="+mn-ea"/>
              <a:cs typeface="Arial"/>
              <a:sym typeface="Arial"/>
            </a:endParaRPr>
          </a:p>
        </p:txBody>
      </p:sp>
      <p:sp>
        <p:nvSpPr>
          <p:cNvPr id="69" name="Google Shape;69;p14"/>
          <p:cNvSpPr txBox="1"/>
          <p:nvPr/>
        </p:nvSpPr>
        <p:spPr>
          <a:xfrm>
            <a:off x="2201531" y="1145600"/>
            <a:ext cx="976200" cy="671700"/>
          </a:xfrm>
          <a:prstGeom prst="rect">
            <a:avLst/>
          </a:prstGeom>
          <a:noFill/>
          <a:ln>
            <a:noFill/>
          </a:ln>
        </p:spPr>
        <p:txBody>
          <a:bodyPr spcFirstLastPara="1" wrap="square" lIns="91307" tIns="91307" rIns="91307" bIns="91307" anchor="t" anchorCtr="0">
            <a:noAutofit/>
          </a:bodyPr>
          <a:lstStyle/>
          <a:p>
            <a:pPr algn="ctr" defTabSz="913145" fontAlgn="auto">
              <a:spcBef>
                <a:spcPts val="0"/>
              </a:spcBef>
              <a:spcAft>
                <a:spcPts val="0"/>
              </a:spcAft>
              <a:buClr>
                <a:srgbClr val="000000"/>
              </a:buClr>
            </a:pPr>
            <a:r>
              <a:rPr lang="en" sz="1463" kern="0">
                <a:solidFill>
                  <a:srgbClr val="000000"/>
                </a:solidFill>
                <a:latin typeface="Arial"/>
                <a:ea typeface="+mn-ea"/>
                <a:cs typeface="Arial"/>
                <a:sym typeface="Arial"/>
              </a:rPr>
              <a:t>Pose Detection</a:t>
            </a:r>
            <a:endParaRPr sz="1463" kern="0">
              <a:solidFill>
                <a:srgbClr val="000000"/>
              </a:solidFill>
              <a:latin typeface="Arial"/>
              <a:ea typeface="+mn-ea"/>
              <a:cs typeface="Arial"/>
              <a:sym typeface="Arial"/>
            </a:endParaRPr>
          </a:p>
        </p:txBody>
      </p:sp>
      <p:sp>
        <p:nvSpPr>
          <p:cNvPr id="70" name="Google Shape;70;p14"/>
          <p:cNvSpPr/>
          <p:nvPr/>
        </p:nvSpPr>
        <p:spPr>
          <a:xfrm>
            <a:off x="6515225" y="1742925"/>
            <a:ext cx="772200" cy="280500"/>
          </a:xfrm>
          <a:prstGeom prst="rightArrow">
            <a:avLst>
              <a:gd name="adj1" fmla="val 50000"/>
              <a:gd name="adj2" fmla="val 50000"/>
            </a:avLst>
          </a:prstGeom>
          <a:solidFill>
            <a:srgbClr val="6D9EEB"/>
          </a:solidFill>
          <a:ln w="9525" cap="flat" cmpd="sng">
            <a:solidFill>
              <a:srgbClr val="424242"/>
            </a:solidFill>
            <a:prstDash val="solid"/>
            <a:round/>
            <a:headEnd type="none" w="sm" len="sm"/>
            <a:tailEnd type="none" w="sm" len="sm"/>
          </a:ln>
        </p:spPr>
        <p:txBody>
          <a:bodyPr spcFirstLastPara="1" wrap="square" lIns="91307" tIns="91307" rIns="91307" bIns="91307" anchor="ctr" anchorCtr="0">
            <a:noAutofit/>
          </a:bodyPr>
          <a:lstStyle/>
          <a:p>
            <a:pPr defTabSz="913145" fontAlgn="auto">
              <a:spcBef>
                <a:spcPts val="0"/>
              </a:spcBef>
              <a:spcAft>
                <a:spcPts val="0"/>
              </a:spcAft>
              <a:buClr>
                <a:srgbClr val="000000"/>
              </a:buClr>
            </a:pPr>
            <a:endParaRPr sz="1463" kern="0">
              <a:solidFill>
                <a:srgbClr val="000000"/>
              </a:solidFill>
              <a:latin typeface="Arial"/>
              <a:ea typeface="+mn-ea"/>
              <a:cs typeface="Arial"/>
              <a:sym typeface="Arial"/>
            </a:endParaRPr>
          </a:p>
        </p:txBody>
      </p:sp>
      <p:sp>
        <p:nvSpPr>
          <p:cNvPr id="74" name="Google Shape;74;p14"/>
          <p:cNvSpPr txBox="1"/>
          <p:nvPr/>
        </p:nvSpPr>
        <p:spPr>
          <a:xfrm>
            <a:off x="5919931" y="913125"/>
            <a:ext cx="1641001" cy="829800"/>
          </a:xfrm>
          <a:prstGeom prst="rect">
            <a:avLst/>
          </a:prstGeom>
          <a:noFill/>
          <a:ln>
            <a:noFill/>
          </a:ln>
        </p:spPr>
        <p:txBody>
          <a:bodyPr spcFirstLastPara="1" wrap="square" lIns="91307" tIns="91307" rIns="91307" bIns="91307" anchor="t" anchorCtr="0">
            <a:noAutofit/>
          </a:bodyPr>
          <a:lstStyle/>
          <a:p>
            <a:pPr defTabSz="913145" fontAlgn="auto">
              <a:spcBef>
                <a:spcPts val="0"/>
              </a:spcBef>
              <a:spcAft>
                <a:spcPts val="0"/>
              </a:spcAft>
              <a:buClr>
                <a:srgbClr val="000000"/>
              </a:buClr>
            </a:pPr>
            <a:r>
              <a:rPr lang="en" sz="1463" b="1" kern="0">
                <a:solidFill>
                  <a:srgbClr val="000000"/>
                </a:solidFill>
                <a:latin typeface="Arial"/>
                <a:ea typeface="+mn-ea"/>
                <a:cs typeface="Arial"/>
                <a:sym typeface="Arial"/>
              </a:rPr>
              <a:t>Learn:</a:t>
            </a:r>
            <a:endParaRPr sz="1463" b="1" kern="0">
              <a:solidFill>
                <a:srgbClr val="000000"/>
              </a:solidFill>
              <a:latin typeface="Arial"/>
              <a:ea typeface="+mn-ea"/>
              <a:cs typeface="Arial"/>
              <a:sym typeface="Arial"/>
            </a:endParaRPr>
          </a:p>
          <a:p>
            <a:pPr defTabSz="913145" fontAlgn="auto">
              <a:spcBef>
                <a:spcPts val="0"/>
              </a:spcBef>
              <a:spcAft>
                <a:spcPts val="0"/>
              </a:spcAft>
              <a:buClr>
                <a:srgbClr val="000000"/>
              </a:buClr>
            </a:pPr>
            <a:r>
              <a:rPr lang="en" sz="1463" kern="0">
                <a:solidFill>
                  <a:srgbClr val="000000"/>
                </a:solidFill>
                <a:latin typeface="Arial"/>
                <a:ea typeface="+mn-ea"/>
                <a:cs typeface="Arial"/>
                <a:sym typeface="Arial"/>
              </a:rPr>
              <a:t>Pose stick figure to target subject</a:t>
            </a:r>
            <a:endParaRPr sz="1463" kern="0">
              <a:solidFill>
                <a:srgbClr val="000000"/>
              </a:solidFill>
              <a:latin typeface="Arial"/>
              <a:ea typeface="+mn-ea"/>
              <a:cs typeface="Arial"/>
              <a:sym typeface="Arial"/>
            </a:endParaRPr>
          </a:p>
        </p:txBody>
      </p:sp>
      <p:sp>
        <p:nvSpPr>
          <p:cNvPr id="75" name="Google Shape;75;p14"/>
          <p:cNvSpPr/>
          <p:nvPr/>
        </p:nvSpPr>
        <p:spPr>
          <a:xfrm>
            <a:off x="4418681" y="1702476"/>
            <a:ext cx="855600" cy="280500"/>
          </a:xfrm>
          <a:prstGeom prst="rightArrow">
            <a:avLst>
              <a:gd name="adj1" fmla="val 50000"/>
              <a:gd name="adj2" fmla="val 50000"/>
            </a:avLst>
          </a:prstGeom>
          <a:solidFill>
            <a:srgbClr val="6D9EEB"/>
          </a:solidFill>
          <a:ln w="9525" cap="flat" cmpd="sng">
            <a:solidFill>
              <a:srgbClr val="424242"/>
            </a:solidFill>
            <a:prstDash val="solid"/>
            <a:round/>
            <a:headEnd type="none" w="sm" len="sm"/>
            <a:tailEnd type="none" w="sm" len="sm"/>
          </a:ln>
        </p:spPr>
        <p:txBody>
          <a:bodyPr spcFirstLastPara="1" wrap="square" lIns="91307" tIns="91307" rIns="91307" bIns="91307" anchor="ctr" anchorCtr="0">
            <a:noAutofit/>
          </a:bodyPr>
          <a:lstStyle/>
          <a:p>
            <a:pPr defTabSz="913145" fontAlgn="auto">
              <a:spcBef>
                <a:spcPts val="0"/>
              </a:spcBef>
              <a:spcAft>
                <a:spcPts val="0"/>
              </a:spcAft>
              <a:buClr>
                <a:srgbClr val="000000"/>
              </a:buClr>
            </a:pPr>
            <a:endParaRPr sz="1463" kern="0">
              <a:solidFill>
                <a:srgbClr val="000000"/>
              </a:solidFill>
              <a:latin typeface="Arial"/>
              <a:ea typeface="+mn-ea"/>
              <a:cs typeface="Arial"/>
              <a:sym typeface="Arial"/>
            </a:endParaRPr>
          </a:p>
        </p:txBody>
      </p:sp>
      <p:sp>
        <p:nvSpPr>
          <p:cNvPr id="76" name="Google Shape;76;p14"/>
          <p:cNvSpPr txBox="1"/>
          <p:nvPr/>
        </p:nvSpPr>
        <p:spPr>
          <a:xfrm>
            <a:off x="4177631" y="1071225"/>
            <a:ext cx="1337701" cy="671700"/>
          </a:xfrm>
          <a:prstGeom prst="rect">
            <a:avLst/>
          </a:prstGeom>
          <a:noFill/>
          <a:ln>
            <a:noFill/>
          </a:ln>
        </p:spPr>
        <p:txBody>
          <a:bodyPr spcFirstLastPara="1" wrap="square" lIns="91307" tIns="91307" rIns="91307" bIns="91307" anchor="t" anchorCtr="0">
            <a:noAutofit/>
          </a:bodyPr>
          <a:lstStyle/>
          <a:p>
            <a:pPr algn="ctr" defTabSz="913145" fontAlgn="auto">
              <a:spcBef>
                <a:spcPts val="0"/>
              </a:spcBef>
              <a:spcAft>
                <a:spcPts val="0"/>
              </a:spcAft>
              <a:buClr>
                <a:srgbClr val="000000"/>
              </a:buClr>
            </a:pPr>
            <a:r>
              <a:rPr lang="en" sz="1463" kern="0">
                <a:solidFill>
                  <a:srgbClr val="000000"/>
                </a:solidFill>
                <a:latin typeface="Arial"/>
                <a:ea typeface="+mn-ea"/>
                <a:cs typeface="Arial"/>
                <a:sym typeface="Arial"/>
              </a:rPr>
              <a:t>Pose Normalization</a:t>
            </a:r>
            <a:endParaRPr sz="1463" kern="0">
              <a:solidFill>
                <a:srgbClr val="000000"/>
              </a:solidFill>
              <a:latin typeface="Arial"/>
              <a:ea typeface="+mn-ea"/>
              <a:cs typeface="Arial"/>
              <a:sym typeface="Arial"/>
            </a:endParaRPr>
          </a:p>
        </p:txBody>
      </p:sp>
      <p:sp>
        <p:nvSpPr>
          <p:cNvPr id="77" name="Google Shape;77;p14"/>
          <p:cNvSpPr txBox="1"/>
          <p:nvPr/>
        </p:nvSpPr>
        <p:spPr>
          <a:xfrm>
            <a:off x="2127281" y="1982975"/>
            <a:ext cx="1124700" cy="390900"/>
          </a:xfrm>
          <a:prstGeom prst="rect">
            <a:avLst/>
          </a:prstGeom>
          <a:noFill/>
          <a:ln>
            <a:noFill/>
          </a:ln>
        </p:spPr>
        <p:txBody>
          <a:bodyPr spcFirstLastPara="1" wrap="square" lIns="91307" tIns="91307" rIns="91307" bIns="91307" anchor="t" anchorCtr="0">
            <a:noAutofit/>
          </a:bodyPr>
          <a:lstStyle/>
          <a:p>
            <a:pPr algn="ctr" defTabSz="913145" fontAlgn="auto">
              <a:lnSpc>
                <a:spcPct val="115000"/>
              </a:lnSpc>
              <a:spcBef>
                <a:spcPts val="0"/>
              </a:spcBef>
              <a:spcAft>
                <a:spcPts val="0"/>
              </a:spcAft>
              <a:buClr>
                <a:srgbClr val="000000"/>
              </a:buClr>
            </a:pPr>
            <a:r>
              <a:rPr lang="en" sz="825" u="sng" kern="0">
                <a:solidFill>
                  <a:srgbClr val="4FC3F7"/>
                </a:solidFill>
                <a:latin typeface="Arial"/>
                <a:ea typeface="+mn-ea"/>
                <a:cs typeface="Arial"/>
                <a:sym typeface="Arial"/>
                <a:hlinkClick r:id="rId6"/>
              </a:rPr>
              <a:t>[Cao et al. 2017, Simon et al. 2017, Wei et al. 2017]</a:t>
            </a:r>
            <a:endParaRPr sz="825" kern="0">
              <a:solidFill>
                <a:srgbClr val="424242"/>
              </a:solidFill>
              <a:latin typeface="Arial"/>
              <a:ea typeface="+mn-ea"/>
              <a:cs typeface="Arial"/>
              <a:sym typeface="Arial"/>
            </a:endParaRPr>
          </a:p>
          <a:p>
            <a:pPr algn="ctr" defTabSz="913145" fontAlgn="auto">
              <a:spcBef>
                <a:spcPts val="1601"/>
              </a:spcBef>
              <a:spcAft>
                <a:spcPts val="0"/>
              </a:spcAft>
              <a:buClr>
                <a:srgbClr val="000000"/>
              </a:buClr>
            </a:pPr>
            <a:endParaRPr sz="1463" kern="0">
              <a:solidFill>
                <a:srgbClr val="000000"/>
              </a:solidFill>
              <a:latin typeface="Arial"/>
              <a:ea typeface="+mn-ea"/>
              <a:cs typeface="Arial"/>
              <a:sym typeface="Arial"/>
            </a:endParaRPr>
          </a:p>
        </p:txBody>
      </p:sp>
    </p:spTree>
    <p:extLst>
      <p:ext uri="{BB962C8B-B14F-4D97-AF65-F5344CB8AC3E}">
        <p14:creationId xmlns:p14="http://schemas.microsoft.com/office/powerpoint/2010/main" val="3155798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p:nvPr/>
        </p:nvSpPr>
        <p:spPr>
          <a:xfrm>
            <a:off x="213156" y="51326"/>
            <a:ext cx="1670701" cy="762601"/>
          </a:xfrm>
          <a:prstGeom prst="rect">
            <a:avLst/>
          </a:prstGeom>
          <a:noFill/>
          <a:ln>
            <a:noFill/>
          </a:ln>
        </p:spPr>
        <p:txBody>
          <a:bodyPr spcFirstLastPara="1" wrap="square" lIns="91307" tIns="91307" rIns="91307" bIns="91307" anchor="b" anchorCtr="0">
            <a:noAutofit/>
          </a:bodyPr>
          <a:lstStyle/>
          <a:p>
            <a:pPr defTabSz="913145" fontAlgn="auto">
              <a:spcBef>
                <a:spcPts val="0"/>
              </a:spcBef>
              <a:spcAft>
                <a:spcPts val="0"/>
              </a:spcAft>
              <a:buClr>
                <a:srgbClr val="000000"/>
              </a:buClr>
            </a:pPr>
            <a:r>
              <a:rPr lang="en" sz="3188" kern="0">
                <a:solidFill>
                  <a:srgbClr val="000000"/>
                </a:solidFill>
                <a:latin typeface="Roboto"/>
                <a:ea typeface="Roboto"/>
                <a:cs typeface="Roboto"/>
                <a:sym typeface="Roboto"/>
              </a:rPr>
              <a:t>Results</a:t>
            </a:r>
            <a:endParaRPr sz="3188" kern="0">
              <a:solidFill>
                <a:srgbClr val="000000"/>
              </a:solidFill>
              <a:latin typeface="Roboto"/>
              <a:ea typeface="Roboto"/>
              <a:cs typeface="Roboto"/>
              <a:sym typeface="Roboto"/>
            </a:endParaRPr>
          </a:p>
        </p:txBody>
      </p:sp>
      <p:sp>
        <p:nvSpPr>
          <p:cNvPr id="2" name="Rectangle 1"/>
          <p:cNvSpPr/>
          <p:nvPr/>
        </p:nvSpPr>
        <p:spPr>
          <a:xfrm>
            <a:off x="213151" y="4803052"/>
            <a:ext cx="8419862" cy="334691"/>
          </a:xfrm>
          <a:prstGeom prst="rect">
            <a:avLst/>
          </a:prstGeom>
        </p:spPr>
        <p:txBody>
          <a:bodyPr wrap="square" lIns="34241" tIns="17137" rIns="34241" bIns="17137">
            <a:spAutoFit/>
          </a:bodyPr>
          <a:lstStyle/>
          <a:p>
            <a:pPr algn="ctr" defTabSz="307315" fontAlgn="auto" hangingPunct="0">
              <a:spcBef>
                <a:spcPts val="0"/>
              </a:spcBef>
              <a:spcAft>
                <a:spcPts val="0"/>
              </a:spcAft>
            </a:pPr>
            <a:r>
              <a:rPr lang="en-US" sz="1950" kern="0" dirty="0">
                <a:solidFill>
                  <a:srgbClr val="000000"/>
                </a:solidFill>
                <a:latin typeface="Arial"/>
                <a:ea typeface="+mn-ea"/>
                <a:cs typeface="Arial"/>
                <a:sym typeface="Helvetica Light"/>
                <a:hlinkClick r:id="rId5"/>
              </a:rPr>
              <a:t>https://www.youtube.com/watch?v=PCBTZh41Ris&amp;feature=youtu.be</a:t>
            </a:r>
            <a:endParaRPr lang="en-US" sz="1950" kern="0" dirty="0">
              <a:solidFill>
                <a:srgbClr val="000000"/>
              </a:solidFill>
              <a:latin typeface="Arial"/>
              <a:ea typeface="+mn-ea"/>
              <a:cs typeface="Arial"/>
              <a:sym typeface="Helvetica Light"/>
            </a:endParaRPr>
          </a:p>
        </p:txBody>
      </p:sp>
      <p:pic>
        <p:nvPicPr>
          <p:cNvPr id="4" name="official_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8502" y="813928"/>
            <a:ext cx="6927291" cy="3904491"/>
          </a:xfrm>
          <a:prstGeom prst="rect">
            <a:avLst/>
          </a:prstGeom>
        </p:spPr>
      </p:pic>
    </p:spTree>
    <p:extLst>
      <p:ext uri="{BB962C8B-B14F-4D97-AF65-F5344CB8AC3E}">
        <p14:creationId xmlns:p14="http://schemas.microsoft.com/office/powerpoint/2010/main" val="245624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sldNum" idx="12"/>
          </p:nvPr>
        </p:nvSpPr>
        <p:spPr>
          <a:xfrm>
            <a:off x="6503302" y="4667850"/>
            <a:ext cx="548699" cy="393600"/>
          </a:xfrm>
          <a:prstGeom prst="rect">
            <a:avLst/>
          </a:prstGeom>
        </p:spPr>
        <p:txBody>
          <a:bodyPr lIns="91389" tIns="91389" rIns="91389" bIns="9138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89</a:t>
            </a:fld>
            <a:endPar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0" name="Shape 290"/>
          <p:cNvSpPr txBox="1"/>
          <p:nvPr/>
        </p:nvSpPr>
        <p:spPr>
          <a:xfrm>
            <a:off x="645851" y="365425"/>
            <a:ext cx="7775700" cy="3824100"/>
          </a:xfrm>
          <a:prstGeom prst="rect">
            <a:avLst/>
          </a:prstGeom>
          <a:noFill/>
          <a:ln>
            <a:noFill/>
          </a:ln>
        </p:spPr>
        <p:txBody>
          <a:bodyPr lIns="91389" tIns="91389" rIns="91389" bIns="91389"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8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“You need a lot of a data if you want to train/use CNNs”</a:t>
            </a:r>
          </a:p>
        </p:txBody>
      </p:sp>
    </p:spTree>
    <p:extLst>
      <p:ext uri="{BB962C8B-B14F-4D97-AF65-F5344CB8AC3E}">
        <p14:creationId xmlns:p14="http://schemas.microsoft.com/office/powerpoint/2010/main" val="389815940"/>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Shape 1495"/>
          <p:cNvSpPr/>
          <p:nvPr/>
        </p:nvSpPr>
        <p:spPr>
          <a:xfrm>
            <a:off x="2388911" y="103045"/>
            <a:ext cx="4366180" cy="4435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4800">
                <a:solidFill>
                  <a:schemeClr val="accent1">
                    <a:hueOff val="273562"/>
                    <a:satOff val="2937"/>
                    <a:lumOff val="-22233"/>
                  </a:schemeClr>
                </a:solidFill>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2531" b="0" i="0" u="none" strike="noStrike" kern="0" cap="none" spc="0" normalizeH="0" baseline="0" noProof="0" dirty="0">
                <a:ln>
                  <a:noFill/>
                </a:ln>
                <a:solidFill>
                  <a:srgbClr val="0365C0">
                    <a:hueOff val="273562"/>
                    <a:satOff val="2937"/>
                    <a:lumOff val="-22233"/>
                  </a:srgbClr>
                </a:solidFill>
                <a:effectLst/>
                <a:uLnTx/>
                <a:uFillTx/>
                <a:latin typeface="Helvetica Light"/>
                <a:ea typeface="ＭＳ Ｐゴシック" charset="0"/>
                <a:sym typeface="Helvetica Light"/>
              </a:rPr>
              <a:t>Loss function for classification</a:t>
            </a:r>
          </a:p>
        </p:txBody>
      </p:sp>
      <p:grpSp>
        <p:nvGrpSpPr>
          <p:cNvPr id="1504" name="Group 1504"/>
          <p:cNvGrpSpPr/>
          <p:nvPr/>
        </p:nvGrpSpPr>
        <p:grpSpPr>
          <a:xfrm>
            <a:off x="2055638" y="1786923"/>
            <a:ext cx="261827" cy="2739113"/>
            <a:chOff x="0" y="0"/>
            <a:chExt cx="496501" cy="5194167"/>
          </a:xfrm>
        </p:grpSpPr>
        <p:sp>
          <p:nvSpPr>
            <p:cNvPr id="1496" name="Shape 1496"/>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97" name="Shape 1497"/>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98" name="Shape 149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499" name="Shape 149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00" name="Shape 150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01" name="Shape 150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02" name="Shape 150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03" name="Shape 150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grpSp>
      <p:sp>
        <p:nvSpPr>
          <p:cNvPr id="1505" name="Shape 1505"/>
          <p:cNvSpPr/>
          <p:nvPr/>
        </p:nvSpPr>
        <p:spPr>
          <a:xfrm>
            <a:off x="1408941" y="693203"/>
            <a:ext cx="168756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Network output</a:t>
            </a:r>
          </a:p>
        </p:txBody>
      </p:sp>
      <p:sp>
        <p:nvSpPr>
          <p:cNvPr id="1506" name="Shape 1506"/>
          <p:cNvSpPr/>
          <p:nvPr/>
        </p:nvSpPr>
        <p:spPr>
          <a:xfrm>
            <a:off x="2005145" y="1702293"/>
            <a:ext cx="362814" cy="3225636"/>
          </a:xfrm>
          <a:prstGeom prst="rect">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07" name="Shape 1507"/>
          <p:cNvSpPr/>
          <p:nvPr/>
        </p:nvSpPr>
        <p:spPr>
          <a:xfrm rot="5400000">
            <a:off x="2103843" y="4553917"/>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508" name="Shape 1508"/>
          <p:cNvSpPr/>
          <p:nvPr/>
        </p:nvSpPr>
        <p:spPr>
          <a:xfrm>
            <a:off x="1572868" y="3159828"/>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09" name="Shape 1509"/>
          <p:cNvSpPr/>
          <p:nvPr/>
        </p:nvSpPr>
        <p:spPr>
          <a:xfrm>
            <a:off x="1572868" y="3028887"/>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10" name="Shape 1510"/>
          <p:cNvSpPr/>
          <p:nvPr/>
        </p:nvSpPr>
        <p:spPr>
          <a:xfrm>
            <a:off x="1572343" y="3284072"/>
            <a:ext cx="260288" cy="1"/>
          </a:xfrm>
          <a:prstGeom prst="line">
            <a:avLst/>
          </a:prstGeom>
          <a:ln w="25400">
            <a:solidFill>
              <a:srgbClr val="000000"/>
            </a:solidFill>
            <a:miter lim="400000"/>
            <a:tailEnd type="triangle"/>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11" name="Shape 1511"/>
          <p:cNvSpPr/>
          <p:nvPr/>
        </p:nvSpPr>
        <p:spPr>
          <a:xfrm>
            <a:off x="1147142" y="2914355"/>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512" name="Shape 1512"/>
          <p:cNvSpPr/>
          <p:nvPr/>
        </p:nvSpPr>
        <p:spPr>
          <a:xfrm>
            <a:off x="2708204" y="1661489"/>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dolphin</a:t>
            </a:r>
          </a:p>
        </p:txBody>
      </p:sp>
      <p:sp>
        <p:nvSpPr>
          <p:cNvPr id="1513" name="Shape 1513"/>
          <p:cNvSpPr/>
          <p:nvPr/>
        </p:nvSpPr>
        <p:spPr>
          <a:xfrm>
            <a:off x="2708204" y="2023070"/>
            <a:ext cx="1031830"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cat</a:t>
            </a:r>
          </a:p>
        </p:txBody>
      </p:sp>
      <p:sp>
        <p:nvSpPr>
          <p:cNvPr id="1514" name="Shape 1514"/>
          <p:cNvSpPr/>
          <p:nvPr/>
        </p:nvSpPr>
        <p:spPr>
          <a:xfrm>
            <a:off x="2708204" y="2370832"/>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1" i="0" u="none" strike="noStrike" kern="0" cap="none" spc="0" normalizeH="0" baseline="0" noProof="0">
                <a:ln>
                  <a:noFill/>
                </a:ln>
                <a:solidFill>
                  <a:srgbClr val="000000"/>
                </a:solidFill>
                <a:effectLst/>
                <a:uLnTx/>
                <a:uFillTx/>
                <a:latin typeface="Helvetica"/>
                <a:cs typeface="Helvetica"/>
                <a:sym typeface="Helvetica"/>
              </a:rPr>
              <a:t>grizzly bear</a:t>
            </a:r>
          </a:p>
        </p:txBody>
      </p:sp>
      <p:sp>
        <p:nvSpPr>
          <p:cNvPr id="1515" name="Shape 1515"/>
          <p:cNvSpPr/>
          <p:nvPr/>
        </p:nvSpPr>
        <p:spPr>
          <a:xfrm>
            <a:off x="2708204" y="2734785"/>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angel fish</a:t>
            </a:r>
          </a:p>
        </p:txBody>
      </p:sp>
      <p:sp>
        <p:nvSpPr>
          <p:cNvPr id="1516" name="Shape 1516"/>
          <p:cNvSpPr/>
          <p:nvPr/>
        </p:nvSpPr>
        <p:spPr>
          <a:xfrm>
            <a:off x="2708204" y="309410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chameleon</a:t>
            </a:r>
          </a:p>
        </p:txBody>
      </p:sp>
      <p:sp>
        <p:nvSpPr>
          <p:cNvPr id="1517" name="Shape 1517"/>
          <p:cNvSpPr/>
          <p:nvPr/>
        </p:nvSpPr>
        <p:spPr>
          <a:xfrm>
            <a:off x="2708204" y="345109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1" i="0" u="none" strike="noStrike" kern="0" cap="none" spc="0" normalizeH="0" baseline="0" noProof="0">
                <a:ln>
                  <a:noFill/>
                </a:ln>
                <a:solidFill>
                  <a:srgbClr val="000000"/>
                </a:solidFill>
                <a:effectLst/>
                <a:uLnTx/>
                <a:uFillTx/>
                <a:latin typeface="Helvetica"/>
                <a:cs typeface="Helvetica"/>
                <a:sym typeface="Helvetica"/>
              </a:rPr>
              <a:t>clown fish</a:t>
            </a:r>
          </a:p>
        </p:txBody>
      </p:sp>
      <p:sp>
        <p:nvSpPr>
          <p:cNvPr id="1518" name="Shape 1518"/>
          <p:cNvSpPr/>
          <p:nvPr/>
        </p:nvSpPr>
        <p:spPr>
          <a:xfrm>
            <a:off x="3434606" y="690765"/>
            <a:ext cx="1996942"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u="sng"/>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0" u="sng" strike="noStrike" kern="0" cap="none" spc="0" normalizeH="0" baseline="0" noProof="0">
                <a:ln>
                  <a:noFill/>
                </a:ln>
                <a:solidFill>
                  <a:srgbClr val="000000"/>
                </a:solidFill>
                <a:effectLst/>
                <a:uLnTx/>
                <a:uFillTx/>
                <a:latin typeface="Helvetica Light"/>
                <a:ea typeface="ＭＳ Ｐゴシック" charset="0"/>
                <a:sym typeface="Helvetica Light"/>
              </a:rPr>
              <a:t>Ground truth label</a:t>
            </a:r>
          </a:p>
        </p:txBody>
      </p:sp>
      <p:grpSp>
        <p:nvGrpSpPr>
          <p:cNvPr id="1527" name="Group 1527"/>
          <p:cNvGrpSpPr/>
          <p:nvPr/>
        </p:nvGrpSpPr>
        <p:grpSpPr>
          <a:xfrm>
            <a:off x="4210768" y="1755885"/>
            <a:ext cx="261827" cy="2739112"/>
            <a:chOff x="0" y="0"/>
            <a:chExt cx="496501" cy="5194167"/>
          </a:xfrm>
        </p:grpSpPr>
        <p:sp>
          <p:nvSpPr>
            <p:cNvPr id="1519" name="Shape 1519"/>
            <p:cNvSpPr/>
            <p:nvPr/>
          </p:nvSpPr>
          <p:spPr>
            <a:xfrm>
              <a:off x="840" y="0"/>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0" name="Shape 1520"/>
            <p:cNvSpPr/>
            <p:nvPr/>
          </p:nvSpPr>
          <p:spPr>
            <a:xfrm>
              <a:off x="0" y="671215"/>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1" name="Shape 1521"/>
            <p:cNvSpPr/>
            <p:nvPr/>
          </p:nvSpPr>
          <p:spPr>
            <a:xfrm>
              <a:off x="0" y="1342430"/>
              <a:ext cx="495662" cy="495662"/>
            </a:xfrm>
            <a:prstGeom prst="ellipse">
              <a:avLst/>
            </a:prstGeom>
            <a:solidFill>
              <a:srgbClr val="000000"/>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2" name="Shape 1522"/>
            <p:cNvSpPr/>
            <p:nvPr/>
          </p:nvSpPr>
          <p:spPr>
            <a:xfrm>
              <a:off x="0" y="2013645"/>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3" name="Shape 1523"/>
            <p:cNvSpPr/>
            <p:nvPr/>
          </p:nvSpPr>
          <p:spPr>
            <a:xfrm>
              <a:off x="0" y="2684861"/>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4" name="Shape 1524"/>
            <p:cNvSpPr/>
            <p:nvPr/>
          </p:nvSpPr>
          <p:spPr>
            <a:xfrm>
              <a:off x="0" y="3356076"/>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5" name="Shape 1525"/>
            <p:cNvSpPr/>
            <p:nvPr/>
          </p:nvSpPr>
          <p:spPr>
            <a:xfrm>
              <a:off x="0" y="4027291"/>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6" name="Shape 1526"/>
            <p:cNvSpPr/>
            <p:nvPr/>
          </p:nvSpPr>
          <p:spPr>
            <a:xfrm>
              <a:off x="0" y="4698506"/>
              <a:ext cx="495662" cy="495662"/>
            </a:xfrm>
            <a:prstGeom prst="ellipse">
              <a:avLst/>
            </a:prstGeom>
            <a:solidFill>
              <a:srgbClr val="FFFFFF"/>
            </a:solidFill>
            <a:ln w="12700" cap="flat">
              <a:solidFill>
                <a:srgbClr val="000000"/>
              </a:solidFill>
              <a:prstDash val="solid"/>
              <a:miter lim="400000"/>
            </a:ln>
            <a:effectLst/>
          </p:spPr>
          <p:txBody>
            <a:bodyPr wrap="square" lIns="26789" tIns="26789" rIns="26789" bIns="26789" numCol="1" anchor="ctr">
              <a:noAutofit/>
            </a:bodyP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grpSp>
      <p:sp>
        <p:nvSpPr>
          <p:cNvPr id="1528" name="Shape 1528"/>
          <p:cNvSpPr/>
          <p:nvPr/>
        </p:nvSpPr>
        <p:spPr>
          <a:xfrm>
            <a:off x="4160274" y="1671254"/>
            <a:ext cx="362814" cy="3225636"/>
          </a:xfrm>
          <a:prstGeom prst="rect">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29" name="Shape 1529"/>
          <p:cNvSpPr/>
          <p:nvPr/>
        </p:nvSpPr>
        <p:spPr>
          <a:xfrm rot="5400000">
            <a:off x="4258972" y="4522878"/>
            <a:ext cx="297759"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1" i="0" u="none" strike="noStrike" kern="0" cap="none" spc="0" normalizeH="0" baseline="0" noProof="0">
                <a:ln>
                  <a:noFill/>
                </a:ln>
                <a:solidFill>
                  <a:srgbClr val="000000"/>
                </a:solidFill>
                <a:effectLst/>
                <a:uLnTx/>
                <a:uFillTx/>
                <a:latin typeface="Helvetica"/>
                <a:cs typeface="Helvetica"/>
                <a:sym typeface="Helvetica"/>
              </a:rPr>
              <a:t>…</a:t>
            </a:r>
          </a:p>
        </p:txBody>
      </p:sp>
      <p:sp>
        <p:nvSpPr>
          <p:cNvPr id="1530" name="Shape 1530"/>
          <p:cNvSpPr/>
          <p:nvPr/>
        </p:nvSpPr>
        <p:spPr>
          <a:xfrm>
            <a:off x="2708204" y="3808081"/>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iguana</a:t>
            </a:r>
          </a:p>
        </p:txBody>
      </p:sp>
      <p:sp>
        <p:nvSpPr>
          <p:cNvPr id="1531" name="Shape 1531"/>
          <p:cNvSpPr/>
          <p:nvPr/>
        </p:nvSpPr>
        <p:spPr>
          <a:xfrm>
            <a:off x="2708204" y="4167397"/>
            <a:ext cx="1105451" cy="44202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400"/>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rPr>
              <a:t>elephant</a:t>
            </a:r>
          </a:p>
        </p:txBody>
      </p:sp>
      <p:sp>
        <p:nvSpPr>
          <p:cNvPr id="1532" name="Shape 1532"/>
          <p:cNvSpPr/>
          <p:nvPr/>
        </p:nvSpPr>
        <p:spPr>
          <a:xfrm>
            <a:off x="2438336" y="3690878"/>
            <a:ext cx="330480" cy="1"/>
          </a:xfrm>
          <a:prstGeom prst="line">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sp>
        <p:nvSpPr>
          <p:cNvPr id="1533" name="Shape 1533"/>
          <p:cNvSpPr/>
          <p:nvPr/>
        </p:nvSpPr>
        <p:spPr>
          <a:xfrm>
            <a:off x="3778193" y="2591842"/>
            <a:ext cx="330479" cy="0"/>
          </a:xfrm>
          <a:prstGeom prst="line">
            <a:avLst/>
          </a:prstGeom>
          <a:ln w="25400">
            <a:solidFill>
              <a:srgbClr val="000000"/>
            </a:solidFill>
            <a:miter lim="400000"/>
          </a:ln>
        </p:spPr>
        <p:txBody>
          <a:bodyPr lIns="26789" tIns="26789" rIns="26789" bIns="26789" anchor="ctr"/>
          <a:lstStyle/>
          <a:p>
            <a:pPr marL="0" marR="0" lvl="0" indent="0" algn="ctr" defTabSz="308049" rtl="0" eaLnBrk="1" fontAlgn="auto" latinLnBrk="0" hangingPunct="0">
              <a:lnSpc>
                <a:spcPct val="100000"/>
              </a:lnSpc>
              <a:spcBef>
                <a:spcPts val="0"/>
              </a:spcBef>
              <a:spcAft>
                <a:spcPts val="0"/>
              </a:spcAft>
              <a:buClrTx/>
              <a:buSzTx/>
              <a:buFontTx/>
              <a:buNone/>
              <a:tabLst/>
              <a:defRPr sz="2400"/>
            </a:pPr>
            <a:endParaRPr kumimoji="0" sz="1266" b="0" i="0" u="none" strike="noStrike" kern="0" cap="none" spc="0" normalizeH="0" baseline="0" noProof="0">
              <a:ln>
                <a:noFill/>
              </a:ln>
              <a:solidFill>
                <a:srgbClr val="000000"/>
              </a:solidFill>
              <a:effectLst/>
              <a:uLnTx/>
              <a:uFillTx/>
              <a:latin typeface="Helvetica Light"/>
              <a:ea typeface="ＭＳ Ｐゴシック" charset="0"/>
              <a:sym typeface="Helvetica Light"/>
            </a:endParaRPr>
          </a:p>
        </p:txBody>
      </p:sp>
      <p:pic>
        <p:nvPicPr>
          <p:cNvPr id="1534" name="pasted-image.pdf"/>
          <p:cNvPicPr>
            <a:picLocks noChangeAspect="1"/>
          </p:cNvPicPr>
          <p:nvPr/>
        </p:nvPicPr>
        <p:blipFill>
          <a:blip r:embed="rId3"/>
          <a:stretch>
            <a:fillRect/>
          </a:stretch>
        </p:blipFill>
        <p:spPr>
          <a:xfrm>
            <a:off x="4288103" y="1292667"/>
            <a:ext cx="107157" cy="113854"/>
          </a:xfrm>
          <a:prstGeom prst="rect">
            <a:avLst/>
          </a:prstGeom>
          <a:ln w="12700">
            <a:miter lim="400000"/>
          </a:ln>
        </p:spPr>
      </p:pic>
      <p:pic>
        <p:nvPicPr>
          <p:cNvPr id="1535" name="pasted-image.pdf"/>
          <p:cNvPicPr>
            <a:picLocks noChangeAspect="1"/>
          </p:cNvPicPr>
          <p:nvPr/>
        </p:nvPicPr>
        <p:blipFill>
          <a:blip r:embed="rId4"/>
          <a:stretch>
            <a:fillRect/>
          </a:stretch>
        </p:blipFill>
        <p:spPr>
          <a:xfrm>
            <a:off x="2132973" y="1285190"/>
            <a:ext cx="107157" cy="180827"/>
          </a:xfrm>
          <a:prstGeom prst="rect">
            <a:avLst/>
          </a:prstGeom>
          <a:ln w="12700">
            <a:miter lim="400000"/>
          </a:ln>
        </p:spPr>
      </p:pic>
      <p:grpSp>
        <p:nvGrpSpPr>
          <p:cNvPr id="1538" name="Group 1538"/>
          <p:cNvGrpSpPr/>
          <p:nvPr/>
        </p:nvGrpSpPr>
        <p:grpSpPr>
          <a:xfrm>
            <a:off x="4869708" y="1664557"/>
            <a:ext cx="2845292" cy="2076083"/>
            <a:chOff x="0" y="0"/>
            <a:chExt cx="5395515" cy="3936867"/>
          </a:xfrm>
        </p:grpSpPr>
        <p:sp>
          <p:nvSpPr>
            <p:cNvPr id="1536" name="Shape 1536"/>
            <p:cNvSpPr/>
            <p:nvPr/>
          </p:nvSpPr>
          <p:spPr>
            <a:xfrm>
              <a:off x="139606" y="0"/>
              <a:ext cx="4939744" cy="2657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noAutofit/>
            </a:bodyPr>
            <a:lstStyle>
              <a:lvl1pPr>
                <a:defRPr b="1">
                  <a:latin typeface="Helvetica"/>
                  <a:ea typeface="Helvetica"/>
                  <a:cs typeface="Helvetica"/>
                  <a:sym typeface="Helvetica"/>
                </a:defRPr>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lang="en-US" sz="1898" b="1" i="0" u="none" strike="noStrike" kern="0" cap="none" spc="0" normalizeH="0" baseline="0" noProof="0" dirty="0">
                  <a:ln>
                    <a:noFill/>
                  </a:ln>
                  <a:solidFill>
                    <a:srgbClr val="000000"/>
                  </a:solidFill>
                  <a:effectLst/>
                  <a:uLnTx/>
                  <a:uFillTx/>
                  <a:latin typeface="Helvetica"/>
                  <a:cs typeface="Helvetica"/>
                  <a:sym typeface="Helvetica"/>
                </a:rPr>
                <a:t>Cross-entropy Loss: </a:t>
              </a:r>
              <a:r>
                <a:rPr kumimoji="0" sz="1898" b="1" i="0" u="none" strike="noStrike" kern="0" cap="none" spc="0" normalizeH="0" baseline="0" noProof="0" dirty="0">
                  <a:ln>
                    <a:noFill/>
                  </a:ln>
                  <a:solidFill>
                    <a:srgbClr val="000000"/>
                  </a:solidFill>
                  <a:effectLst/>
                  <a:uLnTx/>
                  <a:uFillTx/>
                  <a:latin typeface="Helvetica"/>
                  <a:cs typeface="Helvetica"/>
                  <a:sym typeface="Helvetica"/>
                </a:rPr>
                <a:t>Probability of the observed data under the model</a:t>
              </a:r>
            </a:p>
          </p:txBody>
        </p:sp>
        <p:pic>
          <p:nvPicPr>
            <p:cNvPr id="1537" name="pasted-image.pdf"/>
            <p:cNvPicPr>
              <a:picLocks noChangeAspect="1"/>
            </p:cNvPicPr>
            <p:nvPr/>
          </p:nvPicPr>
          <p:blipFill>
            <a:blip r:embed="rId5"/>
            <a:stretch>
              <a:fillRect/>
            </a:stretch>
          </p:blipFill>
          <p:spPr>
            <a:xfrm>
              <a:off x="0" y="2826026"/>
              <a:ext cx="5395516" cy="1110842"/>
            </a:xfrm>
            <a:prstGeom prst="rect">
              <a:avLst/>
            </a:prstGeom>
            <a:ln w="12700" cap="flat">
              <a:noFill/>
              <a:miter lim="400000"/>
            </a:ln>
            <a:effectLst/>
          </p:spPr>
        </p:pic>
      </p:grpSp>
      <p:grpSp>
        <p:nvGrpSpPr>
          <p:cNvPr id="1541" name="Group 1541"/>
          <p:cNvGrpSpPr/>
          <p:nvPr/>
        </p:nvGrpSpPr>
        <p:grpSpPr>
          <a:xfrm>
            <a:off x="4869707" y="4055896"/>
            <a:ext cx="2845293" cy="638235"/>
            <a:chOff x="0" y="-8239"/>
            <a:chExt cx="5395517" cy="1210282"/>
          </a:xfrm>
        </p:grpSpPr>
        <p:sp>
          <p:nvSpPr>
            <p:cNvPr id="1539" name="Shape 1539"/>
            <p:cNvSpPr/>
            <p:nvPr/>
          </p:nvSpPr>
          <p:spPr>
            <a:xfrm>
              <a:off x="0" y="-8239"/>
              <a:ext cx="5395517" cy="12102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6789" tIns="26789" rIns="26789" bIns="26789" numCol="1" anchor="ctr">
              <a:spAutoFit/>
            </a:bodyPr>
            <a:lstStyle>
              <a:lvl1pPr>
                <a:defRPr i="1"/>
              </a:lvl1pPr>
            </a:lstStyle>
            <a:p>
              <a:pPr marL="0" marR="0" lvl="0" indent="0" algn="ctr" defTabSz="308049" rtl="0" eaLnBrk="1" fontAlgn="auto" latinLnBrk="0" hangingPunct="0">
                <a:lnSpc>
                  <a:spcPct val="100000"/>
                </a:lnSpc>
                <a:spcBef>
                  <a:spcPts val="0"/>
                </a:spcBef>
                <a:spcAft>
                  <a:spcPts val="0"/>
                </a:spcAft>
                <a:buClrTx/>
                <a:buSzTx/>
                <a:buFontTx/>
                <a:buNone/>
                <a:tabLst/>
                <a:defRPr/>
              </a:pPr>
              <a:r>
                <a:rPr kumimoji="0" sz="1898" b="0" i="1" u="none" strike="noStrike" kern="0" cap="none" spc="0" normalizeH="0" baseline="0" noProof="0" dirty="0">
                  <a:ln>
                    <a:noFill/>
                  </a:ln>
                  <a:solidFill>
                    <a:srgbClr val="000000"/>
                  </a:solidFill>
                  <a:effectLst/>
                  <a:uLnTx/>
                  <a:uFillTx/>
                  <a:latin typeface="Helvetica Light"/>
                  <a:ea typeface="ＭＳ Ｐゴシック" charset="0"/>
                  <a:sym typeface="Helvetica Light"/>
                </a:rPr>
                <a:t>Results in learning a probability model           !</a:t>
              </a:r>
            </a:p>
          </p:txBody>
        </p:sp>
        <p:pic>
          <p:nvPicPr>
            <p:cNvPr id="1540" name="pasted-image.pdf"/>
            <p:cNvPicPr>
              <a:picLocks noChangeAspect="1"/>
            </p:cNvPicPr>
            <p:nvPr/>
          </p:nvPicPr>
          <p:blipFill>
            <a:blip r:embed="rId6"/>
            <a:srcRect/>
            <a:stretch>
              <a:fillRect/>
            </a:stretch>
          </p:blipFill>
          <p:spPr>
            <a:xfrm>
              <a:off x="3909113" y="646151"/>
              <a:ext cx="1155701" cy="469901"/>
            </a:xfrm>
            <a:prstGeom prst="rect">
              <a:avLst/>
            </a:prstGeom>
            <a:ln w="12700" cap="flat">
              <a:noFill/>
              <a:miter lim="400000"/>
            </a:ln>
            <a:effectLst/>
          </p:spPr>
        </p:pic>
      </p:grpSp>
      <p:sp>
        <p:nvSpPr>
          <p:cNvPr id="49" name="TextBox 48"/>
          <p:cNvSpPr txBox="1"/>
          <p:nvPr/>
        </p:nvSpPr>
        <p:spPr>
          <a:xfrm>
            <a:off x="6948264" y="4763909"/>
            <a:ext cx="21031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a:ea typeface="+mn-ea"/>
                <a:cs typeface="+mn-cs"/>
                <a:sym typeface="Helvetica Light"/>
              </a:rPr>
              <a:t>Slide by Philip Isola</a:t>
            </a:r>
          </a:p>
        </p:txBody>
      </p:sp>
      <p:pic>
        <p:nvPicPr>
          <p:cNvPr id="2" name="Picture 2" descr="Grizzly bear, facts and photos">
            <a:extLst>
              <a:ext uri="{FF2B5EF4-FFF2-40B4-BE49-F238E27FC236}">
                <a16:creationId xmlns:a16="http://schemas.microsoft.com/office/drawing/2014/main" id="{8B1607DA-28C1-B57F-96AB-791A165685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48307"/>
            <a:ext cx="1462463" cy="219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79589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 grpId="0" animBg="1" advAuto="0"/>
      <p:bldP spid="1541" grpId="0"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sldNum" idx="12"/>
          </p:nvPr>
        </p:nvSpPr>
        <p:spPr>
          <a:xfrm>
            <a:off x="6503302" y="4667850"/>
            <a:ext cx="548699" cy="393600"/>
          </a:xfrm>
          <a:prstGeom prst="rect">
            <a:avLst/>
          </a:prstGeom>
        </p:spPr>
        <p:txBody>
          <a:bodyPr lIns="91389" tIns="91389" rIns="91389" bIns="9138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90</a:t>
            </a:fld>
            <a:endPar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6" name="Shape 296"/>
          <p:cNvSpPr txBox="1"/>
          <p:nvPr/>
        </p:nvSpPr>
        <p:spPr>
          <a:xfrm>
            <a:off x="645851" y="365425"/>
            <a:ext cx="7775700" cy="3824100"/>
          </a:xfrm>
          <a:prstGeom prst="rect">
            <a:avLst/>
          </a:prstGeom>
          <a:noFill/>
          <a:ln>
            <a:noFill/>
          </a:ln>
        </p:spPr>
        <p:txBody>
          <a:bodyPr lIns="91389" tIns="91389" rIns="91389" bIns="91389"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Transfer Learning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0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“You need a lot of a data if you want to train/use CNNs”</a:t>
            </a:r>
          </a:p>
        </p:txBody>
      </p:sp>
      <p:sp>
        <p:nvSpPr>
          <p:cNvPr id="297" name="Shape 297"/>
          <p:cNvSpPr txBox="1"/>
          <p:nvPr/>
        </p:nvSpPr>
        <p:spPr>
          <a:xfrm rot="-2813541">
            <a:off x="3071804" y="1404265"/>
            <a:ext cx="3398299" cy="1564898"/>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7200" b="0" i="0" u="none" strike="noStrike" kern="0" cap="none" spc="0" normalizeH="0" baseline="0" noProof="0" dirty="0">
                <a:ln>
                  <a:noFill/>
                </a:ln>
                <a:solidFill>
                  <a:srgbClr val="FF0000"/>
                </a:solidFill>
                <a:effectLst/>
                <a:uLnTx/>
                <a:uFillTx/>
                <a:latin typeface="Impact"/>
                <a:ea typeface="Impact"/>
                <a:cs typeface="Impact"/>
                <a:sym typeface="Impact"/>
                <a:rtl val="0"/>
              </a:rPr>
              <a:t>NOT ALWAYS</a:t>
            </a:r>
          </a:p>
        </p:txBody>
      </p:sp>
    </p:spTree>
    <p:extLst>
      <p:ext uri="{BB962C8B-B14F-4D97-AF65-F5344CB8AC3E}">
        <p14:creationId xmlns:p14="http://schemas.microsoft.com/office/powerpoint/2010/main" val="3040917862"/>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None/>
            </a:pPr>
            <a:r>
              <a:rPr lang="en-US" dirty="0"/>
              <a:t>Deep Features &amp; their </a:t>
            </a:r>
            <a:r>
              <a:rPr lang="en-US" dirty="0" err="1"/>
              <a:t>Embeddings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2995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 sz="2800" dirty="0"/>
              <a:t>The Unreasonable Effectiveness of Deep Features</a:t>
            </a:r>
            <a:endParaRPr lang="en-US" dirty="0"/>
          </a:p>
        </p:txBody>
      </p:sp>
      <p:sp>
        <p:nvSpPr>
          <p:cNvPr id="3" name="Content Placeholder 2"/>
          <p:cNvSpPr>
            <a:spLocks noGrp="1"/>
          </p:cNvSpPr>
          <p:nvPr>
            <p:ph idx="1"/>
          </p:nvPr>
        </p:nvSpPr>
        <p:spPr/>
        <p:txBody>
          <a:bodyPr/>
          <a:lstStyle/>
          <a:p>
            <a:pPr marL="108000" indent="0">
              <a:buNone/>
            </a:pPr>
            <a:endParaRPr lang="en-US" dirty="0"/>
          </a:p>
        </p:txBody>
      </p:sp>
      <p:pic>
        <p:nvPicPr>
          <p:cNvPr id="5" name="Shape 39"/>
          <p:cNvPicPr preferRelativeResize="0"/>
          <p:nvPr/>
        </p:nvPicPr>
        <p:blipFill>
          <a:blip r:embed="rId2">
            <a:alphaModFix/>
          </a:blip>
          <a:stretch>
            <a:fillRect/>
          </a:stretch>
        </p:blipFill>
        <p:spPr>
          <a:xfrm>
            <a:off x="1259632" y="1158718"/>
            <a:ext cx="6850724" cy="3502700"/>
          </a:xfrm>
          <a:prstGeom prst="rect">
            <a:avLst/>
          </a:prstGeom>
          <a:noFill/>
          <a:ln>
            <a:noFill/>
          </a:ln>
        </p:spPr>
      </p:pic>
      <p:sp>
        <p:nvSpPr>
          <p:cNvPr id="6" name="Shape 40"/>
          <p:cNvSpPr txBox="1"/>
          <p:nvPr/>
        </p:nvSpPr>
        <p:spPr>
          <a:xfrm>
            <a:off x="1259634" y="4471092"/>
            <a:ext cx="6850800" cy="577499"/>
          </a:xfrm>
          <a:prstGeom prst="rect">
            <a:avLst/>
          </a:prstGeom>
          <a:noFill/>
          <a:ln>
            <a:noFill/>
          </a:ln>
        </p:spPr>
        <p:txBody>
          <a:bodyPr lIns="91380" tIns="91380" rIns="91380" bIns="91380" anchor="t" anchorCtr="0">
            <a:noAutofit/>
          </a:bodyPr>
          <a:lstStyle/>
          <a:p>
            <a:pPr marL="0" marR="0" lvl="0" indent="0" algn="l" defTabSz="914400" rtl="0" eaLnBrk="1" fontAlgn="base" latinLnBrk="0" hangingPunct="1">
              <a:lnSpc>
                <a:spcPct val="100000"/>
              </a:lnSpc>
              <a:spcBef>
                <a:spcPts val="0"/>
              </a:spcBef>
              <a:spcAft>
                <a:spcPct val="0"/>
              </a:spcAft>
              <a:buClr>
                <a:srgbClr val="000000"/>
              </a:buClr>
              <a:buSzPct val="68750"/>
              <a:buFontTx/>
              <a:buNone/>
              <a:tabLst/>
              <a:defRPr/>
            </a:pPr>
            <a:r>
              <a:rPr kumimoji="0" lang="en" sz="1600" b="0" i="0" u="none" strike="noStrike" kern="1200" cap="none" spc="0" normalizeH="0" baseline="0" noProof="0" dirty="0">
                <a:ln>
                  <a:noFill/>
                </a:ln>
                <a:solidFill>
                  <a:srgbClr val="000000"/>
                </a:solidFill>
                <a:effectLst/>
                <a:uLnTx/>
                <a:uFillTx/>
                <a:latin typeface="Arial" charset="0"/>
                <a:ea typeface="ＭＳ Ｐゴシック" charset="0"/>
                <a:cs typeface="+mn-cs"/>
              </a:rPr>
              <a:t>Classes separate in the deep representations and transfer to many tasks.</a:t>
            </a:r>
            <a:br>
              <a:rPr kumimoji="0" lang="en" sz="1600" b="0" i="0"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 sz="1600" b="0" i="0" u="none" strike="noStrike" kern="1200" cap="none" spc="0" normalizeH="0" baseline="0" noProof="0" dirty="0">
                <a:ln>
                  <a:noFill/>
                </a:ln>
                <a:solidFill>
                  <a:srgbClr val="000000"/>
                </a:solidFill>
                <a:effectLst/>
                <a:uLnTx/>
                <a:uFillTx/>
                <a:latin typeface="Arial" charset="0"/>
                <a:ea typeface="ＭＳ Ｐゴシック" charset="0"/>
                <a:cs typeface="+mn-cs"/>
              </a:rPr>
              <a:t>[DeCAF] [Zeiler-Fergus]</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386885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buNone/>
            </a:pPr>
            <a:r>
              <a:rPr lang="en" dirty="0">
                <a:solidFill>
                  <a:srgbClr val="000000"/>
                </a:solidFill>
              </a:rPr>
              <a:t>Can be used as a generic feature </a:t>
            </a:r>
            <a:br>
              <a:rPr lang="en" dirty="0">
                <a:solidFill>
                  <a:srgbClr val="000000"/>
                </a:solidFill>
              </a:rPr>
            </a:br>
            <a:endParaRPr lang="en-US" dirty="0"/>
          </a:p>
        </p:txBody>
      </p:sp>
      <p:sp>
        <p:nvSpPr>
          <p:cNvPr id="3" name="Content Placeholder 2"/>
          <p:cNvSpPr>
            <a:spLocks noGrp="1"/>
          </p:cNvSpPr>
          <p:nvPr>
            <p:ph idx="1"/>
          </p:nvPr>
        </p:nvSpPr>
        <p:spPr/>
        <p:txBody>
          <a:bodyPr/>
          <a:lstStyle/>
          <a:p>
            <a:pPr marL="108000" indent="0">
              <a:buNone/>
            </a:pPr>
            <a:endParaRPr lang="en-US" dirty="0"/>
          </a:p>
        </p:txBody>
      </p:sp>
      <p:sp>
        <p:nvSpPr>
          <p:cNvPr id="4" name="Shape 331"/>
          <p:cNvSpPr txBox="1">
            <a:spLocks noGrp="1"/>
          </p:cNvSpPr>
          <p:nvPr>
            <p:ph type="sldNum" idx="12"/>
          </p:nvPr>
        </p:nvSpPr>
        <p:spPr>
          <a:xfrm>
            <a:off x="6701382" y="5424985"/>
            <a:ext cx="548699" cy="393600"/>
          </a:xfrm>
          <a:prstGeom prst="rect">
            <a:avLst/>
          </a:prstGeom>
        </p:spPr>
        <p:txBody>
          <a:bodyPr lIns="91380" tIns="91380" rIns="91380" bIns="91380" anchor="ctr" anchorCtr="0">
            <a:no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fld id="{00000000-1234-1234-1234-123412341234}" type="slidenum">
              <a:rPr kumimoji="0" lang="en" sz="1100" b="0" i="0" u="none" strike="noStrike" kern="1200" cap="none" spc="0" normalizeH="0" baseline="0" noProof="0">
                <a:ln>
                  <a:noFill/>
                </a:ln>
                <a:solidFill>
                  <a:prstClr val="black"/>
                </a:solidFill>
                <a:effectLst/>
                <a:uLnTx/>
                <a:uFillTx/>
                <a:latin typeface="Times New Roman" pitchFamily="18"/>
              </a:rPr>
              <a:pPr marL="0" marR="0" lvl="0" indent="0" algn="r" defTabSz="914400" rtl="0" eaLnBrk="1" fontAlgn="base" latinLnBrk="0" hangingPunct="0">
                <a:lnSpc>
                  <a:spcPct val="100000"/>
                </a:lnSpc>
                <a:spcBef>
                  <a:spcPct val="0"/>
                </a:spcBef>
                <a:spcAft>
                  <a:spcPct val="0"/>
                </a:spcAft>
                <a:buClrTx/>
                <a:buSzTx/>
                <a:buFontTx/>
                <a:buNone/>
                <a:tabLst/>
                <a:defRPr/>
              </a:pPr>
              <a:t>93</a:t>
            </a:fld>
            <a:endParaRPr kumimoji="0" lang="en" sz="1100" b="0" i="0" u="none" strike="noStrike" kern="1200" cap="none" spc="0" normalizeH="0" baseline="0" noProof="0">
              <a:ln>
                <a:noFill/>
              </a:ln>
              <a:solidFill>
                <a:prstClr val="black"/>
              </a:solidFill>
              <a:effectLst/>
              <a:uLnTx/>
              <a:uFillTx/>
              <a:latin typeface="Times New Roman" pitchFamily="18"/>
            </a:endParaRPr>
          </a:p>
        </p:txBody>
      </p:sp>
      <p:sp>
        <p:nvSpPr>
          <p:cNvPr id="5" name="Shape 332"/>
          <p:cNvSpPr txBox="1"/>
          <p:nvPr/>
        </p:nvSpPr>
        <p:spPr>
          <a:xfrm>
            <a:off x="257979" y="707169"/>
            <a:ext cx="8851200" cy="512099"/>
          </a:xfrm>
          <a:prstGeom prst="rect">
            <a:avLst/>
          </a:prstGeom>
          <a:noFill/>
          <a:ln>
            <a:noFill/>
          </a:ln>
        </p:spPr>
        <p:txBody>
          <a:bodyPr lIns="91380" tIns="91380" rIns="91380" bIns="91380" anchor="t" anchorCtr="0">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 sz="1800" b="0" i="0" u="none" strike="noStrike" kern="1200" cap="none" spc="0" normalizeH="0" baseline="0" noProof="0" dirty="0">
                <a:ln>
                  <a:noFill/>
                </a:ln>
                <a:solidFill>
                  <a:srgbClr val="000000"/>
                </a:solidFill>
                <a:effectLst/>
                <a:uLnTx/>
                <a:uFillTx/>
                <a:latin typeface="Arial" charset="0"/>
                <a:ea typeface="ＭＳ Ｐゴシック" charset="0"/>
                <a:cs typeface="+mn-cs"/>
              </a:rPr>
              <a:t>(“CNN code” = 4096-D vector before classifier)</a:t>
            </a:r>
          </a:p>
        </p:txBody>
      </p:sp>
      <p:pic>
        <p:nvPicPr>
          <p:cNvPr id="6" name="Shape 333"/>
          <p:cNvPicPr preferRelativeResize="0"/>
          <p:nvPr/>
        </p:nvPicPr>
        <p:blipFill>
          <a:blip r:embed="rId2">
            <a:alphaModFix/>
          </a:blip>
          <a:stretch>
            <a:fillRect/>
          </a:stretch>
        </p:blipFill>
        <p:spPr>
          <a:xfrm>
            <a:off x="172377" y="1779663"/>
            <a:ext cx="6224198" cy="2420524"/>
          </a:xfrm>
          <a:prstGeom prst="rect">
            <a:avLst/>
          </a:prstGeom>
          <a:noFill/>
          <a:ln>
            <a:noFill/>
          </a:ln>
        </p:spPr>
      </p:pic>
      <p:sp>
        <p:nvSpPr>
          <p:cNvPr id="7" name="Shape 334"/>
          <p:cNvSpPr/>
          <p:nvPr/>
        </p:nvSpPr>
        <p:spPr>
          <a:xfrm>
            <a:off x="154002" y="1731447"/>
            <a:ext cx="2951700" cy="2756099"/>
          </a:xfrm>
          <a:prstGeom prst="rect">
            <a:avLst/>
          </a:prstGeom>
          <a:solidFill>
            <a:srgbClr val="FFFFFF"/>
          </a:solidFill>
          <a:ln>
            <a:noFill/>
          </a:ln>
        </p:spPr>
        <p:txBody>
          <a:bodyPr lIns="91380" tIns="91380" rIns="91380" bIns="91380" anchor="ctr" anchorCtr="0">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cxnSp>
        <p:nvCxnSpPr>
          <p:cNvPr id="8" name="Shape 335"/>
          <p:cNvCxnSpPr/>
          <p:nvPr/>
        </p:nvCxnSpPr>
        <p:spPr>
          <a:xfrm>
            <a:off x="3562053" y="1629010"/>
            <a:ext cx="0" cy="2849400"/>
          </a:xfrm>
          <a:prstGeom prst="straightConnector1">
            <a:avLst/>
          </a:prstGeom>
          <a:noFill/>
          <a:ln w="38100" cap="flat">
            <a:solidFill>
              <a:srgbClr val="FF0000"/>
            </a:solidFill>
            <a:prstDash val="solid"/>
            <a:round/>
            <a:headEnd type="none" w="lg" len="lg"/>
            <a:tailEnd type="none" w="lg" len="lg"/>
          </a:ln>
        </p:spPr>
      </p:cxnSp>
      <p:sp>
        <p:nvSpPr>
          <p:cNvPr id="9" name="Shape 336"/>
          <p:cNvSpPr txBox="1"/>
          <p:nvPr/>
        </p:nvSpPr>
        <p:spPr>
          <a:xfrm>
            <a:off x="1955327" y="4123997"/>
            <a:ext cx="1573500" cy="316499"/>
          </a:xfrm>
          <a:prstGeom prst="rect">
            <a:avLst/>
          </a:prstGeom>
          <a:noFill/>
          <a:ln>
            <a:noFill/>
          </a:ln>
        </p:spPr>
        <p:txBody>
          <a:bodyPr lIns="91380" tIns="91380" rIns="91380" bIns="91380" anchor="t" anchorCtr="0">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 sz="1800" b="0" i="0" u="none" strike="noStrike" kern="1200" cap="none" spc="0" normalizeH="0" baseline="0" noProof="0">
                <a:ln>
                  <a:noFill/>
                </a:ln>
                <a:solidFill>
                  <a:srgbClr val="000000"/>
                </a:solidFill>
                <a:effectLst/>
                <a:uLnTx/>
                <a:uFillTx/>
                <a:latin typeface="Arial" charset="0"/>
                <a:ea typeface="ＭＳ Ｐゴシック" charset="0"/>
                <a:cs typeface="+mn-cs"/>
              </a:rPr>
              <a:t>query image</a:t>
            </a:r>
          </a:p>
        </p:txBody>
      </p:sp>
      <p:sp>
        <p:nvSpPr>
          <p:cNvPr id="10" name="Shape 337"/>
          <p:cNvSpPr txBox="1"/>
          <p:nvPr/>
        </p:nvSpPr>
        <p:spPr>
          <a:xfrm>
            <a:off x="4025927" y="4164647"/>
            <a:ext cx="4205400" cy="316499"/>
          </a:xfrm>
          <a:prstGeom prst="rect">
            <a:avLst/>
          </a:prstGeom>
          <a:noFill/>
          <a:ln>
            <a:noFill/>
          </a:ln>
        </p:spPr>
        <p:txBody>
          <a:bodyPr lIns="91380" tIns="91380" rIns="91380" bIns="91380" anchor="t" anchorCtr="0">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 sz="1800" b="0" i="0" u="none" strike="noStrike" kern="1200" cap="none" spc="0" normalizeH="0" baseline="0" noProof="0">
                <a:ln>
                  <a:noFill/>
                </a:ln>
                <a:solidFill>
                  <a:srgbClr val="000000"/>
                </a:solidFill>
                <a:effectLst/>
                <a:uLnTx/>
                <a:uFillTx/>
                <a:latin typeface="Arial" charset="0"/>
                <a:ea typeface="ＭＳ Ｐゴシック" charset="0"/>
                <a:cs typeface="+mn-cs"/>
              </a:rPr>
              <a:t>nearest neighbors in the “code” space</a:t>
            </a:r>
          </a:p>
        </p:txBody>
      </p:sp>
    </p:spTree>
    <p:extLst>
      <p:ext uri="{BB962C8B-B14F-4D97-AF65-F5344CB8AC3E}">
        <p14:creationId xmlns:p14="http://schemas.microsoft.com/office/powerpoint/2010/main" val="303684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err="1"/>
              <a:t>ImageNet</a:t>
            </a:r>
            <a:r>
              <a:rPr lang="en-US" dirty="0"/>
              <a:t> + Deep Learning</a:t>
            </a:r>
          </a:p>
        </p:txBody>
      </p:sp>
      <p:grpSp>
        <p:nvGrpSpPr>
          <p:cNvPr id="67" name="Group 66"/>
          <p:cNvGrpSpPr/>
          <p:nvPr/>
        </p:nvGrpSpPr>
        <p:grpSpPr>
          <a:xfrm>
            <a:off x="3414593" y="1118135"/>
            <a:ext cx="2655571" cy="1422627"/>
            <a:chOff x="2514600" y="1828800"/>
            <a:chExt cx="4267200" cy="3048000"/>
          </a:xfrm>
        </p:grpSpPr>
        <p:grpSp>
          <p:nvGrpSpPr>
            <p:cNvPr id="68" name="Group 67"/>
            <p:cNvGrpSpPr/>
            <p:nvPr/>
          </p:nvGrpSpPr>
          <p:grpSpPr>
            <a:xfrm>
              <a:off x="3276600" y="1981200"/>
              <a:ext cx="609600" cy="2743200"/>
              <a:chOff x="3276600" y="1981200"/>
              <a:chExt cx="609600" cy="2743200"/>
            </a:xfrm>
          </p:grpSpPr>
          <p:sp>
            <p:nvSpPr>
              <p:cNvPr id="118" name="Oval 117"/>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Oval 118"/>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Oval 119"/>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Oval 120"/>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9" name="Rounded Rectangle 68"/>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4495800" y="1828800"/>
              <a:ext cx="914400" cy="3048000"/>
              <a:chOff x="3276600" y="1981200"/>
              <a:chExt cx="914400" cy="3048000"/>
            </a:xfrm>
          </p:grpSpPr>
          <p:grpSp>
            <p:nvGrpSpPr>
              <p:cNvPr id="112" name="Group 111"/>
              <p:cNvGrpSpPr/>
              <p:nvPr/>
            </p:nvGrpSpPr>
            <p:grpSpPr>
              <a:xfrm>
                <a:off x="3429000" y="2133600"/>
                <a:ext cx="609600" cy="2743200"/>
                <a:chOff x="3276600" y="1981200"/>
                <a:chExt cx="609600" cy="2743200"/>
              </a:xfrm>
            </p:grpSpPr>
            <p:sp>
              <p:nvSpPr>
                <p:cNvPr id="114" name="Oval 113"/>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Oval 114"/>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Oval 116"/>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3" name="Rounded Rectangle 112"/>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1" name="Group 70"/>
            <p:cNvGrpSpPr/>
            <p:nvPr/>
          </p:nvGrpSpPr>
          <p:grpSpPr>
            <a:xfrm>
              <a:off x="3886200" y="2286000"/>
              <a:ext cx="762000" cy="2133600"/>
              <a:chOff x="3886199" y="2286000"/>
              <a:chExt cx="1147590" cy="2133600"/>
            </a:xfrm>
          </p:grpSpPr>
          <p:cxnSp>
            <p:nvCxnSpPr>
              <p:cNvPr id="104" name="Straight Connector 103"/>
              <p:cNvCxnSpPr>
                <a:stCxn id="118" idx="6"/>
                <a:endCxn id="114"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18" idx="6"/>
                <a:endCxn id="115"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18" idx="6"/>
                <a:endCxn id="116"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118" idx="6"/>
                <a:endCxn id="117"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19" idx="6"/>
                <a:endCxn id="114"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19" idx="6"/>
                <a:endCxn id="115"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19" idx="6"/>
                <a:endCxn id="116"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19" idx="6"/>
                <a:endCxn id="117"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flipV="1">
              <a:off x="3886200" y="2286000"/>
              <a:ext cx="758952" cy="2133600"/>
              <a:chOff x="3886200" y="2286000"/>
              <a:chExt cx="1143000" cy="2133600"/>
            </a:xfrm>
          </p:grpSpPr>
          <p:cxnSp>
            <p:nvCxnSpPr>
              <p:cNvPr id="96" name="Straight Connector 95"/>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867400" y="2540000"/>
              <a:ext cx="914400" cy="1625600"/>
              <a:chOff x="6629400" y="2184400"/>
              <a:chExt cx="914400" cy="1625600"/>
            </a:xfrm>
          </p:grpSpPr>
          <p:grpSp>
            <p:nvGrpSpPr>
              <p:cNvPr id="92" name="Group 91"/>
              <p:cNvGrpSpPr/>
              <p:nvPr/>
            </p:nvGrpSpPr>
            <p:grpSpPr>
              <a:xfrm>
                <a:off x="6781800" y="2336800"/>
                <a:ext cx="609600" cy="1320800"/>
                <a:chOff x="3276600" y="2692400"/>
                <a:chExt cx="609600" cy="1320800"/>
              </a:xfrm>
            </p:grpSpPr>
            <p:sp>
              <p:nvSpPr>
                <p:cNvPr id="94" name="Oval 9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95" name="Oval 9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3" name="Rounded Rectangle 92"/>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4" name="Group 73"/>
            <p:cNvGrpSpPr/>
            <p:nvPr/>
          </p:nvGrpSpPr>
          <p:grpSpPr>
            <a:xfrm>
              <a:off x="5257800" y="2286000"/>
              <a:ext cx="762000" cy="2133600"/>
              <a:chOff x="5638800" y="2286000"/>
              <a:chExt cx="1143000" cy="2133600"/>
            </a:xfrm>
          </p:grpSpPr>
          <p:cxnSp>
            <p:nvCxnSpPr>
              <p:cNvPr id="84" name="Straight Connector 83"/>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2514600" y="2286000"/>
              <a:ext cx="758952" cy="2133600"/>
              <a:chOff x="5638800" y="2286000"/>
              <a:chExt cx="1143000" cy="2133600"/>
            </a:xfrm>
          </p:grpSpPr>
          <p:cxnSp>
            <p:nvCxnSpPr>
              <p:cNvPr id="76" name="Straight Connector 75"/>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3" name="Right Arrow 122"/>
          <p:cNvSpPr/>
          <p:nvPr/>
        </p:nvSpPr>
        <p:spPr>
          <a:xfrm>
            <a:off x="2989776" y="1592347"/>
            <a:ext cx="304800" cy="47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ight Arrow 123"/>
          <p:cNvSpPr/>
          <p:nvPr/>
        </p:nvSpPr>
        <p:spPr>
          <a:xfrm>
            <a:off x="6266376" y="1592347"/>
            <a:ext cx="304800" cy="47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p:cNvSpPr txBox="1"/>
          <p:nvPr/>
        </p:nvSpPr>
        <p:spPr>
          <a:xfrm>
            <a:off x="6609287" y="1563988"/>
            <a:ext cx="1781257" cy="707886"/>
          </a:xfrm>
          <a:prstGeom prst="rect">
            <a:avLst/>
          </a:prstGeom>
          <a:noFill/>
        </p:spPr>
        <p:txBody>
          <a:bodyPr wrap="none" lIns="91440" tIns="45720" rIns="91440" b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charset="0"/>
                <a:ea typeface="ＭＳ Ｐゴシック" charset="0"/>
                <a:cs typeface="+mn-cs"/>
              </a:rPr>
              <a:t>Beagle</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84" y="1118134"/>
            <a:ext cx="2529115" cy="1422628"/>
          </a:xfrm>
          <a:prstGeom prst="rect">
            <a:avLst/>
          </a:prstGeom>
        </p:spPr>
      </p:pic>
      <p:grpSp>
        <p:nvGrpSpPr>
          <p:cNvPr id="14" name="Group 13"/>
          <p:cNvGrpSpPr/>
          <p:nvPr/>
        </p:nvGrpSpPr>
        <p:grpSpPr>
          <a:xfrm>
            <a:off x="3414601" y="1118135"/>
            <a:ext cx="1801995" cy="1422627"/>
            <a:chOff x="4603844" y="3415255"/>
            <a:chExt cx="1801995" cy="1896836"/>
          </a:xfrm>
        </p:grpSpPr>
        <p:grpSp>
          <p:nvGrpSpPr>
            <p:cNvPr id="127" name="Group 126"/>
            <p:cNvGrpSpPr/>
            <p:nvPr/>
          </p:nvGrpSpPr>
          <p:grpSpPr>
            <a:xfrm>
              <a:off x="5078053" y="3510097"/>
              <a:ext cx="379367" cy="1707152"/>
              <a:chOff x="3276600" y="1981200"/>
              <a:chExt cx="609600" cy="2743200"/>
            </a:xfrm>
          </p:grpSpPr>
          <p:sp>
            <p:nvSpPr>
              <p:cNvPr id="177" name="Oval 176"/>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8" name="Rounded Rectangle 127"/>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9" name="Group 128"/>
            <p:cNvGrpSpPr/>
            <p:nvPr/>
          </p:nvGrpSpPr>
          <p:grpSpPr>
            <a:xfrm>
              <a:off x="5836788" y="3415255"/>
              <a:ext cx="569051" cy="1896836"/>
              <a:chOff x="3276600" y="1981200"/>
              <a:chExt cx="914400" cy="3048000"/>
            </a:xfrm>
          </p:grpSpPr>
          <p:grpSp>
            <p:nvGrpSpPr>
              <p:cNvPr id="171" name="Group 170"/>
              <p:cNvGrpSpPr/>
              <p:nvPr/>
            </p:nvGrpSpPr>
            <p:grpSpPr>
              <a:xfrm>
                <a:off x="3429000" y="2133600"/>
                <a:ext cx="609600" cy="2743200"/>
                <a:chOff x="3276600" y="1981200"/>
                <a:chExt cx="609600" cy="2743200"/>
              </a:xfrm>
            </p:grpSpPr>
            <p:sp>
              <p:nvSpPr>
                <p:cNvPr id="173" name="Oval 172"/>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2" name="Rounded Rectangle 171"/>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0" name="Group 129"/>
            <p:cNvGrpSpPr/>
            <p:nvPr/>
          </p:nvGrpSpPr>
          <p:grpSpPr>
            <a:xfrm>
              <a:off x="5457420" y="3699780"/>
              <a:ext cx="474209" cy="1327785"/>
              <a:chOff x="3886199" y="2286000"/>
              <a:chExt cx="1147590" cy="2133600"/>
            </a:xfrm>
          </p:grpSpPr>
          <p:cxnSp>
            <p:nvCxnSpPr>
              <p:cNvPr id="163" name="Straight Connector 162"/>
              <p:cNvCxnSpPr>
                <a:stCxn id="177" idx="6"/>
                <a:endCxn id="173"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77" idx="6"/>
                <a:endCxn id="174"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7" idx="6"/>
                <a:endCxn id="175"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7" idx="6"/>
                <a:endCxn id="176"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78" idx="6"/>
                <a:endCxn id="173"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8" idx="6"/>
                <a:endCxn id="174"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8" idx="6"/>
                <a:endCxn id="175"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78" idx="6"/>
                <a:endCxn id="176"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flipV="1">
              <a:off x="5457420" y="3699780"/>
              <a:ext cx="472312" cy="1327785"/>
              <a:chOff x="3886200" y="2286000"/>
              <a:chExt cx="1143000" cy="2133600"/>
            </a:xfrm>
          </p:grpSpPr>
          <p:cxnSp>
            <p:nvCxnSpPr>
              <p:cNvPr id="155" name="Straight Connector 154"/>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flipH="1">
              <a:off x="4603844" y="3699780"/>
              <a:ext cx="472312" cy="1327785"/>
              <a:chOff x="5638800" y="2286000"/>
              <a:chExt cx="1143000" cy="2133600"/>
            </a:xfrm>
          </p:grpSpPr>
          <p:cxnSp>
            <p:nvCxnSpPr>
              <p:cNvPr id="135" name="Straight Connector 134"/>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1" name="Right Arrow 180"/>
          <p:cNvSpPr/>
          <p:nvPr/>
        </p:nvSpPr>
        <p:spPr>
          <a:xfrm>
            <a:off x="2989776" y="3760342"/>
            <a:ext cx="304800" cy="47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182" name="Picture 18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84" y="3286125"/>
            <a:ext cx="2529115" cy="1422628"/>
          </a:xfrm>
          <a:prstGeom prst="rect">
            <a:avLst/>
          </a:prstGeom>
        </p:spPr>
      </p:pic>
      <p:sp>
        <p:nvSpPr>
          <p:cNvPr id="183" name="Right Arrow 182"/>
          <p:cNvSpPr/>
          <p:nvPr/>
        </p:nvSpPr>
        <p:spPr>
          <a:xfrm>
            <a:off x="5562799" y="3760342"/>
            <a:ext cx="304800" cy="47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TextBox 183"/>
          <p:cNvSpPr txBox="1"/>
          <p:nvPr/>
        </p:nvSpPr>
        <p:spPr>
          <a:xfrm>
            <a:off x="5886804" y="3171825"/>
            <a:ext cx="3196709" cy="1938992"/>
          </a:xfrm>
          <a:prstGeom prst="rect">
            <a:avLst/>
          </a:prstGeom>
          <a:noFill/>
        </p:spPr>
        <p:txBody>
          <a:bodyPr wrap="none" lIns="91440" tIns="45720" rIns="91440" b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cs typeface="+mn-cs"/>
              </a:rPr>
              <a:t>- Image Retrieval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cs typeface="+mn-cs"/>
              </a:rPr>
              <a:t>- Detection (RCNN)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cs typeface="+mn-cs"/>
              </a:rPr>
              <a:t>- Segmentation (FCN)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cs typeface="+mn-cs"/>
              </a:rPr>
              <a:t>- Depth Estimation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cs typeface="+mn-cs"/>
              </a:rPr>
              <a:t>- …</a:t>
            </a:r>
          </a:p>
        </p:txBody>
      </p:sp>
    </p:spTree>
    <p:custDataLst>
      <p:tags r:id="rId1"/>
    </p:custDataLst>
    <p:extLst>
      <p:ext uri="{BB962C8B-B14F-4D97-AF65-F5344CB8AC3E}">
        <p14:creationId xmlns:p14="http://schemas.microsoft.com/office/powerpoint/2010/main" val="1162819150"/>
      </p:ext>
    </p:extLst>
  </p:cSld>
  <p:clrMapOvr>
    <a:masterClrMapping/>
  </p:clrMapOvr>
  <mc:AlternateContent xmlns:mc="http://schemas.openxmlformats.org/markup-compatibility/2006" xmlns:p14="http://schemas.microsoft.com/office/powerpoint/2010/main">
    <mc:Choice Requires="p14">
      <p:transition spd="med" p14:dur="700" advTm="20365">
        <p:fade/>
      </p:transition>
    </mc:Choice>
    <mc:Fallback xmlns="">
      <p:transition spd="med" advTm="203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100"/>
                                  </p:stCondLst>
                                  <p:childTnLst>
                                    <p:animMotion origin="layout" path="M 5E-6 4.44444E-6 L 5E-6 0.42222 " pathEditMode="relative" rAng="0" ptsTypes="AA">
                                      <p:cBhvr>
                                        <p:cTn id="6" dur="1200" fill="hold"/>
                                        <p:tgtEl>
                                          <p:spTgt spid="14"/>
                                        </p:tgtEl>
                                        <p:attrNameLst>
                                          <p:attrName>ppt_x</p:attrName>
                                          <p:attrName>ppt_y</p:attrName>
                                        </p:attrNameLst>
                                      </p:cBhvr>
                                      <p:rCtr x="0" y="21111"/>
                                    </p:animMotion>
                                  </p:childTnLst>
                                </p:cTn>
                              </p:par>
                            </p:childTnLst>
                          </p:cTn>
                        </p:par>
                        <p:par>
                          <p:cTn id="7" fill="hold">
                            <p:stCondLst>
                              <p:cond delay="1300"/>
                            </p:stCondLst>
                            <p:childTnLst>
                              <p:par>
                                <p:cTn id="8" presetID="10" presetClass="entr" presetSubtype="0" fill="hold" grpId="0" nodeType="after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500"/>
                                        <p:tgtEl>
                                          <p:spTgt spid="181"/>
                                        </p:tgtEl>
                                      </p:cBhvr>
                                    </p:animEffect>
                                  </p:childTnLst>
                                </p:cTn>
                              </p:par>
                              <p:par>
                                <p:cTn id="11" presetID="10"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500"/>
                                        <p:tgtEl>
                                          <p:spTgt spid="1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3" grpId="0" animBg="1"/>
      <p:bldP spid="18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err="1"/>
              <a:t>ImageNet</a:t>
            </a:r>
            <a:r>
              <a:rPr lang="en-US" dirty="0"/>
              <a:t> + Deep Learning</a:t>
            </a:r>
          </a:p>
        </p:txBody>
      </p:sp>
      <p:grpSp>
        <p:nvGrpSpPr>
          <p:cNvPr id="73" name="Group 72"/>
          <p:cNvGrpSpPr/>
          <p:nvPr/>
        </p:nvGrpSpPr>
        <p:grpSpPr>
          <a:xfrm>
            <a:off x="3414593" y="1118135"/>
            <a:ext cx="2655571" cy="1422627"/>
            <a:chOff x="2514600" y="1828800"/>
            <a:chExt cx="4267200" cy="3048000"/>
          </a:xfrm>
        </p:grpSpPr>
        <p:grpSp>
          <p:nvGrpSpPr>
            <p:cNvPr id="74" name="Group 73"/>
            <p:cNvGrpSpPr/>
            <p:nvPr/>
          </p:nvGrpSpPr>
          <p:grpSpPr>
            <a:xfrm>
              <a:off x="3276600" y="1981200"/>
              <a:ext cx="609600" cy="2743200"/>
              <a:chOff x="3276600" y="1981200"/>
              <a:chExt cx="609600" cy="2743200"/>
            </a:xfrm>
          </p:grpSpPr>
          <p:sp>
            <p:nvSpPr>
              <p:cNvPr id="125" name="Oval 124"/>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77" name="Group 76"/>
            <p:cNvGrpSpPr/>
            <p:nvPr/>
          </p:nvGrpSpPr>
          <p:grpSpPr>
            <a:xfrm>
              <a:off x="4495800" y="1828800"/>
              <a:ext cx="914400" cy="3048000"/>
              <a:chOff x="3276600" y="1981200"/>
              <a:chExt cx="914400" cy="3048000"/>
            </a:xfrm>
          </p:grpSpPr>
          <p:grpSp>
            <p:nvGrpSpPr>
              <p:cNvPr id="119" name="Group 118"/>
              <p:cNvGrpSpPr/>
              <p:nvPr/>
            </p:nvGrpSpPr>
            <p:grpSpPr>
              <a:xfrm>
                <a:off x="3429000" y="2133600"/>
                <a:ext cx="609600" cy="2743200"/>
                <a:chOff x="3276600" y="1981200"/>
                <a:chExt cx="609600" cy="2743200"/>
              </a:xfrm>
            </p:grpSpPr>
            <p:sp>
              <p:nvSpPr>
                <p:cNvPr id="121" name="Oval 120"/>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0" name="Rounded Rectangle 119"/>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8" name="Group 77"/>
            <p:cNvGrpSpPr/>
            <p:nvPr/>
          </p:nvGrpSpPr>
          <p:grpSpPr>
            <a:xfrm>
              <a:off x="3886200" y="2286000"/>
              <a:ext cx="762000" cy="2133600"/>
              <a:chOff x="3886199" y="2286000"/>
              <a:chExt cx="1147590" cy="2133600"/>
            </a:xfrm>
          </p:grpSpPr>
          <p:cxnSp>
            <p:nvCxnSpPr>
              <p:cNvPr id="111" name="Straight Connector 110"/>
              <p:cNvCxnSpPr>
                <a:stCxn id="125" idx="6"/>
                <a:endCxn id="121"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25" idx="6"/>
                <a:endCxn id="122"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5" idx="6"/>
                <a:endCxn id="123"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25" idx="6"/>
                <a:endCxn id="124"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26" idx="6"/>
                <a:endCxn id="121"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26" idx="6"/>
                <a:endCxn id="122"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26" idx="6"/>
                <a:endCxn id="123"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26" idx="6"/>
                <a:endCxn id="124"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flipV="1">
              <a:off x="3886200" y="2286000"/>
              <a:ext cx="758952" cy="2133600"/>
              <a:chOff x="3886200" y="2286000"/>
              <a:chExt cx="1143000" cy="2133600"/>
            </a:xfrm>
          </p:grpSpPr>
          <p:cxnSp>
            <p:nvCxnSpPr>
              <p:cNvPr id="103" name="Straight Connector 102"/>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867400" y="2540000"/>
              <a:ext cx="914400" cy="1625600"/>
              <a:chOff x="6629400" y="2184400"/>
              <a:chExt cx="914400" cy="1625600"/>
            </a:xfrm>
          </p:grpSpPr>
          <p:grpSp>
            <p:nvGrpSpPr>
              <p:cNvPr id="99" name="Group 98"/>
              <p:cNvGrpSpPr/>
              <p:nvPr/>
            </p:nvGrpSpPr>
            <p:grpSpPr>
              <a:xfrm>
                <a:off x="6781800" y="2336800"/>
                <a:ext cx="609600" cy="1320800"/>
                <a:chOff x="3276600" y="2692400"/>
                <a:chExt cx="609600" cy="1320800"/>
              </a:xfrm>
            </p:grpSpPr>
            <p:sp>
              <p:nvSpPr>
                <p:cNvPr id="101" name="Oval 10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Oval 10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0" name="Rounded Rectangle 99"/>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1" name="Group 80"/>
            <p:cNvGrpSpPr/>
            <p:nvPr/>
          </p:nvGrpSpPr>
          <p:grpSpPr>
            <a:xfrm>
              <a:off x="5257800" y="2286000"/>
              <a:ext cx="762000" cy="2133600"/>
              <a:chOff x="5638800" y="2286000"/>
              <a:chExt cx="1143000" cy="2133600"/>
            </a:xfrm>
          </p:grpSpPr>
          <p:cxnSp>
            <p:nvCxnSpPr>
              <p:cNvPr id="91" name="Straight Connector 90"/>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flipH="1">
              <a:off x="2514600" y="2286000"/>
              <a:ext cx="758952" cy="2133600"/>
              <a:chOff x="5638800" y="2286000"/>
              <a:chExt cx="1143000" cy="2133600"/>
            </a:xfrm>
          </p:grpSpPr>
          <p:cxnSp>
            <p:nvCxnSpPr>
              <p:cNvPr id="83" name="Straight Connector 82"/>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9" name="Right Arrow 128"/>
          <p:cNvSpPr/>
          <p:nvPr/>
        </p:nvSpPr>
        <p:spPr>
          <a:xfrm>
            <a:off x="2989776" y="1592347"/>
            <a:ext cx="304800" cy="47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ight Arrow 129"/>
          <p:cNvSpPr/>
          <p:nvPr/>
        </p:nvSpPr>
        <p:spPr>
          <a:xfrm>
            <a:off x="6266376" y="1592347"/>
            <a:ext cx="304800" cy="47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TextBox 130"/>
          <p:cNvSpPr txBox="1"/>
          <p:nvPr/>
        </p:nvSpPr>
        <p:spPr>
          <a:xfrm>
            <a:off x="6609287" y="1563988"/>
            <a:ext cx="1781257" cy="707886"/>
          </a:xfrm>
          <a:prstGeom prst="rect">
            <a:avLst/>
          </a:prstGeom>
          <a:noFill/>
        </p:spPr>
        <p:txBody>
          <a:bodyPr wrap="none" lIns="91440" tIns="45720" rIns="91440" bIns="4572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charset="0"/>
                <a:ea typeface="ＭＳ Ｐゴシック" charset="0"/>
                <a:cs typeface="+mn-cs"/>
              </a:rPr>
              <a:t>Beagle</a:t>
            </a:r>
          </a:p>
        </p:txBody>
      </p:sp>
      <p:pic>
        <p:nvPicPr>
          <p:cNvPr id="132" name="Picture 13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84" y="1118134"/>
            <a:ext cx="2529115" cy="1422628"/>
          </a:xfrm>
          <a:prstGeom prst="rect">
            <a:avLst/>
          </a:prstGeom>
        </p:spPr>
      </p:pic>
      <p:grpSp>
        <p:nvGrpSpPr>
          <p:cNvPr id="133" name="Group 132"/>
          <p:cNvGrpSpPr/>
          <p:nvPr/>
        </p:nvGrpSpPr>
        <p:grpSpPr>
          <a:xfrm>
            <a:off x="3414601" y="1118135"/>
            <a:ext cx="1801995" cy="1422627"/>
            <a:chOff x="4603844" y="3415255"/>
            <a:chExt cx="1801995" cy="1896836"/>
          </a:xfrm>
        </p:grpSpPr>
        <p:grpSp>
          <p:nvGrpSpPr>
            <p:cNvPr id="134" name="Group 133"/>
            <p:cNvGrpSpPr/>
            <p:nvPr/>
          </p:nvGrpSpPr>
          <p:grpSpPr>
            <a:xfrm>
              <a:off x="5078053" y="3510097"/>
              <a:ext cx="379367" cy="1707152"/>
              <a:chOff x="3276600" y="1981200"/>
              <a:chExt cx="609600" cy="2743200"/>
            </a:xfrm>
          </p:grpSpPr>
          <p:sp>
            <p:nvSpPr>
              <p:cNvPr id="170" name="Oval 169"/>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5" name="Rounded Rectangle 134"/>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6" name="Group 135"/>
            <p:cNvGrpSpPr/>
            <p:nvPr/>
          </p:nvGrpSpPr>
          <p:grpSpPr>
            <a:xfrm>
              <a:off x="5836788" y="3415255"/>
              <a:ext cx="569051" cy="1896836"/>
              <a:chOff x="3276600" y="1981200"/>
              <a:chExt cx="914400" cy="3048000"/>
            </a:xfrm>
          </p:grpSpPr>
          <p:grpSp>
            <p:nvGrpSpPr>
              <p:cNvPr id="164" name="Group 163"/>
              <p:cNvGrpSpPr/>
              <p:nvPr/>
            </p:nvGrpSpPr>
            <p:grpSpPr>
              <a:xfrm>
                <a:off x="3429000" y="2133600"/>
                <a:ext cx="609600" cy="2743200"/>
                <a:chOff x="3276600" y="1981200"/>
                <a:chExt cx="609600" cy="2743200"/>
              </a:xfrm>
            </p:grpSpPr>
            <p:sp>
              <p:nvSpPr>
                <p:cNvPr id="166" name="Oval 165"/>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Rounded Rectangle 164"/>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7" name="Group 136"/>
            <p:cNvGrpSpPr/>
            <p:nvPr/>
          </p:nvGrpSpPr>
          <p:grpSpPr>
            <a:xfrm>
              <a:off x="5457420" y="3699780"/>
              <a:ext cx="474209" cy="1327785"/>
              <a:chOff x="3886199" y="2286000"/>
              <a:chExt cx="1147590" cy="2133600"/>
            </a:xfrm>
          </p:grpSpPr>
          <p:cxnSp>
            <p:nvCxnSpPr>
              <p:cNvPr id="156" name="Straight Connector 155"/>
              <p:cNvCxnSpPr>
                <a:stCxn id="170" idx="6"/>
                <a:endCxn id="166"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70" idx="6"/>
                <a:endCxn id="167"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0" idx="6"/>
                <a:endCxn id="168"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70" idx="6"/>
                <a:endCxn id="169"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1" idx="6"/>
                <a:endCxn id="166"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71" idx="6"/>
                <a:endCxn id="167"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71" idx="6"/>
                <a:endCxn id="168"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171" idx="6"/>
                <a:endCxn id="169"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flipV="1">
              <a:off x="5457420" y="3699780"/>
              <a:ext cx="472312" cy="1327785"/>
              <a:chOff x="3886200" y="2286000"/>
              <a:chExt cx="1143000" cy="2133600"/>
            </a:xfrm>
          </p:grpSpPr>
          <p:cxnSp>
            <p:nvCxnSpPr>
              <p:cNvPr id="148" name="Straight Connector 147"/>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flipH="1">
              <a:off x="4603844" y="3699780"/>
              <a:ext cx="472312" cy="1327785"/>
              <a:chOff x="5638800" y="2286000"/>
              <a:chExt cx="1143000" cy="2133600"/>
            </a:xfrm>
          </p:grpSpPr>
          <p:cxnSp>
            <p:nvCxnSpPr>
              <p:cNvPr id="140" name="Straight Connector 139"/>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p:nvPr/>
        </p:nvGrpSpPr>
        <p:grpSpPr>
          <a:xfrm>
            <a:off x="1270852" y="1322619"/>
            <a:ext cx="5640264" cy="2938382"/>
            <a:chOff x="1270852" y="1763486"/>
            <a:chExt cx="5640264" cy="3917837"/>
          </a:xfrm>
        </p:grpSpPr>
        <p:cxnSp>
          <p:nvCxnSpPr>
            <p:cNvPr id="68" name="Straight Connector 67"/>
            <p:cNvCxnSpPr/>
            <p:nvPr/>
          </p:nvCxnSpPr>
          <p:spPr>
            <a:xfrm flipH="1">
              <a:off x="2959331" y="3103153"/>
              <a:ext cx="1130533" cy="18678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64272" y="3882615"/>
              <a:ext cx="1346844" cy="7796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mn-cs"/>
                </a:rPr>
                <a:t>Pose?</a:t>
              </a:r>
            </a:p>
          </p:txBody>
        </p:sp>
        <p:sp>
          <p:nvSpPr>
            <p:cNvPr id="70" name="TextBox 69"/>
            <p:cNvSpPr txBox="1"/>
            <p:nvPr/>
          </p:nvSpPr>
          <p:spPr>
            <a:xfrm>
              <a:off x="4241996" y="4858675"/>
              <a:ext cx="2484976" cy="7796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mn-cs"/>
                </a:rPr>
                <a:t>Boundaries?</a:t>
              </a:r>
            </a:p>
          </p:txBody>
        </p:sp>
        <p:sp>
          <p:nvSpPr>
            <p:cNvPr id="71" name="TextBox 70"/>
            <p:cNvSpPr txBox="1"/>
            <p:nvPr/>
          </p:nvSpPr>
          <p:spPr>
            <a:xfrm>
              <a:off x="1832625" y="4901624"/>
              <a:ext cx="2210862" cy="7796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mn-cs"/>
                </a:rPr>
                <a:t>Geometry?</a:t>
              </a:r>
            </a:p>
          </p:txBody>
        </p:sp>
        <p:cxnSp>
          <p:nvCxnSpPr>
            <p:cNvPr id="72" name="Straight Connector 71"/>
            <p:cNvCxnSpPr/>
            <p:nvPr/>
          </p:nvCxnSpPr>
          <p:spPr>
            <a:xfrm>
              <a:off x="4924697" y="1763486"/>
              <a:ext cx="1043841" cy="2193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926303" y="3106754"/>
              <a:ext cx="432545" cy="18193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3736833" y="4139627"/>
              <a:ext cx="1369286" cy="7796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mn-cs"/>
                </a:rPr>
                <a:t>Parts?</a:t>
              </a:r>
            </a:p>
          </p:txBody>
        </p:sp>
        <p:cxnSp>
          <p:nvCxnSpPr>
            <p:cNvPr id="178" name="Straight Connector 177"/>
            <p:cNvCxnSpPr/>
            <p:nvPr/>
          </p:nvCxnSpPr>
          <p:spPr>
            <a:xfrm flipH="1">
              <a:off x="4322618" y="2660073"/>
              <a:ext cx="615144" cy="1546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270852" y="3760236"/>
              <a:ext cx="2074607" cy="7796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charset="0"/>
                  <a:ea typeface="ＭＳ Ｐゴシック" charset="0"/>
                  <a:cs typeface="+mn-cs"/>
                </a:rPr>
                <a:t>Materials?</a:t>
              </a:r>
            </a:p>
          </p:txBody>
        </p:sp>
        <p:cxnSp>
          <p:nvCxnSpPr>
            <p:cNvPr id="180" name="Straight Connector 179"/>
            <p:cNvCxnSpPr/>
            <p:nvPr/>
          </p:nvCxnSpPr>
          <p:spPr>
            <a:xfrm flipH="1">
              <a:off x="2543695" y="2211185"/>
              <a:ext cx="1529542" cy="1579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13707981"/>
      </p:ext>
    </p:extLst>
  </p:cSld>
  <p:clrMapOvr>
    <a:masterClrMapping/>
  </p:clrMapOvr>
  <mc:AlternateContent xmlns:mc="http://schemas.openxmlformats.org/markup-compatibility/2006" xmlns:p14="http://schemas.microsoft.com/office/powerpoint/2010/main">
    <mc:Choice Requires="p14">
      <p:transition spd="med" p14:dur="700" advTm="29010">
        <p:fade/>
      </p:transition>
    </mc:Choice>
    <mc:Fallback xmlns="">
      <p:transition spd="med" advTm="2901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sldNum" idx="12"/>
          </p:nvPr>
        </p:nvSpPr>
        <p:spPr>
          <a:xfrm>
            <a:off x="6503302" y="4667850"/>
            <a:ext cx="548699" cy="393600"/>
          </a:xfrm>
          <a:prstGeom prst="rect">
            <a:avLst/>
          </a:prstGeom>
        </p:spPr>
        <p:txBody>
          <a:bodyPr lIns="91389" tIns="91389" rIns="91389" bIns="9138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96</a:t>
            </a:fld>
            <a:endPar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3" name="Shape 303"/>
          <p:cNvSpPr txBox="1"/>
          <p:nvPr/>
        </p:nvSpPr>
        <p:spPr>
          <a:xfrm>
            <a:off x="178587" y="119457"/>
            <a:ext cx="8136599" cy="611399"/>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Transfer Learning with CNNs</a:t>
            </a:r>
          </a:p>
        </p:txBody>
      </p:sp>
      <p:pic>
        <p:nvPicPr>
          <p:cNvPr id="304" name="Shape 304"/>
          <p:cNvPicPr preferRelativeResize="0"/>
          <p:nvPr/>
        </p:nvPicPr>
        <p:blipFill>
          <a:blip r:embed="rId3">
            <a:alphaModFix/>
          </a:blip>
          <a:stretch>
            <a:fillRect/>
          </a:stretch>
        </p:blipFill>
        <p:spPr>
          <a:xfrm>
            <a:off x="342905" y="786416"/>
            <a:ext cx="695649" cy="3570675"/>
          </a:xfrm>
          <a:prstGeom prst="rect">
            <a:avLst/>
          </a:prstGeom>
          <a:noFill/>
          <a:ln>
            <a:noFill/>
          </a:ln>
        </p:spPr>
      </p:pic>
      <p:sp>
        <p:nvSpPr>
          <p:cNvPr id="305" name="Shape 305"/>
          <p:cNvSpPr txBox="1"/>
          <p:nvPr/>
        </p:nvSpPr>
        <p:spPr>
          <a:xfrm>
            <a:off x="1106537"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1. Train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Imagenet</a:t>
            </a:r>
          </a:p>
        </p:txBody>
      </p:sp>
    </p:spTree>
    <p:extLst>
      <p:ext uri="{BB962C8B-B14F-4D97-AF65-F5344CB8AC3E}">
        <p14:creationId xmlns:p14="http://schemas.microsoft.com/office/powerpoint/2010/main" val="1865178837"/>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sldNum" idx="12"/>
          </p:nvPr>
        </p:nvSpPr>
        <p:spPr>
          <a:xfrm>
            <a:off x="6503302" y="4667850"/>
            <a:ext cx="548699" cy="393600"/>
          </a:xfrm>
          <a:prstGeom prst="rect">
            <a:avLst/>
          </a:prstGeom>
        </p:spPr>
        <p:txBody>
          <a:bodyPr lIns="91389" tIns="91389" rIns="91389" bIns="9138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97</a:t>
            </a:fld>
            <a:endPar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1" name="Shape 311"/>
          <p:cNvSpPr txBox="1"/>
          <p:nvPr/>
        </p:nvSpPr>
        <p:spPr>
          <a:xfrm>
            <a:off x="178587" y="119457"/>
            <a:ext cx="8136599" cy="611399"/>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Transfer Learning with CNNs</a:t>
            </a:r>
          </a:p>
        </p:txBody>
      </p:sp>
      <p:pic>
        <p:nvPicPr>
          <p:cNvPr id="312" name="Shape 312"/>
          <p:cNvPicPr preferRelativeResize="0"/>
          <p:nvPr/>
        </p:nvPicPr>
        <p:blipFill>
          <a:blip r:embed="rId3">
            <a:alphaModFix/>
          </a:blip>
          <a:stretch>
            <a:fillRect/>
          </a:stretch>
        </p:blipFill>
        <p:spPr>
          <a:xfrm>
            <a:off x="342905" y="786416"/>
            <a:ext cx="695649" cy="3570675"/>
          </a:xfrm>
          <a:prstGeom prst="rect">
            <a:avLst/>
          </a:prstGeom>
          <a:noFill/>
          <a:ln>
            <a:noFill/>
          </a:ln>
        </p:spPr>
      </p:pic>
      <p:sp>
        <p:nvSpPr>
          <p:cNvPr id="313" name="Shape 313"/>
          <p:cNvSpPr txBox="1"/>
          <p:nvPr/>
        </p:nvSpPr>
        <p:spPr>
          <a:xfrm>
            <a:off x="1106537"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1. Train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Imagenet</a:t>
            </a:r>
          </a:p>
        </p:txBody>
      </p:sp>
      <p:pic>
        <p:nvPicPr>
          <p:cNvPr id="314" name="Shape 314"/>
          <p:cNvPicPr preferRelativeResize="0"/>
          <p:nvPr/>
        </p:nvPicPr>
        <p:blipFill>
          <a:blip r:embed="rId3">
            <a:alphaModFix/>
          </a:blip>
          <a:stretch>
            <a:fillRect/>
          </a:stretch>
        </p:blipFill>
        <p:spPr>
          <a:xfrm>
            <a:off x="2679337" y="786404"/>
            <a:ext cx="695649" cy="3570675"/>
          </a:xfrm>
          <a:prstGeom prst="rect">
            <a:avLst/>
          </a:prstGeom>
          <a:noFill/>
          <a:ln>
            <a:noFill/>
          </a:ln>
        </p:spPr>
      </p:pic>
      <p:sp>
        <p:nvSpPr>
          <p:cNvPr id="315" name="Shape 315"/>
          <p:cNvSpPr txBox="1"/>
          <p:nvPr/>
        </p:nvSpPr>
        <p:spPr>
          <a:xfrm>
            <a:off x="3493962"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2. If small dataset: fix all weights (treat CNN as fixed feature extractor), retrain only the classifier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rPr>
              <a:t>i.e. swap the Softmax layer at the end</a:t>
            </a:r>
          </a:p>
        </p:txBody>
      </p:sp>
      <p:sp>
        <p:nvSpPr>
          <p:cNvPr id="316" name="Shape 316"/>
          <p:cNvSpPr/>
          <p:nvPr/>
        </p:nvSpPr>
        <p:spPr>
          <a:xfrm>
            <a:off x="2608925" y="4019550"/>
            <a:ext cx="884999" cy="357000"/>
          </a:xfrm>
          <a:prstGeom prst="rect">
            <a:avLst/>
          </a:prstGeom>
          <a:noFill/>
          <a:ln w="19050" cap="flat">
            <a:solidFill>
              <a:srgbClr val="FF0000"/>
            </a:solidFill>
            <a:prstDash val="solid"/>
            <a:round/>
            <a:headEnd type="none" w="med" len="med"/>
            <a:tailEnd type="none" w="med" len="med"/>
          </a:ln>
        </p:spPr>
        <p:txBody>
          <a:bodyPr lIns="91389" tIns="91389" rIns="91389" bIns="9138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p:txBody>
      </p:sp>
      <p:cxnSp>
        <p:nvCxnSpPr>
          <p:cNvPr id="317" name="Shape 317"/>
          <p:cNvCxnSpPr>
            <a:endCxn id="316" idx="3"/>
          </p:cNvCxnSpPr>
          <p:nvPr/>
        </p:nvCxnSpPr>
        <p:spPr>
          <a:xfrm flipH="1">
            <a:off x="3493928" y="2651554"/>
            <a:ext cx="721200" cy="1546499"/>
          </a:xfrm>
          <a:prstGeom prst="straightConnector1">
            <a:avLst/>
          </a:prstGeom>
          <a:noFill/>
          <a:ln w="19050" cap="flat">
            <a:solidFill>
              <a:srgbClr val="FF0000"/>
            </a:solidFill>
            <a:prstDash val="solid"/>
            <a:round/>
            <a:headEnd type="none" w="lg" len="lg"/>
            <a:tailEnd type="triangle" w="lg" len="lg"/>
          </a:ln>
        </p:spPr>
      </p:cxnSp>
    </p:spTree>
    <p:extLst>
      <p:ext uri="{BB962C8B-B14F-4D97-AF65-F5344CB8AC3E}">
        <p14:creationId xmlns:p14="http://schemas.microsoft.com/office/powerpoint/2010/main" val="1098325488"/>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sldNum" idx="12"/>
          </p:nvPr>
        </p:nvSpPr>
        <p:spPr>
          <a:xfrm>
            <a:off x="6503302" y="4667850"/>
            <a:ext cx="548699" cy="393600"/>
          </a:xfrm>
          <a:prstGeom prst="rect">
            <a:avLst/>
          </a:prstGeom>
        </p:spPr>
        <p:txBody>
          <a:bodyPr lIns="91389" tIns="91389" rIns="91389" bIns="9138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98</a:t>
            </a:fld>
            <a:endPar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23" name="Shape 323"/>
          <p:cNvSpPr txBox="1"/>
          <p:nvPr/>
        </p:nvSpPr>
        <p:spPr>
          <a:xfrm>
            <a:off x="178587" y="119457"/>
            <a:ext cx="8136599" cy="611399"/>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Transfer Learning with CNNs</a:t>
            </a:r>
          </a:p>
        </p:txBody>
      </p:sp>
      <p:pic>
        <p:nvPicPr>
          <p:cNvPr id="324" name="Shape 324"/>
          <p:cNvPicPr preferRelativeResize="0"/>
          <p:nvPr/>
        </p:nvPicPr>
        <p:blipFill>
          <a:blip r:embed="rId3">
            <a:alphaModFix/>
          </a:blip>
          <a:stretch>
            <a:fillRect/>
          </a:stretch>
        </p:blipFill>
        <p:spPr>
          <a:xfrm>
            <a:off x="342905" y="786416"/>
            <a:ext cx="695649" cy="3570675"/>
          </a:xfrm>
          <a:prstGeom prst="rect">
            <a:avLst/>
          </a:prstGeom>
          <a:noFill/>
          <a:ln>
            <a:noFill/>
          </a:ln>
        </p:spPr>
      </p:pic>
      <p:sp>
        <p:nvSpPr>
          <p:cNvPr id="325" name="Shape 325"/>
          <p:cNvSpPr txBox="1"/>
          <p:nvPr/>
        </p:nvSpPr>
        <p:spPr>
          <a:xfrm>
            <a:off x="1106537"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1. Train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Imagenet</a:t>
            </a:r>
          </a:p>
        </p:txBody>
      </p:sp>
      <p:pic>
        <p:nvPicPr>
          <p:cNvPr id="326" name="Shape 326"/>
          <p:cNvPicPr preferRelativeResize="0"/>
          <p:nvPr/>
        </p:nvPicPr>
        <p:blipFill>
          <a:blip r:embed="rId3">
            <a:alphaModFix/>
          </a:blip>
          <a:stretch>
            <a:fillRect/>
          </a:stretch>
        </p:blipFill>
        <p:spPr>
          <a:xfrm>
            <a:off x="2679337" y="786404"/>
            <a:ext cx="695649" cy="3570675"/>
          </a:xfrm>
          <a:prstGeom prst="rect">
            <a:avLst/>
          </a:prstGeom>
          <a:noFill/>
          <a:ln>
            <a:noFill/>
          </a:ln>
        </p:spPr>
      </p:pic>
      <p:sp>
        <p:nvSpPr>
          <p:cNvPr id="327" name="Shape 327"/>
          <p:cNvSpPr txBox="1"/>
          <p:nvPr/>
        </p:nvSpPr>
        <p:spPr>
          <a:xfrm>
            <a:off x="3493962"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2. If small dataset: fix all weights (treat CNN as fixed feature extractor), retrain only the classifier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rPr>
              <a:t>i.e. swap the Softmax layer at the end</a:t>
            </a:r>
          </a:p>
        </p:txBody>
      </p:sp>
      <p:sp>
        <p:nvSpPr>
          <p:cNvPr id="328" name="Shape 328"/>
          <p:cNvSpPr/>
          <p:nvPr/>
        </p:nvSpPr>
        <p:spPr>
          <a:xfrm>
            <a:off x="2608925" y="4019550"/>
            <a:ext cx="884999" cy="357000"/>
          </a:xfrm>
          <a:prstGeom prst="rect">
            <a:avLst/>
          </a:prstGeom>
          <a:noFill/>
          <a:ln w="19050" cap="flat">
            <a:solidFill>
              <a:srgbClr val="FF0000"/>
            </a:solidFill>
            <a:prstDash val="solid"/>
            <a:round/>
            <a:headEnd type="none" w="med" len="med"/>
            <a:tailEnd type="none" w="med" len="med"/>
          </a:ln>
        </p:spPr>
        <p:txBody>
          <a:bodyPr lIns="91389" tIns="91389" rIns="91389" bIns="9138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p:txBody>
      </p:sp>
      <p:cxnSp>
        <p:nvCxnSpPr>
          <p:cNvPr id="329" name="Shape 329"/>
          <p:cNvCxnSpPr>
            <a:endCxn id="328" idx="3"/>
          </p:cNvCxnSpPr>
          <p:nvPr/>
        </p:nvCxnSpPr>
        <p:spPr>
          <a:xfrm flipH="1">
            <a:off x="3493928" y="2651554"/>
            <a:ext cx="721200" cy="1546499"/>
          </a:xfrm>
          <a:prstGeom prst="straightConnector1">
            <a:avLst/>
          </a:prstGeom>
          <a:noFill/>
          <a:ln w="19050" cap="flat">
            <a:solidFill>
              <a:srgbClr val="FF0000"/>
            </a:solidFill>
            <a:prstDash val="solid"/>
            <a:round/>
            <a:headEnd type="none" w="lg" len="lg"/>
            <a:tailEnd type="triangle" w="lg" len="lg"/>
          </a:ln>
        </p:spPr>
      </p:cxnSp>
      <p:pic>
        <p:nvPicPr>
          <p:cNvPr id="330" name="Shape 330"/>
          <p:cNvPicPr preferRelativeResize="0"/>
          <p:nvPr/>
        </p:nvPicPr>
        <p:blipFill>
          <a:blip r:embed="rId3">
            <a:alphaModFix/>
          </a:blip>
          <a:stretch>
            <a:fillRect/>
          </a:stretch>
        </p:blipFill>
        <p:spPr>
          <a:xfrm>
            <a:off x="5721112" y="794369"/>
            <a:ext cx="695649" cy="3570675"/>
          </a:xfrm>
          <a:prstGeom prst="rect">
            <a:avLst/>
          </a:prstGeom>
          <a:noFill/>
          <a:ln>
            <a:noFill/>
          </a:ln>
        </p:spPr>
      </p:pic>
      <p:sp>
        <p:nvSpPr>
          <p:cNvPr id="331" name="Shape 331"/>
          <p:cNvSpPr txBox="1"/>
          <p:nvPr/>
        </p:nvSpPr>
        <p:spPr>
          <a:xfrm>
            <a:off x="6535725" y="760125"/>
            <a:ext cx="2395800"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3. If you have medium sized dataset, </a:t>
            </a:r>
            <a:r>
              <a:rPr kumimoji="0" lang="en" sz="1400" b="1" i="0" u="none" strike="noStrike" kern="0" cap="none" spc="0" normalizeH="0" baseline="0" noProof="0">
                <a:ln>
                  <a:noFill/>
                </a:ln>
                <a:solidFill>
                  <a:srgbClr val="000000"/>
                </a:solidFill>
                <a:effectLst/>
                <a:uLnTx/>
                <a:uFillTx/>
                <a:latin typeface="Arial"/>
                <a:ea typeface="ＭＳ Ｐゴシック" charset="0"/>
                <a:cs typeface="Arial"/>
                <a:sym typeface="Arial"/>
                <a:rtl val="0"/>
              </a:rPr>
              <a:t>“finetune”</a:t>
            </a: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 instead: use the old weights as initialization, train the full network or only some of the higher 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rPr>
              <a:t>retrain bigger portion of the network, or even all of it.</a:t>
            </a:r>
          </a:p>
        </p:txBody>
      </p:sp>
      <p:sp>
        <p:nvSpPr>
          <p:cNvPr id="332" name="Shape 332"/>
          <p:cNvSpPr/>
          <p:nvPr/>
        </p:nvSpPr>
        <p:spPr>
          <a:xfrm>
            <a:off x="5650712" y="3155900"/>
            <a:ext cx="884999" cy="1228500"/>
          </a:xfrm>
          <a:prstGeom prst="rect">
            <a:avLst/>
          </a:prstGeom>
          <a:noFill/>
          <a:ln w="19050" cap="flat">
            <a:solidFill>
              <a:srgbClr val="FF0000"/>
            </a:solidFill>
            <a:prstDash val="solid"/>
            <a:round/>
            <a:headEnd type="none" w="med" len="med"/>
            <a:tailEnd type="none" w="med" len="med"/>
          </a:ln>
        </p:spPr>
        <p:txBody>
          <a:bodyPr lIns="91389" tIns="91389" rIns="91389" bIns="9138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p:txBody>
      </p:sp>
      <p:cxnSp>
        <p:nvCxnSpPr>
          <p:cNvPr id="333" name="Shape 333"/>
          <p:cNvCxnSpPr>
            <a:endCxn id="332" idx="3"/>
          </p:cNvCxnSpPr>
          <p:nvPr/>
        </p:nvCxnSpPr>
        <p:spPr>
          <a:xfrm flipH="1">
            <a:off x="6535699" y="3111050"/>
            <a:ext cx="936000" cy="659100"/>
          </a:xfrm>
          <a:prstGeom prst="straightConnector1">
            <a:avLst/>
          </a:prstGeom>
          <a:noFill/>
          <a:ln w="19050" cap="flat">
            <a:solidFill>
              <a:srgbClr val="FF0000"/>
            </a:solidFill>
            <a:prstDash val="solid"/>
            <a:round/>
            <a:headEnd type="none" w="lg" len="lg"/>
            <a:tailEnd type="triangle" w="lg" len="lg"/>
          </a:ln>
        </p:spPr>
      </p:cxnSp>
    </p:spTree>
    <p:extLst>
      <p:ext uri="{BB962C8B-B14F-4D97-AF65-F5344CB8AC3E}">
        <p14:creationId xmlns:p14="http://schemas.microsoft.com/office/powerpoint/2010/main" val="1010509411"/>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sldNum" idx="12"/>
          </p:nvPr>
        </p:nvSpPr>
        <p:spPr>
          <a:xfrm>
            <a:off x="6503302" y="4667850"/>
            <a:ext cx="548699" cy="393600"/>
          </a:xfrm>
          <a:prstGeom prst="rect">
            <a:avLst/>
          </a:prstGeom>
        </p:spPr>
        <p:txBody>
          <a:bodyPr lIns="91389" tIns="91389" rIns="91389" bIns="91389"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99</a:t>
            </a:fld>
            <a:endParaRPr kumimoji="0" lang="en" sz="2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9" name="Shape 339"/>
          <p:cNvSpPr txBox="1"/>
          <p:nvPr/>
        </p:nvSpPr>
        <p:spPr>
          <a:xfrm>
            <a:off x="178587" y="119457"/>
            <a:ext cx="8136599" cy="611399"/>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Transfer Learning with CNNs</a:t>
            </a:r>
          </a:p>
        </p:txBody>
      </p:sp>
      <p:pic>
        <p:nvPicPr>
          <p:cNvPr id="340" name="Shape 340"/>
          <p:cNvPicPr preferRelativeResize="0"/>
          <p:nvPr/>
        </p:nvPicPr>
        <p:blipFill>
          <a:blip r:embed="rId3">
            <a:alphaModFix/>
          </a:blip>
          <a:stretch>
            <a:fillRect/>
          </a:stretch>
        </p:blipFill>
        <p:spPr>
          <a:xfrm>
            <a:off x="342905" y="786416"/>
            <a:ext cx="695649" cy="3570675"/>
          </a:xfrm>
          <a:prstGeom prst="rect">
            <a:avLst/>
          </a:prstGeom>
          <a:noFill/>
          <a:ln>
            <a:noFill/>
          </a:ln>
        </p:spPr>
      </p:pic>
      <p:sp>
        <p:nvSpPr>
          <p:cNvPr id="341" name="Shape 341"/>
          <p:cNvSpPr txBox="1"/>
          <p:nvPr/>
        </p:nvSpPr>
        <p:spPr>
          <a:xfrm>
            <a:off x="1106537"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1. Train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Imagenet</a:t>
            </a:r>
          </a:p>
        </p:txBody>
      </p:sp>
      <p:pic>
        <p:nvPicPr>
          <p:cNvPr id="342" name="Shape 342"/>
          <p:cNvPicPr preferRelativeResize="0"/>
          <p:nvPr/>
        </p:nvPicPr>
        <p:blipFill>
          <a:blip r:embed="rId3">
            <a:alphaModFix/>
          </a:blip>
          <a:stretch>
            <a:fillRect/>
          </a:stretch>
        </p:blipFill>
        <p:spPr>
          <a:xfrm>
            <a:off x="2679337" y="786404"/>
            <a:ext cx="695649" cy="3570675"/>
          </a:xfrm>
          <a:prstGeom prst="rect">
            <a:avLst/>
          </a:prstGeom>
          <a:noFill/>
          <a:ln>
            <a:noFill/>
          </a:ln>
        </p:spPr>
      </p:pic>
      <p:sp>
        <p:nvSpPr>
          <p:cNvPr id="343" name="Shape 343"/>
          <p:cNvSpPr txBox="1"/>
          <p:nvPr/>
        </p:nvSpPr>
        <p:spPr>
          <a:xfrm>
            <a:off x="3493962" y="786425"/>
            <a:ext cx="1988699"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2. If small dataset: fix all weights (treat CNN as fixed feature extractor), retrain only the classifier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rPr>
              <a:t>i.e. swap the Softmax layer at the end</a:t>
            </a:r>
          </a:p>
        </p:txBody>
      </p:sp>
      <p:sp>
        <p:nvSpPr>
          <p:cNvPr id="344" name="Shape 344"/>
          <p:cNvSpPr/>
          <p:nvPr/>
        </p:nvSpPr>
        <p:spPr>
          <a:xfrm>
            <a:off x="2608925" y="4019550"/>
            <a:ext cx="884999" cy="357000"/>
          </a:xfrm>
          <a:prstGeom prst="rect">
            <a:avLst/>
          </a:prstGeom>
          <a:noFill/>
          <a:ln w="19050" cap="flat">
            <a:solidFill>
              <a:srgbClr val="FF0000"/>
            </a:solidFill>
            <a:prstDash val="solid"/>
            <a:round/>
            <a:headEnd type="none" w="med" len="med"/>
            <a:tailEnd type="none" w="med" len="med"/>
          </a:ln>
        </p:spPr>
        <p:txBody>
          <a:bodyPr lIns="91389" tIns="91389" rIns="91389" bIns="9138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p:txBody>
      </p:sp>
      <p:cxnSp>
        <p:nvCxnSpPr>
          <p:cNvPr id="345" name="Shape 345"/>
          <p:cNvCxnSpPr>
            <a:endCxn id="344" idx="3"/>
          </p:cNvCxnSpPr>
          <p:nvPr/>
        </p:nvCxnSpPr>
        <p:spPr>
          <a:xfrm flipH="1">
            <a:off x="3493928" y="2651554"/>
            <a:ext cx="721200" cy="1546499"/>
          </a:xfrm>
          <a:prstGeom prst="straightConnector1">
            <a:avLst/>
          </a:prstGeom>
          <a:noFill/>
          <a:ln w="19050" cap="flat">
            <a:solidFill>
              <a:srgbClr val="FF0000"/>
            </a:solidFill>
            <a:prstDash val="solid"/>
            <a:round/>
            <a:headEnd type="none" w="lg" len="lg"/>
            <a:tailEnd type="triangle" w="lg" len="lg"/>
          </a:ln>
        </p:spPr>
      </p:cxnSp>
      <p:pic>
        <p:nvPicPr>
          <p:cNvPr id="346" name="Shape 346"/>
          <p:cNvPicPr preferRelativeResize="0"/>
          <p:nvPr/>
        </p:nvPicPr>
        <p:blipFill>
          <a:blip r:embed="rId3">
            <a:alphaModFix/>
          </a:blip>
          <a:stretch>
            <a:fillRect/>
          </a:stretch>
        </p:blipFill>
        <p:spPr>
          <a:xfrm>
            <a:off x="5721112" y="794369"/>
            <a:ext cx="695649" cy="3570675"/>
          </a:xfrm>
          <a:prstGeom prst="rect">
            <a:avLst/>
          </a:prstGeom>
          <a:noFill/>
          <a:ln>
            <a:noFill/>
          </a:ln>
        </p:spPr>
      </p:pic>
      <p:sp>
        <p:nvSpPr>
          <p:cNvPr id="347" name="Shape 347"/>
          <p:cNvSpPr txBox="1"/>
          <p:nvPr/>
        </p:nvSpPr>
        <p:spPr>
          <a:xfrm>
            <a:off x="6535725" y="760125"/>
            <a:ext cx="2395800" cy="357000"/>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3. If you have medium sized dataset, </a:t>
            </a:r>
            <a:r>
              <a:rPr kumimoji="0" lang="en" sz="1400" b="1" i="0" u="none" strike="noStrike" kern="0" cap="none" spc="0" normalizeH="0" baseline="0" noProof="0">
                <a:ln>
                  <a:noFill/>
                </a:ln>
                <a:solidFill>
                  <a:srgbClr val="000000"/>
                </a:solidFill>
                <a:effectLst/>
                <a:uLnTx/>
                <a:uFillTx/>
                <a:latin typeface="Arial"/>
                <a:ea typeface="ＭＳ Ｐゴシック" charset="0"/>
                <a:cs typeface="Arial"/>
                <a:sym typeface="Arial"/>
                <a:rtl val="0"/>
              </a:rPr>
              <a:t>“finetune”</a:t>
            </a:r>
            <a:r>
              <a:rPr kumimoji="0" lang="en"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rPr>
              <a:t> instead: use the old weights as initialization, train the full network or only some of the higher 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FF0000"/>
                </a:solidFill>
                <a:effectLst/>
                <a:uLnTx/>
                <a:uFillTx/>
                <a:latin typeface="Arial"/>
                <a:ea typeface="ＭＳ Ｐゴシック" charset="0"/>
                <a:cs typeface="Arial"/>
                <a:sym typeface="Arial"/>
                <a:rtl val="0"/>
              </a:rPr>
              <a:t>retrain bigger portion of the network, or even all of it.</a:t>
            </a:r>
          </a:p>
        </p:txBody>
      </p:sp>
      <p:sp>
        <p:nvSpPr>
          <p:cNvPr id="348" name="Shape 348"/>
          <p:cNvSpPr/>
          <p:nvPr/>
        </p:nvSpPr>
        <p:spPr>
          <a:xfrm>
            <a:off x="5650712" y="2651525"/>
            <a:ext cx="884999" cy="1732800"/>
          </a:xfrm>
          <a:prstGeom prst="rect">
            <a:avLst/>
          </a:prstGeom>
          <a:noFill/>
          <a:ln w="19050" cap="flat">
            <a:solidFill>
              <a:srgbClr val="FF0000"/>
            </a:solidFill>
            <a:prstDash val="solid"/>
            <a:round/>
            <a:headEnd type="none" w="med" len="med"/>
            <a:tailEnd type="none" w="med" len="med"/>
          </a:ln>
        </p:spPr>
        <p:txBody>
          <a:bodyPr lIns="91389" tIns="91389" rIns="91389" bIns="9138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charset="0"/>
              <a:cs typeface="Arial"/>
              <a:sym typeface="Arial"/>
              <a:rtl val="0"/>
            </a:endParaRPr>
          </a:p>
        </p:txBody>
      </p:sp>
      <p:cxnSp>
        <p:nvCxnSpPr>
          <p:cNvPr id="349" name="Shape 349"/>
          <p:cNvCxnSpPr>
            <a:endCxn id="348" idx="3"/>
          </p:cNvCxnSpPr>
          <p:nvPr/>
        </p:nvCxnSpPr>
        <p:spPr>
          <a:xfrm flipH="1">
            <a:off x="6535699" y="3050829"/>
            <a:ext cx="883200" cy="467099"/>
          </a:xfrm>
          <a:prstGeom prst="straightConnector1">
            <a:avLst/>
          </a:prstGeom>
          <a:noFill/>
          <a:ln w="19050" cap="flat">
            <a:solidFill>
              <a:srgbClr val="FF0000"/>
            </a:solidFill>
            <a:prstDash val="solid"/>
            <a:round/>
            <a:headEnd type="none" w="lg" len="lg"/>
            <a:tailEnd type="triangle" w="lg" len="lg"/>
          </a:ln>
        </p:spPr>
      </p:cxnSp>
      <p:sp>
        <p:nvSpPr>
          <p:cNvPr id="350" name="Shape 350"/>
          <p:cNvSpPr txBox="1"/>
          <p:nvPr/>
        </p:nvSpPr>
        <p:spPr>
          <a:xfrm>
            <a:off x="6917475" y="3399129"/>
            <a:ext cx="2133000" cy="798899"/>
          </a:xfrm>
          <a:prstGeom prst="rect">
            <a:avLst/>
          </a:prstGeom>
          <a:noFill/>
          <a:ln>
            <a:noFill/>
          </a:ln>
        </p:spPr>
        <p:txBody>
          <a:bodyPr lIns="91389" tIns="91389" rIns="91389" bIns="913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0000FF"/>
                </a:solidFill>
                <a:effectLst/>
                <a:uLnTx/>
                <a:uFillTx/>
                <a:latin typeface="Arial"/>
                <a:ea typeface="ＭＳ Ｐゴシック" charset="0"/>
                <a:cs typeface="Arial"/>
                <a:sym typeface="Arial"/>
                <a:rtl val="0"/>
              </a:rPr>
              <a:t>tip: use only ~1/10th of the original learning rate in finetuning to player, and ~1/100th on intermediate layers</a:t>
            </a:r>
          </a:p>
        </p:txBody>
      </p:sp>
    </p:spTree>
    <p:extLst>
      <p:ext uri="{BB962C8B-B14F-4D97-AF65-F5344CB8AC3E}">
        <p14:creationId xmlns:p14="http://schemas.microsoft.com/office/powerpoint/2010/main" val="3192980546"/>
      </p:ext>
    </p:extLst>
  </p:cSld>
  <p:clrMapOvr>
    <a:masterClrMapping/>
  </p:clrMapOvr>
  <p:transition spd="slow">
    <p:cut/>
  </p:transition>
</p:sld>
</file>

<file path=ppt/tags/tag1.xml><?xml version="1.0" encoding="utf-8"?>
<p:tagLst xmlns:a="http://schemas.openxmlformats.org/drawingml/2006/main" xmlns:r="http://schemas.openxmlformats.org/officeDocument/2006/relationships" xmlns:p="http://schemas.openxmlformats.org/presentationml/2006/main">
  <p:tag name="TIMING" val="|8.5"/>
</p:tagLst>
</file>

<file path=ppt/tags/tag2.xml><?xml version="1.0" encoding="utf-8"?>
<p:tagLst xmlns:a="http://schemas.openxmlformats.org/drawingml/2006/main" xmlns:r="http://schemas.openxmlformats.org/officeDocument/2006/relationships" xmlns:p="http://schemas.openxmlformats.org/presentationml/2006/main">
  <p:tag name="TIMING" val="|20.3"/>
</p:tagLst>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Lecture">
  <a:themeElements>
    <a:clrScheme name="Custom 1">
      <a:dk1>
        <a:sysClr val="windowText" lastClr="000000"/>
      </a:dk1>
      <a:lt1>
        <a:sysClr val="window" lastClr="FFFFFF"/>
      </a:lt1>
      <a:dk2>
        <a:srgbClr val="1F497D"/>
      </a:dk2>
      <a:lt2>
        <a:srgbClr val="EEECE1"/>
      </a:lt2>
      <a:accent1>
        <a:srgbClr val="4F81BD"/>
      </a:accent1>
      <a:accent2>
        <a:srgbClr val="00FF00"/>
      </a:accent2>
      <a:accent3>
        <a:srgbClr val="00FFFF"/>
      </a:accent3>
      <a:accent4>
        <a:srgbClr val="FF000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Lecture">
  <a:themeElements>
    <a:clrScheme name="Custom 1">
      <a:dk1>
        <a:sysClr val="windowText" lastClr="000000"/>
      </a:dk1>
      <a:lt1>
        <a:sysClr val="window" lastClr="FFFFFF"/>
      </a:lt1>
      <a:dk2>
        <a:srgbClr val="1F497D"/>
      </a:dk2>
      <a:lt2>
        <a:srgbClr val="EEECE1"/>
      </a:lt2>
      <a:accent1>
        <a:srgbClr val="4F81BD"/>
      </a:accent1>
      <a:accent2>
        <a:srgbClr val="00FF00"/>
      </a:accent2>
      <a:accent3>
        <a:srgbClr val="00FFFF"/>
      </a:accent3>
      <a:accent4>
        <a:srgbClr val="FF000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20424</TotalTime>
  <Words>3501</Words>
  <Application>Microsoft Office PowerPoint</Application>
  <PresentationFormat>On-screen Show (16:9)</PresentationFormat>
  <Paragraphs>772</Paragraphs>
  <Slides>99</Slides>
  <Notes>33</Notes>
  <HiddenSlides>2</HiddenSlides>
  <MMClips>3</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99</vt:i4>
      </vt:variant>
    </vt:vector>
  </HeadingPairs>
  <TitlesOfParts>
    <vt:vector size="121" baseType="lpstr">
      <vt:lpstr>Adobe 繁黑體 Std B</vt:lpstr>
      <vt:lpstr>Arial</vt:lpstr>
      <vt:lpstr>Calibri</vt:lpstr>
      <vt:lpstr>Calibri Light</vt:lpstr>
      <vt:lpstr>Cambria Math</vt:lpstr>
      <vt:lpstr>Courier New</vt:lpstr>
      <vt:lpstr>Helvetica</vt:lpstr>
      <vt:lpstr>Helvetica Light</vt:lpstr>
      <vt:lpstr>Impact</vt:lpstr>
      <vt:lpstr>Palatino Linotype</vt:lpstr>
      <vt:lpstr>Roboto</vt:lpstr>
      <vt:lpstr>StarSymbol</vt:lpstr>
      <vt:lpstr>Times New Roman</vt:lpstr>
      <vt:lpstr>2_Lecture</vt:lpstr>
      <vt:lpstr>1_Lecture</vt:lpstr>
      <vt:lpstr>6_Lecture</vt:lpstr>
      <vt:lpstr>My New Default Theme</vt:lpstr>
      <vt:lpstr>8_Default Design</vt:lpstr>
      <vt:lpstr>8_White</vt:lpstr>
      <vt:lpstr>3_Office Theme</vt:lpstr>
      <vt:lpstr>simple-light</vt:lpstr>
      <vt:lpstr>4_Default</vt:lpstr>
      <vt:lpstr>ConvNet for image-to-image tasks</vt:lpstr>
      <vt:lpstr>Regression Objective</vt:lpstr>
      <vt:lpstr>Downsides of regression objective</vt:lpstr>
      <vt:lpstr>Regression Loss (e.g. Part 1)</vt:lpstr>
      <vt:lpstr>Classification Loss (e.g. ImageNet)</vt:lpstr>
      <vt:lpstr>PowerPoint Presentation</vt:lpstr>
      <vt:lpstr>PowerPoint Presentation</vt:lpstr>
      <vt:lpstr>PowerPoint Presentation</vt:lpstr>
      <vt:lpstr>PowerPoint Presentation</vt:lpstr>
      <vt:lpstr>Belief/Confidence map formulation</vt:lpstr>
      <vt:lpstr>Problem</vt:lpstr>
      <vt:lpstr>So Far…</vt:lpstr>
      <vt:lpstr>Pixel Labeling</vt:lpstr>
      <vt:lpstr>e.g. Depth Prediction</vt:lpstr>
      <vt:lpstr>Surface Normals</vt:lpstr>
      <vt:lpstr>Surface Normals</vt:lpstr>
      <vt:lpstr>“Semantic Segmentation”</vt:lpstr>
      <vt:lpstr>“Semantic Segmentation”</vt:lpstr>
      <vt:lpstr>OpenPose</vt:lpstr>
      <vt:lpstr>PowerPoint Presentation</vt:lpstr>
      <vt:lpstr>First – Two “Wrong” Ways</vt:lpstr>
      <vt:lpstr>Why Not Stack Convolutions?</vt:lpstr>
      <vt:lpstr>Why Not Stack Convolutions?</vt:lpstr>
      <vt:lpstr>Idea #2</vt:lpstr>
      <vt:lpstr>Idea #2</vt:lpstr>
      <vt:lpstr>The Big Issue</vt:lpstr>
      <vt:lpstr>Encoder-Decoder</vt:lpstr>
      <vt:lpstr>Where Do We Get Parameters?</vt:lpstr>
      <vt:lpstr>Where Do We Get Parameters?</vt:lpstr>
      <vt:lpstr>Where Do We Get Parameters?</vt:lpstr>
      <vt:lpstr>How to upsample with convnets?</vt:lpstr>
      <vt:lpstr>Simple solution </vt:lpstr>
      <vt:lpstr>How to Upsample</vt:lpstr>
      <vt:lpstr>Recall from Morphing Lecture: Inverse warping</vt:lpstr>
      <vt:lpstr>Recall: Bilinear Interpolation</vt:lpstr>
      <vt:lpstr>Putting it Together</vt:lpstr>
      <vt:lpstr>Putting It Together – Block Sizes</vt:lpstr>
      <vt:lpstr>Application to pose detection:  Predict heat maps</vt:lpstr>
      <vt:lpstr>L2 Training Loss</vt:lpstr>
      <vt:lpstr>Log Loss Training Loss</vt:lpstr>
      <vt:lpstr>Missing Details</vt:lpstr>
      <vt:lpstr>Missing Details</vt:lpstr>
      <vt:lpstr>Missing Details</vt:lpstr>
      <vt:lpstr>U-Net</vt:lpstr>
      <vt:lpstr>U-Net improves performance </vt:lpstr>
      <vt:lpstr>Image Colorization</vt:lpstr>
      <vt:lpstr>PowerPoint Presentation</vt:lpstr>
      <vt:lpstr>PowerPoint Presentation</vt:lpstr>
      <vt:lpstr>PowerPoint Presentation</vt:lpstr>
      <vt:lpstr> Better Loss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Scott Eaton (http://www.scott-eaton.com/)</vt:lpstr>
      <vt:lpstr>PowerPoint Presentation</vt:lpstr>
      <vt:lpstr>“Do as I Do”</vt:lpstr>
      <vt:lpstr>PowerPoint Presentation</vt:lpstr>
      <vt:lpstr>PowerPoint Presentation</vt:lpstr>
      <vt:lpstr>PowerPoint Presentation</vt:lpstr>
      <vt:lpstr>PowerPoint Presentation</vt:lpstr>
      <vt:lpstr>PowerPoint Presentation</vt:lpstr>
      <vt:lpstr>Deep Features &amp; their Embeddings</vt:lpstr>
      <vt:lpstr>The Unreasonable Effectiveness of Deep Features</vt:lpstr>
      <vt:lpstr>Can be used as a generic feature  </vt:lpstr>
      <vt:lpstr>ImageNet + Deep Learning</vt:lpstr>
      <vt:lpstr>ImageNet + Deep Learning</vt:lpstr>
      <vt:lpstr>PowerPoint Presentation</vt:lpstr>
      <vt:lpstr>PowerPoint Presentation</vt:lpstr>
      <vt:lpstr>PowerPoint Presentation</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Energy-Based Models of High-Dimensional Data</dc:title>
  <dc:creator>hinton</dc:creator>
  <cp:lastModifiedBy>Alexei Efros</cp:lastModifiedBy>
  <cp:revision>255</cp:revision>
  <dcterms:created xsi:type="dcterms:W3CDTF">2002-09-28T03:36:33Z</dcterms:created>
  <dcterms:modified xsi:type="dcterms:W3CDTF">2022-10-25T03:10:09Z</dcterms:modified>
</cp:coreProperties>
</file>