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  <p:sldMasterId id="2147483780" r:id="rId4"/>
    <p:sldMasterId id="2147483793" r:id="rId5"/>
    <p:sldMasterId id="2147483806" r:id="rId6"/>
    <p:sldMasterId id="2147483825" r:id="rId7"/>
    <p:sldMasterId id="2147483831" r:id="rId8"/>
    <p:sldMasterId id="2147483843" r:id="rId9"/>
    <p:sldMasterId id="2147483855" r:id="rId10"/>
    <p:sldMasterId id="2147483867" r:id="rId11"/>
    <p:sldMasterId id="2147483879" r:id="rId12"/>
    <p:sldMasterId id="2147483891" r:id="rId13"/>
    <p:sldMasterId id="2147483904" r:id="rId14"/>
  </p:sldMasterIdLst>
  <p:notesMasterIdLst>
    <p:notesMasterId r:id="rId149"/>
  </p:notesMasterIdLst>
  <p:sldIdLst>
    <p:sldId id="448" r:id="rId15"/>
    <p:sldId id="896" r:id="rId16"/>
    <p:sldId id="897" r:id="rId17"/>
    <p:sldId id="895" r:id="rId18"/>
    <p:sldId id="449" r:id="rId19"/>
    <p:sldId id="450" r:id="rId20"/>
    <p:sldId id="451" r:id="rId21"/>
    <p:sldId id="452" r:id="rId22"/>
    <p:sldId id="453" r:id="rId23"/>
    <p:sldId id="454" r:id="rId24"/>
    <p:sldId id="455" r:id="rId25"/>
    <p:sldId id="456" r:id="rId26"/>
    <p:sldId id="457" r:id="rId27"/>
    <p:sldId id="458" r:id="rId28"/>
    <p:sldId id="459" r:id="rId29"/>
    <p:sldId id="460" r:id="rId30"/>
    <p:sldId id="461" r:id="rId31"/>
    <p:sldId id="462" r:id="rId32"/>
    <p:sldId id="463" r:id="rId33"/>
    <p:sldId id="464" r:id="rId34"/>
    <p:sldId id="465" r:id="rId35"/>
    <p:sldId id="466" r:id="rId36"/>
    <p:sldId id="467" r:id="rId37"/>
    <p:sldId id="468" r:id="rId38"/>
    <p:sldId id="469" r:id="rId39"/>
    <p:sldId id="470" r:id="rId40"/>
    <p:sldId id="471" r:id="rId41"/>
    <p:sldId id="472" r:id="rId42"/>
    <p:sldId id="473" r:id="rId43"/>
    <p:sldId id="474" r:id="rId44"/>
    <p:sldId id="264" r:id="rId45"/>
    <p:sldId id="420" r:id="rId46"/>
    <p:sldId id="265" r:id="rId47"/>
    <p:sldId id="266" r:id="rId48"/>
    <p:sldId id="277" r:id="rId49"/>
    <p:sldId id="268" r:id="rId50"/>
    <p:sldId id="269" r:id="rId51"/>
    <p:sldId id="839" r:id="rId52"/>
    <p:sldId id="654" r:id="rId53"/>
    <p:sldId id="847" r:id="rId54"/>
    <p:sldId id="845" r:id="rId55"/>
    <p:sldId id="848" r:id="rId56"/>
    <p:sldId id="849" r:id="rId57"/>
    <p:sldId id="850" r:id="rId58"/>
    <p:sldId id="852" r:id="rId59"/>
    <p:sldId id="279" r:id="rId60"/>
    <p:sldId id="280" r:id="rId61"/>
    <p:sldId id="281" r:id="rId62"/>
    <p:sldId id="282" r:id="rId63"/>
    <p:sldId id="283" r:id="rId64"/>
    <p:sldId id="286" r:id="rId65"/>
    <p:sldId id="287" r:id="rId66"/>
    <p:sldId id="288" r:id="rId67"/>
    <p:sldId id="289" r:id="rId68"/>
    <p:sldId id="290" r:id="rId69"/>
    <p:sldId id="291" r:id="rId70"/>
    <p:sldId id="292" r:id="rId71"/>
    <p:sldId id="293" r:id="rId72"/>
    <p:sldId id="294" r:id="rId73"/>
    <p:sldId id="295" r:id="rId74"/>
    <p:sldId id="296" r:id="rId75"/>
    <p:sldId id="854" r:id="rId76"/>
    <p:sldId id="312" r:id="rId77"/>
    <p:sldId id="311" r:id="rId78"/>
    <p:sldId id="425" r:id="rId79"/>
    <p:sldId id="313" r:id="rId80"/>
    <p:sldId id="857" r:id="rId81"/>
    <p:sldId id="891" r:id="rId82"/>
    <p:sldId id="333" r:id="rId83"/>
    <p:sldId id="892" r:id="rId84"/>
    <p:sldId id="391" r:id="rId85"/>
    <p:sldId id="858" r:id="rId86"/>
    <p:sldId id="859" r:id="rId87"/>
    <p:sldId id="861" r:id="rId88"/>
    <p:sldId id="862" r:id="rId89"/>
    <p:sldId id="864" r:id="rId90"/>
    <p:sldId id="872" r:id="rId91"/>
    <p:sldId id="863" r:id="rId92"/>
    <p:sldId id="865" r:id="rId93"/>
    <p:sldId id="873" r:id="rId94"/>
    <p:sldId id="324" r:id="rId95"/>
    <p:sldId id="876" r:id="rId96"/>
    <p:sldId id="870" r:id="rId97"/>
    <p:sldId id="869" r:id="rId98"/>
    <p:sldId id="893" r:id="rId99"/>
    <p:sldId id="866" r:id="rId100"/>
    <p:sldId id="868" r:id="rId101"/>
    <p:sldId id="898" r:id="rId102"/>
    <p:sldId id="875" r:id="rId103"/>
    <p:sldId id="867" r:id="rId104"/>
    <p:sldId id="878" r:id="rId105"/>
    <p:sldId id="879" r:id="rId106"/>
    <p:sldId id="886" r:id="rId107"/>
    <p:sldId id="899" r:id="rId108"/>
    <p:sldId id="887" r:id="rId109"/>
    <p:sldId id="888" r:id="rId110"/>
    <p:sldId id="880" r:id="rId111"/>
    <p:sldId id="881" r:id="rId112"/>
    <p:sldId id="883" r:id="rId113"/>
    <p:sldId id="882" r:id="rId114"/>
    <p:sldId id="885" r:id="rId115"/>
    <p:sldId id="884" r:id="rId116"/>
    <p:sldId id="889" r:id="rId117"/>
    <p:sldId id="900" r:id="rId118"/>
    <p:sldId id="901" r:id="rId119"/>
    <p:sldId id="902" r:id="rId120"/>
    <p:sldId id="903" r:id="rId121"/>
    <p:sldId id="904" r:id="rId122"/>
    <p:sldId id="905" r:id="rId123"/>
    <p:sldId id="981" r:id="rId124"/>
    <p:sldId id="980" r:id="rId125"/>
    <p:sldId id="977" r:id="rId126"/>
    <p:sldId id="978" r:id="rId127"/>
    <p:sldId id="1122" r:id="rId128"/>
    <p:sldId id="1118" r:id="rId129"/>
    <p:sldId id="1119" r:id="rId130"/>
    <p:sldId id="1120" r:id="rId131"/>
    <p:sldId id="1121" r:id="rId132"/>
    <p:sldId id="276" r:id="rId133"/>
    <p:sldId id="1123" r:id="rId134"/>
    <p:sldId id="1127" r:id="rId135"/>
    <p:sldId id="1124" r:id="rId136"/>
    <p:sldId id="278" r:id="rId137"/>
    <p:sldId id="1126" r:id="rId138"/>
    <p:sldId id="1125" r:id="rId139"/>
    <p:sldId id="275" r:id="rId140"/>
    <p:sldId id="1112" r:id="rId141"/>
    <p:sldId id="953" r:id="rId142"/>
    <p:sldId id="954" r:id="rId143"/>
    <p:sldId id="1128" r:id="rId144"/>
    <p:sldId id="1129" r:id="rId145"/>
    <p:sldId id="1099" r:id="rId146"/>
    <p:sldId id="1110" r:id="rId147"/>
    <p:sldId id="967" r:id="rId14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6755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351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263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016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3773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0529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197284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4037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vNets" id="{459140A1-C754-A041-8A76-8FF29F78425E}">
          <p14:sldIdLst>
            <p14:sldId id="448"/>
            <p14:sldId id="896"/>
            <p14:sldId id="897"/>
            <p14:sldId id="895"/>
          </p14:sldIdLst>
        </p14:section>
        <p14:section name="recap" id="{6D36B496-9E73-4342-A82B-1108344E8F32}">
          <p14:sldIdLst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</p14:sldIdLst>
        </p14:section>
        <p14:section name="Convs as MLPs" id="{6EA3437A-D39D-D849-BCB3-14B6AA90BC01}">
          <p14:sldIdLst>
            <p14:sldId id="264"/>
            <p14:sldId id="420"/>
            <p14:sldId id="265"/>
            <p14:sldId id="266"/>
            <p14:sldId id="277"/>
            <p14:sldId id="268"/>
            <p14:sldId id="269"/>
            <p14:sldId id="839"/>
            <p14:sldId id="654"/>
            <p14:sldId id="847"/>
            <p14:sldId id="845"/>
            <p14:sldId id="848"/>
            <p14:sldId id="849"/>
            <p14:sldId id="850"/>
          </p14:sldIdLst>
        </p14:section>
        <p14:section name="stride,pooling,normalization" id="{A5FC3D0D-3038-984F-9FA6-E2437C907441}">
          <p14:sldIdLst>
            <p14:sldId id="852"/>
            <p14:sldId id="279"/>
            <p14:sldId id="280"/>
            <p14:sldId id="281"/>
            <p14:sldId id="282"/>
            <p14:sldId id="283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854"/>
            <p14:sldId id="312"/>
            <p14:sldId id="311"/>
            <p14:sldId id="425"/>
            <p14:sldId id="313"/>
            <p14:sldId id="857"/>
            <p14:sldId id="891"/>
            <p14:sldId id="333"/>
            <p14:sldId id="892"/>
            <p14:sldId id="391"/>
          </p14:sldIdLst>
        </p14:section>
        <p14:section name="case study" id="{90FAC11C-3AC1-0844-9B8A-42F937D2591B}">
          <p14:sldIdLst>
            <p14:sldId id="858"/>
            <p14:sldId id="859"/>
            <p14:sldId id="861"/>
            <p14:sldId id="862"/>
            <p14:sldId id="864"/>
            <p14:sldId id="872"/>
            <p14:sldId id="863"/>
            <p14:sldId id="865"/>
            <p14:sldId id="873"/>
            <p14:sldId id="324"/>
            <p14:sldId id="876"/>
            <p14:sldId id="870"/>
            <p14:sldId id="869"/>
            <p14:sldId id="893"/>
            <p14:sldId id="866"/>
            <p14:sldId id="868"/>
            <p14:sldId id="898"/>
            <p14:sldId id="875"/>
          </p14:sldIdLst>
        </p14:section>
        <p14:section name="Big picture" id="{8A6EF20E-99B5-5745-8A84-8E7474943B47}">
          <p14:sldIdLst>
            <p14:sldId id="867"/>
            <p14:sldId id="878"/>
            <p14:sldId id="879"/>
          </p14:sldIdLst>
        </p14:section>
        <p14:section name="practicals" id="{F8EB539E-D89D-7A43-B90A-FBDE28663058}">
          <p14:sldIdLst>
            <p14:sldId id="886"/>
            <p14:sldId id="899"/>
            <p14:sldId id="887"/>
            <p14:sldId id="888"/>
            <p14:sldId id="880"/>
            <p14:sldId id="881"/>
            <p14:sldId id="883"/>
            <p14:sldId id="882"/>
            <p14:sldId id="885"/>
            <p14:sldId id="884"/>
            <p14:sldId id="889"/>
            <p14:sldId id="900"/>
            <p14:sldId id="901"/>
            <p14:sldId id="902"/>
            <p14:sldId id="903"/>
          </p14:sldIdLst>
        </p14:section>
        <p14:section name="Fully convolutional neural networks" id="{5642E787-5F51-2642-B5BC-9F8FF1FA070B}">
          <p14:sldIdLst>
            <p14:sldId id="904"/>
            <p14:sldId id="905"/>
            <p14:sldId id="981"/>
            <p14:sldId id="980"/>
            <p14:sldId id="977"/>
            <p14:sldId id="978"/>
            <p14:sldId id="1122"/>
            <p14:sldId id="1118"/>
            <p14:sldId id="1119"/>
            <p14:sldId id="1120"/>
            <p14:sldId id="1121"/>
            <p14:sldId id="276"/>
            <p14:sldId id="1123"/>
            <p14:sldId id="1127"/>
            <p14:sldId id="1124"/>
            <p14:sldId id="278"/>
            <p14:sldId id="1126"/>
            <p14:sldId id="1125"/>
            <p14:sldId id="275"/>
            <p14:sldId id="1112"/>
            <p14:sldId id="953"/>
            <p14:sldId id="954"/>
            <p14:sldId id="1128"/>
            <p14:sldId id="1129"/>
            <p14:sldId id="1099"/>
            <p14:sldId id="1110"/>
            <p14:sldId id="9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5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F81BD"/>
    <a:srgbClr val="FF0000"/>
    <a:srgbClr val="FFFFFF"/>
    <a:srgbClr val="C0C0C0"/>
    <a:srgbClr val="292929"/>
    <a:srgbClr val="DDDDDD"/>
    <a:srgbClr val="CC9900"/>
    <a:srgbClr val="0099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2"/>
    <p:restoredTop sz="85439" autoAdjust="0"/>
  </p:normalViewPr>
  <p:slideViewPr>
    <p:cSldViewPr>
      <p:cViewPr varScale="1">
        <p:scale>
          <a:sx n="92" d="100"/>
          <a:sy n="92" d="100"/>
        </p:scale>
        <p:origin x="184" y="736"/>
      </p:cViewPr>
      <p:guideLst>
        <p:guide orient="horz" pos="17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6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63" Type="http://schemas.openxmlformats.org/officeDocument/2006/relationships/slide" Target="slides/slide49.xml"/><Relationship Id="rId84" Type="http://schemas.openxmlformats.org/officeDocument/2006/relationships/slide" Target="slides/slide70.xml"/><Relationship Id="rId138" Type="http://schemas.openxmlformats.org/officeDocument/2006/relationships/slide" Target="slides/slide124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53" Type="http://schemas.openxmlformats.org/officeDocument/2006/relationships/slide" Target="slides/slide39.xml"/><Relationship Id="rId74" Type="http://schemas.openxmlformats.org/officeDocument/2006/relationships/slide" Target="slides/slide60.xml"/><Relationship Id="rId128" Type="http://schemas.openxmlformats.org/officeDocument/2006/relationships/slide" Target="slides/slide114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34" Type="http://schemas.openxmlformats.org/officeDocument/2006/relationships/slide" Target="slides/slide120.xml"/><Relationship Id="rId139" Type="http://schemas.openxmlformats.org/officeDocument/2006/relationships/slide" Target="slides/slide12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50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40" Type="http://schemas.openxmlformats.org/officeDocument/2006/relationships/slide" Target="slides/slide126.xml"/><Relationship Id="rId145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130" Type="http://schemas.openxmlformats.org/officeDocument/2006/relationships/slide" Target="slides/slide116.xml"/><Relationship Id="rId135" Type="http://schemas.openxmlformats.org/officeDocument/2006/relationships/slide" Target="slides/slide121.xml"/><Relationship Id="rId151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141" Type="http://schemas.openxmlformats.org/officeDocument/2006/relationships/slide" Target="slides/slide127.xml"/><Relationship Id="rId146" Type="http://schemas.openxmlformats.org/officeDocument/2006/relationships/slide" Target="slides/slide13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slide" Target="slides/slide122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52" Type="http://schemas.openxmlformats.org/officeDocument/2006/relationships/theme" Target="theme/theme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147" Type="http://schemas.openxmlformats.org/officeDocument/2006/relationships/slide" Target="slides/slide13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slide" Target="slides/slide12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137" Type="http://schemas.openxmlformats.org/officeDocument/2006/relationships/slide" Target="slides/slide12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53" Type="http://schemas.openxmlformats.org/officeDocument/2006/relationships/tableStyles" Target="tableStyles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43" Type="http://schemas.openxmlformats.org/officeDocument/2006/relationships/slide" Target="slides/slide129.xml"/><Relationship Id="rId148" Type="http://schemas.openxmlformats.org/officeDocument/2006/relationships/slide" Target="slides/slide1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2.xml"/><Relationship Id="rId47" Type="http://schemas.openxmlformats.org/officeDocument/2006/relationships/slide" Target="slides/slide33.xml"/><Relationship Id="rId68" Type="http://schemas.openxmlformats.org/officeDocument/2006/relationships/slide" Target="slides/slide54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slide" Target="slides/slide119.xml"/><Relationship Id="rId16" Type="http://schemas.openxmlformats.org/officeDocument/2006/relationships/slide" Target="slides/slide2.xml"/><Relationship Id="rId37" Type="http://schemas.openxmlformats.org/officeDocument/2006/relationships/slide" Target="slides/slide23.xml"/><Relationship Id="rId58" Type="http://schemas.openxmlformats.org/officeDocument/2006/relationships/slide" Target="slides/slide44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44" Type="http://schemas.openxmlformats.org/officeDocument/2006/relationships/slide" Target="slides/slide130.xml"/><Relationship Id="rId90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Memory (KB)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AlexNet!$K$20:$K$27</c:f>
              <c:numCache>
                <c:formatCode>General</c:formatCode>
                <c:ptCount val="8"/>
                <c:pt idx="0">
                  <c:v>784</c:v>
                </c:pt>
                <c:pt idx="1">
                  <c:v>546.75</c:v>
                </c:pt>
                <c:pt idx="2">
                  <c:v>253.5</c:v>
                </c:pt>
                <c:pt idx="3">
                  <c:v>169</c:v>
                </c:pt>
                <c:pt idx="4">
                  <c:v>169</c:v>
                </c:pt>
                <c:pt idx="5">
                  <c:v>16</c:v>
                </c:pt>
                <c:pt idx="6">
                  <c:v>16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DA-D14E-A74B-FD00EBB96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5508384"/>
        <c:axId val="1332419856"/>
      </c:barChart>
      <c:catAx>
        <c:axId val="79550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2419856"/>
        <c:crosses val="autoZero"/>
        <c:auto val="1"/>
        <c:lblAlgn val="ctr"/>
        <c:lblOffset val="100"/>
        <c:noMultiLvlLbl val="0"/>
      </c:catAx>
      <c:valAx>
        <c:axId val="133241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50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Memory (KB)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AlexNet!$K$20:$K$27</c:f>
              <c:numCache>
                <c:formatCode>General</c:formatCode>
                <c:ptCount val="8"/>
                <c:pt idx="0">
                  <c:v>784</c:v>
                </c:pt>
                <c:pt idx="1">
                  <c:v>546.75</c:v>
                </c:pt>
                <c:pt idx="2">
                  <c:v>253.5</c:v>
                </c:pt>
                <c:pt idx="3">
                  <c:v>169</c:v>
                </c:pt>
                <c:pt idx="4">
                  <c:v>169</c:v>
                </c:pt>
                <c:pt idx="5">
                  <c:v>16</c:v>
                </c:pt>
                <c:pt idx="6">
                  <c:v>16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6-C14B-BC54-13E95EAF2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30117968"/>
        <c:axId val="830120288"/>
      </c:barChart>
      <c:catAx>
        <c:axId val="83011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120288"/>
        <c:crosses val="autoZero"/>
        <c:auto val="1"/>
        <c:lblAlgn val="ctr"/>
        <c:lblOffset val="100"/>
        <c:noMultiLvlLbl val="0"/>
      </c:catAx>
      <c:valAx>
        <c:axId val="83012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1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AlexNet!$L$19</c:f>
              <c:strCache>
                <c:ptCount val="1"/>
                <c:pt idx="0">
                  <c:v>Params (K)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AlexNet!$L$20:$L$27</c:f>
              <c:numCache>
                <c:formatCode>General</c:formatCode>
                <c:ptCount val="8"/>
                <c:pt idx="0">
                  <c:v>23.295999999999999</c:v>
                </c:pt>
                <c:pt idx="1">
                  <c:v>307.392</c:v>
                </c:pt>
                <c:pt idx="2">
                  <c:v>663.93599999999947</c:v>
                </c:pt>
                <c:pt idx="3">
                  <c:v>884.99199999999996</c:v>
                </c:pt>
                <c:pt idx="4">
                  <c:v>590.08000000000004</c:v>
                </c:pt>
                <c:pt idx="5">
                  <c:v>37752.832000000002</c:v>
                </c:pt>
                <c:pt idx="6">
                  <c:v>16781.312000000002</c:v>
                </c:pt>
                <c:pt idx="7">
                  <c:v>4097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F6-C64C-B3FF-98DE29568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330591648"/>
        <c:axId val="1330593968"/>
      </c:barChart>
      <c:catAx>
        <c:axId val="133059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593968"/>
        <c:crosses val="autoZero"/>
        <c:auto val="1"/>
        <c:lblAlgn val="ctr"/>
        <c:lblOffset val="100"/>
        <c:noMultiLvlLbl val="0"/>
      </c:catAx>
      <c:valAx>
        <c:axId val="133059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59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AlexNet!$M$19</c:f>
              <c:strCache>
                <c:ptCount val="1"/>
                <c:pt idx="0">
                  <c:v>MFLOP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AlexNet!$M$20:$M$27</c:f>
              <c:numCache>
                <c:formatCode>General</c:formatCode>
                <c:ptCount val="8"/>
                <c:pt idx="0">
                  <c:v>72.855551999999946</c:v>
                </c:pt>
                <c:pt idx="1">
                  <c:v>223.94880000000001</c:v>
                </c:pt>
                <c:pt idx="2">
                  <c:v>112.140288</c:v>
                </c:pt>
                <c:pt idx="3">
                  <c:v>149.52038400000001</c:v>
                </c:pt>
                <c:pt idx="4">
                  <c:v>99.680256</c:v>
                </c:pt>
                <c:pt idx="5">
                  <c:v>37.748736000000001</c:v>
                </c:pt>
                <c:pt idx="6">
                  <c:v>16.777215999999999</c:v>
                </c:pt>
                <c:pt idx="7">
                  <c:v>4.0960000000000001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6E-5042-A19A-DCAFF3B63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524948688"/>
        <c:axId val="524951008"/>
      </c:barChart>
      <c:catAx>
        <c:axId val="52494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51008"/>
        <c:crosses val="autoZero"/>
        <c:auto val="1"/>
        <c:lblAlgn val="ctr"/>
        <c:lblOffset val="100"/>
        <c:noMultiLvlLbl val="0"/>
      </c:catAx>
      <c:valAx>
        <c:axId val="52495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4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19-4C43-80EE-37EC1290AD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19-4C43-80EE-37EC1290A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545177136"/>
        <c:axId val="1548654032"/>
      </c:barChart>
      <c:catAx>
        <c:axId val="154517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654032"/>
        <c:crosses val="autoZero"/>
        <c:auto val="1"/>
        <c:lblAlgn val="ctr"/>
        <c:lblOffset val="100"/>
        <c:noMultiLvlLbl val="0"/>
      </c:catAx>
      <c:valAx>
        <c:axId val="154865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517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14B8E-27FF-364D-A34F-061392839420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17C7B-105E-184D-8516-7B28D9A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9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55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10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63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16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73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29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84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37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00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31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83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75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11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65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13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8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38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91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1 </a:t>
            </a:r>
            <a:r>
              <a:rPr lang="en-US" b="0" i="0" dirty="0">
                <a:solidFill>
                  <a:srgbClr val="111111"/>
                </a:solidFill>
                <a:effectLst/>
                <a:latin typeface="Oswald" panose="020F0502020204030204" pitchFamily="34" charset="0"/>
              </a:rPr>
              <a:t>Janise Liang if around!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49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80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56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r>
              <a:rPr lang="en-US" dirty="0"/>
              <a:t>Btw, is this convolution, or cross-correlation? </a:t>
            </a:r>
          </a:p>
        </p:txBody>
      </p:sp>
    </p:spTree>
    <p:extLst>
      <p:ext uri="{BB962C8B-B14F-4D97-AF65-F5344CB8AC3E}">
        <p14:creationId xmlns:p14="http://schemas.microsoft.com/office/powerpoint/2010/main" val="1494341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27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Shape 7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224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 between convnets that only looks at each channel? -&gt; output is going to be C*</a:t>
            </a:r>
            <a:r>
              <a:rPr lang="en-US" dirty="0" err="1"/>
              <a:t>C_before</a:t>
            </a:r>
            <a:r>
              <a:rPr lang="en-US" dirty="0"/>
              <a:t>. This just sums the response across channels.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06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 between convnets that only looks at each channel? -&gt; output is going to be C*</a:t>
            </a:r>
            <a:r>
              <a:rPr lang="en-US" dirty="0" err="1"/>
              <a:t>C_before</a:t>
            </a:r>
            <a:r>
              <a:rPr lang="en-US" dirty="0"/>
              <a:t>. This just sums the response across channels.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12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 between convnets that only looks at each channel? -&gt; output is going to be C*</a:t>
            </a:r>
            <a:r>
              <a:rPr lang="en-US" dirty="0" err="1"/>
              <a:t>C_before</a:t>
            </a:r>
            <a:r>
              <a:rPr lang="en-US" dirty="0"/>
              <a:t>. This just sums the response across channels.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83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DEDD74-D315-47F9-B0A9-FC9A4E5154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7081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 between convnets that only looks at each channel? -&gt; output is going to be C*</a:t>
            </a:r>
            <a:r>
              <a:rPr lang="en-US" dirty="0" err="1"/>
              <a:t>C_before</a:t>
            </a:r>
            <a:r>
              <a:rPr lang="en-US" dirty="0"/>
              <a:t>. This just sums the response across channels.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78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31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971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479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US" sz="12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200" dirty="0"/>
              <a:t>Network activations will be completely different!!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484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this mean though?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715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possible ways to normalize data?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955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min total</a:t>
            </a:r>
          </a:p>
          <a:p>
            <a:r>
              <a:rPr lang="en-US" dirty="0"/>
              <a:t>Ask: What is the Size of the convolution filter?</a:t>
            </a:r>
          </a:p>
          <a:p>
            <a:r>
              <a:rPr lang="en-US" dirty="0"/>
              <a:t>What was the subsampling rate or the stride of the pooling (subsampling layers?) </a:t>
            </a:r>
          </a:p>
          <a:p>
            <a:r>
              <a:rPr lang="en-US" dirty="0"/>
              <a:t>Nonlinearity was tanh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373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GTX 580 GPU had 3GB of memory, GTX1080/2080 11GB</a:t>
            </a:r>
          </a:p>
          <a:p>
            <a:endParaRPr lang="en-US" dirty="0"/>
          </a:p>
          <a:p>
            <a:r>
              <a:rPr lang="en-US" dirty="0"/>
              <a:t>What is the # of params with bias?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596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GTX 580 GPU had 3GB of memory, GTX1080/2080 11GB</a:t>
            </a:r>
          </a:p>
          <a:p>
            <a:endParaRPr lang="en-US" dirty="0"/>
          </a:p>
          <a:p>
            <a:r>
              <a:rPr lang="en-US" dirty="0"/>
              <a:t>What is the # of params with bias?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40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554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Studies the effect of depth on accuracy</a:t>
            </a:r>
          </a:p>
          <a:p>
            <a:r>
              <a:rPr lang="en-US" dirty="0"/>
              <a:t>Shows that 3x3 conv is enough by making it deeper</a:t>
            </a:r>
          </a:p>
          <a:p>
            <a:endParaRPr lang="en-US" dirty="0"/>
          </a:p>
          <a:p>
            <a:r>
              <a:rPr lang="en-US" dirty="0"/>
              <a:t>74.5% top-1 accuracy, today it’s around 90% top-1 accuracy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746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Studies the effect of depth on accuracy</a:t>
            </a:r>
          </a:p>
          <a:p>
            <a:r>
              <a:rPr lang="en-US" dirty="0"/>
              <a:t>Shows that 3x3 conv is enough by making it deeper</a:t>
            </a:r>
          </a:p>
          <a:p>
            <a:endParaRPr lang="en-US" dirty="0"/>
          </a:p>
          <a:p>
            <a:r>
              <a:rPr lang="en-US" dirty="0"/>
              <a:t>74.5% top-1 accuracy, today it’s around 90% top-1 accuracy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206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Why? </a:t>
            </a:r>
          </a:p>
          <a:p>
            <a:r>
              <a:rPr lang="en-US" dirty="0"/>
              <a:t>Not! </a:t>
            </a:r>
            <a:r>
              <a:rPr lang="en-US" dirty="0" err="1"/>
              <a:t>bc</a:t>
            </a:r>
            <a:r>
              <a:rPr lang="en-US" dirty="0"/>
              <a:t> overfitting, training loss is higher.  </a:t>
            </a:r>
            <a:r>
              <a:rPr lang="en-US" dirty="0">
                <a:sym typeface="Wingdings" pitchFamily="2" charset="2"/>
              </a:rPr>
              <a:t> Due to optimization difficulty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Deeper networks can emulate shallow networks, by using the same set of layers and setting the extra layers to identity. So it should do as well, but it doesn’t  They don’t learn identity functions to emulate shallow models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057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fact this seems hard. Why? a stack of non-linear functions makes it hard to do identity</a:t>
            </a:r>
          </a:p>
          <a:p>
            <a:r>
              <a:rPr lang="en-US" dirty="0"/>
              <a:t>Not! </a:t>
            </a:r>
            <a:r>
              <a:rPr lang="en-US" dirty="0" err="1"/>
              <a:t>bc</a:t>
            </a:r>
            <a:r>
              <a:rPr lang="en-US" dirty="0"/>
              <a:t> overfitting, training loss is higher.  </a:t>
            </a:r>
            <a:r>
              <a:rPr lang="en-US" dirty="0">
                <a:sym typeface="Wingdings" pitchFamily="2" charset="2"/>
              </a:rPr>
              <a:t> Due to optimization difficulty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Deeper networks can emulate shallow networks, by using the same set of layers and setting the extra layers to identity. So it should do as well, but it doesn’t  They don’t learn identity functions to emulate shallow models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08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reduction in spatial dimension at least in this design</a:t>
            </a:r>
          </a:p>
          <a:p>
            <a:r>
              <a:rPr lang="en-US" dirty="0"/>
              <a:t>81% from 75%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4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reduction in spatial dimension at least in this design</a:t>
            </a:r>
          </a:p>
          <a:p>
            <a:r>
              <a:rPr lang="en-US" dirty="0"/>
              <a:t>81% from 75%</a:t>
            </a:r>
          </a:p>
          <a:p>
            <a:endParaRPr lang="en-US" dirty="0"/>
          </a:p>
          <a:p>
            <a:r>
              <a:rPr lang="en-US" dirty="0"/>
              <a:t>Where does Normalization come in? In the original, it’s right done right before the addition (</a:t>
            </a:r>
            <a:r>
              <a:rPr lang="en-US" dirty="0" err="1"/>
              <a:t>afterevery</a:t>
            </a:r>
            <a:r>
              <a:rPr lang="en-US" dirty="0"/>
              <a:t> weight)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495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 saturated</a:t>
            </a:r>
          </a:p>
          <a:p>
            <a:endParaRPr lang="en-US" dirty="0"/>
          </a:p>
          <a:p>
            <a:r>
              <a:rPr lang="en-US" dirty="0"/>
              <a:t>w/attention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98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354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77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53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158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874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022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3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13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380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619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do this half of the time left eye is on the right side and vise versa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567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218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829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parts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68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409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Convert all fc into 1x1 convolution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17C7B-105E-184D-8516-7B28D9AB7F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765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17C7B-105E-184D-8516-7B28D9AB7F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9367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other problems?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56407-55B6-C343-8982-DE1191BD1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2298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that if you do the cross entropy you’re also normalizing your targets to 0-1, in fact </a:t>
            </a:r>
            <a:r>
              <a:rPr lang="en-US" dirty="0" err="1"/>
              <a:t>MaskRCNN</a:t>
            </a:r>
            <a:r>
              <a:rPr lang="en-US" dirty="0"/>
              <a:t> only does 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Often includes background K+1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17C7B-105E-184D-8516-7B28D9AB7F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866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that if you do the cross entropy you’re also normalizing your targets to 0-1, in fact </a:t>
            </a:r>
            <a:r>
              <a:rPr lang="en-US" dirty="0" err="1"/>
              <a:t>MaskRCNN</a:t>
            </a:r>
            <a:r>
              <a:rPr lang="en-US" dirty="0"/>
              <a:t> only does 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Often includes background K+1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17C7B-105E-184D-8516-7B28D9AB7F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4803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practice this is ran over multiple scales. </a:t>
            </a:r>
          </a:p>
          <a:p>
            <a:r>
              <a:rPr lang="en-US" dirty="0"/>
              <a:t>Input is 368x368, accuracy increases as receptive field size improves</a:t>
            </a:r>
          </a:p>
          <a:p>
            <a:r>
              <a:rPr lang="en-US" dirty="0" err="1"/>
              <a:t>Openpose</a:t>
            </a:r>
            <a:r>
              <a:rPr lang="en-US" dirty="0"/>
              <a:t> is about grouping </a:t>
            </a:r>
            <a:r>
              <a:rPr lang="en-US" dirty="0" err="1"/>
              <a:t>keypoint</a:t>
            </a:r>
            <a:r>
              <a:rPr lang="en-US" dirty="0"/>
              <a:t> predictions of multiple people)</a:t>
            </a:r>
          </a:p>
          <a:p>
            <a:r>
              <a:rPr lang="en-US" dirty="0"/>
              <a:t>Learn</a:t>
            </a:r>
            <a:r>
              <a:rPr lang="en-US" baseline="0" dirty="0"/>
              <a:t> long-range dependency between parts through context + larger receptive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56407-55B6-C343-8982-DE1191BD1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04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86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35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7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5" indent="0" algn="ctr">
              <a:buNone/>
              <a:defRPr/>
            </a:lvl2pPr>
            <a:lvl3pPr marL="913510" indent="0" algn="ctr">
              <a:buNone/>
              <a:defRPr/>
            </a:lvl3pPr>
            <a:lvl4pPr marL="1370263" indent="0" algn="ctr">
              <a:buNone/>
              <a:defRPr/>
            </a:lvl4pPr>
            <a:lvl5pPr marL="1827016" indent="0" algn="ctr">
              <a:buNone/>
              <a:defRPr/>
            </a:lvl5pPr>
            <a:lvl6pPr marL="2283773" indent="0" algn="ctr">
              <a:buNone/>
              <a:defRPr/>
            </a:lvl6pPr>
            <a:lvl7pPr marL="2740529" indent="0" algn="ctr">
              <a:buNone/>
              <a:defRPr/>
            </a:lvl7pPr>
            <a:lvl8pPr marL="3197284" indent="0" algn="ctr">
              <a:buNone/>
              <a:defRPr/>
            </a:lvl8pPr>
            <a:lvl9pPr marL="365403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305C8-88CC-7441-92B3-E09C3EB90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80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F3403-872E-1E44-B44A-6F0006D06B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649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448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9797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033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137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501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690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036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148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371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8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E8C72-D59B-9D42-B1D1-B646ABC70D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726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739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485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581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272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424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392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52DE-7E62-4AA7-886C-D38D47A3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08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F04A-322B-43F6-BEAB-CD35C792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61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21EF5-35FC-4AD5-A322-9C505146A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907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C2C-7141-4F6A-983F-3A5B120D6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53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61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6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27EB22E9-A294-9A4F-AE79-090C23984A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352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C7BCB-6A3F-4389-B2C9-E2A9ABD5F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009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EF84-E8F8-4E6E-8C7D-C95FEE33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547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1735-E4C8-4802-BFC4-204C801C9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260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A071-154C-44B9-81F5-223F896F3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662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106C-FE66-4FA0-A483-7BE5A6B84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085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4638-B38E-47AD-B028-713EF16D0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552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7150"/>
            <a:ext cx="19431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7150"/>
            <a:ext cx="56769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16B5-331E-4884-940F-8B017E5C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238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14CE82-9EE4-1346-A954-37588B7F1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AD690B-50C3-2345-833A-EB0B4AA14F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A57511-1153-3D4B-A06E-37E6945B2C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3B696-D80E-B04A-AB89-F42EA2DBED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7368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498B8-069D-064B-873F-69F7DD5A6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009576-F88D-D44F-A0A9-1711D4C37B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10D9A9-30D9-1F4F-8073-FDDACF2CD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51E65-1591-8B48-9A1B-FE5DB78887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4125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36D6BC-4CBF-504A-9C6B-7ED2BEF0BB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9B3EFE-B525-4A4F-87C7-28429B3E02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6ED27D-90DF-5640-9CF0-D00F3A90C1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42802-3DCE-EB4C-ABD6-63295F8326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597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499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CA764-28B3-554D-9616-AF7D599B46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FD548-66C1-DC4F-BE09-0D88715916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0F9F26-C5FE-EC42-81FA-C901A9755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12AD0-A6BC-9944-9A53-74E33290B8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991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75ABE06-5694-B943-A28A-81A0137849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AC96B64-F3E8-6A46-9089-FA630AA9B0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9F5ED9-E195-5F48-9B7F-09F8343F7A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32F13-E20D-8B44-90D2-AAFE3FFEF6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8724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A3DA16E-34DD-B84D-99E5-2C4A0506A0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BDC50C-B50A-2C41-B4CC-62340073AC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AAB3DD-64D9-3846-8C33-CBE882E3CF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60447-9B53-CF44-A898-0B367D0F2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7016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D50CBC-1EDB-084B-8677-E0F4D0E89A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7824E6F-E08D-4848-B082-031272396F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A405B7C-DC16-AE4B-A0D3-2F4DAEDBBD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FD33-34D0-E548-B623-85B8E189E8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4307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974FFA-6E59-6040-BC20-EFBD9E08A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44A6C-9D1F-AC4B-ADB4-44A8E0DB8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6CC441-1564-1A44-813F-91F5319D22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F02E2-77EA-B242-AC6C-85FA4AAE5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7303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83910F-B882-1A44-A72C-80A911437D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B3953B-AADF-2E46-96D0-8B55CED9E7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DF40A7-3D01-1644-813C-FF2C7C661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EB3C9-F99E-C249-907B-BFB9EB614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8364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E5B44A-1210-EF41-B1C0-70CEFB4AF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3E8D1A-80DA-B04E-AF94-DF19FA996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B0FA77-33C4-064A-BD30-4B0137AC8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C2109-2F14-F548-9370-B52EB9A82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7236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7150"/>
            <a:ext cx="19431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7150"/>
            <a:ext cx="56769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83AED6-DAA3-544A-AD96-1E96BAF4B0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1BE139-6190-344F-8DDB-635FC1760E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834CC3-1059-C649-8F1C-E1865CE12E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5A1C-0803-BB43-B72E-87F0166236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9909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"/>
            <a:ext cx="7772400" cy="628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685800"/>
            <a:ext cx="381000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381000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971D82-6034-FE4C-8EF6-304B61F9F6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268AC9-89BB-524D-9965-9E582FB632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F2324-5E5A-E04E-877B-0AF602C72C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7260-5C70-AF49-BDCC-8E06DDAEC7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204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10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225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353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952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2067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946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785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398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331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217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170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40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0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44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35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23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8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CEC1D-69EB-C641-95D9-18ED192C26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4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97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02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99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14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56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22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95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49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02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1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5" indent="0">
              <a:buNone/>
              <a:defRPr sz="1800"/>
            </a:lvl2pPr>
            <a:lvl3pPr marL="913510" indent="0">
              <a:buNone/>
              <a:defRPr sz="1600"/>
            </a:lvl3pPr>
            <a:lvl4pPr marL="1370263" indent="0">
              <a:buNone/>
              <a:defRPr sz="1400"/>
            </a:lvl4pPr>
            <a:lvl5pPr marL="1827016" indent="0">
              <a:buNone/>
              <a:defRPr sz="1400"/>
            </a:lvl5pPr>
            <a:lvl6pPr marL="2283773" indent="0">
              <a:buNone/>
              <a:defRPr sz="1400"/>
            </a:lvl6pPr>
            <a:lvl7pPr marL="2740529" indent="0">
              <a:buNone/>
              <a:defRPr sz="1400"/>
            </a:lvl7pPr>
            <a:lvl8pPr marL="3197284" indent="0">
              <a:buNone/>
              <a:defRPr sz="1400"/>
            </a:lvl8pPr>
            <a:lvl9pPr marL="365403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F4D5A-BAE0-1F44-A7A3-D875564A47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51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4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40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58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4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52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96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89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00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48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4618B-EED5-9C4C-BF5E-6BCF6796B3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0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51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43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75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37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51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05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6" y="2914654"/>
            <a:ext cx="6400801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5796" indent="0" algn="ctr">
              <a:buNone/>
              <a:defRPr/>
            </a:lvl2pPr>
            <a:lvl3pPr marL="811598" indent="0" algn="ctr">
              <a:buNone/>
              <a:defRPr/>
            </a:lvl3pPr>
            <a:lvl4pPr marL="1217403" indent="0" algn="ctr">
              <a:buNone/>
              <a:defRPr/>
            </a:lvl4pPr>
            <a:lvl5pPr marL="1623201" indent="0" algn="ctr">
              <a:buNone/>
              <a:defRPr/>
            </a:lvl5pPr>
            <a:lvl6pPr marL="2028999" indent="0" algn="ctr">
              <a:buNone/>
              <a:defRPr/>
            </a:lvl6pPr>
            <a:lvl7pPr marL="2434804" indent="0" algn="ctr">
              <a:buNone/>
              <a:defRPr/>
            </a:lvl7pPr>
            <a:lvl8pPr marL="2840602" indent="0" algn="ctr">
              <a:buNone/>
              <a:defRPr/>
            </a:lvl8pPr>
            <a:lvl9pPr marL="324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DD790-EA10-4509-A2CA-D3A5E6DED27C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44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E9DB71-DE1E-4C70-A877-A2CC987F9AD4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655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3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51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05796" indent="0">
              <a:buNone/>
              <a:defRPr sz="1600"/>
            </a:lvl2pPr>
            <a:lvl3pPr marL="811598" indent="0">
              <a:buNone/>
              <a:defRPr sz="1400"/>
            </a:lvl3pPr>
            <a:lvl4pPr marL="1217403" indent="0">
              <a:buNone/>
              <a:defRPr sz="1300"/>
            </a:lvl4pPr>
            <a:lvl5pPr marL="1623201" indent="0">
              <a:buNone/>
              <a:defRPr sz="1300"/>
            </a:lvl5pPr>
            <a:lvl6pPr marL="2028999" indent="0">
              <a:buNone/>
              <a:defRPr sz="1300"/>
            </a:lvl6pPr>
            <a:lvl7pPr marL="2434804" indent="0">
              <a:buNone/>
              <a:defRPr sz="1300"/>
            </a:lvl7pPr>
            <a:lvl8pPr marL="2840602" indent="0">
              <a:buNone/>
              <a:defRPr sz="1300"/>
            </a:lvl8pPr>
            <a:lvl9pPr marL="324640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998B3-FD82-4F3A-BF1E-B9B8CA255BDE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47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73"/>
            <a:ext cx="4038600" cy="339447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200173"/>
            <a:ext cx="4038600" cy="339447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3B1E3-A42C-4F22-8E6F-0124CFD70AFF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60287-6931-D049-B9E9-41C8316559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74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7" y="1151344"/>
            <a:ext cx="4040189" cy="47982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96" indent="0">
              <a:buNone/>
              <a:defRPr sz="1800" b="1"/>
            </a:lvl2pPr>
            <a:lvl3pPr marL="811598" indent="0">
              <a:buNone/>
              <a:defRPr sz="1600" b="1"/>
            </a:lvl3pPr>
            <a:lvl4pPr marL="1217403" indent="0">
              <a:buNone/>
              <a:defRPr sz="1400" b="1"/>
            </a:lvl4pPr>
            <a:lvl5pPr marL="1623201" indent="0">
              <a:buNone/>
              <a:defRPr sz="1400" b="1"/>
            </a:lvl5pPr>
            <a:lvl6pPr marL="2028999" indent="0">
              <a:buNone/>
              <a:defRPr sz="1400" b="1"/>
            </a:lvl6pPr>
            <a:lvl7pPr marL="2434804" indent="0">
              <a:buNone/>
              <a:defRPr sz="1400" b="1"/>
            </a:lvl7pPr>
            <a:lvl8pPr marL="2840602" indent="0">
              <a:buNone/>
              <a:defRPr sz="1400" b="1"/>
            </a:lvl8pPr>
            <a:lvl9pPr marL="32464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7" y="1631182"/>
            <a:ext cx="4040189" cy="296346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44"/>
            <a:ext cx="4041775" cy="47982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96" indent="0">
              <a:buNone/>
              <a:defRPr sz="1800" b="1"/>
            </a:lvl2pPr>
            <a:lvl3pPr marL="811598" indent="0">
              <a:buNone/>
              <a:defRPr sz="1600" b="1"/>
            </a:lvl3pPr>
            <a:lvl4pPr marL="1217403" indent="0">
              <a:buNone/>
              <a:defRPr sz="1400" b="1"/>
            </a:lvl4pPr>
            <a:lvl5pPr marL="1623201" indent="0">
              <a:buNone/>
              <a:defRPr sz="1400" b="1"/>
            </a:lvl5pPr>
            <a:lvl6pPr marL="2028999" indent="0">
              <a:buNone/>
              <a:defRPr sz="1400" b="1"/>
            </a:lvl6pPr>
            <a:lvl7pPr marL="2434804" indent="0">
              <a:buNone/>
              <a:defRPr sz="1400" b="1"/>
            </a:lvl7pPr>
            <a:lvl8pPr marL="2840602" indent="0">
              <a:buNone/>
              <a:defRPr sz="1400" b="1"/>
            </a:lvl8pPr>
            <a:lvl9pPr marL="32464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82"/>
            <a:ext cx="4041775" cy="296346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C5FB4F-C5D0-4C28-B01C-0E46FA51E01D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77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D4722C-5785-47FB-B018-69783C008CA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7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631E3C-2177-417B-99D5-CEDCF610B640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75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2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06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9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5796" indent="0">
              <a:buNone/>
              <a:defRPr sz="1100"/>
            </a:lvl2pPr>
            <a:lvl3pPr marL="811598" indent="0">
              <a:buNone/>
              <a:defRPr sz="900"/>
            </a:lvl3pPr>
            <a:lvl4pPr marL="1217403" indent="0">
              <a:buNone/>
              <a:defRPr sz="800"/>
            </a:lvl4pPr>
            <a:lvl5pPr marL="1623201" indent="0">
              <a:buNone/>
              <a:defRPr sz="800"/>
            </a:lvl5pPr>
            <a:lvl6pPr marL="2028999" indent="0">
              <a:buNone/>
              <a:defRPr sz="800"/>
            </a:lvl6pPr>
            <a:lvl7pPr marL="2434804" indent="0">
              <a:buNone/>
              <a:defRPr sz="800"/>
            </a:lvl7pPr>
            <a:lvl8pPr marL="2840602" indent="0">
              <a:buNone/>
              <a:defRPr sz="800"/>
            </a:lvl8pPr>
            <a:lvl9pPr marL="32464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6E871-D665-48B6-810B-F4843F8FF600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10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64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3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5796" indent="0">
              <a:buNone/>
              <a:defRPr sz="2500"/>
            </a:lvl2pPr>
            <a:lvl3pPr marL="811598" indent="0">
              <a:buNone/>
              <a:defRPr sz="2100"/>
            </a:lvl3pPr>
            <a:lvl4pPr marL="1217403" indent="0">
              <a:buNone/>
              <a:defRPr sz="1800"/>
            </a:lvl4pPr>
            <a:lvl5pPr marL="1623201" indent="0">
              <a:buNone/>
              <a:defRPr sz="1800"/>
            </a:lvl5pPr>
            <a:lvl6pPr marL="2028999" indent="0">
              <a:buNone/>
              <a:defRPr sz="1800"/>
            </a:lvl6pPr>
            <a:lvl7pPr marL="2434804" indent="0">
              <a:buNone/>
              <a:defRPr sz="1800"/>
            </a:lvl7pPr>
            <a:lvl8pPr marL="2840602" indent="0">
              <a:buNone/>
              <a:defRPr sz="1800"/>
            </a:lvl8pPr>
            <a:lvl9pPr marL="324640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8"/>
          </a:xfrm>
        </p:spPr>
        <p:txBody>
          <a:bodyPr/>
          <a:lstStyle>
            <a:lvl1pPr marL="0" indent="0">
              <a:buNone/>
              <a:defRPr sz="1300"/>
            </a:lvl1pPr>
            <a:lvl2pPr marL="405796" indent="0">
              <a:buNone/>
              <a:defRPr sz="1100"/>
            </a:lvl2pPr>
            <a:lvl3pPr marL="811598" indent="0">
              <a:buNone/>
              <a:defRPr sz="900"/>
            </a:lvl3pPr>
            <a:lvl4pPr marL="1217403" indent="0">
              <a:buNone/>
              <a:defRPr sz="800"/>
            </a:lvl4pPr>
            <a:lvl5pPr marL="1623201" indent="0">
              <a:buNone/>
              <a:defRPr sz="800"/>
            </a:lvl5pPr>
            <a:lvl6pPr marL="2028999" indent="0">
              <a:buNone/>
              <a:defRPr sz="800"/>
            </a:lvl6pPr>
            <a:lvl7pPr marL="2434804" indent="0">
              <a:buNone/>
              <a:defRPr sz="800"/>
            </a:lvl7pPr>
            <a:lvl8pPr marL="2840602" indent="0">
              <a:buNone/>
              <a:defRPr sz="800"/>
            </a:lvl8pPr>
            <a:lvl9pPr marL="32464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4FEB8-6949-40C8-BDD1-9D37EB110AC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6271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D9524-00B6-461F-9A3D-4AEAAE5DD08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8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97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05997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300CD-0166-4CCD-9E64-408CEF015FC3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95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4125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1597494"/>
            <a:ext cx="7773120" cy="11027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2914147"/>
            <a:ext cx="6400800" cy="13144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9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9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9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9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9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59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6306DF-2999-41ED-99D1-85B27BB2272A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53018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0FF02-47EB-4042-ACA0-CB02337F9D5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9255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3885F-454C-054D-BD99-454039AA59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89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3305170"/>
            <a:ext cx="7771680" cy="102178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179672"/>
            <a:ext cx="7771680" cy="1125478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9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985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97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969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96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95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94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594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F75BA6-BFD4-4F55-8C66-6E10716AFC66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4780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203266"/>
            <a:ext cx="404496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203266"/>
            <a:ext cx="404640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23740-5D72-454D-9B64-1928E5F0798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120436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06302"/>
            <a:ext cx="8229600" cy="85653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151401"/>
            <a:ext cx="403920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26" indent="0">
              <a:buNone/>
              <a:defRPr sz="1600" b="1"/>
            </a:lvl2pPr>
            <a:lvl3pPr marL="739852" indent="0">
              <a:buNone/>
              <a:defRPr sz="1500" b="1"/>
            </a:lvl3pPr>
            <a:lvl4pPr marL="1109778" indent="0">
              <a:buNone/>
              <a:defRPr sz="1300" b="1"/>
            </a:lvl4pPr>
            <a:lvl5pPr marL="1479699" indent="0">
              <a:buNone/>
              <a:defRPr sz="1300" b="1"/>
            </a:lvl5pPr>
            <a:lvl6pPr marL="1849628" indent="0">
              <a:buNone/>
              <a:defRPr sz="1300" b="1"/>
            </a:lvl6pPr>
            <a:lvl7pPr marL="2219550" indent="0">
              <a:buNone/>
              <a:defRPr sz="1300" b="1"/>
            </a:lvl7pPr>
            <a:lvl8pPr marL="2589480" indent="0">
              <a:buNone/>
              <a:defRPr sz="1300" b="1"/>
            </a:lvl8pPr>
            <a:lvl9pPr marL="2959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1630974"/>
            <a:ext cx="403920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151401"/>
            <a:ext cx="404208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26" indent="0">
              <a:buNone/>
              <a:defRPr sz="1600" b="1"/>
            </a:lvl2pPr>
            <a:lvl3pPr marL="739852" indent="0">
              <a:buNone/>
              <a:defRPr sz="1500" b="1"/>
            </a:lvl3pPr>
            <a:lvl4pPr marL="1109778" indent="0">
              <a:buNone/>
              <a:defRPr sz="1300" b="1"/>
            </a:lvl4pPr>
            <a:lvl5pPr marL="1479699" indent="0">
              <a:buNone/>
              <a:defRPr sz="1300" b="1"/>
            </a:lvl5pPr>
            <a:lvl6pPr marL="1849628" indent="0">
              <a:buNone/>
              <a:defRPr sz="1300" b="1"/>
            </a:lvl6pPr>
            <a:lvl7pPr marL="2219550" indent="0">
              <a:buNone/>
              <a:defRPr sz="1300" b="1"/>
            </a:lvl7pPr>
            <a:lvl8pPr marL="2589480" indent="0">
              <a:buNone/>
              <a:defRPr sz="1300" b="1"/>
            </a:lvl8pPr>
            <a:lvl9pPr marL="2959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1630974"/>
            <a:ext cx="404208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927E0-D30C-4CF5-8913-497CB117986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7285983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136E6-3E3B-43D1-8D4B-EEB63643E42B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908034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FFE1A5-76F3-4EB5-BE40-7A54DE5DAF7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44378965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05228"/>
            <a:ext cx="3008160" cy="87057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05226"/>
            <a:ext cx="5112000" cy="438958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075795"/>
            <a:ext cx="3008160" cy="3519009"/>
          </a:xfrm>
        </p:spPr>
        <p:txBody>
          <a:bodyPr/>
          <a:lstStyle>
            <a:lvl1pPr marL="0" indent="0">
              <a:buNone/>
              <a:defRPr sz="1100"/>
            </a:lvl1pPr>
            <a:lvl2pPr marL="369926" indent="0">
              <a:buNone/>
              <a:defRPr sz="1000"/>
            </a:lvl2pPr>
            <a:lvl3pPr marL="739852" indent="0">
              <a:buNone/>
              <a:defRPr sz="800"/>
            </a:lvl3pPr>
            <a:lvl4pPr marL="1109778" indent="0">
              <a:buNone/>
              <a:defRPr sz="700"/>
            </a:lvl4pPr>
            <a:lvl5pPr marL="1479699" indent="0">
              <a:buNone/>
              <a:defRPr sz="700"/>
            </a:lvl5pPr>
            <a:lvl6pPr marL="1849628" indent="0">
              <a:buNone/>
              <a:defRPr sz="700"/>
            </a:lvl6pPr>
            <a:lvl7pPr marL="2219550" indent="0">
              <a:buNone/>
              <a:defRPr sz="700"/>
            </a:lvl7pPr>
            <a:lvl8pPr marL="2589480" indent="0">
              <a:buNone/>
              <a:defRPr sz="700"/>
            </a:lvl8pPr>
            <a:lvl9pPr marL="2959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1D2D6-F7A1-4F76-B402-DB9A414A7E86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8906680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3600029"/>
            <a:ext cx="5486400" cy="42556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459050"/>
            <a:ext cx="5486400" cy="3086964"/>
          </a:xfrm>
        </p:spPr>
        <p:txBody>
          <a:bodyPr/>
          <a:lstStyle>
            <a:lvl1pPr marL="0" indent="0">
              <a:buNone/>
              <a:defRPr sz="2600"/>
            </a:lvl1pPr>
            <a:lvl2pPr marL="369926" indent="0">
              <a:buNone/>
              <a:defRPr sz="2300"/>
            </a:lvl2pPr>
            <a:lvl3pPr marL="739852" indent="0">
              <a:buNone/>
              <a:defRPr sz="1900"/>
            </a:lvl3pPr>
            <a:lvl4pPr marL="1109778" indent="0">
              <a:buNone/>
              <a:defRPr sz="1600"/>
            </a:lvl4pPr>
            <a:lvl5pPr marL="1479699" indent="0">
              <a:buNone/>
              <a:defRPr sz="1600"/>
            </a:lvl5pPr>
            <a:lvl6pPr marL="1849628" indent="0">
              <a:buNone/>
              <a:defRPr sz="1600"/>
            </a:lvl6pPr>
            <a:lvl7pPr marL="2219550" indent="0">
              <a:buNone/>
              <a:defRPr sz="1600"/>
            </a:lvl7pPr>
            <a:lvl8pPr marL="2589480" indent="0">
              <a:buNone/>
              <a:defRPr sz="1600"/>
            </a:lvl8pPr>
            <a:lvl9pPr marL="2959403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4025594"/>
            <a:ext cx="5486400" cy="603783"/>
          </a:xfrm>
        </p:spPr>
        <p:txBody>
          <a:bodyPr/>
          <a:lstStyle>
            <a:lvl1pPr marL="0" indent="0">
              <a:buNone/>
              <a:defRPr sz="1100"/>
            </a:lvl1pPr>
            <a:lvl2pPr marL="369926" indent="0">
              <a:buNone/>
              <a:defRPr sz="1000"/>
            </a:lvl2pPr>
            <a:lvl3pPr marL="739852" indent="0">
              <a:buNone/>
              <a:defRPr sz="800"/>
            </a:lvl3pPr>
            <a:lvl4pPr marL="1109778" indent="0">
              <a:buNone/>
              <a:defRPr sz="700"/>
            </a:lvl4pPr>
            <a:lvl5pPr marL="1479699" indent="0">
              <a:buNone/>
              <a:defRPr sz="700"/>
            </a:lvl5pPr>
            <a:lvl6pPr marL="1849628" indent="0">
              <a:buNone/>
              <a:defRPr sz="700"/>
            </a:lvl6pPr>
            <a:lvl7pPr marL="2219550" indent="0">
              <a:buNone/>
              <a:defRPr sz="700"/>
            </a:lvl7pPr>
            <a:lvl8pPr marL="2589480" indent="0">
              <a:buNone/>
              <a:defRPr sz="700"/>
            </a:lvl8pPr>
            <a:lvl9pPr marL="2959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75A74-7D56-4EAA-A47D-C19AA9C4BAEB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40259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69472F-8DAC-43AB-82E7-E7AA3C5089C1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7884966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05222"/>
            <a:ext cx="2056320" cy="4392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05222"/>
            <a:ext cx="6035040" cy="4392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04141-98D6-4FC9-9DF8-8F9C16F6399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0067968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Shape 14"/>
          <p:cNvSpPr txBox="1"/>
          <p:nvPr/>
        </p:nvSpPr>
        <p:spPr>
          <a:xfrm>
            <a:off x="72200" y="4624125"/>
            <a:ext cx="5250900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Fei-Fei Li &amp; Andrej Karpathy &amp; Justin Johnson</a:t>
            </a:r>
          </a:p>
        </p:txBody>
      </p:sp>
      <p:sp>
        <p:nvSpPr>
          <p:cNvPr id="15" name="Shape 15"/>
          <p:cNvSpPr txBox="1"/>
          <p:nvPr/>
        </p:nvSpPr>
        <p:spPr>
          <a:xfrm>
            <a:off x="53261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Lecture 7 -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75359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27 Jan 2016</a:t>
            </a:r>
          </a:p>
        </p:txBody>
      </p:sp>
    </p:spTree>
    <p:extLst>
      <p:ext uri="{BB962C8B-B14F-4D97-AF65-F5344CB8AC3E}">
        <p14:creationId xmlns:p14="http://schemas.microsoft.com/office/powerpoint/2010/main" val="138309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D3CF1-6F69-A44E-8D8E-9FB08ACA4E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722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00422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10090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025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8047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713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76634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470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16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404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364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27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BC00E-AF66-1847-BE37-F448640285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017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1890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134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147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6035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726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138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76634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372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887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990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268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A6B9B-7C57-0F42-9164-D1DA31735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699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878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1547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75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014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523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5812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1978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76634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753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810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4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50" tIns="45678" rIns="91350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EB1268-6649-7247-A892-CE1DA1632E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5pPr>
      <a:lvl6pPr marL="456755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6pPr>
      <a:lvl7pPr marL="913510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7pPr>
      <a:lvl8pPr marL="1370263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8pPr>
      <a:lvl9pPr marL="1827016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9pPr>
    </p:titleStyle>
    <p:bodyStyle>
      <a:lvl1pPr marL="342563" indent="-342563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9900"/>
          </a:solidFill>
          <a:latin typeface="+mn-lt"/>
          <a:ea typeface="+mn-ea"/>
        </a:defRPr>
      </a:lvl2pPr>
      <a:lvl3pPr marL="1141889" indent="-228378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0000"/>
          </a:solidFill>
          <a:latin typeface="+mn-lt"/>
          <a:ea typeface="+mn-ea"/>
        </a:defRPr>
      </a:lvl3pPr>
      <a:lvl4pPr marL="1598641" indent="-22837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397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150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8901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5659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412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7160"/>
            <a:ext cx="7886700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57250"/>
            <a:ext cx="7891272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4868435"/>
            <a:ext cx="9144000" cy="27432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4" y="4867095"/>
            <a:ext cx="27539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Justin Johnson &amp; David </a:t>
            </a:r>
            <a:r>
              <a:rPr lang="en-US" sz="1200" dirty="0" err="1">
                <a:solidFill>
                  <a:srgbClr val="FFCB05"/>
                </a:solidFill>
              </a:rPr>
              <a:t>Fouhey</a:t>
            </a:r>
            <a:endParaRPr lang="en-US" sz="12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4867841"/>
            <a:ext cx="18288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March 18, 2021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A51D-2761-9544-A759-09055DD68FFD}"/>
              </a:ext>
            </a:extLst>
          </p:cNvPr>
          <p:cNvSpPr txBox="1"/>
          <p:nvPr userDrawn="1"/>
        </p:nvSpPr>
        <p:spPr>
          <a:xfrm>
            <a:off x="2970575" y="4867095"/>
            <a:ext cx="289599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EECS 442 WI 2021: Lecture 17 - </a:t>
            </a:r>
          </a:p>
        </p:txBody>
      </p:sp>
    </p:spTree>
    <p:extLst>
      <p:ext uri="{BB962C8B-B14F-4D97-AF65-F5344CB8AC3E}">
        <p14:creationId xmlns:p14="http://schemas.microsoft.com/office/powerpoint/2010/main" val="31146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08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7150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85800"/>
            <a:ext cx="77724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latin typeface="Times New Roman" pitchFamily="18" charset="0"/>
              </a:defRPr>
            </a:lvl1pPr>
          </a:lstStyle>
          <a:p>
            <a:pPr>
              <a:defRPr/>
            </a:pPr>
            <a:fld id="{3380A581-31E6-40D7-A2A7-3BBF07DC3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62865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335838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4B15635-6586-1C41-ABED-85C2090DB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7150"/>
            <a:ext cx="7772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398D559-4BED-3A41-9ADE-2D07A3D68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85800"/>
            <a:ext cx="77724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39A889-BC99-094C-90CF-571002F7FE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CEE78B-6154-1A4E-8372-B18C3547941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23CF22C-33D5-1B40-AB66-8F2D085059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7AB2CF8F-97F0-974E-8611-446CC337FF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B2722FA3-6E05-5044-81E7-7C4145ED0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62865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331002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0042D-1280-6F43-B74C-E2B1C73BF96D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Light" panose="020B0403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3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318800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258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10/18/22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3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</a:rPr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401214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664" y="205941"/>
            <a:ext cx="822870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58" tIns="40580" rIns="81158" bIns="405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664" y="1200502"/>
            <a:ext cx="8228707" cy="339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649" y="4683900"/>
            <a:ext cx="2133079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86" y="4683900"/>
            <a:ext cx="2895451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7" y="4683900"/>
            <a:ext cx="2133079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r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E1128-5485-4825-B48B-9AEF1D534499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Gill Sans"/>
              </a:rPr>
              <a:pPr marL="0" marR="0" lvl="0" indent="0" algn="r" defTabSz="5712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8255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5pPr>
      <a:lvl6pPr marL="405796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6pPr>
      <a:lvl7pPr marL="811598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7pPr>
      <a:lvl8pPr marL="1217403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8pPr>
      <a:lvl9pPr marL="1623201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02371" indent="-302371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57281" indent="-25081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cs typeface="+mn-cs"/>
        </a:defRPr>
      </a:lvl2pPr>
      <a:lvl3pPr marL="1012193" indent="-200256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cs typeface="+mn-cs"/>
        </a:defRPr>
      </a:lvl3pPr>
      <a:lvl4pPr marL="1418658" indent="-200256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1824131" indent="-200256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231904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6pPr>
      <a:lvl7pPr marL="2637703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7pPr>
      <a:lvl8pPr marL="3043503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8pPr>
      <a:lvl9pPr marL="3449297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796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598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7403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3201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8999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4804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0602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6400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191" y="205014"/>
            <a:ext cx="8228763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191" y="1203631"/>
            <a:ext cx="8228763" cy="33948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172" y="4685946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marL="0" marR="0" lvl="0" indent="0" algn="l" defTabSz="7398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7055" y="4685946"/>
            <a:ext cx="289814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marL="0" marR="0" lvl="0" indent="0" algn="ctr" defTabSz="7398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5517" y="4685946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marL="0" marR="0" lvl="0" indent="0" algn="r" defTabSz="7398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1224-671F-44E9-ABBD-6930984F0DA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73985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97244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hangingPunct="0">
        <a:tabLst/>
        <a:defRPr lang="en-US" sz="3600" b="0" i="0" u="none" strike="noStrike" kern="1200">
          <a:ln>
            <a:noFill/>
          </a:ln>
          <a:latin typeface="Arial" pitchFamily="18"/>
        </a:defRPr>
      </a:lvl1pPr>
    </p:titleStyle>
    <p:bodyStyle>
      <a:lvl1pPr rtl="0" hangingPunct="0">
        <a:spcBef>
          <a:spcPts val="0"/>
        </a:spcBef>
        <a:spcAft>
          <a:spcPts val="1148"/>
        </a:spcAft>
        <a:tabLst/>
        <a:defRPr lang="en-US" sz="2600" b="0" i="0" u="none" strike="noStrike" kern="1200">
          <a:ln>
            <a:noFill/>
          </a:ln>
          <a:latin typeface="Arial" pitchFamily="18"/>
        </a:defRPr>
      </a:lvl1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z="13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hape 8"/>
          <p:cNvSpPr txBox="1"/>
          <p:nvPr/>
        </p:nvSpPr>
        <p:spPr>
          <a:xfrm>
            <a:off x="53261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Lecture 7 -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sldNum" idx="2"/>
          </p:nvPr>
        </p:nvSpPr>
        <p:spPr>
          <a:xfrm>
            <a:off x="6655689" y="4667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z="2000" kern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sz="20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hape 10"/>
          <p:cNvSpPr txBox="1"/>
          <p:nvPr/>
        </p:nvSpPr>
        <p:spPr>
          <a:xfrm>
            <a:off x="75359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27 Jan 2016</a:t>
            </a:r>
          </a:p>
        </p:txBody>
      </p:sp>
      <p:sp>
        <p:nvSpPr>
          <p:cNvPr id="11" name="Shape 11"/>
          <p:cNvSpPr txBox="1"/>
          <p:nvPr/>
        </p:nvSpPr>
        <p:spPr>
          <a:xfrm>
            <a:off x="72200" y="4624125"/>
            <a:ext cx="5250900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Fei-Fei Li &amp; Andrej Karpathy &amp; Justin Johnson</a:t>
            </a:r>
          </a:p>
        </p:txBody>
      </p:sp>
    </p:spTree>
    <p:extLst>
      <p:ext uri="{BB962C8B-B14F-4D97-AF65-F5344CB8AC3E}">
        <p14:creationId xmlns:p14="http://schemas.microsoft.com/office/powerpoint/2010/main" val="1533545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6" r:id="rId1"/>
    <p:sldLayoutId id="2147483829" r:id="rId2"/>
    <p:sldLayoutId id="214748383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7160"/>
            <a:ext cx="7886700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57250"/>
            <a:ext cx="7891272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4868435"/>
            <a:ext cx="9144000" cy="27432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4" y="4867095"/>
            <a:ext cx="27539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Justin Johnson &amp; David </a:t>
            </a:r>
            <a:r>
              <a:rPr lang="en-US" sz="1200" dirty="0" err="1">
                <a:solidFill>
                  <a:srgbClr val="FFCB05"/>
                </a:solidFill>
              </a:rPr>
              <a:t>Fouhey</a:t>
            </a:r>
            <a:endParaRPr lang="en-US" sz="12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4867841"/>
            <a:ext cx="18288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March 11, 2021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A51D-2761-9544-A759-09055DD68FFD}"/>
              </a:ext>
            </a:extLst>
          </p:cNvPr>
          <p:cNvSpPr txBox="1"/>
          <p:nvPr userDrawn="1"/>
        </p:nvSpPr>
        <p:spPr>
          <a:xfrm>
            <a:off x="2970575" y="4867095"/>
            <a:ext cx="289599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EECS 442 WI 2021: Lecture 15 - </a:t>
            </a:r>
          </a:p>
        </p:txBody>
      </p:sp>
    </p:spTree>
    <p:extLst>
      <p:ext uri="{BB962C8B-B14F-4D97-AF65-F5344CB8AC3E}">
        <p14:creationId xmlns:p14="http://schemas.microsoft.com/office/powerpoint/2010/main" val="130516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7160"/>
            <a:ext cx="7886700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57250"/>
            <a:ext cx="7891272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4868435"/>
            <a:ext cx="9144000" cy="27432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4" y="4867095"/>
            <a:ext cx="27539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Justin Johnson &amp; David </a:t>
            </a:r>
            <a:r>
              <a:rPr lang="en-US" sz="1200" dirty="0" err="1">
                <a:solidFill>
                  <a:srgbClr val="FFCB05"/>
                </a:solidFill>
              </a:rPr>
              <a:t>Fouhey</a:t>
            </a:r>
            <a:endParaRPr lang="en-US" sz="12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4867841"/>
            <a:ext cx="18288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March 16, 2021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A51D-2761-9544-A759-09055DD68FFD}"/>
              </a:ext>
            </a:extLst>
          </p:cNvPr>
          <p:cNvSpPr txBox="1"/>
          <p:nvPr userDrawn="1"/>
        </p:nvSpPr>
        <p:spPr>
          <a:xfrm>
            <a:off x="2970575" y="4867095"/>
            <a:ext cx="289599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EECS 442 WI 2021: Lecture 16 - </a:t>
            </a:r>
          </a:p>
        </p:txBody>
      </p:sp>
    </p:spTree>
    <p:extLst>
      <p:ext uri="{BB962C8B-B14F-4D97-AF65-F5344CB8AC3E}">
        <p14:creationId xmlns:p14="http://schemas.microsoft.com/office/powerpoint/2010/main" val="422977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7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3.emf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9.xml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1.4038.pdf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stanford.edu/slides/2018/cs231n_2018_lecture11.pdf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cs231n.stanford.edu/slides/2018/cs231n_2018_lecture11.pdf" TargetMode="Externa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2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linear_interpolation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4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7.xml"/><Relationship Id="rId4" Type="http://schemas.openxmlformats.org/officeDocument/2006/relationships/hyperlink" Target="https://www.cv-foundation.org/openaccess/content_iccv_2015/papers/Eigen_Predicting_Depth_Surface_ICCV_2015_paper.pdf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7.xml"/><Relationship Id="rId4" Type="http://schemas.openxmlformats.org/officeDocument/2006/relationships/hyperlink" Target="https://www.cv-foundation.org/openaccess/content_iccv_2015/papers/Eigen_Predicting_Depth_Surface_ICCV_2015_paper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jp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1.00561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5.04597.pdf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lipi.github.io/pix2pix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.eecs.berkeley.edu/~cs194-26/fa22/upload/files/proj2/cs194-26-aec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.png"/><Relationship Id="rId5" Type="http://schemas.openxmlformats.org/officeDocument/2006/relationships/hyperlink" Target="https://inst.eecs.berkeley.edu/~cs194-26/fa22/upload/files/proj2/cs194-26-aes/" TargetMode="External"/><Relationship Id="rId4" Type="http://schemas.openxmlformats.org/officeDocument/2006/relationships/hyperlink" Target="https://inst.eecs.berkeley.edu/~cs194-26/fa22/upload/files/proj2/cs194-26-ahk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4.emf"/><Relationship Id="rId5" Type="http://schemas.openxmlformats.org/officeDocument/2006/relationships/image" Target="../media/image33.jpeg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4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in/torchvision/models/alexnet.py#L18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cs231n.github.io/neural-networks-3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398481"/>
            <a:ext cx="7772400" cy="1102519"/>
          </a:xfrm>
        </p:spPr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32016" y="4316798"/>
            <a:ext cx="77119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CS194: Computer Vision and Comp. Photo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Angjoo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Kanazaw</a:t>
            </a:r>
            <a:r>
              <a:rPr lang="en-US" altLang="en-US" dirty="0">
                <a:solidFill>
                  <a:srgbClr val="000000"/>
                </a:solidFill>
                <a:cs typeface="Arial"/>
              </a:rPr>
              <a:t>a/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Alexei Efros, UC Berkeley, Fall 2022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65842" y="1762126"/>
            <a:ext cx="4277917" cy="2352675"/>
            <a:chOff x="4741833" y="3200400"/>
            <a:chExt cx="5639132" cy="3134495"/>
          </a:xfrm>
        </p:grpSpPr>
        <p:grpSp>
          <p:nvGrpSpPr>
            <p:cNvPr id="7" name="Group 777"/>
            <p:cNvGrpSpPr/>
            <p:nvPr/>
          </p:nvGrpSpPr>
          <p:grpSpPr>
            <a:xfrm>
              <a:off x="4741833" y="3200400"/>
              <a:ext cx="2249096" cy="3134495"/>
              <a:chOff x="0" y="0"/>
              <a:chExt cx="2665593" cy="3714955"/>
            </a:xfrm>
          </p:grpSpPr>
          <p:sp>
            <p:nvSpPr>
              <p:cNvPr id="20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1" name="Shape 766"/>
              <p:cNvSpPr/>
              <p:nvPr/>
            </p:nvSpPr>
            <p:spPr>
              <a:xfrm>
                <a:off x="878432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2" name="Shape 770"/>
              <p:cNvSpPr/>
              <p:nvPr/>
            </p:nvSpPr>
            <p:spPr>
              <a:xfrm>
                <a:off x="878432" y="1303772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3" name="Shape 773"/>
              <p:cNvSpPr/>
              <p:nvPr/>
            </p:nvSpPr>
            <p:spPr>
              <a:xfrm>
                <a:off x="891452" y="2620509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4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5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8" name="Group 790"/>
            <p:cNvGrpSpPr/>
            <p:nvPr/>
          </p:nvGrpSpPr>
          <p:grpSpPr>
            <a:xfrm>
              <a:off x="7076225" y="3610684"/>
              <a:ext cx="2448775" cy="2351792"/>
              <a:chOff x="0" y="0"/>
              <a:chExt cx="2902250" cy="2787308"/>
            </a:xfrm>
          </p:grpSpPr>
          <p:sp>
            <p:nvSpPr>
              <p:cNvPr id="12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3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4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5" name="Shape 781"/>
              <p:cNvSpPr/>
              <p:nvPr/>
            </p:nvSpPr>
            <p:spPr>
              <a:xfrm>
                <a:off x="1128109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6" name="Shape 784"/>
              <p:cNvSpPr/>
              <p:nvPr/>
            </p:nvSpPr>
            <p:spPr>
              <a:xfrm>
                <a:off x="1128109" y="1282651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7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8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9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9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10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1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814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(fully-connected) </a:t>
            </a:r>
            <a:br>
              <a:rPr lang="en-US" dirty="0"/>
            </a:br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ape 4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3627" y="1244601"/>
            <a:ext cx="6696745" cy="3358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9233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181959" y="1849699"/>
            <a:ext cx="3266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certain tasks, make sure to transform the output accordingly!!</a:t>
            </a:r>
          </a:p>
        </p:txBody>
      </p:sp>
      <p:pic>
        <p:nvPicPr>
          <p:cNvPr id="7" name="Picture 6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769C21E7-AFF9-524B-A685-F135F7FD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948" r="36423" b="29585"/>
          <a:stretch/>
        </p:blipFill>
        <p:spPr>
          <a:xfrm rot="5400000">
            <a:off x="3091601" y="1428456"/>
            <a:ext cx="3032809" cy="295233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3C30FE-EBEB-0F4E-B881-B305DB64F4EA}"/>
              </a:ext>
            </a:extLst>
          </p:cNvPr>
          <p:cNvSpPr/>
          <p:nvPr/>
        </p:nvSpPr>
        <p:spPr>
          <a:xfrm>
            <a:off x="683568" y="3956238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63A2E4-90F0-8844-A699-17377090D350}"/>
              </a:ext>
            </a:extLst>
          </p:cNvPr>
          <p:cNvSpPr/>
          <p:nvPr/>
        </p:nvSpPr>
        <p:spPr>
          <a:xfrm>
            <a:off x="1907704" y="3939902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57E9239E-37C2-D34C-95D4-0E375763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005" t="22948" r="36423" b="29585"/>
          <a:stretch/>
        </p:blipFill>
        <p:spPr>
          <a:xfrm rot="16200000" flipH="1">
            <a:off x="6115937" y="1428758"/>
            <a:ext cx="3032809" cy="295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E2087-F260-1845-80B8-1F4567F375C0}"/>
              </a:ext>
            </a:extLst>
          </p:cNvPr>
          <p:cNvSpPr txBox="1"/>
          <p:nvPr/>
        </p:nvSpPr>
        <p:spPr>
          <a:xfrm>
            <a:off x="3635896" y="106322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0095-AA54-C244-9C75-56D234ED8B39}"/>
              </a:ext>
            </a:extLst>
          </p:cNvPr>
          <p:cNvSpPr txBox="1"/>
          <p:nvPr/>
        </p:nvSpPr>
        <p:spPr>
          <a:xfrm>
            <a:off x="6444208" y="10563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flip + color </a:t>
            </a:r>
            <a:r>
              <a:rPr lang="en-US" sz="2000" dirty="0" err="1"/>
              <a:t>aug</a:t>
            </a:r>
            <a:endParaRPr lang="en-US" sz="2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02431-C0AB-6A40-832D-92F6C45EC4D9}"/>
              </a:ext>
            </a:extLst>
          </p:cNvPr>
          <p:cNvSpPr/>
          <p:nvPr/>
        </p:nvSpPr>
        <p:spPr>
          <a:xfrm>
            <a:off x="4563165" y="2778939"/>
            <a:ext cx="224859" cy="2248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2266E8-6270-274E-B78D-2B86C4BAC336}"/>
              </a:ext>
            </a:extLst>
          </p:cNvPr>
          <p:cNvSpPr/>
          <p:nvPr/>
        </p:nvSpPr>
        <p:spPr>
          <a:xfrm>
            <a:off x="4932040" y="2787774"/>
            <a:ext cx="224860" cy="224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C86351-42D2-B24D-9AD1-54435E36F615}"/>
              </a:ext>
            </a:extLst>
          </p:cNvPr>
          <p:cNvSpPr txBox="1">
            <a:spLocks/>
          </p:cNvSpPr>
          <p:nvPr/>
        </p:nvSpPr>
        <p:spPr>
          <a:xfrm>
            <a:off x="395536" y="130300"/>
            <a:ext cx="8394858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Autofit/>
          </a:bodyPr>
          <a:lstStyle>
            <a:lvl1pPr algn="ctr" defTabSz="9135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Sometimes labels need to be transformed too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81467-399B-4648-B230-9197AC99EA50}"/>
              </a:ext>
            </a:extLst>
          </p:cNvPr>
          <p:cNvSpPr txBox="1"/>
          <p:nvPr/>
        </p:nvSpPr>
        <p:spPr>
          <a:xfrm>
            <a:off x="395536" y="476286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Defined </a:t>
            </a:r>
            <a:r>
              <a:rPr lang="en-US" sz="1600" dirty="0" err="1"/>
              <a:t>wrt</a:t>
            </a:r>
            <a:r>
              <a:rPr lang="en-US" sz="1600" dirty="0"/>
              <a:t> to the cat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6FA070-E22A-C04A-960A-7AFAADABD21E}"/>
              </a:ext>
            </a:extLst>
          </p:cNvPr>
          <p:cNvSpPr txBox="1"/>
          <p:nvPr/>
        </p:nvSpPr>
        <p:spPr>
          <a:xfrm>
            <a:off x="1555861" y="438331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eye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85B32D-0DE4-6E4E-8DF8-4A34588C4C2C}"/>
              </a:ext>
            </a:extLst>
          </p:cNvPr>
          <p:cNvSpPr txBox="1"/>
          <p:nvPr/>
        </p:nvSpPr>
        <p:spPr>
          <a:xfrm>
            <a:off x="245787" y="437557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Right eye</a:t>
            </a:r>
          </a:p>
        </p:txBody>
      </p:sp>
    </p:spTree>
    <p:extLst>
      <p:ext uri="{BB962C8B-B14F-4D97-AF65-F5344CB8AC3E}">
        <p14:creationId xmlns:p14="http://schemas.microsoft.com/office/powerpoint/2010/main" val="21947064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Very</a:t>
            </a:r>
            <a:r>
              <a:rPr lang="en-US" dirty="0"/>
              <a:t> common bug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181959" y="1849699"/>
            <a:ext cx="3266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certain tasks, make sure to transform the output accordingly!!</a:t>
            </a:r>
          </a:p>
        </p:txBody>
      </p:sp>
      <p:pic>
        <p:nvPicPr>
          <p:cNvPr id="7" name="Picture 6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769C21E7-AFF9-524B-A685-F135F7FD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948" r="36423" b="29585"/>
          <a:stretch/>
        </p:blipFill>
        <p:spPr>
          <a:xfrm rot="5400000">
            <a:off x="3091601" y="1428456"/>
            <a:ext cx="3032809" cy="2952330"/>
          </a:xfrm>
          <a:prstGeom prst="rect">
            <a:avLst/>
          </a:prstGeom>
        </p:spPr>
      </p:pic>
      <p:pic>
        <p:nvPicPr>
          <p:cNvPr id="15" name="Picture 14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57E9239E-37C2-D34C-95D4-0E375763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005" t="22948" r="36423" b="29585"/>
          <a:stretch/>
        </p:blipFill>
        <p:spPr>
          <a:xfrm rot="16200000" flipH="1">
            <a:off x="6115937" y="1428758"/>
            <a:ext cx="3032809" cy="295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E2087-F260-1845-80B8-1F4567F375C0}"/>
              </a:ext>
            </a:extLst>
          </p:cNvPr>
          <p:cNvSpPr txBox="1"/>
          <p:nvPr/>
        </p:nvSpPr>
        <p:spPr>
          <a:xfrm>
            <a:off x="3635896" y="106322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0095-AA54-C244-9C75-56D234ED8B39}"/>
              </a:ext>
            </a:extLst>
          </p:cNvPr>
          <p:cNvSpPr txBox="1"/>
          <p:nvPr/>
        </p:nvSpPr>
        <p:spPr>
          <a:xfrm>
            <a:off x="6444208" y="10563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flip + color </a:t>
            </a:r>
            <a:r>
              <a:rPr lang="en-US" sz="2000" dirty="0" err="1"/>
              <a:t>aug</a:t>
            </a:r>
            <a:endParaRPr lang="en-US" sz="2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02431-C0AB-6A40-832D-92F6C45EC4D9}"/>
              </a:ext>
            </a:extLst>
          </p:cNvPr>
          <p:cNvSpPr/>
          <p:nvPr/>
        </p:nvSpPr>
        <p:spPr>
          <a:xfrm>
            <a:off x="4563165" y="2778939"/>
            <a:ext cx="224859" cy="2248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2266E8-6270-274E-B78D-2B86C4BAC336}"/>
              </a:ext>
            </a:extLst>
          </p:cNvPr>
          <p:cNvSpPr/>
          <p:nvPr/>
        </p:nvSpPr>
        <p:spPr>
          <a:xfrm>
            <a:off x="4932040" y="2787774"/>
            <a:ext cx="224860" cy="224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4FFD8C-1128-2D4B-BEF6-C1884CC4FC72}"/>
              </a:ext>
            </a:extLst>
          </p:cNvPr>
          <p:cNvSpPr/>
          <p:nvPr/>
        </p:nvSpPr>
        <p:spPr>
          <a:xfrm>
            <a:off x="7020272" y="2787774"/>
            <a:ext cx="224859" cy="2248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AF6EAF-5103-A24D-ADE2-4B396EEBCD12}"/>
              </a:ext>
            </a:extLst>
          </p:cNvPr>
          <p:cNvSpPr/>
          <p:nvPr/>
        </p:nvSpPr>
        <p:spPr>
          <a:xfrm>
            <a:off x="7443484" y="2796609"/>
            <a:ext cx="224860" cy="22486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98CBBF-D749-E94D-8F26-C74D56F9D02D}"/>
              </a:ext>
            </a:extLst>
          </p:cNvPr>
          <p:cNvSpPr/>
          <p:nvPr/>
        </p:nvSpPr>
        <p:spPr>
          <a:xfrm>
            <a:off x="683568" y="3956238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771821-F000-1044-8300-E6EA30D5A1AB}"/>
              </a:ext>
            </a:extLst>
          </p:cNvPr>
          <p:cNvSpPr/>
          <p:nvPr/>
        </p:nvSpPr>
        <p:spPr>
          <a:xfrm>
            <a:off x="1907704" y="3939902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A876F5-74E2-C041-A5CF-7BA6977FBBE4}"/>
              </a:ext>
            </a:extLst>
          </p:cNvPr>
          <p:cNvSpPr txBox="1"/>
          <p:nvPr/>
        </p:nvSpPr>
        <p:spPr>
          <a:xfrm>
            <a:off x="395536" y="476286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Defined </a:t>
            </a:r>
            <a:r>
              <a:rPr lang="en-US" sz="1600" dirty="0" err="1"/>
              <a:t>wrt</a:t>
            </a:r>
            <a:r>
              <a:rPr lang="en-US" sz="1600" dirty="0"/>
              <a:t> to the cat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86B916-4E66-634B-8044-A42AFBC815EC}"/>
              </a:ext>
            </a:extLst>
          </p:cNvPr>
          <p:cNvSpPr txBox="1"/>
          <p:nvPr/>
        </p:nvSpPr>
        <p:spPr>
          <a:xfrm>
            <a:off x="1555861" y="438331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eye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007100-526D-484D-B9E3-CE621C10B6F9}"/>
              </a:ext>
            </a:extLst>
          </p:cNvPr>
          <p:cNvSpPr txBox="1"/>
          <p:nvPr/>
        </p:nvSpPr>
        <p:spPr>
          <a:xfrm>
            <a:off x="245787" y="437557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Right eye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7F161D-96DC-F54D-9A3D-36AD4806DC8B}"/>
              </a:ext>
            </a:extLst>
          </p:cNvPr>
          <p:cNvSpPr/>
          <p:nvPr/>
        </p:nvSpPr>
        <p:spPr>
          <a:xfrm>
            <a:off x="3448055" y="4562807"/>
            <a:ext cx="5388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WRONG! Flipped without updating the label!!</a:t>
            </a:r>
          </a:p>
        </p:txBody>
      </p:sp>
    </p:spTree>
    <p:extLst>
      <p:ext uri="{BB962C8B-B14F-4D97-AF65-F5344CB8AC3E}">
        <p14:creationId xmlns:p14="http://schemas.microsoft.com/office/powerpoint/2010/main" val="162797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Very</a:t>
            </a:r>
            <a:r>
              <a:rPr lang="en-US" dirty="0"/>
              <a:t> common bug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181959" y="1849699"/>
            <a:ext cx="3266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certain tasks, make sure to transform the output accordingly!!</a:t>
            </a:r>
          </a:p>
        </p:txBody>
      </p:sp>
      <p:pic>
        <p:nvPicPr>
          <p:cNvPr id="7" name="Picture 6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769C21E7-AFF9-524B-A685-F135F7FD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948" r="36423" b="29585"/>
          <a:stretch/>
        </p:blipFill>
        <p:spPr>
          <a:xfrm rot="5400000">
            <a:off x="3091601" y="1428456"/>
            <a:ext cx="3032809" cy="2952330"/>
          </a:xfrm>
          <a:prstGeom prst="rect">
            <a:avLst/>
          </a:prstGeom>
        </p:spPr>
      </p:pic>
      <p:pic>
        <p:nvPicPr>
          <p:cNvPr id="15" name="Picture 14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57E9239E-37C2-D34C-95D4-0E375763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005" t="22948" r="36423" b="29585"/>
          <a:stretch/>
        </p:blipFill>
        <p:spPr>
          <a:xfrm rot="16200000" flipH="1">
            <a:off x="6115937" y="1428758"/>
            <a:ext cx="3032809" cy="295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E2087-F260-1845-80B8-1F4567F375C0}"/>
              </a:ext>
            </a:extLst>
          </p:cNvPr>
          <p:cNvSpPr txBox="1"/>
          <p:nvPr/>
        </p:nvSpPr>
        <p:spPr>
          <a:xfrm>
            <a:off x="3635896" y="106322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0095-AA54-C244-9C75-56D234ED8B39}"/>
              </a:ext>
            </a:extLst>
          </p:cNvPr>
          <p:cNvSpPr txBox="1"/>
          <p:nvPr/>
        </p:nvSpPr>
        <p:spPr>
          <a:xfrm>
            <a:off x="6444208" y="10563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flip + color </a:t>
            </a:r>
            <a:r>
              <a:rPr lang="en-US" sz="2000" dirty="0" err="1"/>
              <a:t>aug</a:t>
            </a:r>
            <a:endParaRPr lang="en-US" sz="2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02431-C0AB-6A40-832D-92F6C45EC4D9}"/>
              </a:ext>
            </a:extLst>
          </p:cNvPr>
          <p:cNvSpPr/>
          <p:nvPr/>
        </p:nvSpPr>
        <p:spPr>
          <a:xfrm>
            <a:off x="4563165" y="2778939"/>
            <a:ext cx="224859" cy="2248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2266E8-6270-274E-B78D-2B86C4BAC336}"/>
              </a:ext>
            </a:extLst>
          </p:cNvPr>
          <p:cNvSpPr/>
          <p:nvPr/>
        </p:nvSpPr>
        <p:spPr>
          <a:xfrm>
            <a:off x="4932040" y="2787774"/>
            <a:ext cx="224860" cy="224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4FFD8C-1128-2D4B-BEF6-C1884CC4FC72}"/>
              </a:ext>
            </a:extLst>
          </p:cNvPr>
          <p:cNvSpPr/>
          <p:nvPr/>
        </p:nvSpPr>
        <p:spPr>
          <a:xfrm>
            <a:off x="7020272" y="2787774"/>
            <a:ext cx="224859" cy="2248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AF6EAF-5103-A24D-ADE2-4B396EEBCD12}"/>
              </a:ext>
            </a:extLst>
          </p:cNvPr>
          <p:cNvSpPr/>
          <p:nvPr/>
        </p:nvSpPr>
        <p:spPr>
          <a:xfrm>
            <a:off x="7443484" y="2796609"/>
            <a:ext cx="224860" cy="224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98CBBF-D749-E94D-8F26-C74D56F9D02D}"/>
              </a:ext>
            </a:extLst>
          </p:cNvPr>
          <p:cNvSpPr/>
          <p:nvPr/>
        </p:nvSpPr>
        <p:spPr>
          <a:xfrm>
            <a:off x="683568" y="3956238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771821-F000-1044-8300-E6EA30D5A1AB}"/>
              </a:ext>
            </a:extLst>
          </p:cNvPr>
          <p:cNvSpPr/>
          <p:nvPr/>
        </p:nvSpPr>
        <p:spPr>
          <a:xfrm>
            <a:off x="1907704" y="3939902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A876F5-74E2-C041-A5CF-7BA6977FBBE4}"/>
              </a:ext>
            </a:extLst>
          </p:cNvPr>
          <p:cNvSpPr txBox="1"/>
          <p:nvPr/>
        </p:nvSpPr>
        <p:spPr>
          <a:xfrm>
            <a:off x="395536" y="476286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Defined </a:t>
            </a:r>
            <a:r>
              <a:rPr lang="en-US" sz="1600" dirty="0" err="1"/>
              <a:t>wrt</a:t>
            </a:r>
            <a:r>
              <a:rPr lang="en-US" sz="1600" dirty="0"/>
              <a:t> to the cat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86B916-4E66-634B-8044-A42AFBC815EC}"/>
              </a:ext>
            </a:extLst>
          </p:cNvPr>
          <p:cNvSpPr txBox="1"/>
          <p:nvPr/>
        </p:nvSpPr>
        <p:spPr>
          <a:xfrm>
            <a:off x="1555861" y="438331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eye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007100-526D-484D-B9E3-CE621C10B6F9}"/>
              </a:ext>
            </a:extLst>
          </p:cNvPr>
          <p:cNvSpPr txBox="1"/>
          <p:nvPr/>
        </p:nvSpPr>
        <p:spPr>
          <a:xfrm>
            <a:off x="245787" y="437557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Right eye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26FDE8-8E13-094B-A7F2-B84AE32CE393}"/>
              </a:ext>
            </a:extLst>
          </p:cNvPr>
          <p:cNvSpPr/>
          <p:nvPr/>
        </p:nvSpPr>
        <p:spPr>
          <a:xfrm>
            <a:off x="3622509" y="4562807"/>
            <a:ext cx="5214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Correct</a:t>
            </a:r>
          </a:p>
        </p:txBody>
      </p:sp>
    </p:spTree>
    <p:extLst>
      <p:ext uri="{BB962C8B-B14F-4D97-AF65-F5344CB8AC3E}">
        <p14:creationId xmlns:p14="http://schemas.microsoft.com/office/powerpoint/2010/main" val="34052240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285E-D8FC-8E44-A37A-1CD931AAE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 good starting point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7166D8-1819-2043-BE42-39EB6602BF2B}"/>
              </a:ext>
            </a:extLst>
          </p:cNvPr>
          <p:cNvSpPr/>
          <p:nvPr/>
        </p:nvSpPr>
        <p:spPr>
          <a:xfrm>
            <a:off x="1475656" y="4318704"/>
            <a:ext cx="65991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/>
              <a:t>DeepPose</a:t>
            </a:r>
            <a:r>
              <a:rPr lang="en-US" sz="2000" dirty="0"/>
              <a:t>: Human Pose Estimation via Deep Neural Networks</a:t>
            </a:r>
          </a:p>
          <a:p>
            <a:pPr algn="ctr"/>
            <a:r>
              <a:rPr lang="en-US" sz="2000" dirty="0"/>
              <a:t>[</a:t>
            </a:r>
            <a:r>
              <a:rPr lang="en-US" sz="2000" dirty="0" err="1"/>
              <a:t>Toshev</a:t>
            </a:r>
            <a:r>
              <a:rPr lang="en-US" sz="2000" dirty="0"/>
              <a:t> and </a:t>
            </a:r>
            <a:r>
              <a:rPr lang="en-US" sz="2000" dirty="0" err="1"/>
              <a:t>Szegedy</a:t>
            </a:r>
            <a:r>
              <a:rPr lang="en-US" sz="2000" dirty="0"/>
              <a:t> 2014]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8E1367-9C49-FE4E-8CF9-449B35A306D8}"/>
              </a:ext>
            </a:extLst>
          </p:cNvPr>
          <p:cNvGrpSpPr/>
          <p:nvPr/>
        </p:nvGrpSpPr>
        <p:grpSpPr>
          <a:xfrm>
            <a:off x="229023" y="1063770"/>
            <a:ext cx="8685954" cy="3254934"/>
            <a:chOff x="838200" y="1690688"/>
            <a:chExt cx="10357180" cy="38812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2D812A-1BC0-124E-9E0D-8E849A41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908625"/>
              <a:ext cx="10357180" cy="366326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DBDA70-9AE7-5743-96FD-F2534A7D59E0}"/>
                </a:ext>
              </a:extLst>
            </p:cNvPr>
            <p:cNvSpPr/>
            <p:nvPr/>
          </p:nvSpPr>
          <p:spPr>
            <a:xfrm>
              <a:off x="6919784" y="1690688"/>
              <a:ext cx="593124" cy="582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88398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7F943-EA7F-0E4E-AF1C-7FD40895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Regression Objective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CE29FB-8E89-5041-A3EF-DD4C9ADED2BD}"/>
              </a:ext>
            </a:extLst>
          </p:cNvPr>
          <p:cNvGrpSpPr/>
          <p:nvPr/>
        </p:nvGrpSpPr>
        <p:grpSpPr>
          <a:xfrm>
            <a:off x="1156899" y="1275606"/>
            <a:ext cx="3977218" cy="2254006"/>
            <a:chOff x="-74463" y="1242229"/>
            <a:chExt cx="4648699" cy="2634553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264CDD3A-973C-5640-92B4-F1D180C22A0B}"/>
                </a:ext>
              </a:extLst>
            </p:cNvPr>
            <p:cNvSpPr/>
            <p:nvPr/>
          </p:nvSpPr>
          <p:spPr>
            <a:xfrm>
              <a:off x="-74462" y="1242229"/>
              <a:ext cx="2653354" cy="2634550"/>
            </a:xfrm>
            <a:prstGeom prst="cube">
              <a:avLst>
                <a:gd name="adj" fmla="val 7858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picture containing outdoor, tree, grass, mammal&#10;&#10;Description automatically generated">
              <a:extLst>
                <a:ext uri="{FF2B5EF4-FFF2-40B4-BE49-F238E27FC236}">
                  <a16:creationId xmlns:a16="http://schemas.microsoft.com/office/drawing/2014/main" id="{3A14FDA8-0AEA-6247-AC5C-9352F0458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01" t="9401" r="36350" b="19201"/>
            <a:stretch/>
          </p:blipFill>
          <p:spPr>
            <a:xfrm rot="5400000">
              <a:off x="-74462" y="1424863"/>
              <a:ext cx="2451918" cy="245191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1664CE-8DBC-F543-B7D9-9791CC75A07A}"/>
                </a:ext>
              </a:extLst>
            </p:cNvPr>
            <p:cNvGrpSpPr/>
            <p:nvPr/>
          </p:nvGrpSpPr>
          <p:grpSpPr>
            <a:xfrm>
              <a:off x="2892488" y="1590861"/>
              <a:ext cx="1368152" cy="1944216"/>
              <a:chOff x="3756584" y="1707654"/>
              <a:chExt cx="1368152" cy="1944216"/>
            </a:xfrm>
          </p:grpSpPr>
          <p:sp>
            <p:nvSpPr>
              <p:cNvPr id="10" name="Trapezoid 9">
                <a:extLst>
                  <a:ext uri="{FF2B5EF4-FFF2-40B4-BE49-F238E27FC236}">
                    <a16:creationId xmlns:a16="http://schemas.microsoft.com/office/drawing/2014/main" id="{494C3E20-B271-5746-81E2-14A0EA1A38F5}"/>
                  </a:ext>
                </a:extLst>
              </p:cNvPr>
              <p:cNvSpPr/>
              <p:nvPr/>
            </p:nvSpPr>
            <p:spPr>
              <a:xfrm rot="5400000">
                <a:off x="3468552" y="1995686"/>
                <a:ext cx="1944216" cy="1368152"/>
              </a:xfrm>
              <a:prstGeom prst="trapezoi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B5868D-4DF2-8B43-A055-68B6B9105333}"/>
                  </a:ext>
                </a:extLst>
              </p:cNvPr>
              <p:cNvSpPr txBox="1"/>
              <p:nvPr/>
            </p:nvSpPr>
            <p:spPr>
              <a:xfrm>
                <a:off x="3900599" y="2427734"/>
                <a:ext cx="1224134" cy="52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CNN</a:t>
                </a: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512AF5C-C76A-234F-8C71-4D58591CB2B4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>
              <a:off x="2578893" y="2562969"/>
              <a:ext cx="31359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50A535C-5033-2B41-BB9E-CFB7F9B442AC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4260637" y="2572551"/>
              <a:ext cx="31359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CC9053-381E-A743-AACB-0B9DC9ADA37C}"/>
              </a:ext>
            </a:extLst>
          </p:cNvPr>
          <p:cNvGrpSpPr/>
          <p:nvPr/>
        </p:nvGrpSpPr>
        <p:grpSpPr>
          <a:xfrm rot="5400000">
            <a:off x="5379007" y="1778969"/>
            <a:ext cx="821960" cy="447643"/>
            <a:chOff x="6198312" y="3852299"/>
            <a:chExt cx="821960" cy="447643"/>
          </a:xfrm>
        </p:grpSpPr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DE840E8F-3411-AD4D-AC94-FC5F9F02B4CE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808B5E8B-08DE-3B45-B691-D99E6D4A2540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8CE787-2BE3-A642-82E4-5BBE642C68EC}"/>
              </a:ext>
            </a:extLst>
          </p:cNvPr>
          <p:cNvGrpSpPr/>
          <p:nvPr/>
        </p:nvGrpSpPr>
        <p:grpSpPr>
          <a:xfrm rot="5400000">
            <a:off x="5394603" y="3064645"/>
            <a:ext cx="821960" cy="447643"/>
            <a:chOff x="6198312" y="3852299"/>
            <a:chExt cx="821960" cy="447643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3CCC4A22-E31E-6C40-ABD9-59F8B0F53E20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A860B5F0-1F11-4349-B20C-6263C1846AF4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4414D44-D5F3-7F45-9DD4-19B86115F36D}"/>
              </a:ext>
            </a:extLst>
          </p:cNvPr>
          <p:cNvSpPr txBox="1"/>
          <p:nvPr/>
        </p:nvSpPr>
        <p:spPr>
          <a:xfrm>
            <a:off x="5573964" y="1539207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x'</a:t>
            </a:r>
            <a:r>
              <a:rPr lang="en-US" sz="1800" baseline="-250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96F963-23B9-CB41-AE9B-42AFBA317032}"/>
              </a:ext>
            </a:extLst>
          </p:cNvPr>
          <p:cNvSpPr txBox="1"/>
          <p:nvPr/>
        </p:nvSpPr>
        <p:spPr>
          <a:xfrm>
            <a:off x="5573964" y="1889955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y'</a:t>
            </a:r>
            <a:r>
              <a:rPr lang="en-US" sz="1800" baseline="-25000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AAF6B4-DFA8-A241-8CEC-ABAD6E7EAD41}"/>
              </a:ext>
            </a:extLst>
          </p:cNvPr>
          <p:cNvSpPr txBox="1"/>
          <p:nvPr/>
        </p:nvSpPr>
        <p:spPr>
          <a:xfrm>
            <a:off x="5573964" y="2823424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x'</a:t>
            </a:r>
            <a:r>
              <a:rPr lang="en-US" sz="1800" baseline="-25000" dirty="0" err="1"/>
              <a:t>n</a:t>
            </a:r>
            <a:endParaRPr lang="en-US" sz="1800" baseline="-25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D08A9F-8C71-1744-8BD6-79844AFA2C69}"/>
              </a:ext>
            </a:extLst>
          </p:cNvPr>
          <p:cNvSpPr txBox="1"/>
          <p:nvPr/>
        </p:nvSpPr>
        <p:spPr>
          <a:xfrm>
            <a:off x="5573964" y="3174172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y'</a:t>
            </a:r>
            <a:r>
              <a:rPr lang="en-US" sz="1800" baseline="-25000" dirty="0" err="1"/>
              <a:t>n</a:t>
            </a:r>
            <a:endParaRPr lang="en-US" sz="1800" baseline="-25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C8D772-9C5C-CD4D-BAC5-991C1C1C9534}"/>
              </a:ext>
            </a:extLst>
          </p:cNvPr>
          <p:cNvSpPr txBox="1"/>
          <p:nvPr/>
        </p:nvSpPr>
        <p:spPr>
          <a:xfrm rot="5400000">
            <a:off x="5623449" y="2413770"/>
            <a:ext cx="56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2DF56B-9887-0E43-953B-10834A39E3AE}"/>
              </a:ext>
            </a:extLst>
          </p:cNvPr>
          <p:cNvGrpSpPr/>
          <p:nvPr/>
        </p:nvGrpSpPr>
        <p:grpSpPr>
          <a:xfrm rot="5400000">
            <a:off x="6878062" y="1761039"/>
            <a:ext cx="821960" cy="447643"/>
            <a:chOff x="6198312" y="3852299"/>
            <a:chExt cx="821960" cy="44764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A3E2EEFB-3A0D-D840-A63B-C35F13582D93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2E20499F-B0CC-AE49-AF67-26B7D4ED4925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7EADCDF-023C-CF43-9F7A-A76AA1B76F91}"/>
              </a:ext>
            </a:extLst>
          </p:cNvPr>
          <p:cNvGrpSpPr/>
          <p:nvPr/>
        </p:nvGrpSpPr>
        <p:grpSpPr>
          <a:xfrm rot="5400000">
            <a:off x="6893658" y="3046715"/>
            <a:ext cx="821960" cy="447643"/>
            <a:chOff x="6198312" y="3852299"/>
            <a:chExt cx="821960" cy="44764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7BFFCC3E-8E4C-DA47-9116-77EC39D085BD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CF53D08E-F100-E542-A2AC-764E749EEC03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3FCE418-C6A6-5447-AA22-4D5834A3D549}"/>
              </a:ext>
            </a:extLst>
          </p:cNvPr>
          <p:cNvSpPr txBox="1"/>
          <p:nvPr/>
        </p:nvSpPr>
        <p:spPr>
          <a:xfrm>
            <a:off x="7073019" y="1521277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x</a:t>
            </a:r>
            <a:r>
              <a:rPr lang="en-US" sz="1800" baseline="-25000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A40999-B130-A84D-844C-F6218EE6336D}"/>
              </a:ext>
            </a:extLst>
          </p:cNvPr>
          <p:cNvSpPr txBox="1"/>
          <p:nvPr/>
        </p:nvSpPr>
        <p:spPr>
          <a:xfrm>
            <a:off x="7073019" y="1872025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y</a:t>
            </a:r>
            <a:r>
              <a:rPr lang="en-US" sz="1800" baseline="-25000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43E9E4-54EF-864E-A719-57FC1B9205F3}"/>
              </a:ext>
            </a:extLst>
          </p:cNvPr>
          <p:cNvSpPr txBox="1"/>
          <p:nvPr/>
        </p:nvSpPr>
        <p:spPr>
          <a:xfrm>
            <a:off x="7073019" y="2805494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x</a:t>
            </a:r>
            <a:r>
              <a:rPr lang="en-US" sz="1800" baseline="-25000" dirty="0" err="1"/>
              <a:t>n</a:t>
            </a:r>
            <a:endParaRPr lang="en-US" sz="1800" baseline="-25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EF9894-7791-AD46-B3B3-41EECE63444B}"/>
              </a:ext>
            </a:extLst>
          </p:cNvPr>
          <p:cNvSpPr txBox="1"/>
          <p:nvPr/>
        </p:nvSpPr>
        <p:spPr>
          <a:xfrm>
            <a:off x="7073019" y="3156242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y</a:t>
            </a:r>
            <a:r>
              <a:rPr lang="en-US" sz="1800" baseline="-25000" dirty="0" err="1"/>
              <a:t>n</a:t>
            </a:r>
            <a:endParaRPr lang="en-US" sz="1800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FEB57F-30C7-2040-984C-1D559503655C}"/>
              </a:ext>
            </a:extLst>
          </p:cNvPr>
          <p:cNvSpPr txBox="1"/>
          <p:nvPr/>
        </p:nvSpPr>
        <p:spPr>
          <a:xfrm rot="5400000">
            <a:off x="7122504" y="2395840"/>
            <a:ext cx="56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706D23-FE70-A54B-86EF-6939C03704AB}"/>
              </a:ext>
            </a:extLst>
          </p:cNvPr>
          <p:cNvSpPr txBox="1"/>
          <p:nvPr/>
        </p:nvSpPr>
        <p:spPr>
          <a:xfrm>
            <a:off x="6343658" y="2189948"/>
            <a:ext cx="74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7333787-B81C-664B-82D7-059D31ACE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208" y="1755231"/>
            <a:ext cx="132163" cy="1663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48F3B16-7A3D-C441-BC22-744BF454E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725" y="1787373"/>
            <a:ext cx="132163" cy="166318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3394D59-5AF4-574C-AE55-B61C4996D61B}"/>
              </a:ext>
            </a:extLst>
          </p:cNvPr>
          <p:cNvSpPr txBox="1"/>
          <p:nvPr/>
        </p:nvSpPr>
        <p:spPr>
          <a:xfrm>
            <a:off x="7857531" y="1358546"/>
            <a:ext cx="530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BE3DAC-95CE-8B47-A07D-3390B80CE904}"/>
              </a:ext>
            </a:extLst>
          </p:cNvPr>
          <p:cNvSpPr txBox="1"/>
          <p:nvPr/>
        </p:nvSpPr>
        <p:spPr>
          <a:xfrm>
            <a:off x="1022381" y="4053731"/>
            <a:ext cx="7663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what you implement in part 1. But this is not what the </a:t>
            </a:r>
            <a:r>
              <a:rPr lang="en-US" sz="2400" dirty="0" err="1"/>
              <a:t>SoTA</a:t>
            </a:r>
            <a:r>
              <a:rPr lang="en-US" sz="2400" dirty="0"/>
              <a:t> models do in practice </a:t>
            </a:r>
          </a:p>
        </p:txBody>
      </p:sp>
    </p:spTree>
    <p:extLst>
      <p:ext uri="{BB962C8B-B14F-4D97-AF65-F5344CB8AC3E}">
        <p14:creationId xmlns:p14="http://schemas.microsoft.com/office/powerpoint/2010/main" val="37636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bldLvl="2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CA2FF-3B74-B745-BDEB-1D6EB760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Downsides of regression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79F2D-092D-994D-AEAE-2B35E7A0A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3723878"/>
            <a:ext cx="8228763" cy="858757"/>
          </a:xfrm>
        </p:spPr>
        <p:txBody>
          <a:bodyPr/>
          <a:lstStyle/>
          <a:p>
            <a:pPr marL="108000" indent="0">
              <a:buNone/>
            </a:pPr>
            <a:r>
              <a:rPr lang="en-US" sz="2800" dirty="0"/>
              <a:t>With regression objective you have to commit to ONE location and only get one training signal on how correct that location was.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58FB1A-D8EF-3942-9723-13059D0EB81E}"/>
              </a:ext>
            </a:extLst>
          </p:cNvPr>
          <p:cNvGrpSpPr/>
          <p:nvPr/>
        </p:nvGrpSpPr>
        <p:grpSpPr>
          <a:xfrm>
            <a:off x="1763688" y="1142161"/>
            <a:ext cx="5832648" cy="2131425"/>
            <a:chOff x="5973813" y="3336313"/>
            <a:chExt cx="5832648" cy="21314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787F06-E669-414F-9AED-A87AEA08E8C6}"/>
                </a:ext>
              </a:extLst>
            </p:cNvPr>
            <p:cNvSpPr txBox="1"/>
            <p:nvPr/>
          </p:nvSpPr>
          <p:spPr>
            <a:xfrm>
              <a:off x="5973813" y="3336313"/>
              <a:ext cx="5832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Locally a lot of things look similar!!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4CC25F-9A47-A74F-984C-5839F6435FC7}"/>
                </a:ext>
              </a:extLst>
            </p:cNvPr>
            <p:cNvGrpSpPr/>
            <p:nvPr/>
          </p:nvGrpSpPr>
          <p:grpSpPr>
            <a:xfrm>
              <a:off x="6351273" y="3975660"/>
              <a:ext cx="4859312" cy="1492078"/>
              <a:chOff x="6642847" y="3994322"/>
              <a:chExt cx="3603812" cy="110657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3F373C1-AC3C-2740-B1A1-07548FB3E7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4" t="35877" r="68761" b="36093"/>
              <a:stretch/>
            </p:blipFill>
            <p:spPr>
              <a:xfrm>
                <a:off x="9156809" y="3994322"/>
                <a:ext cx="1089850" cy="110657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047ECEB-9B99-874E-B4F6-52CC5519DA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40" t="30638" r="4315" b="41332"/>
              <a:stretch/>
            </p:blipFill>
            <p:spPr>
              <a:xfrm>
                <a:off x="7899828" y="3994322"/>
                <a:ext cx="1089850" cy="110657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2DA72B7-5AA9-A649-BE8F-7D36FD42B3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80" t="64682" r="9275" b="7288"/>
              <a:stretch/>
            </p:blipFill>
            <p:spPr>
              <a:xfrm>
                <a:off x="6642847" y="3994322"/>
                <a:ext cx="1089850" cy="11065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0472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0EE0C-8A00-2B48-AD50-1D85EC9E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Belief/Confidence map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5CFC2-32B0-1146-828B-D6BD970F0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0" y="4042107"/>
            <a:ext cx="8228763" cy="1018625"/>
          </a:xfrm>
        </p:spPr>
        <p:txBody>
          <a:bodyPr/>
          <a:lstStyle/>
          <a:p>
            <a:pPr marL="108000" indent="0" algn="ctr">
              <a:buNone/>
            </a:pPr>
            <a:r>
              <a:rPr lang="en-US" sz="2400" dirty="0"/>
              <a:t>For K </a:t>
            </a:r>
            <a:r>
              <a:rPr lang="en-US" sz="2400" dirty="0" err="1"/>
              <a:t>keypoints</a:t>
            </a:r>
            <a:r>
              <a:rPr lang="en-US" sz="2400" dirty="0"/>
              <a:t>, train model to predict K many sheets (h x w) of scores of how likely the pixel is k-</a:t>
            </a:r>
            <a:r>
              <a:rPr lang="en-US" sz="2400" dirty="0" err="1"/>
              <a:t>th</a:t>
            </a:r>
            <a:r>
              <a:rPr lang="en-US" sz="2400" dirty="0"/>
              <a:t> </a:t>
            </a:r>
            <a:r>
              <a:rPr lang="en-US" sz="2400" dirty="0" err="1"/>
              <a:t>keypoint</a:t>
            </a:r>
            <a:r>
              <a:rPr lang="en-US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54A6B-C1DE-2A49-AD73-3A0EFBCC8909}"/>
              </a:ext>
            </a:extLst>
          </p:cNvPr>
          <p:cNvSpPr txBox="1"/>
          <p:nvPr/>
        </p:nvSpPr>
        <p:spPr>
          <a:xfrm>
            <a:off x="-108520" y="3457332"/>
            <a:ext cx="928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[Thompson et al. </a:t>
            </a:r>
            <a:r>
              <a:rPr lang="en-US" sz="1400" dirty="0" err="1"/>
              <a:t>NeurIPS</a:t>
            </a:r>
            <a:r>
              <a:rPr lang="en-US" sz="1400" dirty="0"/>
              <a:t> 2014, CVPR 2015, Convolutional Pose Machine, Wei et al. CVPR 2016, </a:t>
            </a:r>
          </a:p>
          <a:p>
            <a:pPr algn="r"/>
            <a:r>
              <a:rPr lang="en-US" sz="1400" dirty="0"/>
              <a:t>(figure credit: Ning et al TMM 2017)…]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D100FA-91F3-0849-9EC3-50194346E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9" y="1404241"/>
            <a:ext cx="9144000" cy="19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490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938B-30B7-5242-B040-B2C984E8B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463D8-3945-5C46-9648-50D4BFAE6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en-US" dirty="0"/>
              <a:t>So far, we’ve only seen examples that output a vector representation out of an image.</a:t>
            </a:r>
          </a:p>
          <a:p>
            <a:pPr marL="108000" indent="0">
              <a:buNone/>
            </a:pPr>
            <a:endParaRPr lang="en-US" dirty="0"/>
          </a:p>
          <a:p>
            <a:pPr marL="108000" indent="0">
              <a:buNone/>
            </a:pPr>
            <a:r>
              <a:rPr lang="en-US" dirty="0"/>
              <a:t>How do we do dense (per-pixel) predictions? </a:t>
            </a:r>
          </a:p>
        </p:txBody>
      </p:sp>
    </p:spTree>
    <p:extLst>
      <p:ext uri="{BB962C8B-B14F-4D97-AF65-F5344CB8AC3E}">
        <p14:creationId xmlns:p14="http://schemas.microsoft.com/office/powerpoint/2010/main" val="220316076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16E72-A6D5-F848-9602-2E0F3020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Dense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81D0B-8244-8643-9F81-82ECBBF0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1" y="1203631"/>
            <a:ext cx="8228763" cy="689181"/>
          </a:xfrm>
        </p:spPr>
        <p:txBody>
          <a:bodyPr/>
          <a:lstStyle/>
          <a:p>
            <a:pPr marL="108000" indent="0">
              <a:buNone/>
            </a:pPr>
            <a:r>
              <a:rPr lang="en-US" dirty="0"/>
              <a:t>Needed for many things:</a:t>
            </a:r>
          </a:p>
        </p:txBody>
      </p:sp>
      <p:sp>
        <p:nvSpPr>
          <p:cNvPr id="4" name="Google Shape;102;p14">
            <a:extLst>
              <a:ext uri="{FF2B5EF4-FFF2-40B4-BE49-F238E27FC236}">
                <a16:creationId xmlns:a16="http://schemas.microsoft.com/office/drawing/2014/main" id="{6B0F7671-4BCA-B142-A84F-08C904793B48}"/>
              </a:ext>
            </a:extLst>
          </p:cNvPr>
          <p:cNvSpPr txBox="1"/>
          <p:nvPr/>
        </p:nvSpPr>
        <p:spPr>
          <a:xfrm>
            <a:off x="1187624" y="2219526"/>
            <a:ext cx="2970973" cy="52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Semantic Segmentation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5" name="Google Shape;122;p14">
            <a:extLst>
              <a:ext uri="{FF2B5EF4-FFF2-40B4-BE49-F238E27FC236}">
                <a16:creationId xmlns:a16="http://schemas.microsoft.com/office/drawing/2014/main" id="{F333D229-9D38-A046-BAB9-285B3B8119B5}"/>
              </a:ext>
            </a:extLst>
          </p:cNvPr>
          <p:cNvGrpSpPr/>
          <p:nvPr/>
        </p:nvGrpSpPr>
        <p:grpSpPr>
          <a:xfrm>
            <a:off x="2633791" y="2763584"/>
            <a:ext cx="2141052" cy="1818140"/>
            <a:chOff x="2277225" y="713289"/>
            <a:chExt cx="3568755" cy="2932300"/>
          </a:xfrm>
        </p:grpSpPr>
        <p:grpSp>
          <p:nvGrpSpPr>
            <p:cNvPr id="6" name="Google Shape;123;p14">
              <a:extLst>
                <a:ext uri="{FF2B5EF4-FFF2-40B4-BE49-F238E27FC236}">
                  <a16:creationId xmlns:a16="http://schemas.microsoft.com/office/drawing/2014/main" id="{8006527C-4A8F-D94B-9A5F-3ADCBB05D3CB}"/>
                </a:ext>
              </a:extLst>
            </p:cNvPr>
            <p:cNvGrpSpPr/>
            <p:nvPr/>
          </p:nvGrpSpPr>
          <p:grpSpPr>
            <a:xfrm>
              <a:off x="2277225" y="713289"/>
              <a:ext cx="3562639" cy="2932300"/>
              <a:chOff x="2401325" y="1743175"/>
              <a:chExt cx="2093699" cy="1812299"/>
            </a:xfrm>
          </p:grpSpPr>
          <p:pic>
            <p:nvPicPr>
              <p:cNvPr id="10" name="Google Shape;124;p14">
                <a:extLst>
                  <a:ext uri="{FF2B5EF4-FFF2-40B4-BE49-F238E27FC236}">
                    <a16:creationId xmlns:a16="http://schemas.microsoft.com/office/drawing/2014/main" id="{075D732F-15F1-324A-B3B4-312E231310EB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9279" r="25734"/>
              <a:stretch/>
            </p:blipFill>
            <p:spPr>
              <a:xfrm>
                <a:off x="2401325" y="1743175"/>
                <a:ext cx="2093699" cy="18122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Google Shape;125;p14">
                <a:extLst>
                  <a:ext uri="{FF2B5EF4-FFF2-40B4-BE49-F238E27FC236}">
                    <a16:creationId xmlns:a16="http://schemas.microsoft.com/office/drawing/2014/main" id="{7BFDE00A-CF42-F146-804D-1F264DC64845}"/>
                  </a:ext>
                </a:extLst>
              </p:cNvPr>
              <p:cNvSpPr/>
              <p:nvPr/>
            </p:nvSpPr>
            <p:spPr>
              <a:xfrm>
                <a:off x="2466169" y="2111305"/>
                <a:ext cx="1608200" cy="1150000"/>
              </a:xfrm>
              <a:custGeom>
                <a:avLst/>
                <a:gdLst/>
                <a:ahLst/>
                <a:cxnLst/>
                <a:rect l="l" t="t" r="r" b="b"/>
                <a:pathLst>
                  <a:path w="64328" h="46000" extrusionOk="0">
                    <a:moveTo>
                      <a:pt x="2367" y="7601"/>
                    </a:moveTo>
                    <a:lnTo>
                      <a:pt x="14375" y="6468"/>
                    </a:lnTo>
                    <a:lnTo>
                      <a:pt x="27313" y="10422"/>
                    </a:lnTo>
                    <a:lnTo>
                      <a:pt x="36297" y="13297"/>
                    </a:lnTo>
                    <a:lnTo>
                      <a:pt x="39532" y="12218"/>
                    </a:lnTo>
                    <a:lnTo>
                      <a:pt x="38094" y="6110"/>
                    </a:lnTo>
                    <a:lnTo>
                      <a:pt x="38094" y="1438"/>
                    </a:lnTo>
                    <a:lnTo>
                      <a:pt x="40251" y="1078"/>
                    </a:lnTo>
                    <a:lnTo>
                      <a:pt x="46359" y="6110"/>
                    </a:lnTo>
                    <a:lnTo>
                      <a:pt x="56062" y="5391"/>
                    </a:lnTo>
                    <a:lnTo>
                      <a:pt x="61812" y="0"/>
                    </a:lnTo>
                    <a:lnTo>
                      <a:pt x="64328" y="1078"/>
                    </a:lnTo>
                    <a:lnTo>
                      <a:pt x="63968" y="10063"/>
                    </a:lnTo>
                    <a:lnTo>
                      <a:pt x="62532" y="18688"/>
                    </a:lnTo>
                    <a:lnTo>
                      <a:pt x="61093" y="21562"/>
                    </a:lnTo>
                    <a:lnTo>
                      <a:pt x="63609" y="24797"/>
                    </a:lnTo>
                    <a:lnTo>
                      <a:pt x="64328" y="29828"/>
                    </a:lnTo>
                    <a:lnTo>
                      <a:pt x="64328" y="34140"/>
                    </a:lnTo>
                    <a:lnTo>
                      <a:pt x="60735" y="37734"/>
                    </a:lnTo>
                    <a:lnTo>
                      <a:pt x="55703" y="35218"/>
                    </a:lnTo>
                    <a:lnTo>
                      <a:pt x="57141" y="28750"/>
                    </a:lnTo>
                    <a:lnTo>
                      <a:pt x="53187" y="31266"/>
                    </a:lnTo>
                    <a:lnTo>
                      <a:pt x="48515" y="32703"/>
                    </a:lnTo>
                    <a:lnTo>
                      <a:pt x="49235" y="35937"/>
                    </a:lnTo>
                    <a:lnTo>
                      <a:pt x="50476" y="39345"/>
                    </a:lnTo>
                    <a:lnTo>
                      <a:pt x="50312" y="43484"/>
                    </a:lnTo>
                    <a:lnTo>
                      <a:pt x="47438" y="46000"/>
                    </a:lnTo>
                    <a:lnTo>
                      <a:pt x="42406" y="42406"/>
                    </a:lnTo>
                    <a:lnTo>
                      <a:pt x="40251" y="36655"/>
                    </a:lnTo>
                    <a:lnTo>
                      <a:pt x="35219" y="37375"/>
                    </a:lnTo>
                    <a:lnTo>
                      <a:pt x="34142" y="33422"/>
                    </a:lnTo>
                    <a:lnTo>
                      <a:pt x="32345" y="25516"/>
                    </a:lnTo>
                    <a:lnTo>
                      <a:pt x="31625" y="19405"/>
                    </a:lnTo>
                    <a:lnTo>
                      <a:pt x="25156" y="15453"/>
                    </a:lnTo>
                    <a:lnTo>
                      <a:pt x="15453" y="12218"/>
                    </a:lnTo>
                    <a:lnTo>
                      <a:pt x="9703" y="10780"/>
                    </a:lnTo>
                    <a:lnTo>
                      <a:pt x="4313" y="11500"/>
                    </a:lnTo>
                    <a:lnTo>
                      <a:pt x="0" y="10422"/>
                    </a:lnTo>
                  </a:path>
                </a:pathLst>
              </a:custGeom>
              <a:solidFill>
                <a:srgbClr val="FFD966"/>
              </a:solidFill>
              <a:ln w="38100" cap="flat" cmpd="sng">
                <a:solidFill>
                  <a:srgbClr val="FFD9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7" name="Google Shape;126;p14">
              <a:extLst>
                <a:ext uri="{FF2B5EF4-FFF2-40B4-BE49-F238E27FC236}">
                  <a16:creationId xmlns:a16="http://schemas.microsoft.com/office/drawing/2014/main" id="{15041570-6B52-EB4C-BE2E-34BFD0762C62}"/>
                </a:ext>
              </a:extLst>
            </p:cNvPr>
            <p:cNvSpPr/>
            <p:nvPr/>
          </p:nvSpPr>
          <p:spPr>
            <a:xfrm>
              <a:off x="2291955" y="1786552"/>
              <a:ext cx="3554025" cy="1835050"/>
            </a:xfrm>
            <a:custGeom>
              <a:avLst/>
              <a:gdLst/>
              <a:ahLst/>
              <a:cxnLst/>
              <a:rect l="l" t="t" r="r" b="b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/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" name="Google Shape;127;p14">
              <a:extLst>
                <a:ext uri="{FF2B5EF4-FFF2-40B4-BE49-F238E27FC236}">
                  <a16:creationId xmlns:a16="http://schemas.microsoft.com/office/drawing/2014/main" id="{3B471293-AC11-C944-8704-D0EFEC8BA7D1}"/>
                </a:ext>
              </a:extLst>
            </p:cNvPr>
            <p:cNvSpPr/>
            <p:nvPr/>
          </p:nvSpPr>
          <p:spPr>
            <a:xfrm>
              <a:off x="2285997" y="781997"/>
              <a:ext cx="3548025" cy="1279900"/>
            </a:xfrm>
            <a:custGeom>
              <a:avLst/>
              <a:gdLst/>
              <a:ahLst/>
              <a:cxnLst/>
              <a:rect l="l" t="t" r="r" b="b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/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" name="Google Shape;128;p14">
              <a:extLst>
                <a:ext uri="{FF2B5EF4-FFF2-40B4-BE49-F238E27FC236}">
                  <a16:creationId xmlns:a16="http://schemas.microsoft.com/office/drawing/2014/main" id="{7ACC393E-05AC-9844-BBAC-57E2B77D61A2}"/>
                </a:ext>
              </a:extLst>
            </p:cNvPr>
            <p:cNvSpPr/>
            <p:nvPr/>
          </p:nvSpPr>
          <p:spPr>
            <a:xfrm>
              <a:off x="2297900" y="716500"/>
              <a:ext cx="3518300" cy="773900"/>
            </a:xfrm>
            <a:custGeom>
              <a:avLst/>
              <a:gdLst/>
              <a:ahLst/>
              <a:cxnLst/>
              <a:rect l="l" t="t" r="r" b="b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/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22B12A-047A-EF47-8C9C-64E8FCDF3D94}"/>
              </a:ext>
            </a:extLst>
          </p:cNvPr>
          <p:cNvGrpSpPr/>
          <p:nvPr/>
        </p:nvGrpSpPr>
        <p:grpSpPr>
          <a:xfrm>
            <a:off x="5075738" y="2698007"/>
            <a:ext cx="3664487" cy="2025070"/>
            <a:chOff x="3346756" y="2185072"/>
            <a:chExt cx="4075248" cy="22520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F60E5A-C2A1-364E-8740-3F8D75A22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616"/>
            <a:stretch/>
          </p:blipFill>
          <p:spPr>
            <a:xfrm>
              <a:off x="5386647" y="2188476"/>
              <a:ext cx="2035357" cy="22486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05F5B1-D19A-624C-88EC-7392D062E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4559"/>
            <a:stretch/>
          </p:blipFill>
          <p:spPr>
            <a:xfrm>
              <a:off x="3346756" y="2185072"/>
              <a:ext cx="2039891" cy="2248661"/>
            </a:xfrm>
            <a:prstGeom prst="rect">
              <a:avLst/>
            </a:prstGeom>
          </p:spPr>
        </p:pic>
      </p:grpSp>
      <p:pic>
        <p:nvPicPr>
          <p:cNvPr id="15" name="Google Shape;100;p14">
            <a:extLst>
              <a:ext uri="{FF2B5EF4-FFF2-40B4-BE49-F238E27FC236}">
                <a16:creationId xmlns:a16="http://schemas.microsoft.com/office/drawing/2014/main" id="{6F04E044-1726-B142-A423-F0B320510D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279" r="25734"/>
          <a:stretch/>
        </p:blipFill>
        <p:spPr>
          <a:xfrm>
            <a:off x="532192" y="2745190"/>
            <a:ext cx="2093154" cy="18118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C6439C-B34F-1840-8B8D-2A7A89B60FC6}"/>
              </a:ext>
            </a:extLst>
          </p:cNvPr>
          <p:cNvSpPr/>
          <p:nvPr/>
        </p:nvSpPr>
        <p:spPr>
          <a:xfrm>
            <a:off x="2279784" y="4660556"/>
            <a:ext cx="2327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GRASS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64D7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TREE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A86E8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SKY</a:t>
            </a:r>
          </a:p>
        </p:txBody>
      </p:sp>
      <p:sp>
        <p:nvSpPr>
          <p:cNvPr id="17" name="Google Shape;102;p14">
            <a:extLst>
              <a:ext uri="{FF2B5EF4-FFF2-40B4-BE49-F238E27FC236}">
                <a16:creationId xmlns:a16="http://schemas.microsoft.com/office/drawing/2014/main" id="{5C2ED0C1-D75D-A74D-B2F8-D25DDA4554FD}"/>
              </a:ext>
            </a:extLst>
          </p:cNvPr>
          <p:cNvSpPr txBox="1"/>
          <p:nvPr/>
        </p:nvSpPr>
        <p:spPr>
          <a:xfrm>
            <a:off x="5574359" y="2237920"/>
            <a:ext cx="2970973" cy="52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</a:t>
            </a:r>
            <a:r>
              <a:rPr kumimoji="0" lang="e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eypoint</a:t>
            </a:r>
            <a:r>
              <a:rPr kumimoji="0" lang="e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detection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9F4B9E-2133-4645-9073-F8AB68AFE911}"/>
              </a:ext>
            </a:extLst>
          </p:cNvPr>
          <p:cNvSpPr txBox="1"/>
          <p:nvPr/>
        </p:nvSpPr>
        <p:spPr>
          <a:xfrm>
            <a:off x="5236966" y="4720016"/>
            <a:ext cx="390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Does this pixel contain right wrist? </a:t>
            </a:r>
          </a:p>
        </p:txBody>
      </p:sp>
      <p:sp>
        <p:nvSpPr>
          <p:cNvPr id="20" name="Google Shape;102;p14">
            <a:extLst>
              <a:ext uri="{FF2B5EF4-FFF2-40B4-BE49-F238E27FC236}">
                <a16:creationId xmlns:a16="http://schemas.microsoft.com/office/drawing/2014/main" id="{1891AA1E-DA7C-DF4F-8466-026CA9FCBE83}"/>
              </a:ext>
            </a:extLst>
          </p:cNvPr>
          <p:cNvSpPr txBox="1"/>
          <p:nvPr/>
        </p:nvSpPr>
        <p:spPr>
          <a:xfrm>
            <a:off x="5769252" y="1194127"/>
            <a:ext cx="2970973" cy="52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Image Synthesis!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(next lecture)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929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C5DC-F615-4347-A00D-4AB92D7E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Idea 1: Dense prediction by Sliding Window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C72635-A681-D148-93B0-0F35F14C2BF6}"/>
              </a:ext>
            </a:extLst>
          </p:cNvPr>
          <p:cNvGrpSpPr/>
          <p:nvPr/>
        </p:nvGrpSpPr>
        <p:grpSpPr>
          <a:xfrm>
            <a:off x="1321807" y="754380"/>
            <a:ext cx="6500386" cy="2763212"/>
            <a:chOff x="804666" y="1834015"/>
            <a:chExt cx="7411369" cy="3150457"/>
          </a:xfrm>
        </p:grpSpPr>
        <p:pic>
          <p:nvPicPr>
            <p:cNvPr id="4" name="Google Shape;201;p17">
              <a:extLst>
                <a:ext uri="{FF2B5EF4-FFF2-40B4-BE49-F238E27FC236}">
                  <a16:creationId xmlns:a16="http://schemas.microsoft.com/office/drawing/2014/main" id="{A63BE2BC-677D-0E44-A604-BADD79A4E4A0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04666" y="2940934"/>
              <a:ext cx="2469980" cy="1646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02;p17">
              <a:extLst>
                <a:ext uri="{FF2B5EF4-FFF2-40B4-BE49-F238E27FC236}">
                  <a16:creationId xmlns:a16="http://schemas.microsoft.com/office/drawing/2014/main" id="{753806D7-8DF4-174D-87AA-90978AECBB16}"/>
                </a:ext>
              </a:extLst>
            </p:cNvPr>
            <p:cNvSpPr/>
            <p:nvPr/>
          </p:nvSpPr>
          <p:spPr>
            <a:xfrm>
              <a:off x="2440233" y="3600285"/>
              <a:ext cx="246536" cy="24653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cxnSp>
          <p:nvCxnSpPr>
            <p:cNvPr id="6" name="Google Shape;203;p17">
              <a:extLst>
                <a:ext uri="{FF2B5EF4-FFF2-40B4-BE49-F238E27FC236}">
                  <a16:creationId xmlns:a16="http://schemas.microsoft.com/office/drawing/2014/main" id="{B40E819F-2DF3-A640-9D77-E5068EA9DAB4}"/>
                </a:ext>
              </a:extLst>
            </p:cNvPr>
            <p:cNvCxnSpPr/>
            <p:nvPr/>
          </p:nvCxnSpPr>
          <p:spPr>
            <a:xfrm rot="10800000" flipH="1">
              <a:off x="2740660" y="2604534"/>
              <a:ext cx="1283366" cy="974746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204;p17">
              <a:extLst>
                <a:ext uri="{FF2B5EF4-FFF2-40B4-BE49-F238E27FC236}">
                  <a16:creationId xmlns:a16="http://schemas.microsoft.com/office/drawing/2014/main" id="{8B0B64F3-CD7B-4E4A-9A9D-FFB651532F6B}"/>
                </a:ext>
              </a:extLst>
            </p:cNvPr>
            <p:cNvCxnSpPr/>
            <p:nvPr/>
          </p:nvCxnSpPr>
          <p:spPr>
            <a:xfrm rot="10800000" flipH="1">
              <a:off x="2770578" y="3343167"/>
              <a:ext cx="1262971" cy="550057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8" name="Google Shape;205;p17">
              <a:extLst>
                <a:ext uri="{FF2B5EF4-FFF2-40B4-BE49-F238E27FC236}">
                  <a16:creationId xmlns:a16="http://schemas.microsoft.com/office/drawing/2014/main" id="{7E32600F-F64D-C643-AF02-15811E584B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66852" t="39886" r="21837" b="41464"/>
            <a:stretch/>
          </p:blipFill>
          <p:spPr>
            <a:xfrm>
              <a:off x="4063616" y="2601536"/>
              <a:ext cx="680885" cy="748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06;p17">
              <a:extLst>
                <a:ext uri="{FF2B5EF4-FFF2-40B4-BE49-F238E27FC236}">
                  <a16:creationId xmlns:a16="http://schemas.microsoft.com/office/drawing/2014/main" id="{F15993B8-71E6-CE43-B12F-FA36EF094AF8}"/>
                </a:ext>
              </a:extLst>
            </p:cNvPr>
            <p:cNvSpPr txBox="1"/>
            <p:nvPr/>
          </p:nvSpPr>
          <p:spPr>
            <a:xfrm>
              <a:off x="1356496" y="2535246"/>
              <a:ext cx="1679513" cy="322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1" tIns="68551" rIns="68551" bIns="68551" anchor="t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Full image</a:t>
              </a:r>
              <a:endParaRPr kumimoji="0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0" name="Google Shape;207;p17">
              <a:extLst>
                <a:ext uri="{FF2B5EF4-FFF2-40B4-BE49-F238E27FC236}">
                  <a16:creationId xmlns:a16="http://schemas.microsoft.com/office/drawing/2014/main" id="{B7B53BFB-0334-BD4B-A219-9F451FB352AB}"/>
                </a:ext>
              </a:extLst>
            </p:cNvPr>
            <p:cNvSpPr txBox="1"/>
            <p:nvPr/>
          </p:nvSpPr>
          <p:spPr>
            <a:xfrm>
              <a:off x="3979275" y="1834015"/>
              <a:ext cx="969223" cy="736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Extract patch</a:t>
              </a:r>
              <a:endParaRPr kumimoji="0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11" name="Google Shape;208;p17">
              <a:extLst>
                <a:ext uri="{FF2B5EF4-FFF2-40B4-BE49-F238E27FC236}">
                  <a16:creationId xmlns:a16="http://schemas.microsoft.com/office/drawing/2014/main" id="{7954DC5E-D3DF-314D-AD47-94D3090611A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7330"/>
            <a:stretch/>
          </p:blipFill>
          <p:spPr>
            <a:xfrm>
              <a:off x="4845014" y="3440174"/>
              <a:ext cx="2021946" cy="729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209;p17">
              <a:extLst>
                <a:ext uri="{FF2B5EF4-FFF2-40B4-BE49-F238E27FC236}">
                  <a16:creationId xmlns:a16="http://schemas.microsoft.com/office/drawing/2014/main" id="{ADF43FF8-2509-8647-B6CD-7D544FFEADB3}"/>
                </a:ext>
              </a:extLst>
            </p:cNvPr>
            <p:cNvSpPr txBox="1"/>
            <p:nvPr/>
          </p:nvSpPr>
          <p:spPr>
            <a:xfrm>
              <a:off x="4980515" y="1976910"/>
              <a:ext cx="1750944" cy="479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Classify center pixel with CNN</a:t>
              </a:r>
              <a:endParaRPr kumimoji="0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3" name="Google Shape;210;p17">
              <a:extLst>
                <a:ext uri="{FF2B5EF4-FFF2-40B4-BE49-F238E27FC236}">
                  <a16:creationId xmlns:a16="http://schemas.microsoft.com/office/drawing/2014/main" id="{BD9B0507-359C-F146-9A6B-E2140BFCB85A}"/>
                </a:ext>
              </a:extLst>
            </p:cNvPr>
            <p:cNvSpPr/>
            <p:nvPr/>
          </p:nvSpPr>
          <p:spPr>
            <a:xfrm>
              <a:off x="4344218" y="2915791"/>
              <a:ext cx="119669" cy="119669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4" name="Google Shape;211;p17">
              <a:extLst>
                <a:ext uri="{FF2B5EF4-FFF2-40B4-BE49-F238E27FC236}">
                  <a16:creationId xmlns:a16="http://schemas.microsoft.com/office/drawing/2014/main" id="{BF97C04B-0258-DC4C-A5FA-3DF62B5054EA}"/>
                </a:ext>
              </a:extLst>
            </p:cNvPr>
            <p:cNvSpPr txBox="1"/>
            <p:nvPr/>
          </p:nvSpPr>
          <p:spPr>
            <a:xfrm>
              <a:off x="7114122" y="3447765"/>
              <a:ext cx="986743" cy="551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1" tIns="68551" rIns="68551" bIns="68551" anchor="t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Cow</a:t>
              </a: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5" name="Google Shape;212;p17">
              <a:extLst>
                <a:ext uri="{FF2B5EF4-FFF2-40B4-BE49-F238E27FC236}">
                  <a16:creationId xmlns:a16="http://schemas.microsoft.com/office/drawing/2014/main" id="{9DFA2DC9-4592-9449-8EAD-D96EBB378ACE}"/>
                </a:ext>
              </a:extLst>
            </p:cNvPr>
            <p:cNvSpPr/>
            <p:nvPr/>
          </p:nvSpPr>
          <p:spPr>
            <a:xfrm>
              <a:off x="2592593" y="3752645"/>
              <a:ext cx="246536" cy="246536"/>
            </a:xfrm>
            <a:prstGeom prst="rect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6" name="Google Shape;213;p17">
              <a:extLst>
                <a:ext uri="{FF2B5EF4-FFF2-40B4-BE49-F238E27FC236}">
                  <a16:creationId xmlns:a16="http://schemas.microsoft.com/office/drawing/2014/main" id="{EB37ADB1-896F-DE49-BE70-7B7F3B072114}"/>
                </a:ext>
              </a:extLst>
            </p:cNvPr>
            <p:cNvSpPr/>
            <p:nvPr/>
          </p:nvSpPr>
          <p:spPr>
            <a:xfrm>
              <a:off x="2744953" y="3905005"/>
              <a:ext cx="246536" cy="246536"/>
            </a:xfrm>
            <a:prstGeom prst="rect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17" name="Google Shape;214;p17">
              <a:extLst>
                <a:ext uri="{FF2B5EF4-FFF2-40B4-BE49-F238E27FC236}">
                  <a16:creationId xmlns:a16="http://schemas.microsoft.com/office/drawing/2014/main" id="{1AF5D060-0A82-B442-9678-E6B74BD7A9E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71933" t="47184" r="16757" b="34624"/>
            <a:stretch/>
          </p:blipFill>
          <p:spPr>
            <a:xfrm>
              <a:off x="4063616" y="3447914"/>
              <a:ext cx="680873" cy="729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15;p17">
              <a:extLst>
                <a:ext uri="{FF2B5EF4-FFF2-40B4-BE49-F238E27FC236}">
                  <a16:creationId xmlns:a16="http://schemas.microsoft.com/office/drawing/2014/main" id="{7D671C17-F230-EC4B-A9A2-D9B8A9BA37E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78826" t="55848" r="10564" b="25960"/>
            <a:stretch/>
          </p:blipFill>
          <p:spPr>
            <a:xfrm>
              <a:off x="4063616" y="4254654"/>
              <a:ext cx="680873" cy="7298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" name="Google Shape;216;p17">
              <a:extLst>
                <a:ext uri="{FF2B5EF4-FFF2-40B4-BE49-F238E27FC236}">
                  <a16:creationId xmlns:a16="http://schemas.microsoft.com/office/drawing/2014/main" id="{CC6AFEB7-E6D8-6245-BEDC-3E8F1BC5175A}"/>
                </a:ext>
              </a:extLst>
            </p:cNvPr>
            <p:cNvCxnSpPr/>
            <p:nvPr/>
          </p:nvCxnSpPr>
          <p:spPr>
            <a:xfrm>
              <a:off x="2892122" y="4014667"/>
              <a:ext cx="1131905" cy="172755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17;p17">
              <a:extLst>
                <a:ext uri="{FF2B5EF4-FFF2-40B4-BE49-F238E27FC236}">
                  <a16:creationId xmlns:a16="http://schemas.microsoft.com/office/drawing/2014/main" id="{FB1F220F-C414-0347-BA3B-68C17B541692}"/>
                </a:ext>
              </a:extLst>
            </p:cNvPr>
            <p:cNvCxnSpPr/>
            <p:nvPr/>
          </p:nvCxnSpPr>
          <p:spPr>
            <a:xfrm rot="10800000" flipH="1">
              <a:off x="2853756" y="3468060"/>
              <a:ext cx="1160698" cy="26843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8;p17">
              <a:extLst>
                <a:ext uri="{FF2B5EF4-FFF2-40B4-BE49-F238E27FC236}">
                  <a16:creationId xmlns:a16="http://schemas.microsoft.com/office/drawing/2014/main" id="{38B1473C-265B-F444-BAAE-D54B8EF3D3EB}"/>
                </a:ext>
              </a:extLst>
            </p:cNvPr>
            <p:cNvCxnSpPr/>
            <p:nvPr/>
          </p:nvCxnSpPr>
          <p:spPr>
            <a:xfrm>
              <a:off x="3036009" y="3918742"/>
              <a:ext cx="978345" cy="335912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19;p17">
              <a:extLst>
                <a:ext uri="{FF2B5EF4-FFF2-40B4-BE49-F238E27FC236}">
                  <a16:creationId xmlns:a16="http://schemas.microsoft.com/office/drawing/2014/main" id="{FBE13060-CAD3-6A46-8B5A-703ADCC30509}"/>
                </a:ext>
              </a:extLst>
            </p:cNvPr>
            <p:cNvCxnSpPr/>
            <p:nvPr/>
          </p:nvCxnSpPr>
          <p:spPr>
            <a:xfrm>
              <a:off x="3036009" y="4168152"/>
              <a:ext cx="978345" cy="815188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23" name="Google Shape;220;p17">
              <a:extLst>
                <a:ext uri="{FF2B5EF4-FFF2-40B4-BE49-F238E27FC236}">
                  <a16:creationId xmlns:a16="http://schemas.microsoft.com/office/drawing/2014/main" id="{175021B1-EAAE-C14F-9608-81AFF774433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7330"/>
            <a:stretch/>
          </p:blipFill>
          <p:spPr>
            <a:xfrm>
              <a:off x="4845014" y="2567864"/>
              <a:ext cx="2021946" cy="729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21;p17">
              <a:extLst>
                <a:ext uri="{FF2B5EF4-FFF2-40B4-BE49-F238E27FC236}">
                  <a16:creationId xmlns:a16="http://schemas.microsoft.com/office/drawing/2014/main" id="{2D14D2A4-2DB3-3D4F-A1E1-A47A265C137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7330"/>
            <a:stretch/>
          </p:blipFill>
          <p:spPr>
            <a:xfrm>
              <a:off x="4914509" y="4254662"/>
              <a:ext cx="2021946" cy="729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222;p17">
              <a:extLst>
                <a:ext uri="{FF2B5EF4-FFF2-40B4-BE49-F238E27FC236}">
                  <a16:creationId xmlns:a16="http://schemas.microsoft.com/office/drawing/2014/main" id="{25205346-5504-B546-A722-2F222150E211}"/>
                </a:ext>
              </a:extLst>
            </p:cNvPr>
            <p:cNvSpPr/>
            <p:nvPr/>
          </p:nvSpPr>
          <p:spPr>
            <a:xfrm>
              <a:off x="4344218" y="3752973"/>
              <a:ext cx="119669" cy="119669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6" name="Google Shape;223;p17">
              <a:extLst>
                <a:ext uri="{FF2B5EF4-FFF2-40B4-BE49-F238E27FC236}">
                  <a16:creationId xmlns:a16="http://schemas.microsoft.com/office/drawing/2014/main" id="{AA460A5A-6661-C04D-9845-8808A33FCA06}"/>
                </a:ext>
              </a:extLst>
            </p:cNvPr>
            <p:cNvSpPr/>
            <p:nvPr/>
          </p:nvSpPr>
          <p:spPr>
            <a:xfrm>
              <a:off x="4344218" y="4559713"/>
              <a:ext cx="119669" cy="119669"/>
            </a:xfrm>
            <a:prstGeom prst="ellipse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7" name="Google Shape;224;p17">
              <a:extLst>
                <a:ext uri="{FF2B5EF4-FFF2-40B4-BE49-F238E27FC236}">
                  <a16:creationId xmlns:a16="http://schemas.microsoft.com/office/drawing/2014/main" id="{9F1D7ED5-B3B8-F045-84BF-E10A82789346}"/>
                </a:ext>
              </a:extLst>
            </p:cNvPr>
            <p:cNvSpPr txBox="1"/>
            <p:nvPr/>
          </p:nvSpPr>
          <p:spPr>
            <a:xfrm>
              <a:off x="7114122" y="2656996"/>
              <a:ext cx="986743" cy="551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1" tIns="68551" rIns="68551" bIns="68551" anchor="t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Cow</a:t>
              </a: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8" name="Google Shape;225;p17">
              <a:extLst>
                <a:ext uri="{FF2B5EF4-FFF2-40B4-BE49-F238E27FC236}">
                  <a16:creationId xmlns:a16="http://schemas.microsoft.com/office/drawing/2014/main" id="{E7A40C2E-3006-9249-A85D-5F90070943C6}"/>
                </a:ext>
              </a:extLst>
            </p:cNvPr>
            <p:cNvSpPr txBox="1"/>
            <p:nvPr/>
          </p:nvSpPr>
          <p:spPr>
            <a:xfrm>
              <a:off x="7114122" y="4299968"/>
              <a:ext cx="1101913" cy="551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1" tIns="68551" rIns="68551" bIns="68551" anchor="t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Grass</a:t>
              </a: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9" name="Google Shape;226;p17">
            <a:extLst>
              <a:ext uri="{FF2B5EF4-FFF2-40B4-BE49-F238E27FC236}">
                <a16:creationId xmlns:a16="http://schemas.microsoft.com/office/drawing/2014/main" id="{81031862-62D6-564E-8595-9CF4F54CEF2D}"/>
              </a:ext>
            </a:extLst>
          </p:cNvPr>
          <p:cNvSpPr txBox="1"/>
          <p:nvPr/>
        </p:nvSpPr>
        <p:spPr>
          <a:xfrm>
            <a:off x="4029076" y="4548717"/>
            <a:ext cx="5128163" cy="32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Farabet</a:t>
            </a:r>
            <a:r>
              <a:rPr kumimoji="0" lang="e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et al, “Learning Hierarchical Features for Scene Labeling,” TPAMI 2013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Pinheiro and </a:t>
            </a:r>
            <a:r>
              <a:rPr kumimoji="0" lang="en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Collobert</a:t>
            </a:r>
            <a:r>
              <a:rPr kumimoji="0" lang="e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“Recurrent Convolutional Neural Networks for Scene Labeling”, ICML 2014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6C5048B-92FF-6C42-9544-F4248257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</a:t>
            </a:r>
            <a:fld id="{AC1089D3-84F4-7045-A571-C61BEF9B13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B05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1" name="Google Shape;258;p18">
            <a:extLst>
              <a:ext uri="{FF2B5EF4-FFF2-40B4-BE49-F238E27FC236}">
                <a16:creationId xmlns:a16="http://schemas.microsoft.com/office/drawing/2014/main" id="{DA70DCED-021F-754C-8575-9BA3E523046A}"/>
              </a:ext>
            </a:extLst>
          </p:cNvPr>
          <p:cNvSpPr txBox="1"/>
          <p:nvPr/>
        </p:nvSpPr>
        <p:spPr>
          <a:xfrm>
            <a:off x="239583" y="3302567"/>
            <a:ext cx="2732986" cy="37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is the </a:t>
            </a:r>
            <a:r>
              <a:rPr kumimoji="0" lang="en" sz="18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Problem? </a:t>
            </a:r>
            <a:endParaRPr kumimoji="0" sz="186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58459F-44DD-6C47-ABF7-3B3F28EC797F}"/>
              </a:ext>
            </a:extLst>
          </p:cNvPr>
          <p:cNvSpPr/>
          <p:nvPr/>
        </p:nvSpPr>
        <p:spPr>
          <a:xfrm>
            <a:off x="602188" y="3750869"/>
            <a:ext cx="3268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Very inefficient! Not reusing shared features between overlapping patches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9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80488-D2C9-461B-97EB-9684EDD7926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656" y="933219"/>
            <a:ext cx="5757424" cy="40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91883" y="627544"/>
            <a:ext cx="5542694" cy="1194210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Example: 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  40K hidden units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	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~2B parameters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!!!</a:t>
            </a:r>
          </a:p>
        </p:txBody>
      </p:sp>
      <p:sp>
        <p:nvSpPr>
          <p:cNvPr id="4" name="Freeform 3"/>
          <p:cNvSpPr/>
          <p:nvPr/>
        </p:nvSpPr>
        <p:spPr>
          <a:xfrm>
            <a:off x="5435444" y="1399847"/>
            <a:ext cx="414720" cy="311073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72814" tIns="36404" rIns="72814" bIns="36404" anchor="ctr" anchorCtr="0" compatLnSpc="0"/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2839" y="4017111"/>
            <a:ext cx="4842759" cy="1012815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-    Spatial correlation is local</a:t>
            </a:r>
          </a:p>
          <a:p>
            <a:pPr marL="342563" marR="0" lvl="0" indent="-342563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Waste of resources + we have not enough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training samples anyway..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1193" y="58054"/>
            <a:ext cx="4547742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Fully Connected Layer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8" name="TextBox 7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2397076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28E0C0-5EE9-A343-98E6-811D23E4C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3264"/>
            <a:ext cx="9144000" cy="2291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2EAAA5-6F43-C948-BFB8-328B395FE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13643"/>
          </a:xfrm>
        </p:spPr>
        <p:txBody>
          <a:bodyPr>
            <a:normAutofit fontScale="90000"/>
          </a:bodyPr>
          <a:lstStyle/>
          <a:p>
            <a:r>
              <a:rPr lang="en-US" dirty="0"/>
              <a:t>Instead, make the whole network convolutional!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492E5-B390-1043-BB7C-AB7131B2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9621"/>
            <a:ext cx="8229600" cy="2886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Think of the last few fully connected network as a convolutions with kernels (receptive field) that cover the entire image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200E4F-C06E-3649-818C-A8290B08D458}"/>
              </a:ext>
            </a:extLst>
          </p:cNvPr>
          <p:cNvSpPr/>
          <p:nvPr/>
        </p:nvSpPr>
        <p:spPr>
          <a:xfrm>
            <a:off x="3198168" y="2340917"/>
            <a:ext cx="6174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  <a:sym typeface="Wingdings" pitchFamily="2" charset="2"/>
              </a:rPr>
              <a:t> can turn it into 1x1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  <a:sym typeface="Wingdings" pitchFamily="2" charset="2"/>
              </a:rPr>
              <a:t>convs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2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42ADE-60BE-8743-BABE-0026E55CF5D6}"/>
              </a:ext>
            </a:extLst>
          </p:cNvPr>
          <p:cNvSpPr/>
          <p:nvPr/>
        </p:nvSpPr>
        <p:spPr>
          <a:xfrm>
            <a:off x="289248" y="4457700"/>
            <a:ext cx="8854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J. Long, E.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Shelhamer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and T. Darrell,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hlinkClick r:id="rId3"/>
              </a:rPr>
              <a:t>Fully Convolutional Networks for Semantic Segmentation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CVPR 2015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71819B-4B18-F342-AD28-9564852CA8A7}"/>
              </a:ext>
            </a:extLst>
          </p:cNvPr>
          <p:cNvSpPr txBox="1">
            <a:spLocks/>
          </p:cNvSpPr>
          <p:nvPr/>
        </p:nvSpPr>
        <p:spPr bwMode="auto">
          <a:xfrm>
            <a:off x="1657350" y="685800"/>
            <a:ext cx="58293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a network with only convolutional layers, make predictions for all pixels at once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15C6D5-311C-EE43-9821-4EAF5BFE1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82" y="1435500"/>
            <a:ext cx="5112568" cy="2864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316239-C0E2-C34F-BC9A-C1B07CA08539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Slide courtesy of Lana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Lezebnik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64B43-0B10-674E-8132-4445F3EBDC5F}"/>
              </a:ext>
            </a:extLst>
          </p:cNvPr>
          <p:cNvSpPr txBox="1"/>
          <p:nvPr/>
        </p:nvSpPr>
        <p:spPr>
          <a:xfrm>
            <a:off x="128042" y="1976581"/>
            <a:ext cx="2338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Convert all FC into 1x1 convolutions</a:t>
            </a:r>
          </a:p>
        </p:txBody>
      </p:sp>
    </p:spTree>
    <p:extLst>
      <p:ext uri="{BB962C8B-B14F-4D97-AF65-F5344CB8AC3E}">
        <p14:creationId xmlns:p14="http://schemas.microsoft.com/office/powerpoint/2010/main" val="407572740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AC11-CF5C-6A4E-9F21-8931DB04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CD71-41EB-394C-BF19-20E973435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685800"/>
            <a:ext cx="7772400" cy="10858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 a network with only convolutional layers, make predictions for all pixels at once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Ideally, we want convolutions at full image resolution, but implementing that naively is too expensive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669E6-309A-614D-9F85-86A6E76D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81" y="2871822"/>
            <a:ext cx="6858000" cy="1985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D6FC12-9F4F-5645-B468-8043D9B7423A}"/>
              </a:ext>
            </a:extLst>
          </p:cNvPr>
          <p:cNvSpPr txBox="1"/>
          <p:nvPr/>
        </p:nvSpPr>
        <p:spPr>
          <a:xfrm>
            <a:off x="6332033" y="4912667"/>
            <a:ext cx="17219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Source: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hlinkClick r:id="rId3"/>
              </a:rPr>
              <a:t>Stanford CS231n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A4978-FEF2-074A-9FDA-1ACF4566FD43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Slide courtesy of Lana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Lezebnik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6479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AC11-CF5C-6A4E-9F21-8931DB04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CD71-41EB-394C-BF19-20E973435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685800"/>
            <a:ext cx="7772400" cy="10858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 a network with only convolutional layers, make predictions for all pixels at once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Ideally, we want convolutions at full image resolution, but implementing that naively is too expensive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Solution: first </a:t>
            </a:r>
            <a:r>
              <a:rPr lang="en-US" sz="2000" dirty="0" err="1"/>
              <a:t>downsample</a:t>
            </a:r>
            <a:r>
              <a:rPr lang="en-US" sz="2000" dirty="0"/>
              <a:t>, then </a:t>
            </a:r>
            <a:r>
              <a:rPr lang="en-US" sz="2000" b="1" dirty="0" err="1"/>
              <a:t>upsample</a:t>
            </a:r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6FC12-9F4F-5645-B468-8043D9B7423A}"/>
              </a:ext>
            </a:extLst>
          </p:cNvPr>
          <p:cNvSpPr txBox="1"/>
          <p:nvPr/>
        </p:nvSpPr>
        <p:spPr>
          <a:xfrm>
            <a:off x="6332033" y="4912667"/>
            <a:ext cx="17219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Source: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hlinkClick r:id="rId2"/>
              </a:rPr>
              <a:t>Stanford CS231n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4B804-24BA-9741-88AA-B1E68FA91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81" y="2871822"/>
            <a:ext cx="6858000" cy="19859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CF73A2-B269-8040-B4F4-A6B4806FFCE1}"/>
              </a:ext>
            </a:extLst>
          </p:cNvPr>
          <p:cNvSpPr/>
          <p:nvPr/>
        </p:nvSpPr>
        <p:spPr bwMode="auto">
          <a:xfrm>
            <a:off x="2841586" y="3994714"/>
            <a:ext cx="3159164" cy="950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72006D-BCE8-A04B-A0D1-ED00697F80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"/>
          <a:stretch/>
        </p:blipFill>
        <p:spPr>
          <a:xfrm>
            <a:off x="2971801" y="2857500"/>
            <a:ext cx="3010661" cy="1341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EAC401-EBD2-6F44-82FB-8D0A2D20ABA4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Slide courtesy of Lana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Lezebnik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259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AE3C0E6-F0B5-4E4E-966C-3EFE9835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How to </a:t>
            </a:r>
            <a:r>
              <a:rPr lang="en-US" dirty="0" err="1"/>
              <a:t>upsample</a:t>
            </a:r>
            <a:r>
              <a:rPr lang="en-US" dirty="0"/>
              <a:t> with convnets?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D7C38F-FA33-E348-A275-F406FB1DBE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355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6DBA8-06AC-4043-8E37-45D0EBFF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Simple solution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FA3BC-B3FE-3E4A-8EED-4371F8A0C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80" y="1307591"/>
            <a:ext cx="8686800" cy="3102993"/>
          </a:xfrm>
        </p:spPr>
        <p:txBody>
          <a:bodyPr>
            <a:normAutofit/>
          </a:bodyPr>
          <a:lstStyle/>
          <a:p>
            <a:r>
              <a:rPr lang="en-US" sz="2800" dirty="0" err="1"/>
              <a:t>Upsample</a:t>
            </a:r>
            <a:r>
              <a:rPr lang="en-US" sz="2800" dirty="0"/>
              <a:t>, followed by a regular Convolution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86F23F-30F1-044F-8A25-6CB7CDDBB898}"/>
              </a:ext>
            </a:extLst>
          </p:cNvPr>
          <p:cNvGrpSpPr/>
          <p:nvPr/>
        </p:nvGrpSpPr>
        <p:grpSpPr>
          <a:xfrm>
            <a:off x="402904" y="3102738"/>
            <a:ext cx="2773318" cy="1713485"/>
            <a:chOff x="402904" y="3102738"/>
            <a:chExt cx="2773318" cy="1713485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E430905A-E99A-5940-B19F-036A2C88C055}"/>
                </a:ext>
              </a:extLst>
            </p:cNvPr>
            <p:cNvSpPr/>
            <p:nvPr/>
          </p:nvSpPr>
          <p:spPr>
            <a:xfrm>
              <a:off x="1158651" y="3102738"/>
              <a:ext cx="870084" cy="724072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C90D5D-28F2-4747-B56B-A2DCEFE57AEE}"/>
                </a:ext>
              </a:extLst>
            </p:cNvPr>
            <p:cNvSpPr txBox="1"/>
            <p:nvPr/>
          </p:nvSpPr>
          <p:spPr>
            <a:xfrm>
              <a:off x="402904" y="4108337"/>
              <a:ext cx="27733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Input: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B x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C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in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 x H x W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37B9F9-2D66-0649-905B-011FDC0E7758}"/>
              </a:ext>
            </a:extLst>
          </p:cNvPr>
          <p:cNvGrpSpPr/>
          <p:nvPr/>
        </p:nvGrpSpPr>
        <p:grpSpPr>
          <a:xfrm>
            <a:off x="1789563" y="2110305"/>
            <a:ext cx="4322784" cy="2957668"/>
            <a:chOff x="1789563" y="2110305"/>
            <a:chExt cx="4322784" cy="2957668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EF17B6A3-61F4-2C44-9F27-3EEC2E2199CC}"/>
                </a:ext>
              </a:extLst>
            </p:cNvPr>
            <p:cNvSpPr/>
            <p:nvPr/>
          </p:nvSpPr>
          <p:spPr>
            <a:xfrm>
              <a:off x="3563888" y="2780698"/>
              <a:ext cx="1644045" cy="1368152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6E89EE3-3BDD-9548-9D49-F2AF3512FF64}"/>
                </a:ext>
              </a:extLst>
            </p:cNvPr>
            <p:cNvGrpSpPr/>
            <p:nvPr/>
          </p:nvGrpSpPr>
          <p:grpSpPr>
            <a:xfrm>
              <a:off x="1789563" y="2110305"/>
              <a:ext cx="2013497" cy="1461166"/>
              <a:chOff x="1789563" y="2110305"/>
              <a:chExt cx="2013497" cy="1461166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5D1520-CFAB-1149-9563-F9A28970F203}"/>
                  </a:ext>
                </a:extLst>
              </p:cNvPr>
              <p:cNvSpPr txBox="1"/>
              <p:nvPr/>
            </p:nvSpPr>
            <p:spPr>
              <a:xfrm>
                <a:off x="1789563" y="2110305"/>
                <a:ext cx="201349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Any differentiable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upsampling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" name="Right Arrow 8">
                <a:extLst>
                  <a:ext uri="{FF2B5EF4-FFF2-40B4-BE49-F238E27FC236}">
                    <a16:creationId xmlns:a16="http://schemas.microsoft.com/office/drawing/2014/main" id="{9EB19087-B17D-4C4E-9F22-909C9001AC81}"/>
                  </a:ext>
                </a:extLst>
              </p:cNvPr>
              <p:cNvSpPr/>
              <p:nvPr/>
            </p:nvSpPr>
            <p:spPr>
              <a:xfrm>
                <a:off x="2127364" y="3358077"/>
                <a:ext cx="1366334" cy="213394"/>
              </a:xfrm>
              <a:prstGeom prst="rightArrow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68D9A6-43FB-0C41-9BFB-5C217E79E21F}"/>
                </a:ext>
              </a:extLst>
            </p:cNvPr>
            <p:cNvSpPr txBox="1"/>
            <p:nvPr/>
          </p:nvSpPr>
          <p:spPr>
            <a:xfrm>
              <a:off x="2999250" y="4360087"/>
              <a:ext cx="31130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After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upsample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, factor 2: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B x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C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in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 x 2H x 2W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5F9349-D031-E644-814E-A51523D670C3}"/>
              </a:ext>
            </a:extLst>
          </p:cNvPr>
          <p:cNvGrpSpPr/>
          <p:nvPr/>
        </p:nvGrpSpPr>
        <p:grpSpPr>
          <a:xfrm>
            <a:off x="5386943" y="2309753"/>
            <a:ext cx="4037901" cy="2731544"/>
            <a:chOff x="5386943" y="2309753"/>
            <a:chExt cx="4037901" cy="2731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13AE182-B20A-8246-B99B-FF13DCEAD350}"/>
                </a:ext>
              </a:extLst>
            </p:cNvPr>
            <p:cNvGrpSpPr/>
            <p:nvPr/>
          </p:nvGrpSpPr>
          <p:grpSpPr>
            <a:xfrm>
              <a:off x="5386943" y="2309753"/>
              <a:ext cx="2523787" cy="1839097"/>
              <a:chOff x="5386943" y="2309753"/>
              <a:chExt cx="2523787" cy="1839097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6AF34367-E6B5-D24D-B8F6-63D4C0612385}"/>
                  </a:ext>
                </a:extLst>
              </p:cNvPr>
              <p:cNvSpPr/>
              <p:nvPr/>
            </p:nvSpPr>
            <p:spPr>
              <a:xfrm>
                <a:off x="7094098" y="2780698"/>
                <a:ext cx="816632" cy="1368152"/>
              </a:xfrm>
              <a:prstGeom prst="cube">
                <a:avLst>
                  <a:gd name="adj" fmla="val 41287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ight Arrow 10">
                <a:extLst>
                  <a:ext uri="{FF2B5EF4-FFF2-40B4-BE49-F238E27FC236}">
                    <a16:creationId xmlns:a16="http://schemas.microsoft.com/office/drawing/2014/main" id="{5F74CE07-AA70-E64A-9725-6033D141CBCF}"/>
                  </a:ext>
                </a:extLst>
              </p:cNvPr>
              <p:cNvSpPr/>
              <p:nvPr/>
            </p:nvSpPr>
            <p:spPr>
              <a:xfrm>
                <a:off x="5402957" y="3358077"/>
                <a:ext cx="1366334" cy="213394"/>
              </a:xfrm>
              <a:prstGeom prst="rightArrow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36D5DC-ECFE-B34D-B91F-18F8631A590E}"/>
                  </a:ext>
                </a:extLst>
              </p:cNvPr>
              <p:cNvSpPr txBox="1"/>
              <p:nvPr/>
            </p:nvSpPr>
            <p:spPr>
              <a:xfrm>
                <a:off x="5386943" y="2309753"/>
                <a:ext cx="13663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Conv Layer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CD10B7-3246-E740-AD37-9DA50E0F3906}"/>
                </a:ext>
              </a:extLst>
            </p:cNvPr>
            <p:cNvSpPr txBox="1"/>
            <p:nvPr/>
          </p:nvSpPr>
          <p:spPr>
            <a:xfrm>
              <a:off x="6311747" y="4333411"/>
              <a:ext cx="31130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After conv: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B x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C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out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 x 2H x 2W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7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1FE5-9AB7-884E-852D-B138051C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</a:t>
            </a:r>
            <a:r>
              <a:rPr lang="en-US" dirty="0" err="1"/>
              <a:t>Upsample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59B090-95A7-2F4E-9BCF-8B2F2890C42B}"/>
              </a:ext>
            </a:extLst>
          </p:cNvPr>
          <p:cNvGrpSpPr/>
          <p:nvPr/>
        </p:nvGrpSpPr>
        <p:grpSpPr>
          <a:xfrm>
            <a:off x="3380168" y="2270782"/>
            <a:ext cx="617220" cy="617220"/>
            <a:chOff x="2298357" y="2656703"/>
            <a:chExt cx="1097280" cy="109728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BD828-A448-CB4A-8D1F-C002A9D05D00}"/>
                </a:ext>
              </a:extLst>
            </p:cNvPr>
            <p:cNvSpPr/>
            <p:nvPr/>
          </p:nvSpPr>
          <p:spPr>
            <a:xfrm>
              <a:off x="229835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252A71-0FD7-3A40-A25A-DCC5751C43D4}"/>
                </a:ext>
              </a:extLst>
            </p:cNvPr>
            <p:cNvSpPr/>
            <p:nvPr/>
          </p:nvSpPr>
          <p:spPr>
            <a:xfrm>
              <a:off x="229835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270A17-3B90-544F-B7EB-EF1A06F25819}"/>
                </a:ext>
              </a:extLst>
            </p:cNvPr>
            <p:cNvSpPr/>
            <p:nvPr/>
          </p:nvSpPr>
          <p:spPr>
            <a:xfrm>
              <a:off x="284699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E9349D-4BB4-EE46-80B5-0ED80423327E}"/>
                </a:ext>
              </a:extLst>
            </p:cNvPr>
            <p:cNvSpPr/>
            <p:nvPr/>
          </p:nvSpPr>
          <p:spPr>
            <a:xfrm>
              <a:off x="284699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724015-1FD0-1A40-ADA2-98C8C0EDB3A6}"/>
              </a:ext>
            </a:extLst>
          </p:cNvPr>
          <p:cNvGrpSpPr/>
          <p:nvPr/>
        </p:nvGrpSpPr>
        <p:grpSpPr>
          <a:xfrm>
            <a:off x="4770768" y="1962172"/>
            <a:ext cx="1241392" cy="1234440"/>
            <a:chOff x="5759074" y="2977978"/>
            <a:chExt cx="2206919" cy="21945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6619EA-DEA9-CB40-8DA4-CE19F69C8EDE}"/>
                </a:ext>
              </a:extLst>
            </p:cNvPr>
            <p:cNvSpPr/>
            <p:nvPr/>
          </p:nvSpPr>
          <p:spPr>
            <a:xfrm>
              <a:off x="575907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64619C-91D1-C342-A38C-098DBA56B6D5}"/>
                </a:ext>
              </a:extLst>
            </p:cNvPr>
            <p:cNvSpPr/>
            <p:nvPr/>
          </p:nvSpPr>
          <p:spPr>
            <a:xfrm>
              <a:off x="575907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B3AD96-58F0-7C49-A453-5C5ABE36C822}"/>
                </a:ext>
              </a:extLst>
            </p:cNvPr>
            <p:cNvSpPr/>
            <p:nvPr/>
          </p:nvSpPr>
          <p:spPr>
            <a:xfrm>
              <a:off x="630771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2D1583-4695-7946-A387-E1CF6433C050}"/>
                </a:ext>
              </a:extLst>
            </p:cNvPr>
            <p:cNvSpPr/>
            <p:nvPr/>
          </p:nvSpPr>
          <p:spPr>
            <a:xfrm>
              <a:off x="630771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4414D4-D83F-414F-B7DD-671E928B6E7D}"/>
                </a:ext>
              </a:extLst>
            </p:cNvPr>
            <p:cNvSpPr/>
            <p:nvPr/>
          </p:nvSpPr>
          <p:spPr>
            <a:xfrm>
              <a:off x="685635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D4D81F-3D8B-D847-A5E9-D6144BCCD8BF}"/>
                </a:ext>
              </a:extLst>
            </p:cNvPr>
            <p:cNvSpPr/>
            <p:nvPr/>
          </p:nvSpPr>
          <p:spPr>
            <a:xfrm>
              <a:off x="685635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99087F-F0DF-6246-8CCE-79DCFC4655D3}"/>
                </a:ext>
              </a:extLst>
            </p:cNvPr>
            <p:cNvSpPr/>
            <p:nvPr/>
          </p:nvSpPr>
          <p:spPr>
            <a:xfrm>
              <a:off x="740499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A7F745-2332-8545-AD56-BA70B7510F44}"/>
                </a:ext>
              </a:extLst>
            </p:cNvPr>
            <p:cNvSpPr/>
            <p:nvPr/>
          </p:nvSpPr>
          <p:spPr>
            <a:xfrm>
              <a:off x="740499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39FB5B-45A1-E649-BFB4-B1F797726C2B}"/>
                </a:ext>
              </a:extLst>
            </p:cNvPr>
            <p:cNvSpPr/>
            <p:nvPr/>
          </p:nvSpPr>
          <p:spPr>
            <a:xfrm>
              <a:off x="575907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42C184-440A-CB4C-9776-4CE0B42A703A}"/>
                </a:ext>
              </a:extLst>
            </p:cNvPr>
            <p:cNvSpPr/>
            <p:nvPr/>
          </p:nvSpPr>
          <p:spPr>
            <a:xfrm>
              <a:off x="575907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F75486-914C-2340-A8E9-2531A8A1E23E}"/>
                </a:ext>
              </a:extLst>
            </p:cNvPr>
            <p:cNvSpPr/>
            <p:nvPr/>
          </p:nvSpPr>
          <p:spPr>
            <a:xfrm>
              <a:off x="630771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F3BD196-11D8-D34A-80E9-D9067315E8B7}"/>
                </a:ext>
              </a:extLst>
            </p:cNvPr>
            <p:cNvSpPr/>
            <p:nvPr/>
          </p:nvSpPr>
          <p:spPr>
            <a:xfrm>
              <a:off x="630771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97C69D-E87C-5049-86E2-FF3FCDFC4A52}"/>
                </a:ext>
              </a:extLst>
            </p:cNvPr>
            <p:cNvSpPr/>
            <p:nvPr/>
          </p:nvSpPr>
          <p:spPr>
            <a:xfrm>
              <a:off x="685635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2A9F15-5D38-814D-A92D-C6B532D590F0}"/>
                </a:ext>
              </a:extLst>
            </p:cNvPr>
            <p:cNvSpPr/>
            <p:nvPr/>
          </p:nvSpPr>
          <p:spPr>
            <a:xfrm>
              <a:off x="685635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82DDC7-B63C-784E-A0D2-770FE3569667}"/>
                </a:ext>
              </a:extLst>
            </p:cNvPr>
            <p:cNvSpPr/>
            <p:nvPr/>
          </p:nvSpPr>
          <p:spPr>
            <a:xfrm>
              <a:off x="740499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09A30A-8420-3B41-90B6-752150C0B3CB}"/>
                </a:ext>
              </a:extLst>
            </p:cNvPr>
            <p:cNvSpPr/>
            <p:nvPr/>
          </p:nvSpPr>
          <p:spPr>
            <a:xfrm>
              <a:off x="740499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E0D6D45-D5FE-344B-ACE2-898EE115C273}"/>
                </a:ext>
              </a:extLst>
            </p:cNvPr>
            <p:cNvCxnSpPr/>
            <p:nvPr/>
          </p:nvCxnSpPr>
          <p:spPr>
            <a:xfrm>
              <a:off x="6856354" y="2977978"/>
              <a:ext cx="0" cy="21945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DEA487-0B66-BD49-883E-CB764BC1D6C7}"/>
                </a:ext>
              </a:extLst>
            </p:cNvPr>
            <p:cNvCxnSpPr/>
            <p:nvPr/>
          </p:nvCxnSpPr>
          <p:spPr>
            <a:xfrm>
              <a:off x="5771433" y="4102442"/>
              <a:ext cx="219456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4C22839-B906-D74C-BB72-A91F92C557CF}"/>
              </a:ext>
            </a:extLst>
          </p:cNvPr>
          <p:cNvSpPr txBox="1"/>
          <p:nvPr/>
        </p:nvSpPr>
        <p:spPr>
          <a:xfrm>
            <a:off x="3212526" y="3302206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Input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C x 2 x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D7CFCB-2F7D-DF44-A153-BE45016E0518}"/>
              </a:ext>
            </a:extLst>
          </p:cNvPr>
          <p:cNvSpPr txBox="1"/>
          <p:nvPr/>
        </p:nvSpPr>
        <p:spPr>
          <a:xfrm>
            <a:off x="4918688" y="3302206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Output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C x 4 x 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7B34C5-066F-934B-A677-B4B85EC8022C}"/>
              </a:ext>
            </a:extLst>
          </p:cNvPr>
          <p:cNvSpPr txBox="1"/>
          <p:nvPr/>
        </p:nvSpPr>
        <p:spPr>
          <a:xfrm>
            <a:off x="3712518" y="1483006"/>
            <a:ext cx="186749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Nearest Neighbor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EE1123A-CC04-F84D-A31D-D4E9F5DC1071}"/>
              </a:ext>
            </a:extLst>
          </p:cNvPr>
          <p:cNvCxnSpPr>
            <a:cxnSpLocks/>
          </p:cNvCxnSpPr>
          <p:nvPr/>
        </p:nvCxnSpPr>
        <p:spPr>
          <a:xfrm>
            <a:off x="4124385" y="2579392"/>
            <a:ext cx="47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FFA5B1-4A2B-D840-9A0D-12890FABC9AE}"/>
              </a:ext>
            </a:extLst>
          </p:cNvPr>
          <p:cNvGrpSpPr/>
          <p:nvPr/>
        </p:nvGrpSpPr>
        <p:grpSpPr>
          <a:xfrm>
            <a:off x="347154" y="2270782"/>
            <a:ext cx="617220" cy="617220"/>
            <a:chOff x="2298357" y="2656703"/>
            <a:chExt cx="1097280" cy="109728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061364-A3DC-F84F-A83F-960E2070259D}"/>
                </a:ext>
              </a:extLst>
            </p:cNvPr>
            <p:cNvSpPr/>
            <p:nvPr/>
          </p:nvSpPr>
          <p:spPr>
            <a:xfrm>
              <a:off x="229835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7FD2CCA-33F0-3446-8313-8763B49583F3}"/>
                </a:ext>
              </a:extLst>
            </p:cNvPr>
            <p:cNvSpPr/>
            <p:nvPr/>
          </p:nvSpPr>
          <p:spPr>
            <a:xfrm>
              <a:off x="229835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C096C71-724C-DE48-BC22-B16FF16D16B0}"/>
                </a:ext>
              </a:extLst>
            </p:cNvPr>
            <p:cNvSpPr/>
            <p:nvPr/>
          </p:nvSpPr>
          <p:spPr>
            <a:xfrm>
              <a:off x="284699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BA0D43-721B-0E4A-981A-6E6437A197A6}"/>
                </a:ext>
              </a:extLst>
            </p:cNvPr>
            <p:cNvSpPr/>
            <p:nvPr/>
          </p:nvSpPr>
          <p:spPr>
            <a:xfrm>
              <a:off x="284699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ECFCD22-2E2C-9747-8AD7-F8504399A30F}"/>
              </a:ext>
            </a:extLst>
          </p:cNvPr>
          <p:cNvGrpSpPr/>
          <p:nvPr/>
        </p:nvGrpSpPr>
        <p:grpSpPr>
          <a:xfrm>
            <a:off x="1737754" y="1962172"/>
            <a:ext cx="1241392" cy="1234440"/>
            <a:chOff x="5759074" y="2977978"/>
            <a:chExt cx="2206919" cy="21945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DDAB0C1-0634-F347-9472-005509D233BA}"/>
                </a:ext>
              </a:extLst>
            </p:cNvPr>
            <p:cNvSpPr/>
            <p:nvPr/>
          </p:nvSpPr>
          <p:spPr>
            <a:xfrm>
              <a:off x="575907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C2D748A-D0A3-724D-9E82-A322E17049AA}"/>
                </a:ext>
              </a:extLst>
            </p:cNvPr>
            <p:cNvSpPr/>
            <p:nvPr/>
          </p:nvSpPr>
          <p:spPr>
            <a:xfrm>
              <a:off x="575907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A4B91F8-321A-1E48-B9DB-E672F05BB86F}"/>
                </a:ext>
              </a:extLst>
            </p:cNvPr>
            <p:cNvSpPr/>
            <p:nvPr/>
          </p:nvSpPr>
          <p:spPr>
            <a:xfrm>
              <a:off x="630771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DBD6845-C0A6-B64E-BF4D-85CD17F1ED60}"/>
                </a:ext>
              </a:extLst>
            </p:cNvPr>
            <p:cNvSpPr/>
            <p:nvPr/>
          </p:nvSpPr>
          <p:spPr>
            <a:xfrm>
              <a:off x="630771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640E702-FE42-0B4C-9377-65C2CE7D6C17}"/>
                </a:ext>
              </a:extLst>
            </p:cNvPr>
            <p:cNvSpPr/>
            <p:nvPr/>
          </p:nvSpPr>
          <p:spPr>
            <a:xfrm>
              <a:off x="685635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62BA6F1-D845-8848-AA57-06D39D962908}"/>
                </a:ext>
              </a:extLst>
            </p:cNvPr>
            <p:cNvSpPr/>
            <p:nvPr/>
          </p:nvSpPr>
          <p:spPr>
            <a:xfrm>
              <a:off x="685635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E16BB0D-E861-0B48-9115-EBCDAD89A5A6}"/>
                </a:ext>
              </a:extLst>
            </p:cNvPr>
            <p:cNvSpPr/>
            <p:nvPr/>
          </p:nvSpPr>
          <p:spPr>
            <a:xfrm>
              <a:off x="740499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9BF8F7F-2CEE-9F4E-A918-A143D937F4FA}"/>
                </a:ext>
              </a:extLst>
            </p:cNvPr>
            <p:cNvSpPr/>
            <p:nvPr/>
          </p:nvSpPr>
          <p:spPr>
            <a:xfrm>
              <a:off x="740499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758AE0D-FCC5-E144-9FC2-331DE417A0D1}"/>
                </a:ext>
              </a:extLst>
            </p:cNvPr>
            <p:cNvSpPr/>
            <p:nvPr/>
          </p:nvSpPr>
          <p:spPr>
            <a:xfrm>
              <a:off x="575907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0778EAA-F1EB-754B-8C39-99F58C81ADCB}"/>
                </a:ext>
              </a:extLst>
            </p:cNvPr>
            <p:cNvSpPr/>
            <p:nvPr/>
          </p:nvSpPr>
          <p:spPr>
            <a:xfrm>
              <a:off x="575907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687AB1D-CD3B-074D-8719-63AEAE6D91A0}"/>
                </a:ext>
              </a:extLst>
            </p:cNvPr>
            <p:cNvSpPr/>
            <p:nvPr/>
          </p:nvSpPr>
          <p:spPr>
            <a:xfrm>
              <a:off x="630771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5681EF3-C4C0-E04D-95CE-79FCA4CC2B20}"/>
                </a:ext>
              </a:extLst>
            </p:cNvPr>
            <p:cNvSpPr/>
            <p:nvPr/>
          </p:nvSpPr>
          <p:spPr>
            <a:xfrm>
              <a:off x="630771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9552717-1DF9-CA41-99DC-C88909AF9394}"/>
                </a:ext>
              </a:extLst>
            </p:cNvPr>
            <p:cNvSpPr/>
            <p:nvPr/>
          </p:nvSpPr>
          <p:spPr>
            <a:xfrm>
              <a:off x="685635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519D592-747E-744E-ADD9-266AA2664B25}"/>
                </a:ext>
              </a:extLst>
            </p:cNvPr>
            <p:cNvSpPr/>
            <p:nvPr/>
          </p:nvSpPr>
          <p:spPr>
            <a:xfrm>
              <a:off x="685635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C15E2BE-98ED-2F4A-BF96-7CAEF60D3EB3}"/>
                </a:ext>
              </a:extLst>
            </p:cNvPr>
            <p:cNvSpPr/>
            <p:nvPr/>
          </p:nvSpPr>
          <p:spPr>
            <a:xfrm>
              <a:off x="740499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25EA1C1-B69F-674C-A733-D4573A3BA323}"/>
                </a:ext>
              </a:extLst>
            </p:cNvPr>
            <p:cNvSpPr/>
            <p:nvPr/>
          </p:nvSpPr>
          <p:spPr>
            <a:xfrm>
              <a:off x="740499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4DF445E-8BE2-1D42-BC97-B0758B3D1C86}"/>
                </a:ext>
              </a:extLst>
            </p:cNvPr>
            <p:cNvCxnSpPr/>
            <p:nvPr/>
          </p:nvCxnSpPr>
          <p:spPr>
            <a:xfrm>
              <a:off x="6856354" y="2977978"/>
              <a:ext cx="0" cy="21945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DA85FE7-7CAB-6F4C-AF1D-AF0B8B93B983}"/>
                </a:ext>
              </a:extLst>
            </p:cNvPr>
            <p:cNvCxnSpPr/>
            <p:nvPr/>
          </p:nvCxnSpPr>
          <p:spPr>
            <a:xfrm>
              <a:off x="5771433" y="4102442"/>
              <a:ext cx="219456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BCEACB9-90D0-7C40-8F81-B641C661508C}"/>
              </a:ext>
            </a:extLst>
          </p:cNvPr>
          <p:cNvSpPr txBox="1"/>
          <p:nvPr/>
        </p:nvSpPr>
        <p:spPr>
          <a:xfrm>
            <a:off x="179512" y="3302206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Input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C x 2 x 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87043B-CEE3-884A-A627-B22E83D7E604}"/>
              </a:ext>
            </a:extLst>
          </p:cNvPr>
          <p:cNvSpPr txBox="1"/>
          <p:nvPr/>
        </p:nvSpPr>
        <p:spPr>
          <a:xfrm>
            <a:off x="1885673" y="3302206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Output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C x 4 x 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BB1C79-D5D9-3143-B548-90A0F5B9C3F9}"/>
              </a:ext>
            </a:extLst>
          </p:cNvPr>
          <p:cNvSpPr txBox="1"/>
          <p:nvPr/>
        </p:nvSpPr>
        <p:spPr>
          <a:xfrm>
            <a:off x="950253" y="1483006"/>
            <a:ext cx="132600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Bed of Nails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5057AAC-CF4B-B647-9437-F8DA437C1D57}"/>
              </a:ext>
            </a:extLst>
          </p:cNvPr>
          <p:cNvCxnSpPr>
            <a:cxnSpLocks/>
          </p:cNvCxnSpPr>
          <p:nvPr/>
        </p:nvCxnSpPr>
        <p:spPr>
          <a:xfrm>
            <a:off x="1091370" y="2579392"/>
            <a:ext cx="47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4E106-39CB-BB42-9141-291DE68E3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 </a:t>
            </a:r>
            <a:fld id="{AC1089D3-84F4-7045-A571-C61BEF9B13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B05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491B022-2591-D94D-92CA-C0D86FE95D19}"/>
              </a:ext>
            </a:extLst>
          </p:cNvPr>
          <p:cNvGrpSpPr/>
          <p:nvPr/>
        </p:nvGrpSpPr>
        <p:grpSpPr>
          <a:xfrm>
            <a:off x="6393845" y="2271200"/>
            <a:ext cx="617220" cy="617220"/>
            <a:chOff x="2298357" y="2656703"/>
            <a:chExt cx="1097280" cy="109728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C8FEDF2-D223-8E44-84BB-10FE2649A9B3}"/>
                </a:ext>
              </a:extLst>
            </p:cNvPr>
            <p:cNvSpPr/>
            <p:nvPr/>
          </p:nvSpPr>
          <p:spPr>
            <a:xfrm>
              <a:off x="229835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A68967D-A315-854F-A953-D0BDF6D483E0}"/>
                </a:ext>
              </a:extLst>
            </p:cNvPr>
            <p:cNvSpPr/>
            <p:nvPr/>
          </p:nvSpPr>
          <p:spPr>
            <a:xfrm>
              <a:off x="229835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D4019CE-61E7-E544-B1C2-E934A52ABD6B}"/>
                </a:ext>
              </a:extLst>
            </p:cNvPr>
            <p:cNvSpPr/>
            <p:nvPr/>
          </p:nvSpPr>
          <p:spPr>
            <a:xfrm>
              <a:off x="284699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6E952B7-9FB1-344F-B3E3-D3DBF76562BB}"/>
                </a:ext>
              </a:extLst>
            </p:cNvPr>
            <p:cNvSpPr/>
            <p:nvPr/>
          </p:nvSpPr>
          <p:spPr>
            <a:xfrm>
              <a:off x="284699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DE458308-7033-D347-8E9A-8ACA7BD64622}"/>
              </a:ext>
            </a:extLst>
          </p:cNvPr>
          <p:cNvSpPr txBox="1"/>
          <p:nvPr/>
        </p:nvSpPr>
        <p:spPr>
          <a:xfrm>
            <a:off x="6226203" y="3302624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Input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C x 2 x 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5FFEDDC-5838-3D45-8E3D-CA5CBFEC768E}"/>
              </a:ext>
            </a:extLst>
          </p:cNvPr>
          <p:cNvSpPr txBox="1"/>
          <p:nvPr/>
        </p:nvSpPr>
        <p:spPr>
          <a:xfrm>
            <a:off x="7932365" y="3291830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Output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C x 4 x 4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77759E-63EB-BC49-9708-E9ECF6518ADC}"/>
              </a:ext>
            </a:extLst>
          </p:cNvPr>
          <p:cNvSpPr txBox="1"/>
          <p:nvPr/>
        </p:nvSpPr>
        <p:spPr>
          <a:xfrm>
            <a:off x="6547623" y="1483424"/>
            <a:ext cx="222464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Bilinear Interpolation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A6C1DB-9947-3B4B-9832-6261613BAE3B}"/>
              </a:ext>
            </a:extLst>
          </p:cNvPr>
          <p:cNvCxnSpPr>
            <a:cxnSpLocks/>
          </p:cNvCxnSpPr>
          <p:nvPr/>
        </p:nvCxnSpPr>
        <p:spPr>
          <a:xfrm>
            <a:off x="7138062" y="2579810"/>
            <a:ext cx="47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4731076-3281-A141-93F6-C278D9C65CAE}"/>
              </a:ext>
            </a:extLst>
          </p:cNvPr>
          <p:cNvGrpSpPr/>
          <p:nvPr/>
        </p:nvGrpSpPr>
        <p:grpSpPr>
          <a:xfrm>
            <a:off x="7665698" y="1959504"/>
            <a:ext cx="1370798" cy="1370798"/>
            <a:chOff x="5012276" y="1386347"/>
            <a:chExt cx="1543051" cy="154305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82AC271-A491-5E41-B429-C03A0D80201F}"/>
                </a:ext>
              </a:extLst>
            </p:cNvPr>
            <p:cNvSpPr/>
            <p:nvPr/>
          </p:nvSpPr>
          <p:spPr>
            <a:xfrm>
              <a:off x="5012276" y="1386347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E1DB257-B4D8-3D48-B6F1-884D6F247168}"/>
                </a:ext>
              </a:extLst>
            </p:cNvPr>
            <p:cNvSpPr/>
            <p:nvPr/>
          </p:nvSpPr>
          <p:spPr>
            <a:xfrm>
              <a:off x="5398039" y="1386347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7989936-D3F5-5F4C-A351-C43B885C5A78}"/>
                </a:ext>
              </a:extLst>
            </p:cNvPr>
            <p:cNvSpPr/>
            <p:nvPr/>
          </p:nvSpPr>
          <p:spPr>
            <a:xfrm>
              <a:off x="5783801" y="1386347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1.75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7856A1E-1F06-3E47-928E-BC0ABAA5E479}"/>
                </a:ext>
              </a:extLst>
            </p:cNvPr>
            <p:cNvSpPr/>
            <p:nvPr/>
          </p:nvSpPr>
          <p:spPr>
            <a:xfrm>
              <a:off x="6169564" y="1386347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2.00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C334915-9B6D-1B4B-B527-0873FBA61A27}"/>
                </a:ext>
              </a:extLst>
            </p:cNvPr>
            <p:cNvSpPr/>
            <p:nvPr/>
          </p:nvSpPr>
          <p:spPr>
            <a:xfrm>
              <a:off x="5012276" y="1772110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1.50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C6C65BD-BED4-444B-98C2-90FA3CC1C20C}"/>
                </a:ext>
              </a:extLst>
            </p:cNvPr>
            <p:cNvSpPr/>
            <p:nvPr/>
          </p:nvSpPr>
          <p:spPr>
            <a:xfrm>
              <a:off x="5398039" y="1772110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1.75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F768DC4-1286-F24C-8260-A92617501E2D}"/>
                </a:ext>
              </a:extLst>
            </p:cNvPr>
            <p:cNvSpPr/>
            <p:nvPr/>
          </p:nvSpPr>
          <p:spPr>
            <a:xfrm>
              <a:off x="5783801" y="1772110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2.25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6CCEBBC-ED55-9B41-8CC9-A7A8B9B38825}"/>
                </a:ext>
              </a:extLst>
            </p:cNvPr>
            <p:cNvSpPr/>
            <p:nvPr/>
          </p:nvSpPr>
          <p:spPr>
            <a:xfrm>
              <a:off x="6169564" y="1772110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2.50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DB906A4-86D5-1245-BD96-528DB8A91F2B}"/>
                </a:ext>
              </a:extLst>
            </p:cNvPr>
            <p:cNvSpPr/>
            <p:nvPr/>
          </p:nvSpPr>
          <p:spPr>
            <a:xfrm>
              <a:off x="5012276" y="2157872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2.50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6EEEA5B-7401-3944-B538-676E80858050}"/>
                </a:ext>
              </a:extLst>
            </p:cNvPr>
            <p:cNvSpPr/>
            <p:nvPr/>
          </p:nvSpPr>
          <p:spPr>
            <a:xfrm>
              <a:off x="5398039" y="2157872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2.75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809228E-9A5C-FF41-94E0-C2365ECA6F72}"/>
                </a:ext>
              </a:extLst>
            </p:cNvPr>
            <p:cNvSpPr/>
            <p:nvPr/>
          </p:nvSpPr>
          <p:spPr>
            <a:xfrm>
              <a:off x="5783801" y="2157872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3.25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A2E02F6-B5C0-604F-8E66-1FACFDA9C3F2}"/>
                </a:ext>
              </a:extLst>
            </p:cNvPr>
            <p:cNvSpPr/>
            <p:nvPr/>
          </p:nvSpPr>
          <p:spPr>
            <a:xfrm>
              <a:off x="6169564" y="2157872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3.50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726952C-5328-384B-8B5B-4DEE693AD9B4}"/>
                </a:ext>
              </a:extLst>
            </p:cNvPr>
            <p:cNvSpPr/>
            <p:nvPr/>
          </p:nvSpPr>
          <p:spPr>
            <a:xfrm>
              <a:off x="5012276" y="2543635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3.00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58C47DE-5F34-2343-8101-A0C2C8F19B28}"/>
                </a:ext>
              </a:extLst>
            </p:cNvPr>
            <p:cNvSpPr/>
            <p:nvPr/>
          </p:nvSpPr>
          <p:spPr>
            <a:xfrm>
              <a:off x="5398039" y="2543635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3.25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9CF6092-74F8-F84D-BE9C-23C82627EBE3}"/>
                </a:ext>
              </a:extLst>
            </p:cNvPr>
            <p:cNvSpPr/>
            <p:nvPr/>
          </p:nvSpPr>
          <p:spPr>
            <a:xfrm>
              <a:off x="5783801" y="2543635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3.75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2E2DAD24-73B5-434C-82DC-5F1AA9E9CA7D}"/>
                </a:ext>
              </a:extLst>
            </p:cNvPr>
            <p:cNvSpPr/>
            <p:nvPr/>
          </p:nvSpPr>
          <p:spPr>
            <a:xfrm>
              <a:off x="6169564" y="2543635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4.00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8317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3" name="Rectangle 19">
            <a:extLst>
              <a:ext uri="{FF2B5EF4-FFF2-40B4-BE49-F238E27FC236}">
                <a16:creationId xmlns:a16="http://schemas.microsoft.com/office/drawing/2014/main" id="{FD60AF2B-EDB1-2B47-A290-283045C25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Recall from Morphing Lecture: Inverse warping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46A332-9080-CD4C-81C6-F51249CA9854}"/>
              </a:ext>
            </a:extLst>
          </p:cNvPr>
          <p:cNvGrpSpPr/>
          <p:nvPr/>
        </p:nvGrpSpPr>
        <p:grpSpPr>
          <a:xfrm>
            <a:off x="755576" y="2459988"/>
            <a:ext cx="7371614" cy="1739622"/>
            <a:chOff x="2057400" y="1862139"/>
            <a:chExt cx="4572000" cy="1078943"/>
          </a:xfrm>
        </p:grpSpPr>
        <p:grpSp>
          <p:nvGrpSpPr>
            <p:cNvPr id="31746" name="Group 2">
              <a:extLst>
                <a:ext uri="{FF2B5EF4-FFF2-40B4-BE49-F238E27FC236}">
                  <a16:creationId xmlns:a16="http://schemas.microsoft.com/office/drawing/2014/main" id="{7410B5AB-84AE-4F45-A237-8147956653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8900" y="1943100"/>
              <a:ext cx="457200" cy="457200"/>
              <a:chOff x="1248" y="3072"/>
              <a:chExt cx="384" cy="384"/>
            </a:xfrm>
          </p:grpSpPr>
          <p:sp>
            <p:nvSpPr>
              <p:cNvPr id="31777" name="Line 3">
                <a:extLst>
                  <a:ext uri="{FF2B5EF4-FFF2-40B4-BE49-F238E27FC236}">
                    <a16:creationId xmlns:a16="http://schemas.microsoft.com/office/drawing/2014/main" id="{B2A5BCF5-D791-5849-AF8D-0B6D920374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307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78" name="Line 4">
                <a:extLst>
                  <a:ext uri="{FF2B5EF4-FFF2-40B4-BE49-F238E27FC236}">
                    <a16:creationId xmlns:a16="http://schemas.microsoft.com/office/drawing/2014/main" id="{F1E359C5-3D03-204F-ACDD-443B230A4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307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79" name="Line 5">
                <a:extLst>
                  <a:ext uri="{FF2B5EF4-FFF2-40B4-BE49-F238E27FC236}">
                    <a16:creationId xmlns:a16="http://schemas.microsoft.com/office/drawing/2014/main" id="{2C8992B1-05C1-7B43-B64C-DCF536D80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321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80" name="Line 6">
                <a:extLst>
                  <a:ext uri="{FF2B5EF4-FFF2-40B4-BE49-F238E27FC236}">
                    <a16:creationId xmlns:a16="http://schemas.microsoft.com/office/drawing/2014/main" id="{5B1C7D06-9A5B-CA4B-B63A-0AF395C03B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3312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747" name="Group 7">
              <a:extLst>
                <a:ext uri="{FF2B5EF4-FFF2-40B4-BE49-F238E27FC236}">
                  <a16:creationId xmlns:a16="http://schemas.microsoft.com/office/drawing/2014/main" id="{CE9C36DE-ADE2-AD48-AE1B-29A9A99F63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57800" y="1885950"/>
              <a:ext cx="457200" cy="457200"/>
              <a:chOff x="1248" y="3072"/>
              <a:chExt cx="384" cy="384"/>
            </a:xfrm>
          </p:grpSpPr>
          <p:sp>
            <p:nvSpPr>
              <p:cNvPr id="31773" name="Line 8">
                <a:extLst>
                  <a:ext uri="{FF2B5EF4-FFF2-40B4-BE49-F238E27FC236}">
                    <a16:creationId xmlns:a16="http://schemas.microsoft.com/office/drawing/2014/main" id="{78A0BC26-7D28-2D4E-9123-D8E122752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307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74" name="Line 9">
                <a:extLst>
                  <a:ext uri="{FF2B5EF4-FFF2-40B4-BE49-F238E27FC236}">
                    <a16:creationId xmlns:a16="http://schemas.microsoft.com/office/drawing/2014/main" id="{563D8DCB-0728-554E-A8DF-CF9AE9BC40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307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75" name="Line 10">
                <a:extLst>
                  <a:ext uri="{FF2B5EF4-FFF2-40B4-BE49-F238E27FC236}">
                    <a16:creationId xmlns:a16="http://schemas.microsoft.com/office/drawing/2014/main" id="{1C58F6F8-819D-0F41-85BA-3C1A5EE6F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321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76" name="Line 11">
                <a:extLst>
                  <a:ext uri="{FF2B5EF4-FFF2-40B4-BE49-F238E27FC236}">
                    <a16:creationId xmlns:a16="http://schemas.microsoft.com/office/drawing/2014/main" id="{9F07C7E9-F625-AC4C-9B19-32137E97C7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3312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748" name="Text Box 12">
              <a:extLst>
                <a:ext uri="{FF2B5EF4-FFF2-40B4-BE49-F238E27FC236}">
                  <a16:creationId xmlns:a16="http://schemas.microsoft.com/office/drawing/2014/main" id="{C5027C2E-81D0-4941-9BF4-8399393DE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800" y="2571750"/>
              <a:ext cx="8001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f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(</a:t>
              </a:r>
              <a:r>
                <a: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x,y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1749" name="Text Box 13">
              <a:extLst>
                <a:ext uri="{FF2B5EF4-FFF2-40B4-BE49-F238E27FC236}">
                  <a16:creationId xmlns:a16="http://schemas.microsoft.com/office/drawing/2014/main" id="{EA992879-581E-A34E-B5EA-85D2C61E79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0700" y="2571750"/>
              <a:ext cx="10287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g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(</a:t>
              </a:r>
              <a:r>
                <a: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x’,y’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31750" name="Group 14">
              <a:extLst>
                <a:ext uri="{FF2B5EF4-FFF2-40B4-BE49-F238E27FC236}">
                  <a16:creationId xmlns:a16="http://schemas.microsoft.com/office/drawing/2014/main" id="{9BAA3377-4F54-904A-82C1-C7225EF735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7450" y="2228850"/>
              <a:ext cx="285750" cy="285750"/>
              <a:chOff x="1104" y="3312"/>
              <a:chExt cx="240" cy="240"/>
            </a:xfrm>
          </p:grpSpPr>
          <p:sp>
            <p:nvSpPr>
              <p:cNvPr id="31771" name="Line 15">
                <a:extLst>
                  <a:ext uri="{FF2B5EF4-FFF2-40B4-BE49-F238E27FC236}">
                    <a16:creationId xmlns:a16="http://schemas.microsoft.com/office/drawing/2014/main" id="{C013B2C0-90A9-CC47-BC37-3868FCAFC8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72" name="Line 16">
                <a:extLst>
                  <a:ext uri="{FF2B5EF4-FFF2-40B4-BE49-F238E27FC236}">
                    <a16:creationId xmlns:a16="http://schemas.microsoft.com/office/drawing/2014/main" id="{9EDB7698-3FB1-1448-8B1D-771363211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751" name="Text Box 17">
              <a:extLst>
                <a:ext uri="{FF2B5EF4-FFF2-40B4-BE49-F238E27FC236}">
                  <a16:creationId xmlns:a16="http://schemas.microsoft.com/office/drawing/2014/main" id="{11268AB0-B618-AB40-9A82-E27912882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450" y="2457450"/>
              <a:ext cx="5143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x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31752" name="Text Box 18">
              <a:extLst>
                <a:ext uri="{FF2B5EF4-FFF2-40B4-BE49-F238E27FC236}">
                  <a16:creationId xmlns:a16="http://schemas.microsoft.com/office/drawing/2014/main" id="{5ECA6149-498C-7645-A060-BA6D44B1D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2114550"/>
              <a:ext cx="5143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y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grpSp>
          <p:nvGrpSpPr>
            <p:cNvPr id="31755" name="Group 21">
              <a:extLst>
                <a:ext uri="{FF2B5EF4-FFF2-40B4-BE49-F238E27FC236}">
                  <a16:creationId xmlns:a16="http://schemas.microsoft.com/office/drawing/2014/main" id="{BB596D57-2DDD-CB42-8F8D-641711B387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7450" y="2228850"/>
              <a:ext cx="285750" cy="285750"/>
              <a:chOff x="1104" y="3312"/>
              <a:chExt cx="240" cy="240"/>
            </a:xfrm>
          </p:grpSpPr>
          <p:sp>
            <p:nvSpPr>
              <p:cNvPr id="31769" name="Line 22">
                <a:extLst>
                  <a:ext uri="{FF2B5EF4-FFF2-40B4-BE49-F238E27FC236}">
                    <a16:creationId xmlns:a16="http://schemas.microsoft.com/office/drawing/2014/main" id="{DAC0C848-DD3F-B049-BFB5-AED8CA609A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70" name="Line 23">
                <a:extLst>
                  <a:ext uri="{FF2B5EF4-FFF2-40B4-BE49-F238E27FC236}">
                    <a16:creationId xmlns:a16="http://schemas.microsoft.com/office/drawing/2014/main" id="{F0A99009-8222-C544-A42C-F8E99D7AA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756" name="Group 24">
              <a:extLst>
                <a:ext uri="{FF2B5EF4-FFF2-40B4-BE49-F238E27FC236}">
                  <a16:creationId xmlns:a16="http://schemas.microsoft.com/office/drawing/2014/main" id="{B647C176-4C2E-B94B-9103-ADBED83D0E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6350" y="2228850"/>
              <a:ext cx="285750" cy="285750"/>
              <a:chOff x="1104" y="3312"/>
              <a:chExt cx="240" cy="240"/>
            </a:xfrm>
          </p:grpSpPr>
          <p:sp>
            <p:nvSpPr>
              <p:cNvPr id="31767" name="Line 25">
                <a:extLst>
                  <a:ext uri="{FF2B5EF4-FFF2-40B4-BE49-F238E27FC236}">
                    <a16:creationId xmlns:a16="http://schemas.microsoft.com/office/drawing/2014/main" id="{84879BE4-B76C-F14D-98E9-F199FA0B84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68" name="Line 26">
                <a:extLst>
                  <a:ext uri="{FF2B5EF4-FFF2-40B4-BE49-F238E27FC236}">
                    <a16:creationId xmlns:a16="http://schemas.microsoft.com/office/drawing/2014/main" id="{E74D651C-9582-1C4A-A6DA-B7C36A1FB8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757" name="Text Box 27">
              <a:extLst>
                <a:ext uri="{FF2B5EF4-FFF2-40B4-BE49-F238E27FC236}">
                  <a16:creationId xmlns:a16="http://schemas.microsoft.com/office/drawing/2014/main" id="{1D2AD09E-835B-654E-A40B-90CF2DC699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450" y="2457450"/>
              <a:ext cx="5143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x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31758" name="Text Box 28">
              <a:extLst>
                <a:ext uri="{FF2B5EF4-FFF2-40B4-BE49-F238E27FC236}">
                  <a16:creationId xmlns:a16="http://schemas.microsoft.com/office/drawing/2014/main" id="{1B83621A-95F6-5D46-98D8-6E7DF55AE7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6350" y="2457450"/>
              <a:ext cx="5143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x’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grpSp>
          <p:nvGrpSpPr>
            <p:cNvPr id="31759" name="Group 29">
              <a:extLst>
                <a:ext uri="{FF2B5EF4-FFF2-40B4-BE49-F238E27FC236}">
                  <a16:creationId xmlns:a16="http://schemas.microsoft.com/office/drawing/2014/main" id="{CD347B1C-B24D-7244-9D3C-DCC8CE8A9E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894" y="1862139"/>
              <a:ext cx="2514600" cy="369094"/>
              <a:chOff x="1526" y="1536"/>
              <a:chExt cx="2112" cy="310"/>
            </a:xfrm>
          </p:grpSpPr>
          <p:sp>
            <p:nvSpPr>
              <p:cNvPr id="31765" name="Text Box 30">
                <a:extLst>
                  <a:ext uri="{FF2B5EF4-FFF2-40B4-BE49-F238E27FC236}">
                    <a16:creationId xmlns:a16="http://schemas.microsoft.com/office/drawing/2014/main" id="{67DEC57B-746A-5A4A-8E3F-85A5E3CBF3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" y="1536"/>
                <a:ext cx="72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Arial" panose="020B0604020202020204" pitchFamily="34" charset="0"/>
                  </a:rPr>
                  <a:t>T</a:t>
                </a:r>
                <a:r>
                  <a:rPr kumimoji="0" lang="en-US" altLang="en-US" sz="1800" b="0" i="1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Arial" panose="020B0604020202020204" pitchFamily="34" charset="0"/>
                  </a:rPr>
                  <a:t>-1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Arial" panose="020B0604020202020204" pitchFamily="34" charset="0"/>
                  </a:rPr>
                  <a:t>(</a:t>
                </a:r>
                <a:r>
                  <a:rPr kumimoji="0" lang="en-US" altLang="en-US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Arial" panose="020B0604020202020204" pitchFamily="34" charset="0"/>
                  </a:rPr>
                  <a:t>x,y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31766" name="Freeform 31">
                <a:extLst>
                  <a:ext uri="{FF2B5EF4-FFF2-40B4-BE49-F238E27FC236}">
                    <a16:creationId xmlns:a16="http://schemas.microsoft.com/office/drawing/2014/main" id="{370FC9FD-467B-5D4E-8ABD-CB7E28AD6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" y="1536"/>
                <a:ext cx="2112" cy="240"/>
              </a:xfrm>
              <a:custGeom>
                <a:avLst/>
                <a:gdLst>
                  <a:gd name="T0" fmla="*/ 0 w 2160"/>
                  <a:gd name="T1" fmla="*/ 7 h 288"/>
                  <a:gd name="T2" fmla="*/ 720 w 2160"/>
                  <a:gd name="T3" fmla="*/ 0 h 288"/>
                  <a:gd name="T4" fmla="*/ 1347 w 2160"/>
                  <a:gd name="T5" fmla="*/ 7 h 288"/>
                  <a:gd name="T6" fmla="*/ 0 60000 65536"/>
                  <a:gd name="T7" fmla="*/ 0 60000 65536"/>
                  <a:gd name="T8" fmla="*/ 0 60000 65536"/>
                  <a:gd name="T9" fmla="*/ 0 w 2160"/>
                  <a:gd name="T10" fmla="*/ 0 h 288"/>
                  <a:gd name="T11" fmla="*/ 2160 w 2160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" h="288">
                    <a:moveTo>
                      <a:pt x="0" y="288"/>
                    </a:moveTo>
                    <a:cubicBezTo>
                      <a:pt x="396" y="144"/>
                      <a:pt x="792" y="0"/>
                      <a:pt x="1152" y="0"/>
                    </a:cubicBezTo>
                    <a:cubicBezTo>
                      <a:pt x="1512" y="0"/>
                      <a:pt x="1836" y="144"/>
                      <a:pt x="2160" y="28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 type="triangle" w="med" len="med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761" name="Text Box 33">
              <a:extLst>
                <a:ext uri="{FF2B5EF4-FFF2-40B4-BE49-F238E27FC236}">
                  <a16:creationId xmlns:a16="http://schemas.microsoft.com/office/drawing/2014/main" id="{1ED99C52-FC81-BF4E-8DD6-B216CB766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6300" y="2114550"/>
              <a:ext cx="5143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Arial" panose="020B0604020202020204" pitchFamily="34" charset="0"/>
                </a:rPr>
                <a:t>y’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31762" name="Oval 34">
              <a:extLst>
                <a:ext uri="{FF2B5EF4-FFF2-40B4-BE49-F238E27FC236}">
                  <a16:creationId xmlns:a16="http://schemas.microsoft.com/office/drawing/2014/main" id="{FDECF1EA-CA27-B247-8E60-9658F8A36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404" y="2146697"/>
              <a:ext cx="57150" cy="57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31763" name="Oval 35">
              <a:extLst>
                <a:ext uri="{FF2B5EF4-FFF2-40B4-BE49-F238E27FC236}">
                  <a16:creationId xmlns:a16="http://schemas.microsoft.com/office/drawing/2014/main" id="{103313D7-73EC-664A-8B2D-22C0CA214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2022" y="2135981"/>
              <a:ext cx="57150" cy="57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83A5F94-ABB9-494E-B921-402A61950847}"/>
              </a:ext>
            </a:extLst>
          </p:cNvPr>
          <p:cNvSpPr txBox="1"/>
          <p:nvPr/>
        </p:nvSpPr>
        <p:spPr>
          <a:xfrm>
            <a:off x="1715500" y="1064142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splat! Do inverse warping. </a:t>
            </a:r>
            <a:br>
              <a:rPr lang="en-US" dirty="0"/>
            </a:br>
            <a:r>
              <a:rPr lang="en-US" dirty="0"/>
              <a:t>You know this from project 3</a:t>
            </a:r>
          </a:p>
        </p:txBody>
      </p:sp>
    </p:spTree>
  </p:cSld>
  <p:clrMapOvr>
    <a:masterClrMapping/>
  </p:clrMapOvr>
  <p:transition advClick="0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32D46C7C-4896-0742-9257-FA28122CDE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Recall: Bilinear Interpolation</a:t>
            </a:r>
          </a:p>
        </p:txBody>
      </p:sp>
      <p:pic>
        <p:nvPicPr>
          <p:cNvPr id="32771" name="Picture 4" descr="http://upload.wikimedia.org/wikipedia/commons/thumb/e/e7/Bilinear_interpolation.png/220px-Bilinear_interpolation.png">
            <a:extLst>
              <a:ext uri="{FF2B5EF4-FFF2-40B4-BE49-F238E27FC236}">
                <a16:creationId xmlns:a16="http://schemas.microsoft.com/office/drawing/2014/main" id="{FC6B6FF2-0479-974B-A9FC-DE4F2D296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490662"/>
            <a:ext cx="26289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6">
            <a:extLst>
              <a:ext uri="{FF2B5EF4-FFF2-40B4-BE49-F238E27FC236}">
                <a16:creationId xmlns:a16="http://schemas.microsoft.com/office/drawing/2014/main" id="{98FF51BA-8FE9-5849-8636-C18595B3F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4429126"/>
            <a:ext cx="5086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Arial" panose="020B0604020202020204" pitchFamily="34" charset="0"/>
                <a:hlinkClick r:id="rId3"/>
              </a:rPr>
              <a:t>http://en.wikipedia.org/wiki/Bilinear_interpolation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charset="0"/>
                <a:cs typeface="Courier New" panose="02070309020205020404" pitchFamily="49" charset="0"/>
              </a:rPr>
              <a:t>Help interp2</a:t>
            </a:r>
          </a:p>
        </p:txBody>
      </p:sp>
    </p:spTree>
  </p:cSld>
  <p:clrMapOvr>
    <a:masterClrMapping/>
  </p:clrMapOvr>
  <p:transition spd="slow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 to pose detection: </a:t>
            </a:r>
            <a:br>
              <a:rPr lang="en-US" dirty="0"/>
            </a:br>
            <a:r>
              <a:rPr lang="en-US" dirty="0"/>
              <a:t>Predict heat maps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r="5128"/>
          <a:stretch/>
        </p:blipFill>
        <p:spPr>
          <a:xfrm>
            <a:off x="138883" y="1260255"/>
            <a:ext cx="6642089" cy="3034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6780972" y="1687844"/>
            <a:ext cx="2231335" cy="3026402"/>
            <a:chOff x="8862391" y="2800926"/>
            <a:chExt cx="2975113" cy="4035202"/>
          </a:xfrm>
        </p:grpSpPr>
        <p:sp>
          <p:nvSpPr>
            <p:cNvPr id="5" name="Cube 4"/>
            <p:cNvSpPr/>
            <p:nvPr/>
          </p:nvSpPr>
          <p:spPr>
            <a:xfrm>
              <a:off x="9286460" y="2800926"/>
              <a:ext cx="2126974" cy="1908313"/>
            </a:xfrm>
            <a:prstGeom prst="cube">
              <a:avLst>
                <a:gd name="adj" fmla="val 21875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62391" y="4866358"/>
              <a:ext cx="2975113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Target: K+1 x H x W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Gaussian around 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x,y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) for k-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th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keypoint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 in the k-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th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 channel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7260534" y="2553978"/>
            <a:ext cx="447262" cy="44726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24000">
                <a:srgbClr val="FF0000">
                  <a:alpha val="58000"/>
                </a:srgbClr>
              </a:gs>
              <a:gs pos="70000">
                <a:schemeClr val="accent1">
                  <a:lumMod val="20000"/>
                  <a:lumOff val="8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A0EB2-0091-6C43-9CDA-5883E47ED4CA}"/>
              </a:ext>
            </a:extLst>
          </p:cNvPr>
          <p:cNvSpPr txBox="1"/>
          <p:nvPr/>
        </p:nvSpPr>
        <p:spPr>
          <a:xfrm>
            <a:off x="1438737" y="4560858"/>
            <a:ext cx="580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K+1 for K parts + background</a:t>
            </a:r>
          </a:p>
        </p:txBody>
      </p:sp>
    </p:spTree>
    <p:extLst>
      <p:ext uri="{BB962C8B-B14F-4D97-AF65-F5344CB8AC3E}">
        <p14:creationId xmlns:p14="http://schemas.microsoft.com/office/powerpoint/2010/main" val="16917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55E2C-BA20-47A1-8F5B-54F6E75C05F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2347" y="57567"/>
            <a:ext cx="5004149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Locally Connected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60" y="622146"/>
            <a:ext cx="5756118" cy="4521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15823" y="2333047"/>
            <a:ext cx="3685583" cy="119408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Example: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40K hidden units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Filter size: 10x10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	      4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M parameters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3913720" y="4183573"/>
            <a:ext cx="5360722" cy="633801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Note: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This parameterization is good when 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input image is registered (e.g., face recognition).</a:t>
            </a:r>
          </a:p>
        </p:txBody>
      </p:sp>
    </p:spTree>
    <p:extLst>
      <p:ext uri="{BB962C8B-B14F-4D97-AF65-F5344CB8AC3E}">
        <p14:creationId xmlns:p14="http://schemas.microsoft.com/office/powerpoint/2010/main" val="159993296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04153-6A0B-3A44-A60A-C39A0189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125"/>
            <a:ext cx="8229600" cy="857250"/>
          </a:xfrm>
        </p:spPr>
        <p:txBody>
          <a:bodyPr/>
          <a:lstStyle/>
          <a:p>
            <a:r>
              <a:rPr lang="en-US" dirty="0"/>
              <a:t>L2 Training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B0426-EA43-CC4A-BB5D-45983791D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L2 loss on the target heatmap (peaky gaussian around the </a:t>
            </a:r>
            <a:r>
              <a:rPr lang="en-US" dirty="0" err="1"/>
              <a:t>gt</a:t>
            </a:r>
            <a:r>
              <a:rPr lang="en-US" dirty="0"/>
              <a:t> </a:t>
            </a:r>
            <a:r>
              <a:rPr lang="en-US" dirty="0" err="1"/>
              <a:t>keypoint</a:t>
            </a:r>
            <a:r>
              <a:rPr lang="en-US" dirty="0"/>
              <a:t>)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E50281BA-549A-7F43-8E9B-CB3329F6DEE0}"/>
              </a:ext>
            </a:extLst>
          </p:cNvPr>
          <p:cNvSpPr/>
          <p:nvPr/>
        </p:nvSpPr>
        <p:spPr>
          <a:xfrm>
            <a:off x="7099024" y="1687844"/>
            <a:ext cx="1595231" cy="1431235"/>
          </a:xfrm>
          <a:prstGeom prst="cube">
            <a:avLst>
              <a:gd name="adj" fmla="val 2187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4F3DC-BB52-1B41-9C4C-3EFFA328E332}"/>
              </a:ext>
            </a:extLst>
          </p:cNvPr>
          <p:cNvSpPr txBox="1"/>
          <p:nvPr/>
        </p:nvSpPr>
        <p:spPr>
          <a:xfrm>
            <a:off x="6780972" y="3236918"/>
            <a:ext cx="2231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Target “belief map” : K+1 x H x 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Gaussian around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x,y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 for k-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keypoint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in the k-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channel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918D2D-E600-1E42-8610-B41425A7FE92}"/>
              </a:ext>
            </a:extLst>
          </p:cNvPr>
          <p:cNvSpPr/>
          <p:nvPr/>
        </p:nvSpPr>
        <p:spPr>
          <a:xfrm>
            <a:off x="7260534" y="2553978"/>
            <a:ext cx="447262" cy="44726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24000">
                <a:srgbClr val="FF0000">
                  <a:alpha val="58000"/>
                </a:srgbClr>
              </a:gs>
              <a:gs pos="70000">
                <a:schemeClr val="accent1">
                  <a:lumMod val="20000"/>
                  <a:lumOff val="8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3FBA99-3DC7-0A4A-B04F-17FAA01E9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41" y="2942781"/>
            <a:ext cx="5626196" cy="1233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8FD75D-D8D0-F148-BEB7-4C2FBA192499}"/>
              </a:ext>
            </a:extLst>
          </p:cNvPr>
          <p:cNvSpPr txBox="1"/>
          <p:nvPr/>
        </p:nvSpPr>
        <p:spPr>
          <a:xfrm>
            <a:off x="179512" y="12015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will implement this in project 5!</a:t>
            </a:r>
          </a:p>
        </p:txBody>
      </p:sp>
    </p:spTree>
    <p:extLst>
      <p:ext uri="{BB962C8B-B14F-4D97-AF65-F5344CB8AC3E}">
        <p14:creationId xmlns:p14="http://schemas.microsoft.com/office/powerpoint/2010/main" val="13389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04153-6A0B-3A44-A60A-C39A0189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125"/>
            <a:ext cx="8229600" cy="857250"/>
          </a:xfrm>
        </p:spPr>
        <p:txBody>
          <a:bodyPr/>
          <a:lstStyle/>
          <a:p>
            <a:r>
              <a:rPr lang="en-US" dirty="0"/>
              <a:t>Log Loss Training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B0426-EA43-CC4A-BB5D-45983791D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6491064" cy="3394472"/>
          </a:xfrm>
        </p:spPr>
        <p:txBody>
          <a:bodyPr/>
          <a:lstStyle/>
          <a:p>
            <a:r>
              <a:rPr lang="en-US" dirty="0"/>
              <a:t>Log loss (or cross entropy loss) on the target heatmap probabilities</a:t>
            </a:r>
          </a:p>
          <a:p>
            <a:r>
              <a:rPr lang="en-US" dirty="0"/>
              <a:t>The target must also sum to 1</a:t>
            </a:r>
          </a:p>
          <a:p>
            <a:r>
              <a:rPr lang="en-US" dirty="0"/>
              <a:t>Mask RCNN just uses 1 at the target, 0 everywhere else. </a:t>
            </a:r>
          </a:p>
          <a:p>
            <a:r>
              <a:rPr lang="en-US" dirty="0"/>
              <a:t>Experiment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E50281BA-549A-7F43-8E9B-CB3329F6DEE0}"/>
              </a:ext>
            </a:extLst>
          </p:cNvPr>
          <p:cNvSpPr/>
          <p:nvPr/>
        </p:nvSpPr>
        <p:spPr>
          <a:xfrm>
            <a:off x="7099024" y="1687844"/>
            <a:ext cx="1595231" cy="1431235"/>
          </a:xfrm>
          <a:prstGeom prst="cube">
            <a:avLst>
              <a:gd name="adj" fmla="val 2187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4F3DC-BB52-1B41-9C4C-3EFFA328E332}"/>
              </a:ext>
            </a:extLst>
          </p:cNvPr>
          <p:cNvSpPr txBox="1"/>
          <p:nvPr/>
        </p:nvSpPr>
        <p:spPr>
          <a:xfrm>
            <a:off x="6780972" y="3236918"/>
            <a:ext cx="2231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Target “belief map” : K+1 x H x 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Grount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truth location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x,y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 for k-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keypoint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in the k-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channel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FD75D-D8D0-F148-BEB7-4C2FBA192499}"/>
              </a:ext>
            </a:extLst>
          </p:cNvPr>
          <p:cNvSpPr txBox="1"/>
          <p:nvPr/>
        </p:nvSpPr>
        <p:spPr>
          <a:xfrm>
            <a:off x="179512" y="12015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will implement this in project 5!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44E7BA-B51B-824D-8837-429BBF656229}"/>
              </a:ext>
            </a:extLst>
          </p:cNvPr>
          <p:cNvSpPr/>
          <p:nvPr/>
        </p:nvSpPr>
        <p:spPr>
          <a:xfrm>
            <a:off x="7308304" y="2715766"/>
            <a:ext cx="144016" cy="1440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772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Pose Machines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35459" y="39952"/>
            <a:ext cx="22064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[Wei et al CVPR 2016]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74D90-C8E6-6445-89E2-FEC809111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229"/>
            <a:ext cx="9144000" cy="41116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F86D81-2C39-8A48-9FDD-5BAEBA6C24F4}"/>
              </a:ext>
            </a:extLst>
          </p:cNvPr>
          <p:cNvSpPr/>
          <p:nvPr/>
        </p:nvSpPr>
        <p:spPr>
          <a:xfrm>
            <a:off x="60854" y="793036"/>
            <a:ext cx="8625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Base architecture for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OpenPose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68173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6"/>
          <a:stretch/>
        </p:blipFill>
        <p:spPr>
          <a:xfrm>
            <a:off x="742951" y="1382316"/>
            <a:ext cx="4892537" cy="3295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9" r="17438"/>
          <a:stretch/>
        </p:blipFill>
        <p:spPr>
          <a:xfrm>
            <a:off x="5850421" y="1382316"/>
            <a:ext cx="1282148" cy="3295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2" r="-55"/>
          <a:stretch/>
        </p:blipFill>
        <p:spPr>
          <a:xfrm>
            <a:off x="7132568" y="1382316"/>
            <a:ext cx="1282148" cy="3295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1472" y="0"/>
            <a:ext cx="22064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[Wei et al CVPR 2016]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/>
              <a:t>Convolutional Pose Machines</a:t>
            </a:r>
          </a:p>
        </p:txBody>
      </p:sp>
    </p:spTree>
    <p:extLst>
      <p:ext uri="{BB962C8B-B14F-4D97-AF65-F5344CB8AC3E}">
        <p14:creationId xmlns:p14="http://schemas.microsoft.com/office/powerpoint/2010/main" val="79505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46033" y="0"/>
            <a:ext cx="22064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[Wei et al CVPR 2016]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/>
              <a:t>Convolutional Pose Machines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791B07-F5A2-2F47-A8E7-AFD4D5498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93788"/>
            <a:ext cx="6070972" cy="39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767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43020-8CF3-5D46-9FF3-703F46780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68661-6CED-2545-B500-3B921CC24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394221"/>
            <a:ext cx="89027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615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OpenPose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70" y="1372378"/>
            <a:ext cx="5750061" cy="3234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D9C112-C2C1-6D47-8064-1ADE595733DA}"/>
              </a:ext>
            </a:extLst>
          </p:cNvPr>
          <p:cNvSpPr txBox="1"/>
          <p:nvPr/>
        </p:nvSpPr>
        <p:spPr>
          <a:xfrm>
            <a:off x="3067396" y="4869655"/>
            <a:ext cx="59477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+mn-cs"/>
              </a:rPr>
              <a:t>Zhe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+mn-cs"/>
              </a:rPr>
              <a:t> Cao,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+mn-cs"/>
              </a:rPr>
              <a:t>Gines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+mn-cs"/>
              </a:rPr>
              <a:t> Hidalgo, Tomas Simon, Shih-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+mn-cs"/>
              </a:rPr>
              <a:t>En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+mn-cs"/>
              </a:rPr>
              <a:t> Wei,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+mn-cs"/>
              </a:rPr>
              <a:t>Yaser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+mn-cs"/>
              </a:rPr>
              <a:t> Sheikh ‘16-17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36415-C269-7E43-ACA9-FDB3B8B5BDDF}"/>
              </a:ext>
            </a:extLst>
          </p:cNvPr>
          <p:cNvSpPr txBox="1"/>
          <p:nvPr/>
        </p:nvSpPr>
        <p:spPr>
          <a:xfrm>
            <a:off x="3275856" y="273844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Great opensource tool, builds on convolutional pose machine architecture, adapted to multiple people</a:t>
            </a:r>
          </a:p>
        </p:txBody>
      </p:sp>
    </p:spTree>
    <p:extLst>
      <p:ext uri="{BB962C8B-B14F-4D97-AF65-F5344CB8AC3E}">
        <p14:creationId xmlns:p14="http://schemas.microsoft.com/office/powerpoint/2010/main" val="143765064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18020-5578-8548-93F2-A80B0F62C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dense prediction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6F04-0E6F-194A-9BB0-6A3CEC841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Depth estimation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Surface normal estimation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Colorization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Image synthesis (next week)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17378311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57150"/>
            <a:ext cx="6000750" cy="628650"/>
          </a:xfrm>
        </p:spPr>
        <p:txBody>
          <a:bodyPr/>
          <a:lstStyle/>
          <a:p>
            <a:r>
              <a:rPr lang="en-US" dirty="0"/>
              <a:t>Depth and normal estimation</a:t>
            </a:r>
          </a:p>
        </p:txBody>
      </p:sp>
      <p:pic>
        <p:nvPicPr>
          <p:cNvPr id="4" name="Picture 3" descr="Screen Shot 2018-04-25 at 10.5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11" y="971550"/>
            <a:ext cx="3131789" cy="3486150"/>
          </a:xfrm>
          <a:prstGeom prst="rect">
            <a:avLst/>
          </a:prstGeom>
        </p:spPr>
      </p:pic>
      <p:pic>
        <p:nvPicPr>
          <p:cNvPr id="5" name="Picture 4" descr="Screen Shot 2018-04-25 at 11.00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5364"/>
          <a:stretch/>
        </p:blipFill>
        <p:spPr>
          <a:xfrm>
            <a:off x="4400550" y="1042758"/>
            <a:ext cx="1076706" cy="3357792"/>
          </a:xfrm>
          <a:prstGeom prst="rect">
            <a:avLst/>
          </a:prstGeom>
        </p:spPr>
      </p:pic>
      <p:pic>
        <p:nvPicPr>
          <p:cNvPr id="6" name="Picture 5" descr="Screen Shot 2018-04-25 at 11.00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5" r="96"/>
          <a:stretch/>
        </p:blipFill>
        <p:spPr>
          <a:xfrm>
            <a:off x="5543550" y="1042758"/>
            <a:ext cx="2173986" cy="3357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774785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Predicted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3700" y="774785"/>
            <a:ext cx="12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Ground truth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4450" y="4371950"/>
            <a:ext cx="6515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D. Eigen and R. Fergus,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hlinkClick r:id="rId4"/>
              </a:rPr>
              <a:t>Predicting Depth, Surface Normals and Semantic Labels with a Common Multi-Scale Convolutional Architecture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ICCV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49261-5036-5247-B45D-722A56F4B94B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Slide courtesy of Lana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Lezebnik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7081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57150"/>
            <a:ext cx="6000750" cy="628650"/>
          </a:xfrm>
        </p:spPr>
        <p:txBody>
          <a:bodyPr/>
          <a:lstStyle/>
          <a:p>
            <a:r>
              <a:rPr lang="en-US" dirty="0"/>
              <a:t>Depth and normal estimation</a:t>
            </a:r>
          </a:p>
        </p:txBody>
      </p:sp>
      <p:pic>
        <p:nvPicPr>
          <p:cNvPr id="4" name="Picture 3" descr="Screen Shot 2018-04-25 at 10.5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11" y="971550"/>
            <a:ext cx="3131789" cy="3486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9250" y="77478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Predicted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normals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3700" y="774785"/>
            <a:ext cx="12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Ground truth</a:t>
            </a:r>
          </a:p>
        </p:txBody>
      </p:sp>
      <p:pic>
        <p:nvPicPr>
          <p:cNvPr id="3" name="Picture 2" descr="Screen Shot 2018-04-25 at 11.0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76"/>
          <a:stretch/>
        </p:blipFill>
        <p:spPr>
          <a:xfrm>
            <a:off x="4343400" y="1028701"/>
            <a:ext cx="1131570" cy="3346049"/>
          </a:xfrm>
          <a:prstGeom prst="rect">
            <a:avLst/>
          </a:prstGeom>
        </p:spPr>
      </p:pic>
      <p:pic>
        <p:nvPicPr>
          <p:cNvPr id="10" name="Picture 9" descr="Screen Shot 2018-04-25 at 11.0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1" r="1066"/>
          <a:stretch/>
        </p:blipFill>
        <p:spPr>
          <a:xfrm>
            <a:off x="5543550" y="1028701"/>
            <a:ext cx="2160270" cy="33460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257EB7-D2F0-6747-A7B5-D9C169F4E7E6}"/>
              </a:ext>
            </a:extLst>
          </p:cNvPr>
          <p:cNvSpPr txBox="1"/>
          <p:nvPr/>
        </p:nvSpPr>
        <p:spPr>
          <a:xfrm>
            <a:off x="1314450" y="4371950"/>
            <a:ext cx="6515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D. Eigen and R. Fergus,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hlinkClick r:id="rId4"/>
              </a:rPr>
              <a:t>Predicting Depth, Surface Normals and Semantic Labels with a Common Multi-Scale Convolutional Architecture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ICCV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597B3-5077-BF44-8C45-D3CB60CEA18F}"/>
              </a:ext>
            </a:extLst>
          </p:cNvPr>
          <p:cNvSpPr txBox="1"/>
          <p:nvPr/>
        </p:nvSpPr>
        <p:spPr>
          <a:xfrm>
            <a:off x="-36512" y="4876006"/>
            <a:ext cx="3491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Slide courtesy of Lana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Lezebnik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309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DA153F-434D-48E8-BBD9-B2A86EB8ECC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60" y="622146"/>
            <a:ext cx="5756118" cy="45213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36051" y="699556"/>
            <a:ext cx="4456307" cy="633801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STATIONARITY?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Statistics is similar at 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different locations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5" name="TextBox 4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2012672" y="57567"/>
            <a:ext cx="5004149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Locally Connected Layer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15823" y="2333047"/>
            <a:ext cx="3685583" cy="119408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Example: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40K hidden units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Filter size: 10x10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	      4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M parameters</a:t>
            </a:r>
          </a:p>
        </p:txBody>
      </p:sp>
    </p:spTree>
    <p:extLst>
      <p:ext uri="{BB962C8B-B14F-4D97-AF65-F5344CB8AC3E}">
        <p14:creationId xmlns:p14="http://schemas.microsoft.com/office/powerpoint/2010/main" val="10455045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36D4-3365-1C49-9814-E48E6D6A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Latest: Midas, DPT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E1531-2C25-434A-9AFF-D124F7DC293C}"/>
              </a:ext>
            </a:extLst>
          </p:cNvPr>
          <p:cNvSpPr/>
          <p:nvPr/>
        </p:nvSpPr>
        <p:spPr>
          <a:xfrm>
            <a:off x="251520" y="3545658"/>
            <a:ext cx="3131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ＭＳ Ｐゴシック" charset="0"/>
                <a:cs typeface="+mn-cs"/>
              </a:rPr>
              <a:t>Towards Robust Monocular Depth Estimation: Mixing Datasets for Zero-shot Cross-dataset Transfer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ＭＳ Ｐゴシック" charset="0"/>
                <a:cs typeface="+mn-cs"/>
              </a:rPr>
              <a:t>René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ＭＳ Ｐゴシック" charset="0"/>
                <a:cs typeface="+mn-cs"/>
              </a:rPr>
              <a:t>Ranftl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ＭＳ Ｐゴシック" charset="0"/>
                <a:cs typeface="+mn-cs"/>
              </a:rPr>
              <a:t>, Katrin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ＭＳ Ｐゴシック" charset="0"/>
                <a:cs typeface="+mn-cs"/>
              </a:rPr>
              <a:t>Lasinger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ＭＳ Ｐゴシック" charset="0"/>
                <a:cs typeface="+mn-cs"/>
              </a:rPr>
              <a:t>, David Hafner, Konrad Schindler,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ＭＳ Ｐゴシック" charset="0"/>
                <a:cs typeface="+mn-cs"/>
              </a:rPr>
              <a:t>Vladlen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ＭＳ Ｐゴシック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ＭＳ Ｐゴシック" charset="0"/>
                <a:cs typeface="+mn-cs"/>
              </a:rPr>
              <a:t>Koltun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ＭＳ Ｐゴシック" charset="0"/>
                <a:cs typeface="+mn-cs"/>
              </a:rPr>
              <a:t>, PAMI 2020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27650" name="Picture 2" descr="MiDaS | PyTorch">
            <a:extLst>
              <a:ext uri="{FF2B5EF4-FFF2-40B4-BE49-F238E27FC236}">
                <a16:creationId xmlns:a16="http://schemas.microsoft.com/office/drawing/2014/main" id="{0E75BB07-E170-644C-AA22-34E28DF52A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797" y="-5837"/>
            <a:ext cx="4991350" cy="616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A9411-F724-2440-A5B9-0E31D4ED2C24}"/>
              </a:ext>
            </a:extLst>
          </p:cNvPr>
          <p:cNvSpPr txBox="1"/>
          <p:nvPr/>
        </p:nvSpPr>
        <p:spPr>
          <a:xfrm>
            <a:off x="685800" y="1275606"/>
            <a:ext cx="2950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Great tool for final project!</a:t>
            </a:r>
          </a:p>
        </p:txBody>
      </p:sp>
    </p:spTree>
    <p:extLst>
      <p:ext uri="{BB962C8B-B14F-4D97-AF65-F5344CB8AC3E}">
        <p14:creationId xmlns:p14="http://schemas.microsoft.com/office/powerpoint/2010/main" val="391865532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C82F91-30D4-1147-96D7-B3E69304D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37" r="712"/>
          <a:stretch/>
        </p:blipFill>
        <p:spPr>
          <a:xfrm>
            <a:off x="355600" y="627534"/>
            <a:ext cx="8372764" cy="45390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F8333BE-80D1-6E46-8708-68F4AC0F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Colorization (self-supervised learning)</a:t>
            </a:r>
          </a:p>
        </p:txBody>
      </p:sp>
    </p:spTree>
    <p:extLst>
      <p:ext uri="{BB962C8B-B14F-4D97-AF65-F5344CB8AC3E}">
        <p14:creationId xmlns:p14="http://schemas.microsoft.com/office/powerpoint/2010/main" val="132326028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5D53-7782-7944-BAF9-616F440D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for segmentation: SegNet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3B5B6-5C11-8147-8686-5BDCD2E96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71625"/>
            <a:ext cx="6858000" cy="2000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C41B3-9D42-FD42-A0E4-41D9C08702FC}"/>
              </a:ext>
            </a:extLst>
          </p:cNvPr>
          <p:cNvSpPr txBox="1"/>
          <p:nvPr/>
        </p:nvSpPr>
        <p:spPr>
          <a:xfrm>
            <a:off x="1314450" y="4601602"/>
            <a:ext cx="65722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V.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Badrinarayanan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A. Kendall and R.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Cipolla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  <a:hlinkClick r:id="rId3"/>
              </a:rPr>
              <a:t>SegNet: A Deep Convolutional Encoder-Decoder Architecture for Image Segmentation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 PAMI 2017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64A52-33DF-A842-9785-33BF8A0D99D7}"/>
              </a:ext>
            </a:extLst>
          </p:cNvPr>
          <p:cNvSpPr txBox="1"/>
          <p:nvPr/>
        </p:nvSpPr>
        <p:spPr>
          <a:xfrm>
            <a:off x="3200401" y="3759529"/>
            <a:ext cx="27431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Drop the FC layers, </a:t>
            </a:r>
            <a:b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</a:b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get better results</a:t>
            </a:r>
          </a:p>
        </p:txBody>
      </p:sp>
    </p:spTree>
    <p:extLst>
      <p:ext uri="{BB962C8B-B14F-4D97-AF65-F5344CB8AC3E}">
        <p14:creationId xmlns:p14="http://schemas.microsoft.com/office/powerpoint/2010/main" val="14771256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953C06-9828-C44F-A98A-BBE3DBE0D4A9}"/>
              </a:ext>
            </a:extLst>
          </p:cNvPr>
          <p:cNvSpPr txBox="1">
            <a:spLocks/>
          </p:cNvSpPr>
          <p:nvPr/>
        </p:nvSpPr>
        <p:spPr bwMode="auto">
          <a:xfrm>
            <a:off x="1314450" y="685800"/>
            <a:ext cx="65722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Fuse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upsampled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higher-level feature maps with lower-level feature maps (via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upsampling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Fuse by concatenation, predict at the end</a:t>
            </a: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D76-E396-AC4D-9488-3F625119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upsampling</a:t>
            </a:r>
            <a:r>
              <a:rPr lang="en-US" dirty="0"/>
              <a:t> networks: U-Net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62768-B23B-5A4D-B9AC-C019EC613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800"/>
            <a:ext cx="4057650" cy="26862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2E92D-8ACC-6A42-AF24-F5C58B2BF505}"/>
              </a:ext>
            </a:extLst>
          </p:cNvPr>
          <p:cNvSpPr txBox="1"/>
          <p:nvPr/>
        </p:nvSpPr>
        <p:spPr>
          <a:xfrm>
            <a:off x="1314450" y="4601602"/>
            <a:ext cx="65722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Ronneberger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P. Fischer, T.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Brox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hlinkClick r:id="rId3"/>
              </a:rPr>
              <a:t>U-Net: Convolutional Networks for Biomedical Image Segmentation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 MICCAI 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1A48C-747B-2245-B61D-A2C44886F2A0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Slide courtesy of Lana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Lezebnik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7732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dirty="0" err="1"/>
              <a:t>upsampling</a:t>
            </a:r>
            <a:r>
              <a:rPr lang="en-US" dirty="0"/>
              <a:t> architectures</a:t>
            </a:r>
          </a:p>
        </p:txBody>
      </p:sp>
      <p:pic>
        <p:nvPicPr>
          <p:cNvPr id="4" name="Picture 3" descr="Screen Shot 2018-04-25 at 2.0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00175"/>
            <a:ext cx="6442568" cy="2200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0214" y="4775285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hlinkClick r:id="rId3"/>
              </a:rPr>
              <a:t>Figure source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A2D4B-7FA4-9A4F-ABF2-70D0A9E57389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Slide courtesy of Lana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Lezebnik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685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FF736C-2834-4741-88D0-5F18556CB07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2586" y="7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81" y="597675"/>
            <a:ext cx="5814897" cy="45105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12503" y="2835175"/>
            <a:ext cx="4963433" cy="91394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Share the same parameters across different 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locations (assuming input is stationary):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Convolutions with learned kernels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15303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151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369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22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415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661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FA1E7-2AEC-304F-A47F-26FA0A34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C6A8B-EDB0-0D4D-8C11-6B1B8475B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A was due last Thursday </a:t>
            </a:r>
            <a:r>
              <a:rPr lang="en-US" dirty="0">
                <a:sym typeface="Wingdings" pitchFamily="2" charset="2"/>
              </a:rPr>
              <a:t> checkpoint graded on completion</a:t>
            </a:r>
          </a:p>
          <a:p>
            <a:pPr lvl="1"/>
            <a:r>
              <a:rPr lang="en-US" dirty="0"/>
              <a:t>Update: slip days won’t be applied on part A</a:t>
            </a:r>
          </a:p>
          <a:p>
            <a:r>
              <a:rPr lang="en-US" dirty="0"/>
              <a:t>Part B due next *Monday*</a:t>
            </a:r>
          </a:p>
          <a:p>
            <a:r>
              <a:rPr lang="en-US" dirty="0"/>
              <a:t>Final submission includes both A &amp; B</a:t>
            </a:r>
          </a:p>
          <a:p>
            <a:r>
              <a:rPr lang="en-US" dirty="0"/>
              <a:t>if you have a bug in part A do fix it for Part 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16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893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856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19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539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450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702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587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2446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056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D1C05-6F10-5742-AA36-DBD67B134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0F292-254B-EB4A-822D-34C718668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be released Wednesday after Project 4 B is due.</a:t>
            </a:r>
          </a:p>
          <a:p>
            <a:r>
              <a:rPr lang="en-US" dirty="0"/>
              <a:t>Go to this Thursday’s OH for </a:t>
            </a:r>
            <a:r>
              <a:rPr lang="en-US" dirty="0" err="1"/>
              <a:t>PyTorch</a:t>
            </a:r>
            <a:r>
              <a:rPr lang="en-US" dirty="0"/>
              <a:t> review!!!</a:t>
            </a:r>
          </a:p>
          <a:p>
            <a:r>
              <a:rPr lang="en-US" dirty="0"/>
              <a:t>Very important that you go to this if you have never done anything with </a:t>
            </a:r>
            <a:r>
              <a:rPr lang="en-US" dirty="0" err="1"/>
              <a:t>PyTorch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4763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064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5" name="Google Shape;483;p40"/>
          <p:cNvSpPr txBox="1"/>
          <p:nvPr/>
        </p:nvSpPr>
        <p:spPr>
          <a:xfrm>
            <a:off x="2344844" y="3633371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927020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06273" y="1472632"/>
            <a:ext cx="1565747" cy="35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 image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2683177" y="2065047"/>
            <a:ext cx="1210790" cy="34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4472C4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4472C4"/>
                </a:solidFill>
                <a:latin typeface="Calibri" panose="020F0502020204030204"/>
                <a:ea typeface="+mn-ea"/>
              </a:rPr>
              <a:t>5x5 filter</a:t>
            </a:r>
            <a:endParaRPr sz="1799" dirty="0">
              <a:solidFill>
                <a:srgbClr val="4472C4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2371480" y="2461492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Google Shape;551;p44"/>
          <p:cNvSpPr/>
          <p:nvPr/>
        </p:nvSpPr>
        <p:spPr>
          <a:xfrm>
            <a:off x="3568356" y="2660790"/>
            <a:ext cx="211670" cy="21167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0" name="Google Shape;553;p44"/>
          <p:cNvCxnSpPr/>
          <p:nvPr/>
        </p:nvCxnSpPr>
        <p:spPr>
          <a:xfrm>
            <a:off x="2466142" y="2588697"/>
            <a:ext cx="1102214" cy="17792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2568267" y="2476675"/>
            <a:ext cx="1000090" cy="28995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2587836" y="2766626"/>
            <a:ext cx="980520" cy="18715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1942630" y="1908820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3084015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3893967" y="2766625"/>
            <a:ext cx="246725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/>
          <p:cNvSpPr txBox="1"/>
          <p:nvPr/>
        </p:nvSpPr>
        <p:spPr>
          <a:xfrm>
            <a:off x="4285469" y="2855519"/>
            <a:ext cx="1637693" cy="61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convolve (slide) over all spatial locations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Google Shape;566;p44"/>
          <p:cNvSpPr/>
          <p:nvPr/>
        </p:nvSpPr>
        <p:spPr>
          <a:xfrm>
            <a:off x="6447832" y="1732682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5923162" y="1111822"/>
            <a:ext cx="1628133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1x28x28 activation map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Google Shape;568;p44"/>
          <p:cNvSpPr txBox="1"/>
          <p:nvPr/>
        </p:nvSpPr>
        <p:spPr>
          <a:xfrm>
            <a:off x="6361224" y="3767261"/>
            <a:ext cx="246086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1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569;p44"/>
          <p:cNvSpPr txBox="1"/>
          <p:nvPr/>
        </p:nvSpPr>
        <p:spPr>
          <a:xfrm>
            <a:off x="6861725" y="3425591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Google Shape;570;p44"/>
          <p:cNvSpPr txBox="1"/>
          <p:nvPr/>
        </p:nvSpPr>
        <p:spPr>
          <a:xfrm>
            <a:off x="7164947" y="2367626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F527-C9C5-7A44-B326-248A3CB68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76A29C-BB68-DA4D-B7B9-D2A35E289823}"/>
              </a:ext>
            </a:extLst>
          </p:cNvPr>
          <p:cNvSpPr txBox="1"/>
          <p:nvPr/>
        </p:nvSpPr>
        <p:spPr>
          <a:xfrm>
            <a:off x="1043608" y="724844"/>
            <a:ext cx="732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One neuron, that looks at 5x5 region and outputs a sheet of activation map</a:t>
            </a:r>
          </a:p>
        </p:txBody>
      </p:sp>
    </p:spTree>
    <p:extLst>
      <p:ext uri="{BB962C8B-B14F-4D97-AF65-F5344CB8AC3E}">
        <p14:creationId xmlns:p14="http://schemas.microsoft.com/office/powerpoint/2010/main" val="3383175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5" name="Google Shape;483;p40"/>
          <p:cNvSpPr txBox="1"/>
          <p:nvPr/>
        </p:nvSpPr>
        <p:spPr>
          <a:xfrm>
            <a:off x="2344844" y="3561363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855012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06273" y="1400624"/>
            <a:ext cx="1565747" cy="35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 image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2683177" y="1993039"/>
            <a:ext cx="1210790" cy="34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4472C4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4472C4"/>
                </a:solidFill>
                <a:latin typeface="Calibri" panose="020F0502020204030204"/>
                <a:ea typeface="+mn-ea"/>
              </a:rPr>
              <a:t>5x5 filter</a:t>
            </a:r>
            <a:endParaRPr sz="1799" dirty="0">
              <a:solidFill>
                <a:srgbClr val="4472C4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2371480" y="2389484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Google Shape;551;p44"/>
          <p:cNvSpPr/>
          <p:nvPr/>
        </p:nvSpPr>
        <p:spPr>
          <a:xfrm>
            <a:off x="3568356" y="2588782"/>
            <a:ext cx="211670" cy="21167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0" name="Google Shape;553;p44"/>
          <p:cNvCxnSpPr/>
          <p:nvPr/>
        </p:nvCxnSpPr>
        <p:spPr>
          <a:xfrm>
            <a:off x="2466142" y="2516689"/>
            <a:ext cx="1102214" cy="17792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2568267" y="2404667"/>
            <a:ext cx="1000090" cy="28995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2587836" y="2694618"/>
            <a:ext cx="980520" cy="18715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1942630" y="1836812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3012007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3893967" y="2694617"/>
            <a:ext cx="246725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/>
          <p:cNvSpPr txBox="1"/>
          <p:nvPr/>
        </p:nvSpPr>
        <p:spPr>
          <a:xfrm>
            <a:off x="4285469" y="2783511"/>
            <a:ext cx="1637693" cy="61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convolve (slide) over all spatial locations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Google Shape;566;p44"/>
          <p:cNvSpPr/>
          <p:nvPr/>
        </p:nvSpPr>
        <p:spPr>
          <a:xfrm>
            <a:off x="6447832" y="1660674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5923162" y="993913"/>
            <a:ext cx="1628133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1x28x28 activation map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Google Shape;568;p44"/>
          <p:cNvSpPr txBox="1"/>
          <p:nvPr/>
        </p:nvSpPr>
        <p:spPr>
          <a:xfrm>
            <a:off x="6361224" y="3695253"/>
            <a:ext cx="246086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1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569;p44"/>
          <p:cNvSpPr txBox="1"/>
          <p:nvPr/>
        </p:nvSpPr>
        <p:spPr>
          <a:xfrm>
            <a:off x="6861725" y="3353583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Google Shape;570;p44"/>
          <p:cNvSpPr txBox="1"/>
          <p:nvPr/>
        </p:nvSpPr>
        <p:spPr>
          <a:xfrm>
            <a:off x="7164947" y="2295618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F527-C9C5-7A44-B326-248A3CB68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D200F-05A3-F748-AD28-F63F95B0F5B7}"/>
              </a:ext>
            </a:extLst>
          </p:cNvPr>
          <p:cNvSpPr txBox="1"/>
          <p:nvPr/>
        </p:nvSpPr>
        <p:spPr>
          <a:xfrm>
            <a:off x="2388807" y="3952676"/>
            <a:ext cx="5144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Convolution Layer vs Image Filtering: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&gt;1 input and output channels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Forget about convolution vs cross-correlation (Why?)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A5186E-5CDE-DC4F-AE21-D8E1142B53E9}"/>
              </a:ext>
            </a:extLst>
          </p:cNvPr>
          <p:cNvSpPr txBox="1"/>
          <p:nvPr/>
        </p:nvSpPr>
        <p:spPr>
          <a:xfrm>
            <a:off x="628650" y="724844"/>
            <a:ext cx="8101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One neuron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that looks at 5x5 region and outputs a sheet of activation map:</a:t>
            </a:r>
          </a:p>
        </p:txBody>
      </p:sp>
    </p:spTree>
    <p:extLst>
      <p:ext uri="{BB962C8B-B14F-4D97-AF65-F5344CB8AC3E}">
        <p14:creationId xmlns:p14="http://schemas.microsoft.com/office/powerpoint/2010/main" val="1373922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Layer:</a:t>
            </a:r>
          </a:p>
        </p:txBody>
      </p:sp>
      <p:sp>
        <p:nvSpPr>
          <p:cNvPr id="5" name="Google Shape;483;p40"/>
          <p:cNvSpPr txBox="1"/>
          <p:nvPr/>
        </p:nvSpPr>
        <p:spPr>
          <a:xfrm>
            <a:off x="2344844" y="3437034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730683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06273" y="1276295"/>
            <a:ext cx="1565747" cy="35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 image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2683177" y="1868710"/>
            <a:ext cx="1210790" cy="34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70AD47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70AD47"/>
                </a:solidFill>
                <a:latin typeface="Calibri" panose="020F0502020204030204"/>
                <a:ea typeface="+mn-ea"/>
              </a:rPr>
              <a:t>5x5 filter</a:t>
            </a:r>
            <a:endParaRPr sz="1799" dirty="0">
              <a:solidFill>
                <a:srgbClr val="70AD47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2371480" y="2265155"/>
            <a:ext cx="211670" cy="610266"/>
          </a:xfrm>
          <a:prstGeom prst="cube">
            <a:avLst>
              <a:gd name="adj" fmla="val 53382"/>
            </a:avLst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Google Shape;551;p44"/>
          <p:cNvSpPr/>
          <p:nvPr/>
        </p:nvSpPr>
        <p:spPr>
          <a:xfrm>
            <a:off x="3568356" y="2464453"/>
            <a:ext cx="211670" cy="21167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0" name="Google Shape;553;p44"/>
          <p:cNvCxnSpPr/>
          <p:nvPr/>
        </p:nvCxnSpPr>
        <p:spPr>
          <a:xfrm>
            <a:off x="2466142" y="2392360"/>
            <a:ext cx="1102214" cy="17792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2568267" y="2280338"/>
            <a:ext cx="1000090" cy="28995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2587836" y="2570289"/>
            <a:ext cx="980520" cy="18715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1942630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2887678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3893967" y="2570288"/>
            <a:ext cx="246725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/>
          <p:cNvSpPr txBox="1"/>
          <p:nvPr/>
        </p:nvSpPr>
        <p:spPr>
          <a:xfrm>
            <a:off x="4285469" y="2659182"/>
            <a:ext cx="1637693" cy="61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convolve (slide) over all spatial locations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Google Shape;566;p44"/>
          <p:cNvSpPr/>
          <p:nvPr/>
        </p:nvSpPr>
        <p:spPr>
          <a:xfrm>
            <a:off x="6447832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6076652" y="872738"/>
            <a:ext cx="1628133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two 1x28x28 activation map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Google Shape;568;p44"/>
          <p:cNvSpPr txBox="1"/>
          <p:nvPr/>
        </p:nvSpPr>
        <p:spPr>
          <a:xfrm>
            <a:off x="6361224" y="3570924"/>
            <a:ext cx="246086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1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Google Shape;570;p44"/>
          <p:cNvSpPr txBox="1"/>
          <p:nvPr/>
        </p:nvSpPr>
        <p:spPr>
          <a:xfrm>
            <a:off x="7164947" y="2171289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" name="Google Shape;592;p45"/>
          <p:cNvSpPr/>
          <p:nvPr/>
        </p:nvSpPr>
        <p:spPr>
          <a:xfrm>
            <a:off x="6731241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" name="Google Shape;594;p45"/>
          <p:cNvSpPr txBox="1"/>
          <p:nvPr/>
        </p:nvSpPr>
        <p:spPr>
          <a:xfrm>
            <a:off x="6644634" y="3570924"/>
            <a:ext cx="246086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1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" name="Google Shape;595;p45"/>
          <p:cNvSpPr txBox="1"/>
          <p:nvPr/>
        </p:nvSpPr>
        <p:spPr>
          <a:xfrm>
            <a:off x="7145134" y="3229254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Google Shape;596;p45"/>
          <p:cNvSpPr txBox="1"/>
          <p:nvPr/>
        </p:nvSpPr>
        <p:spPr>
          <a:xfrm>
            <a:off x="7448355" y="2171289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4689" y="1254670"/>
            <a:ext cx="209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Add a second (green) filter: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A3CF15-8FA0-9943-8CD9-9B1F0F385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7AEB7-F18A-3047-AC10-1F5D50193CD8}"/>
              </a:ext>
            </a:extLst>
          </p:cNvPr>
          <p:cNvSpPr txBox="1"/>
          <p:nvPr/>
        </p:nvSpPr>
        <p:spPr>
          <a:xfrm>
            <a:off x="529345" y="745255"/>
            <a:ext cx="4042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neurons (aka filters)</a:t>
            </a:r>
          </a:p>
        </p:txBody>
      </p:sp>
    </p:spTree>
    <p:extLst>
      <p:ext uri="{BB962C8B-B14F-4D97-AF65-F5344CB8AC3E}">
        <p14:creationId xmlns:p14="http://schemas.microsoft.com/office/powerpoint/2010/main" val="2128596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2344844" y="3437034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730683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06273" y="1276295"/>
            <a:ext cx="1565747" cy="35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 image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942630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2887678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2993956" y="2570288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6447832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6076652" y="872738"/>
            <a:ext cx="1857071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 activation maps,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each 1x28x28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9703" y="1275606"/>
            <a:ext cx="2034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Can keep on adding new, say 6 filters, each 3x5x5 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4171672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434799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" name="Google Shape;611;p46"/>
          <p:cNvSpPr/>
          <p:nvPr/>
        </p:nvSpPr>
        <p:spPr>
          <a:xfrm>
            <a:off x="6560800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" name="Google Shape;617;p46"/>
          <p:cNvSpPr/>
          <p:nvPr/>
        </p:nvSpPr>
        <p:spPr>
          <a:xfrm>
            <a:off x="6675070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2" name="Google Shape;618;p46"/>
          <p:cNvSpPr/>
          <p:nvPr/>
        </p:nvSpPr>
        <p:spPr>
          <a:xfrm>
            <a:off x="678934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3" name="Google Shape;619;p46"/>
          <p:cNvSpPr/>
          <p:nvPr/>
        </p:nvSpPr>
        <p:spPr>
          <a:xfrm>
            <a:off x="690361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Google Shape;620;p46"/>
          <p:cNvSpPr/>
          <p:nvPr/>
        </p:nvSpPr>
        <p:spPr>
          <a:xfrm>
            <a:off x="701788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452718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4702930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487925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505844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0242" y="2286503"/>
            <a:ext cx="1591418" cy="715581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5448094" y="2624096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4678238" y="3004358"/>
            <a:ext cx="0" cy="36353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3164653" y="3441366"/>
            <a:ext cx="91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6x3x5x5 filters</a:t>
            </a:r>
          </a:p>
        </p:txBody>
      </p:sp>
      <p:sp>
        <p:nvSpPr>
          <p:cNvPr id="64" name="Google Shape;567;p44"/>
          <p:cNvSpPr txBox="1"/>
          <p:nvPr/>
        </p:nvSpPr>
        <p:spPr>
          <a:xfrm>
            <a:off x="5541660" y="3604232"/>
            <a:ext cx="2485628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Stack activations to get a 6x28x28 output image!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44860D-1678-3045-AD46-E301CAEAB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FEBA587-40F1-8249-842B-C2902CD41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63DB69-DF1C-C54C-9C23-85A077ADE40E}"/>
              </a:ext>
            </a:extLst>
          </p:cNvPr>
          <p:cNvSpPr txBox="1"/>
          <p:nvPr/>
        </p:nvSpPr>
        <p:spPr>
          <a:xfrm>
            <a:off x="529345" y="745255"/>
            <a:ext cx="4042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neurons (aka filters)</a:t>
            </a:r>
          </a:p>
        </p:txBody>
      </p:sp>
    </p:spTree>
    <p:extLst>
      <p:ext uri="{BB962C8B-B14F-4D97-AF65-F5344CB8AC3E}">
        <p14:creationId xmlns:p14="http://schemas.microsoft.com/office/powerpoint/2010/main" val="3820120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2344844" y="3437034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730683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06273" y="1276295"/>
            <a:ext cx="1565747" cy="35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 image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942630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2887678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2993956" y="2570288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567;p44"/>
          <p:cNvSpPr txBox="1"/>
          <p:nvPr/>
        </p:nvSpPr>
        <p:spPr>
          <a:xfrm>
            <a:off x="6066135" y="795490"/>
            <a:ext cx="2392064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28x28 grid, at each point a 6-dim vector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3982" y="1315024"/>
            <a:ext cx="271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Also 6-dim bias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4171672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434799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452718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4702930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487925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505844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0241" y="2286503"/>
            <a:ext cx="1565881" cy="715581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5448094" y="2624096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4678238" y="3004358"/>
            <a:ext cx="0" cy="36353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2985069" y="3441366"/>
            <a:ext cx="109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6x3x5x5 filters</a:t>
            </a:r>
          </a:p>
        </p:txBody>
      </p:sp>
      <p:sp>
        <p:nvSpPr>
          <p:cNvPr id="64" name="Google Shape;567;p44"/>
          <p:cNvSpPr txBox="1"/>
          <p:nvPr/>
        </p:nvSpPr>
        <p:spPr>
          <a:xfrm>
            <a:off x="5541660" y="3604232"/>
            <a:ext cx="2485628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Stack activations to get a 6x28x28 output image!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3033" y="1674646"/>
            <a:ext cx="162320" cy="162320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65352" y="1674646"/>
            <a:ext cx="162320" cy="162320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27874" y="1674646"/>
            <a:ext cx="162320" cy="162320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92882" y="1674646"/>
            <a:ext cx="162320" cy="162320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56791" y="1674646"/>
            <a:ext cx="162320" cy="162320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09765" y="1674646"/>
            <a:ext cx="162320" cy="162320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8" name="Google Shape;564;p44"/>
          <p:cNvCxnSpPr/>
          <p:nvPr/>
        </p:nvCxnSpPr>
        <p:spPr>
          <a:xfrm>
            <a:off x="4675149" y="1869815"/>
            <a:ext cx="0" cy="38779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566;p44"/>
          <p:cNvSpPr/>
          <p:nvPr/>
        </p:nvSpPr>
        <p:spPr>
          <a:xfrm>
            <a:off x="6447832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9" name="Google Shape;611;p46"/>
          <p:cNvSpPr/>
          <p:nvPr/>
        </p:nvSpPr>
        <p:spPr>
          <a:xfrm>
            <a:off x="6560800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0" name="Google Shape;617;p46"/>
          <p:cNvSpPr/>
          <p:nvPr/>
        </p:nvSpPr>
        <p:spPr>
          <a:xfrm>
            <a:off x="6675070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5" name="Google Shape;618;p46"/>
          <p:cNvSpPr/>
          <p:nvPr/>
        </p:nvSpPr>
        <p:spPr>
          <a:xfrm>
            <a:off x="678934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7" name="Google Shape;619;p46"/>
          <p:cNvSpPr/>
          <p:nvPr/>
        </p:nvSpPr>
        <p:spPr>
          <a:xfrm>
            <a:off x="690361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8" name="Google Shape;620;p46"/>
          <p:cNvSpPr/>
          <p:nvPr/>
        </p:nvSpPr>
        <p:spPr>
          <a:xfrm>
            <a:off x="701788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6DEA37-B619-D846-87AA-F37295F93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D8FA0B-A2D7-CE49-8352-4D3D68C44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</p:spTree>
    <p:extLst>
      <p:ext uri="{BB962C8B-B14F-4D97-AF65-F5344CB8AC3E}">
        <p14:creationId xmlns:p14="http://schemas.microsoft.com/office/powerpoint/2010/main" val="3791265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2344844" y="3437034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730683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307950" y="1098692"/>
            <a:ext cx="1618277" cy="683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2x3x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</a:t>
            </a:r>
            <a:endParaRPr lang="en-US"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Batch of images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942630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2887678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2993956" y="2570288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5868372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6143929" y="800776"/>
            <a:ext cx="1857071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2x6x28x28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Batch of outputs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3982" y="1315024"/>
            <a:ext cx="249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Also 6-dim bias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4171672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434799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" name="Google Shape;611;p46"/>
          <p:cNvSpPr/>
          <p:nvPr/>
        </p:nvSpPr>
        <p:spPr>
          <a:xfrm>
            <a:off x="598134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" name="Google Shape;617;p46"/>
          <p:cNvSpPr/>
          <p:nvPr/>
        </p:nvSpPr>
        <p:spPr>
          <a:xfrm>
            <a:off x="609561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2" name="Google Shape;618;p46"/>
          <p:cNvSpPr/>
          <p:nvPr/>
        </p:nvSpPr>
        <p:spPr>
          <a:xfrm>
            <a:off x="620988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3" name="Google Shape;619;p46"/>
          <p:cNvSpPr/>
          <p:nvPr/>
        </p:nvSpPr>
        <p:spPr>
          <a:xfrm>
            <a:off x="632415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Google Shape;620;p46"/>
          <p:cNvSpPr/>
          <p:nvPr/>
        </p:nvSpPr>
        <p:spPr>
          <a:xfrm>
            <a:off x="6438422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452718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4702930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487925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505844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0241" y="2286503"/>
            <a:ext cx="1460453" cy="715581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5448094" y="2624096"/>
            <a:ext cx="386211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4678238" y="3004358"/>
            <a:ext cx="0" cy="36353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4040124" y="4116441"/>
            <a:ext cx="110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6x3x5x5 filters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03033" y="1674646"/>
            <a:ext cx="162320" cy="162320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65352" y="1674646"/>
            <a:ext cx="162320" cy="162320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27874" y="1674646"/>
            <a:ext cx="162320" cy="162320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92882" y="1674646"/>
            <a:ext cx="162320" cy="162320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56791" y="1674646"/>
            <a:ext cx="162320" cy="162320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09765" y="1674646"/>
            <a:ext cx="162320" cy="162320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8" name="Google Shape;564;p44"/>
          <p:cNvCxnSpPr/>
          <p:nvPr/>
        </p:nvCxnSpPr>
        <p:spPr>
          <a:xfrm>
            <a:off x="4675149" y="1869815"/>
            <a:ext cx="0" cy="38779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481;p40"/>
          <p:cNvSpPr/>
          <p:nvPr/>
        </p:nvSpPr>
        <p:spPr>
          <a:xfrm>
            <a:off x="1189973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" name="Google Shape;566;p44"/>
          <p:cNvSpPr/>
          <p:nvPr/>
        </p:nvSpPr>
        <p:spPr>
          <a:xfrm>
            <a:off x="6969775" y="1543939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" name="Google Shape;611;p46"/>
          <p:cNvSpPr/>
          <p:nvPr/>
        </p:nvSpPr>
        <p:spPr>
          <a:xfrm>
            <a:off x="7082744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" name="Google Shape;617;p46"/>
          <p:cNvSpPr/>
          <p:nvPr/>
        </p:nvSpPr>
        <p:spPr>
          <a:xfrm>
            <a:off x="7197014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" name="Google Shape;618;p46"/>
          <p:cNvSpPr/>
          <p:nvPr/>
        </p:nvSpPr>
        <p:spPr>
          <a:xfrm>
            <a:off x="7311285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" name="Google Shape;619;p46"/>
          <p:cNvSpPr/>
          <p:nvPr/>
        </p:nvSpPr>
        <p:spPr>
          <a:xfrm>
            <a:off x="7425555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" name="Google Shape;620;p46"/>
          <p:cNvSpPr/>
          <p:nvPr/>
        </p:nvSpPr>
        <p:spPr>
          <a:xfrm>
            <a:off x="7539825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5B42DC9-59E9-0649-BF37-9CB69CC46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AAC081-97C0-FA47-9D45-8831F9834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Layer: With many images</a:t>
            </a:r>
          </a:p>
        </p:txBody>
      </p:sp>
    </p:spTree>
    <p:extLst>
      <p:ext uri="{BB962C8B-B14F-4D97-AF65-F5344CB8AC3E}">
        <p14:creationId xmlns:p14="http://schemas.microsoft.com/office/powerpoint/2010/main" val="840584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2344844" y="3437034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W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730683"/>
            <a:ext cx="345622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49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lang="en-US" sz="1349" baseline="-25000">
                <a:solidFill>
                  <a:prstClr val="black"/>
                </a:solidFill>
                <a:latin typeface="Calibri" panose="020F0502020204030204"/>
                <a:ea typeface="+mn-ea"/>
              </a:rPr>
              <a:t>in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229873" y="978704"/>
            <a:ext cx="1618277" cy="683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N x </a:t>
            </a:r>
            <a:r>
              <a:rPr lang="en-US" sz="1800" dirty="0" err="1">
                <a:solidFill>
                  <a:srgbClr val="C00000"/>
                </a:solidFill>
                <a:latin typeface="Calibri" panose="020F0502020204030204"/>
                <a:ea typeface="+mn-ea"/>
              </a:rPr>
              <a:t>C</a:t>
            </a:r>
            <a:r>
              <a:rPr lang="en-US" sz="1800" baseline="-25000" dirty="0" err="1">
                <a:solidFill>
                  <a:srgbClr val="C00000"/>
                </a:solidFill>
                <a:latin typeface="Calibri" panose="020F0502020204030204"/>
                <a:ea typeface="+mn-ea"/>
              </a:rPr>
              <a:t>in</a:t>
            </a: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 x H x W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Batch of images</a:t>
            </a:r>
            <a:endParaRPr sz="1800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942630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2887678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H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2993956" y="2570288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5868372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6143929" y="800776"/>
            <a:ext cx="1857071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 x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out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x H’ x W’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Batch of outputs</a:t>
            </a:r>
            <a:endParaRPr sz="2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7330" y="1172591"/>
            <a:ext cx="2523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Bias: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out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-dim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4171672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434799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" name="Google Shape;611;p46"/>
          <p:cNvSpPr/>
          <p:nvPr/>
        </p:nvSpPr>
        <p:spPr>
          <a:xfrm>
            <a:off x="598134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" name="Google Shape;617;p46"/>
          <p:cNvSpPr/>
          <p:nvPr/>
        </p:nvSpPr>
        <p:spPr>
          <a:xfrm>
            <a:off x="609561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2" name="Google Shape;618;p46"/>
          <p:cNvSpPr/>
          <p:nvPr/>
        </p:nvSpPr>
        <p:spPr>
          <a:xfrm>
            <a:off x="620988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3" name="Google Shape;619;p46"/>
          <p:cNvSpPr/>
          <p:nvPr/>
        </p:nvSpPr>
        <p:spPr>
          <a:xfrm>
            <a:off x="632415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Google Shape;620;p46"/>
          <p:cNvSpPr/>
          <p:nvPr/>
        </p:nvSpPr>
        <p:spPr>
          <a:xfrm>
            <a:off x="6438422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452718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4702930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487925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505844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0242" y="2286503"/>
            <a:ext cx="1533840" cy="715581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>
                <a:solidFill>
                  <a:prstClr val="black"/>
                </a:solidFill>
                <a:latin typeface="Calibri" panose="020F0502020204030204"/>
                <a:ea typeface="+mn-ea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5448094" y="2624096"/>
            <a:ext cx="386211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4678238" y="3004358"/>
            <a:ext cx="0" cy="36353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3620053" y="4083918"/>
            <a:ext cx="2214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Weights: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out</a:t>
            </a:r>
            <a:r>
              <a:rPr lang="en-US" sz="2000" baseline="-25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x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in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x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K</a:t>
            </a:r>
            <a:r>
              <a:rPr lang="en-US" sz="2000" baseline="-25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x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</a:t>
            </a:r>
            <a:r>
              <a:rPr lang="en-US" sz="2000" baseline="-25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3033" y="1674646"/>
            <a:ext cx="162320" cy="162320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65352" y="1674646"/>
            <a:ext cx="162320" cy="162320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27874" y="1674646"/>
            <a:ext cx="162320" cy="162320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92882" y="1674646"/>
            <a:ext cx="162320" cy="162320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56791" y="1674646"/>
            <a:ext cx="162320" cy="162320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09765" y="1674646"/>
            <a:ext cx="162320" cy="162320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8" name="Google Shape;564;p44"/>
          <p:cNvCxnSpPr/>
          <p:nvPr/>
        </p:nvCxnSpPr>
        <p:spPr>
          <a:xfrm>
            <a:off x="4675149" y="1869815"/>
            <a:ext cx="0" cy="38779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481;p40"/>
          <p:cNvSpPr/>
          <p:nvPr/>
        </p:nvSpPr>
        <p:spPr>
          <a:xfrm>
            <a:off x="1189973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" name="Google Shape;566;p44"/>
          <p:cNvSpPr/>
          <p:nvPr/>
        </p:nvSpPr>
        <p:spPr>
          <a:xfrm>
            <a:off x="6969775" y="1543939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" name="Google Shape;611;p46"/>
          <p:cNvSpPr/>
          <p:nvPr/>
        </p:nvSpPr>
        <p:spPr>
          <a:xfrm>
            <a:off x="7082744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" name="Google Shape;617;p46"/>
          <p:cNvSpPr/>
          <p:nvPr/>
        </p:nvSpPr>
        <p:spPr>
          <a:xfrm>
            <a:off x="7197014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" name="Google Shape;618;p46"/>
          <p:cNvSpPr/>
          <p:nvPr/>
        </p:nvSpPr>
        <p:spPr>
          <a:xfrm>
            <a:off x="7311285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" name="Google Shape;619;p46"/>
          <p:cNvSpPr/>
          <p:nvPr/>
        </p:nvSpPr>
        <p:spPr>
          <a:xfrm>
            <a:off x="7425555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" name="Google Shape;620;p46"/>
          <p:cNvSpPr/>
          <p:nvPr/>
        </p:nvSpPr>
        <p:spPr>
          <a:xfrm>
            <a:off x="7539825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" name="Google Shape;485;p40"/>
          <p:cNvSpPr txBox="1"/>
          <p:nvPr/>
        </p:nvSpPr>
        <p:spPr>
          <a:xfrm>
            <a:off x="5949753" y="3591710"/>
            <a:ext cx="40403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49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lang="en-US" sz="1349" baseline="-25000">
                <a:solidFill>
                  <a:prstClr val="black"/>
                </a:solidFill>
                <a:latin typeface="Calibri" panose="020F0502020204030204"/>
                <a:ea typeface="+mn-ea"/>
              </a:rPr>
              <a:t>out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3373184-8F23-A74B-B060-787D657F3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37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86CDD45-1938-F448-B745-9D9D10F2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</p:spTree>
    <p:extLst>
      <p:ext uri="{BB962C8B-B14F-4D97-AF65-F5344CB8AC3E}">
        <p14:creationId xmlns:p14="http://schemas.microsoft.com/office/powerpoint/2010/main" val="2136849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/>
          <p:nvPr/>
        </p:nvSpPr>
        <p:spPr>
          <a:xfrm>
            <a:off x="341027" y="150677"/>
            <a:ext cx="8319299" cy="91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The brain/neuron view of CONV Layer</a:t>
            </a:r>
          </a:p>
        </p:txBody>
      </p:sp>
      <p:sp>
        <p:nvSpPr>
          <p:cNvPr id="720" name="Shape 720"/>
          <p:cNvSpPr/>
          <p:nvPr/>
        </p:nvSpPr>
        <p:spPr>
          <a:xfrm>
            <a:off x="662952" y="2289727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21" name="Shape 721"/>
          <p:cNvSpPr txBox="1"/>
          <p:nvPr/>
        </p:nvSpPr>
        <p:spPr>
          <a:xfrm>
            <a:off x="859050" y="3617725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722" name="Shape 722"/>
          <p:cNvSpPr txBox="1"/>
          <p:nvPr/>
        </p:nvSpPr>
        <p:spPr>
          <a:xfrm>
            <a:off x="1223350" y="1544552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723" name="Shape 723"/>
          <p:cNvSpPr txBox="1"/>
          <p:nvPr/>
        </p:nvSpPr>
        <p:spPr>
          <a:xfrm>
            <a:off x="188437" y="4009357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</a:t>
            </a:r>
          </a:p>
        </p:txBody>
      </p:sp>
      <p:sp>
        <p:nvSpPr>
          <p:cNvPr id="724" name="Shape 724"/>
          <p:cNvSpPr/>
          <p:nvPr/>
        </p:nvSpPr>
        <p:spPr>
          <a:xfrm>
            <a:off x="246425" y="1317725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pic>
        <p:nvPicPr>
          <p:cNvPr id="725" name="Shape 7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750" y="243902"/>
            <a:ext cx="2279624" cy="13006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26" name="Shape 726"/>
          <p:cNvSpPr/>
          <p:nvPr/>
        </p:nvSpPr>
        <p:spPr>
          <a:xfrm>
            <a:off x="2254242" y="2313254"/>
            <a:ext cx="2027699" cy="620099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27" name="Shape 727"/>
          <p:cNvSpPr/>
          <p:nvPr/>
        </p:nvSpPr>
        <p:spPr>
          <a:xfrm>
            <a:off x="2254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2635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29" name="Shape 729"/>
          <p:cNvSpPr/>
          <p:nvPr/>
        </p:nvSpPr>
        <p:spPr>
          <a:xfrm>
            <a:off x="3016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30" name="Shape 730"/>
          <p:cNvSpPr/>
          <p:nvPr/>
        </p:nvSpPr>
        <p:spPr>
          <a:xfrm>
            <a:off x="3397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31" name="Shape 731"/>
          <p:cNvSpPr/>
          <p:nvPr/>
        </p:nvSpPr>
        <p:spPr>
          <a:xfrm>
            <a:off x="3778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1750866" y="1322100"/>
            <a:ext cx="2850600" cy="2850600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33" name="Shape 733"/>
          <p:cNvSpPr txBox="1"/>
          <p:nvPr/>
        </p:nvSpPr>
        <p:spPr>
          <a:xfrm>
            <a:off x="4722975" y="2149775"/>
            <a:ext cx="5486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28</a:t>
            </a:r>
          </a:p>
        </p:txBody>
      </p:sp>
      <p:sp>
        <p:nvSpPr>
          <p:cNvPr id="734" name="Shape 734"/>
          <p:cNvSpPr txBox="1"/>
          <p:nvPr/>
        </p:nvSpPr>
        <p:spPr>
          <a:xfrm>
            <a:off x="4297652" y="3617725"/>
            <a:ext cx="5486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28</a:t>
            </a:r>
          </a:p>
        </p:txBody>
      </p:sp>
      <p:sp>
        <p:nvSpPr>
          <p:cNvPr id="735" name="Shape 735"/>
          <p:cNvSpPr txBox="1"/>
          <p:nvPr/>
        </p:nvSpPr>
        <p:spPr>
          <a:xfrm>
            <a:off x="5774775" y="2035050"/>
            <a:ext cx="3382500" cy="22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E.g. with 5 filters,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 layer consists of neurons arranged in a 3D grid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(28x28x5)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There will be 5 different neurons all looking at the same region in the input volume</a:t>
            </a:r>
          </a:p>
        </p:txBody>
      </p:sp>
      <p:sp>
        <p:nvSpPr>
          <p:cNvPr id="736" name="Shape 736"/>
          <p:cNvSpPr txBox="1"/>
          <p:nvPr/>
        </p:nvSpPr>
        <p:spPr>
          <a:xfrm>
            <a:off x="2606737" y="4096507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59393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6503302" y="4667850"/>
            <a:ext cx="548699" cy="393600"/>
          </a:xfrm>
          <a:prstGeom prst="rect">
            <a:avLst/>
          </a:prstGeom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925" y="82425"/>
            <a:ext cx="4249274" cy="439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>
            <a:off x="5419834" y="831529"/>
            <a:ext cx="769799" cy="6380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1811" y="1697312"/>
            <a:ext cx="4162425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4911812" y="1697317"/>
            <a:ext cx="328199" cy="33089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5265839" y="1697317"/>
            <a:ext cx="328199" cy="330899"/>
          </a:xfrm>
          <a:prstGeom prst="rect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5597612" y="1697317"/>
            <a:ext cx="328199" cy="330899"/>
          </a:xfrm>
          <a:prstGeom prst="rect">
            <a:avLst/>
          </a:prstGeom>
          <a:noFill/>
          <a:ln w="3810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379925" y="1325334"/>
            <a:ext cx="627000" cy="598799"/>
          </a:xfrm>
          <a:prstGeom prst="rect">
            <a:avLst/>
          </a:prstGeom>
          <a:noFill/>
          <a:ln w="381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6514962" y="561585"/>
            <a:ext cx="139199" cy="401099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7301851" y="582417"/>
            <a:ext cx="999600" cy="305699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6309637" y="82425"/>
            <a:ext cx="471599" cy="13596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7301864" y="692619"/>
            <a:ext cx="139199" cy="139199"/>
          </a:xfrm>
          <a:prstGeom prst="ellipse">
            <a:avLst/>
          </a:prstGeom>
          <a:solidFill>
            <a:srgbClr val="FF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247" name="Shape 247"/>
          <p:cNvCxnSpPr>
            <a:stCxn id="243" idx="3"/>
            <a:endCxn id="246" idx="2"/>
          </p:cNvCxnSpPr>
          <p:nvPr/>
        </p:nvCxnSpPr>
        <p:spPr>
          <a:xfrm rot="10800000" flipH="1">
            <a:off x="6547403" y="762284"/>
            <a:ext cx="754500" cy="2004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48" name="Shape 248"/>
          <p:cNvCxnSpPr>
            <a:stCxn id="243" idx="1"/>
            <a:endCxn id="246" idx="2"/>
          </p:cNvCxnSpPr>
          <p:nvPr/>
        </p:nvCxnSpPr>
        <p:spPr>
          <a:xfrm>
            <a:off x="6547403" y="635891"/>
            <a:ext cx="754500" cy="1263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49" name="Shape 249"/>
          <p:cNvCxnSpPr>
            <a:stCxn id="243" idx="0"/>
            <a:endCxn id="246" idx="2"/>
          </p:cNvCxnSpPr>
          <p:nvPr/>
        </p:nvCxnSpPr>
        <p:spPr>
          <a:xfrm>
            <a:off x="6621710" y="561584"/>
            <a:ext cx="680100" cy="200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50" name="Shape 250"/>
          <p:cNvCxnSpPr>
            <a:endCxn id="246" idx="2"/>
          </p:cNvCxnSpPr>
          <p:nvPr/>
        </p:nvCxnSpPr>
        <p:spPr>
          <a:xfrm rot="10800000" flipH="1">
            <a:off x="6650851" y="762213"/>
            <a:ext cx="651000" cy="549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1" name="Shape 251"/>
          <p:cNvSpPr/>
          <p:nvPr/>
        </p:nvSpPr>
        <p:spPr>
          <a:xfrm>
            <a:off x="7489675" y="692619"/>
            <a:ext cx="139199" cy="139199"/>
          </a:xfrm>
          <a:prstGeom prst="ellipse">
            <a:avLst/>
          </a:prstGeom>
          <a:solidFill>
            <a:srgbClr val="0000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7677502" y="692619"/>
            <a:ext cx="139199" cy="139199"/>
          </a:xfrm>
          <a:prstGeom prst="ellipse">
            <a:avLst/>
          </a:prstGeom>
          <a:solidFill>
            <a:srgbClr val="FFFF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7865322" y="692619"/>
            <a:ext cx="139199" cy="139199"/>
          </a:xfrm>
          <a:prstGeom prst="ellipse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8053134" y="692619"/>
            <a:ext cx="139199" cy="139199"/>
          </a:xfrm>
          <a:prstGeom prst="ellipse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7053705" y="93812"/>
            <a:ext cx="1405200" cy="1405200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7053654" y="91416"/>
            <a:ext cx="471599" cy="1405200"/>
          </a:xfrm>
          <a:prstGeom prst="cube">
            <a:avLst>
              <a:gd name="adj" fmla="val 77711"/>
            </a:avLst>
          </a:prstGeom>
          <a:solidFill>
            <a:srgbClr val="F400F8">
              <a:alpha val="3423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257" name="Shape 257"/>
          <p:cNvCxnSpPr>
            <a:stCxn id="242" idx="3"/>
            <a:endCxn id="256" idx="4"/>
          </p:cNvCxnSpPr>
          <p:nvPr/>
        </p:nvCxnSpPr>
        <p:spPr>
          <a:xfrm rot="10800000" flipH="1">
            <a:off x="1006925" y="977325"/>
            <a:ext cx="6151800" cy="647400"/>
          </a:xfrm>
          <a:prstGeom prst="straightConnector1">
            <a:avLst/>
          </a:prstGeom>
          <a:noFill/>
          <a:ln w="28575" cap="flat">
            <a:solidFill>
              <a:srgbClr val="FF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8" name="Shape 258"/>
          <p:cNvSpPr txBox="1"/>
          <p:nvPr/>
        </p:nvSpPr>
        <p:spPr>
          <a:xfrm>
            <a:off x="1864184" y="82429"/>
            <a:ext cx="4437299" cy="4586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convolving the first 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filter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in the 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input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gives the first slice of depth in 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output volume</a:t>
            </a:r>
          </a:p>
        </p:txBody>
      </p:sp>
      <p:cxnSp>
        <p:nvCxnSpPr>
          <p:cNvPr id="259" name="Shape 259"/>
          <p:cNvCxnSpPr>
            <a:endCxn id="239" idx="0"/>
          </p:cNvCxnSpPr>
          <p:nvPr/>
        </p:nvCxnSpPr>
        <p:spPr>
          <a:xfrm>
            <a:off x="4234699" y="440613"/>
            <a:ext cx="841200" cy="12567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0" name="Shape 260"/>
          <p:cNvSpPr/>
          <p:nvPr/>
        </p:nvSpPr>
        <p:spPr>
          <a:xfrm>
            <a:off x="997942" y="240725"/>
            <a:ext cx="680099" cy="64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989025" y="55199"/>
            <a:ext cx="4216850" cy="403350"/>
          </a:xfrm>
          <a:custGeom>
            <a:avLst/>
            <a:gdLst/>
            <a:ahLst/>
            <a:cxnLst/>
            <a:rect l="0" t="0" r="0" b="0"/>
            <a:pathLst>
              <a:path w="168674" h="16134" extrusionOk="0">
                <a:moveTo>
                  <a:pt x="168674" y="5704"/>
                </a:moveTo>
                <a:cubicBezTo>
                  <a:pt x="150511" y="4805"/>
                  <a:pt x="87813" y="-1428"/>
                  <a:pt x="59701" y="310"/>
                </a:cubicBezTo>
                <a:cubicBezTo>
                  <a:pt x="31588" y="2048"/>
                  <a:pt x="9950" y="13496"/>
                  <a:pt x="0" y="16134"/>
                </a:cubicBezTo>
              </a:path>
            </a:pathLst>
          </a:cu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sp>
      <p:cxnSp>
        <p:nvCxnSpPr>
          <p:cNvPr id="262" name="Shape 262"/>
          <p:cNvCxnSpPr/>
          <p:nvPr/>
        </p:nvCxnSpPr>
        <p:spPr>
          <a:xfrm flipH="1">
            <a:off x="3227825" y="746275"/>
            <a:ext cx="1519500" cy="386700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35190204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36F0-C71B-4C4A-9515-E4F3FA78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Project 2 Class Choice Award Winner!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C1C89-D788-3A42-8058-ADB228E01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46" y="4571152"/>
            <a:ext cx="8228707" cy="366407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Runner ups: </a:t>
            </a:r>
            <a:r>
              <a:rPr lang="en-US" sz="2000" b="1" i="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3"/>
              </a:rPr>
              <a:t>Anik Gupta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en-US" sz="2000" b="1" i="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4"/>
              </a:rPr>
              <a:t>Erich Liang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en-US" sz="2000" b="1" i="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5"/>
              </a:rPr>
              <a:t>Andrew Zhang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CE49DA-1EA9-7445-8DAE-AEEF8B157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70942"/>
            <a:ext cx="9144000" cy="31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79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F05BE1-A5C6-2841-BEB7-0E4328E8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18" y="124821"/>
            <a:ext cx="8228763" cy="858756"/>
          </a:xfrm>
        </p:spPr>
        <p:txBody>
          <a:bodyPr/>
          <a:lstStyle/>
          <a:p>
            <a:pPr>
              <a:buNone/>
            </a:pPr>
            <a:r>
              <a:rPr lang="en-US" sz="3200" dirty="0"/>
              <a:t>Compared with MLPs</a:t>
            </a:r>
          </a:p>
        </p:txBody>
      </p:sp>
      <p:pic>
        <p:nvPicPr>
          <p:cNvPr id="8" name="Shape 470">
            <a:extLst>
              <a:ext uri="{FF2B5EF4-FFF2-40B4-BE49-F238E27FC236}">
                <a16:creationId xmlns:a16="http://schemas.microsoft.com/office/drawing/2014/main" id="{D9172EE6-0F00-414F-91B8-749C001F527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792" y="888481"/>
            <a:ext cx="4056321" cy="1968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7BFE88D-AA26-E546-B89B-AA5120561FB4}"/>
              </a:ext>
            </a:extLst>
          </p:cNvPr>
          <p:cNvGrpSpPr/>
          <p:nvPr/>
        </p:nvGrpSpPr>
        <p:grpSpPr>
          <a:xfrm>
            <a:off x="3506443" y="3104309"/>
            <a:ext cx="787579" cy="1539841"/>
            <a:chOff x="5703350" y="962250"/>
            <a:chExt cx="1410577" cy="2757900"/>
          </a:xfrm>
        </p:grpSpPr>
        <p:sp>
          <p:nvSpPr>
            <p:cNvPr id="9" name="Shape 259">
              <a:extLst>
                <a:ext uri="{FF2B5EF4-FFF2-40B4-BE49-F238E27FC236}">
                  <a16:creationId xmlns:a16="http://schemas.microsoft.com/office/drawing/2014/main" id="{06EF1B9A-3648-8240-8427-C576E062106B}"/>
                </a:ext>
              </a:extLst>
            </p:cNvPr>
            <p:cNvSpPr/>
            <p:nvPr/>
          </p:nvSpPr>
          <p:spPr>
            <a:xfrm>
              <a:off x="5703350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C9DAF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0" name="Shape 266">
              <a:extLst>
                <a:ext uri="{FF2B5EF4-FFF2-40B4-BE49-F238E27FC236}">
                  <a16:creationId xmlns:a16="http://schemas.microsoft.com/office/drawing/2014/main" id="{4C19D893-92EB-5149-97AC-850D3F4648C4}"/>
                </a:ext>
              </a:extLst>
            </p:cNvPr>
            <p:cNvSpPr/>
            <p:nvPr/>
          </p:nvSpPr>
          <p:spPr>
            <a:xfrm>
              <a:off x="58527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EAD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3" name="Shape 272">
              <a:extLst>
                <a:ext uri="{FF2B5EF4-FFF2-40B4-BE49-F238E27FC236}">
                  <a16:creationId xmlns:a16="http://schemas.microsoft.com/office/drawing/2014/main" id="{7BC87739-0723-8146-954E-5B982C9766ED}"/>
                </a:ext>
              </a:extLst>
            </p:cNvPr>
            <p:cNvSpPr/>
            <p:nvPr/>
          </p:nvSpPr>
          <p:spPr>
            <a:xfrm>
              <a:off x="60051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4CC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4" name="Shape 273">
              <a:extLst>
                <a:ext uri="{FF2B5EF4-FFF2-40B4-BE49-F238E27FC236}">
                  <a16:creationId xmlns:a16="http://schemas.microsoft.com/office/drawing/2014/main" id="{88BC0557-1142-1948-AA7A-67FBC930F209}"/>
                </a:ext>
              </a:extLst>
            </p:cNvPr>
            <p:cNvSpPr/>
            <p:nvPr/>
          </p:nvSpPr>
          <p:spPr>
            <a:xfrm>
              <a:off x="61575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</p:grpSp>
      <p:sp>
        <p:nvSpPr>
          <p:cNvPr id="17" name="Shape 258">
            <a:extLst>
              <a:ext uri="{FF2B5EF4-FFF2-40B4-BE49-F238E27FC236}">
                <a16:creationId xmlns:a16="http://schemas.microsoft.com/office/drawing/2014/main" id="{C8B182E6-2587-2B42-AD9F-1913715C61AF}"/>
              </a:ext>
            </a:extLst>
          </p:cNvPr>
          <p:cNvSpPr/>
          <p:nvPr/>
        </p:nvSpPr>
        <p:spPr>
          <a:xfrm>
            <a:off x="1975299" y="2954460"/>
            <a:ext cx="698732" cy="2014881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1A68055-3E81-164F-BB65-4AE37D6F1A40}"/>
              </a:ext>
            </a:extLst>
          </p:cNvPr>
          <p:cNvGrpSpPr/>
          <p:nvPr/>
        </p:nvGrpSpPr>
        <p:grpSpPr>
          <a:xfrm>
            <a:off x="4721583" y="3093927"/>
            <a:ext cx="787579" cy="1539841"/>
            <a:chOff x="5703350" y="962250"/>
            <a:chExt cx="1410577" cy="2757900"/>
          </a:xfrm>
        </p:grpSpPr>
        <p:sp>
          <p:nvSpPr>
            <p:cNvPr id="55" name="Shape 259">
              <a:extLst>
                <a:ext uri="{FF2B5EF4-FFF2-40B4-BE49-F238E27FC236}">
                  <a16:creationId xmlns:a16="http://schemas.microsoft.com/office/drawing/2014/main" id="{D3AF089F-A23C-A14E-A932-DEF8E5AFB637}"/>
                </a:ext>
              </a:extLst>
            </p:cNvPr>
            <p:cNvSpPr/>
            <p:nvPr/>
          </p:nvSpPr>
          <p:spPr>
            <a:xfrm>
              <a:off x="5703350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C9DAF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56" name="Shape 266">
              <a:extLst>
                <a:ext uri="{FF2B5EF4-FFF2-40B4-BE49-F238E27FC236}">
                  <a16:creationId xmlns:a16="http://schemas.microsoft.com/office/drawing/2014/main" id="{9E7EC0BF-134C-244D-ACB9-390BD0EDE1B2}"/>
                </a:ext>
              </a:extLst>
            </p:cNvPr>
            <p:cNvSpPr/>
            <p:nvPr/>
          </p:nvSpPr>
          <p:spPr>
            <a:xfrm>
              <a:off x="58527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EAD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57" name="Shape 272">
              <a:extLst>
                <a:ext uri="{FF2B5EF4-FFF2-40B4-BE49-F238E27FC236}">
                  <a16:creationId xmlns:a16="http://schemas.microsoft.com/office/drawing/2014/main" id="{72DE30A9-0A0D-D94C-9941-0EBAECE4BD6E}"/>
                </a:ext>
              </a:extLst>
            </p:cNvPr>
            <p:cNvSpPr/>
            <p:nvPr/>
          </p:nvSpPr>
          <p:spPr>
            <a:xfrm>
              <a:off x="60051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4CC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58" name="Shape 273">
              <a:extLst>
                <a:ext uri="{FF2B5EF4-FFF2-40B4-BE49-F238E27FC236}">
                  <a16:creationId xmlns:a16="http://schemas.microsoft.com/office/drawing/2014/main" id="{56121B04-5D4E-F440-919C-F22B29FC9696}"/>
                </a:ext>
              </a:extLst>
            </p:cNvPr>
            <p:cNvSpPr/>
            <p:nvPr/>
          </p:nvSpPr>
          <p:spPr>
            <a:xfrm>
              <a:off x="61575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E5D6888-9078-044F-9AAB-1CA0D5A7864E}"/>
              </a:ext>
            </a:extLst>
          </p:cNvPr>
          <p:cNvGrpSpPr/>
          <p:nvPr/>
        </p:nvGrpSpPr>
        <p:grpSpPr>
          <a:xfrm>
            <a:off x="5564288" y="3073215"/>
            <a:ext cx="1220372" cy="1777363"/>
            <a:chOff x="5564288" y="3073215"/>
            <a:chExt cx="1220372" cy="17773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5056F2-9D59-364E-8F75-3B5C414BE2E5}"/>
                </a:ext>
              </a:extLst>
            </p:cNvPr>
            <p:cNvSpPr/>
            <p:nvPr/>
          </p:nvSpPr>
          <p:spPr>
            <a:xfrm>
              <a:off x="6650274" y="3073215"/>
              <a:ext cx="134386" cy="17773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9B92263-1C7C-A34D-B22D-1A12478A4010}"/>
                </a:ext>
              </a:extLst>
            </p:cNvPr>
            <p:cNvCxnSpPr/>
            <p:nvPr/>
          </p:nvCxnSpPr>
          <p:spPr>
            <a:xfrm>
              <a:off x="5796136" y="3961896"/>
              <a:ext cx="72008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B39933-A881-CA4F-8D00-7C856E5C926B}"/>
                </a:ext>
              </a:extLst>
            </p:cNvPr>
            <p:cNvSpPr txBox="1"/>
            <p:nvPr/>
          </p:nvSpPr>
          <p:spPr>
            <a:xfrm>
              <a:off x="5564288" y="3987437"/>
              <a:ext cx="1183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Vectorize</a:t>
              </a:r>
            </a:p>
            <a:p>
              <a:pPr algn="ctr"/>
              <a:r>
                <a:rPr lang="en-US" sz="1800" dirty="0"/>
                <a:t>/flatten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D54DB1A-F4BB-B041-9DC0-85B87E221DBA}"/>
              </a:ext>
            </a:extLst>
          </p:cNvPr>
          <p:cNvSpPr txBox="1"/>
          <p:nvPr/>
        </p:nvSpPr>
        <p:spPr>
          <a:xfrm>
            <a:off x="6865310" y="3987437"/>
            <a:ext cx="92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fc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28A007-B66C-A840-8D64-71598081AB0F}"/>
              </a:ext>
            </a:extLst>
          </p:cNvPr>
          <p:cNvGrpSpPr/>
          <p:nvPr/>
        </p:nvGrpSpPr>
        <p:grpSpPr>
          <a:xfrm>
            <a:off x="7020272" y="3798470"/>
            <a:ext cx="1539224" cy="881464"/>
            <a:chOff x="7020272" y="3798470"/>
            <a:chExt cx="1539224" cy="88146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BF40D1-4A96-B14B-9037-60F68B235A71}"/>
                </a:ext>
              </a:extLst>
            </p:cNvPr>
            <p:cNvSpPr/>
            <p:nvPr/>
          </p:nvSpPr>
          <p:spPr>
            <a:xfrm>
              <a:off x="7905086" y="3798470"/>
              <a:ext cx="326855" cy="32685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65AC4AD-DD92-A642-9003-2F8EFE6E4F8D}"/>
                </a:ext>
              </a:extLst>
            </p:cNvPr>
            <p:cNvCxnSpPr/>
            <p:nvPr/>
          </p:nvCxnSpPr>
          <p:spPr>
            <a:xfrm>
              <a:off x="7020272" y="3987437"/>
              <a:ext cx="72008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9665345-BD68-1E40-8B25-A768A1521A69}"/>
                </a:ext>
              </a:extLst>
            </p:cNvPr>
            <p:cNvSpPr txBox="1"/>
            <p:nvPr/>
          </p:nvSpPr>
          <p:spPr>
            <a:xfrm>
              <a:off x="7632410" y="4310602"/>
              <a:ext cx="927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output</a:t>
              </a:r>
            </a:p>
          </p:txBody>
        </p: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6B40318-0078-EE46-80B6-670D26C12B86}"/>
              </a:ext>
            </a:extLst>
          </p:cNvPr>
          <p:cNvCxnSpPr>
            <a:cxnSpLocks/>
          </p:cNvCxnSpPr>
          <p:nvPr/>
        </p:nvCxnSpPr>
        <p:spPr>
          <a:xfrm>
            <a:off x="2786363" y="3961896"/>
            <a:ext cx="5615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E35DE49-6AF1-3D45-9E68-2319931F6EA3}"/>
              </a:ext>
            </a:extLst>
          </p:cNvPr>
          <p:cNvCxnSpPr>
            <a:cxnSpLocks/>
          </p:cNvCxnSpPr>
          <p:nvPr/>
        </p:nvCxnSpPr>
        <p:spPr>
          <a:xfrm>
            <a:off x="4048714" y="3945063"/>
            <a:ext cx="5615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A00EF6-8839-D848-929F-6D56BCC9705A}"/>
              </a:ext>
            </a:extLst>
          </p:cNvPr>
          <p:cNvGrpSpPr/>
          <p:nvPr/>
        </p:nvGrpSpPr>
        <p:grpSpPr>
          <a:xfrm>
            <a:off x="128929" y="2418241"/>
            <a:ext cx="3546008" cy="873589"/>
            <a:chOff x="128929" y="2418241"/>
            <a:chExt cx="3546008" cy="87358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66CE0C-FDA1-8145-BFA0-860EF8178B91}"/>
                </a:ext>
              </a:extLst>
            </p:cNvPr>
            <p:cNvSpPr txBox="1"/>
            <p:nvPr/>
          </p:nvSpPr>
          <p:spPr>
            <a:xfrm>
              <a:off x="128929" y="2418241"/>
              <a:ext cx="2195736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Activation maps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17A00AE-DFE1-3C42-AE1A-F6E83D90ED39}"/>
                </a:ext>
              </a:extLst>
            </p:cNvPr>
            <p:cNvCxnSpPr>
              <a:stCxn id="35" idx="3"/>
            </p:cNvCxnSpPr>
            <p:nvPr/>
          </p:nvCxnSpPr>
          <p:spPr>
            <a:xfrm>
              <a:off x="2324665" y="2618296"/>
              <a:ext cx="1350272" cy="6735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163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F05BE1-A5C6-2841-BEB7-0E4328E8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18" y="124821"/>
            <a:ext cx="8228763" cy="858756"/>
          </a:xfrm>
        </p:spPr>
        <p:txBody>
          <a:bodyPr/>
          <a:lstStyle/>
          <a:p>
            <a:pPr>
              <a:buNone/>
            </a:pPr>
            <a:r>
              <a:rPr lang="en-US" sz="3200" dirty="0"/>
              <a:t>CNNs in practice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BFE88D-AA26-E546-B89B-AA5120561FB4}"/>
              </a:ext>
            </a:extLst>
          </p:cNvPr>
          <p:cNvGrpSpPr/>
          <p:nvPr/>
        </p:nvGrpSpPr>
        <p:grpSpPr>
          <a:xfrm>
            <a:off x="1768101" y="1801828"/>
            <a:ext cx="957761" cy="1539841"/>
            <a:chOff x="5703350" y="962250"/>
            <a:chExt cx="1715377" cy="2757900"/>
          </a:xfrm>
        </p:grpSpPr>
        <p:sp>
          <p:nvSpPr>
            <p:cNvPr id="9" name="Shape 259">
              <a:extLst>
                <a:ext uri="{FF2B5EF4-FFF2-40B4-BE49-F238E27FC236}">
                  <a16:creationId xmlns:a16="http://schemas.microsoft.com/office/drawing/2014/main" id="{06EF1B9A-3648-8240-8427-C576E062106B}"/>
                </a:ext>
              </a:extLst>
            </p:cNvPr>
            <p:cNvSpPr/>
            <p:nvPr/>
          </p:nvSpPr>
          <p:spPr>
            <a:xfrm>
              <a:off x="5703350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C9DAF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0" name="Shape 266">
              <a:extLst>
                <a:ext uri="{FF2B5EF4-FFF2-40B4-BE49-F238E27FC236}">
                  <a16:creationId xmlns:a16="http://schemas.microsoft.com/office/drawing/2014/main" id="{4C19D893-92EB-5149-97AC-850D3F4648C4}"/>
                </a:ext>
              </a:extLst>
            </p:cNvPr>
            <p:cNvSpPr/>
            <p:nvPr/>
          </p:nvSpPr>
          <p:spPr>
            <a:xfrm>
              <a:off x="58527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EAD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3" name="Shape 272">
              <a:extLst>
                <a:ext uri="{FF2B5EF4-FFF2-40B4-BE49-F238E27FC236}">
                  <a16:creationId xmlns:a16="http://schemas.microsoft.com/office/drawing/2014/main" id="{7BC87739-0723-8146-954E-5B982C9766ED}"/>
                </a:ext>
              </a:extLst>
            </p:cNvPr>
            <p:cNvSpPr/>
            <p:nvPr/>
          </p:nvSpPr>
          <p:spPr>
            <a:xfrm>
              <a:off x="60051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4CC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4" name="Shape 273">
              <a:extLst>
                <a:ext uri="{FF2B5EF4-FFF2-40B4-BE49-F238E27FC236}">
                  <a16:creationId xmlns:a16="http://schemas.microsoft.com/office/drawing/2014/main" id="{88BC0557-1142-1948-AA7A-67FBC930F209}"/>
                </a:ext>
              </a:extLst>
            </p:cNvPr>
            <p:cNvSpPr/>
            <p:nvPr/>
          </p:nvSpPr>
          <p:spPr>
            <a:xfrm>
              <a:off x="61575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5" name="Shape 274">
              <a:extLst>
                <a:ext uri="{FF2B5EF4-FFF2-40B4-BE49-F238E27FC236}">
                  <a16:creationId xmlns:a16="http://schemas.microsoft.com/office/drawing/2014/main" id="{89EEEEF3-3A56-124B-AA80-B69EC6CC8F3B}"/>
                </a:ext>
              </a:extLst>
            </p:cNvPr>
            <p:cNvSpPr/>
            <p:nvPr/>
          </p:nvSpPr>
          <p:spPr>
            <a:xfrm>
              <a:off x="63099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D2E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6" name="Shape 275">
              <a:extLst>
                <a:ext uri="{FF2B5EF4-FFF2-40B4-BE49-F238E27FC236}">
                  <a16:creationId xmlns:a16="http://schemas.microsoft.com/office/drawing/2014/main" id="{CF085E2C-8476-7441-85BB-F50306E066B2}"/>
                </a:ext>
              </a:extLst>
            </p:cNvPr>
            <p:cNvSpPr/>
            <p:nvPr/>
          </p:nvSpPr>
          <p:spPr>
            <a:xfrm>
              <a:off x="64623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CE5C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</p:grpSp>
      <p:sp>
        <p:nvSpPr>
          <p:cNvPr id="17" name="Shape 258">
            <a:extLst>
              <a:ext uri="{FF2B5EF4-FFF2-40B4-BE49-F238E27FC236}">
                <a16:creationId xmlns:a16="http://schemas.microsoft.com/office/drawing/2014/main" id="{C8B182E6-2587-2B42-AD9F-1913715C61AF}"/>
              </a:ext>
            </a:extLst>
          </p:cNvPr>
          <p:cNvSpPr/>
          <p:nvPr/>
        </p:nvSpPr>
        <p:spPr>
          <a:xfrm>
            <a:off x="235916" y="1708772"/>
            <a:ext cx="698732" cy="2014881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D39C16-E2BF-CA42-96EC-C1B751D0A308}"/>
              </a:ext>
            </a:extLst>
          </p:cNvPr>
          <p:cNvGrpSpPr/>
          <p:nvPr/>
        </p:nvGrpSpPr>
        <p:grpSpPr>
          <a:xfrm>
            <a:off x="3197056" y="2045695"/>
            <a:ext cx="945583" cy="1039164"/>
            <a:chOff x="4920835" y="3435846"/>
            <a:chExt cx="945583" cy="10391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10D58B-71D9-464C-A9E9-A854456EE29C}"/>
                </a:ext>
              </a:extLst>
            </p:cNvPr>
            <p:cNvGrpSpPr/>
            <p:nvPr/>
          </p:nvGrpSpPr>
          <p:grpSpPr>
            <a:xfrm>
              <a:off x="4920835" y="3435846"/>
              <a:ext cx="646346" cy="1039164"/>
              <a:chOff x="5703350" y="962250"/>
              <a:chExt cx="1715377" cy="2757900"/>
            </a:xfrm>
          </p:grpSpPr>
          <p:sp>
            <p:nvSpPr>
              <p:cNvPr id="19" name="Shape 259">
                <a:extLst>
                  <a:ext uri="{FF2B5EF4-FFF2-40B4-BE49-F238E27FC236}">
                    <a16:creationId xmlns:a16="http://schemas.microsoft.com/office/drawing/2014/main" id="{D8CE2545-1E54-F447-8CC9-0F7A82CD1F88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0" name="Shape 266">
                <a:extLst>
                  <a:ext uri="{FF2B5EF4-FFF2-40B4-BE49-F238E27FC236}">
                    <a16:creationId xmlns:a16="http://schemas.microsoft.com/office/drawing/2014/main" id="{F6AC3303-9299-6143-9B91-5B7ED39868E4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1" name="Shape 272">
                <a:extLst>
                  <a:ext uri="{FF2B5EF4-FFF2-40B4-BE49-F238E27FC236}">
                    <a16:creationId xmlns:a16="http://schemas.microsoft.com/office/drawing/2014/main" id="{8F83E198-3CCF-BF4B-8698-CF3541C7F8D3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2" name="Shape 273">
                <a:extLst>
                  <a:ext uri="{FF2B5EF4-FFF2-40B4-BE49-F238E27FC236}">
                    <a16:creationId xmlns:a16="http://schemas.microsoft.com/office/drawing/2014/main" id="{B4E9C86E-7878-7349-9209-DD58981279EB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3" name="Shape 274">
                <a:extLst>
                  <a:ext uri="{FF2B5EF4-FFF2-40B4-BE49-F238E27FC236}">
                    <a16:creationId xmlns:a16="http://schemas.microsoft.com/office/drawing/2014/main" id="{F07A0A26-0107-3B4F-A59E-670E1A0331DD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4" name="Shape 275">
                <a:extLst>
                  <a:ext uri="{FF2B5EF4-FFF2-40B4-BE49-F238E27FC236}">
                    <a16:creationId xmlns:a16="http://schemas.microsoft.com/office/drawing/2014/main" id="{AE1608DC-771F-2342-97E8-A7244B97D373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EF1E3F2-CD2D-7D43-BCC5-86FDA44A78E4}"/>
                </a:ext>
              </a:extLst>
            </p:cNvPr>
            <p:cNvGrpSpPr/>
            <p:nvPr/>
          </p:nvGrpSpPr>
          <p:grpSpPr>
            <a:xfrm>
              <a:off x="5220072" y="3435846"/>
              <a:ext cx="646346" cy="1039164"/>
              <a:chOff x="5703350" y="962250"/>
              <a:chExt cx="1715377" cy="2757900"/>
            </a:xfrm>
          </p:grpSpPr>
          <p:sp>
            <p:nvSpPr>
              <p:cNvPr id="26" name="Shape 259">
                <a:extLst>
                  <a:ext uri="{FF2B5EF4-FFF2-40B4-BE49-F238E27FC236}">
                    <a16:creationId xmlns:a16="http://schemas.microsoft.com/office/drawing/2014/main" id="{D1660969-B3AC-4E41-91F3-2758ED7F43BA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7" name="Shape 266">
                <a:extLst>
                  <a:ext uri="{FF2B5EF4-FFF2-40B4-BE49-F238E27FC236}">
                    <a16:creationId xmlns:a16="http://schemas.microsoft.com/office/drawing/2014/main" id="{D548364E-C41C-5A41-824D-EDE4E1F23704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8" name="Shape 272">
                <a:extLst>
                  <a:ext uri="{FF2B5EF4-FFF2-40B4-BE49-F238E27FC236}">
                    <a16:creationId xmlns:a16="http://schemas.microsoft.com/office/drawing/2014/main" id="{6CC982EE-132C-FE48-B4E8-1B968D92A8B9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9" name="Shape 273">
                <a:extLst>
                  <a:ext uri="{FF2B5EF4-FFF2-40B4-BE49-F238E27FC236}">
                    <a16:creationId xmlns:a16="http://schemas.microsoft.com/office/drawing/2014/main" id="{D95F3597-E1D9-D446-AB3F-B7A0C342D358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0" name="Shape 274">
                <a:extLst>
                  <a:ext uri="{FF2B5EF4-FFF2-40B4-BE49-F238E27FC236}">
                    <a16:creationId xmlns:a16="http://schemas.microsoft.com/office/drawing/2014/main" id="{0E152F6F-9055-7941-8049-38A51BCFC4A8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1" name="Shape 275">
                <a:extLst>
                  <a:ext uri="{FF2B5EF4-FFF2-40B4-BE49-F238E27FC236}">
                    <a16:creationId xmlns:a16="http://schemas.microsoft.com/office/drawing/2014/main" id="{6994D415-7CD8-064A-903D-2895EF155538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ECB778-04E5-CA40-B67F-05A5EB588D04}"/>
              </a:ext>
            </a:extLst>
          </p:cNvPr>
          <p:cNvGrpSpPr/>
          <p:nvPr/>
        </p:nvGrpSpPr>
        <p:grpSpPr>
          <a:xfrm>
            <a:off x="5519824" y="2378107"/>
            <a:ext cx="476102" cy="523220"/>
            <a:chOff x="4920835" y="3435846"/>
            <a:chExt cx="945583" cy="10391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E77D05E-8B62-C449-878D-3841DA41893C}"/>
                </a:ext>
              </a:extLst>
            </p:cNvPr>
            <p:cNvGrpSpPr/>
            <p:nvPr/>
          </p:nvGrpSpPr>
          <p:grpSpPr>
            <a:xfrm>
              <a:off x="4920835" y="3435846"/>
              <a:ext cx="646346" cy="1039164"/>
              <a:chOff x="5703350" y="962250"/>
              <a:chExt cx="1715377" cy="2757900"/>
            </a:xfrm>
          </p:grpSpPr>
          <p:sp>
            <p:nvSpPr>
              <p:cNvPr id="48" name="Shape 259">
                <a:extLst>
                  <a:ext uri="{FF2B5EF4-FFF2-40B4-BE49-F238E27FC236}">
                    <a16:creationId xmlns:a16="http://schemas.microsoft.com/office/drawing/2014/main" id="{F84FE82B-A0B8-BC4E-99E9-22497DF65053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9" name="Shape 266">
                <a:extLst>
                  <a:ext uri="{FF2B5EF4-FFF2-40B4-BE49-F238E27FC236}">
                    <a16:creationId xmlns:a16="http://schemas.microsoft.com/office/drawing/2014/main" id="{C231819A-868B-704C-B3A0-9F73AB5CBCE3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0" name="Shape 272">
                <a:extLst>
                  <a:ext uri="{FF2B5EF4-FFF2-40B4-BE49-F238E27FC236}">
                    <a16:creationId xmlns:a16="http://schemas.microsoft.com/office/drawing/2014/main" id="{03D56D9F-DEB3-EE43-BDF8-F5FEDA2F83C1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1" name="Shape 273">
                <a:extLst>
                  <a:ext uri="{FF2B5EF4-FFF2-40B4-BE49-F238E27FC236}">
                    <a16:creationId xmlns:a16="http://schemas.microsoft.com/office/drawing/2014/main" id="{1914D8E3-3D01-7148-9D1C-C1B75CD66130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2" name="Shape 274">
                <a:extLst>
                  <a:ext uri="{FF2B5EF4-FFF2-40B4-BE49-F238E27FC236}">
                    <a16:creationId xmlns:a16="http://schemas.microsoft.com/office/drawing/2014/main" id="{D00E0F83-1CE8-2444-BD70-83EC07E2CE45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3" name="Shape 275">
                <a:extLst>
                  <a:ext uri="{FF2B5EF4-FFF2-40B4-BE49-F238E27FC236}">
                    <a16:creationId xmlns:a16="http://schemas.microsoft.com/office/drawing/2014/main" id="{D7F1F5CF-7DE6-4746-9137-DF72AB5018D8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FE2F3B1-F5CD-FE4E-96CF-E31A802AAC4E}"/>
                </a:ext>
              </a:extLst>
            </p:cNvPr>
            <p:cNvGrpSpPr/>
            <p:nvPr/>
          </p:nvGrpSpPr>
          <p:grpSpPr>
            <a:xfrm>
              <a:off x="5220072" y="3435846"/>
              <a:ext cx="646346" cy="1039164"/>
              <a:chOff x="5703350" y="962250"/>
              <a:chExt cx="1715377" cy="2757900"/>
            </a:xfrm>
          </p:grpSpPr>
          <p:sp>
            <p:nvSpPr>
              <p:cNvPr id="42" name="Shape 259">
                <a:extLst>
                  <a:ext uri="{FF2B5EF4-FFF2-40B4-BE49-F238E27FC236}">
                    <a16:creationId xmlns:a16="http://schemas.microsoft.com/office/drawing/2014/main" id="{9BF18249-730C-EE45-AC88-7928A94A9424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3" name="Shape 266">
                <a:extLst>
                  <a:ext uri="{FF2B5EF4-FFF2-40B4-BE49-F238E27FC236}">
                    <a16:creationId xmlns:a16="http://schemas.microsoft.com/office/drawing/2014/main" id="{28492985-546F-2548-A9A2-B9B6DB687DF9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4" name="Shape 272">
                <a:extLst>
                  <a:ext uri="{FF2B5EF4-FFF2-40B4-BE49-F238E27FC236}">
                    <a16:creationId xmlns:a16="http://schemas.microsoft.com/office/drawing/2014/main" id="{BA45B7D9-A912-9A4C-91A3-D4D41A706042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5" name="Shape 273">
                <a:extLst>
                  <a:ext uri="{FF2B5EF4-FFF2-40B4-BE49-F238E27FC236}">
                    <a16:creationId xmlns:a16="http://schemas.microsoft.com/office/drawing/2014/main" id="{F46D6BAD-EEC5-4F42-B112-4AAC63EBFA47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6" name="Shape 274">
                <a:extLst>
                  <a:ext uri="{FF2B5EF4-FFF2-40B4-BE49-F238E27FC236}">
                    <a16:creationId xmlns:a16="http://schemas.microsoft.com/office/drawing/2014/main" id="{3B22B139-F6F7-DE4A-8ECE-1EBBB779B0A8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7" name="Shape 275">
                <a:extLst>
                  <a:ext uri="{FF2B5EF4-FFF2-40B4-BE49-F238E27FC236}">
                    <a16:creationId xmlns:a16="http://schemas.microsoft.com/office/drawing/2014/main" id="{BBB8FF8D-DAA1-BD41-8058-7678845C513D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2ED9CCC-5278-1B4B-AB27-F93EE293C655}"/>
              </a:ext>
            </a:extLst>
          </p:cNvPr>
          <p:cNvCxnSpPr>
            <a:cxnSpLocks/>
          </p:cNvCxnSpPr>
          <p:nvPr/>
        </p:nvCxnSpPr>
        <p:spPr>
          <a:xfrm flipV="1">
            <a:off x="950252" y="2715766"/>
            <a:ext cx="817849" cy="4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54181A1-97D9-174E-8C2D-5661BB32CD54}"/>
              </a:ext>
            </a:extLst>
          </p:cNvPr>
          <p:cNvCxnSpPr>
            <a:cxnSpLocks/>
          </p:cNvCxnSpPr>
          <p:nvPr/>
        </p:nvCxnSpPr>
        <p:spPr>
          <a:xfrm>
            <a:off x="2555680" y="2716213"/>
            <a:ext cx="5615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3B74C38-1858-C148-8A8B-663EFAEA09F9}"/>
              </a:ext>
            </a:extLst>
          </p:cNvPr>
          <p:cNvCxnSpPr>
            <a:cxnSpLocks/>
          </p:cNvCxnSpPr>
          <p:nvPr/>
        </p:nvCxnSpPr>
        <p:spPr>
          <a:xfrm>
            <a:off x="3861888" y="2716213"/>
            <a:ext cx="5615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EC402B4-237D-C842-890C-4C5A21806486}"/>
              </a:ext>
            </a:extLst>
          </p:cNvPr>
          <p:cNvSpPr txBox="1"/>
          <p:nvPr/>
        </p:nvSpPr>
        <p:spPr>
          <a:xfrm>
            <a:off x="4355976" y="2336562"/>
            <a:ext cx="646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F7BB075-4BD6-A748-A4F4-03944F75D1EC}"/>
              </a:ext>
            </a:extLst>
          </p:cNvPr>
          <p:cNvCxnSpPr>
            <a:cxnSpLocks/>
          </p:cNvCxnSpPr>
          <p:nvPr/>
        </p:nvCxnSpPr>
        <p:spPr>
          <a:xfrm>
            <a:off x="5002178" y="2716213"/>
            <a:ext cx="36191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E588FD1-0CF8-DC48-BBB3-9F1370585297}"/>
              </a:ext>
            </a:extLst>
          </p:cNvPr>
          <p:cNvGrpSpPr/>
          <p:nvPr/>
        </p:nvGrpSpPr>
        <p:grpSpPr>
          <a:xfrm>
            <a:off x="5987033" y="2139702"/>
            <a:ext cx="1215889" cy="1248382"/>
            <a:chOff x="5564288" y="3385386"/>
            <a:chExt cx="1215889" cy="124838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CF46182-F361-9C48-8A8B-4ABB907CFC12}"/>
                </a:ext>
              </a:extLst>
            </p:cNvPr>
            <p:cNvSpPr/>
            <p:nvPr/>
          </p:nvSpPr>
          <p:spPr>
            <a:xfrm>
              <a:off x="6650274" y="3385386"/>
              <a:ext cx="129903" cy="112995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6DB58D0-38A6-0446-9A80-730ACB86B852}"/>
                </a:ext>
              </a:extLst>
            </p:cNvPr>
            <p:cNvCxnSpPr/>
            <p:nvPr/>
          </p:nvCxnSpPr>
          <p:spPr>
            <a:xfrm>
              <a:off x="5796136" y="3961896"/>
              <a:ext cx="72008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031BB4E-6552-DD4F-9FD5-D569F1FF6E8F}"/>
                </a:ext>
              </a:extLst>
            </p:cNvPr>
            <p:cNvSpPr txBox="1"/>
            <p:nvPr/>
          </p:nvSpPr>
          <p:spPr>
            <a:xfrm>
              <a:off x="5564288" y="3987437"/>
              <a:ext cx="1183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Vectorize</a:t>
              </a:r>
            </a:p>
            <a:p>
              <a:pPr algn="ctr"/>
              <a:r>
                <a:rPr lang="en-US" sz="1800" dirty="0"/>
                <a:t>/flatten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251CA16-DBDE-8A42-A1D2-EEAB3DD7F46B}"/>
              </a:ext>
            </a:extLst>
          </p:cNvPr>
          <p:cNvGrpSpPr/>
          <p:nvPr/>
        </p:nvGrpSpPr>
        <p:grpSpPr>
          <a:xfrm>
            <a:off x="6637801" y="1275606"/>
            <a:ext cx="2268241" cy="631372"/>
            <a:chOff x="6637801" y="1275606"/>
            <a:chExt cx="2268241" cy="631372"/>
          </a:xfrm>
        </p:grpSpPr>
        <p:sp>
          <p:nvSpPr>
            <p:cNvPr id="78" name="Right Brace 77">
              <a:extLst>
                <a:ext uri="{FF2B5EF4-FFF2-40B4-BE49-F238E27FC236}">
                  <a16:creationId xmlns:a16="http://schemas.microsoft.com/office/drawing/2014/main" id="{6255D8DE-CCF6-FB4C-B90C-88A7B2F53701}"/>
                </a:ext>
              </a:extLst>
            </p:cNvPr>
            <p:cNvSpPr/>
            <p:nvPr/>
          </p:nvSpPr>
          <p:spPr>
            <a:xfrm rot="16200000">
              <a:off x="7552852" y="1239944"/>
              <a:ext cx="228461" cy="1105608"/>
            </a:xfrm>
            <a:prstGeom prst="righ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AC51BC-4666-0447-8E61-E70CAD7E5C69}"/>
                </a:ext>
              </a:extLst>
            </p:cNvPr>
            <p:cNvSpPr txBox="1"/>
            <p:nvPr/>
          </p:nvSpPr>
          <p:spPr>
            <a:xfrm>
              <a:off x="6637801" y="1275606"/>
              <a:ext cx="2268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FC layers (MLPs)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036DC54-7CEF-BE49-8248-4DA13BA2AA51}"/>
              </a:ext>
            </a:extLst>
          </p:cNvPr>
          <p:cNvGrpSpPr/>
          <p:nvPr/>
        </p:nvGrpSpPr>
        <p:grpSpPr>
          <a:xfrm>
            <a:off x="7308304" y="2305887"/>
            <a:ext cx="1829619" cy="1195775"/>
            <a:chOff x="7308304" y="2305887"/>
            <a:chExt cx="1829619" cy="1195775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662C98A-E85A-AA4E-9A94-E9FCC0F47BD2}"/>
                </a:ext>
              </a:extLst>
            </p:cNvPr>
            <p:cNvCxnSpPr>
              <a:cxnSpLocks/>
            </p:cNvCxnSpPr>
            <p:nvPr/>
          </p:nvCxnSpPr>
          <p:spPr>
            <a:xfrm>
              <a:off x="7308304" y="2716212"/>
              <a:ext cx="2493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D0564B4-4A49-3049-8ABA-3B39EA18C33A}"/>
                </a:ext>
              </a:extLst>
            </p:cNvPr>
            <p:cNvSpPr/>
            <p:nvPr/>
          </p:nvSpPr>
          <p:spPr>
            <a:xfrm>
              <a:off x="7541597" y="2305887"/>
              <a:ext cx="153449" cy="69791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3EB9FB8-CF01-C541-8E0E-4E45B78C20AE}"/>
                </a:ext>
              </a:extLst>
            </p:cNvPr>
            <p:cNvSpPr/>
            <p:nvPr/>
          </p:nvSpPr>
          <p:spPr>
            <a:xfrm>
              <a:off x="7940268" y="2465338"/>
              <a:ext cx="160124" cy="46645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F4C110D-F7F2-D449-90F8-523BA0DF650D}"/>
                </a:ext>
              </a:extLst>
            </p:cNvPr>
            <p:cNvCxnSpPr>
              <a:cxnSpLocks/>
            </p:cNvCxnSpPr>
            <p:nvPr/>
          </p:nvCxnSpPr>
          <p:spPr>
            <a:xfrm>
              <a:off x="7706978" y="2715766"/>
              <a:ext cx="2493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242B6E6-A43A-9744-8C8D-92A90D0E20F3}"/>
                </a:ext>
              </a:extLst>
            </p:cNvPr>
            <p:cNvCxnSpPr>
              <a:cxnSpLocks/>
            </p:cNvCxnSpPr>
            <p:nvPr/>
          </p:nvCxnSpPr>
          <p:spPr>
            <a:xfrm>
              <a:off x="8100392" y="2715766"/>
              <a:ext cx="2493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4C99EEA-C8B3-9C4D-8D9C-9666155B0CE7}"/>
                </a:ext>
              </a:extLst>
            </p:cNvPr>
            <p:cNvSpPr/>
            <p:nvPr/>
          </p:nvSpPr>
          <p:spPr>
            <a:xfrm>
              <a:off x="8372316" y="2499742"/>
              <a:ext cx="160124" cy="46645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4FF5AF9-986E-0C43-A4F5-67D35DC91BD4}"/>
                </a:ext>
              </a:extLst>
            </p:cNvPr>
            <p:cNvSpPr txBox="1"/>
            <p:nvPr/>
          </p:nvSpPr>
          <p:spPr>
            <a:xfrm>
              <a:off x="7781265" y="3132330"/>
              <a:ext cx="1356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output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BD645B2-E522-694A-8E0A-44E420683700}"/>
              </a:ext>
            </a:extLst>
          </p:cNvPr>
          <p:cNvGrpSpPr/>
          <p:nvPr/>
        </p:nvGrpSpPr>
        <p:grpSpPr>
          <a:xfrm>
            <a:off x="813648" y="3891772"/>
            <a:ext cx="4914095" cy="1098515"/>
            <a:chOff x="813648" y="3891772"/>
            <a:chExt cx="4914095" cy="1098515"/>
          </a:xfrm>
        </p:grpSpPr>
        <p:sp>
          <p:nvSpPr>
            <p:cNvPr id="81" name="Right Brace 80">
              <a:extLst>
                <a:ext uri="{FF2B5EF4-FFF2-40B4-BE49-F238E27FC236}">
                  <a16:creationId xmlns:a16="http://schemas.microsoft.com/office/drawing/2014/main" id="{D113CEE8-6FF6-5B43-8B15-89A41C92EABF}"/>
                </a:ext>
              </a:extLst>
            </p:cNvPr>
            <p:cNvSpPr/>
            <p:nvPr/>
          </p:nvSpPr>
          <p:spPr>
            <a:xfrm rot="5400000">
              <a:off x="3089425" y="1615995"/>
              <a:ext cx="362542" cy="4914095"/>
            </a:xfrm>
            <a:prstGeom prst="righ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86BA684-41EC-8B4B-A95C-5C46CB3CEF1D}"/>
                </a:ext>
              </a:extLst>
            </p:cNvPr>
            <p:cNvSpPr txBox="1"/>
            <p:nvPr/>
          </p:nvSpPr>
          <p:spPr>
            <a:xfrm>
              <a:off x="2176643" y="4343956"/>
              <a:ext cx="3187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Conv layers (they still need to go through non-linearity!!)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48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F05BE1-A5C6-2841-BEB7-0E4328E8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18" y="124821"/>
            <a:ext cx="8228763" cy="858756"/>
          </a:xfrm>
        </p:spPr>
        <p:txBody>
          <a:bodyPr/>
          <a:lstStyle/>
          <a:p>
            <a:pPr>
              <a:buNone/>
            </a:pPr>
            <a:r>
              <a:rPr lang="en-US" sz="3200" dirty="0"/>
              <a:t>What needs to be learned?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BFE88D-AA26-E546-B89B-AA5120561FB4}"/>
              </a:ext>
            </a:extLst>
          </p:cNvPr>
          <p:cNvGrpSpPr/>
          <p:nvPr/>
        </p:nvGrpSpPr>
        <p:grpSpPr>
          <a:xfrm>
            <a:off x="1768101" y="1801828"/>
            <a:ext cx="957761" cy="1539841"/>
            <a:chOff x="5703350" y="962250"/>
            <a:chExt cx="1715377" cy="2757900"/>
          </a:xfrm>
        </p:grpSpPr>
        <p:sp>
          <p:nvSpPr>
            <p:cNvPr id="9" name="Shape 259">
              <a:extLst>
                <a:ext uri="{FF2B5EF4-FFF2-40B4-BE49-F238E27FC236}">
                  <a16:creationId xmlns:a16="http://schemas.microsoft.com/office/drawing/2014/main" id="{06EF1B9A-3648-8240-8427-C576E062106B}"/>
                </a:ext>
              </a:extLst>
            </p:cNvPr>
            <p:cNvSpPr/>
            <p:nvPr/>
          </p:nvSpPr>
          <p:spPr>
            <a:xfrm>
              <a:off x="5703350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C9DAF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0" name="Shape 266">
              <a:extLst>
                <a:ext uri="{FF2B5EF4-FFF2-40B4-BE49-F238E27FC236}">
                  <a16:creationId xmlns:a16="http://schemas.microsoft.com/office/drawing/2014/main" id="{4C19D893-92EB-5149-97AC-850D3F4648C4}"/>
                </a:ext>
              </a:extLst>
            </p:cNvPr>
            <p:cNvSpPr/>
            <p:nvPr/>
          </p:nvSpPr>
          <p:spPr>
            <a:xfrm>
              <a:off x="58527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EAD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3" name="Shape 272">
              <a:extLst>
                <a:ext uri="{FF2B5EF4-FFF2-40B4-BE49-F238E27FC236}">
                  <a16:creationId xmlns:a16="http://schemas.microsoft.com/office/drawing/2014/main" id="{7BC87739-0723-8146-954E-5B982C9766ED}"/>
                </a:ext>
              </a:extLst>
            </p:cNvPr>
            <p:cNvSpPr/>
            <p:nvPr/>
          </p:nvSpPr>
          <p:spPr>
            <a:xfrm>
              <a:off x="60051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4CC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4" name="Shape 273">
              <a:extLst>
                <a:ext uri="{FF2B5EF4-FFF2-40B4-BE49-F238E27FC236}">
                  <a16:creationId xmlns:a16="http://schemas.microsoft.com/office/drawing/2014/main" id="{88BC0557-1142-1948-AA7A-67FBC930F209}"/>
                </a:ext>
              </a:extLst>
            </p:cNvPr>
            <p:cNvSpPr/>
            <p:nvPr/>
          </p:nvSpPr>
          <p:spPr>
            <a:xfrm>
              <a:off x="61575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5" name="Shape 274">
              <a:extLst>
                <a:ext uri="{FF2B5EF4-FFF2-40B4-BE49-F238E27FC236}">
                  <a16:creationId xmlns:a16="http://schemas.microsoft.com/office/drawing/2014/main" id="{89EEEEF3-3A56-124B-AA80-B69EC6CC8F3B}"/>
                </a:ext>
              </a:extLst>
            </p:cNvPr>
            <p:cNvSpPr/>
            <p:nvPr/>
          </p:nvSpPr>
          <p:spPr>
            <a:xfrm>
              <a:off x="63099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D2E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6" name="Shape 275">
              <a:extLst>
                <a:ext uri="{FF2B5EF4-FFF2-40B4-BE49-F238E27FC236}">
                  <a16:creationId xmlns:a16="http://schemas.microsoft.com/office/drawing/2014/main" id="{CF085E2C-8476-7441-85BB-F50306E066B2}"/>
                </a:ext>
              </a:extLst>
            </p:cNvPr>
            <p:cNvSpPr/>
            <p:nvPr/>
          </p:nvSpPr>
          <p:spPr>
            <a:xfrm>
              <a:off x="64623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CE5C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</p:grpSp>
      <p:sp>
        <p:nvSpPr>
          <p:cNvPr id="17" name="Shape 258">
            <a:extLst>
              <a:ext uri="{FF2B5EF4-FFF2-40B4-BE49-F238E27FC236}">
                <a16:creationId xmlns:a16="http://schemas.microsoft.com/office/drawing/2014/main" id="{C8B182E6-2587-2B42-AD9F-1913715C61AF}"/>
              </a:ext>
            </a:extLst>
          </p:cNvPr>
          <p:cNvSpPr/>
          <p:nvPr/>
        </p:nvSpPr>
        <p:spPr>
          <a:xfrm>
            <a:off x="235916" y="1708772"/>
            <a:ext cx="698732" cy="2014881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D39C16-E2BF-CA42-96EC-C1B751D0A308}"/>
              </a:ext>
            </a:extLst>
          </p:cNvPr>
          <p:cNvGrpSpPr/>
          <p:nvPr/>
        </p:nvGrpSpPr>
        <p:grpSpPr>
          <a:xfrm>
            <a:off x="3197056" y="2045695"/>
            <a:ext cx="945583" cy="1039164"/>
            <a:chOff x="4920835" y="3435846"/>
            <a:chExt cx="945583" cy="10391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10D58B-71D9-464C-A9E9-A854456EE29C}"/>
                </a:ext>
              </a:extLst>
            </p:cNvPr>
            <p:cNvGrpSpPr/>
            <p:nvPr/>
          </p:nvGrpSpPr>
          <p:grpSpPr>
            <a:xfrm>
              <a:off x="4920835" y="3435846"/>
              <a:ext cx="646346" cy="1039164"/>
              <a:chOff x="5703350" y="962250"/>
              <a:chExt cx="1715377" cy="2757900"/>
            </a:xfrm>
          </p:grpSpPr>
          <p:sp>
            <p:nvSpPr>
              <p:cNvPr id="19" name="Shape 259">
                <a:extLst>
                  <a:ext uri="{FF2B5EF4-FFF2-40B4-BE49-F238E27FC236}">
                    <a16:creationId xmlns:a16="http://schemas.microsoft.com/office/drawing/2014/main" id="{D8CE2545-1E54-F447-8CC9-0F7A82CD1F88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0" name="Shape 266">
                <a:extLst>
                  <a:ext uri="{FF2B5EF4-FFF2-40B4-BE49-F238E27FC236}">
                    <a16:creationId xmlns:a16="http://schemas.microsoft.com/office/drawing/2014/main" id="{F6AC3303-9299-6143-9B91-5B7ED39868E4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1" name="Shape 272">
                <a:extLst>
                  <a:ext uri="{FF2B5EF4-FFF2-40B4-BE49-F238E27FC236}">
                    <a16:creationId xmlns:a16="http://schemas.microsoft.com/office/drawing/2014/main" id="{8F83E198-3CCF-BF4B-8698-CF3541C7F8D3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2" name="Shape 273">
                <a:extLst>
                  <a:ext uri="{FF2B5EF4-FFF2-40B4-BE49-F238E27FC236}">
                    <a16:creationId xmlns:a16="http://schemas.microsoft.com/office/drawing/2014/main" id="{B4E9C86E-7878-7349-9209-DD58981279EB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3" name="Shape 274">
                <a:extLst>
                  <a:ext uri="{FF2B5EF4-FFF2-40B4-BE49-F238E27FC236}">
                    <a16:creationId xmlns:a16="http://schemas.microsoft.com/office/drawing/2014/main" id="{F07A0A26-0107-3B4F-A59E-670E1A0331DD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4" name="Shape 275">
                <a:extLst>
                  <a:ext uri="{FF2B5EF4-FFF2-40B4-BE49-F238E27FC236}">
                    <a16:creationId xmlns:a16="http://schemas.microsoft.com/office/drawing/2014/main" id="{AE1608DC-771F-2342-97E8-A7244B97D373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EF1E3F2-CD2D-7D43-BCC5-86FDA44A78E4}"/>
                </a:ext>
              </a:extLst>
            </p:cNvPr>
            <p:cNvGrpSpPr/>
            <p:nvPr/>
          </p:nvGrpSpPr>
          <p:grpSpPr>
            <a:xfrm>
              <a:off x="5220072" y="3435846"/>
              <a:ext cx="646346" cy="1039164"/>
              <a:chOff x="5703350" y="962250"/>
              <a:chExt cx="1715377" cy="2757900"/>
            </a:xfrm>
          </p:grpSpPr>
          <p:sp>
            <p:nvSpPr>
              <p:cNvPr id="26" name="Shape 259">
                <a:extLst>
                  <a:ext uri="{FF2B5EF4-FFF2-40B4-BE49-F238E27FC236}">
                    <a16:creationId xmlns:a16="http://schemas.microsoft.com/office/drawing/2014/main" id="{D1660969-B3AC-4E41-91F3-2758ED7F43BA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7" name="Shape 266">
                <a:extLst>
                  <a:ext uri="{FF2B5EF4-FFF2-40B4-BE49-F238E27FC236}">
                    <a16:creationId xmlns:a16="http://schemas.microsoft.com/office/drawing/2014/main" id="{D548364E-C41C-5A41-824D-EDE4E1F23704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8" name="Shape 272">
                <a:extLst>
                  <a:ext uri="{FF2B5EF4-FFF2-40B4-BE49-F238E27FC236}">
                    <a16:creationId xmlns:a16="http://schemas.microsoft.com/office/drawing/2014/main" id="{6CC982EE-132C-FE48-B4E8-1B968D92A8B9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9" name="Shape 273">
                <a:extLst>
                  <a:ext uri="{FF2B5EF4-FFF2-40B4-BE49-F238E27FC236}">
                    <a16:creationId xmlns:a16="http://schemas.microsoft.com/office/drawing/2014/main" id="{D95F3597-E1D9-D446-AB3F-B7A0C342D358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0" name="Shape 274">
                <a:extLst>
                  <a:ext uri="{FF2B5EF4-FFF2-40B4-BE49-F238E27FC236}">
                    <a16:creationId xmlns:a16="http://schemas.microsoft.com/office/drawing/2014/main" id="{0E152F6F-9055-7941-8049-38A51BCFC4A8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1" name="Shape 275">
                <a:extLst>
                  <a:ext uri="{FF2B5EF4-FFF2-40B4-BE49-F238E27FC236}">
                    <a16:creationId xmlns:a16="http://schemas.microsoft.com/office/drawing/2014/main" id="{6994D415-7CD8-064A-903D-2895EF155538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ECB778-04E5-CA40-B67F-05A5EB588D04}"/>
              </a:ext>
            </a:extLst>
          </p:cNvPr>
          <p:cNvGrpSpPr/>
          <p:nvPr/>
        </p:nvGrpSpPr>
        <p:grpSpPr>
          <a:xfrm>
            <a:off x="5519824" y="2378107"/>
            <a:ext cx="476102" cy="523220"/>
            <a:chOff x="4920835" y="3435846"/>
            <a:chExt cx="945583" cy="10391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E77D05E-8B62-C449-878D-3841DA41893C}"/>
                </a:ext>
              </a:extLst>
            </p:cNvPr>
            <p:cNvGrpSpPr/>
            <p:nvPr/>
          </p:nvGrpSpPr>
          <p:grpSpPr>
            <a:xfrm>
              <a:off x="4920835" y="3435846"/>
              <a:ext cx="646346" cy="1039164"/>
              <a:chOff x="5703350" y="962250"/>
              <a:chExt cx="1715377" cy="2757900"/>
            </a:xfrm>
          </p:grpSpPr>
          <p:sp>
            <p:nvSpPr>
              <p:cNvPr id="48" name="Shape 259">
                <a:extLst>
                  <a:ext uri="{FF2B5EF4-FFF2-40B4-BE49-F238E27FC236}">
                    <a16:creationId xmlns:a16="http://schemas.microsoft.com/office/drawing/2014/main" id="{F84FE82B-A0B8-BC4E-99E9-22497DF65053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9" name="Shape 266">
                <a:extLst>
                  <a:ext uri="{FF2B5EF4-FFF2-40B4-BE49-F238E27FC236}">
                    <a16:creationId xmlns:a16="http://schemas.microsoft.com/office/drawing/2014/main" id="{C231819A-868B-704C-B3A0-9F73AB5CBCE3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0" name="Shape 272">
                <a:extLst>
                  <a:ext uri="{FF2B5EF4-FFF2-40B4-BE49-F238E27FC236}">
                    <a16:creationId xmlns:a16="http://schemas.microsoft.com/office/drawing/2014/main" id="{03D56D9F-DEB3-EE43-BDF8-F5FEDA2F83C1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1" name="Shape 273">
                <a:extLst>
                  <a:ext uri="{FF2B5EF4-FFF2-40B4-BE49-F238E27FC236}">
                    <a16:creationId xmlns:a16="http://schemas.microsoft.com/office/drawing/2014/main" id="{1914D8E3-3D01-7148-9D1C-C1B75CD66130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2" name="Shape 274">
                <a:extLst>
                  <a:ext uri="{FF2B5EF4-FFF2-40B4-BE49-F238E27FC236}">
                    <a16:creationId xmlns:a16="http://schemas.microsoft.com/office/drawing/2014/main" id="{D00E0F83-1CE8-2444-BD70-83EC07E2CE45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3" name="Shape 275">
                <a:extLst>
                  <a:ext uri="{FF2B5EF4-FFF2-40B4-BE49-F238E27FC236}">
                    <a16:creationId xmlns:a16="http://schemas.microsoft.com/office/drawing/2014/main" id="{D7F1F5CF-7DE6-4746-9137-DF72AB5018D8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FE2F3B1-F5CD-FE4E-96CF-E31A802AAC4E}"/>
                </a:ext>
              </a:extLst>
            </p:cNvPr>
            <p:cNvGrpSpPr/>
            <p:nvPr/>
          </p:nvGrpSpPr>
          <p:grpSpPr>
            <a:xfrm>
              <a:off x="5220072" y="3435846"/>
              <a:ext cx="646346" cy="1039164"/>
              <a:chOff x="5703350" y="962250"/>
              <a:chExt cx="1715377" cy="2757900"/>
            </a:xfrm>
          </p:grpSpPr>
          <p:sp>
            <p:nvSpPr>
              <p:cNvPr id="42" name="Shape 259">
                <a:extLst>
                  <a:ext uri="{FF2B5EF4-FFF2-40B4-BE49-F238E27FC236}">
                    <a16:creationId xmlns:a16="http://schemas.microsoft.com/office/drawing/2014/main" id="{9BF18249-730C-EE45-AC88-7928A94A9424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3" name="Shape 266">
                <a:extLst>
                  <a:ext uri="{FF2B5EF4-FFF2-40B4-BE49-F238E27FC236}">
                    <a16:creationId xmlns:a16="http://schemas.microsoft.com/office/drawing/2014/main" id="{28492985-546F-2548-A9A2-B9B6DB687DF9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4" name="Shape 272">
                <a:extLst>
                  <a:ext uri="{FF2B5EF4-FFF2-40B4-BE49-F238E27FC236}">
                    <a16:creationId xmlns:a16="http://schemas.microsoft.com/office/drawing/2014/main" id="{BA45B7D9-A912-9A4C-91A3-D4D41A706042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5" name="Shape 273">
                <a:extLst>
                  <a:ext uri="{FF2B5EF4-FFF2-40B4-BE49-F238E27FC236}">
                    <a16:creationId xmlns:a16="http://schemas.microsoft.com/office/drawing/2014/main" id="{F46D6BAD-EEC5-4F42-B112-4AAC63EBFA47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6" name="Shape 274">
                <a:extLst>
                  <a:ext uri="{FF2B5EF4-FFF2-40B4-BE49-F238E27FC236}">
                    <a16:creationId xmlns:a16="http://schemas.microsoft.com/office/drawing/2014/main" id="{3B22B139-F6F7-DE4A-8ECE-1EBBB779B0A8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7" name="Shape 275">
                <a:extLst>
                  <a:ext uri="{FF2B5EF4-FFF2-40B4-BE49-F238E27FC236}">
                    <a16:creationId xmlns:a16="http://schemas.microsoft.com/office/drawing/2014/main" id="{BBB8FF8D-DAA1-BD41-8058-7678845C513D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2ED9CCC-5278-1B4B-AB27-F93EE293C655}"/>
              </a:ext>
            </a:extLst>
          </p:cNvPr>
          <p:cNvCxnSpPr>
            <a:cxnSpLocks/>
          </p:cNvCxnSpPr>
          <p:nvPr/>
        </p:nvCxnSpPr>
        <p:spPr>
          <a:xfrm flipV="1">
            <a:off x="950252" y="2715766"/>
            <a:ext cx="817849" cy="4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54181A1-97D9-174E-8C2D-5661BB32CD54}"/>
              </a:ext>
            </a:extLst>
          </p:cNvPr>
          <p:cNvCxnSpPr>
            <a:cxnSpLocks/>
          </p:cNvCxnSpPr>
          <p:nvPr/>
        </p:nvCxnSpPr>
        <p:spPr>
          <a:xfrm>
            <a:off x="2555680" y="2716213"/>
            <a:ext cx="5615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3B74C38-1858-C148-8A8B-663EFAEA09F9}"/>
              </a:ext>
            </a:extLst>
          </p:cNvPr>
          <p:cNvCxnSpPr>
            <a:cxnSpLocks/>
          </p:cNvCxnSpPr>
          <p:nvPr/>
        </p:nvCxnSpPr>
        <p:spPr>
          <a:xfrm>
            <a:off x="3861888" y="2716213"/>
            <a:ext cx="5615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EC402B4-237D-C842-890C-4C5A21806486}"/>
              </a:ext>
            </a:extLst>
          </p:cNvPr>
          <p:cNvSpPr txBox="1"/>
          <p:nvPr/>
        </p:nvSpPr>
        <p:spPr>
          <a:xfrm>
            <a:off x="4355976" y="2336562"/>
            <a:ext cx="646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F7BB075-4BD6-A748-A4F4-03944F75D1EC}"/>
              </a:ext>
            </a:extLst>
          </p:cNvPr>
          <p:cNvCxnSpPr>
            <a:cxnSpLocks/>
          </p:cNvCxnSpPr>
          <p:nvPr/>
        </p:nvCxnSpPr>
        <p:spPr>
          <a:xfrm>
            <a:off x="5002178" y="2716213"/>
            <a:ext cx="36191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E588FD1-0CF8-DC48-BBB3-9F1370585297}"/>
              </a:ext>
            </a:extLst>
          </p:cNvPr>
          <p:cNvGrpSpPr/>
          <p:nvPr/>
        </p:nvGrpSpPr>
        <p:grpSpPr>
          <a:xfrm>
            <a:off x="5987033" y="2139702"/>
            <a:ext cx="1215889" cy="1248382"/>
            <a:chOff x="5564288" y="3385386"/>
            <a:chExt cx="1215889" cy="124838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CF46182-F361-9C48-8A8B-4ABB907CFC12}"/>
                </a:ext>
              </a:extLst>
            </p:cNvPr>
            <p:cNvSpPr/>
            <p:nvPr/>
          </p:nvSpPr>
          <p:spPr>
            <a:xfrm>
              <a:off x="6650274" y="3385386"/>
              <a:ext cx="129903" cy="112995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6DB58D0-38A6-0446-9A80-730ACB86B852}"/>
                </a:ext>
              </a:extLst>
            </p:cNvPr>
            <p:cNvCxnSpPr/>
            <p:nvPr/>
          </p:nvCxnSpPr>
          <p:spPr>
            <a:xfrm>
              <a:off x="5796136" y="3961896"/>
              <a:ext cx="72008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031BB4E-6552-DD4F-9FD5-D569F1FF6E8F}"/>
                </a:ext>
              </a:extLst>
            </p:cNvPr>
            <p:cNvSpPr txBox="1"/>
            <p:nvPr/>
          </p:nvSpPr>
          <p:spPr>
            <a:xfrm>
              <a:off x="5564288" y="3987437"/>
              <a:ext cx="1183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Vectorize</a:t>
              </a:r>
            </a:p>
            <a:p>
              <a:pPr algn="ctr"/>
              <a:r>
                <a:rPr lang="en-US" sz="1800" dirty="0"/>
                <a:t>/flatten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251CA16-DBDE-8A42-A1D2-EEAB3DD7F46B}"/>
              </a:ext>
            </a:extLst>
          </p:cNvPr>
          <p:cNvGrpSpPr/>
          <p:nvPr/>
        </p:nvGrpSpPr>
        <p:grpSpPr>
          <a:xfrm>
            <a:off x="6637801" y="1275606"/>
            <a:ext cx="2268241" cy="631372"/>
            <a:chOff x="6637801" y="1275606"/>
            <a:chExt cx="2268241" cy="631372"/>
          </a:xfrm>
        </p:grpSpPr>
        <p:sp>
          <p:nvSpPr>
            <p:cNvPr id="78" name="Right Brace 77">
              <a:extLst>
                <a:ext uri="{FF2B5EF4-FFF2-40B4-BE49-F238E27FC236}">
                  <a16:creationId xmlns:a16="http://schemas.microsoft.com/office/drawing/2014/main" id="{6255D8DE-CCF6-FB4C-B90C-88A7B2F53701}"/>
                </a:ext>
              </a:extLst>
            </p:cNvPr>
            <p:cNvSpPr/>
            <p:nvPr/>
          </p:nvSpPr>
          <p:spPr>
            <a:xfrm rot="16200000">
              <a:off x="7552852" y="1239944"/>
              <a:ext cx="228461" cy="1105608"/>
            </a:xfrm>
            <a:prstGeom prst="righ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AC51BC-4666-0447-8E61-E70CAD7E5C69}"/>
                </a:ext>
              </a:extLst>
            </p:cNvPr>
            <p:cNvSpPr txBox="1"/>
            <p:nvPr/>
          </p:nvSpPr>
          <p:spPr>
            <a:xfrm>
              <a:off x="6637801" y="1275606"/>
              <a:ext cx="2268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FC layers (MLPs)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036DC54-7CEF-BE49-8248-4DA13BA2AA51}"/>
              </a:ext>
            </a:extLst>
          </p:cNvPr>
          <p:cNvGrpSpPr/>
          <p:nvPr/>
        </p:nvGrpSpPr>
        <p:grpSpPr>
          <a:xfrm>
            <a:off x="7308304" y="2305887"/>
            <a:ext cx="1829619" cy="1195775"/>
            <a:chOff x="7308304" y="2305887"/>
            <a:chExt cx="1829619" cy="1195775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662C98A-E85A-AA4E-9A94-E9FCC0F47BD2}"/>
                </a:ext>
              </a:extLst>
            </p:cNvPr>
            <p:cNvCxnSpPr>
              <a:cxnSpLocks/>
            </p:cNvCxnSpPr>
            <p:nvPr/>
          </p:nvCxnSpPr>
          <p:spPr>
            <a:xfrm>
              <a:off x="7308304" y="2716212"/>
              <a:ext cx="2493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D0564B4-4A49-3049-8ABA-3B39EA18C33A}"/>
                </a:ext>
              </a:extLst>
            </p:cNvPr>
            <p:cNvSpPr/>
            <p:nvPr/>
          </p:nvSpPr>
          <p:spPr>
            <a:xfrm>
              <a:off x="7541597" y="2305887"/>
              <a:ext cx="153449" cy="69791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3EB9FB8-CF01-C541-8E0E-4E45B78C20AE}"/>
                </a:ext>
              </a:extLst>
            </p:cNvPr>
            <p:cNvSpPr/>
            <p:nvPr/>
          </p:nvSpPr>
          <p:spPr>
            <a:xfrm>
              <a:off x="7940268" y="2465338"/>
              <a:ext cx="160124" cy="46645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F4C110D-F7F2-D449-90F8-523BA0DF650D}"/>
                </a:ext>
              </a:extLst>
            </p:cNvPr>
            <p:cNvCxnSpPr>
              <a:cxnSpLocks/>
            </p:cNvCxnSpPr>
            <p:nvPr/>
          </p:nvCxnSpPr>
          <p:spPr>
            <a:xfrm>
              <a:off x="7706978" y="2715766"/>
              <a:ext cx="2493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242B6E6-A43A-9744-8C8D-92A90D0E20F3}"/>
                </a:ext>
              </a:extLst>
            </p:cNvPr>
            <p:cNvCxnSpPr>
              <a:cxnSpLocks/>
            </p:cNvCxnSpPr>
            <p:nvPr/>
          </p:nvCxnSpPr>
          <p:spPr>
            <a:xfrm>
              <a:off x="8100392" y="2715766"/>
              <a:ext cx="2493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4C99EEA-C8B3-9C4D-8D9C-9666155B0CE7}"/>
                </a:ext>
              </a:extLst>
            </p:cNvPr>
            <p:cNvSpPr/>
            <p:nvPr/>
          </p:nvSpPr>
          <p:spPr>
            <a:xfrm>
              <a:off x="8372316" y="2499742"/>
              <a:ext cx="160124" cy="46645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4FF5AF9-986E-0C43-A4F5-67D35DC91BD4}"/>
                </a:ext>
              </a:extLst>
            </p:cNvPr>
            <p:cNvSpPr txBox="1"/>
            <p:nvPr/>
          </p:nvSpPr>
          <p:spPr>
            <a:xfrm>
              <a:off x="7781265" y="3132330"/>
              <a:ext cx="1356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output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BD645B2-E522-694A-8E0A-44E420683700}"/>
              </a:ext>
            </a:extLst>
          </p:cNvPr>
          <p:cNvGrpSpPr/>
          <p:nvPr/>
        </p:nvGrpSpPr>
        <p:grpSpPr>
          <a:xfrm>
            <a:off x="813648" y="3891772"/>
            <a:ext cx="4914095" cy="1098515"/>
            <a:chOff x="813648" y="3891772"/>
            <a:chExt cx="4914095" cy="1098515"/>
          </a:xfrm>
        </p:grpSpPr>
        <p:sp>
          <p:nvSpPr>
            <p:cNvPr id="81" name="Right Brace 80">
              <a:extLst>
                <a:ext uri="{FF2B5EF4-FFF2-40B4-BE49-F238E27FC236}">
                  <a16:creationId xmlns:a16="http://schemas.microsoft.com/office/drawing/2014/main" id="{D113CEE8-6FF6-5B43-8B15-89A41C92EABF}"/>
                </a:ext>
              </a:extLst>
            </p:cNvPr>
            <p:cNvSpPr/>
            <p:nvPr/>
          </p:nvSpPr>
          <p:spPr>
            <a:xfrm rot="5400000">
              <a:off x="3089425" y="1615995"/>
              <a:ext cx="362542" cy="4914095"/>
            </a:xfrm>
            <a:prstGeom prst="righ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86BA684-41EC-8B4B-A95C-5C46CB3CEF1D}"/>
                </a:ext>
              </a:extLst>
            </p:cNvPr>
            <p:cNvSpPr txBox="1"/>
            <p:nvPr/>
          </p:nvSpPr>
          <p:spPr>
            <a:xfrm>
              <a:off x="2176643" y="4343956"/>
              <a:ext cx="3187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Conv layers (they still need to go through non-linearity!!)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778B45E-D1E6-8945-A5C8-3291681D838B}"/>
              </a:ext>
            </a:extLst>
          </p:cNvPr>
          <p:cNvGrpSpPr/>
          <p:nvPr/>
        </p:nvGrpSpPr>
        <p:grpSpPr>
          <a:xfrm>
            <a:off x="3042853" y="830629"/>
            <a:ext cx="564560" cy="1032036"/>
            <a:chOff x="4663429" y="2730949"/>
            <a:chExt cx="564560" cy="1032036"/>
          </a:xfrm>
        </p:grpSpPr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8D9AB799-FA24-A042-A4FB-01E259DCA655}"/>
                </a:ext>
              </a:extLst>
            </p:cNvPr>
            <p:cNvSpPr/>
            <p:nvPr/>
          </p:nvSpPr>
          <p:spPr>
            <a:xfrm>
              <a:off x="4663429" y="2730949"/>
              <a:ext cx="564560" cy="599983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2B552F0-E483-6C4C-B1B3-FA8B660ED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429" y="3420085"/>
              <a:ext cx="4699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98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F05BE1-A5C6-2841-BEB7-0E4328E8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18" y="124821"/>
            <a:ext cx="8228763" cy="858756"/>
          </a:xfrm>
        </p:spPr>
        <p:txBody>
          <a:bodyPr/>
          <a:lstStyle/>
          <a:p>
            <a:pPr>
              <a:buNone/>
            </a:pPr>
            <a:r>
              <a:rPr lang="en-US" sz="3200" dirty="0"/>
              <a:t>What needs to be learned?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BFE88D-AA26-E546-B89B-AA5120561FB4}"/>
              </a:ext>
            </a:extLst>
          </p:cNvPr>
          <p:cNvGrpSpPr/>
          <p:nvPr/>
        </p:nvGrpSpPr>
        <p:grpSpPr>
          <a:xfrm>
            <a:off x="1187624" y="1031909"/>
            <a:ext cx="957761" cy="1539841"/>
            <a:chOff x="5703350" y="962250"/>
            <a:chExt cx="1715377" cy="2757900"/>
          </a:xfrm>
        </p:grpSpPr>
        <p:sp>
          <p:nvSpPr>
            <p:cNvPr id="9" name="Shape 259">
              <a:extLst>
                <a:ext uri="{FF2B5EF4-FFF2-40B4-BE49-F238E27FC236}">
                  <a16:creationId xmlns:a16="http://schemas.microsoft.com/office/drawing/2014/main" id="{06EF1B9A-3648-8240-8427-C576E062106B}"/>
                </a:ext>
              </a:extLst>
            </p:cNvPr>
            <p:cNvSpPr/>
            <p:nvPr/>
          </p:nvSpPr>
          <p:spPr>
            <a:xfrm>
              <a:off x="5703350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C9DAF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0" name="Shape 266">
              <a:extLst>
                <a:ext uri="{FF2B5EF4-FFF2-40B4-BE49-F238E27FC236}">
                  <a16:creationId xmlns:a16="http://schemas.microsoft.com/office/drawing/2014/main" id="{4C19D893-92EB-5149-97AC-850D3F4648C4}"/>
                </a:ext>
              </a:extLst>
            </p:cNvPr>
            <p:cNvSpPr/>
            <p:nvPr/>
          </p:nvSpPr>
          <p:spPr>
            <a:xfrm>
              <a:off x="58527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EAD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3" name="Shape 272">
              <a:extLst>
                <a:ext uri="{FF2B5EF4-FFF2-40B4-BE49-F238E27FC236}">
                  <a16:creationId xmlns:a16="http://schemas.microsoft.com/office/drawing/2014/main" id="{7BC87739-0723-8146-954E-5B982C9766ED}"/>
                </a:ext>
              </a:extLst>
            </p:cNvPr>
            <p:cNvSpPr/>
            <p:nvPr/>
          </p:nvSpPr>
          <p:spPr>
            <a:xfrm>
              <a:off x="60051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4CC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4" name="Shape 273">
              <a:extLst>
                <a:ext uri="{FF2B5EF4-FFF2-40B4-BE49-F238E27FC236}">
                  <a16:creationId xmlns:a16="http://schemas.microsoft.com/office/drawing/2014/main" id="{88BC0557-1142-1948-AA7A-67FBC930F209}"/>
                </a:ext>
              </a:extLst>
            </p:cNvPr>
            <p:cNvSpPr/>
            <p:nvPr/>
          </p:nvSpPr>
          <p:spPr>
            <a:xfrm>
              <a:off x="61575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5" name="Shape 274">
              <a:extLst>
                <a:ext uri="{FF2B5EF4-FFF2-40B4-BE49-F238E27FC236}">
                  <a16:creationId xmlns:a16="http://schemas.microsoft.com/office/drawing/2014/main" id="{89EEEEF3-3A56-124B-AA80-B69EC6CC8F3B}"/>
                </a:ext>
              </a:extLst>
            </p:cNvPr>
            <p:cNvSpPr/>
            <p:nvPr/>
          </p:nvSpPr>
          <p:spPr>
            <a:xfrm>
              <a:off x="63099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D2E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6" name="Shape 275">
              <a:extLst>
                <a:ext uri="{FF2B5EF4-FFF2-40B4-BE49-F238E27FC236}">
                  <a16:creationId xmlns:a16="http://schemas.microsoft.com/office/drawing/2014/main" id="{CF085E2C-8476-7441-85BB-F50306E066B2}"/>
                </a:ext>
              </a:extLst>
            </p:cNvPr>
            <p:cNvSpPr/>
            <p:nvPr/>
          </p:nvSpPr>
          <p:spPr>
            <a:xfrm>
              <a:off x="64623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CE5C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D39C16-E2BF-CA42-96EC-C1B751D0A308}"/>
              </a:ext>
            </a:extLst>
          </p:cNvPr>
          <p:cNvGrpSpPr/>
          <p:nvPr/>
        </p:nvGrpSpPr>
        <p:grpSpPr>
          <a:xfrm>
            <a:off x="6759491" y="1219191"/>
            <a:ext cx="908853" cy="1039164"/>
            <a:chOff x="4920835" y="3435846"/>
            <a:chExt cx="908853" cy="10391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10D58B-71D9-464C-A9E9-A854456EE29C}"/>
                </a:ext>
              </a:extLst>
            </p:cNvPr>
            <p:cNvGrpSpPr/>
            <p:nvPr/>
          </p:nvGrpSpPr>
          <p:grpSpPr>
            <a:xfrm>
              <a:off x="4920835" y="3435846"/>
              <a:ext cx="646346" cy="1039164"/>
              <a:chOff x="5703350" y="962250"/>
              <a:chExt cx="1715377" cy="2757900"/>
            </a:xfrm>
          </p:grpSpPr>
          <p:sp>
            <p:nvSpPr>
              <p:cNvPr id="19" name="Shape 259">
                <a:extLst>
                  <a:ext uri="{FF2B5EF4-FFF2-40B4-BE49-F238E27FC236}">
                    <a16:creationId xmlns:a16="http://schemas.microsoft.com/office/drawing/2014/main" id="{D8CE2545-1E54-F447-8CC9-0F7A82CD1F88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0" name="Shape 266">
                <a:extLst>
                  <a:ext uri="{FF2B5EF4-FFF2-40B4-BE49-F238E27FC236}">
                    <a16:creationId xmlns:a16="http://schemas.microsoft.com/office/drawing/2014/main" id="{F6AC3303-9299-6143-9B91-5B7ED39868E4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1" name="Shape 272">
                <a:extLst>
                  <a:ext uri="{FF2B5EF4-FFF2-40B4-BE49-F238E27FC236}">
                    <a16:creationId xmlns:a16="http://schemas.microsoft.com/office/drawing/2014/main" id="{8F83E198-3CCF-BF4B-8698-CF3541C7F8D3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2" name="Shape 273">
                <a:extLst>
                  <a:ext uri="{FF2B5EF4-FFF2-40B4-BE49-F238E27FC236}">
                    <a16:creationId xmlns:a16="http://schemas.microsoft.com/office/drawing/2014/main" id="{B4E9C86E-7878-7349-9209-DD58981279EB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3" name="Shape 274">
                <a:extLst>
                  <a:ext uri="{FF2B5EF4-FFF2-40B4-BE49-F238E27FC236}">
                    <a16:creationId xmlns:a16="http://schemas.microsoft.com/office/drawing/2014/main" id="{F07A0A26-0107-3B4F-A59E-670E1A0331DD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4" name="Shape 275">
                <a:extLst>
                  <a:ext uri="{FF2B5EF4-FFF2-40B4-BE49-F238E27FC236}">
                    <a16:creationId xmlns:a16="http://schemas.microsoft.com/office/drawing/2014/main" id="{AE1608DC-771F-2342-97E8-A7244B97D373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EF1E3F2-CD2D-7D43-BCC5-86FDA44A78E4}"/>
                </a:ext>
              </a:extLst>
            </p:cNvPr>
            <p:cNvGrpSpPr/>
            <p:nvPr/>
          </p:nvGrpSpPr>
          <p:grpSpPr>
            <a:xfrm>
              <a:off x="5220071" y="3435846"/>
              <a:ext cx="609617" cy="1039164"/>
              <a:chOff x="5703350" y="962250"/>
              <a:chExt cx="1617900" cy="2757900"/>
            </a:xfrm>
          </p:grpSpPr>
          <p:sp>
            <p:nvSpPr>
              <p:cNvPr id="26" name="Shape 259">
                <a:extLst>
                  <a:ext uri="{FF2B5EF4-FFF2-40B4-BE49-F238E27FC236}">
                    <a16:creationId xmlns:a16="http://schemas.microsoft.com/office/drawing/2014/main" id="{D1660969-B3AC-4E41-91F3-2758ED7F43BA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7" name="Shape 266">
                <a:extLst>
                  <a:ext uri="{FF2B5EF4-FFF2-40B4-BE49-F238E27FC236}">
                    <a16:creationId xmlns:a16="http://schemas.microsoft.com/office/drawing/2014/main" id="{D548364E-C41C-5A41-824D-EDE4E1F23704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8" name="Shape 272">
                <a:extLst>
                  <a:ext uri="{FF2B5EF4-FFF2-40B4-BE49-F238E27FC236}">
                    <a16:creationId xmlns:a16="http://schemas.microsoft.com/office/drawing/2014/main" id="{6CC982EE-132C-FE48-B4E8-1B968D92A8B9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9" name="Shape 273">
                <a:extLst>
                  <a:ext uri="{FF2B5EF4-FFF2-40B4-BE49-F238E27FC236}">
                    <a16:creationId xmlns:a16="http://schemas.microsoft.com/office/drawing/2014/main" id="{D95F3597-E1D9-D446-AB3F-B7A0C342D358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0" name="Shape 274">
                <a:extLst>
                  <a:ext uri="{FF2B5EF4-FFF2-40B4-BE49-F238E27FC236}">
                    <a16:creationId xmlns:a16="http://schemas.microsoft.com/office/drawing/2014/main" id="{0E152F6F-9055-7941-8049-38A51BCFC4A8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1" name="Shape 275">
                <a:extLst>
                  <a:ext uri="{FF2B5EF4-FFF2-40B4-BE49-F238E27FC236}">
                    <a16:creationId xmlns:a16="http://schemas.microsoft.com/office/drawing/2014/main" id="{6994D415-7CD8-064A-903D-2895EF155538}"/>
                  </a:ext>
                </a:extLst>
              </p:cNvPr>
              <p:cNvSpPr/>
              <p:nvPr/>
            </p:nvSpPr>
            <p:spPr>
              <a:xfrm>
                <a:off x="63648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54181A1-97D9-174E-8C2D-5661BB32CD54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2073050" y="1901581"/>
            <a:ext cx="468644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EC45EE8-9D89-A04B-8F7D-9C71148F9FA5}"/>
              </a:ext>
            </a:extLst>
          </p:cNvPr>
          <p:cNvSpPr txBox="1"/>
          <p:nvPr/>
        </p:nvSpPr>
        <p:spPr>
          <a:xfrm>
            <a:off x="107504" y="2715766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Input:</a:t>
            </a:r>
          </a:p>
          <a:p>
            <a:pPr algn="ctr"/>
            <a:r>
              <a:rPr lang="en-US" dirty="0"/>
              <a:t>B, </a:t>
            </a:r>
            <a:r>
              <a:rPr lang="en-US" dirty="0" err="1"/>
              <a:t>C_in</a:t>
            </a:r>
            <a:r>
              <a:rPr lang="en-US" dirty="0"/>
              <a:t>, H, 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EEDBC9D-929C-EA47-BBE4-16E6002F1E19}"/>
              </a:ext>
            </a:extLst>
          </p:cNvPr>
          <p:cNvSpPr txBox="1"/>
          <p:nvPr/>
        </p:nvSpPr>
        <p:spPr>
          <a:xfrm>
            <a:off x="6122987" y="2715766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  <a:p>
            <a:pPr algn="ctr"/>
            <a:r>
              <a:rPr lang="en-US" dirty="0"/>
              <a:t>B, </a:t>
            </a:r>
            <a:r>
              <a:rPr lang="en-US" dirty="0" err="1"/>
              <a:t>C_out</a:t>
            </a:r>
            <a:r>
              <a:rPr lang="en-US" dirty="0"/>
              <a:t>, H, 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CB06CF-53F7-9148-964E-385BEA36CD9C}"/>
              </a:ext>
            </a:extLst>
          </p:cNvPr>
          <p:cNvSpPr/>
          <p:nvPr/>
        </p:nvSpPr>
        <p:spPr>
          <a:xfrm>
            <a:off x="3627196" y="1131657"/>
            <a:ext cx="1965581" cy="607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Conv, </a:t>
            </a:r>
            <a:r>
              <a:rPr lang="en-US" dirty="0" err="1">
                <a:solidFill>
                  <a:schemeClr val="tx1"/>
                </a:solidFill>
              </a:rPr>
              <a:t>Relu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3D0BAC0D-4429-2443-ADF4-39A1C3AE01E3}"/>
              </a:ext>
            </a:extLst>
          </p:cNvPr>
          <p:cNvSpPr/>
          <p:nvPr/>
        </p:nvSpPr>
        <p:spPr>
          <a:xfrm>
            <a:off x="4303874" y="2139702"/>
            <a:ext cx="564560" cy="599983"/>
          </a:xfrm>
          <a:prstGeom prst="cub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144BEDA-D163-D94F-BE5D-28FB3F2FB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874" y="2828838"/>
            <a:ext cx="469900" cy="34290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4806377-D947-9C41-AFEB-5FB38049A09A}"/>
              </a:ext>
            </a:extLst>
          </p:cNvPr>
          <p:cNvSpPr txBox="1"/>
          <p:nvPr/>
        </p:nvSpPr>
        <p:spPr>
          <a:xfrm>
            <a:off x="3184660" y="3195197"/>
            <a:ext cx="3367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C_out</a:t>
            </a:r>
            <a:r>
              <a:rPr lang="en-US" dirty="0"/>
              <a:t>, </a:t>
            </a:r>
            <a:r>
              <a:rPr lang="en-US" dirty="0" err="1"/>
              <a:t>C_in</a:t>
            </a:r>
            <a:r>
              <a:rPr lang="en-US" dirty="0"/>
              <a:t>, K, K</a:t>
            </a:r>
          </a:p>
        </p:txBody>
      </p:sp>
    </p:spTree>
    <p:extLst>
      <p:ext uri="{BB962C8B-B14F-4D97-AF65-F5344CB8AC3E}">
        <p14:creationId xmlns:p14="http://schemas.microsoft.com/office/powerpoint/2010/main" val="910663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31422-D901-4449-BDE0-10035012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89" y="115608"/>
            <a:ext cx="8775811" cy="858756"/>
          </a:xfrm>
        </p:spPr>
        <p:txBody>
          <a:bodyPr/>
          <a:lstStyle/>
          <a:p>
            <a:pPr>
              <a:buNone/>
            </a:pPr>
            <a:r>
              <a:rPr lang="en-US" sz="3200" dirty="0"/>
              <a:t>We’re still doing matrix multiplications, </a:t>
            </a:r>
            <a:br>
              <a:rPr lang="en-US" sz="3200" dirty="0"/>
            </a:br>
            <a:r>
              <a:rPr lang="en-US" sz="3200" dirty="0"/>
              <a:t>just localized &amp; shared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2BD554-6F9D-9E42-A387-6539FC6735EB}"/>
              </a:ext>
            </a:extLst>
          </p:cNvPr>
          <p:cNvSpPr txBox="1"/>
          <p:nvPr/>
        </p:nvSpPr>
        <p:spPr>
          <a:xfrm>
            <a:off x="35496" y="1096644"/>
            <a:ext cx="3721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Recall one neuron in FC layer: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A299D3-FE55-AE4F-8F08-1E8AB90748B9}"/>
              </a:ext>
            </a:extLst>
          </p:cNvPr>
          <p:cNvGrpSpPr/>
          <p:nvPr/>
        </p:nvGrpSpPr>
        <p:grpSpPr>
          <a:xfrm>
            <a:off x="272713" y="1657764"/>
            <a:ext cx="3240360" cy="2389092"/>
            <a:chOff x="827584" y="1779662"/>
            <a:chExt cx="3240360" cy="23890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070059-BE5B-754B-AF53-C6AB4FFC7FAC}"/>
                </a:ext>
              </a:extLst>
            </p:cNvPr>
            <p:cNvGrpSpPr/>
            <p:nvPr/>
          </p:nvGrpSpPr>
          <p:grpSpPr>
            <a:xfrm>
              <a:off x="827584" y="1779662"/>
              <a:ext cx="2489416" cy="2389092"/>
              <a:chOff x="971600" y="1685830"/>
              <a:chExt cx="3187442" cy="305898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922B5A2-B7EA-8B46-B6AA-2577216098A5}"/>
                  </a:ext>
                </a:extLst>
              </p:cNvPr>
              <p:cNvSpPr/>
              <p:nvPr/>
            </p:nvSpPr>
            <p:spPr>
              <a:xfrm>
                <a:off x="971600" y="1707654"/>
                <a:ext cx="2520280" cy="3600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1FC178B-07C4-8F4D-94FF-82681D0085CC}"/>
                  </a:ext>
                </a:extLst>
              </p:cNvPr>
              <p:cNvSpPr/>
              <p:nvPr/>
            </p:nvSpPr>
            <p:spPr>
              <a:xfrm rot="5400000">
                <a:off x="2718882" y="2765950"/>
                <a:ext cx="2520280" cy="36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E135806-E5F8-7147-8BD0-30C8EB631A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-1" r="41817" b="-118402"/>
              <a:stretch/>
            </p:blipFill>
            <p:spPr>
              <a:xfrm>
                <a:off x="1945990" y="2211709"/>
                <a:ext cx="332515" cy="47152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FECF5D8-DBD9-6041-8BFF-CC66CA3865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324" t="-66704" r="1877" b="-106058"/>
              <a:stretch/>
            </p:blipFill>
            <p:spPr>
              <a:xfrm>
                <a:off x="3923928" y="4155926"/>
                <a:ext cx="216024" cy="588892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A40D59-941D-DD4F-9D94-F8BE389D584D}"/>
                </a:ext>
              </a:extLst>
            </p:cNvPr>
            <p:cNvSpPr/>
            <p:nvPr/>
          </p:nvSpPr>
          <p:spPr>
            <a:xfrm rot="5400000">
              <a:off x="3770852" y="1796708"/>
              <a:ext cx="281195" cy="28119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1592CF-D10E-FC45-ADC3-B60D9A0CA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0231" b="-27458"/>
            <a:stretch/>
          </p:blipFill>
          <p:spPr>
            <a:xfrm>
              <a:off x="3864412" y="2139702"/>
              <a:ext cx="203532" cy="2811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B91086-2940-4D47-A920-2C67F977C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57" t="-20873" r="49073" b="2751"/>
            <a:stretch/>
          </p:blipFill>
          <p:spPr>
            <a:xfrm>
              <a:off x="3254663" y="1779662"/>
              <a:ext cx="410704" cy="281196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892BE38-182F-2744-99B9-5410EE47C107}"/>
              </a:ext>
            </a:extLst>
          </p:cNvPr>
          <p:cNvGrpSpPr/>
          <p:nvPr/>
        </p:nvGrpSpPr>
        <p:grpSpPr>
          <a:xfrm>
            <a:off x="185688" y="3054663"/>
            <a:ext cx="1776310" cy="1842090"/>
            <a:chOff x="185688" y="3054663"/>
            <a:chExt cx="1776310" cy="1842090"/>
          </a:xfrm>
        </p:grpSpPr>
        <p:pic>
          <p:nvPicPr>
            <p:cNvPr id="24" name="Picture 6" descr="https://scontent-sjc3-1.cdninstagram.com/vp/1d451f7e410e6e94f9893b3ba55f6f33/5CE261A0/t51.2885-15/e35/47694767_547396615763088_6703061554519517777_n.jpg?_nc_ht=scontent-sjc3-1.cdninstagram.com">
              <a:extLst>
                <a:ext uri="{FF2B5EF4-FFF2-40B4-BE49-F238E27FC236}">
                  <a16:creationId xmlns:a16="http://schemas.microsoft.com/office/drawing/2014/main" id="{3A310DAF-D837-7E43-B856-E42B7E302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41" y="3054663"/>
              <a:ext cx="1169174" cy="1169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D196DB3-BE99-684B-9A33-5FE0F2C07E7A}"/>
                </a:ext>
              </a:extLst>
            </p:cNvPr>
            <p:cNvSpPr txBox="1"/>
            <p:nvPr/>
          </p:nvSpPr>
          <p:spPr>
            <a:xfrm>
              <a:off x="185688" y="4250422"/>
              <a:ext cx="1776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w takes the entire image!</a:t>
              </a:r>
            </a:p>
          </p:txBody>
        </p:sp>
      </p:grpSp>
      <p:pic>
        <p:nvPicPr>
          <p:cNvPr id="25" name="Picture 6" descr="https://scontent-sjc3-1.cdninstagram.com/vp/1d451f7e410e6e94f9893b3ba55f6f33/5CE261A0/t51.2885-15/e35/47694767_547396615763088_6703061554519517777_n.jpg?_nc_ht=scontent-sjc3-1.cdninstagram.com">
            <a:extLst>
              <a:ext uri="{FF2B5EF4-FFF2-40B4-BE49-F238E27FC236}">
                <a16:creationId xmlns:a16="http://schemas.microsoft.com/office/drawing/2014/main" id="{2D756177-06BB-6F41-B8CD-982F189C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23" y="3111282"/>
            <a:ext cx="1344005" cy="134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0A0EF1-D56E-FB46-9CC5-08407218FCA8}"/>
              </a:ext>
            </a:extLst>
          </p:cNvPr>
          <p:cNvSpPr/>
          <p:nvPr/>
        </p:nvSpPr>
        <p:spPr>
          <a:xfrm>
            <a:off x="4187531" y="311128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A6B3F8-21EE-474B-A94C-E0F344E2B9EB}"/>
              </a:ext>
            </a:extLst>
          </p:cNvPr>
          <p:cNvSpPr/>
          <p:nvPr/>
        </p:nvSpPr>
        <p:spPr>
          <a:xfrm>
            <a:off x="4404973" y="311128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13E26C-2453-5B4C-8BEB-4367599026D1}"/>
              </a:ext>
            </a:extLst>
          </p:cNvPr>
          <p:cNvSpPr/>
          <p:nvPr/>
        </p:nvSpPr>
        <p:spPr>
          <a:xfrm>
            <a:off x="4600326" y="311128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618E7C-6C6D-FE46-BAFE-E6C5B1225814}"/>
              </a:ext>
            </a:extLst>
          </p:cNvPr>
          <p:cNvSpPr/>
          <p:nvPr/>
        </p:nvSpPr>
        <p:spPr>
          <a:xfrm>
            <a:off x="4813694" y="311128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DDD9C8-F691-244C-BAA1-27E0016A996A}"/>
              </a:ext>
            </a:extLst>
          </p:cNvPr>
          <p:cNvSpPr/>
          <p:nvPr/>
        </p:nvSpPr>
        <p:spPr>
          <a:xfrm>
            <a:off x="4998159" y="3114563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BD52C2-9BB8-8A49-A981-2D589539DEDD}"/>
              </a:ext>
            </a:extLst>
          </p:cNvPr>
          <p:cNvSpPr/>
          <p:nvPr/>
        </p:nvSpPr>
        <p:spPr>
          <a:xfrm>
            <a:off x="5239325" y="3114563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68029B-BF3F-E645-8B31-F402136E6A7F}"/>
              </a:ext>
            </a:extLst>
          </p:cNvPr>
          <p:cNvSpPr/>
          <p:nvPr/>
        </p:nvSpPr>
        <p:spPr>
          <a:xfrm>
            <a:off x="4187531" y="347631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ED2C282-ACAD-3940-9475-71BE72C72DD2}"/>
              </a:ext>
            </a:extLst>
          </p:cNvPr>
          <p:cNvSpPr/>
          <p:nvPr/>
        </p:nvSpPr>
        <p:spPr>
          <a:xfrm>
            <a:off x="4404973" y="347631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1500F54-F696-8846-8F81-502A8F57AA08}"/>
              </a:ext>
            </a:extLst>
          </p:cNvPr>
          <p:cNvSpPr/>
          <p:nvPr/>
        </p:nvSpPr>
        <p:spPr>
          <a:xfrm>
            <a:off x="4600326" y="347631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9EB45C-69A2-F34A-9CC0-02E1077BA10B}"/>
              </a:ext>
            </a:extLst>
          </p:cNvPr>
          <p:cNvSpPr/>
          <p:nvPr/>
        </p:nvSpPr>
        <p:spPr>
          <a:xfrm>
            <a:off x="4813694" y="347631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FF1B0D8-37E7-1248-BE99-497E4FADC165}"/>
              </a:ext>
            </a:extLst>
          </p:cNvPr>
          <p:cNvSpPr/>
          <p:nvPr/>
        </p:nvSpPr>
        <p:spPr>
          <a:xfrm>
            <a:off x="4998159" y="347959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0861EFE-F5D8-2C4C-A8AA-DCB2A4EE5CD6}"/>
              </a:ext>
            </a:extLst>
          </p:cNvPr>
          <p:cNvSpPr/>
          <p:nvPr/>
        </p:nvSpPr>
        <p:spPr>
          <a:xfrm>
            <a:off x="5239325" y="347959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1CA6989-6213-D941-BB26-F9BCD9BB8F8A}"/>
              </a:ext>
            </a:extLst>
          </p:cNvPr>
          <p:cNvSpPr/>
          <p:nvPr/>
        </p:nvSpPr>
        <p:spPr>
          <a:xfrm>
            <a:off x="4187531" y="3838061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22F63AE-541F-944A-8D0F-3B9065E83952}"/>
              </a:ext>
            </a:extLst>
          </p:cNvPr>
          <p:cNvSpPr/>
          <p:nvPr/>
        </p:nvSpPr>
        <p:spPr>
          <a:xfrm>
            <a:off x="4404973" y="3838061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E80E1A-224D-8043-A4DA-4F1C29C44881}"/>
              </a:ext>
            </a:extLst>
          </p:cNvPr>
          <p:cNvSpPr/>
          <p:nvPr/>
        </p:nvSpPr>
        <p:spPr>
          <a:xfrm>
            <a:off x="4600326" y="3838061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36335DD-F9BF-254C-9DE3-88057DF40094}"/>
              </a:ext>
            </a:extLst>
          </p:cNvPr>
          <p:cNvSpPr/>
          <p:nvPr/>
        </p:nvSpPr>
        <p:spPr>
          <a:xfrm>
            <a:off x="4813694" y="3838061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FD901E1-05AD-A048-B01C-01541212C25C}"/>
              </a:ext>
            </a:extLst>
          </p:cNvPr>
          <p:cNvSpPr/>
          <p:nvPr/>
        </p:nvSpPr>
        <p:spPr>
          <a:xfrm>
            <a:off x="4998159" y="384134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AEEEE03-4A08-8C4E-9A1C-7BB57B87342B}"/>
              </a:ext>
            </a:extLst>
          </p:cNvPr>
          <p:cNvSpPr/>
          <p:nvPr/>
        </p:nvSpPr>
        <p:spPr>
          <a:xfrm>
            <a:off x="5239325" y="384134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3A7A089-59C5-F94E-84C1-EA2028C56C5A}"/>
              </a:ext>
            </a:extLst>
          </p:cNvPr>
          <p:cNvSpPr/>
          <p:nvPr/>
        </p:nvSpPr>
        <p:spPr>
          <a:xfrm>
            <a:off x="4187531" y="4079227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52A198B-666F-A24D-A217-574F366CC0BB}"/>
              </a:ext>
            </a:extLst>
          </p:cNvPr>
          <p:cNvSpPr/>
          <p:nvPr/>
        </p:nvSpPr>
        <p:spPr>
          <a:xfrm>
            <a:off x="4404973" y="4079227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198FB6C-F32D-D547-A608-A0AFBD8A6A8F}"/>
              </a:ext>
            </a:extLst>
          </p:cNvPr>
          <p:cNvSpPr/>
          <p:nvPr/>
        </p:nvSpPr>
        <p:spPr>
          <a:xfrm>
            <a:off x="4600326" y="4079227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2A786E3-34CF-D942-92AC-EE6F41507465}"/>
              </a:ext>
            </a:extLst>
          </p:cNvPr>
          <p:cNvSpPr/>
          <p:nvPr/>
        </p:nvSpPr>
        <p:spPr>
          <a:xfrm>
            <a:off x="4813694" y="4079227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4D07340-C190-8A4C-8424-37400E1F5BF7}"/>
              </a:ext>
            </a:extLst>
          </p:cNvPr>
          <p:cNvSpPr/>
          <p:nvPr/>
        </p:nvSpPr>
        <p:spPr>
          <a:xfrm>
            <a:off x="4998159" y="4082508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2C45F47-BAAD-D74E-99BE-82A70F53FDD7}"/>
              </a:ext>
            </a:extLst>
          </p:cNvPr>
          <p:cNvSpPr/>
          <p:nvPr/>
        </p:nvSpPr>
        <p:spPr>
          <a:xfrm>
            <a:off x="5239325" y="4082508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38EBD1B-4FAB-F84C-9358-EFB6E292DA65}"/>
              </a:ext>
            </a:extLst>
          </p:cNvPr>
          <p:cNvSpPr txBox="1"/>
          <p:nvPr/>
        </p:nvSpPr>
        <p:spPr>
          <a:xfrm>
            <a:off x="3726837" y="4449712"/>
            <a:ext cx="250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Now w takes (overlapping) patches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989EF40-5DEA-BC4F-B603-455A83C2C9E1}"/>
              </a:ext>
            </a:extLst>
          </p:cNvPr>
          <p:cNvGrpSpPr/>
          <p:nvPr/>
        </p:nvGrpSpPr>
        <p:grpSpPr>
          <a:xfrm>
            <a:off x="4404973" y="1793073"/>
            <a:ext cx="648072" cy="771630"/>
            <a:chOff x="4404973" y="1793073"/>
            <a:chExt cx="648072" cy="77163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B5F76C7-2BBF-DD40-A4A9-C7B81328A7B7}"/>
                </a:ext>
              </a:extLst>
            </p:cNvPr>
            <p:cNvSpPr/>
            <p:nvPr/>
          </p:nvSpPr>
          <p:spPr>
            <a:xfrm>
              <a:off x="4404973" y="1793073"/>
              <a:ext cx="648072" cy="2641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6F94B71-144E-194A-8F44-7841E7D83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r="41817" b="-118402"/>
            <a:stretch/>
          </p:blipFill>
          <p:spPr>
            <a:xfrm>
              <a:off x="4528327" y="2196435"/>
              <a:ext cx="259697" cy="368268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A8FC381-B043-244E-89A9-276EC488BF17}"/>
              </a:ext>
            </a:extLst>
          </p:cNvPr>
          <p:cNvGrpSpPr/>
          <p:nvPr/>
        </p:nvGrpSpPr>
        <p:grpSpPr>
          <a:xfrm>
            <a:off x="5290415" y="1753581"/>
            <a:ext cx="2365500" cy="849167"/>
            <a:chOff x="5290415" y="1753581"/>
            <a:chExt cx="2365500" cy="84916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FEE0AD-5F83-EC44-BCFC-BA2D5AAC58B3}"/>
                </a:ext>
              </a:extLst>
            </p:cNvPr>
            <p:cNvSpPr/>
            <p:nvPr/>
          </p:nvSpPr>
          <p:spPr>
            <a:xfrm rot="5400000">
              <a:off x="5110396" y="1933600"/>
              <a:ext cx="641236" cy="281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ABEA4A2-85CB-3D47-8D17-649FBCA5A21F}"/>
                </a:ext>
              </a:extLst>
            </p:cNvPr>
            <p:cNvSpPr/>
            <p:nvPr/>
          </p:nvSpPr>
          <p:spPr>
            <a:xfrm rot="5400000">
              <a:off x="5488364" y="1933600"/>
              <a:ext cx="641236" cy="281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55D9869-ABD5-C040-BCDD-4FAA20BFA984}"/>
                </a:ext>
              </a:extLst>
            </p:cNvPr>
            <p:cNvSpPr/>
            <p:nvPr/>
          </p:nvSpPr>
          <p:spPr>
            <a:xfrm rot="5400000">
              <a:off x="5861339" y="1933600"/>
              <a:ext cx="641236" cy="281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ED183CA-3C2D-604F-9948-6A4DA4ADB998}"/>
                </a:ext>
              </a:extLst>
            </p:cNvPr>
            <p:cNvSpPr/>
            <p:nvPr/>
          </p:nvSpPr>
          <p:spPr>
            <a:xfrm rot="5400000">
              <a:off x="6242556" y="1933600"/>
              <a:ext cx="641236" cy="281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F96B02F-8074-FF48-B880-7E9677F95CCE}"/>
                </a:ext>
              </a:extLst>
            </p:cNvPr>
            <p:cNvSpPr/>
            <p:nvPr/>
          </p:nvSpPr>
          <p:spPr>
            <a:xfrm rot="5400000">
              <a:off x="6600808" y="1933600"/>
              <a:ext cx="641236" cy="281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65E12C6-BECC-8446-A255-70A6EA98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1909" y="2424003"/>
              <a:ext cx="245774" cy="17874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6519798-9877-0A48-9625-2471D0C6F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1949" y="2424003"/>
              <a:ext cx="245774" cy="17874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73A2C1F-8CE5-1F4E-A6EF-4C77ED56B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41358" y="2464261"/>
              <a:ext cx="304800" cy="63500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45145F0-B176-D54E-832F-773B74DB4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86982" y="2427734"/>
              <a:ext cx="868933" cy="173787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E2431209-674F-D240-92EC-0F02FA0A0C83}"/>
              </a:ext>
            </a:extLst>
          </p:cNvPr>
          <p:cNvSpPr txBox="1"/>
          <p:nvPr/>
        </p:nvSpPr>
        <p:spPr>
          <a:xfrm>
            <a:off x="3784087" y="1098023"/>
            <a:ext cx="2511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 Conv layer: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4E25D77-F884-CB4E-A59C-5DB76C9BA21E}"/>
              </a:ext>
            </a:extLst>
          </p:cNvPr>
          <p:cNvGrpSpPr/>
          <p:nvPr/>
        </p:nvGrpSpPr>
        <p:grpSpPr>
          <a:xfrm>
            <a:off x="6948264" y="1793073"/>
            <a:ext cx="2132060" cy="298782"/>
            <a:chOff x="7090613" y="1793073"/>
            <a:chExt cx="2132060" cy="298782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5FFE291F-04FF-7045-B72D-9034606C9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57" t="-20873" r="49073" b="2751"/>
            <a:stretch/>
          </p:blipFill>
          <p:spPr>
            <a:xfrm>
              <a:off x="7090613" y="1793073"/>
              <a:ext cx="410704" cy="281196"/>
            </a:xfrm>
            <a:prstGeom prst="rect">
              <a:avLst/>
            </a:prstGeom>
          </p:spPr>
        </p:pic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DECCFC3-5A8E-DF47-8BCC-34AF467B539E}"/>
                </a:ext>
              </a:extLst>
            </p:cNvPr>
            <p:cNvGrpSpPr/>
            <p:nvPr/>
          </p:nvGrpSpPr>
          <p:grpSpPr>
            <a:xfrm>
              <a:off x="7485013" y="1810119"/>
              <a:ext cx="1737660" cy="281736"/>
              <a:chOff x="7485013" y="1810119"/>
              <a:chExt cx="1737660" cy="281736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0F74EC6-7050-7B40-8F53-5DC258FCAB29}"/>
                  </a:ext>
                </a:extLst>
              </p:cNvPr>
              <p:cNvSpPr/>
              <p:nvPr/>
            </p:nvSpPr>
            <p:spPr>
              <a:xfrm rot="5400000">
                <a:off x="7485013" y="1810119"/>
                <a:ext cx="281195" cy="28119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BD1F0D5-AD9B-4B40-9595-D66C2BB61E27}"/>
                  </a:ext>
                </a:extLst>
              </p:cNvPr>
              <p:cNvSpPr/>
              <p:nvPr/>
            </p:nvSpPr>
            <p:spPr>
              <a:xfrm rot="5400000">
                <a:off x="7778830" y="1810660"/>
                <a:ext cx="281195" cy="28119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45ED063-CD2D-9747-B386-3E3F6EE0D9F5}"/>
                  </a:ext>
                </a:extLst>
              </p:cNvPr>
              <p:cNvSpPr/>
              <p:nvPr/>
            </p:nvSpPr>
            <p:spPr>
              <a:xfrm rot="5400000">
                <a:off x="8072647" y="1810660"/>
                <a:ext cx="281195" cy="28119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0F8CF0D-1714-274C-BD18-5403E8C2070E}"/>
                  </a:ext>
                </a:extLst>
              </p:cNvPr>
              <p:cNvSpPr/>
              <p:nvPr/>
            </p:nvSpPr>
            <p:spPr>
              <a:xfrm rot="5400000">
                <a:off x="8366464" y="1810660"/>
                <a:ext cx="281195" cy="28119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39C2937-C13C-0843-91A9-10E777C4B581}"/>
                  </a:ext>
                </a:extLst>
              </p:cNvPr>
              <p:cNvSpPr/>
              <p:nvPr/>
            </p:nvSpPr>
            <p:spPr>
              <a:xfrm rot="5400000">
                <a:off x="8660281" y="1810660"/>
                <a:ext cx="281195" cy="28119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CD22637-AA2E-9044-BA78-C5B60C8A52EF}"/>
                  </a:ext>
                </a:extLst>
              </p:cNvPr>
              <p:cNvSpPr/>
              <p:nvPr/>
            </p:nvSpPr>
            <p:spPr>
              <a:xfrm rot="5400000">
                <a:off x="8941477" y="1810120"/>
                <a:ext cx="281195" cy="28119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03" name="Curved Up Arrow 102">
            <a:extLst>
              <a:ext uri="{FF2B5EF4-FFF2-40B4-BE49-F238E27FC236}">
                <a16:creationId xmlns:a16="http://schemas.microsoft.com/office/drawing/2014/main" id="{3FC7D510-5B14-5049-8D20-67FE181678F3}"/>
              </a:ext>
            </a:extLst>
          </p:cNvPr>
          <p:cNvSpPr/>
          <p:nvPr/>
        </p:nvSpPr>
        <p:spPr>
          <a:xfrm rot="17100000">
            <a:off x="5595689" y="3164904"/>
            <a:ext cx="1215757" cy="410222"/>
          </a:xfrm>
          <a:prstGeom prst="curved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0438341-4F83-B540-B50F-E1DD4875926B}"/>
              </a:ext>
            </a:extLst>
          </p:cNvPr>
          <p:cNvSpPr txBox="1"/>
          <p:nvPr/>
        </p:nvSpPr>
        <p:spPr>
          <a:xfrm>
            <a:off x="6418166" y="3323768"/>
            <a:ext cx="962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im2col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2FCDFDF-CC21-3A43-9AB6-387A9E160023}"/>
              </a:ext>
            </a:extLst>
          </p:cNvPr>
          <p:cNvGrpSpPr/>
          <p:nvPr/>
        </p:nvGrpSpPr>
        <p:grpSpPr>
          <a:xfrm>
            <a:off x="7773576" y="2211710"/>
            <a:ext cx="1478944" cy="1790705"/>
            <a:chOff x="7934415" y="2211710"/>
            <a:chExt cx="1478944" cy="1790705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41CFF2F-4755-D24F-B9D2-5609772192B7}"/>
                </a:ext>
              </a:extLst>
            </p:cNvPr>
            <p:cNvGrpSpPr/>
            <p:nvPr/>
          </p:nvGrpSpPr>
          <p:grpSpPr>
            <a:xfrm>
              <a:off x="7934415" y="2211710"/>
              <a:ext cx="864096" cy="1790705"/>
              <a:chOff x="7934415" y="2211710"/>
              <a:chExt cx="864096" cy="1790705"/>
            </a:xfrm>
          </p:grpSpPr>
          <p:sp>
            <p:nvSpPr>
              <p:cNvPr id="87" name="Down Arrow 86">
                <a:extLst>
                  <a:ext uri="{FF2B5EF4-FFF2-40B4-BE49-F238E27FC236}">
                    <a16:creationId xmlns:a16="http://schemas.microsoft.com/office/drawing/2014/main" id="{4CF17A5E-E5E3-DD47-AC29-20A9B62B4B70}"/>
                  </a:ext>
                </a:extLst>
              </p:cNvPr>
              <p:cNvSpPr/>
              <p:nvPr/>
            </p:nvSpPr>
            <p:spPr>
              <a:xfrm>
                <a:off x="8213244" y="2211710"/>
                <a:ext cx="293817" cy="716465"/>
              </a:xfrm>
              <a:prstGeom prst="downArrow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FC6EE941-6721-454F-8729-971CE7ACA792}"/>
                  </a:ext>
                </a:extLst>
              </p:cNvPr>
              <p:cNvGrpSpPr/>
              <p:nvPr/>
            </p:nvGrpSpPr>
            <p:grpSpPr>
              <a:xfrm>
                <a:off x="7934415" y="3174952"/>
                <a:ext cx="864096" cy="827463"/>
                <a:chOff x="7380312" y="3400470"/>
                <a:chExt cx="864096" cy="827463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E69C0A66-D6EF-F64D-B30A-AAA001C8BD76}"/>
                    </a:ext>
                  </a:extLst>
                </p:cNvPr>
                <p:cNvGrpSpPr/>
                <p:nvPr/>
              </p:nvGrpSpPr>
              <p:grpSpPr>
                <a:xfrm>
                  <a:off x="7380312" y="3400470"/>
                  <a:ext cx="864096" cy="281736"/>
                  <a:chOff x="7409269" y="3400470"/>
                  <a:chExt cx="864096" cy="281736"/>
                </a:xfrm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FA8D323-A1A5-F445-9B8B-EB23BDAED66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409269" y="3400470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7D1D771A-9352-1E42-B6D9-12C58956DD6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086" y="3401011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A992B831-C84C-D043-8A2D-99A2FCB4C1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992169" y="3401011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C6764CFE-D0E2-004E-BD21-5B2BB5A47DA3}"/>
                    </a:ext>
                  </a:extLst>
                </p:cNvPr>
                <p:cNvGrpSpPr/>
                <p:nvPr/>
              </p:nvGrpSpPr>
              <p:grpSpPr>
                <a:xfrm>
                  <a:off x="7380312" y="3656069"/>
                  <a:ext cx="856209" cy="281735"/>
                  <a:chOff x="7421889" y="3656069"/>
                  <a:chExt cx="856209" cy="281735"/>
                </a:xfrm>
              </p:grpSpPr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F0F8A104-EFDB-A941-9961-C1E81F338B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421889" y="3656609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D93B2688-437F-2F49-8AE5-45394B5B4D0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15706" y="3656609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A6CB825F-2228-1B40-87D9-0F61462B01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996902" y="3656069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F247DA4D-6AB9-AC4C-9442-C3CD0D50186D}"/>
                    </a:ext>
                  </a:extLst>
                </p:cNvPr>
                <p:cNvGrpSpPr/>
                <p:nvPr/>
              </p:nvGrpSpPr>
              <p:grpSpPr>
                <a:xfrm>
                  <a:off x="7380312" y="3946198"/>
                  <a:ext cx="856209" cy="281735"/>
                  <a:chOff x="7452321" y="3946198"/>
                  <a:chExt cx="856209" cy="281735"/>
                </a:xfrm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F0ACBBCB-B203-6A4D-BBB8-C430C423A10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452321" y="3946738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C6A6F37D-7A45-0B48-810B-07488B72CDE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46138" y="3946738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D9756801-EE46-7441-9CDC-5001C62A56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027334" y="3946198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05F70D8-F647-0949-B4E0-64E7FB4A4500}"/>
                </a:ext>
              </a:extLst>
            </p:cNvPr>
            <p:cNvSpPr txBox="1"/>
            <p:nvPr/>
          </p:nvSpPr>
          <p:spPr>
            <a:xfrm>
              <a:off x="8451213" y="2355726"/>
              <a:ext cx="9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col2im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BC80F9E-199B-3947-96D3-09C3DE875875}"/>
              </a:ext>
            </a:extLst>
          </p:cNvPr>
          <p:cNvSpPr/>
          <p:nvPr/>
        </p:nvSpPr>
        <p:spPr>
          <a:xfrm>
            <a:off x="539552" y="3042825"/>
            <a:ext cx="1169174" cy="116788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8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7" grpId="0" animBg="1"/>
      <p:bldP spid="38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/>
      <p:bldP spid="85" grpId="0"/>
      <p:bldP spid="103" grpId="0" animBg="1"/>
      <p:bldP spid="104" grpId="0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172F0-3C5C-474A-B81B-DC812D805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Convnet nitty </a:t>
            </a:r>
            <a:r>
              <a:rPr lang="en-US" dirty="0" err="1"/>
              <a:t>gritties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2175B-2E1C-7F47-8308-6403B2E68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3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66373" y="3841582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3926848" y="2501017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EE41C6-DF54-D740-BA86-4BEA13DD1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46EC8D-1745-E549-AAC4-0A7D1E93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A7F530E3-A35A-DB40-AAD6-AA2EF2511D75}"/>
              </a:ext>
            </a:extLst>
          </p:cNvPr>
          <p:cNvSpPr txBox="1"/>
          <p:nvPr/>
        </p:nvSpPr>
        <p:spPr>
          <a:xfrm>
            <a:off x="5442324" y="910771"/>
            <a:ext cx="2491588" cy="129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Q: How big is output?</a:t>
            </a:r>
          </a:p>
        </p:txBody>
      </p:sp>
    </p:spTree>
    <p:extLst>
      <p:ext uri="{BB962C8B-B14F-4D97-AF65-F5344CB8AC3E}">
        <p14:creationId xmlns:p14="http://schemas.microsoft.com/office/powerpoint/2010/main" val="3096800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66373" y="3841582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3926848" y="2501017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552D21-5401-CC4B-8D1B-5A5FEAD0F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76D799-043F-174A-B3FF-D731476B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68AAA8A7-B778-9E43-A5BC-717D1C1655EE}"/>
              </a:ext>
            </a:extLst>
          </p:cNvPr>
          <p:cNvSpPr txBox="1"/>
          <p:nvPr/>
        </p:nvSpPr>
        <p:spPr>
          <a:xfrm>
            <a:off x="5442324" y="910771"/>
            <a:ext cx="2491588" cy="129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Q: How big is output?</a:t>
            </a:r>
          </a:p>
        </p:txBody>
      </p:sp>
    </p:spTree>
    <p:extLst>
      <p:ext uri="{BB962C8B-B14F-4D97-AF65-F5344CB8AC3E}">
        <p14:creationId xmlns:p14="http://schemas.microsoft.com/office/powerpoint/2010/main" val="3726544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66373" y="3841582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3926848" y="2501017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294112-6F45-4F44-B54A-78A732AC9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B1CF36-9AC3-8C49-9F48-41947E2E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81FC79DA-6D7C-1A43-A15B-B8FC399B21C2}"/>
              </a:ext>
            </a:extLst>
          </p:cNvPr>
          <p:cNvSpPr txBox="1"/>
          <p:nvPr/>
        </p:nvSpPr>
        <p:spPr>
          <a:xfrm>
            <a:off x="5442324" y="910771"/>
            <a:ext cx="2491588" cy="129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Q: How big is output?</a:t>
            </a:r>
          </a:p>
        </p:txBody>
      </p:sp>
    </p:spTree>
    <p:extLst>
      <p:ext uri="{BB962C8B-B14F-4D97-AF65-F5344CB8AC3E}">
        <p14:creationId xmlns:p14="http://schemas.microsoft.com/office/powerpoint/2010/main" val="2822950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66373" y="3841582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3926848" y="2501017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931928-BBB7-8548-AFE8-94C195B0E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49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B97999-F775-6842-9044-DFFF833B1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7534BB84-BCAF-9140-8659-6501B419072E}"/>
              </a:ext>
            </a:extLst>
          </p:cNvPr>
          <p:cNvSpPr txBox="1"/>
          <p:nvPr/>
        </p:nvSpPr>
        <p:spPr>
          <a:xfrm>
            <a:off x="5442324" y="910771"/>
            <a:ext cx="2491588" cy="129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Q: How big is output?</a:t>
            </a:r>
          </a:p>
        </p:txBody>
      </p:sp>
    </p:spTree>
    <p:extLst>
      <p:ext uri="{BB962C8B-B14F-4D97-AF65-F5344CB8AC3E}">
        <p14:creationId xmlns:p14="http://schemas.microsoft.com/office/powerpoint/2010/main" val="3626326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44924" y="2952750"/>
            <a:ext cx="889329" cy="0"/>
          </a:xfrm>
          <a:prstGeom prst="straightConnector1">
            <a:avLst/>
          </a:prstGeom>
          <a:ln w="508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71754" y="2952750"/>
            <a:ext cx="889329" cy="0"/>
          </a:xfrm>
          <a:prstGeom prst="straightConnector1">
            <a:avLst/>
          </a:prstGeom>
          <a:ln w="508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hape 2220"/>
          <p:cNvSpPr/>
          <p:nvPr/>
        </p:nvSpPr>
        <p:spPr>
          <a:xfrm>
            <a:off x="3524252" y="1363810"/>
            <a:ext cx="2762250" cy="3017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5028"/>
                </a:lnTo>
                <a:lnTo>
                  <a:pt x="21600" y="1664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736" tIns="31736" rIns="31736" bIns="31736" anchor="ctr"/>
          <a:lstStyle/>
          <a:p>
            <a:pPr marL="0" marR="0" lvl="0" indent="0" algn="ctr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Convolutional Neural Network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205941"/>
            <a:ext cx="9143999" cy="857250"/>
          </a:xfrm>
        </p:spPr>
        <p:txBody>
          <a:bodyPr/>
          <a:lstStyle/>
          <a:p>
            <a:r>
              <a:rPr lang="en-US" sz="3600" dirty="0"/>
              <a:t>Neural Nets: a particularly useful Black Box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8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66373" y="3841582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3926848" y="2501017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BCABA-0705-084E-B876-93CC1F050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0762C8-E06B-FE4B-A631-049FAE937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2A9152E3-F64C-8A4E-BDDE-3EC9461779F3}"/>
              </a:ext>
            </a:extLst>
          </p:cNvPr>
          <p:cNvSpPr txBox="1"/>
          <p:nvPr/>
        </p:nvSpPr>
        <p:spPr>
          <a:xfrm>
            <a:off x="5442324" y="910771"/>
            <a:ext cx="1481669" cy="10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5x5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45670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66373" y="3841582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3926848" y="2501017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FEB5A8-2E86-CF46-9AFF-58EA05CAC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51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DCB835-61EA-214C-AB83-EBD62A0A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3" name="Google Shape;744;p54">
            <a:extLst>
              <a:ext uri="{FF2B5EF4-FFF2-40B4-BE49-F238E27FC236}">
                <a16:creationId xmlns:a16="http://schemas.microsoft.com/office/drawing/2014/main" id="{FBD0C4CA-7BF1-484A-8010-E6F52D328F9A}"/>
              </a:ext>
            </a:extLst>
          </p:cNvPr>
          <p:cNvSpPr txBox="1"/>
          <p:nvPr/>
        </p:nvSpPr>
        <p:spPr>
          <a:xfrm>
            <a:off x="5442324" y="910771"/>
            <a:ext cx="1481669" cy="10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5x5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071B3-6DE1-5A41-90BD-138ABABDD50B}"/>
              </a:ext>
            </a:extLst>
          </p:cNvPr>
          <p:cNvSpPr txBox="1"/>
          <p:nvPr/>
        </p:nvSpPr>
        <p:spPr>
          <a:xfrm>
            <a:off x="6490935" y="2396170"/>
            <a:ext cx="151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Problem: Feature maps “shrink” with each layer!</a:t>
            </a:r>
          </a:p>
        </p:txBody>
      </p:sp>
      <p:sp>
        <p:nvSpPr>
          <p:cNvPr id="15" name="Google Shape;744;p54">
            <a:extLst>
              <a:ext uri="{FF2B5EF4-FFF2-40B4-BE49-F238E27FC236}">
                <a16:creationId xmlns:a16="http://schemas.microsoft.com/office/drawing/2014/main" id="{B08D92F0-87A7-B048-8908-7B4F44E61435}"/>
              </a:ext>
            </a:extLst>
          </p:cNvPr>
          <p:cNvSpPr txBox="1"/>
          <p:nvPr/>
        </p:nvSpPr>
        <p:spPr>
          <a:xfrm>
            <a:off x="4632567" y="2396170"/>
            <a:ext cx="2903999" cy="1417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 general: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W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K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W – K + 1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18328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282439" y="1184050"/>
          <a:ext cx="2972709" cy="30169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5442324" y="910771"/>
            <a:ext cx="1481669" cy="10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90935" y="2396170"/>
            <a:ext cx="151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Problem: Feature maps “shrink” with each layer!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9931" y="3633348"/>
            <a:ext cx="274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Solution: </a:t>
            </a:r>
            <a:r>
              <a:rPr lang="en-US" sz="1800" b="1" dirty="0">
                <a:solidFill>
                  <a:srgbClr val="70AD47"/>
                </a:solidFill>
                <a:latin typeface="Calibri" panose="020F0502020204030204"/>
                <a:ea typeface="+mn-ea"/>
              </a:rPr>
              <a:t>padding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Add zeros around the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48D89-7562-F34C-8E1C-36EBA888D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52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3170D1-1537-DA4F-B0A9-DC853E478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  <a:endParaRPr lang="en-US" b="1" dirty="0"/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62CF964F-1FA3-6E42-9C83-6D477EECAF6E}"/>
              </a:ext>
            </a:extLst>
          </p:cNvPr>
          <p:cNvSpPr txBox="1"/>
          <p:nvPr/>
        </p:nvSpPr>
        <p:spPr>
          <a:xfrm>
            <a:off x="4632567" y="2396170"/>
            <a:ext cx="2903999" cy="1417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 general: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W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K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Padding: P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2073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282439" y="1184050"/>
          <a:ext cx="2972709" cy="30169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Google Shape;744;p54"/>
          <p:cNvSpPr txBox="1"/>
          <p:nvPr/>
        </p:nvSpPr>
        <p:spPr>
          <a:xfrm>
            <a:off x="4632567" y="2396170"/>
            <a:ext cx="2903999" cy="1417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 general: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W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K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Padding: P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W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K + 1 + 2P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566" y="3891305"/>
            <a:ext cx="3144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Very common: “same padding”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Set P = (K </a:t>
            </a:r>
            <a:r>
              <a:rPr lang="mr-IN" sz="1800" dirty="0">
                <a:solidFill>
                  <a:srgbClr val="70AD47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 1) / 2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Then output size = input size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FC610-97AF-D944-B851-78E4D4C3F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53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9" name="Google Shape;744;p54">
            <a:extLst>
              <a:ext uri="{FF2B5EF4-FFF2-40B4-BE49-F238E27FC236}">
                <a16:creationId xmlns:a16="http://schemas.microsoft.com/office/drawing/2014/main" id="{4992F235-13AE-3649-908E-14539E23D61B}"/>
              </a:ext>
            </a:extLst>
          </p:cNvPr>
          <p:cNvSpPr txBox="1"/>
          <p:nvPr/>
        </p:nvSpPr>
        <p:spPr>
          <a:xfrm>
            <a:off x="5442324" y="910771"/>
            <a:ext cx="1481669" cy="10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5x5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FDE488-7A35-3A4D-AB4E-E2D258FFD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</p:spTree>
    <p:extLst>
      <p:ext uri="{BB962C8B-B14F-4D97-AF65-F5344CB8AC3E}">
        <p14:creationId xmlns:p14="http://schemas.microsoft.com/office/powerpoint/2010/main" val="1710223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743;p54"/>
          <p:cNvGraphicFramePr/>
          <p:nvPr/>
        </p:nvGraphicFramePr>
        <p:xfrm>
          <a:off x="2995247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4689129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33305" y="3320907"/>
            <a:ext cx="62068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49661" y="3320906"/>
            <a:ext cx="76976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73526" y="881723"/>
            <a:ext cx="539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For convolution with kernel size K, each element in the output depends on a K x K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receptive field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in the input</a:t>
            </a:r>
            <a:endParaRPr lang="en-US" sz="1800" b="1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800475" y="20162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60374" y="2200788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09274" y="2020960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804751" y="2434919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9885B-81B7-3442-9C37-4CDCB5047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54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D07D2F-59FA-4F43-8169-45F665AB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</p:spTree>
    <p:extLst>
      <p:ext uri="{BB962C8B-B14F-4D97-AF65-F5344CB8AC3E}">
        <p14:creationId xmlns:p14="http://schemas.microsoft.com/office/powerpoint/2010/main" val="34194056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301363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Google Shape;743;p54"/>
          <p:cNvGraphicFramePr/>
          <p:nvPr/>
        </p:nvGraphicFramePr>
        <p:xfrm>
          <a:off x="2995247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4689129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6383012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095034" y="2227525"/>
            <a:ext cx="605501" cy="633107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6475" y="2434090"/>
            <a:ext cx="210385" cy="219977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9422" y="3320906"/>
            <a:ext cx="62068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45780" y="3320906"/>
            <a:ext cx="76976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00475" y="20162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13561" y="2648730"/>
            <a:ext cx="1308659" cy="211902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060374" y="2200788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71638" y="2618562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09274" y="2020960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72531" y="2422846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788495" y="2320454"/>
            <a:ext cx="1283705" cy="199361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04751" y="2434919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87104" y="24226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191379" y="2841320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77277" y="1991251"/>
            <a:ext cx="241148" cy="25214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66164" y="2819203"/>
            <a:ext cx="241148" cy="25214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08695" y="2619255"/>
            <a:ext cx="605501" cy="633107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02446" y="1813006"/>
            <a:ext cx="605501" cy="633107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903428" y="1811614"/>
            <a:ext cx="1283705" cy="199361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907704" y="2230308"/>
            <a:ext cx="1308659" cy="211902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85843" y="2626566"/>
            <a:ext cx="1283705" cy="199361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690119" y="3045260"/>
            <a:ext cx="1308659" cy="211902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8796" y="926762"/>
            <a:ext cx="622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Each successive convolution adds K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 to the receptive field size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With L layers the receptive field size is 1 + L * (K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0650" y="3736652"/>
            <a:ext cx="4203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Careful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”receptive field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wrt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to the input”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vs “receptive field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wrt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the previous layer”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139296-23B7-B44D-ADD4-72B2FDAA7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55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EB71F63-B46D-0247-8417-09D256F6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</p:spTree>
    <p:extLst>
      <p:ext uri="{BB962C8B-B14F-4D97-AF65-F5344CB8AC3E}">
        <p14:creationId xmlns:p14="http://schemas.microsoft.com/office/powerpoint/2010/main" val="38869108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301363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Google Shape;743;p54"/>
          <p:cNvGraphicFramePr/>
          <p:nvPr/>
        </p:nvGraphicFramePr>
        <p:xfrm>
          <a:off x="2995247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4689129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6383012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095034" y="2227525"/>
            <a:ext cx="605501" cy="633107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6475" y="2434090"/>
            <a:ext cx="210385" cy="219977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9422" y="3320906"/>
            <a:ext cx="62068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45780" y="3320906"/>
            <a:ext cx="76976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00475" y="20162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13561" y="2648730"/>
            <a:ext cx="1308659" cy="211902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060374" y="2200788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71638" y="2618562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09274" y="2020960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72531" y="2422846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788495" y="2320454"/>
            <a:ext cx="1283705" cy="199361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04751" y="2434919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87104" y="24226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191379" y="2841320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77277" y="1991251"/>
            <a:ext cx="241148" cy="25214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66164" y="2819203"/>
            <a:ext cx="241148" cy="25214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08695" y="2619255"/>
            <a:ext cx="605501" cy="633107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02446" y="1813006"/>
            <a:ext cx="605501" cy="633107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903428" y="1811614"/>
            <a:ext cx="1283705" cy="199361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907704" y="2230308"/>
            <a:ext cx="1308659" cy="211902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85843" y="2626566"/>
            <a:ext cx="1283705" cy="199361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690119" y="3045260"/>
            <a:ext cx="1308659" cy="211902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49B-A82F-F64E-B4F4-CA89CD89A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56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16B8227-5585-0F42-A509-B1842E6E2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881C5F-06FD-134D-9C21-D4D524627D42}"/>
              </a:ext>
            </a:extLst>
          </p:cNvPr>
          <p:cNvSpPr txBox="1"/>
          <p:nvPr/>
        </p:nvSpPr>
        <p:spPr>
          <a:xfrm>
            <a:off x="1598796" y="926762"/>
            <a:ext cx="622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Each successive convolution adds K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 to the receptive field size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With L layers the receptive field size is 1 + L * (K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DF6C64-3C38-8E45-B92B-286C17BD579F}"/>
              </a:ext>
            </a:extLst>
          </p:cNvPr>
          <p:cNvSpPr txBox="1"/>
          <p:nvPr/>
        </p:nvSpPr>
        <p:spPr>
          <a:xfrm>
            <a:off x="2229753" y="3697689"/>
            <a:ext cx="4684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Problem</a:t>
            </a: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: For large images we need many layers for each output to “see” the whole image image</a:t>
            </a:r>
          </a:p>
        </p:txBody>
      </p:sp>
    </p:spTree>
    <p:extLst>
      <p:ext uri="{BB962C8B-B14F-4D97-AF65-F5344CB8AC3E}">
        <p14:creationId xmlns:p14="http://schemas.microsoft.com/office/powerpoint/2010/main" val="6703000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301363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Google Shape;743;p54"/>
          <p:cNvGraphicFramePr/>
          <p:nvPr/>
        </p:nvGraphicFramePr>
        <p:xfrm>
          <a:off x="2995247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4689129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6383012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095034" y="2227525"/>
            <a:ext cx="605501" cy="633107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6475" y="2434090"/>
            <a:ext cx="210385" cy="219977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9422" y="3320906"/>
            <a:ext cx="62068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45780" y="3320906"/>
            <a:ext cx="76976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00475" y="20162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13561" y="2648730"/>
            <a:ext cx="1308659" cy="211902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060374" y="2200788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71638" y="2618562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09274" y="2020960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72531" y="2422846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788495" y="2320454"/>
            <a:ext cx="1283705" cy="199361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04751" y="2434919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87104" y="24226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191379" y="2841320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77277" y="1991251"/>
            <a:ext cx="241148" cy="25214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66164" y="2819203"/>
            <a:ext cx="241148" cy="25214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08695" y="2619255"/>
            <a:ext cx="605501" cy="633107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02446" y="1813006"/>
            <a:ext cx="605501" cy="633107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903428" y="1811614"/>
            <a:ext cx="1283705" cy="199361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907704" y="2230308"/>
            <a:ext cx="1308659" cy="211902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85843" y="2626566"/>
            <a:ext cx="1283705" cy="199361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690119" y="3045260"/>
            <a:ext cx="1308659" cy="211902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80154" y="4332239"/>
            <a:ext cx="418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Solution: </a:t>
            </a:r>
            <a:r>
              <a:rPr lang="en-US" sz="1800" dirty="0" err="1">
                <a:solidFill>
                  <a:srgbClr val="70AD47"/>
                </a:solidFill>
                <a:latin typeface="Calibri" panose="020F0502020204030204"/>
                <a:ea typeface="+mn-ea"/>
              </a:rPr>
              <a:t>Downsample</a:t>
            </a: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 inside the network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075DD-F919-5E4D-B4CC-3C120DC97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57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71D396-178D-DB43-AFF2-8D891D7A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0B94A2-8C60-E446-9F6B-38B7B76EC984}"/>
              </a:ext>
            </a:extLst>
          </p:cNvPr>
          <p:cNvSpPr txBox="1"/>
          <p:nvPr/>
        </p:nvSpPr>
        <p:spPr>
          <a:xfrm>
            <a:off x="1598796" y="926762"/>
            <a:ext cx="622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Each successive convolution adds K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 to the receptive field size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With L layers the receptive field size is 1 + L * (K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AD4DCA-AB6A-C14E-880A-D985826A4DAD}"/>
              </a:ext>
            </a:extLst>
          </p:cNvPr>
          <p:cNvSpPr txBox="1"/>
          <p:nvPr/>
        </p:nvSpPr>
        <p:spPr>
          <a:xfrm>
            <a:off x="2229753" y="3697689"/>
            <a:ext cx="4684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Problem</a:t>
            </a: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: For large images we need many layers for each output to “see” the whole image image</a:t>
            </a:r>
          </a:p>
        </p:txBody>
      </p:sp>
    </p:spTree>
    <p:extLst>
      <p:ext uri="{BB962C8B-B14F-4D97-AF65-F5344CB8AC3E}">
        <p14:creationId xmlns:p14="http://schemas.microsoft.com/office/powerpoint/2010/main" val="9262518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4680820" y="1226576"/>
            <a:ext cx="1325411" cy="10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2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49A70B-0C11-4A4D-83E6-AFCC4DC19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58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6E0548-ED0D-9542-BA5F-F149AD4DE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2875678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4680820" y="1226576"/>
            <a:ext cx="1325411" cy="10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2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05C040-0B68-5242-9AFB-8012BFFE6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59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24F445-4F0B-AA4E-961F-AE4BCAEF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27714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-95250"/>
            <a:ext cx="9143999" cy="857250"/>
          </a:xfrm>
        </p:spPr>
        <p:txBody>
          <a:bodyPr/>
          <a:lstStyle/>
          <a:p>
            <a:r>
              <a:rPr lang="en-US" dirty="0"/>
              <a:t>Classic Object Recognition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65842" y="1762126"/>
            <a:ext cx="4277917" cy="2352675"/>
            <a:chOff x="4741833" y="3200400"/>
            <a:chExt cx="5639132" cy="3134495"/>
          </a:xfrm>
        </p:grpSpPr>
        <p:grpSp>
          <p:nvGrpSpPr>
            <p:cNvPr id="10" name="Group 777"/>
            <p:cNvGrpSpPr/>
            <p:nvPr/>
          </p:nvGrpSpPr>
          <p:grpSpPr>
            <a:xfrm>
              <a:off x="4741833" y="3200400"/>
              <a:ext cx="2249095" cy="3134495"/>
              <a:chOff x="0" y="0"/>
              <a:chExt cx="2665593" cy="3714955"/>
            </a:xfrm>
          </p:grpSpPr>
          <p:sp>
            <p:nvSpPr>
              <p:cNvPr id="11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16" name="Group 768"/>
              <p:cNvGrpSpPr/>
              <p:nvPr/>
            </p:nvGrpSpPr>
            <p:grpSpPr>
              <a:xfrm>
                <a:off x="878432" y="0"/>
                <a:ext cx="1774141" cy="1094446"/>
                <a:chOff x="0" y="0"/>
                <a:chExt cx="1774140" cy="1094445"/>
              </a:xfrm>
            </p:grpSpPr>
            <p:sp>
              <p:nvSpPr>
                <p:cNvPr id="25" name="Shape 766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6" name="Shape 767"/>
                <p:cNvSpPr/>
                <p:nvPr/>
              </p:nvSpPr>
              <p:spPr>
                <a:xfrm>
                  <a:off x="323359" y="235885"/>
                  <a:ext cx="1272225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Edges</a:t>
                  </a:r>
                </a:p>
              </p:txBody>
            </p:sp>
          </p:grpSp>
          <p:grpSp>
            <p:nvGrpSpPr>
              <p:cNvPr id="17" name="Group 771"/>
              <p:cNvGrpSpPr/>
              <p:nvPr/>
            </p:nvGrpSpPr>
            <p:grpSpPr>
              <a:xfrm>
                <a:off x="878432" y="1303772"/>
                <a:ext cx="1774141" cy="1094446"/>
                <a:chOff x="0" y="0"/>
                <a:chExt cx="1774140" cy="1094445"/>
              </a:xfrm>
            </p:grpSpPr>
            <p:sp>
              <p:nvSpPr>
                <p:cNvPr id="23" name="Shape 769"/>
                <p:cNvSpPr/>
                <p:nvPr/>
              </p:nvSpPr>
              <p:spPr>
                <a:xfrm>
                  <a:off x="234174" y="235885"/>
                  <a:ext cx="1448234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Texture</a:t>
                  </a:r>
                  <a:endParaRPr kumimoji="0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" name="Shape 770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grpSp>
            <p:nvGrpSpPr>
              <p:cNvPr id="18" name="Group 774"/>
              <p:cNvGrpSpPr/>
              <p:nvPr/>
            </p:nvGrpSpPr>
            <p:grpSpPr>
              <a:xfrm>
                <a:off x="891452" y="2620509"/>
                <a:ext cx="1774141" cy="1094446"/>
                <a:chOff x="0" y="0"/>
                <a:chExt cx="1774140" cy="1094445"/>
              </a:xfrm>
            </p:grpSpPr>
            <p:sp>
              <p:nvSpPr>
                <p:cNvPr id="21" name="Shape 772"/>
                <p:cNvSpPr/>
                <p:nvPr/>
              </p:nvSpPr>
              <p:spPr>
                <a:xfrm>
                  <a:off x="316256" y="235885"/>
                  <a:ext cx="1294766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Colors</a:t>
                  </a:r>
                  <a:endParaRPr kumimoji="0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" name="Shape 773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sp>
            <p:nvSpPr>
              <p:cNvPr id="19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0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27" name="Group 790"/>
            <p:cNvGrpSpPr/>
            <p:nvPr/>
          </p:nvGrpSpPr>
          <p:grpSpPr>
            <a:xfrm>
              <a:off x="7076225" y="3610684"/>
              <a:ext cx="2455509" cy="2351792"/>
              <a:chOff x="0" y="0"/>
              <a:chExt cx="2910231" cy="2787308"/>
            </a:xfrm>
          </p:grpSpPr>
          <p:sp>
            <p:nvSpPr>
              <p:cNvPr id="28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31" name="Group 783"/>
              <p:cNvGrpSpPr/>
              <p:nvPr/>
            </p:nvGrpSpPr>
            <p:grpSpPr>
              <a:xfrm>
                <a:off x="1128109" y="0"/>
                <a:ext cx="1782122" cy="1094446"/>
                <a:chOff x="0" y="0"/>
                <a:chExt cx="1782120" cy="1094445"/>
              </a:xfrm>
            </p:grpSpPr>
            <p:sp>
              <p:nvSpPr>
                <p:cNvPr id="38" name="Shape 781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39" name="Shape 782"/>
                <p:cNvSpPr/>
                <p:nvPr/>
              </p:nvSpPr>
              <p:spPr>
                <a:xfrm>
                  <a:off x="24047" y="260185"/>
                  <a:ext cx="1758073" cy="5740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Segments</a:t>
                  </a:r>
                </a:p>
              </p:txBody>
            </p:sp>
          </p:grpSp>
          <p:grpSp>
            <p:nvGrpSpPr>
              <p:cNvPr id="32" name="Group 786"/>
              <p:cNvGrpSpPr/>
              <p:nvPr/>
            </p:nvGrpSpPr>
            <p:grpSpPr>
              <a:xfrm>
                <a:off x="1128109" y="1282651"/>
                <a:ext cx="1774141" cy="1094446"/>
                <a:chOff x="0" y="0"/>
                <a:chExt cx="1774140" cy="1094445"/>
              </a:xfrm>
            </p:grpSpPr>
            <p:sp>
              <p:nvSpPr>
                <p:cNvPr id="36" name="Shape 784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37" name="Shape 785"/>
                <p:cNvSpPr/>
                <p:nvPr/>
              </p:nvSpPr>
              <p:spPr>
                <a:xfrm>
                  <a:off x="416096" y="235885"/>
                  <a:ext cx="1069372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Parts</a:t>
                  </a:r>
                </a:p>
              </p:txBody>
            </p:sp>
          </p:grpSp>
          <p:sp>
            <p:nvSpPr>
              <p:cNvPr id="33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4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5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40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42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43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19200" y="4857759"/>
            <a:ext cx="1924778" cy="307763"/>
          </a:xfrm>
          <a:prstGeom prst="rect">
            <a:avLst/>
          </a:prstGeom>
          <a:noFill/>
        </p:spPr>
        <p:txBody>
          <a:bodyPr wrap="none" lIns="57136" tIns="28568" rIns="57136" bIns="28568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Slide by Philip Isola</a:t>
            </a:r>
          </a:p>
        </p:txBody>
      </p:sp>
      <p:sp>
        <p:nvSpPr>
          <p:cNvPr id="46" name="Shape 796"/>
          <p:cNvSpPr/>
          <p:nvPr/>
        </p:nvSpPr>
        <p:spPr>
          <a:xfrm>
            <a:off x="2730742" y="1032254"/>
            <a:ext cx="2071868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Feature extractors</a:t>
            </a:r>
          </a:p>
        </p:txBody>
      </p:sp>
      <p:sp>
        <p:nvSpPr>
          <p:cNvPr id="48" name="Shape 798"/>
          <p:cNvSpPr/>
          <p:nvPr/>
        </p:nvSpPr>
        <p:spPr>
          <a:xfrm>
            <a:off x="6665163" y="1644149"/>
            <a:ext cx="1076003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Classifier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000877" y="2070074"/>
            <a:ext cx="139484" cy="465194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116973" y="1436052"/>
            <a:ext cx="176991" cy="866622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2838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4680820" y="1226576"/>
            <a:ext cx="1325411" cy="10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2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Google Shape;744;p54"/>
          <p:cNvSpPr txBox="1"/>
          <p:nvPr/>
        </p:nvSpPr>
        <p:spPr>
          <a:xfrm>
            <a:off x="6127294" y="1514825"/>
            <a:ext cx="1493912" cy="44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>
                <a:solidFill>
                  <a:prstClr val="black"/>
                </a:solidFill>
                <a:latin typeface="Calibri" panose="020F0502020204030204"/>
                <a:ea typeface="+mn-ea"/>
              </a:rPr>
              <a:t>Output: 3x3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0B36C1-FD39-BB4D-924A-BA64D9314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60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75EBED-34E0-254C-8A5D-3B220B31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521232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4680820" y="1226576"/>
            <a:ext cx="1325411" cy="10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2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Google Shape;744;p54"/>
          <p:cNvSpPr txBox="1"/>
          <p:nvPr/>
        </p:nvSpPr>
        <p:spPr>
          <a:xfrm>
            <a:off x="6127294" y="1514825"/>
            <a:ext cx="1493912" cy="44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>
                <a:solidFill>
                  <a:prstClr val="black"/>
                </a:solidFill>
                <a:latin typeface="Calibri" panose="020F0502020204030204"/>
                <a:ea typeface="+mn-ea"/>
              </a:rPr>
              <a:t>Output: 3x3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5466" y="2356175"/>
            <a:ext cx="3468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 general: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N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K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S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With padding: P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(N </a:t>
            </a:r>
            <a:r>
              <a:rPr lang="mr-IN" sz="20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K + 2P) / S + 1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A95B9-9E8E-0A45-B8D2-C0DC505A3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61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2794D1-E59C-D146-A9F8-70454D2AB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D0C7F-4734-2948-B895-2578354646F9}"/>
              </a:ext>
            </a:extLst>
          </p:cNvPr>
          <p:cNvSpPr txBox="1"/>
          <p:nvPr/>
        </p:nvSpPr>
        <p:spPr>
          <a:xfrm>
            <a:off x="5792680" y="2787650"/>
            <a:ext cx="4585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Output: (N-K) / S + 1</a:t>
            </a:r>
          </a:p>
        </p:txBody>
      </p:sp>
    </p:spTree>
    <p:extLst>
      <p:ext uri="{BB962C8B-B14F-4D97-AF65-F5344CB8AC3E}">
        <p14:creationId xmlns:p14="http://schemas.microsoft.com/office/powerpoint/2010/main" val="36853906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>
            <p:extLst>
              <p:ext uri="{D42A27DB-BD31-4B8C-83A1-F6EECF244321}">
                <p14:modId xmlns:p14="http://schemas.microsoft.com/office/powerpoint/2010/main" val="240052474"/>
              </p:ext>
            </p:extLst>
          </p:nvPr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4680820" y="1226576"/>
            <a:ext cx="1325411" cy="10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3?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Google Shape;744;p54"/>
          <p:cNvSpPr txBox="1"/>
          <p:nvPr/>
        </p:nvSpPr>
        <p:spPr>
          <a:xfrm>
            <a:off x="6127294" y="1514825"/>
            <a:ext cx="1493912" cy="44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>
                <a:solidFill>
                  <a:prstClr val="black"/>
                </a:solidFill>
                <a:latin typeface="Calibri" panose="020F0502020204030204"/>
                <a:ea typeface="+mn-ea"/>
              </a:rPr>
              <a:t>Output: 3x3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0B36C1-FD39-BB4D-924A-BA64D9314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62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75EBED-34E0-254C-8A5D-3B220B31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stride 3?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0341FD-A478-D843-A588-EDD5DC399A3E}"/>
              </a:ext>
            </a:extLst>
          </p:cNvPr>
          <p:cNvSpPr/>
          <p:nvPr/>
        </p:nvSpPr>
        <p:spPr>
          <a:xfrm>
            <a:off x="4571999" y="303892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e.g. N = 7, F = 3: </a:t>
            </a:r>
          </a:p>
          <a:p>
            <a:r>
              <a:rPr lang="en-US" sz="2000" dirty="0"/>
              <a:t>stride 1 =&gt; (7 - 3)/1 + 1 = 5 </a:t>
            </a:r>
          </a:p>
          <a:p>
            <a:r>
              <a:rPr lang="en-US" sz="2000" dirty="0"/>
              <a:t>stride 2 =&gt; (7 - 3)/2 + 1 = 3 </a:t>
            </a:r>
          </a:p>
          <a:p>
            <a:r>
              <a:rPr lang="en-US" sz="2000" dirty="0"/>
              <a:t>stride 3 =&gt; (7 - 3)/3 + 1 = 2.33 </a:t>
            </a:r>
            <a:r>
              <a:rPr lang="en-US" sz="2000" dirty="0">
                <a:sym typeface="Wingdings" pitchFamily="2" charset="2"/>
              </a:rPr>
              <a:t>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2CD6A3-736A-DF47-8F09-3B92D2E9036A}"/>
              </a:ext>
            </a:extLst>
          </p:cNvPr>
          <p:cNvSpPr/>
          <p:nvPr/>
        </p:nvSpPr>
        <p:spPr>
          <a:xfrm>
            <a:off x="4680820" y="2440665"/>
            <a:ext cx="3127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Output: (N-F) / S + 1</a:t>
            </a:r>
          </a:p>
        </p:txBody>
      </p:sp>
    </p:spTree>
    <p:extLst>
      <p:ext uri="{BB962C8B-B14F-4D97-AF65-F5344CB8AC3E}">
        <p14:creationId xmlns:p14="http://schemas.microsoft.com/office/powerpoint/2010/main" val="23121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15;p84"/>
          <p:cNvPicPr preferRelativeResize="0"/>
          <p:nvPr/>
        </p:nvPicPr>
        <p:blipFill rotWithShape="1">
          <a:blip r:embed="rId2">
            <a:alphaModFix/>
          </a:blip>
          <a:srcRect t="7798"/>
          <a:stretch/>
        </p:blipFill>
        <p:spPr>
          <a:xfrm>
            <a:off x="2068656" y="2059744"/>
            <a:ext cx="3274870" cy="23850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901615" y="1971585"/>
            <a:ext cx="22223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Has a choice of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Kernel Size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Pooling function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311AB-B611-A947-A005-321BB6001263}"/>
              </a:ext>
            </a:extLst>
          </p:cNvPr>
          <p:cNvSpPr txBox="1"/>
          <p:nvPr/>
        </p:nvSpPr>
        <p:spPr>
          <a:xfrm>
            <a:off x="2191653" y="1842318"/>
            <a:ext cx="11945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64 x 224 x 224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6823C-81CF-B649-BE89-43DCB66EBE0B}"/>
              </a:ext>
            </a:extLst>
          </p:cNvPr>
          <p:cNvSpPr txBox="1"/>
          <p:nvPr/>
        </p:nvSpPr>
        <p:spPr>
          <a:xfrm>
            <a:off x="4296667" y="2070925"/>
            <a:ext cx="119455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64 x 112 x 112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9FDC25-CB68-7044-8D0A-32012B87F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63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D5F7E0-671D-094B-9A85-30E03EE2A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Pooling Layers</a:t>
            </a:r>
            <a:r>
              <a:rPr lang="en-US" dirty="0"/>
              <a:t>: </a:t>
            </a:r>
            <a:r>
              <a:rPr lang="en-US" dirty="0" err="1"/>
              <a:t>Downsampling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AA727A-3091-784A-A935-02B1ABA4BAC3}"/>
              </a:ext>
            </a:extLst>
          </p:cNvPr>
          <p:cNvSpPr txBox="1"/>
          <p:nvPr/>
        </p:nvSpPr>
        <p:spPr>
          <a:xfrm>
            <a:off x="628650" y="754380"/>
            <a:ext cx="811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Another way to reduce size while aggregating(pooling) information</a:t>
            </a:r>
          </a:p>
        </p:txBody>
      </p:sp>
    </p:spTree>
    <p:extLst>
      <p:ext uri="{BB962C8B-B14F-4D97-AF65-F5344CB8AC3E}">
        <p14:creationId xmlns:p14="http://schemas.microsoft.com/office/powerpoint/2010/main" val="19128666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Max Pooling</a:t>
            </a:r>
          </a:p>
        </p:txBody>
      </p:sp>
      <p:graphicFrame>
        <p:nvGraphicFramePr>
          <p:cNvPr id="4" name="Google Shape;1122;p85"/>
          <p:cNvGraphicFramePr/>
          <p:nvPr/>
        </p:nvGraphicFramePr>
        <p:xfrm>
          <a:off x="1999080" y="1762519"/>
          <a:ext cx="1817152" cy="181715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4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2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3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2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4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5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6</a:t>
                      </a:r>
                      <a:endParaRPr sz="1800" b="1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6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8</a:t>
                      </a:r>
                      <a:endParaRPr sz="1800" b="1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3</a:t>
                      </a:r>
                      <a:endParaRPr sz="1800" b="1" dirty="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0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3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4</a:t>
                      </a:r>
                      <a:endParaRPr sz="1800" b="1" dirty="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Google Shape;1123;p85"/>
          <p:cNvSpPr txBox="1"/>
          <p:nvPr/>
        </p:nvSpPr>
        <p:spPr>
          <a:xfrm>
            <a:off x="1983597" y="1380437"/>
            <a:ext cx="1962389" cy="42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Single depth slice</a:t>
            </a:r>
            <a:endParaRPr sz="17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6" name="Google Shape;1124;p85"/>
          <p:cNvCxnSpPr/>
          <p:nvPr/>
        </p:nvCxnSpPr>
        <p:spPr>
          <a:xfrm rot="10800000">
            <a:off x="1766960" y="1784825"/>
            <a:ext cx="0" cy="177253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1125;p85"/>
          <p:cNvSpPr txBox="1"/>
          <p:nvPr/>
        </p:nvSpPr>
        <p:spPr>
          <a:xfrm>
            <a:off x="1492981" y="1878082"/>
            <a:ext cx="292199" cy="35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x</a:t>
            </a:r>
            <a:endParaRPr sz="17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8" name="Google Shape;1126;p85"/>
          <p:cNvCxnSpPr/>
          <p:nvPr/>
        </p:nvCxnSpPr>
        <p:spPr>
          <a:xfrm>
            <a:off x="1979211" y="3817714"/>
            <a:ext cx="185689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127;p85"/>
          <p:cNvSpPr txBox="1"/>
          <p:nvPr/>
        </p:nvSpPr>
        <p:spPr>
          <a:xfrm>
            <a:off x="3443036" y="3765490"/>
            <a:ext cx="292199" cy="2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y</a:t>
            </a:r>
            <a:endParaRPr sz="17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0" name="Google Shape;1128;p85"/>
          <p:cNvCxnSpPr/>
          <p:nvPr/>
        </p:nvCxnSpPr>
        <p:spPr>
          <a:xfrm>
            <a:off x="4099434" y="2671094"/>
            <a:ext cx="1524203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129;p85"/>
          <p:cNvSpPr txBox="1"/>
          <p:nvPr/>
        </p:nvSpPr>
        <p:spPr>
          <a:xfrm>
            <a:off x="4030133" y="2046564"/>
            <a:ext cx="2006252" cy="54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Max pooling with 2x2 kernel size and stride 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aphicFrame>
        <p:nvGraphicFramePr>
          <p:cNvPr id="12" name="Google Shape;1130;p85"/>
          <p:cNvGraphicFramePr/>
          <p:nvPr/>
        </p:nvGraphicFramePr>
        <p:xfrm>
          <a:off x="6250285" y="2187601"/>
          <a:ext cx="908576" cy="90857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4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6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8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3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4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Google Shape;1115;p84"/>
          <p:cNvPicPr preferRelativeResize="0"/>
          <p:nvPr/>
        </p:nvPicPr>
        <p:blipFill rotWithShape="1">
          <a:blip r:embed="rId2">
            <a:alphaModFix/>
          </a:blip>
          <a:srcRect t="9307" r="62018" b="49269"/>
          <a:stretch/>
        </p:blipFill>
        <p:spPr>
          <a:xfrm>
            <a:off x="4368129" y="1174816"/>
            <a:ext cx="986813" cy="84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019940" y="3258796"/>
            <a:ext cx="25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Introduces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invariance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to small spatial shifts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 learnable parameters!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0B43E-24FD-744A-9169-91D1FF5139FA}"/>
              </a:ext>
            </a:extLst>
          </p:cNvPr>
          <p:cNvSpPr txBox="1"/>
          <p:nvPr/>
        </p:nvSpPr>
        <p:spPr>
          <a:xfrm>
            <a:off x="4390311" y="927171"/>
            <a:ext cx="1027845" cy="2654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dirty="0">
                <a:solidFill>
                  <a:prstClr val="black"/>
                </a:solidFill>
                <a:latin typeface="Calibri" panose="020F0502020204030204"/>
                <a:ea typeface="+mn-ea"/>
              </a:rPr>
              <a:t>64 x 224 x 224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4A75BF5-47EC-244A-A89E-59DB4384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64</a:t>
            </a:fld>
            <a:endParaRPr lang="en-US" dirty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85920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Average Pooling</a:t>
            </a:r>
          </a:p>
        </p:txBody>
      </p:sp>
      <p:graphicFrame>
        <p:nvGraphicFramePr>
          <p:cNvPr id="4" name="Google Shape;1122;p85"/>
          <p:cNvGraphicFramePr/>
          <p:nvPr/>
        </p:nvGraphicFramePr>
        <p:xfrm>
          <a:off x="1999080" y="1762519"/>
          <a:ext cx="1817152" cy="181715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4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2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3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2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4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5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6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6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8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3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2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1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0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1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2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3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4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Google Shape;1123;p85"/>
          <p:cNvSpPr txBox="1"/>
          <p:nvPr/>
        </p:nvSpPr>
        <p:spPr>
          <a:xfrm>
            <a:off x="1983597" y="1380437"/>
            <a:ext cx="1962389" cy="42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Single depth slice</a:t>
            </a:r>
            <a:endParaRPr sz="17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6" name="Google Shape;1124;p85"/>
          <p:cNvCxnSpPr/>
          <p:nvPr/>
        </p:nvCxnSpPr>
        <p:spPr>
          <a:xfrm rot="10800000">
            <a:off x="1766960" y="1784825"/>
            <a:ext cx="0" cy="177253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1125;p85"/>
          <p:cNvSpPr txBox="1"/>
          <p:nvPr/>
        </p:nvSpPr>
        <p:spPr>
          <a:xfrm>
            <a:off x="1492981" y="1878082"/>
            <a:ext cx="292199" cy="35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x</a:t>
            </a:r>
            <a:endParaRPr sz="17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8" name="Google Shape;1126;p85"/>
          <p:cNvCxnSpPr/>
          <p:nvPr/>
        </p:nvCxnSpPr>
        <p:spPr>
          <a:xfrm>
            <a:off x="1979211" y="3817714"/>
            <a:ext cx="185689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127;p85"/>
          <p:cNvSpPr txBox="1"/>
          <p:nvPr/>
        </p:nvSpPr>
        <p:spPr>
          <a:xfrm>
            <a:off x="3443036" y="3765490"/>
            <a:ext cx="292199" cy="2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y</a:t>
            </a:r>
            <a:endParaRPr sz="17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0" name="Google Shape;1128;p85"/>
          <p:cNvCxnSpPr/>
          <p:nvPr/>
        </p:nvCxnSpPr>
        <p:spPr>
          <a:xfrm>
            <a:off x="4099434" y="2671094"/>
            <a:ext cx="1524203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129;p85"/>
          <p:cNvSpPr txBox="1"/>
          <p:nvPr/>
        </p:nvSpPr>
        <p:spPr>
          <a:xfrm>
            <a:off x="4030133" y="2046564"/>
            <a:ext cx="2006252" cy="54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Avg pooling with 2x2 kernel size and stride 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aphicFrame>
        <p:nvGraphicFramePr>
          <p:cNvPr id="12" name="Google Shape;1130;p85"/>
          <p:cNvGraphicFramePr/>
          <p:nvPr/>
        </p:nvGraphicFramePr>
        <p:xfrm>
          <a:off x="6250285" y="2187601"/>
          <a:ext cx="908576" cy="90857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4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4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5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2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2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Google Shape;1115;p84"/>
          <p:cNvPicPr preferRelativeResize="0"/>
          <p:nvPr/>
        </p:nvPicPr>
        <p:blipFill rotWithShape="1">
          <a:blip r:embed="rId2">
            <a:alphaModFix/>
          </a:blip>
          <a:srcRect t="9307" r="62018" b="49269"/>
          <a:stretch/>
        </p:blipFill>
        <p:spPr>
          <a:xfrm>
            <a:off x="4368129" y="1174816"/>
            <a:ext cx="986813" cy="84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019940" y="3258796"/>
            <a:ext cx="25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Introduces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invariance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to small spatial shifts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 learnable parameters!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0B43E-24FD-744A-9169-91D1FF5139FA}"/>
              </a:ext>
            </a:extLst>
          </p:cNvPr>
          <p:cNvSpPr txBox="1"/>
          <p:nvPr/>
        </p:nvSpPr>
        <p:spPr>
          <a:xfrm>
            <a:off x="4390311" y="927171"/>
            <a:ext cx="1027845" cy="2654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dirty="0">
                <a:solidFill>
                  <a:prstClr val="black"/>
                </a:solidFill>
                <a:latin typeface="Calibri" panose="020F0502020204030204"/>
                <a:ea typeface="+mn-ea"/>
              </a:rPr>
              <a:t>64 x 224 x 224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4A75BF5-47EC-244A-A89E-59DB4384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65</a:t>
            </a:fld>
            <a:endParaRPr lang="en-US" dirty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13593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Pooling 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3655" y="824415"/>
            <a:ext cx="359010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</a:t>
            </a: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: C x H x W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Hyperparameters</a:t>
            </a: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: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Kernel size: K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S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Pooling function (max, avg)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: C x H’ x W’ where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H’ = (H </a:t>
            </a:r>
            <a:r>
              <a:rPr lang="mr-IN" sz="2025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 K) / S + 1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W’ = (W </a:t>
            </a:r>
            <a:r>
              <a:rPr lang="mr-IN" sz="2025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 K) / S + 1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Learnable parameters</a:t>
            </a: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: None!</a:t>
            </a:r>
            <a:endParaRPr lang="en-US" sz="2025" b="1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4592" y="2024437"/>
            <a:ext cx="2632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Common settings: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max, K = 2, S = 2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max, K = 3, S = 2 (</a:t>
            </a:r>
            <a:r>
              <a:rPr lang="en-US" sz="1800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AlexNet</a:t>
            </a: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A118-0F67-334C-B732-7517F65D8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66</a:t>
            </a:fld>
            <a:endParaRPr lang="en-US" dirty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60700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7F2D75C-E957-1545-B4EE-75882B793520}"/>
              </a:ext>
            </a:extLst>
          </p:cNvPr>
          <p:cNvGrpSpPr/>
          <p:nvPr/>
        </p:nvGrpSpPr>
        <p:grpSpPr>
          <a:xfrm>
            <a:off x="5141912" y="1022411"/>
            <a:ext cx="4038600" cy="3493555"/>
            <a:chOff x="5105400" y="915566"/>
            <a:chExt cx="4038600" cy="3493555"/>
          </a:xfrm>
        </p:grpSpPr>
        <p:pic>
          <p:nvPicPr>
            <p:cNvPr id="5122" name="Picture 2" descr="A Gentle Introduction to the Rectified Linear Unit (ReLU)">
              <a:extLst>
                <a:ext uri="{FF2B5EF4-FFF2-40B4-BE49-F238E27FC236}">
                  <a16:creationId xmlns:a16="http://schemas.microsoft.com/office/drawing/2014/main" id="{8E133026-CC69-FC4A-99DA-65C4A6F07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05400" y="1200151"/>
              <a:ext cx="4038600" cy="302895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8891896-20E2-5E44-ABAC-1A82D05FEA19}"/>
                </a:ext>
              </a:extLst>
            </p:cNvPr>
            <p:cNvSpPr/>
            <p:nvPr/>
          </p:nvSpPr>
          <p:spPr>
            <a:xfrm>
              <a:off x="6300192" y="4049081"/>
              <a:ext cx="1944216" cy="36004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EACE24-67F1-0B47-A2B6-712FD1155524}"/>
                </a:ext>
              </a:extLst>
            </p:cNvPr>
            <p:cNvSpPr txBox="1"/>
            <p:nvPr/>
          </p:nvSpPr>
          <p:spPr>
            <a:xfrm>
              <a:off x="5652120" y="915566"/>
              <a:ext cx="3240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You want the inputs to be in a similar range </a:t>
              </a:r>
              <a:r>
                <a:rPr lang="en-US" sz="1800" dirty="0">
                  <a:sym typeface="Wingdings" pitchFamily="2" charset="2"/>
                </a:rPr>
                <a:t> low variance</a:t>
              </a:r>
              <a:endParaRPr lang="en-US" sz="18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E6FA0-3E56-3041-BB71-A1A159F1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B50BF-1661-8144-B0F9-62D00C947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5122912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do we need to normalize our data?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Extreme example: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sometimes pixel range is [0, 255], sometimes it’s [0, 1]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problem?</a:t>
            </a:r>
          </a:p>
        </p:txBody>
      </p:sp>
      <p:pic>
        <p:nvPicPr>
          <p:cNvPr id="5124" name="Picture 4" descr="🤔 - thinking face emoji - What does the thinking face emoji mean?">
            <a:extLst>
              <a:ext uri="{FF2B5EF4-FFF2-40B4-BE49-F238E27FC236}">
                <a16:creationId xmlns:a16="http://schemas.microsoft.com/office/drawing/2014/main" id="{1B27AAF9-EFD2-344C-AECB-B802A68D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989" y="2865207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B52BFE-EBC2-B642-966E-80923A79C6CE}"/>
              </a:ext>
            </a:extLst>
          </p:cNvPr>
          <p:cNvSpPr/>
          <p:nvPr/>
        </p:nvSpPr>
        <p:spPr>
          <a:xfrm>
            <a:off x="1460294" y="4361468"/>
            <a:ext cx="3708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Network activations will be completely different!!</a:t>
            </a:r>
          </a:p>
        </p:txBody>
      </p:sp>
    </p:spTree>
    <p:extLst>
      <p:ext uri="{BB962C8B-B14F-4D97-AF65-F5344CB8AC3E}">
        <p14:creationId xmlns:p14="http://schemas.microsoft.com/office/powerpoint/2010/main" val="114183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1E7B91-A89C-DE49-8C41-F94BA083B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How to normalize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FC9FBB-A5A8-B44A-B08A-BFEE44B7F19D}"/>
                  </a:ext>
                </a:extLst>
              </p:cNvPr>
              <p:cNvSpPr txBox="1"/>
              <p:nvPr/>
            </p:nvSpPr>
            <p:spPr>
              <a:xfrm>
                <a:off x="386158" y="1127346"/>
                <a:ext cx="3825803" cy="1308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𝑉𝑎𝑟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FC9FBB-A5A8-B44A-B08A-BFEE44B7F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58" y="1127346"/>
                <a:ext cx="3825803" cy="1308820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6B5FF44-DC45-314D-A80E-C7F7CFA595C5}"/>
              </a:ext>
            </a:extLst>
          </p:cNvPr>
          <p:cNvSpPr txBox="1"/>
          <p:nvPr/>
        </p:nvSpPr>
        <p:spPr>
          <a:xfrm>
            <a:off x="4932040" y="105958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Is this differentiable?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AC7B3D-E07D-5241-A75C-B9D0151668BE}"/>
              </a:ext>
            </a:extLst>
          </p:cNvPr>
          <p:cNvSpPr/>
          <p:nvPr/>
        </p:nvSpPr>
        <p:spPr>
          <a:xfrm>
            <a:off x="4571572" y="166614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Yes! so we can use it as an operator in our networks and backprop through it!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EBAAAD-97F3-3F4E-9201-EBDA140DC821}"/>
              </a:ext>
            </a:extLst>
          </p:cNvPr>
          <p:cNvGrpSpPr/>
          <p:nvPr/>
        </p:nvGrpSpPr>
        <p:grpSpPr>
          <a:xfrm>
            <a:off x="4366451" y="2976408"/>
            <a:ext cx="4777121" cy="1945411"/>
            <a:chOff x="4366451" y="2976408"/>
            <a:chExt cx="4777121" cy="19454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1D57B0D-37B9-694B-979B-470F74C6888D}"/>
                    </a:ext>
                  </a:extLst>
                </p:cNvPr>
                <p:cNvSpPr txBox="1"/>
                <p:nvPr/>
              </p:nvSpPr>
              <p:spPr>
                <a:xfrm>
                  <a:off x="4500538" y="2976408"/>
                  <a:ext cx="3825803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3600" dirty="0"/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1D57B0D-37B9-694B-979B-470F74C688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538" y="2976408"/>
                  <a:ext cx="3825803" cy="553998"/>
                </a:xfrm>
                <a:prstGeom prst="rect">
                  <a:avLst/>
                </a:prstGeom>
                <a:blipFill>
                  <a:blip r:embed="rId4"/>
                  <a:stretch>
                    <a:fillRect l="-4305" t="-15909" b="-4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Google Shape;909;p82">
                  <a:extLst>
                    <a:ext uri="{FF2B5EF4-FFF2-40B4-BE49-F238E27FC236}">
                      <a16:creationId xmlns:a16="http://schemas.microsoft.com/office/drawing/2014/main" id="{2AE9BA39-1B69-0043-8711-20C743DEF5B8}"/>
                    </a:ext>
                  </a:extLst>
                </p:cNvPr>
                <p:cNvSpPr txBox="1"/>
                <p:nvPr/>
              </p:nvSpPr>
              <p:spPr>
                <a:xfrm>
                  <a:off x="4366451" y="3579862"/>
                  <a:ext cx="4777121" cy="13419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1" tIns="91401" rIns="91401" bIns="91401" anchor="t" anchorCtr="0">
                  <a:noAutofit/>
                </a:bodyPr>
                <a:lstStyle/>
                <a:p>
                  <a:r>
                    <a:rPr lang="en-US" sz="2399" dirty="0"/>
                    <a:t>Learning </a:t>
                  </a:r>
                  <a14:m>
                    <m:oMath xmlns:m="http://schemas.openxmlformats.org/officeDocument/2006/math">
                      <m:r>
                        <a:rPr lang="en-US" sz="2399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399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399" i="1"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sz="2399" dirty="0"/>
                    <a:t>, </a:t>
                  </a:r>
                  <a14:m>
                    <m:oMath xmlns:m="http://schemas.openxmlformats.org/officeDocument/2006/math">
                      <m:r>
                        <a:rPr lang="en-US" sz="2399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399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399" i="1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endParaRPr lang="en-US" sz="2399" dirty="0"/>
                </a:p>
                <a:p>
                  <a:r>
                    <a:rPr lang="en-US" sz="2399" dirty="0"/>
                    <a:t>will recover the identity function (in expectation)</a:t>
                  </a:r>
                  <a:endParaRPr sz="2399" dirty="0"/>
                </a:p>
              </p:txBody>
            </p:sp>
          </mc:Choice>
          <mc:Fallback xmlns="">
            <p:sp>
              <p:nvSpPr>
                <p:cNvPr id="14" name="Google Shape;909;p82">
                  <a:extLst>
                    <a:ext uri="{FF2B5EF4-FFF2-40B4-BE49-F238E27FC236}">
                      <a16:creationId xmlns:a16="http://schemas.microsoft.com/office/drawing/2014/main" id="{2AE9BA39-1B69-0043-8711-20C743DEF5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6451" y="3579862"/>
                  <a:ext cx="4777121" cy="1341957"/>
                </a:xfrm>
                <a:prstGeom prst="rect">
                  <a:avLst/>
                </a:prstGeom>
                <a:blipFill>
                  <a:blip r:embed="rId5"/>
                  <a:stretch>
                    <a:fillRect l="-1857" b="-186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2323B6-75DF-7549-9AB5-8536C40EEAF6}"/>
              </a:ext>
            </a:extLst>
          </p:cNvPr>
          <p:cNvGrpSpPr/>
          <p:nvPr/>
        </p:nvGrpSpPr>
        <p:grpSpPr>
          <a:xfrm>
            <a:off x="192128" y="2783998"/>
            <a:ext cx="3600400" cy="1811753"/>
            <a:chOff x="192128" y="2783998"/>
            <a:chExt cx="3600400" cy="18117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189C1B-1871-6647-B887-31C17DCD5785}"/>
                </a:ext>
              </a:extLst>
            </p:cNvPr>
            <p:cNvSpPr/>
            <p:nvPr/>
          </p:nvSpPr>
          <p:spPr>
            <a:xfrm>
              <a:off x="192128" y="2783998"/>
              <a:ext cx="36004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But now the data is always zero mean, unit variance…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4ED665-0C23-F64B-B6E1-EA9FB4629F3E}"/>
                </a:ext>
              </a:extLst>
            </p:cNvPr>
            <p:cNvGrpSpPr/>
            <p:nvPr/>
          </p:nvGrpSpPr>
          <p:grpSpPr>
            <a:xfrm>
              <a:off x="196550" y="3723878"/>
              <a:ext cx="3198667" cy="871873"/>
              <a:chOff x="192128" y="3750314"/>
              <a:chExt cx="3198667" cy="871873"/>
            </a:xfrm>
          </p:grpSpPr>
          <p:sp>
            <p:nvSpPr>
              <p:cNvPr id="13" name="Google Shape;907;p82">
                <a:extLst>
                  <a:ext uri="{FF2B5EF4-FFF2-40B4-BE49-F238E27FC236}">
                    <a16:creationId xmlns:a16="http://schemas.microsoft.com/office/drawing/2014/main" id="{BCC3932C-F227-7248-9BF6-E6829B0984A7}"/>
                  </a:ext>
                </a:extLst>
              </p:cNvPr>
              <p:cNvSpPr txBox="1"/>
              <p:nvPr/>
            </p:nvSpPr>
            <p:spPr>
              <a:xfrm>
                <a:off x="192128" y="3750314"/>
                <a:ext cx="3198667" cy="8718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91401" rIns="91401" bIns="91401" anchor="t" anchorCtr="0">
                <a:noAutofit/>
              </a:bodyPr>
              <a:lstStyle/>
              <a:p>
                <a:r>
                  <a:rPr lang="en-US" sz="2000" dirty="0"/>
                  <a:t>Sol: A</a:t>
                </a:r>
                <a:r>
                  <a:rPr lang="en" sz="2000" dirty="0"/>
                  <a:t>dd scale and shift parameters:</a:t>
                </a:r>
                <a:endParaRPr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FFA5A7F-C7F3-5F42-B722-341CCAB13013}"/>
                      </a:ext>
                    </a:extLst>
                  </p:cNvPr>
                  <p:cNvSpPr txBox="1"/>
                  <p:nvPr/>
                </p:nvSpPr>
                <p:spPr>
                  <a:xfrm>
                    <a:off x="1740792" y="4160522"/>
                    <a:ext cx="706475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𝛽</m:t>
                          </m:r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FFA5A7F-C7F3-5F42-B722-341CCAB130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40792" y="4160522"/>
                    <a:ext cx="706475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714" r="-16071" b="-351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A5DF1A8-31E4-EC4E-A4FB-98EAB1677A37}"/>
              </a:ext>
            </a:extLst>
          </p:cNvPr>
          <p:cNvSpPr txBox="1"/>
          <p:nvPr/>
        </p:nvSpPr>
        <p:spPr>
          <a:xfrm>
            <a:off x="5220072" y="4835723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modified from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4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Normalization</a:t>
            </a:r>
          </a:p>
        </p:txBody>
      </p:sp>
      <p:sp>
        <p:nvSpPr>
          <p:cNvPr id="6" name="Google Shape;1000;p87"/>
          <p:cNvSpPr/>
          <p:nvPr/>
        </p:nvSpPr>
        <p:spPr>
          <a:xfrm>
            <a:off x="1709796" y="1493869"/>
            <a:ext cx="1160923" cy="25260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</a:t>
            </a:r>
            <a:endParaRPr sz="13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1001;p87"/>
          <p:cNvSpPr/>
          <p:nvPr/>
        </p:nvSpPr>
        <p:spPr>
          <a:xfrm>
            <a:off x="1709796" y="1896746"/>
            <a:ext cx="1160923" cy="25260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>
                <a:solidFill>
                  <a:prstClr val="black"/>
                </a:solidFill>
                <a:latin typeface="Calibri" panose="020F0502020204030204"/>
                <a:ea typeface="+mn-ea"/>
              </a:rPr>
              <a:t>BN</a:t>
            </a: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8" name="Google Shape;1002;p87"/>
          <p:cNvCxnSpPr/>
          <p:nvPr/>
        </p:nvCxnSpPr>
        <p:spPr>
          <a:xfrm>
            <a:off x="2290257" y="1746478"/>
            <a:ext cx="0" cy="1365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003;p87"/>
          <p:cNvSpPr/>
          <p:nvPr/>
        </p:nvSpPr>
        <p:spPr>
          <a:xfrm>
            <a:off x="1709796" y="2273702"/>
            <a:ext cx="1160923" cy="25260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ReLU</a:t>
            </a:r>
            <a:endParaRPr sz="13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0" name="Google Shape;1004;p87"/>
          <p:cNvCxnSpPr/>
          <p:nvPr/>
        </p:nvCxnSpPr>
        <p:spPr>
          <a:xfrm>
            <a:off x="2290257" y="1215617"/>
            <a:ext cx="0" cy="27825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005;p87"/>
          <p:cNvCxnSpPr/>
          <p:nvPr/>
        </p:nvCxnSpPr>
        <p:spPr>
          <a:xfrm>
            <a:off x="2290257" y="2146424"/>
            <a:ext cx="0" cy="1365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006;p87"/>
          <p:cNvSpPr/>
          <p:nvPr/>
        </p:nvSpPr>
        <p:spPr>
          <a:xfrm>
            <a:off x="1709796" y="2710352"/>
            <a:ext cx="1160923" cy="25260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</a:t>
            </a:r>
            <a:endParaRPr sz="13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1007;p87"/>
          <p:cNvSpPr/>
          <p:nvPr/>
        </p:nvSpPr>
        <p:spPr>
          <a:xfrm>
            <a:off x="1709796" y="3113229"/>
            <a:ext cx="1160923" cy="25260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>
                <a:solidFill>
                  <a:prstClr val="black"/>
                </a:solidFill>
                <a:latin typeface="Calibri" panose="020F0502020204030204"/>
                <a:ea typeface="+mn-ea"/>
              </a:rPr>
              <a:t>BN</a:t>
            </a: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4" name="Google Shape;1008;p87"/>
          <p:cNvCxnSpPr/>
          <p:nvPr/>
        </p:nvCxnSpPr>
        <p:spPr>
          <a:xfrm>
            <a:off x="2290257" y="2962961"/>
            <a:ext cx="0" cy="1365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009;p87"/>
          <p:cNvCxnSpPr/>
          <p:nvPr/>
        </p:nvCxnSpPr>
        <p:spPr>
          <a:xfrm>
            <a:off x="2290257" y="2539541"/>
            <a:ext cx="0" cy="17298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010;p87"/>
          <p:cNvCxnSpPr/>
          <p:nvPr/>
        </p:nvCxnSpPr>
        <p:spPr>
          <a:xfrm>
            <a:off x="2290257" y="3362907"/>
            <a:ext cx="0" cy="1365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1011;p87"/>
          <p:cNvSpPr/>
          <p:nvPr/>
        </p:nvSpPr>
        <p:spPr>
          <a:xfrm>
            <a:off x="1709796" y="3490185"/>
            <a:ext cx="1160923" cy="25260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ReLU</a:t>
            </a:r>
            <a:endParaRPr sz="13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8" name="Google Shape;1012;p87"/>
          <p:cNvCxnSpPr/>
          <p:nvPr/>
        </p:nvCxnSpPr>
        <p:spPr>
          <a:xfrm>
            <a:off x="2290257" y="3742794"/>
            <a:ext cx="0" cy="17860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1014;p87"/>
          <p:cNvSpPr txBox="1"/>
          <p:nvPr/>
        </p:nvSpPr>
        <p:spPr>
          <a:xfrm>
            <a:off x="3547456" y="1418758"/>
            <a:ext cx="3906107" cy="131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srgbClr val="38761D"/>
                </a:solidFill>
                <a:latin typeface="Calibri" panose="020F0502020204030204"/>
                <a:ea typeface="+mn-ea"/>
              </a:rPr>
              <a:t>Usually inserted after Fully Connected or Convolutional layers, and before nonlinearity.</a:t>
            </a:r>
            <a:endParaRPr sz="1799">
              <a:solidFill>
                <a:srgbClr val="38761D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1" name="Google Shape;1015;p87"/>
          <p:cNvCxnSpPr/>
          <p:nvPr/>
        </p:nvCxnSpPr>
        <p:spPr>
          <a:xfrm rot="10800000">
            <a:off x="3041486" y="2022875"/>
            <a:ext cx="32774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" name="Google Shape;1016;p87"/>
          <p:cNvCxnSpPr/>
          <p:nvPr/>
        </p:nvCxnSpPr>
        <p:spPr>
          <a:xfrm flipH="1">
            <a:off x="3000341" y="2173117"/>
            <a:ext cx="389374" cy="101066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4DB771-CC04-0D44-85E5-CF5F6C679D13}"/>
                  </a:ext>
                </a:extLst>
              </p:cNvPr>
              <p:cNvSpPr txBox="1"/>
              <p:nvPr/>
            </p:nvSpPr>
            <p:spPr>
              <a:xfrm>
                <a:off x="4972081" y="2839744"/>
                <a:ext cx="1999715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accPr>
                        <m: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</m:acc>
                      <m:r>
                        <a:rPr lang="en-US" sz="2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f>
                        <m:f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−</m:t>
                          </m:r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dPr>
                            <m:e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𝑉𝑎𝑟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7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r>
                                    <a:rPr lang="en-US" sz="27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270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4DB771-CC04-0D44-85E5-CF5F6C679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081" y="2839744"/>
                <a:ext cx="1999715" cy="981679"/>
              </a:xfrm>
              <a:prstGeom prst="rect">
                <a:avLst/>
              </a:prstGeom>
              <a:blipFill>
                <a:blip r:embed="rId2"/>
                <a:stretch>
                  <a:fillRect l="-1887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B086C-5BA3-8240-A3E5-6E3C7AAAF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69</a:t>
            </a:fld>
            <a:endParaRPr lang="en-US" dirty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8016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-95250"/>
            <a:ext cx="9143999" cy="857250"/>
          </a:xfrm>
        </p:spPr>
        <p:txBody>
          <a:bodyPr/>
          <a:lstStyle/>
          <a:p>
            <a:r>
              <a:rPr lang="en-US" dirty="0"/>
              <a:t>Classic Object Recognition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65842" y="1762126"/>
            <a:ext cx="4277917" cy="2352675"/>
            <a:chOff x="4741833" y="3200400"/>
            <a:chExt cx="5639132" cy="3134495"/>
          </a:xfrm>
        </p:grpSpPr>
        <p:grpSp>
          <p:nvGrpSpPr>
            <p:cNvPr id="10" name="Group 777"/>
            <p:cNvGrpSpPr/>
            <p:nvPr/>
          </p:nvGrpSpPr>
          <p:grpSpPr>
            <a:xfrm>
              <a:off x="4741833" y="3200400"/>
              <a:ext cx="2249095" cy="3134495"/>
              <a:chOff x="0" y="0"/>
              <a:chExt cx="2665593" cy="3714955"/>
            </a:xfrm>
          </p:grpSpPr>
          <p:sp>
            <p:nvSpPr>
              <p:cNvPr id="11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16" name="Group 768"/>
              <p:cNvGrpSpPr/>
              <p:nvPr/>
            </p:nvGrpSpPr>
            <p:grpSpPr>
              <a:xfrm>
                <a:off x="878432" y="0"/>
                <a:ext cx="1774141" cy="1094446"/>
                <a:chOff x="0" y="0"/>
                <a:chExt cx="1774140" cy="1094445"/>
              </a:xfrm>
            </p:grpSpPr>
            <p:sp>
              <p:nvSpPr>
                <p:cNvPr id="25" name="Shape 766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6" name="Shape 767"/>
                <p:cNvSpPr/>
                <p:nvPr/>
              </p:nvSpPr>
              <p:spPr>
                <a:xfrm>
                  <a:off x="323359" y="235885"/>
                  <a:ext cx="1272225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Edges</a:t>
                  </a:r>
                </a:p>
              </p:txBody>
            </p:sp>
          </p:grpSp>
          <p:grpSp>
            <p:nvGrpSpPr>
              <p:cNvPr id="17" name="Group 771"/>
              <p:cNvGrpSpPr/>
              <p:nvPr/>
            </p:nvGrpSpPr>
            <p:grpSpPr>
              <a:xfrm>
                <a:off x="878432" y="1303772"/>
                <a:ext cx="1774141" cy="1094446"/>
                <a:chOff x="0" y="0"/>
                <a:chExt cx="1774140" cy="1094445"/>
              </a:xfrm>
            </p:grpSpPr>
            <p:sp>
              <p:nvSpPr>
                <p:cNvPr id="23" name="Shape 769"/>
                <p:cNvSpPr/>
                <p:nvPr/>
              </p:nvSpPr>
              <p:spPr>
                <a:xfrm>
                  <a:off x="234174" y="235885"/>
                  <a:ext cx="1448234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Texture</a:t>
                  </a:r>
                  <a:endParaRPr kumimoji="0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" name="Shape 770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grpSp>
            <p:nvGrpSpPr>
              <p:cNvPr id="18" name="Group 774"/>
              <p:cNvGrpSpPr/>
              <p:nvPr/>
            </p:nvGrpSpPr>
            <p:grpSpPr>
              <a:xfrm>
                <a:off x="891452" y="2620509"/>
                <a:ext cx="1774141" cy="1094446"/>
                <a:chOff x="0" y="0"/>
                <a:chExt cx="1774140" cy="1094445"/>
              </a:xfrm>
            </p:grpSpPr>
            <p:sp>
              <p:nvSpPr>
                <p:cNvPr id="21" name="Shape 772"/>
                <p:cNvSpPr/>
                <p:nvPr/>
              </p:nvSpPr>
              <p:spPr>
                <a:xfrm>
                  <a:off x="316256" y="235885"/>
                  <a:ext cx="1294766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Colors</a:t>
                  </a:r>
                  <a:endParaRPr kumimoji="0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" name="Shape 773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sp>
            <p:nvSpPr>
              <p:cNvPr id="19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0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27" name="Group 790"/>
            <p:cNvGrpSpPr/>
            <p:nvPr/>
          </p:nvGrpSpPr>
          <p:grpSpPr>
            <a:xfrm>
              <a:off x="7076225" y="3610684"/>
              <a:ext cx="2455509" cy="2351792"/>
              <a:chOff x="0" y="0"/>
              <a:chExt cx="2910231" cy="2787308"/>
            </a:xfrm>
          </p:grpSpPr>
          <p:sp>
            <p:nvSpPr>
              <p:cNvPr id="28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31" name="Group 783"/>
              <p:cNvGrpSpPr/>
              <p:nvPr/>
            </p:nvGrpSpPr>
            <p:grpSpPr>
              <a:xfrm>
                <a:off x="1128109" y="0"/>
                <a:ext cx="1782122" cy="1094446"/>
                <a:chOff x="0" y="0"/>
                <a:chExt cx="1782120" cy="1094445"/>
              </a:xfrm>
            </p:grpSpPr>
            <p:sp>
              <p:nvSpPr>
                <p:cNvPr id="38" name="Shape 781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39" name="Shape 782"/>
                <p:cNvSpPr/>
                <p:nvPr/>
              </p:nvSpPr>
              <p:spPr>
                <a:xfrm>
                  <a:off x="24047" y="260185"/>
                  <a:ext cx="1758073" cy="5740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Segments</a:t>
                  </a:r>
                </a:p>
              </p:txBody>
            </p:sp>
          </p:grpSp>
          <p:grpSp>
            <p:nvGrpSpPr>
              <p:cNvPr id="32" name="Group 786"/>
              <p:cNvGrpSpPr/>
              <p:nvPr/>
            </p:nvGrpSpPr>
            <p:grpSpPr>
              <a:xfrm>
                <a:off x="1128109" y="1282651"/>
                <a:ext cx="1774141" cy="1094446"/>
                <a:chOff x="0" y="0"/>
                <a:chExt cx="1774140" cy="1094445"/>
              </a:xfrm>
            </p:grpSpPr>
            <p:sp>
              <p:nvSpPr>
                <p:cNvPr id="36" name="Shape 784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37" name="Shape 785"/>
                <p:cNvSpPr/>
                <p:nvPr/>
              </p:nvSpPr>
              <p:spPr>
                <a:xfrm>
                  <a:off x="416096" y="235885"/>
                  <a:ext cx="1069372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Parts</a:t>
                  </a:r>
                </a:p>
              </p:txBody>
            </p:sp>
          </p:grpSp>
          <p:sp>
            <p:nvSpPr>
              <p:cNvPr id="33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4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5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40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42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43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19200" y="4857759"/>
            <a:ext cx="1924778" cy="307763"/>
          </a:xfrm>
          <a:prstGeom prst="rect">
            <a:avLst/>
          </a:prstGeom>
          <a:noFill/>
        </p:spPr>
        <p:txBody>
          <a:bodyPr wrap="none" lIns="57136" tIns="28568" rIns="57136" bIns="28568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Slide by Philip Isola</a:t>
            </a:r>
          </a:p>
        </p:txBody>
      </p:sp>
      <p:sp>
        <p:nvSpPr>
          <p:cNvPr id="46" name="Shape 796"/>
          <p:cNvSpPr/>
          <p:nvPr/>
        </p:nvSpPr>
        <p:spPr>
          <a:xfrm>
            <a:off x="2730742" y="1032254"/>
            <a:ext cx="2071868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Feature extractors</a:t>
            </a:r>
          </a:p>
        </p:txBody>
      </p:sp>
      <p:sp>
        <p:nvSpPr>
          <p:cNvPr id="48" name="Shape 798"/>
          <p:cNvSpPr/>
          <p:nvPr/>
        </p:nvSpPr>
        <p:spPr>
          <a:xfrm>
            <a:off x="6665163" y="1644149"/>
            <a:ext cx="1076003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Classifier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000877" y="2070074"/>
            <a:ext cx="139484" cy="465194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116973" y="1436052"/>
            <a:ext cx="176991" cy="866622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Group 840"/>
          <p:cNvGrpSpPr/>
          <p:nvPr/>
        </p:nvGrpSpPr>
        <p:grpSpPr>
          <a:xfrm>
            <a:off x="7905750" y="762002"/>
            <a:ext cx="1042846" cy="421929"/>
            <a:chOff x="-1" y="-1"/>
            <a:chExt cx="1977544" cy="800101"/>
          </a:xfrm>
        </p:grpSpPr>
        <p:sp>
          <p:nvSpPr>
            <p:cNvPr id="45" name="Shape 839"/>
            <p:cNvSpPr/>
            <p:nvPr/>
          </p:nvSpPr>
          <p:spPr>
            <a:xfrm>
              <a:off x="38099" y="128296"/>
              <a:ext cx="1328381" cy="54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2863" tIns="42863" rIns="42863" bIns="42863" numCol="1" anchor="ctr">
              <a:sp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Learned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2775238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1E7B91-A89C-DE49-8C41-F94BA083B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How to normalize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189C1B-1871-6647-B887-31C17DCD5785}"/>
              </a:ext>
            </a:extLst>
          </p:cNvPr>
          <p:cNvSpPr/>
          <p:nvPr/>
        </p:nvSpPr>
        <p:spPr>
          <a:xfrm>
            <a:off x="552132" y="1065980"/>
            <a:ext cx="7602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Next Q: from </a:t>
            </a:r>
            <a:r>
              <a:rPr lang="en-US" sz="2000" b="1" dirty="0"/>
              <a:t>what </a:t>
            </a:r>
            <a:r>
              <a:rPr lang="en-US" sz="2000" dirty="0"/>
              <a:t>do you compute the mean &amp; variance?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2E4FC5-F390-7249-8134-0775D39AC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945" y="2280525"/>
            <a:ext cx="5571551" cy="2016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29A5A-1B94-224A-9751-EC47C2CC5B1D}"/>
              </a:ext>
            </a:extLst>
          </p:cNvPr>
          <p:cNvSpPr txBox="1"/>
          <p:nvPr/>
        </p:nvSpPr>
        <p:spPr>
          <a:xfrm>
            <a:off x="107504" y="2280525"/>
            <a:ext cx="34833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BatchNorm</a:t>
            </a:r>
            <a:r>
              <a:rPr lang="en-US" sz="1800" dirty="0"/>
              <a:t> computes mean and var from </a:t>
            </a:r>
            <a:r>
              <a:rPr lang="en-US" sz="1800" u="sng" dirty="0"/>
              <a:t>each batch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Depends on the batch, so need to keep a running average and store these.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LayerNorm</a:t>
            </a:r>
            <a:r>
              <a:rPr lang="en-US" sz="1800" dirty="0"/>
              <a:t>/</a:t>
            </a:r>
            <a:r>
              <a:rPr lang="en-US" sz="1800" dirty="0" err="1"/>
              <a:t>InstanceNorm</a:t>
            </a:r>
            <a:r>
              <a:rPr lang="en-US" sz="1800" dirty="0"/>
              <a:t> do not need this.</a:t>
            </a:r>
          </a:p>
        </p:txBody>
      </p:sp>
    </p:spTree>
    <p:extLst>
      <p:ext uri="{BB962C8B-B14F-4D97-AF65-F5344CB8AC3E}">
        <p14:creationId xmlns:p14="http://schemas.microsoft.com/office/powerpoint/2010/main" val="7376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Google Shape;982;p86">
                <a:extLst>
                  <a:ext uri="{FF2B5EF4-FFF2-40B4-BE49-F238E27FC236}">
                    <a16:creationId xmlns:a16="http://schemas.microsoft.com/office/drawing/2014/main" id="{DEA6127A-8FBA-7147-BD48-6057EC596A7C}"/>
                  </a:ext>
                </a:extLst>
              </p:cNvPr>
              <p:cNvSpPr txBox="1"/>
              <p:nvPr/>
            </p:nvSpPr>
            <p:spPr>
              <a:xfrm>
                <a:off x="1566549" y="2002571"/>
                <a:ext cx="2777577" cy="21588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1" tIns="68551" rIns="68551" bIns="68551" anchor="t" anchorCtr="0">
                <a:no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49" b="1" dirty="0">
                    <a:solidFill>
                      <a:prstClr val="black"/>
                    </a:solidFill>
                    <a:latin typeface="Courier New"/>
                    <a:ea typeface="Courier New"/>
                    <a:cs typeface="Courier New"/>
                    <a:sym typeface="Courier New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𝑥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 :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𝑁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 × </m:t>
                    </m:r>
                    <m:r>
                      <a:rPr lang="en-US" sz="2249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𝐶</m:t>
                    </m:r>
                  </m:oMath>
                </a14:m>
                <a:endParaRPr lang="en-US" sz="2249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249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𝜇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,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𝜎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  :1 × </m:t>
                      </m:r>
                      <m:r>
                        <a:rPr lang="en-US" sz="2249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𝐶</m:t>
                      </m:r>
                    </m:oMath>
                  </m:oMathPara>
                </a14:m>
                <a:endParaRPr lang="en-US" sz="2249" b="1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𝛾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,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𝛽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  :1 × </m:t>
                      </m:r>
                      <m:r>
                        <a:rPr lang="en-US" sz="2249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𝐶</m:t>
                      </m:r>
                    </m:oMath>
                  </m:oMathPara>
                </a14:m>
                <a:endParaRPr lang="en-US" sz="2249" b="1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𝑦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=</m:t>
                      </m:r>
                      <m:f>
                        <m:fPr>
                          <m:ctrlPr>
                            <a:rPr lang="en-US" sz="2249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ourier New"/>
                              <a:cs typeface="Courier New"/>
                              <a:sym typeface="Courier New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</m:ctrlPr>
                            </m:dPr>
                            <m:e>
                              <m: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  <m:t>𝑥</m:t>
                              </m:r>
                              <m: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  <m:t>−</m:t>
                              </m:r>
                              <m: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  <m:t>𝜇</m:t>
                              </m:r>
                            </m:e>
                          </m:d>
                        </m:num>
                        <m:den>
                          <m:r>
                            <a:rPr lang="en-US" sz="2249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ourier New"/>
                              <a:cs typeface="Courier New"/>
                              <a:sym typeface="Courier New"/>
                            </a:rPr>
                            <m:t>𝜎</m:t>
                          </m:r>
                        </m:den>
                      </m:f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𝛾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+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𝛽</m:t>
                      </m:r>
                    </m:oMath>
                  </m:oMathPara>
                </a14:m>
                <a:endParaRPr lang="en-US" sz="2249" b="1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</mc:Choice>
        <mc:Fallback xmlns="">
          <p:sp>
            <p:nvSpPr>
              <p:cNvPr id="15" name="Google Shape;982;p86">
                <a:extLst>
                  <a:ext uri="{FF2B5EF4-FFF2-40B4-BE49-F238E27FC236}">
                    <a16:creationId xmlns:a16="http://schemas.microsoft.com/office/drawing/2014/main" id="{DEA6127A-8FBA-7147-BD48-6057EC596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549" y="2002571"/>
                <a:ext cx="2777577" cy="2158820"/>
              </a:xfrm>
              <a:prstGeom prst="rect">
                <a:avLst/>
              </a:prstGeom>
              <a:blipFill>
                <a:blip r:embed="rId2"/>
                <a:stretch>
                  <a:fillRect l="-1364" b="-5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Batch Normalization for </a:t>
            </a:r>
            <a:r>
              <a:rPr lang="en-US" dirty="0" err="1"/>
              <a:t>ConvNets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982;p86"/>
              <p:cNvSpPr txBox="1"/>
              <p:nvPr/>
            </p:nvSpPr>
            <p:spPr>
              <a:xfrm>
                <a:off x="4836125" y="2002587"/>
                <a:ext cx="3480291" cy="21588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1" tIns="68551" rIns="68551" bIns="68551" anchor="t" anchorCtr="0">
                <a:no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49" b="1" dirty="0">
                    <a:solidFill>
                      <a:prstClr val="black"/>
                    </a:solidFill>
                    <a:latin typeface="Courier New"/>
                    <a:ea typeface="Courier New"/>
                    <a:cs typeface="Courier New"/>
                    <a:sym typeface="Courier New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𝑥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 :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𝑁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 × 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𝐶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 × 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𝐻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 × 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𝑊</m:t>
                    </m:r>
                  </m:oMath>
                </a14:m>
                <a:endParaRPr lang="en-US" sz="2249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249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𝜇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,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𝜎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  :1 × 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𝐶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 × 1 × 1</m:t>
                      </m:r>
                    </m:oMath>
                  </m:oMathPara>
                </a14:m>
                <a:endParaRPr lang="en-US" sz="2249" b="1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𝛾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,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𝛽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  :1 × 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𝐶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 × 1 × 1</m:t>
                      </m:r>
                    </m:oMath>
                  </m:oMathPara>
                </a14:m>
                <a:endParaRPr lang="en-US" sz="2249" b="1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𝑦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=</m:t>
                      </m:r>
                      <m:f>
                        <m:fPr>
                          <m:ctrlPr>
                            <a:rPr lang="en-US" sz="2249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ourier New"/>
                              <a:cs typeface="Courier New"/>
                              <a:sym typeface="Courier New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</m:ctrlPr>
                            </m:dPr>
                            <m:e>
                              <m: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  <m:t>𝑥</m:t>
                              </m:r>
                              <m: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  <m:t>−</m:t>
                              </m:r>
                              <m: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  <m:t>𝜇</m:t>
                              </m:r>
                            </m:e>
                          </m:d>
                        </m:num>
                        <m:den>
                          <m:r>
                            <a:rPr lang="en-US" sz="2249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ourier New"/>
                              <a:cs typeface="Courier New"/>
                              <a:sym typeface="Courier New"/>
                            </a:rPr>
                            <m:t>𝜎</m:t>
                          </m:r>
                        </m:den>
                      </m:f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𝛾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+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𝛽</m:t>
                      </m:r>
                    </m:oMath>
                  </m:oMathPara>
                </a14:m>
                <a:endParaRPr lang="en-US" sz="2249" b="1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</mc:Choice>
        <mc:Fallback xmlns="">
          <p:sp>
            <p:nvSpPr>
              <p:cNvPr id="4" name="Google Shape;982;p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125" y="2002587"/>
                <a:ext cx="3480291" cy="2158820"/>
              </a:xfrm>
              <a:prstGeom prst="rect">
                <a:avLst/>
              </a:prstGeom>
              <a:blipFill>
                <a:blip r:embed="rId3"/>
                <a:stretch>
                  <a:fillRect l="-1091" b="-5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Google Shape;984;p86"/>
          <p:cNvCxnSpPr>
            <a:cxnSpLocks/>
          </p:cNvCxnSpPr>
          <p:nvPr/>
        </p:nvCxnSpPr>
        <p:spPr>
          <a:xfrm>
            <a:off x="2459357" y="2388891"/>
            <a:ext cx="0" cy="36571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85;p86"/>
          <p:cNvSpPr txBox="1"/>
          <p:nvPr/>
        </p:nvSpPr>
        <p:spPr>
          <a:xfrm>
            <a:off x="1178704" y="2388890"/>
            <a:ext cx="1180976" cy="40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Normalize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Google Shape;990;p86"/>
          <p:cNvSpPr txBox="1"/>
          <p:nvPr/>
        </p:nvSpPr>
        <p:spPr>
          <a:xfrm>
            <a:off x="1480823" y="991494"/>
            <a:ext cx="2732011" cy="61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Batch Normalization for </a:t>
            </a:r>
            <a:r>
              <a:rPr lang="en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fully-connected</a:t>
            </a: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networks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991;p86"/>
          <p:cNvSpPr txBox="1"/>
          <p:nvPr/>
        </p:nvSpPr>
        <p:spPr>
          <a:xfrm>
            <a:off x="4690859" y="915566"/>
            <a:ext cx="3480291" cy="76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Batch Normalization for 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convolutional</a:t>
            </a: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networks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(Spatial </a:t>
            </a:r>
            <a:r>
              <a:rPr lang="en" sz="18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Batchnorm</a:t>
            </a: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BatchNorm2D)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6" name="Google Shape;984;p86">
            <a:extLst>
              <a:ext uri="{FF2B5EF4-FFF2-40B4-BE49-F238E27FC236}">
                <a16:creationId xmlns:a16="http://schemas.microsoft.com/office/drawing/2014/main" id="{5BB3EEBA-55AE-8B47-852B-F032CC894D13}"/>
              </a:ext>
            </a:extLst>
          </p:cNvPr>
          <p:cNvCxnSpPr>
            <a:cxnSpLocks/>
          </p:cNvCxnSpPr>
          <p:nvPr/>
        </p:nvCxnSpPr>
        <p:spPr>
          <a:xfrm>
            <a:off x="5731817" y="2388891"/>
            <a:ext cx="0" cy="36571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985;p86">
            <a:extLst>
              <a:ext uri="{FF2B5EF4-FFF2-40B4-BE49-F238E27FC236}">
                <a16:creationId xmlns:a16="http://schemas.microsoft.com/office/drawing/2014/main" id="{FE548154-64EF-3245-B143-55960A278BDA}"/>
              </a:ext>
            </a:extLst>
          </p:cNvPr>
          <p:cNvSpPr txBox="1"/>
          <p:nvPr/>
        </p:nvSpPr>
        <p:spPr>
          <a:xfrm>
            <a:off x="4257981" y="2427734"/>
            <a:ext cx="1096114" cy="40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Normalize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8" name="Google Shape;984;p86">
            <a:extLst>
              <a:ext uri="{FF2B5EF4-FFF2-40B4-BE49-F238E27FC236}">
                <a16:creationId xmlns:a16="http://schemas.microsoft.com/office/drawing/2014/main" id="{5F199D60-BB86-F546-9955-1B0ADF8AC246}"/>
              </a:ext>
            </a:extLst>
          </p:cNvPr>
          <p:cNvCxnSpPr>
            <a:cxnSpLocks/>
          </p:cNvCxnSpPr>
          <p:nvPr/>
        </p:nvCxnSpPr>
        <p:spPr>
          <a:xfrm>
            <a:off x="6734427" y="2408421"/>
            <a:ext cx="0" cy="36571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984;p86">
            <a:extLst>
              <a:ext uri="{FF2B5EF4-FFF2-40B4-BE49-F238E27FC236}">
                <a16:creationId xmlns:a16="http://schemas.microsoft.com/office/drawing/2014/main" id="{EF7D81BD-8F97-614E-8DCB-370ED095E6A9}"/>
              </a:ext>
            </a:extLst>
          </p:cNvPr>
          <p:cNvCxnSpPr>
            <a:cxnSpLocks/>
          </p:cNvCxnSpPr>
          <p:nvPr/>
        </p:nvCxnSpPr>
        <p:spPr>
          <a:xfrm>
            <a:off x="7284185" y="2388891"/>
            <a:ext cx="0" cy="36571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B2DC9E-A377-764E-BD55-8B85F86D5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71</a:t>
            </a:fld>
            <a:endParaRPr lang="en-US" dirty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29022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14E7-7D9B-B744-9541-9D9FD884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Lenet-5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BDED0-07BC-4A47-ABA5-89F7E51F4BF3}"/>
              </a:ext>
            </a:extLst>
          </p:cNvPr>
          <p:cNvSpPr txBox="1"/>
          <p:nvPr/>
        </p:nvSpPr>
        <p:spPr>
          <a:xfrm>
            <a:off x="6875951" y="85516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LeCun</a:t>
            </a:r>
            <a:r>
              <a:rPr lang="en-US" sz="1800" dirty="0"/>
              <a:t> et al. 1998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FC0F4-7B84-CF4B-9DCE-6F33C41C389F}"/>
              </a:ext>
            </a:extLst>
          </p:cNvPr>
          <p:cNvSpPr/>
          <p:nvPr/>
        </p:nvSpPr>
        <p:spPr>
          <a:xfrm>
            <a:off x="208498" y="4099035"/>
            <a:ext cx="78918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Conv filters were 5x5, applied at stride 1 </a:t>
            </a:r>
          </a:p>
          <a:p>
            <a:r>
              <a:rPr lang="en-US" sz="1800" dirty="0"/>
              <a:t>Subsampling (Pooling) layers were 2x2 applied at stride 2 </a:t>
            </a:r>
          </a:p>
          <a:p>
            <a:r>
              <a:rPr lang="en-US" sz="1800" dirty="0"/>
              <a:t>i.e. architecture is [CONV-POOL-CONV-POOL-CONV-flatten-FC-output]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610747-35BF-F344-97B7-6962802AD6AE}"/>
              </a:ext>
            </a:extLst>
          </p:cNvPr>
          <p:cNvGrpSpPr/>
          <p:nvPr/>
        </p:nvGrpSpPr>
        <p:grpSpPr>
          <a:xfrm>
            <a:off x="-108520" y="1107405"/>
            <a:ext cx="10520434" cy="2976513"/>
            <a:chOff x="208499" y="1452166"/>
            <a:chExt cx="8935501" cy="25280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20B869-D2B8-D545-B7DF-74D3AF128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499" y="1452166"/>
              <a:ext cx="8935501" cy="252809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93FDBF-368F-AD41-9E26-472C63AB9272}"/>
                </a:ext>
              </a:extLst>
            </p:cNvPr>
            <p:cNvSpPr/>
            <p:nvPr/>
          </p:nvSpPr>
          <p:spPr>
            <a:xfrm>
              <a:off x="7452320" y="3363838"/>
              <a:ext cx="144016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30E4D0-F3F6-D745-A091-E06151E9FD3D}"/>
              </a:ext>
            </a:extLst>
          </p:cNvPr>
          <p:cNvSpPr txBox="1"/>
          <p:nvPr/>
        </p:nvSpPr>
        <p:spPr>
          <a:xfrm>
            <a:off x="467544" y="843558"/>
            <a:ext cx="357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Task: 10 digit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26115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0231B-64DA-1C46-B3AC-1BC9D2D6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LeNet5 demo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2E5165-7299-2E46-A474-4A8CF1AE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52682"/>
            <a:ext cx="5257958" cy="328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45B8-33F5-7E49-A097-4F0D2F1375EF}"/>
              </a:ext>
            </a:extLst>
          </p:cNvPr>
          <p:cNvSpPr txBox="1"/>
          <p:nvPr/>
        </p:nvSpPr>
        <p:spPr>
          <a:xfrm>
            <a:off x="6660232" y="6346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LeCun</a:t>
            </a:r>
            <a:r>
              <a:rPr lang="en-US" sz="1800" dirty="0"/>
              <a:t> et al. 1998</a:t>
            </a:r>
          </a:p>
        </p:txBody>
      </p:sp>
    </p:spTree>
    <p:extLst>
      <p:ext uri="{BB962C8B-B14F-4D97-AF65-F5344CB8AC3E}">
        <p14:creationId xmlns:p14="http://schemas.microsoft.com/office/powerpoint/2010/main" val="8249109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833A-64BF-474C-ACB5-5084C01B0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F4BAB-624B-F74D-A3AA-4D323073AB34}"/>
              </a:ext>
            </a:extLst>
          </p:cNvPr>
          <p:cNvSpPr/>
          <p:nvPr/>
        </p:nvSpPr>
        <p:spPr>
          <a:xfrm>
            <a:off x="5707495" y="318847"/>
            <a:ext cx="3436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[</a:t>
            </a:r>
            <a:r>
              <a:rPr lang="en-US" sz="1800" dirty="0" err="1"/>
              <a:t>Krizhevsky</a:t>
            </a:r>
            <a:r>
              <a:rPr lang="en-US" sz="1800" dirty="0"/>
              <a:t>, </a:t>
            </a:r>
            <a:r>
              <a:rPr lang="en-US" sz="1800" dirty="0" err="1"/>
              <a:t>Sutskever</a:t>
            </a:r>
            <a:r>
              <a:rPr lang="en-US" sz="1800" dirty="0"/>
              <a:t>, Hinton, </a:t>
            </a:r>
            <a:r>
              <a:rPr lang="en-US" sz="1800" dirty="0" err="1"/>
              <a:t>NeurIPS</a:t>
            </a:r>
            <a:r>
              <a:rPr lang="en-US" sz="1800" dirty="0"/>
              <a:t> 2012]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288B0-242E-0E45-B716-68FE389D67D4}"/>
              </a:ext>
            </a:extLst>
          </p:cNvPr>
          <p:cNvSpPr txBox="1"/>
          <p:nvPr/>
        </p:nvSpPr>
        <p:spPr>
          <a:xfrm>
            <a:off x="467544" y="97828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Task: ImageNet 1000-class classification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F376DD-3322-B843-8982-72074F6F312B}"/>
              </a:ext>
            </a:extLst>
          </p:cNvPr>
          <p:cNvGrpSpPr/>
          <p:nvPr/>
        </p:nvGrpSpPr>
        <p:grpSpPr>
          <a:xfrm>
            <a:off x="1115616" y="1248246"/>
            <a:ext cx="7289800" cy="3987800"/>
            <a:chOff x="1115616" y="1248246"/>
            <a:chExt cx="7289800" cy="39878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5C35CA-D72F-6443-B238-50E8243447B6}"/>
                </a:ext>
              </a:extLst>
            </p:cNvPr>
            <p:cNvGrpSpPr/>
            <p:nvPr/>
          </p:nvGrpSpPr>
          <p:grpSpPr>
            <a:xfrm>
              <a:off x="1115616" y="1248246"/>
              <a:ext cx="7289800" cy="3987800"/>
              <a:chOff x="1115616" y="1248246"/>
              <a:chExt cx="7289800" cy="39878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E78F2E-8CE9-A346-AD75-9443D37B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15616" y="1248246"/>
                <a:ext cx="7289800" cy="398780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5C0FF1A-6A09-514B-89DE-A0C18683D2A1}"/>
                  </a:ext>
                </a:extLst>
              </p:cNvPr>
              <p:cNvSpPr/>
              <p:nvPr/>
            </p:nvSpPr>
            <p:spPr>
              <a:xfrm>
                <a:off x="1331640" y="1851670"/>
                <a:ext cx="86409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5A1A8E-C76C-8148-82DE-459770CC7E5F}"/>
                </a:ext>
              </a:extLst>
            </p:cNvPr>
            <p:cNvSpPr txBox="1"/>
            <p:nvPr/>
          </p:nvSpPr>
          <p:spPr>
            <a:xfrm>
              <a:off x="1188638" y="1944165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227x 227</a:t>
              </a:r>
            </a:p>
            <a:p>
              <a:pPr algn="ctr"/>
              <a:r>
                <a:rPr lang="en-US" sz="1400" dirty="0"/>
                <a:t> 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02DDDE-DB61-0D44-B2C1-9715B9C1D503}"/>
              </a:ext>
            </a:extLst>
          </p:cNvPr>
          <p:cNvSpPr txBox="1"/>
          <p:nvPr/>
        </p:nvSpPr>
        <p:spPr>
          <a:xfrm>
            <a:off x="323528" y="1944165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HxW</a:t>
            </a:r>
            <a:endParaRPr lang="en-US" sz="1400" b="1" dirty="0"/>
          </a:p>
          <a:p>
            <a:pPr algn="ctr"/>
            <a:r>
              <a:rPr lang="en-US" sz="14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422344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25127-F334-1C47-91F2-0076F67A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B6536-00F1-F14E-A8BD-50743E977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873043"/>
            <a:ext cx="5804272" cy="1915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890A6-7FF5-5941-A1D8-33C872831F49}"/>
              </a:ext>
            </a:extLst>
          </p:cNvPr>
          <p:cNvSpPr txBox="1"/>
          <p:nvPr/>
        </p:nvSpPr>
        <p:spPr>
          <a:xfrm>
            <a:off x="275839" y="2715766"/>
            <a:ext cx="9433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Input: 227x227x3 images </a:t>
            </a:r>
          </a:p>
          <a:p>
            <a:r>
              <a:rPr lang="en-US" sz="1800" b="1" dirty="0"/>
              <a:t>First layer </a:t>
            </a:r>
            <a:r>
              <a:rPr lang="en-US" sz="1800" dirty="0"/>
              <a:t>(CONV1): 96 11x11 filters applied at stride 4 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Q: What is the output volume size after Conv1?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408CF-4487-B54E-8D59-DB043DB0BF88}"/>
              </a:ext>
            </a:extLst>
          </p:cNvPr>
          <p:cNvSpPr txBox="1"/>
          <p:nvPr/>
        </p:nvSpPr>
        <p:spPr>
          <a:xfrm>
            <a:off x="6300192" y="2966017"/>
            <a:ext cx="2707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Hint: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(227-11)/4 + 1 = 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5A572-1EC8-B84C-9466-68457283F2FF}"/>
              </a:ext>
            </a:extLst>
          </p:cNvPr>
          <p:cNvSpPr txBox="1"/>
          <p:nvPr/>
        </p:nvSpPr>
        <p:spPr>
          <a:xfrm>
            <a:off x="4227577" y="3862540"/>
            <a:ext cx="36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55x55x96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F390B-0A54-5747-924B-C111B79EAE4D}"/>
              </a:ext>
            </a:extLst>
          </p:cNvPr>
          <p:cNvSpPr txBox="1"/>
          <p:nvPr/>
        </p:nvSpPr>
        <p:spPr>
          <a:xfrm>
            <a:off x="280403" y="4441276"/>
            <a:ext cx="631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Q: how many parameters in this layer?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381F0-4DF6-284D-B18B-A3ACF228FF71}"/>
              </a:ext>
            </a:extLst>
          </p:cNvPr>
          <p:cNvSpPr/>
          <p:nvPr/>
        </p:nvSpPr>
        <p:spPr>
          <a:xfrm>
            <a:off x="5707495" y="123478"/>
            <a:ext cx="3436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[</a:t>
            </a:r>
            <a:r>
              <a:rPr lang="en-US" sz="1800" dirty="0" err="1"/>
              <a:t>Krizhevsky</a:t>
            </a:r>
            <a:r>
              <a:rPr lang="en-US" sz="1800" dirty="0"/>
              <a:t>, </a:t>
            </a:r>
            <a:r>
              <a:rPr lang="en-US" sz="1800" dirty="0" err="1"/>
              <a:t>Sutskever</a:t>
            </a:r>
            <a:r>
              <a:rPr lang="en-US" sz="1800" dirty="0"/>
              <a:t>, Hinton, </a:t>
            </a:r>
            <a:r>
              <a:rPr lang="en-US" sz="1800" dirty="0" err="1"/>
              <a:t>NeurIPS</a:t>
            </a:r>
            <a:r>
              <a:rPr lang="en-US" sz="1800" dirty="0"/>
              <a:t> 2012]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4C53C-85D0-8744-8B5E-B9B45EFEBBFD}"/>
              </a:ext>
            </a:extLst>
          </p:cNvPr>
          <p:cNvSpPr txBox="1"/>
          <p:nvPr/>
        </p:nvSpPr>
        <p:spPr>
          <a:xfrm>
            <a:off x="4227577" y="4774168"/>
            <a:ext cx="36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(3*11*11) * 96</a:t>
            </a:r>
          </a:p>
        </p:txBody>
      </p:sp>
    </p:spTree>
    <p:extLst>
      <p:ext uri="{BB962C8B-B14F-4D97-AF65-F5344CB8AC3E}">
        <p14:creationId xmlns:p14="http://schemas.microsoft.com/office/powerpoint/2010/main" val="39638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25127-F334-1C47-91F2-0076F67A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B6536-00F1-F14E-A8BD-50743E977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873043"/>
            <a:ext cx="5804272" cy="1915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890A6-7FF5-5941-A1D8-33C872831F49}"/>
              </a:ext>
            </a:extLst>
          </p:cNvPr>
          <p:cNvSpPr txBox="1"/>
          <p:nvPr/>
        </p:nvSpPr>
        <p:spPr>
          <a:xfrm>
            <a:off x="275839" y="2715766"/>
            <a:ext cx="9433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Input: 227x227x3 images </a:t>
            </a:r>
          </a:p>
          <a:p>
            <a:r>
              <a:rPr lang="en-US" sz="1800" dirty="0"/>
              <a:t>After Conv1: 55x55x96</a:t>
            </a:r>
          </a:p>
          <a:p>
            <a:r>
              <a:rPr lang="en-US" sz="1800" b="1" dirty="0"/>
              <a:t>Second layer: </a:t>
            </a:r>
            <a:r>
              <a:rPr lang="en-US" sz="1800" dirty="0"/>
              <a:t>Pool1: 3x3 at stride 2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Q: What is the output volume size after Pool1?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5A572-1EC8-B84C-9466-68457283F2FF}"/>
              </a:ext>
            </a:extLst>
          </p:cNvPr>
          <p:cNvSpPr txBox="1"/>
          <p:nvPr/>
        </p:nvSpPr>
        <p:spPr>
          <a:xfrm>
            <a:off x="5495911" y="3805542"/>
            <a:ext cx="364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(55-3)/2 + 1 = 27</a:t>
            </a:r>
          </a:p>
          <a:p>
            <a:r>
              <a:rPr lang="en-US" sz="1800" dirty="0"/>
              <a:t>27x27x96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F390B-0A54-5747-924B-C111B79EAE4D}"/>
              </a:ext>
            </a:extLst>
          </p:cNvPr>
          <p:cNvSpPr txBox="1"/>
          <p:nvPr/>
        </p:nvSpPr>
        <p:spPr>
          <a:xfrm>
            <a:off x="280403" y="4441276"/>
            <a:ext cx="631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Q: how many parameters in this layer?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381F0-4DF6-284D-B18B-A3ACF228FF71}"/>
              </a:ext>
            </a:extLst>
          </p:cNvPr>
          <p:cNvSpPr/>
          <p:nvPr/>
        </p:nvSpPr>
        <p:spPr>
          <a:xfrm>
            <a:off x="5707495" y="123478"/>
            <a:ext cx="3436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[</a:t>
            </a:r>
            <a:r>
              <a:rPr lang="en-US" sz="1800" dirty="0" err="1"/>
              <a:t>Krizhevsky</a:t>
            </a:r>
            <a:r>
              <a:rPr lang="en-US" sz="1800" dirty="0"/>
              <a:t>, </a:t>
            </a:r>
            <a:r>
              <a:rPr lang="en-US" sz="1800" dirty="0" err="1"/>
              <a:t>Sutskever</a:t>
            </a:r>
            <a:r>
              <a:rPr lang="en-US" sz="1800" dirty="0"/>
              <a:t>, Hinton, </a:t>
            </a:r>
            <a:r>
              <a:rPr lang="en-US" sz="1800" dirty="0" err="1"/>
              <a:t>NeurIPS</a:t>
            </a:r>
            <a:r>
              <a:rPr lang="en-US" sz="1800" dirty="0"/>
              <a:t> 2012]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4C53C-85D0-8744-8B5E-B9B45EFEBBFD}"/>
              </a:ext>
            </a:extLst>
          </p:cNvPr>
          <p:cNvSpPr txBox="1"/>
          <p:nvPr/>
        </p:nvSpPr>
        <p:spPr>
          <a:xfrm>
            <a:off x="4227577" y="4774168"/>
            <a:ext cx="36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0!!!</a:t>
            </a:r>
          </a:p>
        </p:txBody>
      </p:sp>
    </p:spTree>
    <p:extLst>
      <p:ext uri="{BB962C8B-B14F-4D97-AF65-F5344CB8AC3E}">
        <p14:creationId xmlns:p14="http://schemas.microsoft.com/office/powerpoint/2010/main" val="56678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AlexNet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-3196829" y="1800225"/>
          <a:ext cx="2571750" cy="154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2605B29-94A0-3F4F-9614-A12781A8B39F}"/>
              </a:ext>
            </a:extLst>
          </p:cNvPr>
          <p:cNvGrpSpPr/>
          <p:nvPr/>
        </p:nvGrpSpPr>
        <p:grpSpPr>
          <a:xfrm>
            <a:off x="1023016" y="2283719"/>
            <a:ext cx="2417414" cy="2528477"/>
            <a:chOff x="1023016" y="2100673"/>
            <a:chExt cx="2417414" cy="2528477"/>
          </a:xfrm>
        </p:grpSpPr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23977142"/>
                </p:ext>
              </p:extLst>
            </p:nvPr>
          </p:nvGraphicFramePr>
          <p:xfrm>
            <a:off x="1177290" y="2571750"/>
            <a:ext cx="2263140" cy="2057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1023016" y="2100673"/>
              <a:ext cx="241741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Most of the </a:t>
              </a:r>
              <a:r>
                <a:rPr lang="en-US" sz="1350" b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memory usage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 is in the early convolution layers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2F5030-FA0F-4C45-99AE-7F9E6E0404E2}"/>
              </a:ext>
            </a:extLst>
          </p:cNvPr>
          <p:cNvGrpSpPr/>
          <p:nvPr/>
        </p:nvGrpSpPr>
        <p:grpSpPr>
          <a:xfrm>
            <a:off x="3440430" y="2283718"/>
            <a:ext cx="2263140" cy="2528478"/>
            <a:chOff x="3440430" y="2100672"/>
            <a:chExt cx="2263140" cy="2528478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36933400"/>
                </p:ext>
              </p:extLst>
            </p:nvPr>
          </p:nvGraphicFramePr>
          <p:xfrm>
            <a:off x="3440430" y="2571750"/>
            <a:ext cx="2263140" cy="2057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3546935" y="2100672"/>
              <a:ext cx="21566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Nearly all </a:t>
              </a:r>
              <a:r>
                <a:rPr lang="en-US" sz="1350" b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parameters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 are in the fully-connected layers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B0B695-8B0E-6B4E-BA74-EDD5854C868D}"/>
              </a:ext>
            </a:extLst>
          </p:cNvPr>
          <p:cNvGrpSpPr/>
          <p:nvPr/>
        </p:nvGrpSpPr>
        <p:grpSpPr>
          <a:xfrm>
            <a:off x="5703570" y="2285768"/>
            <a:ext cx="2631626" cy="2526428"/>
            <a:chOff x="5703570" y="2102722"/>
            <a:chExt cx="2631626" cy="2526428"/>
          </a:xfrm>
        </p:grpSpPr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18104406"/>
                </p:ext>
              </p:extLst>
            </p:nvPr>
          </p:nvGraphicFramePr>
          <p:xfrm>
            <a:off x="5703570" y="2571750"/>
            <a:ext cx="2263140" cy="2057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886451" y="2102722"/>
              <a:ext cx="244874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Most </a:t>
              </a:r>
              <a:r>
                <a:rPr lang="en-US" sz="1350" b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floating-point ops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 occur in the convolution layers</a:t>
              </a:r>
            </a:p>
          </p:txBody>
        </p:sp>
      </p:grpSp>
      <p:pic>
        <p:nvPicPr>
          <p:cNvPr id="13" name="Google Shape;489;p35">
            <a:extLst>
              <a:ext uri="{FF2B5EF4-FFF2-40B4-BE49-F238E27FC236}">
                <a16:creationId xmlns:a16="http://schemas.microsoft.com/office/drawing/2014/main" id="{0CCC937B-6692-E948-897D-7012454E0B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9321"/>
          <a:stretch/>
        </p:blipFill>
        <p:spPr>
          <a:xfrm>
            <a:off x="3799627" y="1"/>
            <a:ext cx="4201373" cy="12743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E8CF0-5179-A442-8572-5700E703E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77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E4F83-873F-7B46-9224-01B385BC7B31}"/>
              </a:ext>
            </a:extLst>
          </p:cNvPr>
          <p:cNvSpPr txBox="1"/>
          <p:nvPr/>
        </p:nvSpPr>
        <p:spPr>
          <a:xfrm>
            <a:off x="179512" y="113349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Q: Which part of the network incurs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87CDB0-7B01-2042-B3FE-1EB00A43F491}"/>
              </a:ext>
            </a:extLst>
          </p:cNvPr>
          <p:cNvSpPr txBox="1"/>
          <p:nvPr/>
        </p:nvSpPr>
        <p:spPr>
          <a:xfrm>
            <a:off x="1177290" y="1537875"/>
            <a:ext cx="2170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high memory usage?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986735-39F4-EA40-BC23-276D18B876E7}"/>
              </a:ext>
            </a:extLst>
          </p:cNvPr>
          <p:cNvSpPr txBox="1"/>
          <p:nvPr/>
        </p:nvSpPr>
        <p:spPr>
          <a:xfrm>
            <a:off x="3454369" y="1508684"/>
            <a:ext cx="2170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Large # of parameters?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4D2450-640E-2343-950D-A881180E624A}"/>
              </a:ext>
            </a:extLst>
          </p:cNvPr>
          <p:cNvSpPr txBox="1"/>
          <p:nvPr/>
        </p:nvSpPr>
        <p:spPr>
          <a:xfrm>
            <a:off x="5731448" y="1662572"/>
            <a:ext cx="2170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high FLOPs?</a:t>
            </a:r>
          </a:p>
        </p:txBody>
      </p:sp>
    </p:spTree>
    <p:extLst>
      <p:ext uri="{BB962C8B-B14F-4D97-AF65-F5344CB8AC3E}">
        <p14:creationId xmlns:p14="http://schemas.microsoft.com/office/powerpoint/2010/main" val="249046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E9D33-09F5-284C-905B-898B4580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pytorch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E695D-4890-3645-8E9A-80522BD28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0"/>
            <a:ext cx="5667295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6E4914-261F-D14E-9C5B-EF7B21E593DD}"/>
              </a:ext>
            </a:extLst>
          </p:cNvPr>
          <p:cNvSpPr txBox="1"/>
          <p:nvPr/>
        </p:nvSpPr>
        <p:spPr>
          <a:xfrm>
            <a:off x="457200" y="1571848"/>
            <a:ext cx="298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3"/>
              </a:rPr>
              <a:t>https://</a:t>
            </a:r>
            <a:r>
              <a:rPr lang="en-US" sz="1800" dirty="0" err="1">
                <a:hlinkClick r:id="rId3"/>
              </a:rPr>
              <a:t>github.com</a:t>
            </a:r>
            <a:r>
              <a:rPr lang="en-US" sz="1800" dirty="0">
                <a:hlinkClick r:id="rId3"/>
              </a:rPr>
              <a:t>/</a:t>
            </a:r>
            <a:r>
              <a:rPr lang="en-US" sz="1800" dirty="0" err="1">
                <a:hlinkClick r:id="rId3"/>
              </a:rPr>
              <a:t>pytorch</a:t>
            </a:r>
            <a:r>
              <a:rPr lang="en-US" sz="1800" dirty="0">
                <a:hlinkClick r:id="rId3"/>
              </a:rPr>
              <a:t>/vision/blob/main/</a:t>
            </a:r>
            <a:r>
              <a:rPr lang="en-US" sz="1800" dirty="0" err="1">
                <a:hlinkClick r:id="rId3"/>
              </a:rPr>
              <a:t>torchvision</a:t>
            </a:r>
            <a:r>
              <a:rPr lang="en-US" sz="1800" dirty="0">
                <a:hlinkClick r:id="rId3"/>
              </a:rPr>
              <a:t>/models/alexnet.py#L18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91567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692B-D209-7B4D-B44D-9EE3007D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VGGNet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Simonyan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Zisserman 2015]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1766E-DEC0-ED43-BE52-D7E29B950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019" y="784772"/>
            <a:ext cx="4785269" cy="4358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0065D-AC11-7E46-BB63-15A2C6574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255345"/>
            <a:ext cx="4785269" cy="813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B166A-2FC1-5147-8CCE-8336C32E5417}"/>
              </a:ext>
            </a:extLst>
          </p:cNvPr>
          <p:cNvSpPr txBox="1"/>
          <p:nvPr/>
        </p:nvSpPr>
        <p:spPr>
          <a:xfrm>
            <a:off x="586389" y="1347614"/>
            <a:ext cx="4378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Input: 224x224x3</a:t>
            </a:r>
          </a:p>
          <a:p>
            <a:endParaRPr lang="en-US" sz="2000" dirty="0"/>
          </a:p>
          <a:p>
            <a:r>
              <a:rPr lang="en-US" sz="2000" b="1" dirty="0"/>
              <a:t>Simplified</a:t>
            </a:r>
            <a:r>
              <a:rPr lang="en-US" sz="2000" dirty="0"/>
              <a:t> design 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kernel size 3x3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Always </a:t>
            </a:r>
            <a:r>
              <a:rPr lang="en-US" sz="2000" dirty="0" err="1"/>
              <a:t>ReLu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max pool are 2x2, stride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After pool, double the # of channels</a:t>
            </a:r>
          </a:p>
        </p:txBody>
      </p:sp>
    </p:spTree>
    <p:extLst>
      <p:ext uri="{BB962C8B-B14F-4D97-AF65-F5344CB8AC3E}">
        <p14:creationId xmlns:p14="http://schemas.microsoft.com/office/powerpoint/2010/main" val="2366587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8397" y="4352932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-95250"/>
            <a:ext cx="9143999" cy="857250"/>
          </a:xfrm>
        </p:spPr>
        <p:txBody>
          <a:bodyPr/>
          <a:lstStyle/>
          <a:p>
            <a:r>
              <a:rPr lang="en-US" dirty="0"/>
              <a:t>Learning Features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777"/>
          <p:cNvGrpSpPr/>
          <p:nvPr/>
        </p:nvGrpSpPr>
        <p:grpSpPr>
          <a:xfrm>
            <a:off x="2865846" y="1762126"/>
            <a:ext cx="1706193" cy="2352675"/>
            <a:chOff x="0" y="0"/>
            <a:chExt cx="2665593" cy="3714955"/>
          </a:xfrm>
        </p:grpSpPr>
        <p:sp>
          <p:nvSpPr>
            <p:cNvPr id="11" name="Shape 765"/>
            <p:cNvSpPr/>
            <p:nvPr/>
          </p:nvSpPr>
          <p:spPr>
            <a:xfrm>
              <a:off x="0" y="1896631"/>
              <a:ext cx="759230" cy="1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2863" tIns="42863" rIns="42863" bIns="42863" numCol="1" anchor="ctr">
              <a:no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grpSp>
          <p:nvGrpSpPr>
            <p:cNvPr id="16" name="Group 768"/>
            <p:cNvGrpSpPr/>
            <p:nvPr/>
          </p:nvGrpSpPr>
          <p:grpSpPr>
            <a:xfrm>
              <a:off x="878432" y="0"/>
              <a:ext cx="1774141" cy="1094446"/>
              <a:chOff x="0" y="0"/>
              <a:chExt cx="1774140" cy="1094445"/>
            </a:xfrm>
          </p:grpSpPr>
          <p:sp>
            <p:nvSpPr>
              <p:cNvPr id="25" name="Shape 766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6" name="Shape 767"/>
              <p:cNvSpPr/>
              <p:nvPr/>
            </p:nvSpPr>
            <p:spPr>
              <a:xfrm>
                <a:off x="323359" y="235885"/>
                <a:ext cx="1272225" cy="622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2863" tIns="42863" rIns="42863" bIns="42863" numCol="1" anchor="ctr">
                <a:spAutoFit/>
              </a:bodyPr>
              <a:lstStyle>
                <a:lvl1pPr>
                  <a:defRPr sz="2800"/>
                </a:lvl1pPr>
              </a:lstStyle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rPr>
                  <a:t>Edges</a:t>
                </a:r>
              </a:p>
            </p:txBody>
          </p:sp>
        </p:grpSp>
        <p:grpSp>
          <p:nvGrpSpPr>
            <p:cNvPr id="17" name="Group 771"/>
            <p:cNvGrpSpPr/>
            <p:nvPr/>
          </p:nvGrpSpPr>
          <p:grpSpPr>
            <a:xfrm>
              <a:off x="878432" y="1303772"/>
              <a:ext cx="1774141" cy="1094446"/>
              <a:chOff x="0" y="0"/>
              <a:chExt cx="1774140" cy="1094445"/>
            </a:xfrm>
          </p:grpSpPr>
          <p:sp>
            <p:nvSpPr>
              <p:cNvPr id="23" name="Shape 769"/>
              <p:cNvSpPr/>
              <p:nvPr/>
            </p:nvSpPr>
            <p:spPr>
              <a:xfrm>
                <a:off x="234174" y="235885"/>
                <a:ext cx="1448234" cy="622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2863" tIns="42863" rIns="42863" bIns="42863" numCol="1" anchor="ctr">
                <a:spAutoFit/>
              </a:bodyPr>
              <a:lstStyle>
                <a:lvl1pPr>
                  <a:defRPr sz="2800"/>
                </a:lvl1pPr>
              </a:lstStyle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rPr>
                  <a:t>Texture</a:t>
                </a: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4" name="Shape 770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18" name="Group 774"/>
            <p:cNvGrpSpPr/>
            <p:nvPr/>
          </p:nvGrpSpPr>
          <p:grpSpPr>
            <a:xfrm>
              <a:off x="891452" y="2620509"/>
              <a:ext cx="1774141" cy="1094446"/>
              <a:chOff x="0" y="0"/>
              <a:chExt cx="1774140" cy="1094445"/>
            </a:xfrm>
          </p:grpSpPr>
          <p:sp>
            <p:nvSpPr>
              <p:cNvPr id="21" name="Shape 772"/>
              <p:cNvSpPr/>
              <p:nvPr/>
            </p:nvSpPr>
            <p:spPr>
              <a:xfrm>
                <a:off x="316256" y="235885"/>
                <a:ext cx="1294766" cy="622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2863" tIns="42863" rIns="42863" bIns="42863" numCol="1" anchor="ctr">
                <a:spAutoFit/>
              </a:bodyPr>
              <a:lstStyle>
                <a:lvl1pPr>
                  <a:defRPr sz="2800"/>
                </a:lvl1pPr>
              </a:lstStyle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rPr>
                  <a:t>Colors</a:t>
                </a: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2" name="Shape 773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>
          <p:nvSpPr>
            <p:cNvPr id="19" name="Shape 775"/>
            <p:cNvSpPr/>
            <p:nvPr/>
          </p:nvSpPr>
          <p:spPr>
            <a:xfrm flipV="1">
              <a:off x="33084" y="655124"/>
              <a:ext cx="718534" cy="1138831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2863" tIns="42863" rIns="42863" bIns="42863" numCol="1" anchor="ctr">
              <a:no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20" name="Shape 776"/>
            <p:cNvSpPr/>
            <p:nvPr/>
          </p:nvSpPr>
          <p:spPr>
            <a:xfrm>
              <a:off x="33084" y="2014025"/>
              <a:ext cx="718534" cy="1138830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2863" tIns="42863" rIns="42863" bIns="42863" numCol="1" anchor="ctr">
              <a:no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46" name="Shape 796"/>
          <p:cNvSpPr/>
          <p:nvPr/>
        </p:nvSpPr>
        <p:spPr>
          <a:xfrm>
            <a:off x="2730742" y="1032254"/>
            <a:ext cx="2071868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Feature extractors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3116973" y="1436052"/>
            <a:ext cx="176991" cy="866622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Group 840"/>
          <p:cNvGrpSpPr/>
          <p:nvPr/>
        </p:nvGrpSpPr>
        <p:grpSpPr>
          <a:xfrm>
            <a:off x="7905750" y="762002"/>
            <a:ext cx="1042846" cy="421929"/>
            <a:chOff x="-1" y="-1"/>
            <a:chExt cx="1977544" cy="800101"/>
          </a:xfrm>
        </p:grpSpPr>
        <p:sp>
          <p:nvSpPr>
            <p:cNvPr id="45" name="Shape 839"/>
            <p:cNvSpPr/>
            <p:nvPr/>
          </p:nvSpPr>
          <p:spPr>
            <a:xfrm>
              <a:off x="38099" y="128296"/>
              <a:ext cx="1328381" cy="54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2863" tIns="42863" rIns="42863" bIns="42863" numCol="1" anchor="ctr">
              <a:sp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Learned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4714332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692B-D209-7B4D-B44D-9EE3007D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VGGNet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Simonyan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Zisserman 2015]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B166A-2FC1-5147-8CCE-8336C32E5417}"/>
              </a:ext>
            </a:extLst>
          </p:cNvPr>
          <p:cNvSpPr txBox="1"/>
          <p:nvPr/>
        </p:nvSpPr>
        <p:spPr>
          <a:xfrm>
            <a:off x="369710" y="1012610"/>
            <a:ext cx="4378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Input: 224x224x3</a:t>
            </a:r>
          </a:p>
          <a:p>
            <a:endParaRPr lang="en-US" sz="2000" dirty="0"/>
          </a:p>
          <a:p>
            <a:r>
              <a:rPr lang="en-US" sz="2000" b="1" dirty="0"/>
              <a:t>Simplified</a:t>
            </a:r>
            <a:r>
              <a:rPr lang="en-US" sz="2000" dirty="0"/>
              <a:t> design 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 kernel size 3x3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Always </a:t>
            </a:r>
            <a:r>
              <a:rPr lang="en-US" sz="2000" dirty="0" err="1"/>
              <a:t>ReLu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max pool are 2x2, stride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After pool, double the # of channels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2DD2F-3CF2-D246-AFEB-0C44D887A84D}"/>
              </a:ext>
            </a:extLst>
          </p:cNvPr>
          <p:cNvSpPr txBox="1"/>
          <p:nvPr/>
        </p:nvSpPr>
        <p:spPr>
          <a:xfrm>
            <a:off x="4572000" y="1873485"/>
            <a:ext cx="20380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Option 1:</a:t>
            </a:r>
          </a:p>
          <a:p>
            <a:r>
              <a:rPr lang="en-US" sz="2100" dirty="0"/>
              <a:t>Conv(5x5, C -&gt; C)</a:t>
            </a:r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dirty="0" err="1"/>
              <a:t>Params</a:t>
            </a:r>
            <a:r>
              <a:rPr lang="en-US" sz="2100" dirty="0"/>
              <a:t>: 25C</a:t>
            </a:r>
            <a:r>
              <a:rPr lang="en-US" sz="2100" baseline="30000" dirty="0"/>
              <a:t>2</a:t>
            </a:r>
          </a:p>
          <a:p>
            <a:r>
              <a:rPr lang="en-US" sz="2100" dirty="0"/>
              <a:t>FLOPs: 25C</a:t>
            </a:r>
            <a:r>
              <a:rPr lang="en-US" sz="2100" baseline="30000" dirty="0"/>
              <a:t>2</a:t>
            </a:r>
            <a:r>
              <a:rPr lang="en-US" sz="2100" dirty="0"/>
              <a:t>HW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C445B-2EAC-3742-B35A-547F971BF553}"/>
              </a:ext>
            </a:extLst>
          </p:cNvPr>
          <p:cNvSpPr txBox="1"/>
          <p:nvPr/>
        </p:nvSpPr>
        <p:spPr>
          <a:xfrm>
            <a:off x="6879414" y="1871871"/>
            <a:ext cx="20380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Option 2:</a:t>
            </a:r>
          </a:p>
          <a:p>
            <a:r>
              <a:rPr lang="en-US" sz="2100" dirty="0"/>
              <a:t>Conv(3x3, C -&gt; C)</a:t>
            </a:r>
          </a:p>
          <a:p>
            <a:r>
              <a:rPr lang="en-US" sz="2100" dirty="0"/>
              <a:t>Conv(3x3, C -&gt; C)</a:t>
            </a:r>
          </a:p>
          <a:p>
            <a:endParaRPr lang="en-US" sz="2100" dirty="0"/>
          </a:p>
          <a:p>
            <a:r>
              <a:rPr lang="en-US" sz="2100" dirty="0" err="1"/>
              <a:t>Params</a:t>
            </a:r>
            <a:r>
              <a:rPr lang="en-US" sz="2100" dirty="0"/>
              <a:t>: 18C</a:t>
            </a:r>
            <a:r>
              <a:rPr lang="en-US" sz="2100" baseline="30000" dirty="0"/>
              <a:t>2</a:t>
            </a:r>
          </a:p>
          <a:p>
            <a:r>
              <a:rPr lang="en-US" sz="2100" dirty="0"/>
              <a:t>FLOPs: 18C</a:t>
            </a:r>
            <a:r>
              <a:rPr lang="en-US" sz="2100" baseline="30000" dirty="0"/>
              <a:t>2</a:t>
            </a:r>
            <a:r>
              <a:rPr lang="en-US" sz="2100" dirty="0"/>
              <a:t>HW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DD01C5-E862-4046-A772-767BF84FA586}"/>
              </a:ext>
            </a:extLst>
          </p:cNvPr>
          <p:cNvSpPr/>
          <p:nvPr/>
        </p:nvSpPr>
        <p:spPr>
          <a:xfrm>
            <a:off x="382139" y="3671046"/>
            <a:ext cx="39395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Two 3x3 conv has same receptive field as a single 5x5 conv, but has fewer parameters and takes less computation!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9FE01-5334-F240-B71B-4E4B35FC8FFB}"/>
              </a:ext>
            </a:extLst>
          </p:cNvPr>
          <p:cNvSpPr txBox="1"/>
          <p:nvPr/>
        </p:nvSpPr>
        <p:spPr>
          <a:xfrm>
            <a:off x="5471200" y="4811741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adapted from Johnson &amp;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9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306" y="2107543"/>
            <a:ext cx="4243388" cy="928415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Problem: Deep Networks very hard to train!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620F4-A6D3-BC4B-A975-1DDAB0EE9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867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599C-51A2-534F-A7C0-B2931CB97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Measuring performance over train/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sets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E924180-14B5-B845-B805-09CF1B30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63229"/>
            <a:ext cx="4797400" cy="398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840FB4-BFBF-064E-BB8A-3C74B85DD446}"/>
              </a:ext>
            </a:extLst>
          </p:cNvPr>
          <p:cNvSpPr/>
          <p:nvPr/>
        </p:nvSpPr>
        <p:spPr>
          <a:xfrm>
            <a:off x="5148064" y="2716212"/>
            <a:ext cx="1872208" cy="2155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383409-70B3-D84C-BD25-24056C6CEA63}"/>
              </a:ext>
            </a:extLst>
          </p:cNvPr>
          <p:cNvSpPr/>
          <p:nvPr/>
        </p:nvSpPr>
        <p:spPr>
          <a:xfrm>
            <a:off x="4596138" y="2067694"/>
            <a:ext cx="1872208" cy="2155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705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599C-51A2-534F-A7C0-B2931CB97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Measuring performance over train/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sets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E924180-14B5-B845-B805-09CF1B30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63229"/>
            <a:ext cx="4797400" cy="398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7073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1185-1559-C444-A30F-9FE59CEF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Deeper network != Better performance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A894E-BB2B-B345-A4CE-453D19B5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48"/>
          <a:stretch/>
        </p:blipFill>
        <p:spPr>
          <a:xfrm>
            <a:off x="237164" y="1707654"/>
            <a:ext cx="8580880" cy="2863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04E67A-A752-0742-B872-3520910BB45C}"/>
              </a:ext>
            </a:extLst>
          </p:cNvPr>
          <p:cNvSpPr/>
          <p:nvPr/>
        </p:nvSpPr>
        <p:spPr>
          <a:xfrm>
            <a:off x="539552" y="1104132"/>
            <a:ext cx="3142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Q: is this over fitting? 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F2D25F-8F88-5D42-B91C-710785CF77B4}"/>
              </a:ext>
            </a:extLst>
          </p:cNvPr>
          <p:cNvSpPr/>
          <p:nvPr/>
        </p:nvSpPr>
        <p:spPr>
          <a:xfrm>
            <a:off x="3275856" y="1095637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No! it’s a matter of optimization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93EFF9-F16D-0145-9C5C-737F584CADDC}"/>
              </a:ext>
            </a:extLst>
          </p:cNvPr>
          <p:cNvSpPr/>
          <p:nvPr/>
        </p:nvSpPr>
        <p:spPr>
          <a:xfrm>
            <a:off x="5333250" y="4737466"/>
            <a:ext cx="3632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ResNet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[He et al. CVPR 2016]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713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1185-1559-C444-A30F-9FE59CEF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Naively adding more layers 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!= better performance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93EFF9-F16D-0145-9C5C-737F584CADDC}"/>
              </a:ext>
            </a:extLst>
          </p:cNvPr>
          <p:cNvSpPr/>
          <p:nvPr/>
        </p:nvSpPr>
        <p:spPr>
          <a:xfrm>
            <a:off x="7148741" y="776926"/>
            <a:ext cx="20161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[He et al. CVPR 2016]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B6021-5A86-1E42-9ECE-590C757CB9FE}"/>
              </a:ext>
            </a:extLst>
          </p:cNvPr>
          <p:cNvSpPr txBox="1"/>
          <p:nvPr/>
        </p:nvSpPr>
        <p:spPr>
          <a:xfrm>
            <a:off x="177463" y="2535304"/>
            <a:ext cx="90009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Deeper networks *should be* able to emulate shallow networks.</a:t>
            </a:r>
          </a:p>
          <a:p>
            <a:r>
              <a:rPr lang="en-US" dirty="0"/>
              <a:t>How? By making the extra layers to learn the identity function</a:t>
            </a:r>
          </a:p>
          <a:p>
            <a:r>
              <a:rPr lang="en-US" dirty="0"/>
              <a:t>But they don’t seem to learn identity by default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697585-F14C-DC48-92B0-44F0CD397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48"/>
          <a:stretch/>
        </p:blipFill>
        <p:spPr>
          <a:xfrm>
            <a:off x="2508920" y="1148647"/>
            <a:ext cx="4264019" cy="1423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5D8AE5-6A8A-5540-AEB7-9FABACFF5351}"/>
              </a:ext>
            </a:extLst>
          </p:cNvPr>
          <p:cNvSpPr txBox="1"/>
          <p:nvPr/>
        </p:nvSpPr>
        <p:spPr>
          <a:xfrm>
            <a:off x="2036708" y="5740102"/>
            <a:ext cx="4710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y= sig(w*x + b)</a:t>
            </a:r>
          </a:p>
        </p:txBody>
      </p:sp>
    </p:spTree>
    <p:extLst>
      <p:ext uri="{BB962C8B-B14F-4D97-AF65-F5344CB8AC3E}">
        <p14:creationId xmlns:p14="http://schemas.microsoft.com/office/powerpoint/2010/main" val="29153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16E7-EE13-2A49-8900-83294830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ResNet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[He et al. CVPR 2016]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06CD8-2A70-4649-A995-FA8FFF608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54"/>
          <a:stretch/>
        </p:blipFill>
        <p:spPr>
          <a:xfrm>
            <a:off x="1323435" y="786068"/>
            <a:ext cx="3605870" cy="41514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E77439-BF05-354E-B10E-0CD47C476CFA}"/>
              </a:ext>
            </a:extLst>
          </p:cNvPr>
          <p:cNvSpPr/>
          <p:nvPr/>
        </p:nvSpPr>
        <p:spPr>
          <a:xfrm>
            <a:off x="5580112" y="868970"/>
            <a:ext cx="2149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Input: 224x224x3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216312-01C0-BB4A-8C77-37A39FBF3895}"/>
              </a:ext>
            </a:extLst>
          </p:cNvPr>
          <p:cNvGrpSpPr/>
          <p:nvPr/>
        </p:nvGrpSpPr>
        <p:grpSpPr>
          <a:xfrm>
            <a:off x="2926963" y="2491630"/>
            <a:ext cx="5306298" cy="1258477"/>
            <a:chOff x="4067944" y="2537409"/>
            <a:chExt cx="5306298" cy="12584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1E034C-442D-EC4D-8934-A0DD1C8F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5877" y="2857400"/>
              <a:ext cx="3288365" cy="7200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135C33-EE7D-AE4E-B5A8-28AAAE763E7D}"/>
                </a:ext>
              </a:extLst>
            </p:cNvPr>
            <p:cNvSpPr txBox="1"/>
            <p:nvPr/>
          </p:nvSpPr>
          <p:spPr>
            <a:xfrm>
              <a:off x="6017631" y="2537409"/>
              <a:ext cx="2705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ResNet</a:t>
              </a:r>
              <a:r>
                <a:rPr lang="en-US" sz="2000" dirty="0"/>
                <a:t> Block: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BF7A54-6552-2A48-936E-FD69BF7AB2DC}"/>
                </a:ext>
              </a:extLst>
            </p:cNvPr>
            <p:cNvSpPr/>
            <p:nvPr/>
          </p:nvSpPr>
          <p:spPr>
            <a:xfrm>
              <a:off x="4067944" y="3217440"/>
              <a:ext cx="1800200" cy="578446"/>
            </a:xfrm>
            <a:prstGeom prst="rect">
              <a:avLst/>
            </a:prstGeom>
            <a:solidFill>
              <a:srgbClr val="4F81BD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5DD3E9C-3384-9D47-AA6C-8D4624E9A8A1}"/>
              </a:ext>
            </a:extLst>
          </p:cNvPr>
          <p:cNvSpPr txBox="1"/>
          <p:nvPr/>
        </p:nvSpPr>
        <p:spPr>
          <a:xfrm>
            <a:off x="4708501" y="1636659"/>
            <a:ext cx="419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ResNet</a:t>
            </a:r>
            <a:r>
              <a:rPr lang="en-US" sz="2400" dirty="0"/>
              <a:t>: “Residual Learning”</a:t>
            </a:r>
          </a:p>
        </p:txBody>
      </p:sp>
    </p:spTree>
    <p:extLst>
      <p:ext uri="{BB962C8B-B14F-4D97-AF65-F5344CB8AC3E}">
        <p14:creationId xmlns:p14="http://schemas.microsoft.com/office/powerpoint/2010/main" val="2212951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16E7-EE13-2A49-8900-83294830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ResNet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[He et al. CVPR 2016]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CD0FF4-E60F-DD4D-8C9E-6277C991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02" y="1867396"/>
            <a:ext cx="6273800" cy="2425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302E38-E82E-4840-A39C-050EA210254B}"/>
              </a:ext>
            </a:extLst>
          </p:cNvPr>
          <p:cNvSpPr txBox="1"/>
          <p:nvPr/>
        </p:nvSpPr>
        <p:spPr>
          <a:xfrm>
            <a:off x="971600" y="101014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be made very deep: ResNet-50, 101, 152</a:t>
            </a:r>
          </a:p>
          <a:p>
            <a:r>
              <a:rPr lang="en-US" sz="2400" dirty="0"/>
              <a:t>And converge 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07BC20-C828-E54B-A37C-2B1C2893A075}"/>
              </a:ext>
            </a:extLst>
          </p:cNvPr>
          <p:cNvSpPr txBox="1"/>
          <p:nvPr/>
        </p:nvSpPr>
        <p:spPr>
          <a:xfrm>
            <a:off x="6516216" y="2418526"/>
            <a:ext cx="2627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Bottleneck</a:t>
            </a:r>
            <a:r>
              <a:rPr lang="en-US" sz="2000" dirty="0"/>
              <a:t> design:</a:t>
            </a:r>
          </a:p>
          <a:p>
            <a:r>
              <a:rPr lang="en-US" sz="2000" dirty="0"/>
              <a:t>Reduce by 1x1</a:t>
            </a:r>
          </a:p>
          <a:p>
            <a:r>
              <a:rPr lang="en-US" sz="2000" dirty="0"/>
              <a:t>Conv by 3x3</a:t>
            </a:r>
          </a:p>
          <a:p>
            <a:r>
              <a:rPr lang="en-US" sz="2000" dirty="0"/>
              <a:t>Restore by 1x1</a:t>
            </a:r>
          </a:p>
        </p:txBody>
      </p:sp>
    </p:spTree>
    <p:extLst>
      <p:ext uri="{BB962C8B-B14F-4D97-AF65-F5344CB8AC3E}">
        <p14:creationId xmlns:p14="http://schemas.microsoft.com/office/powerpoint/2010/main" val="10634976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80805-AD77-5245-85F9-4E03DAFC0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space to explore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0E4A74-58A4-D045-96F2-432A0FA03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7"/>
          <a:stretch/>
        </p:blipFill>
        <p:spPr>
          <a:xfrm>
            <a:off x="288165" y="1275605"/>
            <a:ext cx="7380312" cy="3467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FE39B6-4AB8-5745-9D1C-BC32A5340FE9}"/>
              </a:ext>
            </a:extLst>
          </p:cNvPr>
          <p:cNvSpPr txBox="1"/>
          <p:nvPr/>
        </p:nvSpPr>
        <p:spPr>
          <a:xfrm>
            <a:off x="1835696" y="4752855"/>
            <a:ext cx="710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Identity Mappings in Deep Residual Networks, He et al. ECCV 2016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E85EF-BCB7-0243-8709-45D830D85E25}"/>
              </a:ext>
            </a:extLst>
          </p:cNvPr>
          <p:cNvSpPr txBox="1"/>
          <p:nvPr/>
        </p:nvSpPr>
        <p:spPr>
          <a:xfrm>
            <a:off x="7491154" y="-5765"/>
            <a:ext cx="1637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For the project, I recommend using the default </a:t>
            </a:r>
            <a:r>
              <a:rPr lang="en-US" sz="2000" dirty="0" err="1"/>
              <a:t>resnet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71508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ImageNet Classification Challenge top-5 error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14619" y="754381"/>
          <a:ext cx="6686550" cy="369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968123" y="4387284"/>
            <a:ext cx="452398" cy="16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510480" y="4345332"/>
            <a:ext cx="546667" cy="297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75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014183" y="4370792"/>
            <a:ext cx="734384" cy="29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750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5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3745759" y="4367176"/>
            <a:ext cx="444845" cy="25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4115730" y="4367176"/>
            <a:ext cx="904248" cy="23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75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4809530" y="4341300"/>
            <a:ext cx="652486" cy="25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75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5462015" y="4339627"/>
            <a:ext cx="499005" cy="28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750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5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7080247" y="4370793"/>
            <a:ext cx="828158" cy="18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6061938" y="4390850"/>
            <a:ext cx="516447" cy="18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6649633" y="4334892"/>
            <a:ext cx="517180" cy="255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7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75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400E88-6F97-624C-BF80-BF7546426455}"/>
              </a:ext>
            </a:extLst>
          </p:cNvPr>
          <p:cNvSpPr/>
          <p:nvPr/>
        </p:nvSpPr>
        <p:spPr>
          <a:xfrm>
            <a:off x="2510480" y="2832892"/>
            <a:ext cx="982155" cy="2976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Shallow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CC5A02-7D9E-C247-BC58-10E11EDCAE46}"/>
              </a:ext>
            </a:extLst>
          </p:cNvPr>
          <p:cNvSpPr/>
          <p:nvPr/>
        </p:nvSpPr>
        <p:spPr>
          <a:xfrm>
            <a:off x="3509760" y="2758947"/>
            <a:ext cx="568844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8 Layer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16343F-54C0-3240-A2D1-8D34EE5ED19E}"/>
              </a:ext>
            </a:extLst>
          </p:cNvPr>
          <p:cNvSpPr/>
          <p:nvPr/>
        </p:nvSpPr>
        <p:spPr>
          <a:xfrm>
            <a:off x="4078604" y="2975137"/>
            <a:ext cx="568844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8 Layer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823F7B-F264-2D41-8990-9DDAB76D32F0}"/>
              </a:ext>
            </a:extLst>
          </p:cNvPr>
          <p:cNvSpPr/>
          <p:nvPr/>
        </p:nvSpPr>
        <p:spPr>
          <a:xfrm>
            <a:off x="4520717" y="1923678"/>
            <a:ext cx="617442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19 Layer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BEC0FB-F8D7-EA48-9D4F-5D575A527D52}"/>
              </a:ext>
            </a:extLst>
          </p:cNvPr>
          <p:cNvSpPr/>
          <p:nvPr/>
        </p:nvSpPr>
        <p:spPr>
          <a:xfrm>
            <a:off x="5089567" y="1926336"/>
            <a:ext cx="634561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22 Layer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43D38E-5208-ED43-91DB-5ADEB95BF7CE}"/>
              </a:ext>
            </a:extLst>
          </p:cNvPr>
          <p:cNvSpPr/>
          <p:nvPr/>
        </p:nvSpPr>
        <p:spPr>
          <a:xfrm>
            <a:off x="5764521" y="806710"/>
            <a:ext cx="535671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152 Layer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533D7B-8847-B847-8975-5736AA20344B}"/>
              </a:ext>
            </a:extLst>
          </p:cNvPr>
          <p:cNvSpPr/>
          <p:nvPr/>
        </p:nvSpPr>
        <p:spPr>
          <a:xfrm>
            <a:off x="6300192" y="809365"/>
            <a:ext cx="535671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152 Layer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C4B645-4F28-E241-85AA-B5E789610045}"/>
              </a:ext>
            </a:extLst>
          </p:cNvPr>
          <p:cNvSpPr/>
          <p:nvPr/>
        </p:nvSpPr>
        <p:spPr>
          <a:xfrm>
            <a:off x="6876256" y="812022"/>
            <a:ext cx="535671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152 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BF917-C9A9-394B-A40E-D366316BABB8}"/>
              </a:ext>
            </a:extLst>
          </p:cNvPr>
          <p:cNvSpPr txBox="1"/>
          <p:nvPr/>
        </p:nvSpPr>
        <p:spPr>
          <a:xfrm>
            <a:off x="109113" y="3172439"/>
            <a:ext cx="16445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2021, Top-5 is .98</a:t>
            </a:r>
          </a:p>
          <a:p>
            <a:r>
              <a:rPr lang="en-US" sz="2000" dirty="0"/>
              <a:t>Florence [Yuan et al. 2021] </a:t>
            </a:r>
          </a:p>
        </p:txBody>
      </p:sp>
    </p:spTree>
    <p:extLst>
      <p:ext uri="{BB962C8B-B14F-4D97-AF65-F5344CB8AC3E}">
        <p14:creationId xmlns:p14="http://schemas.microsoft.com/office/powerpoint/2010/main" val="6010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El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190500"/>
            <a:ext cx="9143999" cy="857250"/>
          </a:xfrm>
        </p:spPr>
        <p:txBody>
          <a:bodyPr/>
          <a:lstStyle/>
          <a:p>
            <a:r>
              <a:rPr lang="en-US" dirty="0"/>
              <a:t>Neural Network:</a:t>
            </a:r>
            <a:br>
              <a:rPr lang="en-US" dirty="0"/>
            </a:br>
            <a:r>
              <a:rPr lang="en-US" dirty="0"/>
              <a:t>algorithm + feature + data!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65842" y="1851670"/>
            <a:ext cx="4277917" cy="2352675"/>
            <a:chOff x="4741833" y="3200400"/>
            <a:chExt cx="5639132" cy="3134495"/>
          </a:xfrm>
        </p:grpSpPr>
        <p:grpSp>
          <p:nvGrpSpPr>
            <p:cNvPr id="10" name="Group 777"/>
            <p:cNvGrpSpPr/>
            <p:nvPr/>
          </p:nvGrpSpPr>
          <p:grpSpPr>
            <a:xfrm>
              <a:off x="4741833" y="3200400"/>
              <a:ext cx="2249096" cy="3134495"/>
              <a:chOff x="0" y="0"/>
              <a:chExt cx="2665593" cy="3714955"/>
            </a:xfrm>
          </p:grpSpPr>
          <p:sp>
            <p:nvSpPr>
              <p:cNvPr id="11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5" name="Shape 766"/>
              <p:cNvSpPr/>
              <p:nvPr/>
            </p:nvSpPr>
            <p:spPr>
              <a:xfrm>
                <a:off x="878432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4" name="Shape 770"/>
              <p:cNvSpPr/>
              <p:nvPr/>
            </p:nvSpPr>
            <p:spPr>
              <a:xfrm>
                <a:off x="878432" y="1303772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2" name="Shape 773"/>
              <p:cNvSpPr/>
              <p:nvPr/>
            </p:nvSpPr>
            <p:spPr>
              <a:xfrm>
                <a:off x="891452" y="2620509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9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0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27" name="Group 790"/>
            <p:cNvGrpSpPr/>
            <p:nvPr/>
          </p:nvGrpSpPr>
          <p:grpSpPr>
            <a:xfrm>
              <a:off x="7076225" y="3610684"/>
              <a:ext cx="2448775" cy="2351792"/>
              <a:chOff x="0" y="0"/>
              <a:chExt cx="2902250" cy="2787308"/>
            </a:xfrm>
          </p:grpSpPr>
          <p:sp>
            <p:nvSpPr>
              <p:cNvPr id="28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8" name="Shape 781"/>
              <p:cNvSpPr/>
              <p:nvPr/>
            </p:nvSpPr>
            <p:spPr>
              <a:xfrm>
                <a:off x="1128109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6" name="Shape 784"/>
              <p:cNvSpPr/>
              <p:nvPr/>
            </p:nvSpPr>
            <p:spPr>
              <a:xfrm>
                <a:off x="1128109" y="1282651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3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4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5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40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42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43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19200" y="4857759"/>
            <a:ext cx="1924778" cy="307763"/>
          </a:xfrm>
          <a:prstGeom prst="rect">
            <a:avLst/>
          </a:prstGeom>
          <a:noFill/>
        </p:spPr>
        <p:txBody>
          <a:bodyPr wrap="none" lIns="57136" tIns="28568" rIns="57136" bIns="28568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Slide by Philip Isola</a:t>
            </a:r>
          </a:p>
        </p:txBody>
      </p:sp>
      <p:grpSp>
        <p:nvGrpSpPr>
          <p:cNvPr id="44" name="Group 840"/>
          <p:cNvGrpSpPr/>
          <p:nvPr/>
        </p:nvGrpSpPr>
        <p:grpSpPr>
          <a:xfrm>
            <a:off x="7905750" y="762002"/>
            <a:ext cx="1042846" cy="421929"/>
            <a:chOff x="-1" y="-1"/>
            <a:chExt cx="1977544" cy="800101"/>
          </a:xfrm>
        </p:grpSpPr>
        <p:sp>
          <p:nvSpPr>
            <p:cNvPr id="45" name="Shape 839"/>
            <p:cNvSpPr/>
            <p:nvPr/>
          </p:nvSpPr>
          <p:spPr>
            <a:xfrm>
              <a:off x="38099" y="128296"/>
              <a:ext cx="1328381" cy="54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2863" tIns="42863" rIns="42863" bIns="42863" numCol="1" anchor="ctr">
              <a:sp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Learned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5368170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9AC9-E39A-1143-BA0B-F2146437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657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Bottom line: CNN workflow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B5C01-3D8A-0D42-B5A2-0AAA59C5990D}"/>
              </a:ext>
            </a:extLst>
          </p:cNvPr>
          <p:cNvSpPr txBox="1"/>
          <p:nvPr/>
        </p:nvSpPr>
        <p:spPr>
          <a:xfrm>
            <a:off x="1887829" y="30880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Input:</a:t>
            </a:r>
          </a:p>
          <a:p>
            <a:pPr algn="ctr"/>
            <a:r>
              <a:rPr lang="en-US" sz="1800" dirty="0" err="1"/>
              <a:t>HxWxC</a:t>
            </a:r>
            <a:endParaRPr lang="en-US" sz="1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922652-2E56-554B-A3E7-CF7C0F6F24FE}"/>
              </a:ext>
            </a:extLst>
          </p:cNvPr>
          <p:cNvGrpSpPr/>
          <p:nvPr/>
        </p:nvGrpSpPr>
        <p:grpSpPr>
          <a:xfrm>
            <a:off x="1667044" y="874201"/>
            <a:ext cx="5809911" cy="2254006"/>
            <a:chOff x="-74463" y="1242229"/>
            <a:chExt cx="6790807" cy="2634553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C53D3020-B00A-F643-AC58-FDB8E251D1BA}"/>
                </a:ext>
              </a:extLst>
            </p:cNvPr>
            <p:cNvSpPr/>
            <p:nvPr/>
          </p:nvSpPr>
          <p:spPr>
            <a:xfrm>
              <a:off x="-74462" y="1242229"/>
              <a:ext cx="2653354" cy="2634550"/>
            </a:xfrm>
            <a:prstGeom prst="cube">
              <a:avLst>
                <a:gd name="adj" fmla="val 7858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outdoor, tree, grass, mammal&#10;&#10;Description automatically generated">
              <a:extLst>
                <a:ext uri="{FF2B5EF4-FFF2-40B4-BE49-F238E27FC236}">
                  <a16:creationId xmlns:a16="http://schemas.microsoft.com/office/drawing/2014/main" id="{F4400EFA-21EC-3C49-8B22-21F1F8955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01" t="9401" r="36350" b="19201"/>
            <a:stretch/>
          </p:blipFill>
          <p:spPr>
            <a:xfrm rot="5400000">
              <a:off x="-74462" y="1424863"/>
              <a:ext cx="2451918" cy="245191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A366F5-91FA-6041-9FF6-1F0D71E97978}"/>
                </a:ext>
              </a:extLst>
            </p:cNvPr>
            <p:cNvGrpSpPr/>
            <p:nvPr/>
          </p:nvGrpSpPr>
          <p:grpSpPr>
            <a:xfrm>
              <a:off x="3215267" y="1590861"/>
              <a:ext cx="1368152" cy="1944216"/>
              <a:chOff x="4079363" y="1707654"/>
              <a:chExt cx="1368152" cy="1944216"/>
            </a:xfrm>
          </p:grpSpPr>
          <p:sp>
            <p:nvSpPr>
              <p:cNvPr id="6" name="Trapezoid 5">
                <a:extLst>
                  <a:ext uri="{FF2B5EF4-FFF2-40B4-BE49-F238E27FC236}">
                    <a16:creationId xmlns:a16="http://schemas.microsoft.com/office/drawing/2014/main" id="{C4950D9C-3C39-1A4D-8E64-9542EB42FDAC}"/>
                  </a:ext>
                </a:extLst>
              </p:cNvPr>
              <p:cNvSpPr/>
              <p:nvPr/>
            </p:nvSpPr>
            <p:spPr>
              <a:xfrm rot="5400000">
                <a:off x="3791331" y="1995686"/>
                <a:ext cx="1944216" cy="1368152"/>
              </a:xfrm>
              <a:prstGeom prst="trapezoi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910475-1934-BC47-8452-65B041B948FA}"/>
                  </a:ext>
                </a:extLst>
              </p:cNvPr>
              <p:cNvSpPr txBox="1"/>
              <p:nvPr/>
            </p:nvSpPr>
            <p:spPr>
              <a:xfrm>
                <a:off x="4223378" y="2427734"/>
                <a:ext cx="1224134" cy="52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CNN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542C383-ADAB-DC4A-A397-FB4117B6B533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2604943" y="2562969"/>
              <a:ext cx="61032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448E1C-8843-9A44-A31B-C48DC5694554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583417" y="2559507"/>
              <a:ext cx="628332" cy="130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E94442A7-2BF3-B94B-893F-E362D57AC343}"/>
                </a:ext>
              </a:extLst>
            </p:cNvPr>
            <p:cNvSpPr/>
            <p:nvPr/>
          </p:nvSpPr>
          <p:spPr>
            <a:xfrm>
              <a:off x="5204175" y="2297894"/>
              <a:ext cx="1512169" cy="523219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5AC1F2F-4BC8-064D-B738-B6486ADFBFF1}"/>
              </a:ext>
            </a:extLst>
          </p:cNvPr>
          <p:cNvSpPr txBox="1"/>
          <p:nvPr/>
        </p:nvSpPr>
        <p:spPr>
          <a:xfrm>
            <a:off x="6001991" y="302169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Output:</a:t>
            </a:r>
          </a:p>
          <a:p>
            <a:pPr algn="ctr"/>
            <a:r>
              <a:rPr lang="en-US" sz="1800" dirty="0"/>
              <a:t>1 x 1 x 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712DBC-15A2-6E40-B079-B1ACC4755B33}"/>
              </a:ext>
            </a:extLst>
          </p:cNvPr>
          <p:cNvSpPr txBox="1"/>
          <p:nvPr/>
        </p:nvSpPr>
        <p:spPr>
          <a:xfrm>
            <a:off x="1240262" y="3703971"/>
            <a:ext cx="7652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Convert </a:t>
            </a:r>
            <a:r>
              <a:rPr lang="en-US" sz="1800" b="1" dirty="0" err="1"/>
              <a:t>HxW</a:t>
            </a:r>
            <a:r>
              <a:rPr lang="en-US" sz="1800" b="1" dirty="0"/>
              <a:t> image into a F-dimensional vector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What’s the probability this image has a cat? (F=1)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Which of 1000 categories is this image? (F=1000)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Where are the X,Y coordinates of 5 cat face </a:t>
            </a:r>
            <a:r>
              <a:rPr lang="en-US" sz="1800" dirty="0" err="1"/>
              <a:t>keypoints</a:t>
            </a:r>
            <a:r>
              <a:rPr lang="en-US" sz="1800" dirty="0"/>
              <a:t>? (F=5*2 = 10) </a:t>
            </a:r>
          </a:p>
          <a:p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806BA1-03A8-5341-8B41-B82DE42B3D7F}"/>
              </a:ext>
            </a:extLst>
          </p:cNvPr>
          <p:cNvSpPr txBox="1"/>
          <p:nvPr/>
        </p:nvSpPr>
        <p:spPr>
          <a:xfrm>
            <a:off x="-108520" y="4856261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modified from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460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9AC9-E39A-1143-BA0B-F2146437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657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Example: Image classification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B5C01-3D8A-0D42-B5A2-0AAA59C5990D}"/>
              </a:ext>
            </a:extLst>
          </p:cNvPr>
          <p:cNvSpPr txBox="1"/>
          <p:nvPr/>
        </p:nvSpPr>
        <p:spPr>
          <a:xfrm>
            <a:off x="1586220" y="329357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Input:</a:t>
            </a:r>
          </a:p>
          <a:p>
            <a:pPr algn="ctr"/>
            <a:r>
              <a:rPr lang="en-US" sz="1800" dirty="0" err="1"/>
              <a:t>HxWxC</a:t>
            </a:r>
            <a:endParaRPr lang="en-US" sz="1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922652-2E56-554B-A3E7-CF7C0F6F24FE}"/>
              </a:ext>
            </a:extLst>
          </p:cNvPr>
          <p:cNvGrpSpPr/>
          <p:nvPr/>
        </p:nvGrpSpPr>
        <p:grpSpPr>
          <a:xfrm>
            <a:off x="1365435" y="1079772"/>
            <a:ext cx="4522647" cy="2254006"/>
            <a:chOff x="-74463" y="1242229"/>
            <a:chExt cx="5286212" cy="2634553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C53D3020-B00A-F643-AC58-FDB8E251D1BA}"/>
                </a:ext>
              </a:extLst>
            </p:cNvPr>
            <p:cNvSpPr/>
            <p:nvPr/>
          </p:nvSpPr>
          <p:spPr>
            <a:xfrm>
              <a:off x="-74462" y="1242229"/>
              <a:ext cx="2653354" cy="2634550"/>
            </a:xfrm>
            <a:prstGeom prst="cube">
              <a:avLst>
                <a:gd name="adj" fmla="val 7858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outdoor, tree, grass, mammal&#10;&#10;Description automatically generated">
              <a:extLst>
                <a:ext uri="{FF2B5EF4-FFF2-40B4-BE49-F238E27FC236}">
                  <a16:creationId xmlns:a16="http://schemas.microsoft.com/office/drawing/2014/main" id="{F4400EFA-21EC-3C49-8B22-21F1F8955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01" t="9401" r="36350" b="19201"/>
            <a:stretch/>
          </p:blipFill>
          <p:spPr>
            <a:xfrm rot="5400000">
              <a:off x="-74462" y="1424863"/>
              <a:ext cx="2451918" cy="245191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A366F5-91FA-6041-9FF6-1F0D71E97978}"/>
                </a:ext>
              </a:extLst>
            </p:cNvPr>
            <p:cNvGrpSpPr/>
            <p:nvPr/>
          </p:nvGrpSpPr>
          <p:grpSpPr>
            <a:xfrm>
              <a:off x="3215267" y="1590861"/>
              <a:ext cx="1368152" cy="1944216"/>
              <a:chOff x="4079363" y="1707654"/>
              <a:chExt cx="1368152" cy="1944216"/>
            </a:xfrm>
          </p:grpSpPr>
          <p:sp>
            <p:nvSpPr>
              <p:cNvPr id="6" name="Trapezoid 5">
                <a:extLst>
                  <a:ext uri="{FF2B5EF4-FFF2-40B4-BE49-F238E27FC236}">
                    <a16:creationId xmlns:a16="http://schemas.microsoft.com/office/drawing/2014/main" id="{C4950D9C-3C39-1A4D-8E64-9542EB42FDAC}"/>
                  </a:ext>
                </a:extLst>
              </p:cNvPr>
              <p:cNvSpPr/>
              <p:nvPr/>
            </p:nvSpPr>
            <p:spPr>
              <a:xfrm rot="5400000">
                <a:off x="3791331" y="1995686"/>
                <a:ext cx="1944216" cy="1368152"/>
              </a:xfrm>
              <a:prstGeom prst="trapezoi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910475-1934-BC47-8452-65B041B948FA}"/>
                  </a:ext>
                </a:extLst>
              </p:cNvPr>
              <p:cNvSpPr txBox="1"/>
              <p:nvPr/>
            </p:nvSpPr>
            <p:spPr>
              <a:xfrm>
                <a:off x="4223378" y="2427734"/>
                <a:ext cx="1224134" cy="52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CNN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542C383-ADAB-DC4A-A397-FB4117B6B533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2604943" y="2562969"/>
              <a:ext cx="61032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448E1C-8843-9A44-A31B-C48DC5694554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583417" y="2559507"/>
              <a:ext cx="628332" cy="130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5AC1F2F-4BC8-064D-B738-B6486ADFBFF1}"/>
              </a:ext>
            </a:extLst>
          </p:cNvPr>
          <p:cNvSpPr txBox="1"/>
          <p:nvPr/>
        </p:nvSpPr>
        <p:spPr>
          <a:xfrm>
            <a:off x="6522348" y="120099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Output:</a:t>
            </a:r>
          </a:p>
          <a:p>
            <a:pPr algn="ctr"/>
            <a:r>
              <a:rPr lang="en-US" sz="1800" dirty="0"/>
              <a:t>1 x 1 x 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806BA1-03A8-5341-8B41-B82DE42B3D7F}"/>
              </a:ext>
            </a:extLst>
          </p:cNvPr>
          <p:cNvSpPr txBox="1"/>
          <p:nvPr/>
        </p:nvSpPr>
        <p:spPr>
          <a:xfrm>
            <a:off x="-108520" y="4856261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modified from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89A9EB-F96C-9F49-8982-667336E127E1}"/>
              </a:ext>
            </a:extLst>
          </p:cNvPr>
          <p:cNvGrpSpPr/>
          <p:nvPr/>
        </p:nvGrpSpPr>
        <p:grpSpPr>
          <a:xfrm>
            <a:off x="6270320" y="1965362"/>
            <a:ext cx="821960" cy="447643"/>
            <a:chOff x="6198312" y="3852299"/>
            <a:chExt cx="821960" cy="447643"/>
          </a:xfrm>
        </p:grpSpPr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66977BDE-E998-8F42-A109-A2CC3FDBA964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F509AC97-8E10-E842-99AA-25E52ECA3833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CEFE4F-84A0-974C-821A-C586A00FDC24}"/>
              </a:ext>
            </a:extLst>
          </p:cNvPr>
          <p:cNvGrpSpPr/>
          <p:nvPr/>
        </p:nvGrpSpPr>
        <p:grpSpPr>
          <a:xfrm>
            <a:off x="6990400" y="1965362"/>
            <a:ext cx="821960" cy="447643"/>
            <a:chOff x="6198312" y="3852299"/>
            <a:chExt cx="821960" cy="447643"/>
          </a:xfrm>
        </p:grpSpPr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1FF39F4-7E20-6B4E-A128-418856899C0C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E28DFCB-4F19-4C4C-A5C0-5B238204BBA6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3E6399B-612B-ED45-97B5-5A282D3CD9EF}"/>
              </a:ext>
            </a:extLst>
          </p:cNvPr>
          <p:cNvGrpSpPr/>
          <p:nvPr/>
        </p:nvGrpSpPr>
        <p:grpSpPr>
          <a:xfrm>
            <a:off x="7710480" y="1965362"/>
            <a:ext cx="821960" cy="447643"/>
            <a:chOff x="6198312" y="3852299"/>
            <a:chExt cx="821960" cy="447643"/>
          </a:xfrm>
        </p:grpSpPr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277AEC06-3150-4841-BC72-FDD960AF9F5E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C0FEBA7D-AADC-A145-B6BF-0B31F19EA620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Up Arrow 13">
            <a:extLst>
              <a:ext uri="{FF2B5EF4-FFF2-40B4-BE49-F238E27FC236}">
                <a16:creationId xmlns:a16="http://schemas.microsoft.com/office/drawing/2014/main" id="{3DE20AE2-8D01-FF4B-9427-C298EBB1DCE8}"/>
              </a:ext>
            </a:extLst>
          </p:cNvPr>
          <p:cNvSpPr/>
          <p:nvPr/>
        </p:nvSpPr>
        <p:spPr>
          <a:xfrm>
            <a:off x="6398489" y="2283718"/>
            <a:ext cx="96688" cy="75771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8739B5F1-FA58-884D-B41E-BA4F353287E3}"/>
              </a:ext>
            </a:extLst>
          </p:cNvPr>
          <p:cNvSpPr/>
          <p:nvPr/>
        </p:nvSpPr>
        <p:spPr>
          <a:xfrm>
            <a:off x="6804248" y="2283717"/>
            <a:ext cx="84718" cy="122494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>
            <a:extLst>
              <a:ext uri="{FF2B5EF4-FFF2-40B4-BE49-F238E27FC236}">
                <a16:creationId xmlns:a16="http://schemas.microsoft.com/office/drawing/2014/main" id="{E1307BB0-AD67-2E4B-9BA9-953F1D0FF9D7}"/>
              </a:ext>
            </a:extLst>
          </p:cNvPr>
          <p:cNvSpPr/>
          <p:nvPr/>
        </p:nvSpPr>
        <p:spPr>
          <a:xfrm>
            <a:off x="8270697" y="2283718"/>
            <a:ext cx="84718" cy="1585954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836BE9-2641-3B4C-97B3-86B20C45562C}"/>
              </a:ext>
            </a:extLst>
          </p:cNvPr>
          <p:cNvSpPr txBox="1"/>
          <p:nvPr/>
        </p:nvSpPr>
        <p:spPr>
          <a:xfrm>
            <a:off x="4611404" y="2987437"/>
            <a:ext cx="245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P(image is class #1)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C32B88-BF37-B84D-B52A-F1163ABBBC3B}"/>
              </a:ext>
            </a:extLst>
          </p:cNvPr>
          <p:cNvSpPr txBox="1"/>
          <p:nvPr/>
        </p:nvSpPr>
        <p:spPr>
          <a:xfrm>
            <a:off x="4900061" y="3583228"/>
            <a:ext cx="245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P(image is class #2)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56346D-8BAB-8840-91C0-BB0E4661FA84}"/>
              </a:ext>
            </a:extLst>
          </p:cNvPr>
          <p:cNvSpPr txBox="1"/>
          <p:nvPr/>
        </p:nvSpPr>
        <p:spPr>
          <a:xfrm>
            <a:off x="6332590" y="3869672"/>
            <a:ext cx="245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P(image is class #F)</a:t>
            </a:r>
          </a:p>
        </p:txBody>
      </p:sp>
    </p:spTree>
    <p:extLst>
      <p:ext uri="{BB962C8B-B14F-4D97-AF65-F5344CB8AC3E}">
        <p14:creationId xmlns:p14="http://schemas.microsoft.com/office/powerpoint/2010/main" val="37205748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9AC9-E39A-1143-BA0B-F2146437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657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detection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B5C01-3D8A-0D42-B5A2-0AAA59C5990D}"/>
              </a:ext>
            </a:extLst>
          </p:cNvPr>
          <p:cNvSpPr txBox="1"/>
          <p:nvPr/>
        </p:nvSpPr>
        <p:spPr>
          <a:xfrm>
            <a:off x="1586220" y="329357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Input:</a:t>
            </a:r>
          </a:p>
          <a:p>
            <a:pPr algn="ctr"/>
            <a:r>
              <a:rPr lang="en-US" sz="1800" dirty="0" err="1"/>
              <a:t>HxWxC</a:t>
            </a:r>
            <a:endParaRPr lang="en-US" sz="1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922652-2E56-554B-A3E7-CF7C0F6F24FE}"/>
              </a:ext>
            </a:extLst>
          </p:cNvPr>
          <p:cNvGrpSpPr/>
          <p:nvPr/>
        </p:nvGrpSpPr>
        <p:grpSpPr>
          <a:xfrm>
            <a:off x="1365435" y="1079772"/>
            <a:ext cx="4522647" cy="2254006"/>
            <a:chOff x="-74463" y="1242229"/>
            <a:chExt cx="5286212" cy="2634553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C53D3020-B00A-F643-AC58-FDB8E251D1BA}"/>
                </a:ext>
              </a:extLst>
            </p:cNvPr>
            <p:cNvSpPr/>
            <p:nvPr/>
          </p:nvSpPr>
          <p:spPr>
            <a:xfrm>
              <a:off x="-74462" y="1242229"/>
              <a:ext cx="2653354" cy="2634550"/>
            </a:xfrm>
            <a:prstGeom prst="cube">
              <a:avLst>
                <a:gd name="adj" fmla="val 7858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outdoor, tree, grass, mammal&#10;&#10;Description automatically generated">
              <a:extLst>
                <a:ext uri="{FF2B5EF4-FFF2-40B4-BE49-F238E27FC236}">
                  <a16:creationId xmlns:a16="http://schemas.microsoft.com/office/drawing/2014/main" id="{F4400EFA-21EC-3C49-8B22-21F1F8955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01" t="9401" r="36350" b="19201"/>
            <a:stretch/>
          </p:blipFill>
          <p:spPr>
            <a:xfrm rot="5400000">
              <a:off x="-74462" y="1424863"/>
              <a:ext cx="2451918" cy="245191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A366F5-91FA-6041-9FF6-1F0D71E97978}"/>
                </a:ext>
              </a:extLst>
            </p:cNvPr>
            <p:cNvGrpSpPr/>
            <p:nvPr/>
          </p:nvGrpSpPr>
          <p:grpSpPr>
            <a:xfrm>
              <a:off x="3215267" y="1590861"/>
              <a:ext cx="1368152" cy="1944216"/>
              <a:chOff x="4079363" y="1707654"/>
              <a:chExt cx="1368152" cy="1944216"/>
            </a:xfrm>
          </p:grpSpPr>
          <p:sp>
            <p:nvSpPr>
              <p:cNvPr id="6" name="Trapezoid 5">
                <a:extLst>
                  <a:ext uri="{FF2B5EF4-FFF2-40B4-BE49-F238E27FC236}">
                    <a16:creationId xmlns:a16="http://schemas.microsoft.com/office/drawing/2014/main" id="{C4950D9C-3C39-1A4D-8E64-9542EB42FDAC}"/>
                  </a:ext>
                </a:extLst>
              </p:cNvPr>
              <p:cNvSpPr/>
              <p:nvPr/>
            </p:nvSpPr>
            <p:spPr>
              <a:xfrm rot="5400000">
                <a:off x="3791331" y="1995686"/>
                <a:ext cx="1944216" cy="1368152"/>
              </a:xfrm>
              <a:prstGeom prst="trapezoi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910475-1934-BC47-8452-65B041B948FA}"/>
                  </a:ext>
                </a:extLst>
              </p:cNvPr>
              <p:cNvSpPr txBox="1"/>
              <p:nvPr/>
            </p:nvSpPr>
            <p:spPr>
              <a:xfrm>
                <a:off x="4223378" y="2427734"/>
                <a:ext cx="1224134" cy="52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CNN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542C383-ADAB-DC4A-A397-FB4117B6B533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2604943" y="2562969"/>
              <a:ext cx="61032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448E1C-8843-9A44-A31B-C48DC5694554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583417" y="2559507"/>
              <a:ext cx="628332" cy="130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5AC1F2F-4BC8-064D-B738-B6486ADFBFF1}"/>
              </a:ext>
            </a:extLst>
          </p:cNvPr>
          <p:cNvSpPr txBox="1"/>
          <p:nvPr/>
        </p:nvSpPr>
        <p:spPr>
          <a:xfrm>
            <a:off x="6522348" y="120099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Output:</a:t>
            </a:r>
          </a:p>
          <a:p>
            <a:pPr algn="ctr"/>
            <a:r>
              <a:rPr lang="en-US" sz="1800" dirty="0"/>
              <a:t>1 x 1 x 2K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806BA1-03A8-5341-8B41-B82DE42B3D7F}"/>
              </a:ext>
            </a:extLst>
          </p:cNvPr>
          <p:cNvSpPr txBox="1"/>
          <p:nvPr/>
        </p:nvSpPr>
        <p:spPr>
          <a:xfrm>
            <a:off x="-108520" y="4856261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modified from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89A9EB-F96C-9F49-8982-667336E127E1}"/>
              </a:ext>
            </a:extLst>
          </p:cNvPr>
          <p:cNvGrpSpPr/>
          <p:nvPr/>
        </p:nvGrpSpPr>
        <p:grpSpPr>
          <a:xfrm>
            <a:off x="6270320" y="1965362"/>
            <a:ext cx="821960" cy="447643"/>
            <a:chOff x="6198312" y="3852299"/>
            <a:chExt cx="821960" cy="447643"/>
          </a:xfrm>
        </p:grpSpPr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66977BDE-E998-8F42-A109-A2CC3FDBA964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F509AC97-8E10-E842-99AA-25E52ECA3833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CEFE4F-84A0-974C-821A-C586A00FDC24}"/>
              </a:ext>
            </a:extLst>
          </p:cNvPr>
          <p:cNvGrpSpPr/>
          <p:nvPr/>
        </p:nvGrpSpPr>
        <p:grpSpPr>
          <a:xfrm>
            <a:off x="6990400" y="1965362"/>
            <a:ext cx="821960" cy="447643"/>
            <a:chOff x="6198312" y="3852299"/>
            <a:chExt cx="821960" cy="447643"/>
          </a:xfrm>
        </p:grpSpPr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1FF39F4-7E20-6B4E-A128-418856899C0C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E28DFCB-4F19-4C4C-A5C0-5B238204BBA6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3E6399B-612B-ED45-97B5-5A282D3CD9EF}"/>
              </a:ext>
            </a:extLst>
          </p:cNvPr>
          <p:cNvGrpSpPr/>
          <p:nvPr/>
        </p:nvGrpSpPr>
        <p:grpSpPr>
          <a:xfrm>
            <a:off x="7710480" y="1965362"/>
            <a:ext cx="821960" cy="447643"/>
            <a:chOff x="6198312" y="3852299"/>
            <a:chExt cx="821960" cy="447643"/>
          </a:xfrm>
        </p:grpSpPr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277AEC06-3150-4841-BC72-FDD960AF9F5E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C0FEBA7D-AADC-A145-B6BF-0B31F19EA620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Up Arrow 13">
            <a:extLst>
              <a:ext uri="{FF2B5EF4-FFF2-40B4-BE49-F238E27FC236}">
                <a16:creationId xmlns:a16="http://schemas.microsoft.com/office/drawing/2014/main" id="{3DE20AE2-8D01-FF4B-9427-C298EBB1DCE8}"/>
              </a:ext>
            </a:extLst>
          </p:cNvPr>
          <p:cNvSpPr/>
          <p:nvPr/>
        </p:nvSpPr>
        <p:spPr>
          <a:xfrm>
            <a:off x="6398489" y="2283718"/>
            <a:ext cx="133574" cy="75771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8739B5F1-FA58-884D-B41E-BA4F353287E3}"/>
              </a:ext>
            </a:extLst>
          </p:cNvPr>
          <p:cNvSpPr/>
          <p:nvPr/>
        </p:nvSpPr>
        <p:spPr>
          <a:xfrm>
            <a:off x="6804248" y="2283717"/>
            <a:ext cx="118638" cy="1152129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>
            <a:extLst>
              <a:ext uri="{FF2B5EF4-FFF2-40B4-BE49-F238E27FC236}">
                <a16:creationId xmlns:a16="http://schemas.microsoft.com/office/drawing/2014/main" id="{E1307BB0-AD67-2E4B-9BA9-953F1D0FF9D7}"/>
              </a:ext>
            </a:extLst>
          </p:cNvPr>
          <p:cNvSpPr/>
          <p:nvPr/>
        </p:nvSpPr>
        <p:spPr>
          <a:xfrm>
            <a:off x="8270697" y="2283718"/>
            <a:ext cx="82874" cy="216024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836BE9-2641-3B4C-97B3-86B20C45562C}"/>
              </a:ext>
            </a:extLst>
          </p:cNvPr>
          <p:cNvSpPr txBox="1"/>
          <p:nvPr/>
        </p:nvSpPr>
        <p:spPr>
          <a:xfrm>
            <a:off x="4337174" y="3066514"/>
            <a:ext cx="2899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X </a:t>
            </a:r>
            <a:r>
              <a:rPr lang="en-US" sz="1800" dirty="0" err="1"/>
              <a:t>coord</a:t>
            </a:r>
            <a:r>
              <a:rPr lang="en-US" sz="1800" dirty="0"/>
              <a:t> of </a:t>
            </a:r>
            <a:r>
              <a:rPr lang="en-US" sz="1800" dirty="0" err="1"/>
              <a:t>keypoint</a:t>
            </a:r>
            <a:r>
              <a:rPr lang="en-US" sz="1800" dirty="0"/>
              <a:t> #1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C32B88-BF37-B84D-B52A-F1163ABBBC3B}"/>
              </a:ext>
            </a:extLst>
          </p:cNvPr>
          <p:cNvSpPr txBox="1"/>
          <p:nvPr/>
        </p:nvSpPr>
        <p:spPr>
          <a:xfrm>
            <a:off x="4637917" y="3435846"/>
            <a:ext cx="281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Y </a:t>
            </a:r>
            <a:r>
              <a:rPr lang="en-US" sz="1800" dirty="0" err="1"/>
              <a:t>coord</a:t>
            </a:r>
            <a:r>
              <a:rPr lang="en-US" sz="1800" dirty="0"/>
              <a:t> of </a:t>
            </a:r>
            <a:r>
              <a:rPr lang="en-US" sz="1800" dirty="0" err="1"/>
              <a:t>keypoint</a:t>
            </a:r>
            <a:r>
              <a:rPr lang="en-US" sz="1800" dirty="0"/>
              <a:t> #1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56346D-8BAB-8840-91C0-BB0E4661FA84}"/>
              </a:ext>
            </a:extLst>
          </p:cNvPr>
          <p:cNvSpPr txBox="1"/>
          <p:nvPr/>
        </p:nvSpPr>
        <p:spPr>
          <a:xfrm>
            <a:off x="5284796" y="3869672"/>
            <a:ext cx="289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X </a:t>
            </a:r>
            <a:r>
              <a:rPr lang="en-US" sz="1800" dirty="0" err="1"/>
              <a:t>coord</a:t>
            </a:r>
            <a:r>
              <a:rPr lang="en-US" sz="1800" dirty="0"/>
              <a:t> of </a:t>
            </a:r>
            <a:r>
              <a:rPr lang="en-US" sz="1800" dirty="0" err="1"/>
              <a:t>keypoint</a:t>
            </a:r>
            <a:r>
              <a:rPr lang="en-US" sz="1800" dirty="0"/>
              <a:t> #K</a:t>
            </a:r>
          </a:p>
        </p:txBody>
      </p:sp>
      <p:sp>
        <p:nvSpPr>
          <p:cNvPr id="31" name="Up Arrow 30">
            <a:extLst>
              <a:ext uri="{FF2B5EF4-FFF2-40B4-BE49-F238E27FC236}">
                <a16:creationId xmlns:a16="http://schemas.microsoft.com/office/drawing/2014/main" id="{B4C4EEB0-C7E4-DC46-AB12-9BF4364A333F}"/>
              </a:ext>
            </a:extLst>
          </p:cNvPr>
          <p:cNvSpPr/>
          <p:nvPr/>
        </p:nvSpPr>
        <p:spPr>
          <a:xfrm>
            <a:off x="7871658" y="2283718"/>
            <a:ext cx="84718" cy="1585954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56289D-DBCF-A54E-A946-7207F24E0D06}"/>
              </a:ext>
            </a:extLst>
          </p:cNvPr>
          <p:cNvSpPr txBox="1"/>
          <p:nvPr/>
        </p:nvSpPr>
        <p:spPr>
          <a:xfrm>
            <a:off x="5644836" y="4508452"/>
            <a:ext cx="289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Y </a:t>
            </a:r>
            <a:r>
              <a:rPr lang="en-US" sz="1800" dirty="0" err="1"/>
              <a:t>coord</a:t>
            </a:r>
            <a:r>
              <a:rPr lang="en-US" sz="1800" dirty="0"/>
              <a:t> of </a:t>
            </a:r>
            <a:r>
              <a:rPr lang="en-US" sz="1800" dirty="0" err="1"/>
              <a:t>keypoint</a:t>
            </a:r>
            <a:r>
              <a:rPr lang="en-US" sz="1800" dirty="0"/>
              <a:t> #K</a:t>
            </a:r>
          </a:p>
        </p:txBody>
      </p:sp>
    </p:spTree>
    <p:extLst>
      <p:ext uri="{BB962C8B-B14F-4D97-AF65-F5344CB8AC3E}">
        <p14:creationId xmlns:p14="http://schemas.microsoft.com/office/powerpoint/2010/main" val="173064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3" grpId="0"/>
      <p:bldP spid="3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67C9F9E0-37E1-415C-90AF-BC825462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1" y="205014"/>
            <a:ext cx="8228763" cy="858756"/>
          </a:xfrm>
        </p:spPr>
        <p:txBody>
          <a:bodyPr/>
          <a:lstStyle/>
          <a:p>
            <a:pPr>
              <a:buNone/>
            </a:pPr>
            <a:r>
              <a:rPr lang="en-US" dirty="0"/>
              <a:t>How to train your network</a:t>
            </a:r>
          </a:p>
        </p:txBody>
      </p:sp>
      <p:pic>
        <p:nvPicPr>
          <p:cNvPr id="4098" name="Picture 2" descr="10 Epic Characters With Disabilities and Disorders - The GCE">
            <a:extLst>
              <a:ext uri="{FF2B5EF4-FFF2-40B4-BE49-F238E27FC236}">
                <a16:creationId xmlns:a16="http://schemas.microsoft.com/office/drawing/2014/main" id="{D37E46BD-5F72-A143-8AE3-043B14D53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 b="25758"/>
          <a:stretch/>
        </p:blipFill>
        <p:spPr bwMode="auto">
          <a:xfrm>
            <a:off x="457191" y="1203631"/>
            <a:ext cx="8228763" cy="339485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052269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D3DEA3-181C-4548-AEBD-601ACB8F0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22" y="955846"/>
            <a:ext cx="9144000" cy="4187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961E25-0E18-6E4A-A7CE-FC587E386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diagnosis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B65EC2-553E-ED4F-B5F5-8F4F6E0CFA97}"/>
              </a:ext>
            </a:extLst>
          </p:cNvPr>
          <p:cNvSpPr txBox="1"/>
          <p:nvPr/>
        </p:nvSpPr>
        <p:spPr>
          <a:xfrm>
            <a:off x="457200" y="955846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https://cs231n.github.io/neural-networks-3/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00496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9055-EF4A-6241-91F8-D82B31E23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Basic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23544-A7A3-6349-8E55-E11082055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2350" indent="-514350">
              <a:buAutoNum type="arabicPeriod"/>
            </a:pPr>
            <a:r>
              <a:rPr lang="en-US" dirty="0"/>
              <a:t>Get your dataset</a:t>
            </a:r>
          </a:p>
          <a:p>
            <a:pPr marL="622350" indent="-514350">
              <a:buAutoNum type="arabicPeriod"/>
            </a:pPr>
            <a:r>
              <a:rPr lang="en-US" dirty="0"/>
              <a:t>Design your CNN architecture (start by reusing (or simplified version of) </a:t>
            </a:r>
            <a:r>
              <a:rPr lang="en-US" dirty="0" err="1"/>
              <a:t>AlexNet</a:t>
            </a:r>
            <a:r>
              <a:rPr lang="en-US" dirty="0"/>
              <a:t>/</a:t>
            </a:r>
            <a:r>
              <a:rPr lang="en-US" dirty="0" err="1"/>
              <a:t>ResNet</a:t>
            </a:r>
            <a:r>
              <a:rPr lang="en-US" dirty="0"/>
              <a:t>)</a:t>
            </a:r>
          </a:p>
          <a:p>
            <a:pPr marL="622350" indent="-514350">
              <a:buAutoNum type="arabicPeriod"/>
            </a:pPr>
            <a:r>
              <a:rPr lang="en-US" dirty="0"/>
              <a:t>Train + update weights with </a:t>
            </a:r>
            <a:r>
              <a:rPr lang="en-US" dirty="0" err="1"/>
              <a:t>pytorch</a:t>
            </a:r>
            <a:r>
              <a:rPr lang="en-US" dirty="0"/>
              <a:t>/</a:t>
            </a:r>
            <a:r>
              <a:rPr lang="en-US" dirty="0" err="1"/>
              <a:t>tf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171283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9055-EF4A-6241-91F8-D82B31E23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Sanity Check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23544-A7A3-6349-8E55-E11082055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1" y="1203631"/>
            <a:ext cx="8363281" cy="3394856"/>
          </a:xfrm>
        </p:spPr>
        <p:txBody>
          <a:bodyPr/>
          <a:lstStyle/>
          <a:p>
            <a:pPr marL="108000" indent="0">
              <a:buNone/>
            </a:pPr>
            <a:r>
              <a:rPr lang="en-US" sz="2800" dirty="0"/>
              <a:t>Make sure you can memorize a single data point: (x</a:t>
            </a:r>
            <a:r>
              <a:rPr lang="en-US" sz="2800" baseline="-25000" dirty="0"/>
              <a:t>i</a:t>
            </a:r>
            <a:r>
              <a:rPr lang="en-US" sz="2800" dirty="0"/>
              <a:t>,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).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Train your CNN on only 1 image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It </a:t>
            </a:r>
            <a:r>
              <a:rPr lang="en-US" sz="2800" b="1" dirty="0"/>
              <a:t>must</a:t>
            </a:r>
            <a:r>
              <a:rPr lang="en-US" sz="2800" dirty="0"/>
              <a:t> be able to get very low training loss</a:t>
            </a:r>
          </a:p>
          <a:p>
            <a:pPr marL="108000" indent="0">
              <a:buNone/>
            </a:pPr>
            <a:r>
              <a:rPr lang="en-US" sz="2800" dirty="0"/>
              <a:t>If you can’t do this, it means something is wrong in your loss function, label, network/</a:t>
            </a:r>
            <a:r>
              <a:rPr lang="en-US" sz="2800" dirty="0" err="1"/>
              <a:t>pytorch</a:t>
            </a:r>
            <a:r>
              <a:rPr lang="en-US" sz="2800" dirty="0"/>
              <a:t> setup</a:t>
            </a:r>
          </a:p>
          <a:p>
            <a:pPr marL="108000" indent="0">
              <a:buNone/>
            </a:pPr>
            <a:r>
              <a:rPr lang="en-US" sz="2000" dirty="0"/>
              <a:t>It should also overfit to a single data fairly quickly. If it takes many iterations to do this that’s also bad news bears</a:t>
            </a:r>
          </a:p>
        </p:txBody>
      </p:sp>
    </p:spTree>
    <p:extLst>
      <p:ext uri="{BB962C8B-B14F-4D97-AF65-F5344CB8AC3E}">
        <p14:creationId xmlns:p14="http://schemas.microsoft.com/office/powerpoint/2010/main" val="342381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your data is not big enough?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F91D8-3FF6-B346-87B2-74A35FAA3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563638"/>
            <a:ext cx="1944216" cy="2127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41BFF0-41E4-2244-BA94-E0FEABE7C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287" y="1698177"/>
            <a:ext cx="1818180" cy="2857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3570D3-0025-D547-A5CB-3D5395962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467" y="1687927"/>
            <a:ext cx="3662333" cy="2883113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7A3D492-22CB-EA4C-9E14-3A1DCD5D0161}"/>
              </a:ext>
            </a:extLst>
          </p:cNvPr>
          <p:cNvSpPr/>
          <p:nvPr/>
        </p:nvSpPr>
        <p:spPr>
          <a:xfrm>
            <a:off x="2555776" y="2499742"/>
            <a:ext cx="650511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CC965-AC6E-EB48-BE3C-19324832DF98}"/>
              </a:ext>
            </a:extLst>
          </p:cNvPr>
          <p:cNvSpPr txBox="1"/>
          <p:nvPr/>
        </p:nvSpPr>
        <p:spPr>
          <a:xfrm>
            <a:off x="5220072" y="4835723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by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249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Augmentation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CC965-AC6E-EB48-BE3C-19324832DF98}"/>
              </a:ext>
            </a:extLst>
          </p:cNvPr>
          <p:cNvSpPr txBox="1"/>
          <p:nvPr/>
        </p:nvSpPr>
        <p:spPr>
          <a:xfrm>
            <a:off x="5220072" y="4835723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modified from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A9321-9307-BB4B-9947-EE00E1DA0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705" y="1393886"/>
            <a:ext cx="3266095" cy="32660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457200" y="1393886"/>
            <a:ext cx="4474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Apply transformations (on the fly) to increase training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mix multiple transformations at once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Make sure you don’t change the meaning of the output</a:t>
            </a:r>
          </a:p>
        </p:txBody>
      </p:sp>
    </p:spTree>
    <p:extLst>
      <p:ext uri="{BB962C8B-B14F-4D97-AF65-F5344CB8AC3E}">
        <p14:creationId xmlns:p14="http://schemas.microsoft.com/office/powerpoint/2010/main" val="11130755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05979"/>
            <a:ext cx="8424936" cy="85725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Sometimes labels need to be transformed too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181959" y="1849699"/>
            <a:ext cx="3266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certain tasks, make sure to transform the output accordingly!!</a:t>
            </a:r>
          </a:p>
        </p:txBody>
      </p:sp>
      <p:pic>
        <p:nvPicPr>
          <p:cNvPr id="7" name="Picture 6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769C21E7-AFF9-524B-A685-F135F7FD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948" r="36423" b="29585"/>
          <a:stretch/>
        </p:blipFill>
        <p:spPr>
          <a:xfrm rot="5400000">
            <a:off x="3091601" y="1428456"/>
            <a:ext cx="3032809" cy="295233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3C30FE-EBEB-0F4E-B881-B305DB64F4EA}"/>
              </a:ext>
            </a:extLst>
          </p:cNvPr>
          <p:cNvSpPr/>
          <p:nvPr/>
        </p:nvSpPr>
        <p:spPr>
          <a:xfrm>
            <a:off x="683568" y="3956238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63A2E4-90F0-8844-A699-17377090D350}"/>
              </a:ext>
            </a:extLst>
          </p:cNvPr>
          <p:cNvSpPr/>
          <p:nvPr/>
        </p:nvSpPr>
        <p:spPr>
          <a:xfrm>
            <a:off x="1907704" y="3939902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57E9239E-37C2-D34C-95D4-0E375763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005" t="22948" r="36423" b="29585"/>
          <a:stretch/>
        </p:blipFill>
        <p:spPr>
          <a:xfrm rot="16200000" flipH="1">
            <a:off x="6115937" y="1428758"/>
            <a:ext cx="3032809" cy="295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E2087-F260-1845-80B8-1F4567F375C0}"/>
              </a:ext>
            </a:extLst>
          </p:cNvPr>
          <p:cNvSpPr txBox="1"/>
          <p:nvPr/>
        </p:nvSpPr>
        <p:spPr>
          <a:xfrm>
            <a:off x="3635896" y="106322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0095-AA54-C244-9C75-56D234ED8B39}"/>
              </a:ext>
            </a:extLst>
          </p:cNvPr>
          <p:cNvSpPr txBox="1"/>
          <p:nvPr/>
        </p:nvSpPr>
        <p:spPr>
          <a:xfrm>
            <a:off x="6444208" y="10563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flip + color </a:t>
            </a:r>
            <a:r>
              <a:rPr lang="en-US" sz="2000" dirty="0" err="1"/>
              <a:t>aug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855416-848B-BB4F-9D08-6E696CFE39A7}"/>
              </a:ext>
            </a:extLst>
          </p:cNvPr>
          <p:cNvSpPr txBox="1"/>
          <p:nvPr/>
        </p:nvSpPr>
        <p:spPr>
          <a:xfrm>
            <a:off x="1555861" y="438331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eye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0C403-6B7B-3A4A-8A76-08EFC02CC9E9}"/>
              </a:ext>
            </a:extLst>
          </p:cNvPr>
          <p:cNvSpPr txBox="1"/>
          <p:nvPr/>
        </p:nvSpPr>
        <p:spPr>
          <a:xfrm>
            <a:off x="245787" y="437557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Right eye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32E8F0-19E2-AC47-B089-D6070BBAA8D3}"/>
              </a:ext>
            </a:extLst>
          </p:cNvPr>
          <p:cNvSpPr txBox="1"/>
          <p:nvPr/>
        </p:nvSpPr>
        <p:spPr>
          <a:xfrm>
            <a:off x="395536" y="476286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Defined </a:t>
            </a:r>
            <a:r>
              <a:rPr lang="en-US" sz="1600" dirty="0" err="1"/>
              <a:t>wrt</a:t>
            </a:r>
            <a:r>
              <a:rPr lang="en-US" sz="1600" dirty="0"/>
              <a:t> to the cat</a:t>
            </a:r>
          </a:p>
        </p:txBody>
      </p:sp>
    </p:spTree>
    <p:extLst>
      <p:ext uri="{BB962C8B-B14F-4D97-AF65-F5344CB8AC3E}">
        <p14:creationId xmlns:p14="http://schemas.microsoft.com/office/powerpoint/2010/main" val="41829091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21030</TotalTime>
  <Words>5172</Words>
  <Application>Microsoft Macintosh PowerPoint</Application>
  <PresentationFormat>On-screen Show (16:9)</PresentationFormat>
  <Paragraphs>1164</Paragraphs>
  <Slides>134</Slides>
  <Notes>65</Notes>
  <HiddenSlides>9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134</vt:i4>
      </vt:variant>
    </vt:vector>
  </HeadingPairs>
  <TitlesOfParts>
    <vt:vector size="162" baseType="lpstr">
      <vt:lpstr>-apple-system</vt:lpstr>
      <vt:lpstr>FreeSans</vt:lpstr>
      <vt:lpstr>Nice</vt:lpstr>
      <vt:lpstr>StarSymbol</vt:lpstr>
      <vt:lpstr>Arial</vt:lpstr>
      <vt:lpstr>Calibri</vt:lpstr>
      <vt:lpstr>Calibri Light</vt:lpstr>
      <vt:lpstr>Cambria Math</vt:lpstr>
      <vt:lpstr>Courier New</vt:lpstr>
      <vt:lpstr>Helvetica</vt:lpstr>
      <vt:lpstr>Helvetica Light</vt:lpstr>
      <vt:lpstr>Helvetica Neue Medium</vt:lpstr>
      <vt:lpstr>Oswald</vt:lpstr>
      <vt:lpstr>Times New Roman</vt:lpstr>
      <vt:lpstr>Default Design</vt:lpstr>
      <vt:lpstr>2_Lecture</vt:lpstr>
      <vt:lpstr>1_Lecture</vt:lpstr>
      <vt:lpstr>6_Lecture</vt:lpstr>
      <vt:lpstr>8_Default Design</vt:lpstr>
      <vt:lpstr>Default</vt:lpstr>
      <vt:lpstr>1_simple-light</vt:lpstr>
      <vt:lpstr>Office Theme</vt:lpstr>
      <vt:lpstr>1_Office Theme</vt:lpstr>
      <vt:lpstr>2_Office Theme</vt:lpstr>
      <vt:lpstr>3_Lecture</vt:lpstr>
      <vt:lpstr>Blank Presentation</vt:lpstr>
      <vt:lpstr>1_Blank Presentation</vt:lpstr>
      <vt:lpstr>3_Office Theme</vt:lpstr>
      <vt:lpstr>Convolutional Neural Networks</vt:lpstr>
      <vt:lpstr>Project 4 </vt:lpstr>
      <vt:lpstr>Project 5 </vt:lpstr>
      <vt:lpstr>Project 2 Class Choice Award Winner!</vt:lpstr>
      <vt:lpstr>Neural Nets: a particularly useful Black Box</vt:lpstr>
      <vt:lpstr>Classic Object Recognition</vt:lpstr>
      <vt:lpstr>Classic Object Recognition</vt:lpstr>
      <vt:lpstr>Learning Features</vt:lpstr>
      <vt:lpstr>Neural Network: algorithm + feature + data!</vt:lpstr>
      <vt:lpstr>Vanilla (fully-connected) 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 Layer</vt:lpstr>
      <vt:lpstr>Convolution Layer</vt:lpstr>
      <vt:lpstr>Convolution Layer:</vt:lpstr>
      <vt:lpstr>Convolution Layer</vt:lpstr>
      <vt:lpstr>Convolution Layer</vt:lpstr>
      <vt:lpstr>Convolution Layer: With many images</vt:lpstr>
      <vt:lpstr>Convolution Layer</vt:lpstr>
      <vt:lpstr>PowerPoint Presentation</vt:lpstr>
      <vt:lpstr>PowerPoint Presentation</vt:lpstr>
      <vt:lpstr>Compared with MLPs</vt:lpstr>
      <vt:lpstr>CNNs in practice</vt:lpstr>
      <vt:lpstr>What needs to be learned?</vt:lpstr>
      <vt:lpstr>What needs to be learned?</vt:lpstr>
      <vt:lpstr>We’re still doing matrix multiplications,  just localized &amp; shared</vt:lpstr>
      <vt:lpstr>Convnet nitty gritties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Receptive Fields</vt:lpstr>
      <vt:lpstr>Receptive Fields</vt:lpstr>
      <vt:lpstr>Receptive Fields</vt:lpstr>
      <vt:lpstr>Receptive Fields</vt:lpstr>
      <vt:lpstr>Strided Convolution</vt:lpstr>
      <vt:lpstr>Strided Convolution</vt:lpstr>
      <vt:lpstr>Strided Convolution</vt:lpstr>
      <vt:lpstr>Strided Convolution</vt:lpstr>
      <vt:lpstr>Can we do stride 3? </vt:lpstr>
      <vt:lpstr>Pooling Layers: Downsampling</vt:lpstr>
      <vt:lpstr>Max Pooling</vt:lpstr>
      <vt:lpstr>Average Pooling</vt:lpstr>
      <vt:lpstr>Pooling Summary</vt:lpstr>
      <vt:lpstr>Normalization</vt:lpstr>
      <vt:lpstr>How to normalize</vt:lpstr>
      <vt:lpstr>Normalization</vt:lpstr>
      <vt:lpstr>How to normalize</vt:lpstr>
      <vt:lpstr>Batch Normalization for ConvNets</vt:lpstr>
      <vt:lpstr>Case Study: Lenet-5</vt:lpstr>
      <vt:lpstr>LeNet5 demo</vt:lpstr>
      <vt:lpstr>Case Study: AlexNet</vt:lpstr>
      <vt:lpstr>Case Study: AlexNet</vt:lpstr>
      <vt:lpstr>Case Study: AlexNet</vt:lpstr>
      <vt:lpstr>AlexNet</vt:lpstr>
      <vt:lpstr>In pytorch</vt:lpstr>
      <vt:lpstr>VGGNet [Simonyan and Zisserman 2015] </vt:lpstr>
      <vt:lpstr>VGGNet [Simonyan and Zisserman 2015] </vt:lpstr>
      <vt:lpstr>Problem: Deep Networks very hard to train!</vt:lpstr>
      <vt:lpstr>Measuring performance over train/val sets</vt:lpstr>
      <vt:lpstr>Measuring performance over train/val sets</vt:lpstr>
      <vt:lpstr>Deeper network != Better performance </vt:lpstr>
      <vt:lpstr>Naively adding more layers   != better performance </vt:lpstr>
      <vt:lpstr>ResNet [He et al. CVPR 2016]</vt:lpstr>
      <vt:lpstr>ResNet [He et al. CVPR 2016]</vt:lpstr>
      <vt:lpstr>Lots of space to explore</vt:lpstr>
      <vt:lpstr>ImageNet Classification Challenge top-5 error</vt:lpstr>
      <vt:lpstr>Bottom line: CNN workflow</vt:lpstr>
      <vt:lpstr>Example: Image classification</vt:lpstr>
      <vt:lpstr>Example: Keypoint detection</vt:lpstr>
      <vt:lpstr>How to train your network</vt:lpstr>
      <vt:lpstr>Training diagnosis</vt:lpstr>
      <vt:lpstr>Basic setup</vt:lpstr>
      <vt:lpstr>Sanity Check #1</vt:lpstr>
      <vt:lpstr>What if your data is not big enough?</vt:lpstr>
      <vt:lpstr>Data Augmentation</vt:lpstr>
      <vt:lpstr>Sometimes labels need to be transformed too</vt:lpstr>
      <vt:lpstr>PowerPoint Presentation</vt:lpstr>
      <vt:lpstr>Very common bug</vt:lpstr>
      <vt:lpstr>Very common bug</vt:lpstr>
      <vt:lpstr>A good starting point</vt:lpstr>
      <vt:lpstr>Regression Objective</vt:lpstr>
      <vt:lpstr>Downsides of regression objective</vt:lpstr>
      <vt:lpstr>Belief/Confidence map formulation</vt:lpstr>
      <vt:lpstr>Problem</vt:lpstr>
      <vt:lpstr>Dense Prediction</vt:lpstr>
      <vt:lpstr>Idea 1: Dense prediction by Sliding Window</vt:lpstr>
      <vt:lpstr>Instead, make the whole network convolutional!</vt:lpstr>
      <vt:lpstr>Fully convolutional networks</vt:lpstr>
      <vt:lpstr>Fully convolutional networks</vt:lpstr>
      <vt:lpstr>Fully convolutional networks</vt:lpstr>
      <vt:lpstr>How to upsample with convnets?</vt:lpstr>
      <vt:lpstr>Simple solution </vt:lpstr>
      <vt:lpstr>How to Upsample</vt:lpstr>
      <vt:lpstr>Recall from Morphing Lecture: Inverse warping</vt:lpstr>
      <vt:lpstr>Recall: Bilinear Interpolation</vt:lpstr>
      <vt:lpstr>Application to pose detection:  Predict heat maps</vt:lpstr>
      <vt:lpstr>L2 Training Loss</vt:lpstr>
      <vt:lpstr>Log Loss Training Loss</vt:lpstr>
      <vt:lpstr>Convolutional Pose Machines</vt:lpstr>
      <vt:lpstr>Convolutional Pose Machines</vt:lpstr>
      <vt:lpstr>Convolutional Pose Machines</vt:lpstr>
      <vt:lpstr>Results</vt:lpstr>
      <vt:lpstr>OpenPose</vt:lpstr>
      <vt:lpstr>Other dense prediction tasks</vt:lpstr>
      <vt:lpstr>Depth and normal estimation</vt:lpstr>
      <vt:lpstr>Depth and normal estimation</vt:lpstr>
      <vt:lpstr>Latest: Midas, DPT </vt:lpstr>
      <vt:lpstr>Colorization (self-supervised learning)</vt:lpstr>
      <vt:lpstr>Examples for segmentation: SegNet</vt:lpstr>
      <vt:lpstr>Other upsampling networks: U-Net</vt:lpstr>
      <vt:lpstr>Summary of upsampling architectures</vt:lpstr>
    </vt:vector>
  </TitlesOfParts>
  <Company>university of toronto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Energy-Based Models of High-Dimensional Data</dc:title>
  <dc:creator>hinton</dc:creator>
  <cp:lastModifiedBy>Angjoo Kanazawa</cp:lastModifiedBy>
  <cp:revision>566</cp:revision>
  <cp:lastPrinted>2021-10-27T23:46:00Z</cp:lastPrinted>
  <dcterms:created xsi:type="dcterms:W3CDTF">2002-09-28T03:36:33Z</dcterms:created>
  <dcterms:modified xsi:type="dcterms:W3CDTF">2022-10-20T01:34:20Z</dcterms:modified>
</cp:coreProperties>
</file>