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87" r:id="rId2"/>
  </p:sldMasterIdLst>
  <p:notesMasterIdLst>
    <p:notesMasterId r:id="rId77"/>
  </p:notesMasterIdLst>
  <p:handoutMasterIdLst>
    <p:handoutMasterId r:id="rId78"/>
  </p:handoutMasterIdLst>
  <p:sldIdLst>
    <p:sldId id="1589" r:id="rId3"/>
    <p:sldId id="1792" r:id="rId4"/>
    <p:sldId id="1811" r:id="rId5"/>
    <p:sldId id="1813" r:id="rId6"/>
    <p:sldId id="1798" r:id="rId7"/>
    <p:sldId id="1809" r:id="rId8"/>
    <p:sldId id="1799" r:id="rId9"/>
    <p:sldId id="1800" r:id="rId10"/>
    <p:sldId id="1807" r:id="rId11"/>
    <p:sldId id="1790" r:id="rId12"/>
    <p:sldId id="1810" r:id="rId13"/>
    <p:sldId id="1768" r:id="rId14"/>
    <p:sldId id="1769" r:id="rId15"/>
    <p:sldId id="1770" r:id="rId16"/>
    <p:sldId id="1771" r:id="rId17"/>
    <p:sldId id="1802" r:id="rId18"/>
    <p:sldId id="1773" r:id="rId19"/>
    <p:sldId id="1774" r:id="rId20"/>
    <p:sldId id="1775" r:id="rId21"/>
    <p:sldId id="1776" r:id="rId22"/>
    <p:sldId id="1778" r:id="rId23"/>
    <p:sldId id="1777" r:id="rId24"/>
    <p:sldId id="1784" r:id="rId25"/>
    <p:sldId id="785" r:id="rId26"/>
    <p:sldId id="786" r:id="rId27"/>
    <p:sldId id="1814" r:id="rId28"/>
    <p:sldId id="1781" r:id="rId29"/>
    <p:sldId id="1782" r:id="rId30"/>
    <p:sldId id="1780" r:id="rId31"/>
    <p:sldId id="788" r:id="rId32"/>
    <p:sldId id="798" r:id="rId33"/>
    <p:sldId id="775" r:id="rId34"/>
    <p:sldId id="825" r:id="rId35"/>
    <p:sldId id="791" r:id="rId36"/>
    <p:sldId id="449" r:id="rId37"/>
    <p:sldId id="508" r:id="rId38"/>
    <p:sldId id="793" r:id="rId39"/>
    <p:sldId id="1788" r:id="rId40"/>
    <p:sldId id="520" r:id="rId41"/>
    <p:sldId id="1803" r:id="rId42"/>
    <p:sldId id="1804" r:id="rId43"/>
    <p:sldId id="1805" r:id="rId44"/>
    <p:sldId id="800" r:id="rId45"/>
    <p:sldId id="482" r:id="rId46"/>
    <p:sldId id="1806" r:id="rId47"/>
    <p:sldId id="1740" r:id="rId48"/>
    <p:sldId id="1793" r:id="rId49"/>
    <p:sldId id="1645" r:id="rId50"/>
    <p:sldId id="1646" r:id="rId51"/>
    <p:sldId id="1647" r:id="rId52"/>
    <p:sldId id="1648" r:id="rId53"/>
    <p:sldId id="1649" r:id="rId54"/>
    <p:sldId id="1650" r:id="rId55"/>
    <p:sldId id="1812" r:id="rId56"/>
    <p:sldId id="1651" r:id="rId57"/>
    <p:sldId id="1652" r:id="rId58"/>
    <p:sldId id="1742" r:id="rId59"/>
    <p:sldId id="1741" r:id="rId60"/>
    <p:sldId id="1711" r:id="rId61"/>
    <p:sldId id="1815" r:id="rId62"/>
    <p:sldId id="1796" r:id="rId63"/>
    <p:sldId id="1808" r:id="rId64"/>
    <p:sldId id="1795" r:id="rId65"/>
    <p:sldId id="1653" r:id="rId66"/>
    <p:sldId id="1654" r:id="rId67"/>
    <p:sldId id="1655" r:id="rId68"/>
    <p:sldId id="1656" r:id="rId69"/>
    <p:sldId id="1657" r:id="rId70"/>
    <p:sldId id="1689" r:id="rId71"/>
    <p:sldId id="1661" r:id="rId72"/>
    <p:sldId id="1718" r:id="rId73"/>
    <p:sldId id="978" r:id="rId74"/>
    <p:sldId id="1720" r:id="rId75"/>
    <p:sldId id="979" r:id="rId7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B6A4056-97B5-0E49-8F39-9ABEACEC6D90}">
          <p14:sldIdLst>
            <p14:sldId id="1589"/>
            <p14:sldId id="1792"/>
          </p14:sldIdLst>
        </p14:section>
        <p14:section name="Epipolar Constraint" id="{AB0EFC04-57DF-AC4E-940E-040C43C4A8F6}">
          <p14:sldIdLst>
            <p14:sldId id="1811"/>
            <p14:sldId id="1813"/>
            <p14:sldId id="1798"/>
            <p14:sldId id="1809"/>
            <p14:sldId id="1799"/>
            <p14:sldId id="1800"/>
            <p14:sldId id="1807"/>
            <p14:sldId id="1790"/>
            <p14:sldId id="1810"/>
            <p14:sldId id="1768"/>
            <p14:sldId id="1769"/>
            <p14:sldId id="1770"/>
            <p14:sldId id="1771"/>
            <p14:sldId id="1802"/>
            <p14:sldId id="1773"/>
            <p14:sldId id="1774"/>
            <p14:sldId id="1775"/>
            <p14:sldId id="1776"/>
            <p14:sldId id="1778"/>
            <p14:sldId id="1777"/>
            <p14:sldId id="1784"/>
            <p14:sldId id="785"/>
            <p14:sldId id="786"/>
            <p14:sldId id="1814"/>
            <p14:sldId id="1781"/>
            <p14:sldId id="1782"/>
            <p14:sldId id="1780"/>
            <p14:sldId id="788"/>
            <p14:sldId id="798"/>
            <p14:sldId id="775"/>
            <p14:sldId id="825"/>
            <p14:sldId id="791"/>
            <p14:sldId id="449"/>
            <p14:sldId id="508"/>
            <p14:sldId id="793"/>
            <p14:sldId id="1788"/>
            <p14:sldId id="520"/>
            <p14:sldId id="1803"/>
            <p14:sldId id="1804"/>
            <p14:sldId id="1805"/>
            <p14:sldId id="800"/>
            <p14:sldId id="482"/>
            <p14:sldId id="1806"/>
          </p14:sldIdLst>
        </p14:section>
        <p14:section name="essential matrix" id="{DBEE2CFA-E31D-7B4A-8327-8EE9988FFBF1}">
          <p14:sldIdLst>
            <p14:sldId id="1740"/>
            <p14:sldId id="1793"/>
            <p14:sldId id="1645"/>
            <p14:sldId id="1646"/>
            <p14:sldId id="1647"/>
            <p14:sldId id="1648"/>
            <p14:sldId id="1649"/>
            <p14:sldId id="1650"/>
            <p14:sldId id="1812"/>
            <p14:sldId id="1651"/>
            <p14:sldId id="1652"/>
            <p14:sldId id="1742"/>
            <p14:sldId id="1741"/>
            <p14:sldId id="1711"/>
            <p14:sldId id="1815"/>
            <p14:sldId id="1796"/>
            <p14:sldId id="1808"/>
            <p14:sldId id="1795"/>
            <p14:sldId id="1653"/>
            <p14:sldId id="1654"/>
            <p14:sldId id="1655"/>
            <p14:sldId id="1656"/>
            <p14:sldId id="1657"/>
            <p14:sldId id="1689"/>
            <p14:sldId id="1661"/>
            <p14:sldId id="1718"/>
            <p14:sldId id="978"/>
            <p14:sldId id="1720"/>
            <p14:sldId id="9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1A"/>
    <a:srgbClr val="BB4E4B"/>
    <a:srgbClr val="282828"/>
    <a:srgbClr val="000000"/>
    <a:srgbClr val="FF8AD8"/>
    <a:srgbClr val="FF0000"/>
    <a:srgbClr val="FC695A"/>
    <a:srgbClr val="59FD6D"/>
    <a:srgbClr val="FB1C0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65"/>
    <p:restoredTop sz="85516" autoAdjust="0"/>
  </p:normalViewPr>
  <p:slideViewPr>
    <p:cSldViewPr>
      <p:cViewPr varScale="1">
        <p:scale>
          <a:sx n="95" d="100"/>
          <a:sy n="95" d="100"/>
        </p:scale>
        <p:origin x="816" y="176"/>
      </p:cViewPr>
      <p:guideLst>
        <p:guide orient="horz" pos="3984"/>
        <p:guide pos="2880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50" d="100"/>
        <a:sy n="50" d="100"/>
      </p:scale>
      <p:origin x="0" y="386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emf"/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5.emf"/><Relationship Id="rId1" Type="http://schemas.openxmlformats.org/officeDocument/2006/relationships/image" Target="../media/image44.wmf"/><Relationship Id="rId4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6EC6D-620A-4417-B6E7-B9BD187DD6EA}" type="datetimeFigureOut">
              <a:rPr lang="en-US" smtClean="0"/>
              <a:pPr/>
              <a:t>11/7/22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0194C-1C73-4D1B-8127-FF2CA75FF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77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D41D9AC-C4DC-4626-BD9E-860ADBEBE25E}" type="datetimeFigureOut">
              <a:rPr lang="en-US" smtClean="0"/>
              <a:pPr/>
              <a:t>11/7/22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E6B2A92-AD47-4AF8-BBA5-94641E9951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3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C63B0-0FA4-4137-BD4A-0FAF93896D44}" type="slidenum">
              <a:rPr lang="en-US"/>
              <a:pPr/>
              <a:t>1</a:t>
            </a:fld>
            <a:endParaRPr lang="en-US"/>
          </a:p>
        </p:txBody>
      </p:sp>
      <p:sp>
        <p:nvSpPr>
          <p:cNvPr id="169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169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9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2.5D!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28DA-35B3-F346-A974-509B250BAE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53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But what was nice about the left? </a:t>
            </a:r>
          </a:p>
          <a:p>
            <a:r>
              <a:rPr lang="en-US" dirty="0"/>
              <a:t>Any idea as to how to go from right to left?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rotate the image plane so it’s parallel to the baseline</a:t>
            </a:r>
          </a:p>
          <a:p>
            <a:r>
              <a:rPr lang="en-US" dirty="0"/>
              <a:t>then align the v-coordinates </a:t>
            </a:r>
            <a:r>
              <a:rPr lang="en-US"/>
              <a:t>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09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answered by </a:t>
            </a:r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27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4063C-26D4-4A6C-8D2A-25867D4B24A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B1FE4-662B-4AB2-8CE7-7191521280E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961" y="4540568"/>
            <a:ext cx="5384800" cy="437888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04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6825-7257-446F-BF23-8BEC19F341F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C24C8-3497-420A-B3FA-EE3F1E0F538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B0661-4EAB-4BA3-A7AD-349AF8BC5F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 way to think about this is just that its nothing but the ray of the left image projected on to the right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0699A-108F-40B0-A20E-06EF2CFDD53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50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C9F0D-6578-430F-BF53-2B510E3C863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9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how the line between </a:t>
            </a:r>
            <a:r>
              <a:rPr lang="en-US" dirty="0" err="1"/>
              <a:t>epipole</a:t>
            </a:r>
            <a:r>
              <a:rPr lang="en-US" dirty="0"/>
              <a:t> and p’ point is the </a:t>
            </a:r>
            <a:r>
              <a:rPr lang="en-US" dirty="0" err="1"/>
              <a:t>epipolar</a:t>
            </a:r>
            <a:r>
              <a:rPr lang="en-US" dirty="0"/>
              <a:t>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6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88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B4E4D3-FE3B-4AD6-A903-4D7B6CFC0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sz="1200" dirty="0"/>
              <a:t>All </a:t>
            </a:r>
            <a:r>
              <a:rPr lang="en-US" sz="1200" dirty="0" err="1"/>
              <a:t>epipolar</a:t>
            </a:r>
            <a:r>
              <a:rPr lang="en-US" sz="1200" dirty="0"/>
              <a:t> lines intersect at the </a:t>
            </a:r>
            <a:r>
              <a:rPr lang="en-US" sz="1200" dirty="0" err="1"/>
              <a:t>epipole</a:t>
            </a:r>
            <a:endParaRPr lang="en-US" sz="1200" dirty="0"/>
          </a:p>
          <a:p>
            <a:pPr eaLnBrk="1" hangingPunct="1"/>
            <a:r>
              <a:rPr lang="en-US" sz="1200" dirty="0"/>
              <a:t>An </a:t>
            </a:r>
            <a:r>
              <a:rPr lang="en-US" sz="1200" dirty="0" err="1"/>
              <a:t>epipolar</a:t>
            </a:r>
            <a:r>
              <a:rPr lang="en-US" sz="1200" dirty="0"/>
              <a:t> plane intersects the left and right image planes in </a:t>
            </a:r>
            <a:r>
              <a:rPr lang="en-US" sz="1200" dirty="0" err="1"/>
              <a:t>epipolar</a:t>
            </a:r>
            <a:r>
              <a:rPr lang="en-US" sz="1200" dirty="0"/>
              <a:t> lines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512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B4E4D3-FE3B-4AD6-A903-4D7B6CFC0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sz="1200" dirty="0"/>
              <a:t>All </a:t>
            </a:r>
            <a:r>
              <a:rPr lang="en-US" sz="1200" dirty="0" err="1"/>
              <a:t>epipolar</a:t>
            </a:r>
            <a:r>
              <a:rPr lang="en-US" sz="1200" dirty="0"/>
              <a:t> lines intersect at the </a:t>
            </a:r>
            <a:r>
              <a:rPr lang="en-US" sz="1200" dirty="0" err="1"/>
              <a:t>epipole</a:t>
            </a:r>
            <a:endParaRPr lang="en-US" sz="1200" dirty="0"/>
          </a:p>
          <a:p>
            <a:pPr eaLnBrk="1" hangingPunct="1"/>
            <a:r>
              <a:rPr lang="en-US" sz="1200" dirty="0"/>
              <a:t>An </a:t>
            </a:r>
            <a:r>
              <a:rPr lang="en-US" sz="1200" dirty="0" err="1"/>
              <a:t>epipolar</a:t>
            </a:r>
            <a:r>
              <a:rPr lang="en-US" sz="1200" dirty="0"/>
              <a:t> plane intersects the left and right image planes in </a:t>
            </a:r>
            <a:r>
              <a:rPr lang="en-US" sz="1200" dirty="0" err="1"/>
              <a:t>epipolar</a:t>
            </a:r>
            <a:r>
              <a:rPr lang="en-US" sz="1200" dirty="0"/>
              <a:t> lines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57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Where the students are pointing is the </a:t>
            </a:r>
            <a:r>
              <a:rPr lang="en-US" dirty="0" err="1"/>
              <a:t>epipole</a:t>
            </a:r>
            <a:r>
              <a:rPr lang="en-US" dirty="0"/>
              <a:t>!!! (there’s the other camera)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FFD07-62F2-4FA9-BB84-8F247EFD821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86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8674D-20E2-4292-AE2A-15D508C2F42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1091-15CC-4338-ACE0-C335C20EA15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1091-15CC-4338-ACE0-C335C20EA157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5B1BF-08A8-4CA7-887E-E7E37EE98DD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0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5309C-B955-4697-AD2B-276432AC86C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3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kubrick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85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90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47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Intrinsic – Only about the single camera, its measured at the factory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Extrinsic – About relating more than one cameras or when you move, you can’t measure it at the factory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focal length is measured in pixels (normal camera will be isotropic)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(mm) = f(pixel) Width (mm) / w (pixels)</a:t>
            </a:r>
          </a:p>
          <a:p>
            <a:pPr algn="l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f(pixel) = F(mm) w(pixels) / Width( mm)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=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R_{3\times 3} &amp;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{t}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{0}_{1 \times 3} &amp; 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z_w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29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6473B0-D645-4F8E-AD7C-18BAD656C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T: is position of the right camera in left camera’s frame</a:t>
            </a:r>
          </a:p>
          <a:p>
            <a:pPr eaLnBrk="1" hangingPunct="1"/>
            <a:r>
              <a:rPr lang="en-US" dirty="0" err="1"/>
              <a:t>R:orientation</a:t>
            </a:r>
            <a:r>
              <a:rPr lang="en-US" dirty="0"/>
              <a:t> of left camera in right camera’s frame. </a:t>
            </a:r>
          </a:p>
          <a:p>
            <a:pPr eaLnBrk="1" hangingPunct="1"/>
            <a:r>
              <a:rPr lang="en-US" dirty="0"/>
              <a:t>Then, expand </a:t>
            </a:r>
            <a:r>
              <a:rPr lang="en-US" dirty="0" err="1"/>
              <a:t>x_l</a:t>
            </a:r>
            <a:r>
              <a:rPr lang="en-US" dirty="0"/>
              <a:t> = R*</a:t>
            </a:r>
            <a:r>
              <a:rPr lang="en-US" dirty="0" err="1"/>
              <a:t>x_r</a:t>
            </a:r>
            <a:r>
              <a:rPr lang="en-US" dirty="0"/>
              <a:t> + t</a:t>
            </a:r>
          </a:p>
        </p:txBody>
      </p:sp>
    </p:spTree>
    <p:extLst>
      <p:ext uri="{BB962C8B-B14F-4D97-AF65-F5344CB8AC3E}">
        <p14:creationId xmlns:p14="http://schemas.microsoft.com/office/powerpoint/2010/main" val="5562010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6473B0-D645-4F8E-AD7C-18BAD656C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f(x / z) + ox </a:t>
            </a:r>
            <a:r>
              <a:rPr lang="en-US" dirty="0">
                <a:sym typeface="Wingdings" pitchFamily="2" charset="2"/>
              </a:rPr>
              <a:t> (x – ox) / f = x / z</a:t>
            </a:r>
          </a:p>
          <a:p>
            <a:pPr eaLnBrk="1" hangingPunct="1"/>
            <a:r>
              <a:rPr lang="en-US" dirty="0">
                <a:sym typeface="Wingdings" pitchFamily="2" charset="2"/>
              </a:rPr>
              <a:t>basically just [ x / z, y / z, 1 ] (think of it as image plane coordinates with focal length = 1)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T: is position of the right camera in left camera’s frame</a:t>
            </a:r>
          </a:p>
          <a:p>
            <a:pPr eaLnBrk="1" hangingPunct="1"/>
            <a:r>
              <a:rPr lang="en-US" dirty="0" err="1"/>
              <a:t>R:orientation</a:t>
            </a:r>
            <a:r>
              <a:rPr lang="en-US" dirty="0"/>
              <a:t> of left camera in right camera’s frame. </a:t>
            </a:r>
          </a:p>
          <a:p>
            <a:pPr eaLnBrk="1" hangingPunct="1"/>
            <a:r>
              <a:rPr lang="en-US" dirty="0"/>
              <a:t>Then, expand </a:t>
            </a:r>
            <a:r>
              <a:rPr lang="en-US" dirty="0" err="1"/>
              <a:t>x_l</a:t>
            </a:r>
            <a:r>
              <a:rPr lang="en-US" dirty="0"/>
              <a:t> = R*</a:t>
            </a:r>
            <a:r>
              <a:rPr lang="en-US" dirty="0" err="1"/>
              <a:t>x_r</a:t>
            </a:r>
            <a:r>
              <a:rPr lang="en-US" dirty="0"/>
              <a:t> + t</a:t>
            </a:r>
          </a:p>
        </p:txBody>
      </p:sp>
    </p:spTree>
    <p:extLst>
      <p:ext uri="{BB962C8B-B14F-4D97-AF65-F5344CB8AC3E}">
        <p14:creationId xmlns:p14="http://schemas.microsoft.com/office/powerpoint/2010/main" val="521616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56120C-FE6B-4B78-86E7-7DAEDC885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  <a:p>
            <a:pPr eaLnBrk="1" hangingPunct="1"/>
            <a:r>
              <a:rPr lang="en-US" dirty="0"/>
              <a:t>if co planar cross product of the vector with the point is 0</a:t>
            </a:r>
          </a:p>
        </p:txBody>
      </p:sp>
    </p:spTree>
    <p:extLst>
      <p:ext uri="{BB962C8B-B14F-4D97-AF65-F5344CB8AC3E}">
        <p14:creationId xmlns:p14="http://schemas.microsoft.com/office/powerpoint/2010/main" val="39103412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8B779-E80A-48EC-BD10-FC50FE2E1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78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8B779-E80A-48EC-BD10-FC50FE2E1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 is green, Rx + t is the point on the right</a:t>
            </a:r>
          </a:p>
          <a:p>
            <a:pPr eaLnBrk="1" hangingPunct="1"/>
            <a:r>
              <a:rPr lang="en-US" dirty="0"/>
              <a:t>X’ (</a:t>
            </a:r>
            <a:r>
              <a:rPr lang="en-US" dirty="0" err="1"/>
              <a:t>t_x</a:t>
            </a:r>
            <a:r>
              <a:rPr lang="en-US" dirty="0"/>
              <a:t> Rx + </a:t>
            </a:r>
            <a:r>
              <a:rPr lang="en-US" dirty="0" err="1"/>
              <a:t>t_x</a:t>
            </a:r>
            <a:r>
              <a:rPr lang="en-US" dirty="0"/>
              <a:t>*t) = x’[</a:t>
            </a:r>
            <a:r>
              <a:rPr lang="en-US" dirty="0" err="1"/>
              <a:t>t_xRx</a:t>
            </a:r>
            <a:r>
              <a:rPr lang="en-US" dirty="0"/>
              <a:t>] = 0 </a:t>
            </a:r>
          </a:p>
        </p:txBody>
      </p:sp>
    </p:spTree>
    <p:extLst>
      <p:ext uri="{BB962C8B-B14F-4D97-AF65-F5344CB8AC3E}">
        <p14:creationId xmlns:p14="http://schemas.microsoft.com/office/powerpoint/2010/main" val="14128824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F0DE9-DE6A-4EC6-8CB6-4B20A56B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018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F0DE9-DE6A-4EC6-8CB6-4B20A56B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Say that E is not a transformation, it maps a point to a line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why 5? R + T = &gt; 6 </a:t>
            </a:r>
            <a:r>
              <a:rPr lang="en-US" dirty="0" err="1"/>
              <a:t>DoF</a:t>
            </a:r>
            <a:r>
              <a:rPr lang="en-US" dirty="0"/>
              <a:t>, with the projective scale ambiguity -&gt; 5</a:t>
            </a:r>
          </a:p>
          <a:p>
            <a:pPr eaLnBrk="1" hangingPunct="1"/>
            <a:r>
              <a:rPr lang="en-US" dirty="0"/>
              <a:t>Rank 2 </a:t>
            </a:r>
            <a:r>
              <a:rPr lang="en-US" dirty="0">
                <a:sym typeface="Wingdings" pitchFamily="2" charset="2"/>
              </a:rPr>
              <a:t> 2D plane gets mapped to a single line in the other image. (Also skew </a:t>
            </a:r>
            <a:r>
              <a:rPr lang="en-US" dirty="0" err="1">
                <a:sym typeface="Wingdings" pitchFamily="2" charset="2"/>
              </a:rPr>
              <a:t>symm</a:t>
            </a:r>
            <a:r>
              <a:rPr lang="en-US" dirty="0">
                <a:sym typeface="Wingdings" pitchFamily="2" charset="2"/>
              </a:rPr>
              <a:t> is rank2)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756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491519-53F1-4AE3-A5AB-EED6E45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F = No </a:t>
            </a:r>
            <a:r>
              <a:rPr lang="en-US" dirty="0" err="1"/>
              <a:t>intrinsics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62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6917B-FDEB-4DCD-938C-428055F667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F is 3 x 3 = 9 total, but 8 </a:t>
            </a:r>
            <a:r>
              <a:rPr lang="en-US" dirty="0" err="1"/>
              <a:t>bc</a:t>
            </a:r>
            <a:r>
              <a:rPr lang="en-US" dirty="0"/>
              <a:t> of ambiguity, -1 because rank 2.. </a:t>
            </a:r>
          </a:p>
        </p:txBody>
      </p:sp>
    </p:spTree>
    <p:extLst>
      <p:ext uri="{BB962C8B-B14F-4D97-AF65-F5344CB8AC3E}">
        <p14:creationId xmlns:p14="http://schemas.microsoft.com/office/powerpoint/2010/main" val="2119527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387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B627B-5F55-416B-8A75-E1A398E78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 is 3 x 3 = 9 total, but 8 </a:t>
            </a:r>
            <a:r>
              <a:rPr lang="en-US" dirty="0" err="1"/>
              <a:t>bc</a:t>
            </a:r>
            <a:r>
              <a:rPr lang="en-US" dirty="0"/>
              <a:t> of ambiguity, -1 because rank 2 (</a:t>
            </a:r>
            <a:r>
              <a:rPr lang="en-US" dirty="0" err="1"/>
              <a:t>detF</a:t>
            </a:r>
            <a:r>
              <a:rPr lang="en-US" dirty="0"/>
              <a:t> = 0).. 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887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use </a:t>
            </a:r>
          </a:p>
          <a:p>
            <a:endParaRPr lang="en-US" dirty="0"/>
          </a:p>
          <a:p>
            <a:r>
              <a:rPr lang="en-US" dirty="0" err="1"/>
              <a:t>Homography</a:t>
            </a:r>
            <a:r>
              <a:rPr lang="en-US" dirty="0"/>
              <a:t> is a transformation. Point </a:t>
            </a:r>
            <a:r>
              <a:rPr lang="en-US" dirty="0">
                <a:sym typeface="Wingdings" pitchFamily="2" charset="2"/>
              </a:rPr>
              <a:t> Point</a:t>
            </a:r>
          </a:p>
          <a:p>
            <a:r>
              <a:rPr lang="en-US" dirty="0">
                <a:sym typeface="Wingdings" pitchFamily="2" charset="2"/>
              </a:rPr>
              <a:t>Point  Line</a:t>
            </a:r>
          </a:p>
          <a:p>
            <a:r>
              <a:rPr lang="en-US" dirty="0">
                <a:sym typeface="Wingdings" pitchFamily="2" charset="2"/>
              </a:rPr>
              <a:t>This gives you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536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 you solve for the 3D point all together, because although the only thing you should need is the depth of a single point, in practice due to noise it may not exactly lie on the ray</a:t>
            </a:r>
          </a:p>
          <a:p>
            <a:endParaRPr lang="en-US" dirty="0"/>
          </a:p>
          <a:p>
            <a:r>
              <a:rPr lang="en-US" dirty="0"/>
              <a:t>3 unknowns, 6 equations (3 per point), only 2 are linearly independent </a:t>
            </a:r>
            <a:r>
              <a:rPr lang="en-US" dirty="0">
                <a:sym typeface="Wingdings" pitchFamily="2" charset="2"/>
              </a:rPr>
              <a:t> 4 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301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non-linear </a:t>
            </a:r>
            <a:r>
              <a:rPr lang="en-US" dirty="0" err="1"/>
              <a:t>bc</a:t>
            </a:r>
            <a:r>
              <a:rPr lang="en-US" dirty="0"/>
              <a:t> of the division by z in the projective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523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7885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3AC015-6004-498E-9BCD-BCD08157FC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349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FA102C-3135-4A9F-AB9D-704BC3D67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07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EFF60-2F50-4C29-8D7B-56AE705CA5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942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C08440-C7E4-4A62-8509-FFFC036808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39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54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11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94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1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2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EB8F4B-B2CE-4E1A-A94C-A3C341E3CD3B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9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CC33A92-4343-440D-AFE4-836D9CC637A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6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32FF3B-0566-4553-AE69-8481917B69D9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65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EE01E6-B8D6-4CCA-9D7D-D8F346D523A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96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90E6C4-192E-40C0-AC62-58C9B08C6C0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91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6634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075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110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0442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346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86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DA68D2-2E3B-4EB5-9074-3DF0E1080B5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7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726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546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1785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59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187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D94A83-8AC2-469A-B472-1F126DA45D53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7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0802F0-A34E-4355-8FCD-F111475028E4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4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8C6FF6-F6F8-49D3-AABA-2BE3B8D51CC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93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AE0CF5-AA2C-42FE-9B96-32FBC6F17235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7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BEBE57-7781-448F-82FE-9B8602C8A26F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3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EBACBC9-385B-42B4-AD66-C00455F8F67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F9CC2B-E015-46B4-BB3D-3F635CBF48E0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4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8A55CD-9EF6-43E1-9EDE-3BE28221783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2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349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www.ai.sri.com/~luong/research/Meta3DViewer/EpipolarGeo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hyperlink" Target="http://vimeo.com/48425421" TargetMode="External"/><Relationship Id="rId4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3.e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11" Type="http://schemas.openxmlformats.org/officeDocument/2006/relationships/image" Target="../media/image41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0.emf"/><Relationship Id="rId4" Type="http://schemas.openxmlformats.org/officeDocument/2006/relationships/image" Target="../media/image22.png"/><Relationship Id="rId9" Type="http://schemas.openxmlformats.org/officeDocument/2006/relationships/image" Target="../media/image39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4.wmf"/><Relationship Id="rId10" Type="http://schemas.openxmlformats.org/officeDocument/2006/relationships/image" Target="../media/image46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wmf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5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8.emf"/><Relationship Id="rId5" Type="http://schemas.openxmlformats.org/officeDocument/2006/relationships/image" Target="../media/image44.wmf"/><Relationship Id="rId10" Type="http://schemas.openxmlformats.org/officeDocument/2006/relationships/image" Target="../media/image47.emf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0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11" Type="http://schemas.openxmlformats.org/officeDocument/2006/relationships/image" Target="../media/image58.emf"/><Relationship Id="rId5" Type="http://schemas.openxmlformats.org/officeDocument/2006/relationships/image" Target="../media/image52.emf"/><Relationship Id="rId10" Type="http://schemas.openxmlformats.org/officeDocument/2006/relationships/image" Target="../media/image57.emf"/><Relationship Id="rId4" Type="http://schemas.openxmlformats.org/officeDocument/2006/relationships/image" Target="../media/image51.emf"/><Relationship Id="rId9" Type="http://schemas.openxmlformats.org/officeDocument/2006/relationships/image" Target="../media/image5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9.w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61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17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7.emf"/><Relationship Id="rId4" Type="http://schemas.openxmlformats.org/officeDocument/2006/relationships/image" Target="../media/image65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71.wmf"/><Relationship Id="rId10" Type="http://schemas.openxmlformats.org/officeDocument/2006/relationships/image" Target="../media/image75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4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6.wmf"/><Relationship Id="rId4" Type="http://schemas.openxmlformats.org/officeDocument/2006/relationships/oleObject" Target="../embeddings/oleObject21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7.png"/><Relationship Id="rId5" Type="http://schemas.openxmlformats.org/officeDocument/2006/relationships/image" Target="../media/image76.wmf"/><Relationship Id="rId4" Type="http://schemas.openxmlformats.org/officeDocument/2006/relationships/oleObject" Target="../embeddings/oleObject22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danielwedge.com/fmatrix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Mil9tpwE_Q" TargetMode="External"/><Relationship Id="rId5" Type="http://schemas.openxmlformats.org/officeDocument/2006/relationships/image" Target="../media/image79.jpeg"/><Relationship Id="rId4" Type="http://schemas.openxmlformats.org/officeDocument/2006/relationships/hyperlink" Target="https://www.youtube.com/watch?time_continue=8&amp;v=DgGV3l82NTk&amp;feature=emb_title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3D Vision: </a:t>
            </a:r>
            <a:r>
              <a:rPr lang="en-US" sz="3600" dirty="0" err="1"/>
              <a:t>Epipolar</a:t>
            </a:r>
            <a:r>
              <a:rPr lang="en-US" sz="3600" dirty="0"/>
              <a:t> Geometry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66203" y="6024374"/>
            <a:ext cx="71777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CS194: Intro to Computer Vision and Comp. Photo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Angjoo Kanazawa, UC Berkeley, </a:t>
            </a:r>
            <a:r>
              <a:rPr lang="en-US" altLang="en-US"/>
              <a:t>Fall 2022</a:t>
            </a:r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F4997-06D4-C946-8DCE-D9A36B987DE7}"/>
              </a:ext>
            </a:extLst>
          </p:cNvPr>
          <p:cNvSpPr txBox="1"/>
          <p:nvPr/>
        </p:nvSpPr>
        <p:spPr>
          <a:xfrm>
            <a:off x="68702" y="4800600"/>
            <a:ext cx="1988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lot of slides borrowed from Noah Snavely + </a:t>
            </a:r>
            <a:br>
              <a:rPr lang="en-US" dirty="0"/>
            </a:br>
            <a:r>
              <a:rPr lang="en-US" dirty="0"/>
              <a:t>Shree </a:t>
            </a:r>
            <a:r>
              <a:rPr lang="en-US" dirty="0" err="1"/>
              <a:t>Nayar’s</a:t>
            </a:r>
            <a:r>
              <a:rPr lang="en-US" dirty="0"/>
              <a:t> YT series: First principals of Computer Vision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6810FE-5A6B-884F-8B56-C5B38CBEB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2" y="1828800"/>
            <a:ext cx="9037395" cy="27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6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AF28-C40B-9147-88DD-3C0ABEFE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7F46-402F-484B-B1FD-A7A5596BF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41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covered:</a:t>
            </a:r>
          </a:p>
          <a:p>
            <a:r>
              <a:rPr lang="en-US" dirty="0"/>
              <a:t>How to estimate the camera parameters</a:t>
            </a:r>
          </a:p>
          <a:p>
            <a:pPr lvl="1"/>
            <a:r>
              <a:rPr lang="en-US" dirty="0"/>
              <a:t>“Calibration”</a:t>
            </a:r>
          </a:p>
          <a:p>
            <a:pPr lvl="1"/>
            <a:r>
              <a:rPr lang="en-US" dirty="0"/>
              <a:t>Solve for </a:t>
            </a:r>
            <a:r>
              <a:rPr lang="en-US" dirty="0" err="1"/>
              <a:t>intrinsics</a:t>
            </a:r>
            <a:r>
              <a:rPr lang="en-US" dirty="0"/>
              <a:t> &amp; </a:t>
            </a:r>
            <a:r>
              <a:rPr lang="en-US" dirty="0" err="1"/>
              <a:t>extrinsics</a:t>
            </a:r>
            <a:endParaRPr lang="en-US" dirty="0"/>
          </a:p>
          <a:p>
            <a:r>
              <a:rPr lang="en-US" dirty="0"/>
              <a:t>With a simple stereo, correspondences lie on horizontal lines</a:t>
            </a:r>
          </a:p>
          <a:p>
            <a:r>
              <a:rPr lang="en-US" dirty="0"/>
              <a:t>depth is inversely proportional to disparity </a:t>
            </a:r>
            <a:r>
              <a:rPr lang="en-US" sz="2400" dirty="0"/>
              <a:t>(how much the pixel moves)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66905D-50DF-6A4B-BA6F-5D44D612CBB1}"/>
              </a:ext>
            </a:extLst>
          </p:cNvPr>
          <p:cNvGrpSpPr/>
          <p:nvPr/>
        </p:nvGrpSpPr>
        <p:grpSpPr>
          <a:xfrm>
            <a:off x="1162707" y="4698124"/>
            <a:ext cx="6818586" cy="2133600"/>
            <a:chOff x="1905000" y="4114800"/>
            <a:chExt cx="6818586" cy="2133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D79A77-CC41-F44D-918D-D2788792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2934" y="4114800"/>
              <a:ext cx="3670652" cy="2133600"/>
            </a:xfrm>
            <a:prstGeom prst="rect">
              <a:avLst/>
            </a:prstGeom>
          </p:spPr>
        </p:pic>
        <p:grpSp>
          <p:nvGrpSpPr>
            <p:cNvPr id="18" name="Group 37">
              <a:extLst>
                <a:ext uri="{FF2B5EF4-FFF2-40B4-BE49-F238E27FC236}">
                  <a16:creationId xmlns:a16="http://schemas.microsoft.com/office/drawing/2014/main" id="{F4A2A225-F8A6-B746-AD0D-825FC74559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5000" y="4228370"/>
              <a:ext cx="2430465" cy="1906460"/>
              <a:chOff x="592083" y="2078019"/>
              <a:chExt cx="3541761" cy="2778162"/>
            </a:xfrm>
          </p:grpSpPr>
          <p:sp>
            <p:nvSpPr>
              <p:cNvPr id="19" name="Oval 19">
                <a:extLst>
                  <a:ext uri="{FF2B5EF4-FFF2-40B4-BE49-F238E27FC236}">
                    <a16:creationId xmlns:a16="http://schemas.microsoft.com/office/drawing/2014/main" id="{37E38E12-E60A-0244-82CC-6E27A4418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856" y="4743468"/>
                <a:ext cx="76200" cy="762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Line 6">
                <a:extLst>
                  <a:ext uri="{FF2B5EF4-FFF2-40B4-BE49-F238E27FC236}">
                    <a16:creationId xmlns:a16="http://schemas.microsoft.com/office/drawing/2014/main" id="{A6FDCDBE-3E55-D14B-B9E7-88E1816560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2402" y="3903669"/>
                <a:ext cx="182565" cy="87631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Line 8">
                <a:extLst>
                  <a:ext uri="{FF2B5EF4-FFF2-40B4-BE49-F238E27FC236}">
                    <a16:creationId xmlns:a16="http://schemas.microsoft.com/office/drawing/2014/main" id="{C5FAC922-8CC4-BD4A-B78C-AC1557C613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0959" y="2114532"/>
                <a:ext cx="620721" cy="16795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Line 9">
                <a:extLst>
                  <a:ext uri="{FF2B5EF4-FFF2-40B4-BE49-F238E27FC236}">
                    <a16:creationId xmlns:a16="http://schemas.microsoft.com/office/drawing/2014/main" id="{FD4A500D-B419-974D-932C-2B55F2E9BC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1882" y="3903669"/>
                <a:ext cx="219078" cy="87631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Oval 24">
                <a:extLst>
                  <a:ext uri="{FF2B5EF4-FFF2-40B4-BE49-F238E27FC236}">
                    <a16:creationId xmlns:a16="http://schemas.microsoft.com/office/drawing/2014/main" id="{FADC634E-B3D1-E345-A5D9-BD972EAB2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7786" y="379413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Oval 26">
                <a:extLst>
                  <a:ext uri="{FF2B5EF4-FFF2-40B4-BE49-F238E27FC236}">
                    <a16:creationId xmlns:a16="http://schemas.microsoft.com/office/drawing/2014/main" id="{7E2F47AC-94AA-6F40-BB60-41162E842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8454" y="4779981"/>
                <a:ext cx="76200" cy="762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27">
                <a:extLst>
                  <a:ext uri="{FF2B5EF4-FFF2-40B4-BE49-F238E27FC236}">
                    <a16:creationId xmlns:a16="http://schemas.microsoft.com/office/drawing/2014/main" id="{13314923-378E-184F-AA93-7A02A29F8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8655" y="2078019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DCC3D44-2253-DA47-9B26-91C52FABE1DC}"/>
                  </a:ext>
                </a:extLst>
              </p:cNvPr>
              <p:cNvSpPr/>
              <p:nvPr/>
            </p:nvSpPr>
            <p:spPr bwMode="auto">
              <a:xfrm>
                <a:off x="592083" y="3136896"/>
                <a:ext cx="1679598" cy="1241442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perspectiveAbove"/>
                <a:lightRig rig="threePt" dir="t"/>
              </a:scene3d>
            </p:spPr>
            <p:txBody>
              <a:bodyPr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8E0168A-73A9-AD40-83A0-A688F64DBEF6}"/>
                  </a:ext>
                </a:extLst>
              </p:cNvPr>
              <p:cNvSpPr/>
              <p:nvPr/>
            </p:nvSpPr>
            <p:spPr bwMode="auto">
              <a:xfrm>
                <a:off x="2454246" y="3136896"/>
                <a:ext cx="1679598" cy="1241442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perspectiveAbove"/>
                <a:lightRig rig="threePt" dir="t"/>
              </a:scene3d>
            </p:spPr>
            <p:txBody>
              <a:bodyPr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Oval 35">
                <a:extLst>
                  <a:ext uri="{FF2B5EF4-FFF2-40B4-BE49-F238E27FC236}">
                    <a16:creationId xmlns:a16="http://schemas.microsoft.com/office/drawing/2014/main" id="{C6CC78E4-CF28-3043-8FDF-57B3C53B3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376" y="379413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Line 8">
                <a:extLst>
                  <a:ext uri="{FF2B5EF4-FFF2-40B4-BE49-F238E27FC236}">
                    <a16:creationId xmlns:a16="http://schemas.microsoft.com/office/drawing/2014/main" id="{D3F0CBA9-D038-424A-B44C-0784E6472C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08194" y="2151044"/>
                <a:ext cx="584208" cy="16430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008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67DB-17A5-E94B-AC6E-3F783A8C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Depth Map provides</a:t>
            </a:r>
          </a:p>
        </p:txBody>
      </p:sp>
      <p:pic>
        <p:nvPicPr>
          <p:cNvPr id="3" name="Google Shape;112;p26">
            <a:extLst>
              <a:ext uri="{FF2B5EF4-FFF2-40B4-BE49-F238E27FC236}">
                <a16:creationId xmlns:a16="http://schemas.microsoft.com/office/drawing/2014/main" id="{EEA2ECFE-D9AD-7940-90DF-C2A7F3CFCB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23" t="3291" r="69267" b="7438"/>
          <a:stretch/>
        </p:blipFill>
        <p:spPr>
          <a:xfrm>
            <a:off x="773084" y="2019971"/>
            <a:ext cx="2787936" cy="186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3;p26">
            <a:extLst>
              <a:ext uri="{FF2B5EF4-FFF2-40B4-BE49-F238E27FC236}">
                <a16:creationId xmlns:a16="http://schemas.microsoft.com/office/drawing/2014/main" id="{7E371E18-2DD3-774A-BA52-A50124FFF4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396" t="3991" r="35239" b="9004"/>
          <a:stretch/>
        </p:blipFill>
        <p:spPr>
          <a:xfrm>
            <a:off x="773084" y="3912178"/>
            <a:ext cx="2775467" cy="18147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81156F8C-60A4-294E-9DBB-FD26C531210A}"/>
              </a:ext>
            </a:extLst>
          </p:cNvPr>
          <p:cNvSpPr/>
          <p:nvPr/>
        </p:nvSpPr>
        <p:spPr>
          <a:xfrm>
            <a:off x="3653444" y="3733151"/>
            <a:ext cx="610985" cy="30263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D2E63-8600-0E48-AD8D-9F0EC2F5F271}"/>
              </a:ext>
            </a:extLst>
          </p:cNvPr>
          <p:cNvSpPr/>
          <p:nvPr/>
        </p:nvSpPr>
        <p:spPr>
          <a:xfrm>
            <a:off x="831518" y="5723751"/>
            <a:ext cx="47564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Roboto" panose="020F0502020204030204" pitchFamily="34" charset="0"/>
              </a:rPr>
              <a:t>Monocular Depth Prediction [</a:t>
            </a:r>
            <a:r>
              <a:rPr lang="en-US" sz="1600" dirty="0" err="1">
                <a:latin typeface="Roboto" panose="020F0502020204030204" pitchFamily="34" charset="0"/>
              </a:rPr>
              <a:t>Ranftl</a:t>
            </a:r>
            <a:r>
              <a:rPr lang="en-US" sz="1600" dirty="0">
                <a:latin typeface="Roboto" panose="020F0502020204030204" pitchFamily="34" charset="0"/>
              </a:rPr>
              <a:t> et al. PAMI’20]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A72545-5998-B54B-9364-D2E6E9A08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2292806"/>
            <a:ext cx="4321035" cy="28806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77B95A-23EC-214C-A357-23D05394A05E}"/>
              </a:ext>
            </a:extLst>
          </p:cNvPr>
          <p:cNvSpPr/>
          <p:nvPr/>
        </p:nvSpPr>
        <p:spPr>
          <a:xfrm>
            <a:off x="4572000" y="1698232"/>
            <a:ext cx="417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Roboto" panose="020F0502020204030204" pitchFamily="34" charset="0"/>
              </a:rPr>
              <a:t>warping the pixel based on its depth as you change the views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3607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6985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Next: General case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274762"/>
            <a:ext cx="8229600" cy="96043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/>
              <a:t>The two cameras need not have parallel optical axes.</a:t>
            </a:r>
          </a:p>
          <a:p>
            <a:pPr eaLnBrk="1" hangingPunct="1"/>
            <a:r>
              <a:rPr lang="en-US" sz="2800" dirty="0"/>
              <a:t>Assume cameras are calibrated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635500" y="3429000"/>
            <a:ext cx="4171950" cy="1828800"/>
            <a:chOff x="4526019" y="2513025"/>
            <a:chExt cx="4171950" cy="1828800"/>
          </a:xfrm>
        </p:grpSpPr>
        <p:sp>
          <p:nvSpPr>
            <p:cNvPr id="59410" name="Oval 5"/>
            <p:cNvSpPr>
              <a:spLocks noChangeArrowheads="1"/>
            </p:cNvSpPr>
            <p:nvPr/>
          </p:nvSpPr>
          <p:spPr bwMode="auto">
            <a:xfrm>
              <a:off x="4526019" y="3932252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602219" y="2513025"/>
              <a:ext cx="4095750" cy="1828800"/>
              <a:chOff x="4602219" y="2484452"/>
              <a:chExt cx="4095750" cy="1828800"/>
            </a:xfrm>
          </p:grpSpPr>
          <p:sp>
            <p:nvSpPr>
              <p:cNvPr id="59412" name="Freeform 3"/>
              <p:cNvSpPr>
                <a:spLocks/>
              </p:cNvSpPr>
              <p:nvPr/>
            </p:nvSpPr>
            <p:spPr bwMode="auto">
              <a:xfrm>
                <a:off x="4678419" y="2560652"/>
                <a:ext cx="1219200" cy="1752600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2147483647 h 1104"/>
                  <a:gd name="T4" fmla="*/ 2147483647 w 768"/>
                  <a:gd name="T5" fmla="*/ 2147483647 h 1104"/>
                  <a:gd name="T6" fmla="*/ 2147483647 w 768"/>
                  <a:gd name="T7" fmla="*/ 2147483647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413" name="Freeform 4"/>
              <p:cNvSpPr>
                <a:spLocks/>
              </p:cNvSpPr>
              <p:nvPr/>
            </p:nvSpPr>
            <p:spPr bwMode="auto">
              <a:xfrm flipH="1">
                <a:off x="7345419" y="2560652"/>
                <a:ext cx="1219200" cy="1752600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2147483647 h 1104"/>
                  <a:gd name="T4" fmla="*/ 2147483647 w 768"/>
                  <a:gd name="T5" fmla="*/ 2147483647 h 1104"/>
                  <a:gd name="T6" fmla="*/ 2147483647 w 768"/>
                  <a:gd name="T7" fmla="*/ 2147483647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414" name="Line 6"/>
              <p:cNvSpPr>
                <a:spLocks noChangeShapeType="1"/>
              </p:cNvSpPr>
              <p:nvPr/>
            </p:nvSpPr>
            <p:spPr bwMode="auto">
              <a:xfrm>
                <a:off x="8031219" y="3551252"/>
                <a:ext cx="609600" cy="3810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415" name="Line 7"/>
              <p:cNvSpPr>
                <a:spLocks noChangeShapeType="1"/>
              </p:cNvSpPr>
              <p:nvPr/>
            </p:nvSpPr>
            <p:spPr bwMode="auto">
              <a:xfrm>
                <a:off x="6278619" y="2560652"/>
                <a:ext cx="1752600" cy="990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416" name="Line 8"/>
              <p:cNvSpPr>
                <a:spLocks noChangeShapeType="1"/>
              </p:cNvSpPr>
              <p:nvPr/>
            </p:nvSpPr>
            <p:spPr bwMode="auto">
              <a:xfrm flipV="1">
                <a:off x="5211819" y="2560652"/>
                <a:ext cx="1066800" cy="914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417" name="Line 9"/>
              <p:cNvSpPr>
                <a:spLocks noChangeShapeType="1"/>
              </p:cNvSpPr>
              <p:nvPr/>
            </p:nvSpPr>
            <p:spPr bwMode="auto">
              <a:xfrm flipV="1">
                <a:off x="4602219" y="3475052"/>
                <a:ext cx="609600" cy="4572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418" name="Oval 10"/>
              <p:cNvSpPr>
                <a:spLocks noChangeArrowheads="1"/>
              </p:cNvSpPr>
              <p:nvPr/>
            </p:nvSpPr>
            <p:spPr bwMode="auto">
              <a:xfrm>
                <a:off x="5135619" y="34750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419" name="Oval 11"/>
              <p:cNvSpPr>
                <a:spLocks noChangeArrowheads="1"/>
              </p:cNvSpPr>
              <p:nvPr/>
            </p:nvSpPr>
            <p:spPr bwMode="auto">
              <a:xfrm>
                <a:off x="8031219" y="35512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420" name="Oval 12"/>
              <p:cNvSpPr>
                <a:spLocks noChangeArrowheads="1"/>
              </p:cNvSpPr>
              <p:nvPr/>
            </p:nvSpPr>
            <p:spPr bwMode="auto">
              <a:xfrm>
                <a:off x="8621769" y="3913202"/>
                <a:ext cx="76200" cy="762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421" name="Oval 13"/>
              <p:cNvSpPr>
                <a:spLocks noChangeArrowheads="1"/>
              </p:cNvSpPr>
              <p:nvPr/>
            </p:nvSpPr>
            <p:spPr bwMode="auto">
              <a:xfrm>
                <a:off x="6240519" y="2484452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36552" y="2632075"/>
            <a:ext cx="3541713" cy="2778125"/>
            <a:chOff x="592083" y="2078019"/>
            <a:chExt cx="3541761" cy="2778162"/>
          </a:xfrm>
        </p:grpSpPr>
        <p:sp>
          <p:nvSpPr>
            <p:cNvPr id="59399" name="Oval 19"/>
            <p:cNvSpPr>
              <a:spLocks noChangeArrowheads="1"/>
            </p:cNvSpPr>
            <p:nvPr/>
          </p:nvSpPr>
          <p:spPr bwMode="auto">
            <a:xfrm>
              <a:off x="1358856" y="4743468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9400" name="Line 6"/>
            <p:cNvSpPr>
              <a:spLocks noChangeShapeType="1"/>
            </p:cNvSpPr>
            <p:nvPr/>
          </p:nvSpPr>
          <p:spPr bwMode="auto">
            <a:xfrm>
              <a:off x="2892402" y="3903669"/>
              <a:ext cx="182565" cy="876312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401" name="Line 8"/>
            <p:cNvSpPr>
              <a:spLocks noChangeShapeType="1"/>
            </p:cNvSpPr>
            <p:nvPr/>
          </p:nvSpPr>
          <p:spPr bwMode="auto">
            <a:xfrm flipV="1">
              <a:off x="1650959" y="2114532"/>
              <a:ext cx="620721" cy="16795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402" name="Line 9"/>
            <p:cNvSpPr>
              <a:spLocks noChangeShapeType="1"/>
            </p:cNvSpPr>
            <p:nvPr/>
          </p:nvSpPr>
          <p:spPr bwMode="auto">
            <a:xfrm flipV="1">
              <a:off x="1431882" y="3903669"/>
              <a:ext cx="219078" cy="87631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403" name="Oval 24"/>
            <p:cNvSpPr>
              <a:spLocks noChangeArrowheads="1"/>
            </p:cNvSpPr>
            <p:nvPr/>
          </p:nvSpPr>
          <p:spPr bwMode="auto">
            <a:xfrm>
              <a:off x="1647786" y="37941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9404" name="Oval 26"/>
            <p:cNvSpPr>
              <a:spLocks noChangeArrowheads="1"/>
            </p:cNvSpPr>
            <p:nvPr/>
          </p:nvSpPr>
          <p:spPr bwMode="auto">
            <a:xfrm>
              <a:off x="3038454" y="4779981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9405" name="Oval 27"/>
            <p:cNvSpPr>
              <a:spLocks noChangeArrowheads="1"/>
            </p:cNvSpPr>
            <p:nvPr/>
          </p:nvSpPr>
          <p:spPr bwMode="auto">
            <a:xfrm>
              <a:off x="2198655" y="2078019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083" y="3136896"/>
              <a:ext cx="1679598" cy="12414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/>
              <a:lightRig rig="threePt" dir="t"/>
            </a:scene3d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2454246" y="3136896"/>
              <a:ext cx="1679598" cy="12414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/>
              <a:lightRig rig="threePt" dir="t"/>
            </a:scene3d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408" name="Oval 35"/>
            <p:cNvSpPr>
              <a:spLocks noChangeArrowheads="1"/>
            </p:cNvSpPr>
            <p:nvPr/>
          </p:nvSpPr>
          <p:spPr bwMode="auto">
            <a:xfrm>
              <a:off x="2819376" y="37941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9409" name="Line 8"/>
            <p:cNvSpPr>
              <a:spLocks noChangeShapeType="1"/>
            </p:cNvSpPr>
            <p:nvPr/>
          </p:nvSpPr>
          <p:spPr bwMode="auto">
            <a:xfrm flipH="1" flipV="1">
              <a:off x="2308194" y="2151044"/>
              <a:ext cx="584208" cy="16430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CAE8AE8-476D-AF49-B096-A0D0D6780F78}"/>
              </a:ext>
            </a:extLst>
          </p:cNvPr>
          <p:cNvSpPr txBox="1"/>
          <p:nvPr/>
        </p:nvSpPr>
        <p:spPr>
          <a:xfrm>
            <a:off x="444500" y="57150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Same hammer: </a:t>
            </a:r>
          </a:p>
          <a:p>
            <a:pPr algn="ctr"/>
            <a:r>
              <a:rPr lang="en-US" sz="2800" dirty="0"/>
              <a:t>Find the correspondences, then solve for structure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1640-7D75-5F4B-A0FE-66B039C7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Rectify via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0C0FA-A830-7D41-B32A-E59D65B07B53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courtesy of Noah Snavely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1515248-5EAE-B540-B933-37484007F3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2335" y="1757362"/>
            <a:ext cx="3839767" cy="3433762"/>
          </a:xfrm>
        </p:spPr>
        <p:txBody>
          <a:bodyPr>
            <a:noAutofit/>
          </a:bodyPr>
          <a:lstStyle/>
          <a:p>
            <a:r>
              <a:rPr lang="en-US" sz="2400" dirty="0"/>
              <a:t>reproject image planes onto a common plane</a:t>
            </a:r>
          </a:p>
          <a:p>
            <a:pPr lvl="1"/>
            <a:r>
              <a:rPr lang="en-US" sz="1600" dirty="0"/>
              <a:t>plane parallel to the line between optical centers</a:t>
            </a:r>
          </a:p>
          <a:p>
            <a:r>
              <a:rPr lang="en-US" sz="2400" dirty="0"/>
              <a:t>pixel motion is horizontal after this transformation</a:t>
            </a:r>
          </a:p>
          <a:p>
            <a:r>
              <a:rPr lang="en-US" sz="2400" dirty="0"/>
              <a:t>Two </a:t>
            </a:r>
            <a:r>
              <a:rPr lang="en-US" sz="2400" dirty="0" err="1"/>
              <a:t>homographies</a:t>
            </a:r>
            <a:r>
              <a:rPr lang="en-US" sz="2400" dirty="0"/>
              <a:t>, one for each input image reprojection</a:t>
            </a:r>
          </a:p>
          <a:p>
            <a:pPr lvl="1"/>
            <a:r>
              <a:rPr lang="en-US" sz="1600" dirty="0"/>
              <a:t>C. Loop and Z. Zhang. </a:t>
            </a:r>
            <a:r>
              <a:rPr lang="en-US" sz="1600" dirty="0">
                <a:hlinkClick r:id="rId3"/>
              </a:rPr>
              <a:t>Computing Rectifying </a:t>
            </a:r>
            <a:r>
              <a:rPr lang="en-US" sz="1600" dirty="0" err="1">
                <a:hlinkClick r:id="rId3"/>
              </a:rPr>
              <a:t>Homographies</a:t>
            </a:r>
            <a:r>
              <a:rPr lang="en-US" sz="1600" dirty="0">
                <a:hlinkClick r:id="rId3"/>
              </a:rPr>
              <a:t> for Stereo Vision</a:t>
            </a:r>
            <a:r>
              <a:rPr lang="en-US" sz="1600" dirty="0"/>
              <a:t>. CVPR 1999.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0CFFFA7-42AA-4140-825A-B6CDF838F665}"/>
              </a:ext>
            </a:extLst>
          </p:cNvPr>
          <p:cNvSpPr>
            <a:spLocks/>
          </p:cNvSpPr>
          <p:nvPr/>
        </p:nvSpPr>
        <p:spPr bwMode="auto">
          <a:xfrm>
            <a:off x="7117557" y="1683543"/>
            <a:ext cx="915590" cy="629841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A6D679E9-3086-DC4C-96A6-A48876779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4455" y="4198143"/>
            <a:ext cx="243840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B1EDD51E-9FE4-4244-B3E7-FC5C653BA0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5055" y="1912143"/>
            <a:ext cx="1346597" cy="132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5DD6940-02C1-0E4A-94D7-DD2A983A5994}"/>
              </a:ext>
            </a:extLst>
          </p:cNvPr>
          <p:cNvSpPr>
            <a:spLocks/>
          </p:cNvSpPr>
          <p:nvPr/>
        </p:nvSpPr>
        <p:spPr bwMode="auto">
          <a:xfrm>
            <a:off x="5123258" y="2255043"/>
            <a:ext cx="1271588" cy="1201341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2040D1FA-F706-A947-A360-9A20C321BF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11653" y="1912143"/>
            <a:ext cx="50006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2CDB93D5-2706-8D4C-9ED6-B2F17BEC57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56659" y="3226593"/>
            <a:ext cx="508397" cy="500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AB510906-296E-3948-8B9B-FD1DC0CF6C1D}"/>
              </a:ext>
            </a:extLst>
          </p:cNvPr>
          <p:cNvSpPr>
            <a:spLocks/>
          </p:cNvSpPr>
          <p:nvPr/>
        </p:nvSpPr>
        <p:spPr bwMode="auto">
          <a:xfrm>
            <a:off x="5022057" y="2833686"/>
            <a:ext cx="915590" cy="1501379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F8EA5B8B-E656-9241-A5B9-D2C7078EF019}"/>
              </a:ext>
            </a:extLst>
          </p:cNvPr>
          <p:cNvSpPr>
            <a:spLocks/>
          </p:cNvSpPr>
          <p:nvPr/>
        </p:nvSpPr>
        <p:spPr bwMode="auto">
          <a:xfrm>
            <a:off x="7206853" y="3226593"/>
            <a:ext cx="1169194" cy="1144191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34BE0375-CBD3-B442-ACAA-75462B4F63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1659" y="3740943"/>
            <a:ext cx="26194" cy="1071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398CD0B-5F71-CD4E-ABDA-D4950840A0CE}"/>
              </a:ext>
            </a:extLst>
          </p:cNvPr>
          <p:cNvSpPr>
            <a:spLocks/>
          </p:cNvSpPr>
          <p:nvPr/>
        </p:nvSpPr>
        <p:spPr bwMode="auto">
          <a:xfrm>
            <a:off x="7359252" y="4121943"/>
            <a:ext cx="915591" cy="1501379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7EEA6F79-8D38-9441-887D-67EEC8D83F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74456" y="3726655"/>
            <a:ext cx="482203" cy="471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02A74AE2-E772-5A45-BE4C-F94E5741514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87852" y="4812505"/>
            <a:ext cx="25004" cy="757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97381C6B-585F-E34C-9783-0D461C54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418" y="3717130"/>
            <a:ext cx="41672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0" name="Oval 17">
            <a:extLst>
              <a:ext uri="{FF2B5EF4-FFF2-40B4-BE49-F238E27FC236}">
                <a16:creationId xmlns:a16="http://schemas.microsoft.com/office/drawing/2014/main" id="{8D3A6E92-E83A-AF44-99E7-2B46A2D1B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4" y="3217068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A66D0718-BCF8-264C-9233-E1B37188340F}"/>
              </a:ext>
            </a:extLst>
          </p:cNvPr>
          <p:cNvSpPr>
            <a:spLocks/>
          </p:cNvSpPr>
          <p:nvPr/>
        </p:nvSpPr>
        <p:spPr bwMode="auto">
          <a:xfrm>
            <a:off x="4906564" y="4161234"/>
            <a:ext cx="295275" cy="290513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2" name="Arc 19">
            <a:extLst>
              <a:ext uri="{FF2B5EF4-FFF2-40B4-BE49-F238E27FC236}">
                <a16:creationId xmlns:a16="http://schemas.microsoft.com/office/drawing/2014/main" id="{60E0B3C2-4704-4B49-A13A-B3EC6BFAC2A5}"/>
              </a:ext>
            </a:extLst>
          </p:cNvPr>
          <p:cNvSpPr>
            <a:spLocks/>
          </p:cNvSpPr>
          <p:nvPr/>
        </p:nvSpPr>
        <p:spPr bwMode="auto">
          <a:xfrm rot="720000">
            <a:off x="5056583" y="4173141"/>
            <a:ext cx="158354" cy="177403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B9F85100-F63A-674A-A0F3-AF59F84D73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6565" y="4037409"/>
            <a:ext cx="227410" cy="4131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B791DA3C-9CC7-7649-BC64-A00D50D4D840}"/>
              </a:ext>
            </a:extLst>
          </p:cNvPr>
          <p:cNvSpPr>
            <a:spLocks noChangeArrowheads="1"/>
          </p:cNvSpPr>
          <p:nvPr/>
        </p:nvSpPr>
        <p:spPr bwMode="auto">
          <a:xfrm rot="-1860000">
            <a:off x="5114924" y="4176711"/>
            <a:ext cx="75009" cy="14882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31B1A09B-9F14-644D-A34B-C9AE9F7293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6565" y="4342209"/>
            <a:ext cx="416719" cy="1083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78C2B389-91C4-714D-8705-78338FEDF471}"/>
              </a:ext>
            </a:extLst>
          </p:cNvPr>
          <p:cNvSpPr>
            <a:spLocks/>
          </p:cNvSpPr>
          <p:nvPr/>
        </p:nvSpPr>
        <p:spPr bwMode="auto">
          <a:xfrm>
            <a:off x="7344964" y="5532834"/>
            <a:ext cx="295275" cy="290513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7" name="Arc 24">
            <a:extLst>
              <a:ext uri="{FF2B5EF4-FFF2-40B4-BE49-F238E27FC236}">
                <a16:creationId xmlns:a16="http://schemas.microsoft.com/office/drawing/2014/main" id="{D0412143-F7C3-ED4E-9C6B-7182F0713AE4}"/>
              </a:ext>
            </a:extLst>
          </p:cNvPr>
          <p:cNvSpPr>
            <a:spLocks/>
          </p:cNvSpPr>
          <p:nvPr/>
        </p:nvSpPr>
        <p:spPr bwMode="auto">
          <a:xfrm rot="720000">
            <a:off x="7494983" y="5544741"/>
            <a:ext cx="158354" cy="177403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id="{B8FC983C-CE94-3046-9EFC-9C8C91D1DA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44965" y="5409009"/>
            <a:ext cx="227410" cy="4131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9" name="Oval 26">
            <a:extLst>
              <a:ext uri="{FF2B5EF4-FFF2-40B4-BE49-F238E27FC236}">
                <a16:creationId xmlns:a16="http://schemas.microsoft.com/office/drawing/2014/main" id="{A2DFF8F1-E8DB-7444-88E3-DC84612A0CAB}"/>
              </a:ext>
            </a:extLst>
          </p:cNvPr>
          <p:cNvSpPr>
            <a:spLocks noChangeArrowheads="1"/>
          </p:cNvSpPr>
          <p:nvPr/>
        </p:nvSpPr>
        <p:spPr bwMode="auto">
          <a:xfrm rot="-1860000">
            <a:off x="7553324" y="5548311"/>
            <a:ext cx="75009" cy="14882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AC2ACD45-D851-0249-B69C-5CC19F188A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44965" y="5713809"/>
            <a:ext cx="416719" cy="1083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1" name="Line 35">
            <a:extLst>
              <a:ext uri="{FF2B5EF4-FFF2-40B4-BE49-F238E27FC236}">
                <a16:creationId xmlns:a16="http://schemas.microsoft.com/office/drawing/2014/main" id="{EDA8487A-08ED-1542-9F5C-5F1D73437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333750"/>
            <a:ext cx="1420415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2" name="Line 36">
            <a:extLst>
              <a:ext uri="{FF2B5EF4-FFF2-40B4-BE49-F238E27FC236}">
                <a16:creationId xmlns:a16="http://schemas.microsoft.com/office/drawing/2014/main" id="{1C766987-58BE-004B-B4B3-4540A2B57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7646" y="4331494"/>
            <a:ext cx="1420416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3" name="Line 30">
            <a:extLst>
              <a:ext uri="{FF2B5EF4-FFF2-40B4-BE49-F238E27FC236}">
                <a16:creationId xmlns:a16="http://schemas.microsoft.com/office/drawing/2014/main" id="{76041FE7-D676-2C42-BCB1-1E993A5C9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2057" y="3371849"/>
            <a:ext cx="907256" cy="5012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4" name="Line 31">
            <a:extLst>
              <a:ext uri="{FF2B5EF4-FFF2-40B4-BE49-F238E27FC236}">
                <a16:creationId xmlns:a16="http://schemas.microsoft.com/office/drawing/2014/main" id="{7121FE5B-C3A0-364C-B1CF-2F31BC4EE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1159" y="4681536"/>
            <a:ext cx="907256" cy="5012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5" name="Line 38">
            <a:extLst>
              <a:ext uri="{FF2B5EF4-FFF2-40B4-BE49-F238E27FC236}">
                <a16:creationId xmlns:a16="http://schemas.microsoft.com/office/drawing/2014/main" id="{B2B315E4-F72E-E644-91EF-467ED3ABE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886200"/>
            <a:ext cx="1420415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6" name="Oval 14">
            <a:extLst>
              <a:ext uri="{FF2B5EF4-FFF2-40B4-BE49-F238E27FC236}">
                <a16:creationId xmlns:a16="http://schemas.microsoft.com/office/drawing/2014/main" id="{01D19C14-6CDE-CE4C-B7F5-5AB3DCBD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6420" y="4776787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7" name="Oval 15">
            <a:extLst>
              <a:ext uri="{FF2B5EF4-FFF2-40B4-BE49-F238E27FC236}">
                <a16:creationId xmlns:a16="http://schemas.microsoft.com/office/drawing/2014/main" id="{E47A8BC4-FED4-9047-93EB-F128C482E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227" y="3702843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2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1640-7D75-5F4B-A0FE-66B039C7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Rectify via </a:t>
            </a:r>
            <a:r>
              <a:rPr lang="en-US" dirty="0" err="1"/>
              <a:t>homography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51147-4E40-D148-A07C-8511DBD3C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83020"/>
            <a:ext cx="6903799" cy="5301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F7FA4-BD35-394E-A9E1-66745EFB5FD2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courtesy of Noah Snavely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66EFC9-CF13-7548-914E-3E761372EB91}"/>
              </a:ext>
            </a:extLst>
          </p:cNvPr>
          <p:cNvSpPr txBox="1"/>
          <p:nvPr/>
        </p:nvSpPr>
        <p:spPr>
          <a:xfrm>
            <a:off x="28903" y="4754940"/>
            <a:ext cx="250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Then find correspondences on the horizontal scan line</a:t>
            </a:r>
          </a:p>
        </p:txBody>
      </p:sp>
    </p:spTree>
    <p:extLst>
      <p:ext uri="{BB962C8B-B14F-4D97-AF65-F5344CB8AC3E}">
        <p14:creationId xmlns:p14="http://schemas.microsoft.com/office/powerpoint/2010/main" val="621147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A476-26D6-7B44-984A-19431886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General case, known camera, find depth: </a:t>
            </a:r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56F5-48DD-294B-8AA0-6279077C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Find correspondences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Triangulate</a:t>
            </a:r>
          </a:p>
        </p:txBody>
      </p:sp>
    </p:spTree>
    <p:extLst>
      <p:ext uri="{BB962C8B-B14F-4D97-AF65-F5344CB8AC3E}">
        <p14:creationId xmlns:p14="http://schemas.microsoft.com/office/powerpoint/2010/main" val="1404542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A476-26D6-7B44-984A-19431886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General case, known camera, find depth: </a:t>
            </a:r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56F5-48DD-294B-8AA0-6279077C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Find correspondences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Triangulate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A955B-9FCB-7E48-8FF8-BBF3AA1D1C27}"/>
              </a:ext>
            </a:extLst>
          </p:cNvPr>
          <p:cNvSpPr txBox="1"/>
          <p:nvPr/>
        </p:nvSpPr>
        <p:spPr>
          <a:xfrm>
            <a:off x="1028700" y="3300549"/>
            <a:ext cx="708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we restrict the search space again to 1D?</a:t>
            </a:r>
          </a:p>
          <a:p>
            <a:endParaRPr lang="en-US" sz="2800" dirty="0"/>
          </a:p>
          <a:p>
            <a:r>
              <a:rPr lang="en-US" sz="2800" dirty="0"/>
              <a:t>What is the relationship between the camera + the corresponding points?  </a:t>
            </a:r>
          </a:p>
        </p:txBody>
      </p:sp>
    </p:spTree>
    <p:extLst>
      <p:ext uri="{BB962C8B-B14F-4D97-AF65-F5344CB8AC3E}">
        <p14:creationId xmlns:p14="http://schemas.microsoft.com/office/powerpoint/2010/main" val="17670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885E6-727C-2648-82F5-58705BC30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37" y="1600200"/>
            <a:ext cx="7766050" cy="45140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3A4DCC-B086-6845-BE4F-C9FECF9568EC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courtesy of Noah Snavely</a:t>
            </a:r>
          </a:p>
        </p:txBody>
      </p:sp>
    </p:spTree>
    <p:extLst>
      <p:ext uri="{BB962C8B-B14F-4D97-AF65-F5344CB8AC3E}">
        <p14:creationId xmlns:p14="http://schemas.microsoft.com/office/powerpoint/2010/main" val="3353041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117477" y="106363"/>
            <a:ext cx="8880475" cy="1143000"/>
          </a:xfrm>
        </p:spPr>
        <p:txBody>
          <a:bodyPr/>
          <a:lstStyle/>
          <a:p>
            <a:pPr eaLnBrk="1" hangingPunct="1"/>
            <a:r>
              <a:rPr lang="en-US"/>
              <a:t>Stereo correspondence constraints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 cstate="print"/>
          <a:srcRect l="23750" t="73161" r="36250" b="7008"/>
          <a:stretch>
            <a:fillRect/>
          </a:stretch>
        </p:blipFill>
        <p:spPr bwMode="auto">
          <a:xfrm>
            <a:off x="533400" y="1752600"/>
            <a:ext cx="731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14400" y="4581525"/>
            <a:ext cx="73088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Given p in left image, where can corresponding point p’ be?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42084" t="65640" r="21667" b="9061"/>
          <a:stretch>
            <a:fillRect/>
          </a:stretch>
        </p:blipFill>
        <p:spPr bwMode="auto">
          <a:xfrm>
            <a:off x="1219200" y="1639888"/>
            <a:ext cx="662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4581525"/>
            <a:ext cx="73088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Given p in left image, where can corresponding point p’ be?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7477" y="106363"/>
            <a:ext cx="8880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Stereo correspondence constraints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B7CAB-493A-0D4A-8A2B-9876D24E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More cool things with 3D</a:t>
            </a:r>
          </a:p>
        </p:txBody>
      </p:sp>
      <p:pic>
        <p:nvPicPr>
          <p:cNvPr id="3" name="Google Shape;561;p63">
            <a:extLst>
              <a:ext uri="{FF2B5EF4-FFF2-40B4-BE49-F238E27FC236}">
                <a16:creationId xmlns:a16="http://schemas.microsoft.com/office/drawing/2014/main" id="{35CCC35E-B424-0240-8A0A-6A6D3860374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0584" y="1472577"/>
            <a:ext cx="2597037" cy="461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7hg-vJrnQteC6JJ4" descr="7hg-vJrnQteC6JJ4">
            <a:hlinkClick r:id="" action="ppaction://media"/>
            <a:extLst>
              <a:ext uri="{FF2B5EF4-FFF2-40B4-BE49-F238E27FC236}">
                <a16:creationId xmlns:a16="http://schemas.microsoft.com/office/drawing/2014/main" id="{428F82CD-9069-6B47-9323-BDD62BEA1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8100" y="1472577"/>
            <a:ext cx="2638335" cy="21986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F07F0D-A444-EC45-B078-42D261494A63}"/>
              </a:ext>
            </a:extLst>
          </p:cNvPr>
          <p:cNvSpPr txBox="1"/>
          <p:nvPr/>
        </p:nvSpPr>
        <p:spPr>
          <a:xfrm>
            <a:off x="2300971" y="3425841"/>
            <a:ext cx="2194830" cy="259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Niklaus et al.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ToG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2019</a:t>
            </a:r>
          </a:p>
        </p:txBody>
      </p:sp>
      <p:pic>
        <p:nvPicPr>
          <p:cNvPr id="5" name="historical_00" descr="historical_00">
            <a:hlinkClick r:id="" action="ppaction://media"/>
            <a:extLst>
              <a:ext uri="{FF2B5EF4-FFF2-40B4-BE49-F238E27FC236}">
                <a16:creationId xmlns:a16="http://schemas.microsoft.com/office/drawing/2014/main" id="{5F99706D-EEBB-CC42-9A42-1ABF18CA557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472" y="3711221"/>
            <a:ext cx="2638336" cy="2638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2A6E29-3C83-8D46-A9A5-3AE6EBAA2DA7}"/>
              </a:ext>
            </a:extLst>
          </p:cNvPr>
          <p:cNvSpPr txBox="1"/>
          <p:nvPr/>
        </p:nvSpPr>
        <p:spPr>
          <a:xfrm>
            <a:off x="2057400" y="6092817"/>
            <a:ext cx="2212757" cy="28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Shih et al. CVPR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D0BA1-3C2F-AB4A-A682-43814E23C148}"/>
              </a:ext>
            </a:extLst>
          </p:cNvPr>
          <p:cNvSpPr txBox="1"/>
          <p:nvPr/>
        </p:nvSpPr>
        <p:spPr>
          <a:xfrm>
            <a:off x="1345472" y="6381123"/>
            <a:ext cx="263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photo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1EA14A-7827-5046-A99D-EE4582371CD1}"/>
              </a:ext>
            </a:extLst>
          </p:cNvPr>
          <p:cNvSpPr txBox="1"/>
          <p:nvPr/>
        </p:nvSpPr>
        <p:spPr>
          <a:xfrm>
            <a:off x="5499285" y="6320654"/>
            <a:ext cx="263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91810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2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2602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Where do we need to search?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1199476" y="3927573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0" y="1752602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81600" y="3581400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5368003" y="2877285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86316" y="3886201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4487253" y="3892246"/>
            <a:ext cx="4755012" cy="15063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2" y="6477000"/>
            <a:ext cx="203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by James Hays</a:t>
            </a:r>
          </a:p>
        </p:txBody>
      </p:sp>
    </p:spTree>
    <p:extLst>
      <p:ext uri="{BB962C8B-B14F-4D97-AF65-F5344CB8AC3E}">
        <p14:creationId xmlns:p14="http://schemas.microsoft.com/office/powerpoint/2010/main" val="31301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07F8-6B42-7646-8CDC-3477F0B9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AAA5B-8F21-A84F-8A25-BD5F5BAC7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5" r="48457"/>
          <a:stretch/>
        </p:blipFill>
        <p:spPr>
          <a:xfrm>
            <a:off x="369653" y="1947737"/>
            <a:ext cx="4202349" cy="3385138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86E8DAC9-94A8-6B41-BA18-388A31C7EA0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65715" y="5445590"/>
            <a:ext cx="26860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Figures by Carlos Hernandez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264DD-F276-7C44-8424-718A13440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90"/>
          <a:stretch/>
        </p:blipFill>
        <p:spPr>
          <a:xfrm>
            <a:off x="4671711" y="1947737"/>
            <a:ext cx="4472291" cy="33851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2369E2F-0411-B944-8A05-8EBB766FD011}"/>
              </a:ext>
            </a:extLst>
          </p:cNvPr>
          <p:cNvSpPr/>
          <p:nvPr/>
        </p:nvSpPr>
        <p:spPr>
          <a:xfrm rot="12578467">
            <a:off x="4874423" y="3662288"/>
            <a:ext cx="1768432" cy="86743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2CC752-EBD4-654B-AB91-24BFA1EABB31}"/>
              </a:ext>
            </a:extLst>
          </p:cNvPr>
          <p:cNvSpPr/>
          <p:nvPr/>
        </p:nvSpPr>
        <p:spPr>
          <a:xfrm rot="3244972">
            <a:off x="7341700" y="3302620"/>
            <a:ext cx="1027696" cy="55107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5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42500" t="44444" r="22083" b="15215"/>
          <a:stretch>
            <a:fillRect/>
          </a:stretch>
        </p:blipFill>
        <p:spPr bwMode="auto">
          <a:xfrm>
            <a:off x="1676400" y="1165227"/>
            <a:ext cx="5943600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17477" y="106363"/>
            <a:ext cx="8880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Stereo correspondence constraints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388" y="1011238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0484" name="Text Box 4"/>
          <p:cNvSpPr txBox="1">
            <a:spLocks noChangeArrowheads="1"/>
          </p:cNvSpPr>
          <p:nvPr/>
        </p:nvSpPr>
        <p:spPr bwMode="auto">
          <a:xfrm>
            <a:off x="950915" y="4364038"/>
            <a:ext cx="74975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 matches for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have to lie on the corresponding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epipolar line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957263" y="5181600"/>
            <a:ext cx="75745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 matches for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have to lie on the corresponding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epipolar line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60486" name="Oval 6"/>
          <p:cNvSpPr>
            <a:spLocks noChangeArrowheads="1"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87" name="Line 7"/>
          <p:cNvSpPr>
            <a:spLocks noChangeShapeType="1"/>
          </p:cNvSpPr>
          <p:nvPr/>
        </p:nvSpPr>
        <p:spPr bwMode="auto">
          <a:xfrm flipH="1">
            <a:off x="5849938" y="2439988"/>
            <a:ext cx="254000" cy="15811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88" name="Oval 8"/>
          <p:cNvSpPr>
            <a:spLocks noChangeArrowheads="1"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89" name="Line 9"/>
          <p:cNvSpPr>
            <a:spLocks noChangeShapeType="1"/>
          </p:cNvSpPr>
          <p:nvPr/>
        </p:nvSpPr>
        <p:spPr bwMode="auto">
          <a:xfrm flipH="1" flipV="1">
            <a:off x="2674938" y="2420938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90" name="Oval 10"/>
          <p:cNvSpPr>
            <a:spLocks noChangeArrowheads="1"/>
          </p:cNvSpPr>
          <p:nvPr/>
        </p:nvSpPr>
        <p:spPr bwMode="auto">
          <a:xfrm>
            <a:off x="3081338" y="22113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91" name="Oval 11"/>
          <p:cNvSpPr>
            <a:spLocks noChangeArrowheads="1"/>
          </p:cNvSpPr>
          <p:nvPr/>
        </p:nvSpPr>
        <p:spPr bwMode="auto">
          <a:xfrm>
            <a:off x="3735388" y="17668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92" name="Oval 12"/>
          <p:cNvSpPr>
            <a:spLocks noChangeArrowheads="1"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93" name="Oval 13"/>
          <p:cNvSpPr>
            <a:spLocks noChangeArrowheads="1"/>
          </p:cNvSpPr>
          <p:nvPr/>
        </p:nvSpPr>
        <p:spPr bwMode="auto">
          <a:xfrm>
            <a:off x="6040438" y="25098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94" name="Oval 14"/>
          <p:cNvSpPr>
            <a:spLocks noChangeArrowheads="1"/>
          </p:cNvSpPr>
          <p:nvPr/>
        </p:nvSpPr>
        <p:spPr bwMode="auto">
          <a:xfrm>
            <a:off x="5989638" y="28654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95" name="Oval 15"/>
          <p:cNvSpPr>
            <a:spLocks noChangeArrowheads="1"/>
          </p:cNvSpPr>
          <p:nvPr/>
        </p:nvSpPr>
        <p:spPr bwMode="auto">
          <a:xfrm>
            <a:off x="5932488" y="31575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75" name="Slide Number Placeholder 1"/>
          <p:cNvSpPr txBox="1">
            <a:spLocks noGrp="1"/>
          </p:cNvSpPr>
          <p:nvPr/>
        </p:nvSpPr>
        <p:spPr bwMode="auto">
          <a:xfrm>
            <a:off x="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M. Pollefeys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Epipolar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constraint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4" grpId="0" autoUpdateAnimBg="0"/>
      <p:bldP spid="660485" grpId="0" autoUpdateAnimBg="0"/>
      <p:bldP spid="660486" grpId="0" animBg="1"/>
      <p:bldP spid="660487" grpId="0" animBg="1"/>
      <p:bldP spid="660488" grpId="0" animBg="1" autoUpdateAnimBg="0"/>
      <p:bldP spid="660489" grpId="0" animBg="1"/>
      <p:bldP spid="660490" grpId="0" animBg="1"/>
      <p:bldP spid="660491" grpId="0" animBg="1"/>
      <p:bldP spid="660492" grpId="0" animBg="1"/>
      <p:bldP spid="660493" grpId="0" animBg="1"/>
      <p:bldP spid="660494" grpId="0" animBg="1"/>
      <p:bldP spid="66049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7">
            <a:extLst>
              <a:ext uri="{FF2B5EF4-FFF2-40B4-BE49-F238E27FC236}">
                <a16:creationId xmlns:a16="http://schemas.microsoft.com/office/drawing/2014/main" id="{F6A34589-B8AE-B04B-A123-BFECC7CB7247}"/>
              </a:ext>
            </a:extLst>
          </p:cNvPr>
          <p:cNvSpPr/>
          <p:nvPr/>
        </p:nvSpPr>
        <p:spPr>
          <a:xfrm>
            <a:off x="1449183" y="192883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1487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79375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79375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920370" y="139231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910901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1487606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6127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79375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79375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6384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740568" y="5268036"/>
            <a:ext cx="84034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plane formed by X, o, and o’ </a:t>
            </a:r>
            <a:r>
              <a:rPr lang="en-US" sz="2800" dirty="0"/>
              <a:t>is called the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Epipolar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plane</a:t>
            </a:r>
          </a:p>
          <a:p>
            <a:r>
              <a:rPr lang="en-US" sz="2800" dirty="0"/>
              <a:t>There is a family of planes per o, o’ (</a:t>
            </a:r>
            <a:r>
              <a:rPr lang="en-US" sz="2800" dirty="0">
                <a:solidFill>
                  <a:srgbClr val="BB4E4B"/>
                </a:solidFill>
              </a:rPr>
              <a:t>Baseline</a:t>
            </a:r>
            <a:r>
              <a:rPr lang="en-US" sz="2800" dirty="0"/>
              <a:t>)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CF394DC7-A1BB-2C4A-A11F-E47B6D001DE3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950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1487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920370" y="139231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910901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DEF-B41F-41F4-9B22-F0CA73592FBC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828EF-AFBB-4DFE-8F45-B1E054C6A8AF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1487606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6127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6384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57426" y="5048405"/>
            <a:ext cx="8429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Epipoles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e, e’ are where the baseline intersects the image planes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Projection of other camera in the image plane</a:t>
            </a:r>
          </a:p>
        </p:txBody>
      </p: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1B7E71C2-AD9C-9B47-9B04-1DA5FADEFE98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8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2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15988" y="4403727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Epipolar Plane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14402" y="4800602"/>
            <a:ext cx="53495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Epipoles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intersections of baseline with image planes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2" y="4010027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Baseline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0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199" y="-103187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13331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2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3" name="Text Box 26"/>
          <p:cNvSpPr txBox="1">
            <a:spLocks noChangeArrowheads="1"/>
          </p:cNvSpPr>
          <p:nvPr/>
        </p:nvSpPr>
        <p:spPr bwMode="auto">
          <a:xfrm>
            <a:off x="4572002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X</a:t>
            </a:r>
          </a:p>
        </p:txBody>
      </p:sp>
      <p:sp>
        <p:nvSpPr>
          <p:cNvPr id="13334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5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x</a:t>
            </a:r>
          </a:p>
        </p:txBody>
      </p:sp>
      <p:sp>
        <p:nvSpPr>
          <p:cNvPr id="13336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7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x’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8BADF722-580E-8E41-B561-E655E96D7352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4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2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15988" y="4403727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Epipolar Plane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14402" y="4800602"/>
            <a:ext cx="603242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Epipoles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intersections of baseline with image planes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projections of the other camera center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vanishing points of the motion (baseline) direction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2" y="4010027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Baseline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0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199" y="-103187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13331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2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3" name="Text Box 26"/>
          <p:cNvSpPr txBox="1">
            <a:spLocks noChangeArrowheads="1"/>
          </p:cNvSpPr>
          <p:nvPr/>
        </p:nvSpPr>
        <p:spPr bwMode="auto">
          <a:xfrm>
            <a:off x="4572002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X</a:t>
            </a:r>
          </a:p>
        </p:txBody>
      </p:sp>
      <p:sp>
        <p:nvSpPr>
          <p:cNvPr id="13334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5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x</a:t>
            </a:r>
          </a:p>
        </p:txBody>
      </p:sp>
      <p:sp>
        <p:nvSpPr>
          <p:cNvPr id="13336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7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x’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8BADF722-580E-8E41-B561-E655E96D7352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78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Epipole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0" y="1143002"/>
            <a:ext cx="6635750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6459540" y="6400800"/>
            <a:ext cx="23918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 by Frank Dellaert</a:t>
            </a:r>
          </a:p>
        </p:txBody>
      </p:sp>
    </p:spTree>
    <p:extLst>
      <p:ext uri="{BB962C8B-B14F-4D97-AF65-F5344CB8AC3E}">
        <p14:creationId xmlns:p14="http://schemas.microsoft.com/office/powerpoint/2010/main" val="3306967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Line 2"/>
          <p:cNvSpPr>
            <a:spLocks noChangeShapeType="1"/>
          </p:cNvSpPr>
          <p:nvPr/>
        </p:nvSpPr>
        <p:spPr bwMode="auto">
          <a:xfrm flipH="1" flipV="1">
            <a:off x="3276600" y="2247900"/>
            <a:ext cx="22860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91" name="Freeform 3"/>
          <p:cNvSpPr>
            <a:spLocks/>
          </p:cNvSpPr>
          <p:nvPr/>
        </p:nvSpPr>
        <p:spPr bwMode="auto">
          <a:xfrm>
            <a:off x="2209800" y="25527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2147483647 w 768"/>
              <a:gd name="T5" fmla="*/ 2147483647 h 1104"/>
              <a:gd name="T6" fmla="*/ 2147483647 w 768"/>
              <a:gd name="T7" fmla="*/ 214748364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492" name="Freeform 4"/>
          <p:cNvSpPr>
            <a:spLocks/>
          </p:cNvSpPr>
          <p:nvPr/>
        </p:nvSpPr>
        <p:spPr bwMode="auto">
          <a:xfrm flipH="1">
            <a:off x="4876800" y="25527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2147483647 w 768"/>
              <a:gd name="T5" fmla="*/ 2147483647 h 1104"/>
              <a:gd name="T6" fmla="*/ 2147483647 w 768"/>
              <a:gd name="T7" fmla="*/ 214748364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89125" name="Line 5"/>
          <p:cNvSpPr>
            <a:spLocks noChangeShapeType="1"/>
          </p:cNvSpPr>
          <p:nvPr/>
        </p:nvSpPr>
        <p:spPr bwMode="auto">
          <a:xfrm flipV="1">
            <a:off x="2667000" y="2095500"/>
            <a:ext cx="1676400" cy="1409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Stereo correspondence constraints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2"/>
            <a:ext cx="7772400" cy="1050925"/>
          </a:xfrm>
        </p:spPr>
        <p:txBody>
          <a:bodyPr/>
          <a:lstStyle/>
          <a:p>
            <a:pPr marL="0" indent="0"/>
            <a:r>
              <a:rPr lang="en-US" sz="2000"/>
              <a:t>Geometry of two views allows us to constrain where the corresponding pixel for some image point in the first view must occur in the second view.</a:t>
            </a:r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2019300" y="39624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6210300" y="39624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89130" name="Rectangle 10"/>
          <p:cNvSpPr>
            <a:spLocks noChangeArrowheads="1"/>
          </p:cNvSpPr>
          <p:nvPr/>
        </p:nvSpPr>
        <p:spPr bwMode="auto">
          <a:xfrm>
            <a:off x="457200" y="4645027"/>
            <a:ext cx="82296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Epipolar constraint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Why is this useful?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Reduces correspondence problem to 1D search along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conjugate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epipolar lines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057400" y="2552700"/>
            <a:ext cx="4191000" cy="1447800"/>
            <a:chOff x="1296" y="2352"/>
            <a:chExt cx="2640" cy="912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63512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3513" name="Line 14"/>
              <p:cNvSpPr>
                <a:spLocks noChangeShapeType="1"/>
              </p:cNvSpPr>
              <p:nvPr/>
            </p:nvSpPr>
            <p:spPr bwMode="auto">
              <a:xfrm>
                <a:off x="3072" y="2256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514" name="Line 15"/>
              <p:cNvSpPr>
                <a:spLocks noChangeShapeType="1"/>
              </p:cNvSpPr>
              <p:nvPr/>
            </p:nvSpPr>
            <p:spPr bwMode="auto">
              <a:xfrm>
                <a:off x="2160" y="2256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515" name="Line 16"/>
              <p:cNvSpPr>
                <a:spLocks noChangeShapeType="1"/>
              </p:cNvSpPr>
              <p:nvPr/>
            </p:nvSpPr>
            <p:spPr bwMode="auto">
              <a:xfrm flipH="1" flipV="1">
                <a:off x="1968" y="2160"/>
                <a:ext cx="192" cy="96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3511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epipolar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plane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876802" y="3175000"/>
            <a:ext cx="2682875" cy="673099"/>
            <a:chOff x="3072" y="2264"/>
            <a:chExt cx="1690" cy="424"/>
          </a:xfrm>
        </p:grpSpPr>
        <p:sp>
          <p:nvSpPr>
            <p:cNvPr id="63508" name="Line 19"/>
            <p:cNvSpPr>
              <a:spLocks noChangeShapeType="1"/>
            </p:cNvSpPr>
            <p:nvPr/>
          </p:nvSpPr>
          <p:spPr bwMode="auto">
            <a:xfrm flipV="1">
              <a:off x="3072" y="2400"/>
              <a:ext cx="76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9140" name="Text Box 20"/>
            <p:cNvSpPr txBox="1">
              <a:spLocks noChangeArrowheads="1"/>
            </p:cNvSpPr>
            <p:nvPr/>
          </p:nvSpPr>
          <p:spPr bwMode="auto">
            <a:xfrm>
              <a:off x="3891" y="2264"/>
              <a:ext cx="871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epipolar line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741363" y="3098800"/>
            <a:ext cx="2681288" cy="825499"/>
            <a:chOff x="467" y="2216"/>
            <a:chExt cx="1689" cy="520"/>
          </a:xfrm>
        </p:grpSpPr>
        <p:sp>
          <p:nvSpPr>
            <p:cNvPr id="389142" name="Text Box 22"/>
            <p:cNvSpPr txBox="1">
              <a:spLocks noChangeArrowheads="1"/>
            </p:cNvSpPr>
            <p:nvPr/>
          </p:nvSpPr>
          <p:spPr bwMode="auto">
            <a:xfrm flipH="1">
              <a:off x="467" y="2216"/>
              <a:ext cx="871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epipolar line</a:t>
              </a:r>
            </a:p>
          </p:txBody>
        </p:sp>
        <p:sp>
          <p:nvSpPr>
            <p:cNvPr id="63507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64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3502" name="Oval 24"/>
          <p:cNvSpPr>
            <a:spLocks noChangeArrowheads="1"/>
          </p:cNvSpPr>
          <p:nvPr/>
        </p:nvSpPr>
        <p:spPr bwMode="auto">
          <a:xfrm>
            <a:off x="5524500" y="35433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503" name="Oval 25"/>
          <p:cNvSpPr>
            <a:spLocks noChangeArrowheads="1"/>
          </p:cNvSpPr>
          <p:nvPr/>
        </p:nvSpPr>
        <p:spPr bwMode="auto">
          <a:xfrm>
            <a:off x="2638425" y="345757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504" name="Oval 26"/>
          <p:cNvSpPr>
            <a:spLocks noChangeArrowheads="1"/>
          </p:cNvSpPr>
          <p:nvPr/>
        </p:nvSpPr>
        <p:spPr bwMode="auto">
          <a:xfrm>
            <a:off x="3752850" y="2476500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505" name="Text Box 27"/>
          <p:cNvSpPr txBox="1">
            <a:spLocks noChangeArrowheads="1"/>
          </p:cNvSpPr>
          <p:nvPr/>
        </p:nvSpPr>
        <p:spPr bwMode="auto">
          <a:xfrm>
            <a:off x="7038975" y="6605588"/>
            <a:ext cx="3886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Steve Seitz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21" y="6018263"/>
            <a:ext cx="8555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http://www.ai.sri.com/~luong/research/Meta3DViewer/EpipolarGeo.html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2" grpId="0" animBg="1"/>
      <p:bldP spid="389125" grpId="0" animBg="1"/>
      <p:bldP spid="389130" grpId="0" build="allAtOnce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2A7507A2-D4A5-DC42-86A9-71F5ABC4CAAF}"/>
              </a:ext>
            </a:extLst>
          </p:cNvPr>
          <p:cNvGrpSpPr/>
          <p:nvPr/>
        </p:nvGrpSpPr>
        <p:grpSpPr>
          <a:xfrm>
            <a:off x="652470" y="2057400"/>
            <a:ext cx="5859349" cy="584"/>
            <a:chOff x="652470" y="2057400"/>
            <a:chExt cx="5859349" cy="58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266C521-3087-3840-9A48-18ED471C074A}"/>
                </a:ext>
              </a:extLst>
            </p:cNvPr>
            <p:cNvCxnSpPr>
              <a:cxnSpLocks/>
            </p:cNvCxnSpPr>
            <p:nvPr/>
          </p:nvCxnSpPr>
          <p:spPr>
            <a:xfrm>
              <a:off x="652470" y="2057400"/>
              <a:ext cx="149648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6983E08-F576-FF4D-B43A-473366648673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81" y="2057984"/>
              <a:ext cx="43710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79F11F-DC9F-694D-BC99-CF7B0E2D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49"/>
            <a:ext cx="8229600" cy="650304"/>
          </a:xfrm>
        </p:spPr>
        <p:txBody>
          <a:bodyPr>
            <a:normAutofit/>
          </a:bodyPr>
          <a:lstStyle/>
          <a:p>
            <a:r>
              <a:rPr lang="en-US" sz="3200" dirty="0"/>
              <a:t>Recap: Camera Model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CBE8666-C8E2-1649-A266-7A693CB42792}"/>
              </a:ext>
            </a:extLst>
          </p:cNvPr>
          <p:cNvGrpSpPr/>
          <p:nvPr/>
        </p:nvGrpSpPr>
        <p:grpSpPr>
          <a:xfrm>
            <a:off x="1030905" y="2448050"/>
            <a:ext cx="3236295" cy="400110"/>
            <a:chOff x="1030905" y="2448050"/>
            <a:chExt cx="3236295" cy="40011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28DE31-5373-2E4C-81EF-D63CB9CA5321}"/>
                </a:ext>
              </a:extLst>
            </p:cNvPr>
            <p:cNvCxnSpPr>
              <a:cxnSpLocks/>
            </p:cNvCxnSpPr>
            <p:nvPr/>
          </p:nvCxnSpPr>
          <p:spPr>
            <a:xfrm>
              <a:off x="1030905" y="2763366"/>
              <a:ext cx="323629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48308F-9EA0-BE49-B76B-23EBF08F315C}"/>
                </a:ext>
              </a:extLst>
            </p:cNvPr>
            <p:cNvSpPr txBox="1"/>
            <p:nvPr/>
          </p:nvSpPr>
          <p:spPr>
            <a:xfrm>
              <a:off x="2456562" y="2448050"/>
              <a:ext cx="263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2E80ECA-2D12-7C47-AA83-3FCBF4E02F46}"/>
              </a:ext>
            </a:extLst>
          </p:cNvPr>
          <p:cNvGrpSpPr/>
          <p:nvPr/>
        </p:nvGrpSpPr>
        <p:grpSpPr>
          <a:xfrm>
            <a:off x="112185" y="475893"/>
            <a:ext cx="1561945" cy="2786941"/>
            <a:chOff x="112185" y="475893"/>
            <a:chExt cx="1561945" cy="278694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5D49C30-BEEA-0547-9440-25EF0B1ED00F}"/>
                </a:ext>
              </a:extLst>
            </p:cNvPr>
            <p:cNvGrpSpPr/>
            <p:nvPr/>
          </p:nvGrpSpPr>
          <p:grpSpPr>
            <a:xfrm>
              <a:off x="813245" y="617951"/>
              <a:ext cx="860885" cy="2644883"/>
              <a:chOff x="813245" y="617951"/>
              <a:chExt cx="860885" cy="2644883"/>
            </a:xfrm>
          </p:grpSpPr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529CA665-F65D-CC47-B4DC-78042AAB3945}"/>
                  </a:ext>
                </a:extLst>
              </p:cNvPr>
              <p:cNvSpPr/>
              <p:nvPr/>
            </p:nvSpPr>
            <p:spPr>
              <a:xfrm rot="5400000" flipV="1">
                <a:off x="-286602" y="1717798"/>
                <a:ext cx="2644883" cy="445190"/>
              </a:xfrm>
              <a:prstGeom prst="parallelogram">
                <a:avLst>
                  <a:gd name="adj" fmla="val 186475"/>
                </a:avLst>
              </a:prstGeom>
              <a:solidFill>
                <a:srgbClr val="D9D9D9">
                  <a:alpha val="58039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AEC5E41-DDA4-B24D-A1F4-667EBD7C113F}"/>
                  </a:ext>
                </a:extLst>
              </p:cNvPr>
              <p:cNvGrpSpPr/>
              <p:nvPr/>
            </p:nvGrpSpPr>
            <p:grpSpPr>
              <a:xfrm>
                <a:off x="973908" y="1361004"/>
                <a:ext cx="700222" cy="1402362"/>
                <a:chOff x="973908" y="1361004"/>
                <a:chExt cx="700222" cy="1402362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68004DA-717B-9C47-B9D1-8769116C64A2}"/>
                    </a:ext>
                  </a:extLst>
                </p:cNvPr>
                <p:cNvSpPr txBox="1"/>
                <p:nvPr/>
              </p:nvSpPr>
              <p:spPr>
                <a:xfrm>
                  <a:off x="1311980" y="1361004"/>
                  <a:ext cx="3621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x’</a:t>
                  </a:r>
                  <a:r>
                    <a:rPr lang="en-US" sz="1600" baseline="-25000" dirty="0" err="1"/>
                    <a:t>i</a:t>
                  </a:r>
                  <a:endParaRPr lang="en-US" sz="1600" baseline="-25000" dirty="0"/>
                </a:p>
              </p:txBody>
            </p:sp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B54581DF-2B2B-3042-823E-CAF0A2D8D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0905" y="2082065"/>
                  <a:ext cx="0" cy="681301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D7FDB709-E04C-C74C-9A9B-A3BD38FFAB4B}"/>
                    </a:ext>
                  </a:extLst>
                </p:cNvPr>
                <p:cNvCxnSpPr>
                  <a:cxnSpLocks/>
                  <a:stCxn id="12" idx="7"/>
                </p:cNvCxnSpPr>
                <p:nvPr/>
              </p:nvCxnSpPr>
              <p:spPr>
                <a:xfrm flipV="1">
                  <a:off x="1071208" y="1596879"/>
                  <a:ext cx="331545" cy="419154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B0285A-5ABA-A94C-B45E-1E3BB83D7D3F}"/>
                    </a:ext>
                  </a:extLst>
                </p:cNvPr>
                <p:cNvSpPr txBox="1"/>
                <p:nvPr/>
              </p:nvSpPr>
              <p:spPr>
                <a:xfrm>
                  <a:off x="985700" y="2056984"/>
                  <a:ext cx="36804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y’</a:t>
                  </a:r>
                  <a:r>
                    <a:rPr lang="en-US" sz="1600" baseline="-25000" dirty="0" err="1"/>
                    <a:t>i</a:t>
                  </a:r>
                  <a:endParaRPr lang="en-US" sz="1600" baseline="-25000" dirty="0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5A42E9F-95FA-B549-AE72-176182C2CCFF}"/>
                    </a:ext>
                  </a:extLst>
                </p:cNvPr>
                <p:cNvSpPr/>
                <p:nvPr/>
              </p:nvSpPr>
              <p:spPr>
                <a:xfrm>
                  <a:off x="973908" y="1999339"/>
                  <a:ext cx="113994" cy="1139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7E34251-3403-744F-9EE3-4ECD9D55DCF3}"/>
                </a:ext>
              </a:extLst>
            </p:cNvPr>
            <p:cNvCxnSpPr>
              <a:cxnSpLocks/>
            </p:cNvCxnSpPr>
            <p:nvPr/>
          </p:nvCxnSpPr>
          <p:spPr>
            <a:xfrm>
              <a:off x="574494" y="1062658"/>
              <a:ext cx="337274" cy="1672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9E015A4-220E-BF44-8CC9-FB49C3A00A57}"/>
                </a:ext>
              </a:extLst>
            </p:cNvPr>
            <p:cNvSpPr txBox="1"/>
            <p:nvPr/>
          </p:nvSpPr>
          <p:spPr>
            <a:xfrm>
              <a:off x="112185" y="475893"/>
              <a:ext cx="955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Image Plane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739FDD-971D-7642-BA05-A851FF4BAF33}"/>
              </a:ext>
            </a:extLst>
          </p:cNvPr>
          <p:cNvGrpSpPr/>
          <p:nvPr/>
        </p:nvGrpSpPr>
        <p:grpSpPr>
          <a:xfrm>
            <a:off x="7852539" y="787542"/>
            <a:ext cx="1190865" cy="1248384"/>
            <a:chOff x="7539482" y="504760"/>
            <a:chExt cx="1190865" cy="124838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E4C17BB-FC80-154A-ACDB-F5A9F9FF1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14301DB-0167-914A-A391-66D4278A74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9482" y="1350234"/>
              <a:ext cx="245387" cy="28652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6924F90-3569-EA47-8DAA-F39943E21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3" y="1349387"/>
              <a:ext cx="597752" cy="921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2D5147-474B-6841-AE5C-90D35FDC54D9}"/>
                </a:ext>
              </a:extLst>
            </p:cNvPr>
            <p:cNvSpPr txBox="1"/>
            <p:nvPr/>
          </p:nvSpPr>
          <p:spPr>
            <a:xfrm>
              <a:off x="7572545" y="1453062"/>
              <a:ext cx="38549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err="1">
                  <a:cs typeface="Times New Roman" pitchFamily="18" charset="0"/>
                </a:rPr>
                <a:t>z’</a:t>
              </a:r>
              <a:r>
                <a:rPr lang="en-US" sz="1350" b="1" baseline="-25000" dirty="0" err="1">
                  <a:cs typeface="Times New Roman" pitchFamily="18" charset="0"/>
                </a:rPr>
                <a:t>w</a:t>
              </a:r>
              <a:endParaRPr lang="en-US" sz="1350" b="1" baseline="-25000" dirty="0"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E082BA-BB2D-AD41-A01E-542026EF3680}"/>
                </a:ext>
              </a:extLst>
            </p:cNvPr>
            <p:cNvSpPr txBox="1"/>
            <p:nvPr/>
          </p:nvSpPr>
          <p:spPr>
            <a:xfrm>
              <a:off x="7757775" y="504760"/>
              <a:ext cx="40171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err="1">
                  <a:cs typeface="Times New Roman" pitchFamily="18" charset="0"/>
                </a:rPr>
                <a:t>y’</a:t>
              </a:r>
              <a:r>
                <a:rPr lang="en-US" sz="1350" b="1" baseline="-25000" dirty="0" err="1">
                  <a:cs typeface="Times New Roman" pitchFamily="18" charset="0"/>
                </a:rPr>
                <a:t>w</a:t>
              </a:r>
              <a:endParaRPr lang="en-US" sz="1350" b="1" baseline="-25000" dirty="0"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568C48-6E00-AB41-8596-41428954C7BF}"/>
                </a:ext>
              </a:extLst>
            </p:cNvPr>
            <p:cNvSpPr txBox="1"/>
            <p:nvPr/>
          </p:nvSpPr>
          <p:spPr>
            <a:xfrm>
              <a:off x="8332802" y="1224463"/>
              <a:ext cx="3975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err="1">
                  <a:cs typeface="Times New Roman" pitchFamily="18" charset="0"/>
                </a:rPr>
                <a:t>x’</a:t>
              </a:r>
              <a:r>
                <a:rPr lang="en-US" sz="1350" b="1" baseline="-25000" dirty="0" err="1">
                  <a:cs typeface="Times New Roman" pitchFamily="18" charset="0"/>
                </a:rPr>
                <a:t>w</a:t>
              </a:r>
              <a:endParaRPr lang="en-US" sz="1350" b="1" baseline="-25000" dirty="0">
                <a:cs typeface="Times New Roman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9CE0EC2-4783-704B-A0F7-AC7D13C58ED2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7A88011-B10B-DF40-BB91-A45089E271E6}"/>
              </a:ext>
            </a:extLst>
          </p:cNvPr>
          <p:cNvGrpSpPr/>
          <p:nvPr/>
        </p:nvGrpSpPr>
        <p:grpSpPr>
          <a:xfrm>
            <a:off x="4333797" y="1351767"/>
            <a:ext cx="2801231" cy="696995"/>
            <a:chOff x="4333797" y="1351767"/>
            <a:chExt cx="2801231" cy="6969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FBEC85-7C3B-1F4C-81FC-3BC65BBF10BA}"/>
                </a:ext>
              </a:extLst>
            </p:cNvPr>
            <p:cNvSpPr txBox="1"/>
            <p:nvPr/>
          </p:nvSpPr>
          <p:spPr>
            <a:xfrm>
              <a:off x="6196818" y="1351767"/>
              <a:ext cx="482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X</a:t>
              </a:r>
              <a:r>
                <a:rPr lang="en-US" b="1" baseline="-25000" dirty="0" err="1"/>
                <a:t>c</a:t>
              </a:r>
              <a:endParaRPr lang="en-US" b="1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A5105C7-24BC-7744-B453-FF4F68F5B7DA}"/>
                </a:ext>
              </a:extLst>
            </p:cNvPr>
            <p:cNvCxnSpPr>
              <a:cxnSpLocks/>
              <a:stCxn id="18" idx="2"/>
              <a:endCxn id="53" idx="6"/>
            </p:cNvCxnSpPr>
            <p:nvPr/>
          </p:nvCxnSpPr>
          <p:spPr>
            <a:xfrm flipH="1">
              <a:off x="4333797" y="1613538"/>
              <a:ext cx="2801231" cy="435224"/>
            </a:xfrm>
            <a:prstGeom prst="line">
              <a:avLst/>
            </a:prstGeom>
            <a:ln w="28575">
              <a:solidFill>
                <a:schemeClr val="accent6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784758-A335-A949-8824-D2A8AA9D6D26}"/>
              </a:ext>
            </a:extLst>
          </p:cNvPr>
          <p:cNvGrpSpPr/>
          <p:nvPr/>
        </p:nvGrpSpPr>
        <p:grpSpPr>
          <a:xfrm>
            <a:off x="3107298" y="1206359"/>
            <a:ext cx="1569461" cy="1468067"/>
            <a:chOff x="6613880" y="504760"/>
            <a:chExt cx="1569461" cy="1468067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91CE8AE-1D3B-3B4F-8450-B6DCC173D4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9DF4801-FE88-A949-A9AD-403A01528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3880" y="1350234"/>
              <a:ext cx="1170990" cy="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6A3C0D8-EB85-834A-9492-D0C485EDAB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0347" y="1350309"/>
              <a:ext cx="354796" cy="434914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9E6D3C-AC31-764E-AB15-A862075F4E8C}"/>
                </a:ext>
              </a:extLst>
            </p:cNvPr>
            <p:cNvSpPr txBox="1"/>
            <p:nvPr/>
          </p:nvSpPr>
          <p:spPr>
            <a:xfrm>
              <a:off x="6718339" y="980356"/>
              <a:ext cx="418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cs typeface="Times New Roman" pitchFamily="18" charset="0"/>
                </a:rPr>
                <a:t>z’</a:t>
              </a:r>
              <a:r>
                <a:rPr lang="en-US" sz="2000" baseline="-25000" dirty="0" err="1">
                  <a:cs typeface="Times New Roman" pitchFamily="18" charset="0"/>
                </a:rPr>
                <a:t>c</a:t>
              </a:r>
              <a:endParaRPr lang="en-US" sz="1400" baseline="-25000" dirty="0">
                <a:cs typeface="Times New Roman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D84A04-F38B-344D-B6CF-A808D56390B2}"/>
                </a:ext>
              </a:extLst>
            </p:cNvPr>
            <p:cNvSpPr txBox="1"/>
            <p:nvPr/>
          </p:nvSpPr>
          <p:spPr>
            <a:xfrm>
              <a:off x="7757775" y="504760"/>
              <a:ext cx="4255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cs typeface="Times New Roman" pitchFamily="18" charset="0"/>
                </a:rPr>
                <a:t>y’</a:t>
              </a:r>
              <a:r>
                <a:rPr lang="en-US" sz="2000" baseline="-25000" dirty="0" err="1">
                  <a:cs typeface="Times New Roman" pitchFamily="18" charset="0"/>
                </a:rPr>
                <a:t>c</a:t>
              </a:r>
              <a:endParaRPr lang="en-US" sz="2000" baseline="-25000" dirty="0">
                <a:cs typeface="Times New Roman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FAC82B0-B2C0-CE4F-8BFD-D86AF74E55C8}"/>
                </a:ext>
              </a:extLst>
            </p:cNvPr>
            <p:cNvSpPr txBox="1"/>
            <p:nvPr/>
          </p:nvSpPr>
          <p:spPr>
            <a:xfrm>
              <a:off x="7531448" y="1572717"/>
              <a:ext cx="427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cs typeface="Times New Roman" pitchFamily="18" charset="0"/>
                </a:rPr>
                <a:t>x’</a:t>
              </a:r>
              <a:r>
                <a:rPr lang="en-US" sz="2000" baseline="-25000" dirty="0" err="1">
                  <a:cs typeface="Times New Roman" pitchFamily="18" charset="0"/>
                </a:rPr>
                <a:t>c</a:t>
              </a:r>
              <a:endParaRPr lang="en-US" sz="2000" baseline="-25000" dirty="0">
                <a:cs typeface="Times New Roman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E59BAEA-A273-C840-9603-5F8FAC7D7DF3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F3316E72-C84E-C24B-A955-A6C98D63F4A6}"/>
              </a:ext>
            </a:extLst>
          </p:cNvPr>
          <p:cNvSpPr/>
          <p:nvPr/>
        </p:nvSpPr>
        <p:spPr>
          <a:xfrm>
            <a:off x="3848289" y="644032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pinhole</a:t>
            </a:r>
            <a:endParaRPr lang="en-US" baseline="-2500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597CBFE-4F53-D54F-B450-7013E42464E2}"/>
              </a:ext>
            </a:extLst>
          </p:cNvPr>
          <p:cNvGrpSpPr/>
          <p:nvPr/>
        </p:nvGrpSpPr>
        <p:grpSpPr>
          <a:xfrm>
            <a:off x="7246047" y="1205103"/>
            <a:ext cx="796370" cy="424842"/>
            <a:chOff x="7246047" y="1205103"/>
            <a:chExt cx="796370" cy="424842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3676B40-D130-3745-9E7E-F6BCFA98DB71}"/>
                </a:ext>
              </a:extLst>
            </p:cNvPr>
            <p:cNvCxnSpPr>
              <a:cxnSpLocks/>
              <a:stCxn id="18" idx="6"/>
              <a:endCxn id="43" idx="2"/>
            </p:cNvCxnSpPr>
            <p:nvPr/>
          </p:nvCxnSpPr>
          <p:spPr>
            <a:xfrm>
              <a:off x="7246047" y="1613538"/>
              <a:ext cx="796370" cy="16407"/>
            </a:xfrm>
            <a:prstGeom prst="line">
              <a:avLst/>
            </a:prstGeom>
            <a:ln w="28575">
              <a:solidFill>
                <a:srgbClr val="FFFF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3B1956A-57AD-054D-8CA6-2F99B6383EA2}"/>
                </a:ext>
              </a:extLst>
            </p:cNvPr>
            <p:cNvSpPr txBox="1"/>
            <p:nvPr/>
          </p:nvSpPr>
          <p:spPr>
            <a:xfrm>
              <a:off x="7331524" y="1205103"/>
              <a:ext cx="482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X</a:t>
              </a:r>
              <a:r>
                <a:rPr lang="en-US" b="1" baseline="-25000" dirty="0" err="1"/>
                <a:t>w</a:t>
              </a:r>
              <a:endParaRPr lang="en-US" b="1" baseline="-25000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F8BE95D-0EA7-BD46-BFDA-1E868F6A1902}"/>
              </a:ext>
            </a:extLst>
          </p:cNvPr>
          <p:cNvGrpSpPr/>
          <p:nvPr/>
        </p:nvGrpSpPr>
        <p:grpSpPr>
          <a:xfrm>
            <a:off x="6947204" y="1159916"/>
            <a:ext cx="482103" cy="509131"/>
            <a:chOff x="6947204" y="1159916"/>
            <a:chExt cx="482103" cy="50913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C8575F-F66F-8F4D-8664-175F4FB46E20}"/>
                </a:ext>
              </a:extLst>
            </p:cNvPr>
            <p:cNvSpPr/>
            <p:nvPr/>
          </p:nvSpPr>
          <p:spPr>
            <a:xfrm>
              <a:off x="7135028" y="1558028"/>
              <a:ext cx="111019" cy="111019"/>
            </a:xfrm>
            <a:prstGeom prst="ellipse">
              <a:avLst/>
            </a:prstGeom>
            <a:solidFill>
              <a:srgbClr val="59FD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640D0F2-D04A-F64E-A502-750FA4895B75}"/>
                </a:ext>
              </a:extLst>
            </p:cNvPr>
            <p:cNvSpPr txBox="1"/>
            <p:nvPr/>
          </p:nvSpPr>
          <p:spPr>
            <a:xfrm>
              <a:off x="6947204" y="1159916"/>
              <a:ext cx="482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endParaRPr lang="en-US" baseline="-25000" dirty="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B377F05-35D6-6D46-B1ED-DB39AA928276}"/>
              </a:ext>
            </a:extLst>
          </p:cNvPr>
          <p:cNvGrpSpPr/>
          <p:nvPr/>
        </p:nvGrpSpPr>
        <p:grpSpPr>
          <a:xfrm>
            <a:off x="849932" y="2048762"/>
            <a:ext cx="3372846" cy="528717"/>
            <a:chOff x="849932" y="2048762"/>
            <a:chExt cx="3372846" cy="528717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88AE96C-466A-3F4F-B096-F69390EE0495}"/>
                </a:ext>
              </a:extLst>
            </p:cNvPr>
            <p:cNvSpPr/>
            <p:nvPr/>
          </p:nvSpPr>
          <p:spPr>
            <a:xfrm>
              <a:off x="849932" y="2466460"/>
              <a:ext cx="111019" cy="111019"/>
            </a:xfrm>
            <a:prstGeom prst="ellipse">
              <a:avLst/>
            </a:prstGeom>
            <a:solidFill>
              <a:srgbClr val="59FD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8C58134-2FC1-E94E-8EF3-CED894EAE165}"/>
                </a:ext>
              </a:extLst>
            </p:cNvPr>
            <p:cNvCxnSpPr>
              <a:cxnSpLocks/>
              <a:stCxn id="64" idx="6"/>
              <a:endCxn id="53" idx="2"/>
            </p:cNvCxnSpPr>
            <p:nvPr/>
          </p:nvCxnSpPr>
          <p:spPr>
            <a:xfrm flipV="1">
              <a:off x="960951" y="2048762"/>
              <a:ext cx="3261827" cy="473208"/>
            </a:xfrm>
            <a:prstGeom prst="line">
              <a:avLst/>
            </a:prstGeom>
            <a:ln w="22225">
              <a:solidFill>
                <a:schemeClr val="accent6"/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04D33EC-3E89-0443-B7BC-C12B70EC61A7}"/>
              </a:ext>
            </a:extLst>
          </p:cNvPr>
          <p:cNvGrpSpPr/>
          <p:nvPr/>
        </p:nvGrpSpPr>
        <p:grpSpPr>
          <a:xfrm>
            <a:off x="736733" y="2022422"/>
            <a:ext cx="370614" cy="444038"/>
            <a:chOff x="736733" y="2022422"/>
            <a:chExt cx="370614" cy="444038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03C1560-629C-2A46-AC3F-6761F9805ED0}"/>
                </a:ext>
              </a:extLst>
            </p:cNvPr>
            <p:cNvSpPr txBox="1"/>
            <p:nvPr/>
          </p:nvSpPr>
          <p:spPr>
            <a:xfrm>
              <a:off x="736733" y="2022422"/>
              <a:ext cx="370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x</a:t>
              </a:r>
              <a:r>
                <a:rPr lang="en-US" baseline="-25000" dirty="0"/>
                <a:t>i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7BEC18B-A16F-3248-95CF-CE9E55E40773}"/>
                </a:ext>
              </a:extLst>
            </p:cNvPr>
            <p:cNvCxnSpPr>
              <a:cxnSpLocks/>
              <a:stCxn id="12" idx="4"/>
              <a:endCxn id="64" idx="0"/>
            </p:cNvCxnSpPr>
            <p:nvPr/>
          </p:nvCxnSpPr>
          <p:spPr>
            <a:xfrm flipH="1">
              <a:off x="905442" y="2113333"/>
              <a:ext cx="125463" cy="353127"/>
            </a:xfrm>
            <a:prstGeom prst="straightConnector1">
              <a:avLst/>
            </a:prstGeom>
            <a:ln w="127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E8596ACF-E292-F74F-AFBD-C4E9ED05EB16}"/>
              </a:ext>
            </a:extLst>
          </p:cNvPr>
          <p:cNvSpPr txBox="1"/>
          <p:nvPr/>
        </p:nvSpPr>
        <p:spPr>
          <a:xfrm>
            <a:off x="6196819" y="6519446"/>
            <a:ext cx="294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inspired by Shree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Nayar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6A9F2F5-81E8-064C-A7AE-6210B9342024}"/>
              </a:ext>
            </a:extLst>
          </p:cNvPr>
          <p:cNvGrpSpPr/>
          <p:nvPr/>
        </p:nvGrpSpPr>
        <p:grpSpPr>
          <a:xfrm>
            <a:off x="346085" y="3352800"/>
            <a:ext cx="2244715" cy="1463419"/>
            <a:chOff x="346085" y="3352800"/>
            <a:chExt cx="2244715" cy="146341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5BA1C0-D930-F54B-A744-CA99ACD3638A}"/>
                </a:ext>
              </a:extLst>
            </p:cNvPr>
            <p:cNvSpPr txBox="1"/>
            <p:nvPr/>
          </p:nvSpPr>
          <p:spPr>
            <a:xfrm>
              <a:off x="346085" y="3352800"/>
              <a:ext cx="2244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Image Coordinates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F6452F10-3575-3241-890F-42FF64F1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993" y="3908682"/>
              <a:ext cx="1491699" cy="907537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44023B7-D86F-BC4C-8FDE-F2317FDA947B}"/>
              </a:ext>
            </a:extLst>
          </p:cNvPr>
          <p:cNvGrpSpPr/>
          <p:nvPr/>
        </p:nvGrpSpPr>
        <p:grpSpPr>
          <a:xfrm>
            <a:off x="3523274" y="3352800"/>
            <a:ext cx="2343500" cy="1562100"/>
            <a:chOff x="3523274" y="3352800"/>
            <a:chExt cx="2343500" cy="15621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A4BF21-A8EC-7E4A-8F72-4F70173D6FBD}"/>
                </a:ext>
              </a:extLst>
            </p:cNvPr>
            <p:cNvSpPr txBox="1"/>
            <p:nvPr/>
          </p:nvSpPr>
          <p:spPr>
            <a:xfrm>
              <a:off x="3523274" y="335280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Coordinates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1C61628-C4EB-0648-8A4D-0189E63FC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0384" y="3810000"/>
              <a:ext cx="1402373" cy="1104900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E43E843-D32A-8C4D-8306-22455B2C41D3}"/>
              </a:ext>
            </a:extLst>
          </p:cNvPr>
          <p:cNvGrpSpPr/>
          <p:nvPr/>
        </p:nvGrpSpPr>
        <p:grpSpPr>
          <a:xfrm>
            <a:off x="7022732" y="3352800"/>
            <a:ext cx="2343500" cy="1562100"/>
            <a:chOff x="7022732" y="3352800"/>
            <a:chExt cx="2343500" cy="15621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AF35C2-36C5-8747-932C-8A15546210E1}"/>
                </a:ext>
              </a:extLst>
            </p:cNvPr>
            <p:cNvSpPr txBox="1"/>
            <p:nvPr/>
          </p:nvSpPr>
          <p:spPr>
            <a:xfrm>
              <a:off x="7022732" y="335280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World Coordinates</a:t>
              </a: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56BEDEA2-61E7-6B46-AE84-DF71477D8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3239" y="3810000"/>
              <a:ext cx="1538361" cy="1104900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E18F61B-D9ED-D842-B21D-147983B89B05}"/>
              </a:ext>
            </a:extLst>
          </p:cNvPr>
          <p:cNvGrpSpPr/>
          <p:nvPr/>
        </p:nvGrpSpPr>
        <p:grpSpPr>
          <a:xfrm>
            <a:off x="5417502" y="4177785"/>
            <a:ext cx="2343500" cy="888146"/>
            <a:chOff x="5417502" y="4177785"/>
            <a:chExt cx="2343500" cy="888146"/>
          </a:xfrm>
        </p:grpSpPr>
        <p:sp>
          <p:nvSpPr>
            <p:cNvPr id="112" name="Up Arrow 111">
              <a:extLst>
                <a:ext uri="{FF2B5EF4-FFF2-40B4-BE49-F238E27FC236}">
                  <a16:creationId xmlns:a16="http://schemas.microsoft.com/office/drawing/2014/main" id="{C8D435BC-FC91-514C-9A84-F8D5F028A9DA}"/>
                </a:ext>
              </a:extLst>
            </p:cNvPr>
            <p:cNvSpPr/>
            <p:nvPr/>
          </p:nvSpPr>
          <p:spPr>
            <a:xfrm rot="16200000">
              <a:off x="6333654" y="3975322"/>
              <a:ext cx="369332" cy="774258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3E257C7-1443-5948-91C4-79E0A381D033}"/>
                </a:ext>
              </a:extLst>
            </p:cNvPr>
            <p:cNvSpPr txBox="1"/>
            <p:nvPr/>
          </p:nvSpPr>
          <p:spPr>
            <a:xfrm>
              <a:off x="5417502" y="4419600"/>
              <a:ext cx="2343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Coordinate Transformation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8F72516-1223-A34D-A0BF-A4CBBF4AB3CD}"/>
              </a:ext>
            </a:extLst>
          </p:cNvPr>
          <p:cNvGrpSpPr/>
          <p:nvPr/>
        </p:nvGrpSpPr>
        <p:grpSpPr>
          <a:xfrm>
            <a:off x="2040007" y="4114800"/>
            <a:ext cx="2343500" cy="964347"/>
            <a:chOff x="2040007" y="4177784"/>
            <a:chExt cx="2343500" cy="964347"/>
          </a:xfrm>
        </p:grpSpPr>
        <p:sp>
          <p:nvSpPr>
            <p:cNvPr id="113" name="Up Arrow 112">
              <a:extLst>
                <a:ext uri="{FF2B5EF4-FFF2-40B4-BE49-F238E27FC236}">
                  <a16:creationId xmlns:a16="http://schemas.microsoft.com/office/drawing/2014/main" id="{00F7AD8F-E793-B548-9108-94B3B2826C6C}"/>
                </a:ext>
              </a:extLst>
            </p:cNvPr>
            <p:cNvSpPr/>
            <p:nvPr/>
          </p:nvSpPr>
          <p:spPr>
            <a:xfrm rot="16200000">
              <a:off x="2943047" y="3975321"/>
              <a:ext cx="369332" cy="774258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6506C7E-2F36-2048-8FA7-A54C5780265B}"/>
                </a:ext>
              </a:extLst>
            </p:cNvPr>
            <p:cNvSpPr txBox="1"/>
            <p:nvPr/>
          </p:nvSpPr>
          <p:spPr>
            <a:xfrm>
              <a:off x="2040007" y="4495800"/>
              <a:ext cx="2343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Perspective </a:t>
              </a:r>
            </a:p>
            <a:p>
              <a:pPr algn="ctr"/>
              <a:r>
                <a:rPr lang="en-US" dirty="0"/>
                <a:t>Projection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1D324DE1-AD6D-004E-80DF-FF106C134D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27" r="22599"/>
          <a:stretch/>
        </p:blipFill>
        <p:spPr>
          <a:xfrm>
            <a:off x="5779880" y="4648200"/>
            <a:ext cx="1811888" cy="17259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B330D36-005B-8045-98D6-C7481756E1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72" r="13226"/>
          <a:stretch/>
        </p:blipFill>
        <p:spPr>
          <a:xfrm>
            <a:off x="2286000" y="5029200"/>
            <a:ext cx="1926945" cy="9126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D1D764-23D6-3C40-8DA1-11F8C30BC354}"/>
              </a:ext>
            </a:extLst>
          </p:cNvPr>
          <p:cNvSpPr/>
          <p:nvPr/>
        </p:nvSpPr>
        <p:spPr>
          <a:xfrm>
            <a:off x="1565384" y="6019800"/>
            <a:ext cx="3129640" cy="609600"/>
          </a:xfrm>
          <a:prstGeom prst="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Intrinsics</a:t>
            </a:r>
            <a:endParaRPr lang="en-US" sz="32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D94B7E0-00A1-9E4F-AC30-D2F6F4F58D5E}"/>
              </a:ext>
            </a:extLst>
          </p:cNvPr>
          <p:cNvSpPr/>
          <p:nvPr/>
        </p:nvSpPr>
        <p:spPr>
          <a:xfrm>
            <a:off x="5148134" y="6019800"/>
            <a:ext cx="3129640" cy="609600"/>
          </a:xfrm>
          <a:prstGeom prst="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Extrinsics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0376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3A73-411B-4195-BEA4-9A9BA124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Converging Cameras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DB96A9-4604-403A-B317-C2E1D6882F91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D1560E-488B-4260-9F79-F48C34BEC36B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78FBA2E-C004-4F3F-88AB-83095027F2A7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576512F-4D42-4FF8-81EE-AB8335568723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EE3149B-DFCE-4FF4-B0DB-192670B67D30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B87B1-7646-4F44-956A-2BD160A26A5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9CA09-471B-447C-8484-64AAC550F57B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D1962-E177-43CA-BB9A-C6B9BCE3BEAD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121B6-9787-4A36-B024-BF9B85482577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66DB23-9F7B-47BC-8939-8DA2C1212FBF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026BB2-E683-4082-9387-DFB57737EF70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E78F01-40D4-4C6B-9F8A-34100DD72989}"/>
              </a:ext>
            </a:extLst>
          </p:cNvPr>
          <p:cNvCxnSpPr>
            <a:cxnSpLocks/>
          </p:cNvCxnSpPr>
          <p:nvPr/>
        </p:nvCxnSpPr>
        <p:spPr>
          <a:xfrm>
            <a:off x="2347749" y="2918464"/>
            <a:ext cx="983452" cy="1959007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8293-281B-40A7-8262-23E647DE5953}"/>
              </a:ext>
            </a:extLst>
          </p:cNvPr>
          <p:cNvCxnSpPr>
            <a:cxnSpLocks/>
          </p:cNvCxnSpPr>
          <p:nvPr/>
        </p:nvCxnSpPr>
        <p:spPr>
          <a:xfrm flipV="1">
            <a:off x="6100470" y="2972264"/>
            <a:ext cx="642314" cy="1773852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7FF5F6E-7078-4F4D-91F6-7CDEA8BB0E7A}"/>
              </a:ext>
            </a:extLst>
          </p:cNvPr>
          <p:cNvSpPr/>
          <p:nvPr/>
        </p:nvSpPr>
        <p:spPr>
          <a:xfrm>
            <a:off x="6423145" y="3440321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D3CA34-CA8E-4B76-B876-75883C327E35}"/>
              </a:ext>
            </a:extLst>
          </p:cNvPr>
          <p:cNvCxnSpPr>
            <a:cxnSpLocks/>
          </p:cNvCxnSpPr>
          <p:nvPr/>
        </p:nvCxnSpPr>
        <p:spPr>
          <a:xfrm>
            <a:off x="848719" y="2929758"/>
            <a:ext cx="2588845" cy="1799192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BBD18A2-1BE6-4F67-904E-1A0F50596167}"/>
              </a:ext>
            </a:extLst>
          </p:cNvPr>
          <p:cNvCxnSpPr>
            <a:cxnSpLocks/>
          </p:cNvCxnSpPr>
          <p:nvPr/>
        </p:nvCxnSpPr>
        <p:spPr>
          <a:xfrm>
            <a:off x="2983265" y="3124664"/>
            <a:ext cx="210204" cy="168588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D549CEB-F7B4-4368-86A6-1F4F50F74ADD}"/>
              </a:ext>
            </a:extLst>
          </p:cNvPr>
          <p:cNvSpPr/>
          <p:nvPr/>
        </p:nvSpPr>
        <p:spPr>
          <a:xfrm>
            <a:off x="1650275" y="3471762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2E78631-C0A0-4A84-8DC0-F70135C1515D}"/>
              </a:ext>
            </a:extLst>
          </p:cNvPr>
          <p:cNvCxnSpPr>
            <a:cxnSpLocks/>
          </p:cNvCxnSpPr>
          <p:nvPr/>
        </p:nvCxnSpPr>
        <p:spPr>
          <a:xfrm flipV="1">
            <a:off x="6143911" y="3171654"/>
            <a:ext cx="92486" cy="163889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78F882-6B45-4EF8-A062-338054FD74FF}"/>
              </a:ext>
            </a:extLst>
          </p:cNvPr>
          <p:cNvSpPr txBox="1"/>
          <p:nvPr/>
        </p:nvSpPr>
        <p:spPr>
          <a:xfrm>
            <a:off x="2037508" y="3022361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AF431B-155E-4CEA-8CD8-029BF218379B}"/>
              </a:ext>
            </a:extLst>
          </p:cNvPr>
          <p:cNvSpPr txBox="1"/>
          <p:nvPr/>
        </p:nvSpPr>
        <p:spPr>
          <a:xfrm>
            <a:off x="6725476" y="305749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77BE27F-8BF3-4256-99E8-57F18727532E}"/>
              </a:ext>
            </a:extLst>
          </p:cNvPr>
          <p:cNvCxnSpPr>
            <a:cxnSpLocks/>
          </p:cNvCxnSpPr>
          <p:nvPr/>
        </p:nvCxnSpPr>
        <p:spPr>
          <a:xfrm flipV="1">
            <a:off x="5799422" y="3171654"/>
            <a:ext cx="2552796" cy="1557297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D790FE26-9B61-4FA8-9FD9-1277CC90F1E9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E58401-D83E-4B97-8175-47498F27AB94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139BAA6-12D8-493B-ABD4-B6C0700382A8}"/>
              </a:ext>
            </a:extLst>
          </p:cNvPr>
          <p:cNvSpPr/>
          <p:nvPr/>
        </p:nvSpPr>
        <p:spPr>
          <a:xfrm>
            <a:off x="6076798" y="3385045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FF1512-3927-40A4-8329-70536E886F1B}"/>
              </a:ext>
            </a:extLst>
          </p:cNvPr>
          <p:cNvSpPr/>
          <p:nvPr/>
        </p:nvSpPr>
        <p:spPr>
          <a:xfrm>
            <a:off x="2562398" y="3492836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A9340EE-F08E-4C29-BD77-78C1E4871911}"/>
              </a:ext>
            </a:extLst>
          </p:cNvPr>
          <p:cNvSpPr/>
          <p:nvPr/>
        </p:nvSpPr>
        <p:spPr>
          <a:xfrm>
            <a:off x="7618383" y="3433963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8DD654-0150-48AB-9243-71DB9CBCEFB5}"/>
              </a:ext>
            </a:extLst>
          </p:cNvPr>
          <p:cNvSpPr/>
          <p:nvPr/>
        </p:nvSpPr>
        <p:spPr>
          <a:xfrm>
            <a:off x="2899180" y="33444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367BC-CBE4-4463-B73A-06FC9529E1E6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C5AEE8-C094-495D-A65A-D8ED6476837F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AA0192-AC89-401D-BFE0-EEF0BC564673}"/>
              </a:ext>
            </a:extLst>
          </p:cNvPr>
          <p:cNvSpPr txBox="1"/>
          <p:nvPr/>
        </p:nvSpPr>
        <p:spPr>
          <a:xfrm>
            <a:off x="-96233" y="5795883"/>
            <a:ext cx="9336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Epipoles</a:t>
            </a:r>
            <a:r>
              <a:rPr lang="en-US" sz="2800" dirty="0"/>
              <a:t> finite, maybe in image; </a:t>
            </a:r>
            <a:r>
              <a:rPr lang="en-US" sz="2800" dirty="0" err="1"/>
              <a:t>epipolar</a:t>
            </a:r>
            <a:r>
              <a:rPr lang="en-US" sz="2800" dirty="0"/>
              <a:t> lines converge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F96E706B-591B-2F46-9FFE-C6A03ABA6069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865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3A73-411B-4195-BEA4-9A9BA124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Converging Cameras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DB96A9-4604-403A-B317-C2E1D6882F91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D1560E-488B-4260-9F79-F48C34BEC36B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78FBA2E-C004-4F3F-88AB-83095027F2A7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576512F-4D42-4FF8-81EE-AB8335568723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EE3149B-DFCE-4FF4-B0DB-192670B67D30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B87B1-7646-4F44-956A-2BD160A26A5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9CA09-471B-447C-8484-64AAC550F57B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D1962-E177-43CA-BB9A-C6B9BCE3BEAD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121B6-9787-4A36-B024-BF9B85482577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66DB23-9F7B-47BC-8939-8DA2C1212FBF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026BB2-E683-4082-9387-DFB57737EF70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E78F01-40D4-4C6B-9F8A-34100DD72989}"/>
              </a:ext>
            </a:extLst>
          </p:cNvPr>
          <p:cNvCxnSpPr>
            <a:cxnSpLocks/>
          </p:cNvCxnSpPr>
          <p:nvPr/>
        </p:nvCxnSpPr>
        <p:spPr>
          <a:xfrm>
            <a:off x="2347749" y="2918464"/>
            <a:ext cx="983452" cy="1959007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8293-281B-40A7-8262-23E647DE5953}"/>
              </a:ext>
            </a:extLst>
          </p:cNvPr>
          <p:cNvCxnSpPr>
            <a:cxnSpLocks/>
          </p:cNvCxnSpPr>
          <p:nvPr/>
        </p:nvCxnSpPr>
        <p:spPr>
          <a:xfrm flipV="1">
            <a:off x="6100470" y="2972264"/>
            <a:ext cx="642314" cy="1773852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7FF5F6E-7078-4F4D-91F6-7CDEA8BB0E7A}"/>
              </a:ext>
            </a:extLst>
          </p:cNvPr>
          <p:cNvSpPr/>
          <p:nvPr/>
        </p:nvSpPr>
        <p:spPr>
          <a:xfrm>
            <a:off x="6423145" y="3440321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D3CA34-CA8E-4B76-B876-75883C327E35}"/>
              </a:ext>
            </a:extLst>
          </p:cNvPr>
          <p:cNvCxnSpPr>
            <a:cxnSpLocks/>
          </p:cNvCxnSpPr>
          <p:nvPr/>
        </p:nvCxnSpPr>
        <p:spPr>
          <a:xfrm>
            <a:off x="848719" y="2929758"/>
            <a:ext cx="2588845" cy="1799192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BBD18A2-1BE6-4F67-904E-1A0F50596167}"/>
              </a:ext>
            </a:extLst>
          </p:cNvPr>
          <p:cNvCxnSpPr>
            <a:cxnSpLocks/>
          </p:cNvCxnSpPr>
          <p:nvPr/>
        </p:nvCxnSpPr>
        <p:spPr>
          <a:xfrm>
            <a:off x="2983265" y="3124664"/>
            <a:ext cx="210204" cy="168588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D549CEB-F7B4-4368-86A6-1F4F50F74ADD}"/>
              </a:ext>
            </a:extLst>
          </p:cNvPr>
          <p:cNvSpPr/>
          <p:nvPr/>
        </p:nvSpPr>
        <p:spPr>
          <a:xfrm>
            <a:off x="1650275" y="3471762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2E78631-C0A0-4A84-8DC0-F70135C1515D}"/>
              </a:ext>
            </a:extLst>
          </p:cNvPr>
          <p:cNvCxnSpPr>
            <a:cxnSpLocks/>
          </p:cNvCxnSpPr>
          <p:nvPr/>
        </p:nvCxnSpPr>
        <p:spPr>
          <a:xfrm flipV="1">
            <a:off x="6143911" y="3171654"/>
            <a:ext cx="92486" cy="163889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78F882-6B45-4EF8-A062-338054FD74FF}"/>
              </a:ext>
            </a:extLst>
          </p:cNvPr>
          <p:cNvSpPr txBox="1"/>
          <p:nvPr/>
        </p:nvSpPr>
        <p:spPr>
          <a:xfrm>
            <a:off x="2037508" y="3022361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AF431B-155E-4CEA-8CD8-029BF218379B}"/>
              </a:ext>
            </a:extLst>
          </p:cNvPr>
          <p:cNvSpPr txBox="1"/>
          <p:nvPr/>
        </p:nvSpPr>
        <p:spPr>
          <a:xfrm>
            <a:off x="6725476" y="305749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77BE27F-8BF3-4256-99E8-57F18727532E}"/>
              </a:ext>
            </a:extLst>
          </p:cNvPr>
          <p:cNvCxnSpPr>
            <a:cxnSpLocks/>
          </p:cNvCxnSpPr>
          <p:nvPr/>
        </p:nvCxnSpPr>
        <p:spPr>
          <a:xfrm flipV="1">
            <a:off x="5799422" y="3171654"/>
            <a:ext cx="2552796" cy="1557297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D790FE26-9B61-4FA8-9FD9-1277CC90F1E9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E58401-D83E-4B97-8175-47498F27AB94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139BAA6-12D8-493B-ABD4-B6C0700382A8}"/>
              </a:ext>
            </a:extLst>
          </p:cNvPr>
          <p:cNvSpPr/>
          <p:nvPr/>
        </p:nvSpPr>
        <p:spPr>
          <a:xfrm>
            <a:off x="6076798" y="3385045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FF1512-3927-40A4-8329-70536E886F1B}"/>
              </a:ext>
            </a:extLst>
          </p:cNvPr>
          <p:cNvSpPr/>
          <p:nvPr/>
        </p:nvSpPr>
        <p:spPr>
          <a:xfrm>
            <a:off x="2562398" y="3492836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A9340EE-F08E-4C29-BD77-78C1E4871911}"/>
              </a:ext>
            </a:extLst>
          </p:cNvPr>
          <p:cNvSpPr/>
          <p:nvPr/>
        </p:nvSpPr>
        <p:spPr>
          <a:xfrm>
            <a:off x="7618383" y="3433963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8DD654-0150-48AB-9243-71DB9CBCEFB5}"/>
              </a:ext>
            </a:extLst>
          </p:cNvPr>
          <p:cNvSpPr/>
          <p:nvPr/>
        </p:nvSpPr>
        <p:spPr>
          <a:xfrm>
            <a:off x="2899180" y="33444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367BC-CBE4-4463-B73A-06FC9529E1E6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C5AEE8-C094-495D-A65A-D8ED6476837F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AA0192-AC89-401D-BFE0-EEF0BC564673}"/>
              </a:ext>
            </a:extLst>
          </p:cNvPr>
          <p:cNvSpPr txBox="1"/>
          <p:nvPr/>
        </p:nvSpPr>
        <p:spPr>
          <a:xfrm>
            <a:off x="-96233" y="5530118"/>
            <a:ext cx="9336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Epipolar</a:t>
            </a:r>
            <a:r>
              <a:rPr lang="en-US" sz="2800" dirty="0"/>
              <a:t> lines come in pairs: </a:t>
            </a:r>
          </a:p>
          <a:p>
            <a:pPr algn="ctr"/>
            <a:r>
              <a:rPr lang="en-US" sz="2800" dirty="0"/>
              <a:t>given a point p, we can construct the </a:t>
            </a:r>
            <a:r>
              <a:rPr lang="en-US" sz="2800" dirty="0" err="1"/>
              <a:t>epipolar</a:t>
            </a:r>
            <a:r>
              <a:rPr lang="en-US" sz="2800" dirty="0"/>
              <a:t> line for p’.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368D0C6B-EEED-2F40-8653-4EA089245DC6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03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08E5-41F6-4FFE-B072-C936C015B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04" y="399203"/>
            <a:ext cx="5410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Example 1: </a:t>
            </a:r>
            <a:br>
              <a:rPr lang="en-US" dirty="0"/>
            </a:br>
            <a:r>
              <a:rPr lang="en-US" dirty="0"/>
              <a:t>Converging Cameras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BA54E5-5DC4-43D4-8EBA-F6957C655662}"/>
              </a:ext>
            </a:extLst>
          </p:cNvPr>
          <p:cNvGrpSpPr/>
          <p:nvPr/>
        </p:nvGrpSpPr>
        <p:grpSpPr>
          <a:xfrm>
            <a:off x="111168" y="1843732"/>
            <a:ext cx="8921664" cy="4271755"/>
            <a:chOff x="0" y="1843732"/>
            <a:chExt cx="8921664" cy="4271755"/>
          </a:xfrm>
        </p:grpSpPr>
        <p:pic>
          <p:nvPicPr>
            <p:cNvPr id="4" name="Picture 2" descr="fig8">
              <a:extLst>
                <a:ext uri="{FF2B5EF4-FFF2-40B4-BE49-F238E27FC236}">
                  <a16:creationId xmlns:a16="http://schemas.microsoft.com/office/drawing/2014/main" id="{FD4943F0-48F1-4404-AC65-795ED6C71A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977"/>
            <a:stretch/>
          </p:blipFill>
          <p:spPr bwMode="auto">
            <a:xfrm>
              <a:off x="4551321" y="1843732"/>
              <a:ext cx="4370343" cy="427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 descr="fig8">
              <a:extLst>
                <a:ext uri="{FF2B5EF4-FFF2-40B4-BE49-F238E27FC236}">
                  <a16:creationId xmlns:a16="http://schemas.microsoft.com/office/drawing/2014/main" id="{23C74C30-4628-44CE-B9BA-0CF05B773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843732"/>
              <a:ext cx="4551321" cy="427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307385-99B7-411F-B361-57F4747EF5F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B48C6-CFCB-9B4C-BF1B-9CF1906B1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6" t="7397" r="15518"/>
          <a:stretch/>
        </p:blipFill>
        <p:spPr>
          <a:xfrm>
            <a:off x="5767604" y="2925"/>
            <a:ext cx="3265228" cy="18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1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8C06-F4AF-4476-8417-D9C5B03E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Parallel to Image Plane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3634A80-55AA-4EE6-8CF5-C9CC45ADD9D4}"/>
              </a:ext>
            </a:extLst>
          </p:cNvPr>
          <p:cNvSpPr/>
          <p:nvPr/>
        </p:nvSpPr>
        <p:spPr>
          <a:xfrm>
            <a:off x="387783" y="3978302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DBF2A64-5E88-40B6-801F-9E3F3760AC98}"/>
              </a:ext>
            </a:extLst>
          </p:cNvPr>
          <p:cNvSpPr/>
          <p:nvPr/>
        </p:nvSpPr>
        <p:spPr>
          <a:xfrm>
            <a:off x="8378190" y="3972823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9CA5FA-B212-4B8A-B839-B3780804E7F1}"/>
              </a:ext>
            </a:extLst>
          </p:cNvPr>
          <p:cNvCxnSpPr>
            <a:cxnSpLocks/>
          </p:cNvCxnSpPr>
          <p:nvPr/>
        </p:nvCxnSpPr>
        <p:spPr>
          <a:xfrm flipV="1">
            <a:off x="3761459" y="2190645"/>
            <a:ext cx="867740" cy="153033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9623FF-919C-4857-B6BD-B58E568FC12E}"/>
              </a:ext>
            </a:extLst>
          </p:cNvPr>
          <p:cNvCxnSpPr>
            <a:cxnSpLocks/>
          </p:cNvCxnSpPr>
          <p:nvPr/>
        </p:nvCxnSpPr>
        <p:spPr>
          <a:xfrm flipH="1" flipV="1">
            <a:off x="4644349" y="2234257"/>
            <a:ext cx="798301" cy="1365095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6C1E4A2-02B5-406A-9334-2FB90227D5D4}"/>
              </a:ext>
            </a:extLst>
          </p:cNvPr>
          <p:cNvGrpSpPr/>
          <p:nvPr/>
        </p:nvGrpSpPr>
        <p:grpSpPr>
          <a:xfrm>
            <a:off x="1628144" y="3427688"/>
            <a:ext cx="5887713" cy="1567802"/>
            <a:chOff x="1009934" y="3330053"/>
            <a:chExt cx="7124132" cy="1897040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218FE7-3DA4-4DE9-98C7-ECF0B93D37DF}"/>
                </a:ext>
              </a:extLst>
            </p:cNvPr>
            <p:cNvSpPr/>
            <p:nvPr/>
          </p:nvSpPr>
          <p:spPr>
            <a:xfrm>
              <a:off x="1009934" y="3330054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89C24D-DC0D-40E5-9080-10B7AAE02CED}"/>
                </a:ext>
              </a:extLst>
            </p:cNvPr>
            <p:cNvSpPr/>
            <p:nvPr/>
          </p:nvSpPr>
          <p:spPr>
            <a:xfrm>
              <a:off x="5008728" y="3330053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27FA4C04-55E6-4DC2-9B63-F3CC57D88FBD}"/>
              </a:ext>
            </a:extLst>
          </p:cNvPr>
          <p:cNvSpPr/>
          <p:nvPr/>
        </p:nvSpPr>
        <p:spPr>
          <a:xfrm>
            <a:off x="2594185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0AF6E8-CC4B-4BC1-9D69-51D185459678}"/>
              </a:ext>
            </a:extLst>
          </p:cNvPr>
          <p:cNvSpPr/>
          <p:nvPr/>
        </p:nvSpPr>
        <p:spPr>
          <a:xfrm>
            <a:off x="6387106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DA079B-D09D-4258-8091-171C9411E3A8}"/>
              </a:ext>
            </a:extLst>
          </p:cNvPr>
          <p:cNvSpPr txBox="1"/>
          <p:nvPr/>
        </p:nvSpPr>
        <p:spPr>
          <a:xfrm>
            <a:off x="3598705" y="4091175"/>
            <a:ext cx="48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18F58F-EF84-4C9F-B4E5-1855E449FE41}"/>
              </a:ext>
            </a:extLst>
          </p:cNvPr>
          <p:cNvSpPr txBox="1"/>
          <p:nvPr/>
        </p:nvSpPr>
        <p:spPr>
          <a:xfrm>
            <a:off x="5106718" y="4076244"/>
            <a:ext cx="64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481556-B998-41D6-93F6-527BEF59FC07}"/>
              </a:ext>
            </a:extLst>
          </p:cNvPr>
          <p:cNvCxnSpPr>
            <a:cxnSpLocks/>
          </p:cNvCxnSpPr>
          <p:nvPr/>
        </p:nvCxnSpPr>
        <p:spPr>
          <a:xfrm>
            <a:off x="1628144" y="4211588"/>
            <a:ext cx="2582924" cy="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9E4A73D-7D02-4EA6-A897-EC233A8B5FFC}"/>
              </a:ext>
            </a:extLst>
          </p:cNvPr>
          <p:cNvCxnSpPr>
            <a:cxnSpLocks/>
          </p:cNvCxnSpPr>
          <p:nvPr/>
        </p:nvCxnSpPr>
        <p:spPr>
          <a:xfrm>
            <a:off x="1628144" y="3648034"/>
            <a:ext cx="2582924" cy="0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7E7F3D-B060-4278-BA8B-524E8EC81769}"/>
              </a:ext>
            </a:extLst>
          </p:cNvPr>
          <p:cNvCxnSpPr>
            <a:cxnSpLocks/>
          </p:cNvCxnSpPr>
          <p:nvPr/>
        </p:nvCxnSpPr>
        <p:spPr>
          <a:xfrm>
            <a:off x="1644114" y="4709602"/>
            <a:ext cx="2582924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385D4E2-9E6C-43A8-A373-8C956AB116D9}"/>
              </a:ext>
            </a:extLst>
          </p:cNvPr>
          <p:cNvSpPr/>
          <p:nvPr/>
        </p:nvSpPr>
        <p:spPr>
          <a:xfrm>
            <a:off x="3371995" y="4115462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0A718B2-0E71-42F7-9FA0-11DA165D324D}"/>
              </a:ext>
            </a:extLst>
          </p:cNvPr>
          <p:cNvCxnSpPr>
            <a:cxnSpLocks/>
          </p:cNvCxnSpPr>
          <p:nvPr/>
        </p:nvCxnSpPr>
        <p:spPr>
          <a:xfrm>
            <a:off x="4932933" y="3648034"/>
            <a:ext cx="2582924" cy="0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13CD95-A7BE-4258-89E7-273BBCD392A0}"/>
              </a:ext>
            </a:extLst>
          </p:cNvPr>
          <p:cNvCxnSpPr>
            <a:cxnSpLocks/>
          </p:cNvCxnSpPr>
          <p:nvPr/>
        </p:nvCxnSpPr>
        <p:spPr>
          <a:xfrm>
            <a:off x="4963232" y="4211588"/>
            <a:ext cx="2582924" cy="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BFF3F6-201A-4B31-9C9F-1A80CC2C4050}"/>
              </a:ext>
            </a:extLst>
          </p:cNvPr>
          <p:cNvCxnSpPr>
            <a:cxnSpLocks/>
          </p:cNvCxnSpPr>
          <p:nvPr/>
        </p:nvCxnSpPr>
        <p:spPr>
          <a:xfrm>
            <a:off x="4932933" y="4709602"/>
            <a:ext cx="2582924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E924663E-5366-4227-AC50-E6C8870AAF98}"/>
              </a:ext>
            </a:extLst>
          </p:cNvPr>
          <p:cNvSpPr/>
          <p:nvPr/>
        </p:nvSpPr>
        <p:spPr>
          <a:xfrm>
            <a:off x="5658234" y="4091175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5733361-D54C-4015-A69E-E7D1776FDB1C}"/>
              </a:ext>
            </a:extLst>
          </p:cNvPr>
          <p:cNvSpPr/>
          <p:nvPr/>
        </p:nvSpPr>
        <p:spPr>
          <a:xfrm>
            <a:off x="6141338" y="35295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3C6F5B8-72DB-4AFC-8C4E-65AC0D7A5899}"/>
              </a:ext>
            </a:extLst>
          </p:cNvPr>
          <p:cNvSpPr/>
          <p:nvPr/>
        </p:nvSpPr>
        <p:spPr>
          <a:xfrm>
            <a:off x="2866013" y="35295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7BEFE9A-E4E3-417D-B883-8645061DA0A7}"/>
              </a:ext>
            </a:extLst>
          </p:cNvPr>
          <p:cNvSpPr/>
          <p:nvPr/>
        </p:nvSpPr>
        <p:spPr>
          <a:xfrm>
            <a:off x="6373738" y="4580548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1F53DBB-8750-403B-947B-7134402F28AB}"/>
              </a:ext>
            </a:extLst>
          </p:cNvPr>
          <p:cNvSpPr/>
          <p:nvPr/>
        </p:nvSpPr>
        <p:spPr>
          <a:xfrm>
            <a:off x="2367474" y="4580548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769982-2689-423E-8D3D-E5A628D5490E}"/>
              </a:ext>
            </a:extLst>
          </p:cNvPr>
          <p:cNvCxnSpPr>
            <a:cxnSpLocks/>
          </p:cNvCxnSpPr>
          <p:nvPr/>
        </p:nvCxnSpPr>
        <p:spPr>
          <a:xfrm flipH="1" flipV="1">
            <a:off x="5799265" y="4202245"/>
            <a:ext cx="750554" cy="1290366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24EC1DC-B8F9-43B6-B630-F5D81530ADE7}"/>
              </a:ext>
            </a:extLst>
          </p:cNvPr>
          <p:cNvCxnSpPr>
            <a:cxnSpLocks/>
          </p:cNvCxnSpPr>
          <p:nvPr/>
        </p:nvCxnSpPr>
        <p:spPr>
          <a:xfrm flipV="1">
            <a:off x="2737671" y="4246860"/>
            <a:ext cx="702554" cy="1245750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A9FAF9E-5B48-4A50-A275-F20A3A1F393C}"/>
              </a:ext>
            </a:extLst>
          </p:cNvPr>
          <p:cNvSpPr txBox="1"/>
          <p:nvPr/>
        </p:nvSpPr>
        <p:spPr>
          <a:xfrm>
            <a:off x="128440" y="4317886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1B3985D-B14D-419E-A19C-4A12D96A8119}"/>
              </a:ext>
            </a:extLst>
          </p:cNvPr>
          <p:cNvSpPr txBox="1"/>
          <p:nvPr/>
        </p:nvSpPr>
        <p:spPr>
          <a:xfrm>
            <a:off x="8431264" y="4201111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E79F6A1-587F-4955-B579-52EDBA18204F}"/>
              </a:ext>
            </a:extLst>
          </p:cNvPr>
          <p:cNvSpPr txBox="1"/>
          <p:nvPr/>
        </p:nvSpPr>
        <p:spPr>
          <a:xfrm>
            <a:off x="328152" y="5795883"/>
            <a:ext cx="848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Epipoles</a:t>
            </a:r>
            <a:r>
              <a:rPr lang="en-US" sz="2800" dirty="0"/>
              <a:t> </a:t>
            </a:r>
            <a:r>
              <a:rPr lang="en-US" sz="2800" i="1" dirty="0"/>
              <a:t>infinitely</a:t>
            </a:r>
            <a:r>
              <a:rPr lang="en-US" sz="2800" dirty="0"/>
              <a:t> far away, </a:t>
            </a:r>
            <a:r>
              <a:rPr lang="en-US" sz="2800" dirty="0" err="1"/>
              <a:t>epipolar</a:t>
            </a:r>
            <a:r>
              <a:rPr lang="en-US" sz="2800" dirty="0"/>
              <a:t> lines parallel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7EB3A40-204A-4A46-B110-883DE48A725F}"/>
              </a:ext>
            </a:extLst>
          </p:cNvPr>
          <p:cNvSpPr/>
          <p:nvPr/>
        </p:nvSpPr>
        <p:spPr>
          <a:xfrm>
            <a:off x="4426333" y="1968548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BE6807E6-B631-0C42-B7A5-8593ED58F6CB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9A259-AFEE-5141-B9CD-25B577105F55}"/>
              </a:ext>
            </a:extLst>
          </p:cNvPr>
          <p:cNvSpPr txBox="1"/>
          <p:nvPr/>
        </p:nvSpPr>
        <p:spPr>
          <a:xfrm>
            <a:off x="186975" y="1764662"/>
            <a:ext cx="3289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Where is the </a:t>
            </a:r>
            <a:r>
              <a:rPr lang="en-US" sz="2400" dirty="0" err="1"/>
              <a:t>epipole</a:t>
            </a:r>
            <a:r>
              <a:rPr lang="en-US" sz="2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72789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A9911-45D4-4E1F-872B-66C538D7D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Parallel to Image Plane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526EF4-9055-47C9-972F-3801474875CA}"/>
              </a:ext>
            </a:extLst>
          </p:cNvPr>
          <p:cNvGrpSpPr/>
          <p:nvPr/>
        </p:nvGrpSpPr>
        <p:grpSpPr>
          <a:xfrm>
            <a:off x="416663" y="2840609"/>
            <a:ext cx="8388461" cy="2408778"/>
            <a:chOff x="1144587" y="4191000"/>
            <a:chExt cx="6932613" cy="1809750"/>
          </a:xfrm>
        </p:grpSpPr>
        <p:pic>
          <p:nvPicPr>
            <p:cNvPr id="4" name="Picture 3" descr="fig8">
              <a:extLst>
                <a:ext uri="{FF2B5EF4-FFF2-40B4-BE49-F238E27FC236}">
                  <a16:creationId xmlns:a16="http://schemas.microsoft.com/office/drawing/2014/main" id="{5E8FA92F-8645-493E-ACAD-394001117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06937" y="4191000"/>
              <a:ext cx="3370263" cy="180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 descr="fig8">
              <a:extLst>
                <a:ext uri="{FF2B5EF4-FFF2-40B4-BE49-F238E27FC236}">
                  <a16:creationId xmlns:a16="http://schemas.microsoft.com/office/drawing/2014/main" id="{8BE18F0D-88FD-4874-A899-D0F274484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4587" y="4203700"/>
              <a:ext cx="3332163" cy="178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32F1658-552C-48D1-9620-BD6BE22D5D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  <p:extLst>
      <p:ext uri="{BB962C8B-B14F-4D97-AF65-F5344CB8AC3E}">
        <p14:creationId xmlns:p14="http://schemas.microsoft.com/office/powerpoint/2010/main" val="3506192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asement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231" y="1565110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Example: Forward 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189B4-740F-4FA9-BD16-81DB6EDEA6C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Example: Forward Motion</a:t>
            </a:r>
          </a:p>
        </p:txBody>
      </p:sp>
      <p:pic>
        <p:nvPicPr>
          <p:cNvPr id="4" name="Picture 1027" descr="basement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438" y="1565109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9FADFE-B100-41F3-BD29-E79DB67E906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B5B40-CC84-4882-B9E5-5ACA939A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Example: Forward Motion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619CFB2-1816-4889-BBC6-D1AD4F74B436}"/>
              </a:ext>
            </a:extLst>
          </p:cNvPr>
          <p:cNvSpPr/>
          <p:nvPr/>
        </p:nvSpPr>
        <p:spPr>
          <a:xfrm>
            <a:off x="4293227" y="1682806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F26CB58-5D96-4ABB-A675-C5CB5E7FBAC0}"/>
              </a:ext>
            </a:extLst>
          </p:cNvPr>
          <p:cNvCxnSpPr>
            <a:cxnSpLocks/>
          </p:cNvCxnSpPr>
          <p:nvPr/>
        </p:nvCxnSpPr>
        <p:spPr>
          <a:xfrm flipH="1" flipV="1">
            <a:off x="4495271" y="1892937"/>
            <a:ext cx="221836" cy="1002547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ED5B0FD0-0E98-46C0-885B-D061196BEE2E}"/>
              </a:ext>
            </a:extLst>
          </p:cNvPr>
          <p:cNvSpPr/>
          <p:nvPr/>
        </p:nvSpPr>
        <p:spPr>
          <a:xfrm>
            <a:off x="5225810" y="4058433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rapezoid 53">
            <a:extLst>
              <a:ext uri="{FF2B5EF4-FFF2-40B4-BE49-F238E27FC236}">
                <a16:creationId xmlns:a16="http://schemas.microsoft.com/office/drawing/2014/main" id="{D4707DF5-EEAB-414A-BA32-5042ABF8662B}"/>
              </a:ext>
            </a:extLst>
          </p:cNvPr>
          <p:cNvSpPr/>
          <p:nvPr/>
        </p:nvSpPr>
        <p:spPr>
          <a:xfrm flipV="1">
            <a:off x="4134957" y="2766515"/>
            <a:ext cx="2582915" cy="1177905"/>
          </a:xfrm>
          <a:prstGeom prst="trapezoid">
            <a:avLst>
              <a:gd name="adj" fmla="val 167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A30D33B-59AB-4AD0-8647-003BF461E489}"/>
              </a:ext>
            </a:extLst>
          </p:cNvPr>
          <p:cNvCxnSpPr>
            <a:cxnSpLocks/>
          </p:cNvCxnSpPr>
          <p:nvPr/>
        </p:nvCxnSpPr>
        <p:spPr>
          <a:xfrm>
            <a:off x="4484943" y="2820056"/>
            <a:ext cx="1733295" cy="107083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148F2E-ADCD-4489-921A-BE1C2EABD79F}"/>
              </a:ext>
            </a:extLst>
          </p:cNvPr>
          <p:cNvCxnSpPr>
            <a:cxnSpLocks/>
          </p:cNvCxnSpPr>
          <p:nvPr/>
        </p:nvCxnSpPr>
        <p:spPr>
          <a:xfrm flipV="1">
            <a:off x="4522852" y="2820057"/>
            <a:ext cx="1733285" cy="1070822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B1C0287-CE44-4D56-93C6-7B840BE7B125}"/>
              </a:ext>
            </a:extLst>
          </p:cNvPr>
          <p:cNvCxnSpPr>
            <a:cxnSpLocks/>
          </p:cNvCxnSpPr>
          <p:nvPr/>
        </p:nvCxnSpPr>
        <p:spPr>
          <a:xfrm flipH="1">
            <a:off x="4371820" y="3355467"/>
            <a:ext cx="2109188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659020E4-DFF9-4692-862E-B517AC363D5A}"/>
              </a:ext>
            </a:extLst>
          </p:cNvPr>
          <p:cNvSpPr/>
          <p:nvPr/>
        </p:nvSpPr>
        <p:spPr>
          <a:xfrm>
            <a:off x="5252329" y="3252421"/>
            <a:ext cx="274320" cy="2061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0038E22-F027-42A2-98C5-38A967D4FE8E}"/>
              </a:ext>
            </a:extLst>
          </p:cNvPr>
          <p:cNvSpPr/>
          <p:nvPr/>
        </p:nvSpPr>
        <p:spPr>
          <a:xfrm>
            <a:off x="6201056" y="3227158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7BFFA8E-C81E-4082-AFC0-8CFBDD03806F}"/>
              </a:ext>
            </a:extLst>
          </p:cNvPr>
          <p:cNvSpPr/>
          <p:nvPr/>
        </p:nvSpPr>
        <p:spPr>
          <a:xfrm>
            <a:off x="4606189" y="2824705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C0774BC-8FD8-40E7-8913-AEDF30990697}"/>
              </a:ext>
            </a:extLst>
          </p:cNvPr>
          <p:cNvCxnSpPr>
            <a:cxnSpLocks/>
          </p:cNvCxnSpPr>
          <p:nvPr/>
        </p:nvCxnSpPr>
        <p:spPr>
          <a:xfrm flipH="1" flipV="1">
            <a:off x="4724400" y="2999189"/>
            <a:ext cx="366057" cy="165431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rapezoid 66">
            <a:extLst>
              <a:ext uri="{FF2B5EF4-FFF2-40B4-BE49-F238E27FC236}">
                <a16:creationId xmlns:a16="http://schemas.microsoft.com/office/drawing/2014/main" id="{00E53318-7336-4541-B0B0-6337EFBD08BF}"/>
              </a:ext>
            </a:extLst>
          </p:cNvPr>
          <p:cNvSpPr/>
          <p:nvPr/>
        </p:nvSpPr>
        <p:spPr>
          <a:xfrm flipV="1">
            <a:off x="4134957" y="4653501"/>
            <a:ext cx="2582915" cy="1177905"/>
          </a:xfrm>
          <a:prstGeom prst="trapezoid">
            <a:avLst>
              <a:gd name="adj" fmla="val 167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3CE157-F29F-41E9-A529-774956091B26}"/>
              </a:ext>
            </a:extLst>
          </p:cNvPr>
          <p:cNvCxnSpPr>
            <a:cxnSpLocks/>
          </p:cNvCxnSpPr>
          <p:nvPr/>
        </p:nvCxnSpPr>
        <p:spPr>
          <a:xfrm>
            <a:off x="4484943" y="4707042"/>
            <a:ext cx="1733295" cy="107083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F371120-C2EE-406B-8CA0-03E19D5FCE04}"/>
              </a:ext>
            </a:extLst>
          </p:cNvPr>
          <p:cNvCxnSpPr>
            <a:cxnSpLocks/>
          </p:cNvCxnSpPr>
          <p:nvPr/>
        </p:nvCxnSpPr>
        <p:spPr>
          <a:xfrm flipV="1">
            <a:off x="4522852" y="4707043"/>
            <a:ext cx="1733285" cy="1070822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049172C-6136-41D5-A24F-A7768465B52D}"/>
              </a:ext>
            </a:extLst>
          </p:cNvPr>
          <p:cNvCxnSpPr>
            <a:cxnSpLocks/>
          </p:cNvCxnSpPr>
          <p:nvPr/>
        </p:nvCxnSpPr>
        <p:spPr>
          <a:xfrm flipH="1">
            <a:off x="4371820" y="5242453"/>
            <a:ext cx="2109188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3FA3597D-AF32-4A27-88F5-1135731AA549}"/>
              </a:ext>
            </a:extLst>
          </p:cNvPr>
          <p:cNvSpPr/>
          <p:nvPr/>
        </p:nvSpPr>
        <p:spPr>
          <a:xfrm>
            <a:off x="5252329" y="5139407"/>
            <a:ext cx="274320" cy="2061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092C82E-B376-48DD-9C35-B0931A8B2875}"/>
              </a:ext>
            </a:extLst>
          </p:cNvPr>
          <p:cNvSpPr/>
          <p:nvPr/>
        </p:nvSpPr>
        <p:spPr>
          <a:xfrm>
            <a:off x="5881425" y="5100895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83EB3CD-8906-4168-BF65-AD44AF696DAD}"/>
              </a:ext>
            </a:extLst>
          </p:cNvPr>
          <p:cNvSpPr/>
          <p:nvPr/>
        </p:nvSpPr>
        <p:spPr>
          <a:xfrm>
            <a:off x="5052676" y="4994275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F7CAEB1-86D8-40E0-A4EB-2B4A7F8BD96D}"/>
              </a:ext>
            </a:extLst>
          </p:cNvPr>
          <p:cNvCxnSpPr>
            <a:cxnSpLocks/>
          </p:cNvCxnSpPr>
          <p:nvPr/>
        </p:nvCxnSpPr>
        <p:spPr>
          <a:xfrm flipH="1" flipV="1">
            <a:off x="5210659" y="5150994"/>
            <a:ext cx="209670" cy="94756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D6E5216-2CCF-48C3-8B22-EE53E88934CB}"/>
              </a:ext>
            </a:extLst>
          </p:cNvPr>
          <p:cNvSpPr/>
          <p:nvPr/>
        </p:nvSpPr>
        <p:spPr>
          <a:xfrm>
            <a:off x="5225810" y="5925533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C581C75-36C6-4FDE-86D4-9942ED788AD1}"/>
              </a:ext>
            </a:extLst>
          </p:cNvPr>
          <p:cNvSpPr/>
          <p:nvPr/>
        </p:nvSpPr>
        <p:spPr>
          <a:xfrm>
            <a:off x="5694107" y="2988630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84AA600-16EA-4818-B5D9-BE448A318240}"/>
              </a:ext>
            </a:extLst>
          </p:cNvPr>
          <p:cNvSpPr/>
          <p:nvPr/>
        </p:nvSpPr>
        <p:spPr>
          <a:xfrm>
            <a:off x="5730168" y="4844931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C671F4-D3BC-4D6B-AFDF-500D7AFEBF20}"/>
              </a:ext>
            </a:extLst>
          </p:cNvPr>
          <p:cNvSpPr txBox="1"/>
          <p:nvPr/>
        </p:nvSpPr>
        <p:spPr>
          <a:xfrm>
            <a:off x="1107742" y="2288800"/>
            <a:ext cx="29114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Epipole</a:t>
            </a:r>
            <a:r>
              <a:rPr lang="en-US" sz="2800" dirty="0"/>
              <a:t> is focus of expansion / principal point of the camera.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err="1"/>
              <a:t>Epipolar</a:t>
            </a:r>
            <a:r>
              <a:rPr lang="en-US" sz="2800" dirty="0"/>
              <a:t> lines go out from principal point</a:t>
            </a:r>
          </a:p>
        </p:txBody>
      </p:sp>
    </p:spTree>
    <p:extLst>
      <p:ext uri="{BB962C8B-B14F-4D97-AF65-F5344CB8AC3E}">
        <p14:creationId xmlns:p14="http://schemas.microsoft.com/office/powerpoint/2010/main" val="440557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982788" y="252413"/>
            <a:ext cx="726281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Example: forward motion</a:t>
            </a:r>
          </a:p>
        </p:txBody>
      </p:sp>
      <p:pic>
        <p:nvPicPr>
          <p:cNvPr id="70659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2" y="15668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2" y="15668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from Hartley &amp; Zisserman</a:t>
            </a:r>
          </a:p>
        </p:txBody>
      </p:sp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6629402" y="2511425"/>
            <a:ext cx="2049463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3" name="Rectangle 6"/>
          <p:cNvSpPr>
            <a:spLocks noChangeArrowheads="1"/>
          </p:cNvSpPr>
          <p:nvPr/>
        </p:nvSpPr>
        <p:spPr bwMode="auto">
          <a:xfrm>
            <a:off x="6992938" y="1600202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4" name="Freeform 7"/>
          <p:cNvSpPr>
            <a:spLocks/>
          </p:cNvSpPr>
          <p:nvPr/>
        </p:nvSpPr>
        <p:spPr bwMode="auto">
          <a:xfrm>
            <a:off x="6711950" y="18748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5" name="Freeform 8"/>
          <p:cNvSpPr>
            <a:spLocks/>
          </p:cNvSpPr>
          <p:nvPr/>
        </p:nvSpPr>
        <p:spPr bwMode="auto">
          <a:xfrm flipH="1">
            <a:off x="7621588" y="1870077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6" name="Freeform 9"/>
          <p:cNvSpPr>
            <a:spLocks/>
          </p:cNvSpPr>
          <p:nvPr/>
        </p:nvSpPr>
        <p:spPr bwMode="auto">
          <a:xfrm>
            <a:off x="7624765" y="20605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7" name="Freeform 10"/>
          <p:cNvSpPr>
            <a:spLocks/>
          </p:cNvSpPr>
          <p:nvPr/>
        </p:nvSpPr>
        <p:spPr bwMode="auto">
          <a:xfrm flipH="1">
            <a:off x="6696077" y="20542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8" name="Line 11"/>
          <p:cNvSpPr>
            <a:spLocks noChangeShapeType="1"/>
          </p:cNvSpPr>
          <p:nvPr/>
        </p:nvSpPr>
        <p:spPr bwMode="auto">
          <a:xfrm>
            <a:off x="6826252" y="3059115"/>
            <a:ext cx="792163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9" name="Line 12"/>
          <p:cNvSpPr>
            <a:spLocks noChangeShapeType="1"/>
          </p:cNvSpPr>
          <p:nvPr/>
        </p:nvSpPr>
        <p:spPr bwMode="auto">
          <a:xfrm flipV="1">
            <a:off x="7637463" y="30781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0" name="Line 13"/>
          <p:cNvSpPr>
            <a:spLocks noChangeShapeType="1"/>
          </p:cNvSpPr>
          <p:nvPr/>
        </p:nvSpPr>
        <p:spPr bwMode="auto">
          <a:xfrm>
            <a:off x="7632702" y="3367090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1" name="Line 14"/>
          <p:cNvSpPr>
            <a:spLocks noChangeShapeType="1"/>
          </p:cNvSpPr>
          <p:nvPr/>
        </p:nvSpPr>
        <p:spPr bwMode="auto">
          <a:xfrm flipH="1">
            <a:off x="6827840" y="3352802"/>
            <a:ext cx="808037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2" name="Oval 15"/>
          <p:cNvSpPr>
            <a:spLocks noChangeArrowheads="1"/>
          </p:cNvSpPr>
          <p:nvPr/>
        </p:nvSpPr>
        <p:spPr bwMode="auto">
          <a:xfrm>
            <a:off x="7594600" y="37861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3" name="Oval 16"/>
          <p:cNvSpPr>
            <a:spLocks noChangeArrowheads="1"/>
          </p:cNvSpPr>
          <p:nvPr/>
        </p:nvSpPr>
        <p:spPr bwMode="auto">
          <a:xfrm>
            <a:off x="7589840" y="2254252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4" name="Oval 17"/>
          <p:cNvSpPr>
            <a:spLocks noChangeArrowheads="1"/>
          </p:cNvSpPr>
          <p:nvPr/>
        </p:nvSpPr>
        <p:spPr bwMode="auto">
          <a:xfrm>
            <a:off x="7597775" y="3324227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5" name="Oval 18"/>
          <p:cNvSpPr>
            <a:spLocks noChangeArrowheads="1"/>
          </p:cNvSpPr>
          <p:nvPr/>
        </p:nvSpPr>
        <p:spPr bwMode="auto">
          <a:xfrm>
            <a:off x="7593015" y="20208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6" name="Text Box 19"/>
          <p:cNvSpPr txBox="1">
            <a:spLocks noChangeArrowheads="1"/>
          </p:cNvSpPr>
          <p:nvPr/>
        </p:nvSpPr>
        <p:spPr bwMode="auto">
          <a:xfrm>
            <a:off x="7545388" y="3744913"/>
            <a:ext cx="31290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70677" name="Text Box 20"/>
          <p:cNvSpPr txBox="1">
            <a:spLocks noChangeArrowheads="1"/>
          </p:cNvSpPr>
          <p:nvPr/>
        </p:nvSpPr>
        <p:spPr bwMode="auto">
          <a:xfrm>
            <a:off x="7472365" y="1682752"/>
            <a:ext cx="3825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e’</a:t>
            </a:r>
          </a:p>
        </p:txBody>
      </p:sp>
      <p:sp>
        <p:nvSpPr>
          <p:cNvPr id="70678" name="TextBox 40"/>
          <p:cNvSpPr txBox="1">
            <a:spLocks noChangeArrowheads="1"/>
          </p:cNvSpPr>
          <p:nvPr/>
        </p:nvSpPr>
        <p:spPr bwMode="auto">
          <a:xfrm>
            <a:off x="990600" y="4691063"/>
            <a:ext cx="9067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Epipole has same coordinates in both images.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Points move along lines radiating from e: “Focus of expansion”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Motion perpendicular to image plane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2588" y="6167735"/>
            <a:ext cx="3898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http://vimeo.com/48425421</a:t>
            </a:r>
            <a:endParaRPr lang="en-US" dirty="0"/>
          </a:p>
        </p:txBody>
      </p:sp>
      <p:pic>
        <p:nvPicPr>
          <p:cNvPr id="5" name="Kubrick _ One-Point Perspective-48425421">
            <a:hlinkClick r:id="" action="ppaction://media"/>
            <a:extLst>
              <a:ext uri="{FF2B5EF4-FFF2-40B4-BE49-F238E27FC236}">
                <a16:creationId xmlns:a16="http://schemas.microsoft.com/office/drawing/2014/main" id="{9CA440BE-9C06-4E95-966E-36AF68E734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32.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7" y="1325090"/>
            <a:ext cx="8312727" cy="4675909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F118BFE-10C4-E447-80BC-AD323B5612D8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2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8560-B6C2-F14A-807C-9768F020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Plane to Pixel Coordinates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E34418-D028-D34A-880F-1DD8E01FA265}"/>
              </a:ext>
            </a:extLst>
          </p:cNvPr>
          <p:cNvGrpSpPr/>
          <p:nvPr/>
        </p:nvGrpSpPr>
        <p:grpSpPr>
          <a:xfrm>
            <a:off x="4581525" y="1360488"/>
            <a:ext cx="1561945" cy="2786941"/>
            <a:chOff x="112185" y="475893"/>
            <a:chExt cx="1561945" cy="27869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4003B1-116E-434A-8ED8-426DC2748EE2}"/>
                </a:ext>
              </a:extLst>
            </p:cNvPr>
            <p:cNvGrpSpPr/>
            <p:nvPr/>
          </p:nvGrpSpPr>
          <p:grpSpPr>
            <a:xfrm>
              <a:off x="813245" y="617951"/>
              <a:ext cx="860885" cy="2644883"/>
              <a:chOff x="813245" y="617951"/>
              <a:chExt cx="860885" cy="2644883"/>
            </a:xfrm>
          </p:grpSpPr>
          <p:sp>
            <p:nvSpPr>
              <p:cNvPr id="8" name="Parallelogram 7">
                <a:extLst>
                  <a:ext uri="{FF2B5EF4-FFF2-40B4-BE49-F238E27FC236}">
                    <a16:creationId xmlns:a16="http://schemas.microsoft.com/office/drawing/2014/main" id="{18C0CBF5-4A7D-F247-AFA6-F57C00B7192B}"/>
                  </a:ext>
                </a:extLst>
              </p:cNvPr>
              <p:cNvSpPr/>
              <p:nvPr/>
            </p:nvSpPr>
            <p:spPr>
              <a:xfrm rot="5400000" flipV="1">
                <a:off x="-286602" y="1717798"/>
                <a:ext cx="2644883" cy="445190"/>
              </a:xfrm>
              <a:prstGeom prst="parallelogram">
                <a:avLst>
                  <a:gd name="adj" fmla="val 186475"/>
                </a:avLst>
              </a:prstGeom>
              <a:solidFill>
                <a:srgbClr val="D9D9D9">
                  <a:alpha val="58039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1C5487E-D1DB-8F44-9E97-9977BB53DB51}"/>
                  </a:ext>
                </a:extLst>
              </p:cNvPr>
              <p:cNvGrpSpPr/>
              <p:nvPr/>
            </p:nvGrpSpPr>
            <p:grpSpPr>
              <a:xfrm>
                <a:off x="973908" y="1361004"/>
                <a:ext cx="700222" cy="1402362"/>
                <a:chOff x="973908" y="1361004"/>
                <a:chExt cx="700222" cy="1402362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8375B73-539C-0B4E-A638-8EBC606F2803}"/>
                    </a:ext>
                  </a:extLst>
                </p:cNvPr>
                <p:cNvSpPr txBox="1"/>
                <p:nvPr/>
              </p:nvSpPr>
              <p:spPr>
                <a:xfrm>
                  <a:off x="1311980" y="1361004"/>
                  <a:ext cx="3621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x’</a:t>
                  </a:r>
                  <a:r>
                    <a:rPr lang="en-US" sz="1600" baseline="-25000" dirty="0" err="1"/>
                    <a:t>i</a:t>
                  </a:r>
                  <a:endParaRPr lang="en-US" sz="1600" baseline="-25000" dirty="0"/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DCBE6EE4-72E8-BE4F-A3B3-AAFCFE34DE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0905" y="2082065"/>
                  <a:ext cx="0" cy="681301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9F357496-DA73-004D-9BFD-95E48AC5C54F}"/>
                    </a:ext>
                  </a:extLst>
                </p:cNvPr>
                <p:cNvCxnSpPr>
                  <a:cxnSpLocks/>
                  <a:stCxn id="14" idx="7"/>
                </p:cNvCxnSpPr>
                <p:nvPr/>
              </p:nvCxnSpPr>
              <p:spPr>
                <a:xfrm flipV="1">
                  <a:off x="1071208" y="1596879"/>
                  <a:ext cx="331545" cy="419154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344171C-A276-A04D-8226-C58F1C8E8C8D}"/>
                    </a:ext>
                  </a:extLst>
                </p:cNvPr>
                <p:cNvSpPr txBox="1"/>
                <p:nvPr/>
              </p:nvSpPr>
              <p:spPr>
                <a:xfrm>
                  <a:off x="985700" y="2056984"/>
                  <a:ext cx="36804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y’</a:t>
                  </a:r>
                  <a:r>
                    <a:rPr lang="en-US" sz="1600" baseline="-25000" dirty="0" err="1"/>
                    <a:t>i</a:t>
                  </a:r>
                  <a:endParaRPr lang="en-US" sz="1600" baseline="-25000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3EA8E885-652B-9846-861C-881E725E4B7F}"/>
                    </a:ext>
                  </a:extLst>
                </p:cNvPr>
                <p:cNvSpPr/>
                <p:nvPr/>
              </p:nvSpPr>
              <p:spPr>
                <a:xfrm>
                  <a:off x="973908" y="1999339"/>
                  <a:ext cx="113994" cy="1139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CB9A715-EC85-704F-9F11-81C51CDE9A40}"/>
                </a:ext>
              </a:extLst>
            </p:cNvPr>
            <p:cNvCxnSpPr>
              <a:cxnSpLocks/>
            </p:cNvCxnSpPr>
            <p:nvPr/>
          </p:nvCxnSpPr>
          <p:spPr>
            <a:xfrm>
              <a:off x="574494" y="1062658"/>
              <a:ext cx="337274" cy="1672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22922E-5607-0A4E-B466-44F0349CCBEB}"/>
                </a:ext>
              </a:extLst>
            </p:cNvPr>
            <p:cNvSpPr txBox="1"/>
            <p:nvPr/>
          </p:nvSpPr>
          <p:spPr>
            <a:xfrm>
              <a:off x="112185" y="475893"/>
              <a:ext cx="955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Image Plane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2461B1-C2B4-214E-906B-C4F6CD4F1A53}"/>
              </a:ext>
            </a:extLst>
          </p:cNvPr>
          <p:cNvGrpSpPr/>
          <p:nvPr/>
        </p:nvGrpSpPr>
        <p:grpSpPr>
          <a:xfrm>
            <a:off x="5206073" y="2907017"/>
            <a:ext cx="4763512" cy="1328633"/>
            <a:chOff x="736733" y="2022422"/>
            <a:chExt cx="4763512" cy="132863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D6430A-9ACD-A043-B36A-E3DD712F0F35}"/>
                </a:ext>
              </a:extLst>
            </p:cNvPr>
            <p:cNvSpPr txBox="1"/>
            <p:nvPr/>
          </p:nvSpPr>
          <p:spPr>
            <a:xfrm>
              <a:off x="736733" y="2022422"/>
              <a:ext cx="370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x</a:t>
              </a:r>
              <a:r>
                <a:rPr lang="en-US" baseline="-25000" dirty="0"/>
                <a:t>i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67EE7AE-677F-AD42-874A-A8C720A891F8}"/>
                </a:ext>
              </a:extLst>
            </p:cNvPr>
            <p:cNvCxnSpPr>
              <a:cxnSpLocks/>
              <a:stCxn id="14" idx="4"/>
            </p:cNvCxnSpPr>
            <p:nvPr/>
          </p:nvCxnSpPr>
          <p:spPr>
            <a:xfrm flipH="1">
              <a:off x="5374782" y="2997928"/>
              <a:ext cx="125463" cy="353127"/>
            </a:xfrm>
            <a:prstGeom prst="straightConnector1">
              <a:avLst/>
            </a:prstGeom>
            <a:ln w="127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9F7DD8C-C49E-BB45-B9B6-D7E3C4BA4A63}"/>
              </a:ext>
            </a:extLst>
          </p:cNvPr>
          <p:cNvSpPr/>
          <p:nvPr/>
        </p:nvSpPr>
        <p:spPr>
          <a:xfrm>
            <a:off x="1319411" y="2030858"/>
            <a:ext cx="19050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B4A712-C333-2746-AAEF-B7681E4B6080}"/>
              </a:ext>
            </a:extLst>
          </p:cNvPr>
          <p:cNvSpPr txBox="1"/>
          <p:nvPr/>
        </p:nvSpPr>
        <p:spPr>
          <a:xfrm>
            <a:off x="1085193" y="1658966"/>
            <a:ext cx="2373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Pixel Coordinates</a:t>
            </a:r>
          </a:p>
        </p:txBody>
      </p:sp>
    </p:spTree>
    <p:extLst>
      <p:ext uri="{BB962C8B-B14F-4D97-AF65-F5344CB8AC3E}">
        <p14:creationId xmlns:p14="http://schemas.microsoft.com/office/powerpoint/2010/main" val="36276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AA77F-73A6-4142-86FB-DDD6A3480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were we?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9803-B6D1-FD41-86F7-9ED307258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this relevant?</a:t>
            </a:r>
          </a:p>
          <a:p>
            <a:r>
              <a:rPr lang="en-US" dirty="0"/>
              <a:t>Assume camera is calibrated</a:t>
            </a:r>
          </a:p>
          <a:p>
            <a:r>
              <a:rPr lang="en-US" dirty="0"/>
              <a:t>Goal: 3D reconstruction of corresponding points in the image</a:t>
            </a:r>
          </a:p>
        </p:txBody>
      </p:sp>
    </p:spTree>
    <p:extLst>
      <p:ext uri="{BB962C8B-B14F-4D97-AF65-F5344CB8AC3E}">
        <p14:creationId xmlns:p14="http://schemas.microsoft.com/office/powerpoint/2010/main" val="311043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287DA29-2BE2-7D4C-9AA0-EFB68D240920}"/>
              </a:ext>
            </a:extLst>
          </p:cNvPr>
          <p:cNvSpPr/>
          <p:nvPr/>
        </p:nvSpPr>
        <p:spPr>
          <a:xfrm rot="10800000" flipV="1">
            <a:off x="3758762" y="5275432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09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287DA29-2BE2-7D4C-9AA0-EFB68D240920}"/>
              </a:ext>
            </a:extLst>
          </p:cNvPr>
          <p:cNvSpPr/>
          <p:nvPr/>
        </p:nvSpPr>
        <p:spPr>
          <a:xfrm rot="14218957" flipV="1">
            <a:off x="5879661" y="3140306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F2671C7-2C62-914B-AAA3-3731677875A0}"/>
              </a:ext>
            </a:extLst>
          </p:cNvPr>
          <p:cNvSpPr/>
          <p:nvPr/>
        </p:nvSpPr>
        <p:spPr>
          <a:xfrm rot="18414891" flipV="1">
            <a:off x="1258614" y="3151527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96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862E3-CC10-4A5E-AB74-0F892C27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8A4DD-3E42-4E6A-AA44-7B47CF10F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686800" cy="4525963"/>
          </a:xfrm>
        </p:spPr>
        <p:txBody>
          <a:bodyPr/>
          <a:lstStyle/>
          <a:p>
            <a:r>
              <a:rPr lang="en-US" dirty="0"/>
              <a:t>If I want to do stereo, I want to find a corresponding pixel for each pixel in the image:</a:t>
            </a:r>
          </a:p>
          <a:p>
            <a:r>
              <a:rPr lang="en-US" dirty="0"/>
              <a:t>Naïve search: </a:t>
            </a:r>
          </a:p>
          <a:p>
            <a:pPr lvl="1"/>
            <a:r>
              <a:rPr lang="en-US" dirty="0"/>
              <a:t>For each pixel, search every other pixel</a:t>
            </a:r>
          </a:p>
          <a:p>
            <a:r>
              <a:rPr lang="en-US" dirty="0"/>
              <a:t>With </a:t>
            </a:r>
            <a:r>
              <a:rPr lang="en-US" dirty="0" err="1"/>
              <a:t>epipolar</a:t>
            </a:r>
            <a:r>
              <a:rPr lang="en-US" dirty="0"/>
              <a:t> geometry:</a:t>
            </a:r>
          </a:p>
          <a:p>
            <a:pPr lvl="1"/>
            <a:r>
              <a:rPr lang="en-US" dirty="0"/>
              <a:t>For each pixel, search along each line (1D search)!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42D5FF3-A4C0-0E46-BD84-B63621F48919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1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1156133" y="1544204"/>
            <a:ext cx="6739659" cy="494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898E21-73E9-450A-9A9E-D864C66308F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9E1F-8CCD-4541-84CB-619174C8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compute the </a:t>
            </a:r>
            <a:r>
              <a:rPr lang="en-US" dirty="0" err="1"/>
              <a:t>Epipolar</a:t>
            </a:r>
            <a:r>
              <a:rPr lang="en-US" dirty="0"/>
              <a:t> line? </a:t>
            </a:r>
          </a:p>
        </p:txBody>
      </p:sp>
    </p:spTree>
    <p:extLst>
      <p:ext uri="{BB962C8B-B14F-4D97-AF65-F5344CB8AC3E}">
        <p14:creationId xmlns:p14="http://schemas.microsoft.com/office/powerpoint/2010/main" val="1501526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2291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Intrinsic and extrinsic parameters of the cameras are known, world coordinate system is set to that of the first camera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Then the projection matrices are given by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’[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|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20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matrices (and the image points) by the inverse of the calibration matrices to get </a:t>
            </a:r>
            <a:r>
              <a:rPr lang="en-US" sz="2000" i="1" dirty="0"/>
              <a:t>normalized</a:t>
            </a:r>
            <a:r>
              <a:rPr lang="en-US" sz="2000" dirty="0"/>
              <a:t> image coordinates: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-58738" y="6154738"/>
          <a:ext cx="851693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1221" name="Equation" r:id="rId5" imgW="3568680" imgH="253800" progId="Equation.3">
                  <p:embed/>
                </p:oleObj>
              </mc:Choice>
              <mc:Fallback>
                <p:oleObj name="Equation" r:id="rId5" imgW="3568680" imgH="2538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8738" y="6154738"/>
                        <a:ext cx="8516938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70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E4C78E-D118-E747-98B7-776467EBDDAC}"/>
              </a:ext>
            </a:extLst>
          </p:cNvPr>
          <p:cNvGrpSpPr/>
          <p:nvPr/>
        </p:nvGrpSpPr>
        <p:grpSpPr>
          <a:xfrm>
            <a:off x="990600" y="1295400"/>
            <a:ext cx="3854787" cy="1592195"/>
            <a:chOff x="990600" y="1143000"/>
            <a:chExt cx="7010400" cy="2895600"/>
          </a:xfrm>
        </p:grpSpPr>
        <p:sp>
          <p:nvSpPr>
            <p:cNvPr id="23555" name="Rectangle 27"/>
            <p:cNvSpPr>
              <a:spLocks noChangeArrowheads="1"/>
            </p:cNvSpPr>
            <p:nvPr/>
          </p:nvSpPr>
          <p:spPr bwMode="auto">
            <a:xfrm>
              <a:off x="1060452" y="1806577"/>
              <a:ext cx="207963" cy="265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56" name="Rectangle 28"/>
            <p:cNvSpPr>
              <a:spLocks noChangeArrowheads="1"/>
            </p:cNvSpPr>
            <p:nvPr/>
          </p:nvSpPr>
          <p:spPr bwMode="auto">
            <a:xfrm>
              <a:off x="7669215" y="1814513"/>
              <a:ext cx="293687" cy="266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A9AE87F-1579-FE4C-8904-D8BB007398FB}"/>
                </a:ext>
              </a:extLst>
            </p:cNvPr>
            <p:cNvGrpSpPr/>
            <p:nvPr/>
          </p:nvGrpSpPr>
          <p:grpSpPr>
            <a:xfrm>
              <a:off x="990600" y="1143000"/>
              <a:ext cx="7010400" cy="2895600"/>
              <a:chOff x="990600" y="1143000"/>
              <a:chExt cx="7010400" cy="2895600"/>
            </a:xfrm>
          </p:grpSpPr>
          <p:pic>
            <p:nvPicPr>
              <p:cNvPr id="23554" name="Picture 2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90600" y="1219200"/>
                <a:ext cx="7010400" cy="2819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57" name="Text Box 29"/>
              <p:cNvSpPr txBox="1">
                <a:spLocks noChangeArrowheads="1"/>
              </p:cNvSpPr>
              <p:nvPr/>
            </p:nvSpPr>
            <p:spPr bwMode="auto">
              <a:xfrm>
                <a:off x="4391025" y="1143000"/>
                <a:ext cx="338138" cy="3698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i="1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X</a:t>
                </a:r>
              </a:p>
            </p:txBody>
          </p:sp>
        </p:grpSp>
        <p:sp>
          <p:nvSpPr>
            <p:cNvPr id="23558" name="Freeform 30"/>
            <p:cNvSpPr>
              <a:spLocks/>
            </p:cNvSpPr>
            <p:nvPr/>
          </p:nvSpPr>
          <p:spPr bwMode="auto">
            <a:xfrm>
              <a:off x="2655888" y="2468565"/>
              <a:ext cx="209550" cy="198437"/>
            </a:xfrm>
            <a:custGeom>
              <a:avLst/>
              <a:gdLst>
                <a:gd name="T0" fmla="*/ 2147483647 w 144"/>
                <a:gd name="T1" fmla="*/ 0 h 144"/>
                <a:gd name="T2" fmla="*/ 0 w 144"/>
                <a:gd name="T3" fmla="*/ 2147483647 h 144"/>
                <a:gd name="T4" fmla="*/ 2147483647 w 144"/>
                <a:gd name="T5" fmla="*/ 2147483647 h 144"/>
                <a:gd name="T6" fmla="*/ 2147483647 w 144"/>
                <a:gd name="T7" fmla="*/ 2147483647 h 144"/>
                <a:gd name="T8" fmla="*/ 2147483647 w 144"/>
                <a:gd name="T9" fmla="*/ 0 h 144"/>
                <a:gd name="T10" fmla="*/ 2147483647 w 144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144"/>
                <a:gd name="T20" fmla="*/ 144 w 144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144">
                  <a:moveTo>
                    <a:pt x="48" y="0"/>
                  </a:moveTo>
                  <a:lnTo>
                    <a:pt x="0" y="96"/>
                  </a:lnTo>
                  <a:lnTo>
                    <a:pt x="48" y="144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59" name="Text Box 31"/>
            <p:cNvSpPr txBox="1">
              <a:spLocks noChangeArrowheads="1"/>
            </p:cNvSpPr>
            <p:nvPr/>
          </p:nvSpPr>
          <p:spPr bwMode="auto">
            <a:xfrm>
              <a:off x="2655890" y="2286000"/>
              <a:ext cx="192087" cy="38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i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x</a:t>
              </a:r>
            </a:p>
          </p:txBody>
        </p:sp>
        <p:sp>
          <p:nvSpPr>
            <p:cNvPr id="23560" name="Freeform 32"/>
            <p:cNvSpPr>
              <a:spLocks/>
            </p:cNvSpPr>
            <p:nvPr/>
          </p:nvSpPr>
          <p:spPr bwMode="auto">
            <a:xfrm>
              <a:off x="6126163" y="2446340"/>
              <a:ext cx="209550" cy="198437"/>
            </a:xfrm>
            <a:custGeom>
              <a:avLst/>
              <a:gdLst>
                <a:gd name="T0" fmla="*/ 2147483647 w 144"/>
                <a:gd name="T1" fmla="*/ 0 h 144"/>
                <a:gd name="T2" fmla="*/ 0 w 144"/>
                <a:gd name="T3" fmla="*/ 2147483647 h 144"/>
                <a:gd name="T4" fmla="*/ 2147483647 w 144"/>
                <a:gd name="T5" fmla="*/ 2147483647 h 144"/>
                <a:gd name="T6" fmla="*/ 2147483647 w 144"/>
                <a:gd name="T7" fmla="*/ 2147483647 h 144"/>
                <a:gd name="T8" fmla="*/ 2147483647 w 144"/>
                <a:gd name="T9" fmla="*/ 0 h 144"/>
                <a:gd name="T10" fmla="*/ 2147483647 w 144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144"/>
                <a:gd name="T20" fmla="*/ 144 w 144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144">
                  <a:moveTo>
                    <a:pt x="48" y="0"/>
                  </a:moveTo>
                  <a:lnTo>
                    <a:pt x="0" y="96"/>
                  </a:lnTo>
                  <a:lnTo>
                    <a:pt x="48" y="144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61" name="Text Box 33"/>
            <p:cNvSpPr txBox="1">
              <a:spLocks noChangeArrowheads="1"/>
            </p:cNvSpPr>
            <p:nvPr/>
          </p:nvSpPr>
          <p:spPr bwMode="auto">
            <a:xfrm>
              <a:off x="6057903" y="2285998"/>
              <a:ext cx="1168752" cy="615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i="1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x’</a:t>
              </a:r>
            </a:p>
          </p:txBody>
        </p:sp>
      </p:grp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0: Normalized image coordinates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3304854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Let’s factor out the effect of K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Since we know the </a:t>
            </a:r>
            <a:r>
              <a:rPr lang="en-US" sz="2000" dirty="0" err="1"/>
              <a:t>intrinsics</a:t>
            </a:r>
            <a:r>
              <a:rPr lang="en-US" sz="2000" dirty="0"/>
              <a:t> K, apply its inverse to x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This is called the </a:t>
            </a:r>
            <a:r>
              <a:rPr lang="en-US" sz="2000" i="1" dirty="0"/>
              <a:t>normalized </a:t>
            </a:r>
            <a:r>
              <a:rPr lang="en-US" sz="2000" dirty="0"/>
              <a:t>image coordinates. It may be thought of as a set of points with K = Identity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buFontTx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buFontTx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Assume that the points are normalized from here on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66281"/>
              </p:ext>
            </p:extLst>
          </p:nvPr>
        </p:nvGraphicFramePr>
        <p:xfrm>
          <a:off x="313531" y="4724267"/>
          <a:ext cx="851693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465" name="Equation" r:id="rId5" imgW="3568680" imgH="253800" progId="Equation.3">
                  <p:embed/>
                </p:oleObj>
              </mc:Choice>
              <mc:Fallback>
                <p:oleObj name="Equation" r:id="rId5" imgW="3568680" imgH="2538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31" y="4724267"/>
                        <a:ext cx="8516938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EE98E3-7C25-A443-BE19-5F67F24C5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369" y="1612694"/>
            <a:ext cx="35941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0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9906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2" y="15779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5" y="15859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9144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2399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90" y="20574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2177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057402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 = </a:t>
            </a:r>
            <a:r>
              <a:rPr lang="en-US" sz="1400" b="1" i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Rx+t</a:t>
            </a:r>
            <a:endParaRPr lang="en-US" sz="1400" b="1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4845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40" y="34909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7" y="34909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5" y="23622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3574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36576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37750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3810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352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1891625" y="4293870"/>
            <a:ext cx="51956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The vectors </a:t>
            </a:r>
            <a:r>
              <a:rPr lang="en-US" sz="2400" b="1" i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and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x’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2" y="9144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x,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1)</a:t>
            </a:r>
            <a:r>
              <a:rPr lang="en-US" i="1" baseline="300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746683"/>
              </p:ext>
            </p:extLst>
          </p:nvPr>
        </p:nvGraphicFramePr>
        <p:xfrm>
          <a:off x="1831975" y="990602"/>
          <a:ext cx="1017588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313" name="Equation" r:id="rId5" imgW="672840" imgH="457200" progId="Equation.3">
                  <p:embed/>
                </p:oleObj>
              </mc:Choice>
              <mc:Fallback>
                <p:oleObj name="Equation" r:id="rId5" imgW="672840" imgH="4572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1975" y="990602"/>
                        <a:ext cx="1017588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588813"/>
              </p:ext>
            </p:extLst>
          </p:nvPr>
        </p:nvGraphicFramePr>
        <p:xfrm>
          <a:off x="6165850" y="990602"/>
          <a:ext cx="1036638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314" name="Equation" r:id="rId7" imgW="685800" imgH="457200" progId="Equation.3">
                  <p:embed/>
                </p:oleObj>
              </mc:Choice>
              <mc:Fallback>
                <p:oleObj name="Equation" r:id="rId7" imgW="685800" imgH="4572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0" y="990602"/>
                        <a:ext cx="1036638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>
            <a:endCxn id="24583" idx="1"/>
          </p:cNvCxnSpPr>
          <p:nvPr/>
        </p:nvCxnSpPr>
        <p:spPr bwMode="auto">
          <a:xfrm>
            <a:off x="2362200" y="1577977"/>
            <a:ext cx="293688" cy="6318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6467475" y="1524000"/>
            <a:ext cx="1524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34D206-11C7-374C-B617-B8F911CC1317}"/>
              </a:ext>
            </a:extLst>
          </p:cNvPr>
          <p:cNvGrpSpPr/>
          <p:nvPr/>
        </p:nvGrpSpPr>
        <p:grpSpPr>
          <a:xfrm>
            <a:off x="344286" y="4724400"/>
            <a:ext cx="8850500" cy="461665"/>
            <a:chOff x="344286" y="5274838"/>
            <a:chExt cx="8850500" cy="461665"/>
          </a:xfrm>
        </p:grpSpPr>
        <p:sp>
          <p:nvSpPr>
            <p:cNvPr id="26" name="Text Box 25">
              <a:extLst>
                <a:ext uri="{FF2B5EF4-FFF2-40B4-BE49-F238E27FC236}">
                  <a16:creationId xmlns:a16="http://schemas.microsoft.com/office/drawing/2014/main" id="{E9449CEF-F48A-BB4C-8F92-A8F847D5FB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86" y="5274838"/>
              <a:ext cx="88505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What can you say about their relationships, given                   ?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A8B237-A16C-6B49-902C-49C07ECFD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02489" y="5421964"/>
              <a:ext cx="1334374" cy="21683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F35AE0-39CA-D041-BC2E-E46C104BF7A3}"/>
              </a:ext>
            </a:extLst>
          </p:cNvPr>
          <p:cNvGrpSpPr/>
          <p:nvPr/>
        </p:nvGrpSpPr>
        <p:grpSpPr>
          <a:xfrm>
            <a:off x="7315200" y="2316858"/>
            <a:ext cx="1685795" cy="1188342"/>
            <a:chOff x="7324541" y="2516286"/>
            <a:chExt cx="1685795" cy="11883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5456AE-A40A-C245-A95A-A8730DCDFB9E}"/>
                </a:ext>
              </a:extLst>
            </p:cNvPr>
            <p:cNvGrpSpPr/>
            <p:nvPr/>
          </p:nvGrpSpPr>
          <p:grpSpPr>
            <a:xfrm>
              <a:off x="7600406" y="2997954"/>
              <a:ext cx="603794" cy="706674"/>
              <a:chOff x="413997" y="3043754"/>
              <a:chExt cx="603794" cy="706674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8941AA00-AC7E-E540-A391-93FC579D10D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57239" y="3043754"/>
                <a:ext cx="360552" cy="706674"/>
              </a:xfrm>
              <a:prstGeom prst="straightConnector1">
                <a:avLst/>
              </a:prstGeom>
              <a:solidFill>
                <a:schemeClr val="accent1"/>
              </a:solidFill>
              <a:ln w="444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E3F8406-2194-B54F-80F5-3FD3DC41443C}"/>
                  </a:ext>
                </a:extLst>
              </p:cNvPr>
              <p:cNvSpPr/>
              <p:nvPr/>
            </p:nvSpPr>
            <p:spPr bwMode="auto">
              <a:xfrm rot="19897499">
                <a:off x="413997" y="3415606"/>
                <a:ext cx="331076" cy="204951"/>
              </a:xfrm>
              <a:custGeom>
                <a:avLst/>
                <a:gdLst>
                  <a:gd name="connsiteX0" fmla="*/ 0 w 331076"/>
                  <a:gd name="connsiteY0" fmla="*/ 126124 h 204951"/>
                  <a:gd name="connsiteX1" fmla="*/ 204952 w 331076"/>
                  <a:gd name="connsiteY1" fmla="*/ 0 h 204951"/>
                  <a:gd name="connsiteX2" fmla="*/ 331076 w 331076"/>
                  <a:gd name="connsiteY2" fmla="*/ 204951 h 20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076" h="204951">
                    <a:moveTo>
                      <a:pt x="0" y="126124"/>
                    </a:moveTo>
                    <a:lnTo>
                      <a:pt x="204952" y="0"/>
                    </a:lnTo>
                    <a:lnTo>
                      <a:pt x="331076" y="204951"/>
                    </a:lnTo>
                  </a:path>
                </a:pathLst>
              </a:custGeom>
              <a:noFill/>
              <a:ln w="28575" cap="flat" cmpd="sng" algn="ctr">
                <a:solidFill>
                  <a:schemeClr val="bg2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3ABBEC4-2A91-834D-A179-57F7C623F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4541" y="2516286"/>
              <a:ext cx="1685795" cy="27394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9BAF86-81FB-BC4C-9829-FAE8D5DA0C14}"/>
              </a:ext>
            </a:extLst>
          </p:cNvPr>
          <p:cNvGrpSpPr/>
          <p:nvPr/>
        </p:nvGrpSpPr>
        <p:grpSpPr>
          <a:xfrm>
            <a:off x="583324" y="5262590"/>
            <a:ext cx="2798763" cy="513064"/>
            <a:chOff x="2916238" y="5186065"/>
            <a:chExt cx="2798763" cy="51306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9E8630-E71A-AC48-8B6F-63331F3B770F}"/>
                </a:ext>
              </a:extLst>
            </p:cNvPr>
            <p:cNvSpPr/>
            <p:nvPr/>
          </p:nvSpPr>
          <p:spPr bwMode="auto">
            <a:xfrm>
              <a:off x="2916238" y="5186065"/>
              <a:ext cx="2798763" cy="513064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E1B738-4F28-E446-8B58-E46140546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1195" y="5261590"/>
              <a:ext cx="2397124" cy="362015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5F703E3-C2C2-EE40-8F10-760C7E079C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1688" y="5681573"/>
            <a:ext cx="3601661" cy="3382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090ABA-BA63-8E4F-A37F-B401069EFB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8584" y="5277636"/>
            <a:ext cx="3077616" cy="32628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B53256B-150A-9B49-85A1-067E8F187331}"/>
              </a:ext>
            </a:extLst>
          </p:cNvPr>
          <p:cNvGrpSpPr/>
          <p:nvPr/>
        </p:nvGrpSpPr>
        <p:grpSpPr>
          <a:xfrm>
            <a:off x="6724650" y="5616595"/>
            <a:ext cx="590550" cy="671570"/>
            <a:chOff x="6724650" y="5616595"/>
            <a:chExt cx="590550" cy="671570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8443A49-11C5-674A-B185-5B0066444F1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4650" y="5616595"/>
              <a:ext cx="590550" cy="403206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C314AE6-8E07-BE4C-A19D-1F9D2D50DCEC}"/>
                </a:ext>
              </a:extLst>
            </p:cNvPr>
            <p:cNvSpPr txBox="1"/>
            <p:nvPr/>
          </p:nvSpPr>
          <p:spPr>
            <a:xfrm>
              <a:off x="6934202" y="5918833"/>
              <a:ext cx="304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E55C7F2-CCD3-E247-9E5C-27E70026C453}"/>
              </a:ext>
            </a:extLst>
          </p:cNvPr>
          <p:cNvGrpSpPr/>
          <p:nvPr/>
        </p:nvGrpSpPr>
        <p:grpSpPr>
          <a:xfrm>
            <a:off x="2655888" y="6121858"/>
            <a:ext cx="3601661" cy="659941"/>
            <a:chOff x="2655888" y="6121858"/>
            <a:chExt cx="3601661" cy="65994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AB7A0D-B112-C347-8F93-D8A7057C2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10149" y="6242050"/>
              <a:ext cx="3314700" cy="469900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95DAA7F-6317-4A43-9416-01702E7F3EE7}"/>
                </a:ext>
              </a:extLst>
            </p:cNvPr>
            <p:cNvSpPr/>
            <p:nvPr/>
          </p:nvSpPr>
          <p:spPr bwMode="auto">
            <a:xfrm>
              <a:off x="2655888" y="6121858"/>
              <a:ext cx="3601661" cy="659941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68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" y="4114802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477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14802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7"/>
          <p:cNvGraphicFramePr>
            <a:graphicFrameLocks noChangeAspect="1"/>
          </p:cNvGraphicFramePr>
          <p:nvPr/>
        </p:nvGraphicFramePr>
        <p:xfrm>
          <a:off x="3505202" y="4038602"/>
          <a:ext cx="21113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478" name="Equation" r:id="rId6" imgW="889000" imgH="228600" progId="Equation.3">
                  <p:embed/>
                </p:oleObj>
              </mc:Choice>
              <mc:Fallback>
                <p:oleObj name="Equation" r:id="rId6" imgW="889000" imgH="228600" progId="Equation.3">
                  <p:embed/>
                  <p:pic>
                    <p:nvPicPr>
                      <p:cNvPr id="102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2" y="4038602"/>
                        <a:ext cx="211137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7" name="AutoShape 28"/>
          <p:cNvSpPr>
            <a:spLocks noChangeArrowheads="1"/>
          </p:cNvSpPr>
          <p:nvPr/>
        </p:nvSpPr>
        <p:spPr bwMode="auto">
          <a:xfrm>
            <a:off x="26670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057900" y="2286002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 = </a:t>
            </a:r>
            <a:r>
              <a:rPr lang="en-US" sz="1400" b="1" i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Rx+t</a:t>
            </a:r>
            <a:endParaRPr lang="en-US" sz="1400" b="1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5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743200" y="4988793"/>
          <a:ext cx="3810000" cy="1183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479" name="Equation" r:id="rId9" imgW="2374560" imgH="736560" progId="Equation.3">
                  <p:embed/>
                </p:oleObj>
              </mc:Choice>
              <mc:Fallback>
                <p:oleObj name="Equation" r:id="rId9" imgW="2374560" imgH="736560" progId="Equation.3">
                  <p:embed/>
                  <p:pic>
                    <p:nvPicPr>
                      <p:cNvPr id="2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988793"/>
                        <a:ext cx="3810000" cy="11834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852962" y="5410200"/>
            <a:ext cx="890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Recall:</a:t>
            </a:r>
          </a:p>
        </p:txBody>
      </p:sp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1828802" y="6365877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The vectors </a:t>
            </a:r>
            <a:r>
              <a:rPr lang="en-US" sz="2400" b="1" i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Rx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and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x’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are coplanar </a:t>
            </a:r>
          </a:p>
        </p:txBody>
      </p:sp>
    </p:spTree>
    <p:extLst>
      <p:ext uri="{BB962C8B-B14F-4D97-AF65-F5344CB8AC3E}">
        <p14:creationId xmlns:p14="http://schemas.microsoft.com/office/powerpoint/2010/main" val="288263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</p:spTree>
    <p:extLst>
      <p:ext uri="{BB962C8B-B14F-4D97-AF65-F5344CB8AC3E}">
        <p14:creationId xmlns:p14="http://schemas.microsoft.com/office/powerpoint/2010/main" val="29124131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" y="4114802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3597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14802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7"/>
          <p:cNvGraphicFramePr>
            <a:graphicFrameLocks noChangeAspect="1"/>
          </p:cNvGraphicFramePr>
          <p:nvPr/>
        </p:nvGraphicFramePr>
        <p:xfrm>
          <a:off x="3505202" y="4038602"/>
          <a:ext cx="21113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3598" name="Equation" r:id="rId6" imgW="889000" imgH="228600" progId="Equation.3">
                  <p:embed/>
                </p:oleObj>
              </mc:Choice>
              <mc:Fallback>
                <p:oleObj name="Equation" r:id="rId6" imgW="889000" imgH="228600" progId="Equation.3">
                  <p:embed/>
                  <p:pic>
                    <p:nvPicPr>
                      <p:cNvPr id="102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2" y="4038602"/>
                        <a:ext cx="211137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7" name="AutoShape 28"/>
          <p:cNvSpPr>
            <a:spLocks noChangeArrowheads="1"/>
          </p:cNvSpPr>
          <p:nvPr/>
        </p:nvSpPr>
        <p:spPr bwMode="auto">
          <a:xfrm>
            <a:off x="26670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057900" y="2286002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 = </a:t>
            </a:r>
            <a:r>
              <a:rPr lang="en-US" sz="1400" b="1" i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Rx+t</a:t>
            </a:r>
            <a:endParaRPr lang="en-US" sz="1400" b="1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172CCF-F3DE-8047-8AFC-F9B3B3E5AF70}"/>
              </a:ext>
            </a:extLst>
          </p:cNvPr>
          <p:cNvGrpSpPr/>
          <p:nvPr/>
        </p:nvGrpSpPr>
        <p:grpSpPr>
          <a:xfrm>
            <a:off x="6019800" y="4038602"/>
            <a:ext cx="2406650" cy="542925"/>
            <a:chOff x="6019800" y="4038602"/>
            <a:chExt cx="2406650" cy="542925"/>
          </a:xfrm>
        </p:grpSpPr>
        <p:graphicFrame>
          <p:nvGraphicFramePr>
            <p:cNvPr id="26" name="Object 27"/>
            <p:cNvGraphicFramePr>
              <a:graphicFrameLocks noChangeAspect="1"/>
            </p:cNvGraphicFramePr>
            <p:nvPr/>
          </p:nvGraphicFramePr>
          <p:xfrm>
            <a:off x="6858000" y="4038602"/>
            <a:ext cx="15684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3599" name="Equation" r:id="rId9" imgW="660400" imgH="228600" progId="Equation.3">
                    <p:embed/>
                  </p:oleObj>
                </mc:Choice>
                <mc:Fallback>
                  <p:oleObj name="Equation" r:id="rId9" imgW="660400" imgH="228600" progId="Equation.3">
                    <p:embed/>
                    <p:pic>
                      <p:nvPicPr>
                        <p:cNvPr id="26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0" y="4038602"/>
                          <a:ext cx="1568450" cy="542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60198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8" name="AutoShape 22"/>
          <p:cNvSpPr>
            <a:spLocks noChangeArrowheads="1"/>
          </p:cNvSpPr>
          <p:nvPr/>
        </p:nvSpPr>
        <p:spPr bwMode="auto">
          <a:xfrm>
            <a:off x="72390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239966" y="5222877"/>
            <a:ext cx="34916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Essential Matrix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Longuet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-Higgins, 1981)</a:t>
            </a: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 Box 46"/>
          <p:cNvSpPr txBox="1">
            <a:spLocks noChangeArrowheads="1"/>
          </p:cNvSpPr>
          <p:nvPr/>
        </p:nvSpPr>
        <p:spPr bwMode="auto">
          <a:xfrm>
            <a:off x="1828802" y="6365877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The vectors </a:t>
            </a:r>
            <a:r>
              <a:rPr lang="en-US" sz="2400" b="1" i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and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x’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are coplanar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C4569B-FB1D-4B4E-9E4D-C61D9033241B}"/>
              </a:ext>
            </a:extLst>
          </p:cNvPr>
          <p:cNvGrpSpPr/>
          <p:nvPr/>
        </p:nvGrpSpPr>
        <p:grpSpPr>
          <a:xfrm>
            <a:off x="4075940" y="4553994"/>
            <a:ext cx="641350" cy="743494"/>
            <a:chOff x="4075940" y="4553994"/>
            <a:chExt cx="641350" cy="743494"/>
          </a:xfrm>
        </p:grpSpPr>
        <p:sp>
          <p:nvSpPr>
            <p:cNvPr id="2" name="Left Brace 1">
              <a:extLst>
                <a:ext uri="{FF2B5EF4-FFF2-40B4-BE49-F238E27FC236}">
                  <a16:creationId xmlns:a16="http://schemas.microsoft.com/office/drawing/2014/main" id="{CA95D3FF-DCEE-8648-A7DF-50E97C54F823}"/>
                </a:ext>
              </a:extLst>
            </p:cNvPr>
            <p:cNvSpPr/>
            <p:nvPr/>
          </p:nvSpPr>
          <p:spPr bwMode="auto">
            <a:xfrm rot="16200000">
              <a:off x="4220402" y="4409532"/>
              <a:ext cx="352425" cy="641350"/>
            </a:xfrm>
            <a:prstGeom prst="leftBrace">
              <a:avLst>
                <a:gd name="adj1" fmla="val 22550"/>
                <a:gd name="adj2" fmla="val 50000"/>
              </a:avLst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C5E5D5-CEB8-684D-B472-F2C2FF374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17194" y="4979988"/>
              <a:ext cx="342900" cy="3175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7E0391-FECF-3D4C-8EF8-1BBEA675F204}"/>
              </a:ext>
            </a:extLst>
          </p:cNvPr>
          <p:cNvGrpSpPr/>
          <p:nvPr/>
        </p:nvGrpSpPr>
        <p:grpSpPr>
          <a:xfrm>
            <a:off x="275334" y="5330366"/>
            <a:ext cx="3868469" cy="949325"/>
            <a:chOff x="1852962" y="5060278"/>
            <a:chExt cx="4822353" cy="1183409"/>
          </a:xfrm>
        </p:grpSpPr>
        <p:graphicFrame>
          <p:nvGraphicFramePr>
            <p:cNvPr id="32" name="Object 4">
              <a:extLst>
                <a:ext uri="{FF2B5EF4-FFF2-40B4-BE49-F238E27FC236}">
                  <a16:creationId xmlns:a16="http://schemas.microsoft.com/office/drawing/2014/main" id="{32E69C88-E878-7144-A056-828C867B17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5737269"/>
                </p:ext>
              </p:extLst>
            </p:nvPr>
          </p:nvGraphicFramePr>
          <p:xfrm>
            <a:off x="2865316" y="5060278"/>
            <a:ext cx="3809999" cy="1183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3600" name="Equation" r:id="rId12" imgW="2374560" imgH="736560" progId="Equation.3">
                    <p:embed/>
                  </p:oleObj>
                </mc:Choice>
                <mc:Fallback>
                  <p:oleObj name="Equation" r:id="rId12" imgW="2374560" imgH="736560" progId="Equation.3">
                    <p:embed/>
                    <p:pic>
                      <p:nvPicPr>
                        <p:cNvPr id="2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5316" y="5060278"/>
                          <a:ext cx="3809999" cy="118340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CA606FE-F56A-8840-A6C2-D72DAA92BBB4}"/>
                </a:ext>
              </a:extLst>
            </p:cNvPr>
            <p:cNvSpPr/>
            <p:nvPr/>
          </p:nvSpPr>
          <p:spPr>
            <a:xfrm>
              <a:off x="1852962" y="5410200"/>
              <a:ext cx="8902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Recall: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1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40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l’</a:t>
            </a:r>
            <a:r>
              <a:rPr lang="en-US" sz="2400" i="1" dirty="0"/>
              <a:t>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  <a:br>
              <a:rPr lang="en-US" sz="2400" dirty="0"/>
            </a:br>
            <a:endParaRPr lang="en-US" sz="800" dirty="0"/>
          </a:p>
          <a:p>
            <a:pPr lvl="1">
              <a:lnSpc>
                <a:spcPct val="80000"/>
              </a:lnSpc>
            </a:pPr>
            <a:r>
              <a:rPr lang="en-US" dirty="0"/>
              <a:t>Recall: a line is given by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ax + by + c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0 </a:t>
            </a:r>
            <a:r>
              <a:rPr lang="en-US" dirty="0">
                <a:cs typeface="Times New Roman" pitchFamily="18" charset="0"/>
              </a:rPr>
              <a:t>or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400" dirty="0"/>
          </a:p>
        </p:txBody>
      </p:sp>
      <p:graphicFrame>
        <p:nvGraphicFramePr>
          <p:cNvPr id="26" name="Object 27"/>
          <p:cNvGraphicFramePr>
            <a:graphicFrameLocks noChangeAspect="1"/>
          </p:cNvGraphicFramePr>
          <p:nvPr/>
        </p:nvGraphicFramePr>
        <p:xfrm>
          <a:off x="3657600" y="4114802"/>
          <a:ext cx="15684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4409" name="Equation" r:id="rId5" imgW="660400" imgH="228600" progId="Equation.3">
                  <p:embed/>
                </p:oleObj>
              </mc:Choice>
              <mc:Fallback>
                <p:oleObj name="Equation" r:id="rId5" imgW="660400" imgH="228600" progId="Equation.3">
                  <p:embed/>
                  <p:pic>
                    <p:nvPicPr>
                      <p:cNvPr id="26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114802"/>
                        <a:ext cx="15684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3505200" y="4114800"/>
            <a:ext cx="1905000" cy="609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9" name="Object 5"/>
          <p:cNvGraphicFramePr>
            <a:graphicFrameLocks noChangeAspect="1"/>
          </p:cNvGraphicFramePr>
          <p:nvPr/>
        </p:nvGraphicFramePr>
        <p:xfrm>
          <a:off x="2819400" y="5562602"/>
          <a:ext cx="3429000" cy="1121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4410" name="Equation" r:id="rId7" imgW="2082600" imgH="711000" progId="Equation.3">
                  <p:embed/>
                </p:oleObj>
              </mc:Choice>
              <mc:Fallback>
                <p:oleObj name="Equation" r:id="rId7" imgW="2082600" imgH="711000" progId="Equation.3">
                  <p:embed/>
                  <p:pic>
                    <p:nvPicPr>
                      <p:cNvPr id="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562602"/>
                        <a:ext cx="3429000" cy="1121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928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1" grpId="0" animBg="1"/>
      <p:bldP spid="660510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40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40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1" name="Object 27"/>
          <p:cNvGraphicFramePr>
            <a:graphicFrameLocks noChangeAspect="1"/>
          </p:cNvGraphicFramePr>
          <p:nvPr/>
        </p:nvGraphicFramePr>
        <p:xfrm>
          <a:off x="3657600" y="4114802"/>
          <a:ext cx="15684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17" name="Equation" r:id="rId5" imgW="660400" imgH="228600" progId="Equation.3">
                  <p:embed/>
                </p:oleObj>
              </mc:Choice>
              <mc:Fallback>
                <p:oleObj name="Equation" r:id="rId5" imgW="660400" imgH="228600" progId="Equation.3">
                  <p:embed/>
                  <p:pic>
                    <p:nvPicPr>
                      <p:cNvPr id="21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114802"/>
                        <a:ext cx="15684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3505200" y="4114800"/>
            <a:ext cx="1905000" cy="609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uiExpand="1" build="p"/>
      <p:bldP spid="660498" grpId="0" animBg="1"/>
      <p:bldP spid="66049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809080" y="1142999"/>
            <a:ext cx="7772400" cy="3166201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Recall that we normalized the coordinates</a:t>
            </a:r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where      is the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But in the </a:t>
            </a:r>
            <a:r>
              <a:rPr lang="en-US" i="1" dirty="0"/>
              <a:t>uncalibrated</a:t>
            </a:r>
            <a:r>
              <a:rPr lang="en-US" dirty="0"/>
              <a:t> case, </a:t>
            </a:r>
            <a:r>
              <a:rPr lang="en-US" b="1" i="1" dirty="0"/>
              <a:t>K</a:t>
            </a:r>
            <a:r>
              <a:rPr lang="en-US" dirty="0"/>
              <a:t> and </a:t>
            </a:r>
            <a:r>
              <a:rPr lang="en-US" b="1" i="1" dirty="0"/>
              <a:t>K</a:t>
            </a:r>
            <a:r>
              <a:rPr lang="en-US" i="1" dirty="0"/>
              <a:t>’</a:t>
            </a:r>
            <a:r>
              <a:rPr lang="en-US" dirty="0"/>
              <a:t> are unknown!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We can write the </a:t>
            </a:r>
            <a:r>
              <a:rPr lang="en-US" dirty="0" err="1"/>
              <a:t>epipolar</a:t>
            </a:r>
            <a:r>
              <a:rPr lang="en-US" dirty="0"/>
              <a:t> constraint in terms of </a:t>
            </a:r>
            <a:r>
              <a:rPr lang="en-US" i="1" dirty="0"/>
              <a:t>unknown</a:t>
            </a:r>
            <a:r>
              <a:rPr lang="en-US" dirty="0"/>
              <a:t> normalized coordinates: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2A1C6-8087-3A41-A459-20050CD84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062" y="1600200"/>
            <a:ext cx="1770376" cy="369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0AC86B-A2DA-A247-B21F-A431604D6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139" y="1600200"/>
            <a:ext cx="2084114" cy="36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A37B2-E9D0-4E4C-A400-8DC983FE8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353" y="4262711"/>
            <a:ext cx="1916397" cy="394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87EC7-76E9-8046-89BF-6186C17AE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43" y="4800600"/>
            <a:ext cx="4401907" cy="476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AA0A1F-F455-A644-A0D6-0BA6BFDC8D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453" y="2100577"/>
            <a:ext cx="241300" cy="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FDE51F-4009-404E-9BB9-24D90F0CA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050" y="5334000"/>
            <a:ext cx="4076700" cy="476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651EE1-65BA-D049-B4A7-D4C3400F4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700" y="6121400"/>
            <a:ext cx="2082800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7C1464-0E57-BD41-97E3-70BF12CA7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0160" y="1271355"/>
            <a:ext cx="956079" cy="994322"/>
          </a:xfrm>
          <a:prstGeom prst="rect">
            <a:avLst/>
          </a:prstGeom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302516A1-9321-8247-99BB-A393CF249F06}"/>
              </a:ext>
            </a:extLst>
          </p:cNvPr>
          <p:cNvSpPr/>
          <p:nvPr/>
        </p:nvSpPr>
        <p:spPr bwMode="auto">
          <a:xfrm rot="5400000">
            <a:off x="2622288" y="4799822"/>
            <a:ext cx="431799" cy="2262155"/>
          </a:xfrm>
          <a:prstGeom prst="rightBrace">
            <a:avLst>
              <a:gd name="adj1" fmla="val 52147"/>
              <a:gd name="adj2" fmla="val 49303"/>
            </a:avLst>
          </a:prstGeom>
          <a:solidFill>
            <a:schemeClr val="accent1">
              <a:alpha val="2162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C157AB-22C6-CD4D-A153-F5703DD8ED89}"/>
              </a:ext>
            </a:extLst>
          </p:cNvPr>
          <p:cNvGrpSpPr/>
          <p:nvPr/>
        </p:nvGrpSpPr>
        <p:grpSpPr>
          <a:xfrm>
            <a:off x="5768044" y="5660478"/>
            <a:ext cx="3276600" cy="819150"/>
            <a:chOff x="4800600" y="5238750"/>
            <a:chExt cx="3657600" cy="914400"/>
          </a:xfrm>
        </p:grpSpPr>
        <p:sp>
          <p:nvSpPr>
            <p:cNvPr id="35" name="Text Box 18">
              <a:extLst>
                <a:ext uri="{FF2B5EF4-FFF2-40B4-BE49-F238E27FC236}">
                  <a16:creationId xmlns:a16="http://schemas.microsoft.com/office/drawing/2014/main" id="{BDF9B8C8-9BB2-E549-984C-617B0AC41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0721" y="5322890"/>
              <a:ext cx="3079750" cy="731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Fundamental Matrix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(</a:t>
              </a:r>
              <a:r>
                <a:rPr lang="en-US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Faugeras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and Luong, 1992)</a:t>
              </a:r>
              <a:endParaRPr lang="en-US" sz="2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Rectangle 19">
              <a:extLst>
                <a:ext uri="{FF2B5EF4-FFF2-40B4-BE49-F238E27FC236}">
                  <a16:creationId xmlns:a16="http://schemas.microsoft.com/office/drawing/2014/main" id="{B95C9A7A-A1B8-CC4D-B74A-3A312E633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5238750"/>
              <a:ext cx="3657600" cy="914400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B6849809-7E99-B94D-8B14-D9975B2875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6411" y="5140342"/>
            <a:ext cx="2191788" cy="27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uiExpand="1" build="p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71071-354C-E449-B051-5F501640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vs Fundamental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89899-C5AC-7748-9529-4E052E374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267200"/>
            <a:ext cx="2082800" cy="43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96B580-FEE3-BD4D-B428-7B43233A7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034106"/>
            <a:ext cx="1916397" cy="394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099B73-5D09-BD42-8956-ECC21379257F}"/>
              </a:ext>
            </a:extLst>
          </p:cNvPr>
          <p:cNvSpPr txBox="1"/>
          <p:nvPr/>
        </p:nvSpPr>
        <p:spPr>
          <a:xfrm>
            <a:off x="685800" y="12192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is the difference??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F94F9-2461-6842-BA83-01ACC4E5D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5373713"/>
            <a:ext cx="3187271" cy="39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Uncalibrated case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4106" name="Freeform 7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7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4108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4110" name="Line 11"/>
          <p:cNvSpPr>
            <a:spLocks noChangeShapeType="1"/>
          </p:cNvSpPr>
          <p:nvPr/>
        </p:nvSpPr>
        <p:spPr bwMode="auto">
          <a:xfrm flipV="1">
            <a:off x="1204915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1" name="Line 12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2" name="Line 13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4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5" name="Oval 1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6" name="Oval 1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5105400" y="5322890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Fundamental Matrix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Faugeras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and Luong, 1992)</a:t>
            </a: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800600" y="523875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400800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97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409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2"/>
          <p:cNvGraphicFramePr>
            <a:graphicFrameLocks noChangeAspect="1"/>
          </p:cNvGraphicFramePr>
          <p:nvPr/>
        </p:nvGraphicFramePr>
        <p:xfrm>
          <a:off x="466725" y="4778377"/>
          <a:ext cx="20637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98" name="Equation" r:id="rId7" imgW="711000" imgH="457200" progId="Equation.3">
                  <p:embed/>
                </p:oleObj>
              </mc:Choice>
              <mc:Fallback>
                <p:oleObj name="Equation" r:id="rId7" imgW="711000" imgH="457200" progId="Equation.3">
                  <p:embed/>
                  <p:pic>
                    <p:nvPicPr>
                      <p:cNvPr id="4099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4778377"/>
                        <a:ext cx="2063750" cy="1376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7599" name="Equation" r:id="rId9" imgW="2184120" imgH="228600" progId="Equation.3">
                    <p:embed/>
                  </p:oleObj>
                </mc:Choice>
                <mc:Fallback>
                  <p:oleObj name="Equation" r:id="rId9" imgW="2184120" imgH="228600" progId="Equation.3">
                    <p:embed/>
                    <p:pic>
                      <p:nvPicPr>
                        <p:cNvPr id="410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D00FA1-663B-C041-ACFA-8A113B96A0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3600" y="1120777"/>
            <a:ext cx="4699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743200" y="417195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1774" name="Rectangle 30"/>
              <p:cNvSpPr>
                <a:spLocks noChangeArrowheads="1"/>
              </p:cNvSpPr>
              <p:nvPr/>
            </p:nvSpPr>
            <p:spPr bwMode="auto">
              <a:xfrm>
                <a:off x="685800" y="4800600"/>
                <a:ext cx="8458200" cy="1752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  <a:defRPr/>
                </a:pPr>
                <a:r>
                  <a:rPr lang="en-US" sz="24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is the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epipolar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line associated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4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(</a:t>
                </a:r>
                <a:r>
                  <a:rPr lang="en-US" sz="28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l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' = </a:t>
                </a:r>
                <a:r>
                  <a:rPr lang="en-US" sz="28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)</a:t>
                </a:r>
                <a:endParaRPr lang="en-US" sz="2400" i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 marL="342900" indent="-3429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  <a:defRPr/>
                </a:pPr>
                <a:r>
                  <a:rPr lang="en-US" sz="2400" b="1" i="1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</a:t>
                </a:r>
                <a:r>
                  <a:rPr lang="en-US" sz="2400" i="1" baseline="30000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T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'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is the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epipolar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line associated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4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𝒙</m:t>
                        </m:r>
                      </m:e>
                    </m:acc>
                    <m:r>
                      <a:rPr lang="en-US" sz="24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′</m:t>
                    </m:r>
                    <m:r>
                      <a:rPr lang="en-US" sz="24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(</a:t>
                </a:r>
                <a:r>
                  <a:rPr lang="en-US" sz="28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l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= </a:t>
                </a:r>
                <a:r>
                  <a:rPr lang="en-US" sz="28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</a:t>
                </a:r>
                <a:r>
                  <a:rPr lang="en-US" sz="2800" i="1" baseline="300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T</a:t>
                </a:r>
                <a:r>
                  <a:rPr lang="en-US" sz="2800" b="1" dirty="0">
                    <a:solidFill>
                      <a:srgbClr val="000000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𝒙</m:t>
                        </m:r>
                      </m:e>
                    </m:acc>
                    <m:r>
                      <a:rPr lang="en-US" sz="2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′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)</a:t>
                </a:r>
                <a:endParaRPr lang="en-US" sz="2400" i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 marL="342900" indent="-3429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  <a:defRPr/>
                </a:pPr>
                <a:r>
                  <a:rPr lang="en-US" sz="24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 e</a:t>
                </a:r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= 0   and   </a:t>
                </a:r>
                <a:r>
                  <a:rPr lang="en-US" sz="2400" b="1" i="1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</a:t>
                </a:r>
                <a:r>
                  <a:rPr lang="en-US" sz="2400" i="1" baseline="30000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T</a:t>
                </a:r>
                <a:r>
                  <a:rPr lang="en-US" sz="2400" b="1" i="1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e</a:t>
                </a:r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' = 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0</a:t>
                </a:r>
              </a:p>
              <a:p>
                <a:pPr marL="342900" indent="-3429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  <a:defRPr/>
                </a:pPr>
                <a:r>
                  <a:rPr lang="en-US" sz="24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</a:t>
                </a:r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is singular (rank two)</a:t>
                </a:r>
              </a:p>
              <a:p>
                <a:pPr marL="342900" indent="-3429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  <a:defRPr/>
                </a:pPr>
                <a:r>
                  <a:rPr lang="en-US" sz="24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has </a:t>
                </a:r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seven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degrees of freedom</a:t>
                </a:r>
              </a:p>
            </p:txBody>
          </p:sp>
        </mc:Choice>
        <mc:Fallback xmlns="">
          <p:sp>
            <p:nvSpPr>
              <p:cNvPr id="671774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4800600"/>
                <a:ext cx="8458200" cy="1752600"/>
              </a:xfrm>
              <a:prstGeom prst="rect">
                <a:avLst/>
              </a:prstGeom>
              <a:blipFill>
                <a:blip r:embed="rId3"/>
                <a:stretch>
                  <a:fillRect l="-1051" t="-8696" b="-195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40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40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01610-5B7B-2045-B832-6A6031E51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86" y="4138717"/>
            <a:ext cx="1563414" cy="322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B7046E-A181-7B4C-BBA5-6577C25BB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123008"/>
            <a:ext cx="1828800" cy="379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8E399F-9856-764F-9565-99DE5507B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3321" y="4168277"/>
            <a:ext cx="2191788" cy="272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0A3662-1D2C-8F4B-9479-75FA0B7D7071}"/>
              </a:ext>
            </a:extLst>
          </p:cNvPr>
          <p:cNvSpPr txBox="1"/>
          <p:nvPr/>
        </p:nvSpPr>
        <p:spPr>
          <a:xfrm>
            <a:off x="5786438" y="4138717"/>
            <a:ext cx="76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230188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uiExpand="1" build="p"/>
      <p:bldP spid="671798" grpId="0" uiExpand="1" animBg="1"/>
      <p:bldP spid="671799" grpId="0" uiExpand="1" animBg="1"/>
      <p:bldP spid="671800" grpId="0" uiExpand="1" animBg="1"/>
      <p:bldP spid="671801" grpId="0" uiExpan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2536-94B3-DD4F-AA01-A0C50357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the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6236EE-C611-714B-8994-3141E80AD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Homography</a:t>
            </a:r>
            <a:r>
              <a:rPr lang="en-US" dirty="0"/>
              <a:t> Matrix: 3x3</a:t>
            </a:r>
          </a:p>
          <a:p>
            <a:endParaRPr lang="en-US" dirty="0"/>
          </a:p>
          <a:p>
            <a:r>
              <a:rPr lang="en-US" dirty="0"/>
              <a:t>Essential/Fundamental Matrix is also 3x3. </a:t>
            </a:r>
          </a:p>
          <a:p>
            <a:endParaRPr lang="en-US" dirty="0"/>
          </a:p>
          <a:p>
            <a:r>
              <a:rPr lang="en-US" dirty="0" err="1"/>
              <a:t>Homography</a:t>
            </a:r>
            <a:r>
              <a:rPr lang="en-US" dirty="0"/>
              <a:t> is a special case of the Essential/Fundamental matrix, for planar scenes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111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A476-26D6-7B44-984A-19431886D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838200"/>
          </a:xfrm>
        </p:spPr>
        <p:txBody>
          <a:bodyPr/>
          <a:lstStyle/>
          <a:p>
            <a:r>
              <a:rPr lang="en-US" dirty="0"/>
              <a:t>Where are we?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56F5-48DD-294B-8AA0-6279077C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Recall we’re trying to get the 3D points of corresponding images, with calibrated cameras (known K and R, T)</a:t>
            </a:r>
          </a:p>
          <a:p>
            <a:pPr marL="0" indent="0"/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Solve for correspondences using </a:t>
            </a:r>
            <a:r>
              <a:rPr lang="en-US" dirty="0" err="1"/>
              <a:t>epipolar</a:t>
            </a:r>
            <a:r>
              <a:rPr lang="en-US" dirty="0"/>
              <a:t> constraints from known camera (1D search)</a:t>
            </a:r>
          </a:p>
          <a:p>
            <a:pPr marL="514350" indent="-514350">
              <a:buAutoNum type="arabicPeriod"/>
            </a:pPr>
            <a:r>
              <a:rPr lang="en-US" dirty="0"/>
              <a:t>Triangulate to get depth!</a:t>
            </a:r>
          </a:p>
        </p:txBody>
      </p:sp>
    </p:spTree>
    <p:extLst>
      <p:ext uri="{BB962C8B-B14F-4D97-AF65-F5344CB8AC3E}">
        <p14:creationId xmlns:p14="http://schemas.microsoft.com/office/powerpoint/2010/main" val="9090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281DD725-4C3E-054B-B12A-42B119814605}"/>
              </a:ext>
            </a:extLst>
          </p:cNvPr>
          <p:cNvGrpSpPr/>
          <p:nvPr/>
        </p:nvGrpSpPr>
        <p:grpSpPr>
          <a:xfrm>
            <a:off x="2825585" y="4343400"/>
            <a:ext cx="3620760" cy="914400"/>
            <a:chOff x="2825585" y="4100899"/>
            <a:chExt cx="3620760" cy="9144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647388D-D701-B94C-BA83-EDCF3E8481D6}"/>
                </a:ext>
              </a:extLst>
            </p:cNvPr>
            <p:cNvSpPr/>
            <p:nvPr/>
          </p:nvSpPr>
          <p:spPr bwMode="auto">
            <a:xfrm>
              <a:off x="2825585" y="4100899"/>
              <a:ext cx="437826" cy="4953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04A0739-F9DF-7E48-A5EB-BB859D37E647}"/>
                </a:ext>
              </a:extLst>
            </p:cNvPr>
            <p:cNvSpPr/>
            <p:nvPr/>
          </p:nvSpPr>
          <p:spPr bwMode="auto">
            <a:xfrm>
              <a:off x="6008519" y="4519999"/>
              <a:ext cx="437826" cy="4953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8711230-8A00-A34F-ACC1-DB6040B4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Finally: computing depth by 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8264C-A114-ED47-9EFE-2BDF3649F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838200"/>
          </a:xfrm>
        </p:spPr>
        <p:txBody>
          <a:bodyPr/>
          <a:lstStyle/>
          <a:p>
            <a:r>
              <a:rPr lang="en-US" dirty="0"/>
              <a:t>We know about the camera, K</a:t>
            </a:r>
            <a:r>
              <a:rPr lang="en-US" baseline="-25000" dirty="0"/>
              <a:t>1</a:t>
            </a:r>
            <a:r>
              <a:rPr lang="en-US" dirty="0"/>
              <a:t>, K</a:t>
            </a:r>
            <a:r>
              <a:rPr lang="en-US" baseline="-25000" dirty="0"/>
              <a:t>2</a:t>
            </a:r>
            <a:r>
              <a:rPr lang="en-US" dirty="0"/>
              <a:t> and [R t]: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4887C-0323-224B-87C5-6CBC769B5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110" y="4408571"/>
            <a:ext cx="1663700" cy="33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5B0C14-9F56-3F46-B9F6-8D243AA0B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777" y="4357771"/>
            <a:ext cx="2044700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BB6ABB-9069-9E44-A989-3B2C845A2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034" y="3668699"/>
            <a:ext cx="1320800" cy="381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D977C9-2798-FC4A-80CA-9C6DD9B0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72"/>
          <a:stretch/>
        </p:blipFill>
        <p:spPr>
          <a:xfrm>
            <a:off x="4396723" y="4800600"/>
            <a:ext cx="3070877" cy="4953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F1A4AA2-1BB3-AF43-818E-D0FCE83004B5}"/>
              </a:ext>
            </a:extLst>
          </p:cNvPr>
          <p:cNvGrpSpPr/>
          <p:nvPr/>
        </p:nvGrpSpPr>
        <p:grpSpPr>
          <a:xfrm>
            <a:off x="1981200" y="1461701"/>
            <a:ext cx="5181600" cy="2140226"/>
            <a:chOff x="990600" y="1143000"/>
            <a:chExt cx="7010400" cy="2895600"/>
          </a:xfrm>
        </p:grpSpPr>
        <p:pic>
          <p:nvPicPr>
            <p:cNvPr id="33" name="Picture 46">
              <a:extLst>
                <a:ext uri="{FF2B5EF4-FFF2-40B4-BE49-F238E27FC236}">
                  <a16:creationId xmlns:a16="http://schemas.microsoft.com/office/drawing/2014/main" id="{EEDCAB03-06B4-B143-A863-13AD7162A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90600" y="1219200"/>
              <a:ext cx="70104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Rectangle 47">
              <a:extLst>
                <a:ext uri="{FF2B5EF4-FFF2-40B4-BE49-F238E27FC236}">
                  <a16:creationId xmlns:a16="http://schemas.microsoft.com/office/drawing/2014/main" id="{1BE3E182-A405-0542-B9C7-DCF42323F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452" y="1806577"/>
              <a:ext cx="207963" cy="265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C21D959A-BFB9-4046-A6CF-8F76FD2D6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9215" y="1814513"/>
              <a:ext cx="293687" cy="266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Text Box 49">
              <a:extLst>
                <a:ext uri="{FF2B5EF4-FFF2-40B4-BE49-F238E27FC236}">
                  <a16:creationId xmlns:a16="http://schemas.microsoft.com/office/drawing/2014/main" id="{9F6FFDEE-B593-004F-B3E4-C1231ECDA0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1025" y="1143000"/>
              <a:ext cx="338138" cy="3698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X</a:t>
              </a:r>
            </a:p>
          </p:txBody>
        </p:sp>
        <p:sp>
          <p:nvSpPr>
            <p:cNvPr id="37" name="Freeform 50">
              <a:extLst>
                <a:ext uri="{FF2B5EF4-FFF2-40B4-BE49-F238E27FC236}">
                  <a16:creationId xmlns:a16="http://schemas.microsoft.com/office/drawing/2014/main" id="{E32574D4-1171-3E40-B558-2B1C64E5C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88" y="2446340"/>
              <a:ext cx="209550" cy="198437"/>
            </a:xfrm>
            <a:custGeom>
              <a:avLst/>
              <a:gdLst>
                <a:gd name="T0" fmla="*/ 2147483647 w 144"/>
                <a:gd name="T1" fmla="*/ 0 h 144"/>
                <a:gd name="T2" fmla="*/ 0 w 144"/>
                <a:gd name="T3" fmla="*/ 2147483647 h 144"/>
                <a:gd name="T4" fmla="*/ 2147483647 w 144"/>
                <a:gd name="T5" fmla="*/ 2147483647 h 144"/>
                <a:gd name="T6" fmla="*/ 2147483647 w 144"/>
                <a:gd name="T7" fmla="*/ 2147483647 h 144"/>
                <a:gd name="T8" fmla="*/ 2147483647 w 144"/>
                <a:gd name="T9" fmla="*/ 0 h 144"/>
                <a:gd name="T10" fmla="*/ 2147483647 w 144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144"/>
                <a:gd name="T20" fmla="*/ 144 w 144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144">
                  <a:moveTo>
                    <a:pt x="48" y="0"/>
                  </a:moveTo>
                  <a:lnTo>
                    <a:pt x="0" y="96"/>
                  </a:lnTo>
                  <a:lnTo>
                    <a:pt x="48" y="144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Text Box 51">
              <a:extLst>
                <a:ext uri="{FF2B5EF4-FFF2-40B4-BE49-F238E27FC236}">
                  <a16:creationId xmlns:a16="http://schemas.microsoft.com/office/drawing/2014/main" id="{BAE49CB5-48DA-3E4B-B0B8-B74DCE0197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5890" y="2286000"/>
              <a:ext cx="19208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i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x</a:t>
              </a:r>
            </a:p>
          </p:txBody>
        </p:sp>
        <p:sp>
          <p:nvSpPr>
            <p:cNvPr id="39" name="Freeform 52">
              <a:extLst>
                <a:ext uri="{FF2B5EF4-FFF2-40B4-BE49-F238E27FC236}">
                  <a16:creationId xmlns:a16="http://schemas.microsoft.com/office/drawing/2014/main" id="{F4303098-19E0-E34D-9628-2EC6C569A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2446340"/>
              <a:ext cx="209550" cy="198437"/>
            </a:xfrm>
            <a:custGeom>
              <a:avLst/>
              <a:gdLst>
                <a:gd name="T0" fmla="*/ 2147483647 w 144"/>
                <a:gd name="T1" fmla="*/ 0 h 144"/>
                <a:gd name="T2" fmla="*/ 0 w 144"/>
                <a:gd name="T3" fmla="*/ 2147483647 h 144"/>
                <a:gd name="T4" fmla="*/ 2147483647 w 144"/>
                <a:gd name="T5" fmla="*/ 2147483647 h 144"/>
                <a:gd name="T6" fmla="*/ 2147483647 w 144"/>
                <a:gd name="T7" fmla="*/ 2147483647 h 144"/>
                <a:gd name="T8" fmla="*/ 2147483647 w 144"/>
                <a:gd name="T9" fmla="*/ 0 h 144"/>
                <a:gd name="T10" fmla="*/ 2147483647 w 144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144"/>
                <a:gd name="T20" fmla="*/ 144 w 144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144">
                  <a:moveTo>
                    <a:pt x="48" y="0"/>
                  </a:moveTo>
                  <a:lnTo>
                    <a:pt x="0" y="96"/>
                  </a:lnTo>
                  <a:lnTo>
                    <a:pt x="48" y="144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Text Box 53">
              <a:extLst>
                <a:ext uri="{FF2B5EF4-FFF2-40B4-BE49-F238E27FC236}">
                  <a16:creationId xmlns:a16="http://schemas.microsoft.com/office/drawing/2014/main" id="{05B00A71-5347-D849-8E52-56BB2E071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7902" y="2286000"/>
              <a:ext cx="705969" cy="416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i="1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x’</a:t>
              </a:r>
            </a:p>
          </p:txBody>
        </p:sp>
        <p:sp>
          <p:nvSpPr>
            <p:cNvPr id="43" name="Oval 56">
              <a:extLst>
                <a:ext uri="{FF2B5EF4-FFF2-40B4-BE49-F238E27FC236}">
                  <a16:creationId xmlns:a16="http://schemas.microsoft.com/office/drawing/2014/main" id="{BF4DCBE1-1472-B84C-8865-82A036B3A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5938" y="3641725"/>
              <a:ext cx="138112" cy="1333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Oval 57">
              <a:extLst>
                <a:ext uri="{FF2B5EF4-FFF2-40B4-BE49-F238E27FC236}">
                  <a16:creationId xmlns:a16="http://schemas.microsoft.com/office/drawing/2014/main" id="{EBA8803A-0687-3046-8711-4EFDF942C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6438" y="3668713"/>
              <a:ext cx="138112" cy="1333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FA32E41-DEA6-534C-B391-AB697F4CD381}"/>
                  </a:ext>
                </a:extLst>
              </p:cNvPr>
              <p:cNvSpPr txBox="1"/>
              <p:nvPr/>
            </p:nvSpPr>
            <p:spPr>
              <a:xfrm>
                <a:off x="4851762" y="1490951"/>
                <a:ext cx="15525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FA32E41-DEA6-534C-B391-AB697F4CD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762" y="1490951"/>
                <a:ext cx="1552541" cy="276999"/>
              </a:xfrm>
              <a:prstGeom prst="rect">
                <a:avLst/>
              </a:prstGeom>
              <a:blipFill>
                <a:blip r:embed="rId8"/>
                <a:stretch>
                  <a:fillRect l="-1626" r="-162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1D544C14-7E6F-3348-A96C-9ABAC3280629}"/>
              </a:ext>
            </a:extLst>
          </p:cNvPr>
          <p:cNvSpPr txBox="1">
            <a:spLocks/>
          </p:cNvSpPr>
          <p:nvPr/>
        </p:nvSpPr>
        <p:spPr bwMode="auto">
          <a:xfrm>
            <a:off x="685800" y="3668699"/>
            <a:ext cx="72771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and that these are corresponding points: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39735C7-AC9E-2843-83B6-61C927E94F46}"/>
              </a:ext>
            </a:extLst>
          </p:cNvPr>
          <p:cNvGrpSpPr/>
          <p:nvPr/>
        </p:nvGrpSpPr>
        <p:grpSpPr>
          <a:xfrm>
            <a:off x="3044498" y="4838700"/>
            <a:ext cx="3182935" cy="1409700"/>
            <a:chOff x="3044498" y="4838700"/>
            <a:chExt cx="3182935" cy="1409700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BA0AFF6-F385-4747-A9E2-626F4FD148E4}"/>
                </a:ext>
              </a:extLst>
            </p:cNvPr>
            <p:cNvCxnSpPr>
              <a:cxnSpLocks/>
              <a:stCxn id="73" idx="2"/>
            </p:cNvCxnSpPr>
            <p:nvPr/>
          </p:nvCxnSpPr>
          <p:spPr bwMode="auto">
            <a:xfrm>
              <a:off x="3044498" y="4838700"/>
              <a:ext cx="824908" cy="914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25BA4352-24FB-AB44-810F-70F0489507F4}"/>
                </a:ext>
              </a:extLst>
            </p:cNvPr>
            <p:cNvCxnSpPr>
              <a:cxnSpLocks/>
              <a:endCxn id="82" idx="0"/>
            </p:cNvCxnSpPr>
            <p:nvPr/>
          </p:nvCxnSpPr>
          <p:spPr bwMode="auto">
            <a:xfrm flipH="1">
              <a:off x="4475797" y="5181600"/>
              <a:ext cx="1751636" cy="5715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241A3BA8-B0C3-4648-996B-109E36E8CB7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51478" y="5753100"/>
              <a:ext cx="2448637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2400" kern="0" dirty="0"/>
                <a:t>only unknowns! 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CB08AE54-358A-B84B-A875-E768E8520BC4}"/>
              </a:ext>
            </a:extLst>
          </p:cNvPr>
          <p:cNvSpPr txBox="1"/>
          <p:nvPr/>
        </p:nvSpPr>
        <p:spPr>
          <a:xfrm>
            <a:off x="189882" y="5751786"/>
            <a:ext cx="2511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many unknowns + how many equations do we have?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E19C414-04A3-4546-91AB-01EFA39C0F10}"/>
              </a:ext>
            </a:extLst>
          </p:cNvPr>
          <p:cNvSpPr txBox="1"/>
          <p:nvPr/>
        </p:nvSpPr>
        <p:spPr>
          <a:xfrm>
            <a:off x="6404303" y="6053666"/>
            <a:ext cx="251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Solve by least squares</a:t>
            </a:r>
          </a:p>
        </p:txBody>
      </p:sp>
    </p:spTree>
    <p:extLst>
      <p:ext uri="{BB962C8B-B14F-4D97-AF65-F5344CB8AC3E}">
        <p14:creationId xmlns:p14="http://schemas.microsoft.com/office/powerpoint/2010/main" val="165600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7" grpId="0"/>
      <p:bldP spid="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D26C404-46E6-8241-BF26-54D187732976}"/>
              </a:ext>
            </a:extLst>
          </p:cNvPr>
          <p:cNvSpPr/>
          <p:nvPr/>
        </p:nvSpPr>
        <p:spPr>
          <a:xfrm rot="3611479" flipV="1">
            <a:off x="5844130" y="3072291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287DA29-2BE2-7D4C-9AA0-EFB68D240920}"/>
              </a:ext>
            </a:extLst>
          </p:cNvPr>
          <p:cNvSpPr/>
          <p:nvPr/>
        </p:nvSpPr>
        <p:spPr>
          <a:xfrm flipV="1">
            <a:off x="3758762" y="5275432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291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D66D0-5663-7542-816A-2F8EE9F6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Disclaimer: Noise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886FE8-B838-1B4B-9056-72B1C716CAB9}"/>
              </a:ext>
            </a:extLst>
          </p:cNvPr>
          <p:cNvGrpSpPr/>
          <p:nvPr/>
        </p:nvGrpSpPr>
        <p:grpSpPr>
          <a:xfrm>
            <a:off x="457200" y="1219200"/>
            <a:ext cx="5416550" cy="4850798"/>
            <a:chOff x="457200" y="1219200"/>
            <a:chExt cx="5416550" cy="48507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175628-35F2-224D-ACCF-57B8CF72A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219200"/>
              <a:ext cx="5416550" cy="485079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0D2993-C28C-EE40-88E1-F10E13118BC3}"/>
                </a:ext>
              </a:extLst>
            </p:cNvPr>
            <p:cNvSpPr/>
            <p:nvPr/>
          </p:nvSpPr>
          <p:spPr bwMode="auto">
            <a:xfrm>
              <a:off x="3429000" y="1905000"/>
              <a:ext cx="2057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3361ADB-F646-974F-B52C-35EC02CF6D2A}"/>
              </a:ext>
            </a:extLst>
          </p:cNvPr>
          <p:cNvSpPr txBox="1"/>
          <p:nvPr/>
        </p:nvSpPr>
        <p:spPr>
          <a:xfrm>
            <a:off x="17929" y="6443246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credit: Shubham </a:t>
            </a:r>
            <a:r>
              <a:rPr lang="en-US" sz="1600" dirty="0" err="1"/>
              <a:t>Tulsiani</a:t>
            </a:r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74B30A-F934-6046-AEA3-12786B2BC4FE}"/>
              </a:ext>
            </a:extLst>
          </p:cNvPr>
          <p:cNvGrpSpPr/>
          <p:nvPr/>
        </p:nvGrpSpPr>
        <p:grpSpPr>
          <a:xfrm>
            <a:off x="2895600" y="1891553"/>
            <a:ext cx="6069106" cy="707886"/>
            <a:chOff x="2895600" y="1891553"/>
            <a:chExt cx="6069106" cy="70788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657AAE1-69BB-9E4D-A33F-CBFDFC313B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95600" y="2209800"/>
              <a:ext cx="2209800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857616-5147-5F40-841B-31AE938B65E6}"/>
                </a:ext>
              </a:extLst>
            </p:cNvPr>
            <p:cNvSpPr txBox="1"/>
            <p:nvPr/>
          </p:nvSpPr>
          <p:spPr>
            <a:xfrm>
              <a:off x="5078506" y="1891553"/>
              <a:ext cx="3886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Ray’s don’t always intersect because of noise!!!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069DD9C-C704-E841-90DF-BE15C5117C5E}"/>
              </a:ext>
            </a:extLst>
          </p:cNvPr>
          <p:cNvSpPr txBox="1"/>
          <p:nvPr/>
        </p:nvSpPr>
        <p:spPr>
          <a:xfrm>
            <a:off x="5078506" y="3429000"/>
            <a:ext cx="3886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Least squares get you to a reasonable solution but it’s not the actual geometric error (it’s how far away the solution is from Ax = 0)</a:t>
            </a:r>
          </a:p>
          <a:p>
            <a:endParaRPr lang="en-US" sz="2000" dirty="0"/>
          </a:p>
          <a:p>
            <a:r>
              <a:rPr lang="en-US" sz="2000" dirty="0"/>
              <a:t>In practice with noise, you do non-linear least squares, or “bundle adjustment” (more than 2 image case, next lecture..)</a:t>
            </a:r>
          </a:p>
        </p:txBody>
      </p:sp>
    </p:spTree>
    <p:extLst>
      <p:ext uri="{BB962C8B-B14F-4D97-AF65-F5344CB8AC3E}">
        <p14:creationId xmlns:p14="http://schemas.microsoft.com/office/powerpoint/2010/main" val="24624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C046-18E2-D54F-92A1-8C07424A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Two-view, known camera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A07AB-3F12-8C4A-BBC2-3418735E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0. Calibrate the camera.</a:t>
            </a:r>
          </a:p>
          <a:p>
            <a:endParaRPr lang="en-US" dirty="0"/>
          </a:p>
          <a:p>
            <a:r>
              <a:rPr lang="en-US" dirty="0"/>
              <a:t>1. Find correspondences:</a:t>
            </a:r>
          </a:p>
          <a:p>
            <a:r>
              <a:rPr lang="en-US" dirty="0"/>
              <a:t>	 - Reduce this to 1D search with </a:t>
            </a:r>
            <a:r>
              <a:rPr lang="en-US" dirty="0" err="1"/>
              <a:t>Epipolar</a:t>
            </a:r>
            <a:r>
              <a:rPr lang="en-US" dirty="0"/>
              <a:t> Geometry!</a:t>
            </a:r>
          </a:p>
          <a:p>
            <a:endParaRPr lang="en-US" dirty="0"/>
          </a:p>
          <a:p>
            <a:r>
              <a:rPr lang="en-US" dirty="0"/>
              <a:t>2. Get depth:</a:t>
            </a:r>
          </a:p>
          <a:p>
            <a:r>
              <a:rPr lang="en-US" dirty="0"/>
              <a:t>	- If simple stereo, disparity (difference of corresponding points) is inversely proportional to depth</a:t>
            </a:r>
          </a:p>
          <a:p>
            <a:r>
              <a:rPr lang="en-US" dirty="0"/>
              <a:t>	- In the general case,  triangulate. 	</a:t>
            </a:r>
          </a:p>
        </p:txBody>
      </p:sp>
    </p:spTree>
    <p:extLst>
      <p:ext uri="{BB962C8B-B14F-4D97-AF65-F5344CB8AC3E}">
        <p14:creationId xmlns:p14="http://schemas.microsoft.com/office/powerpoint/2010/main" val="353157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we don’t know the camera?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65FD1F-1471-5841-B621-4733F5A1B9CC}"/>
              </a:ext>
            </a:extLst>
          </p:cNvPr>
          <p:cNvGrpSpPr/>
          <p:nvPr/>
        </p:nvGrpSpPr>
        <p:grpSpPr>
          <a:xfrm>
            <a:off x="420414" y="1454513"/>
            <a:ext cx="8037786" cy="4697339"/>
            <a:chOff x="420414" y="1454513"/>
            <a:chExt cx="8037786" cy="4697339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B206958-8FDC-C441-92C6-52CF404E2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1762" y="2632196"/>
              <a:ext cx="4241799" cy="2608552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4D43E0E-8DDE-5043-8BBD-D829ACAC9106}"/>
                </a:ext>
              </a:extLst>
            </p:cNvPr>
            <p:cNvSpPr/>
            <p:nvPr/>
          </p:nvSpPr>
          <p:spPr>
            <a:xfrm>
              <a:off x="5334000" y="5008852"/>
              <a:ext cx="3124200" cy="1143000"/>
            </a:xfrm>
            <a:prstGeom prst="roundRect">
              <a:avLst/>
            </a:prstGeom>
            <a:noFill/>
            <a:ln w="317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Camera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(Motion)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9A0FD78-347A-4D4F-BA60-B7B91D1A554B}"/>
                </a:ext>
              </a:extLst>
            </p:cNvPr>
            <p:cNvSpPr/>
            <p:nvPr/>
          </p:nvSpPr>
          <p:spPr>
            <a:xfrm>
              <a:off x="420414" y="5008852"/>
              <a:ext cx="3124200" cy="1143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Correspondences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62AE92C-698D-6047-991F-2EF490B5EA70}"/>
                </a:ext>
              </a:extLst>
            </p:cNvPr>
            <p:cNvSpPr/>
            <p:nvPr/>
          </p:nvSpPr>
          <p:spPr>
            <a:xfrm>
              <a:off x="2819400" y="1454513"/>
              <a:ext cx="3124200" cy="1143000"/>
            </a:xfrm>
            <a:prstGeom prst="roundRect">
              <a:avLst/>
            </a:prstGeom>
            <a:noFill/>
            <a:ln w="31750"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3D Points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(Structure)</a:t>
              </a: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D287DA29-2BE2-7D4C-9AA0-EFB68D240920}"/>
                </a:ext>
              </a:extLst>
            </p:cNvPr>
            <p:cNvSpPr/>
            <p:nvPr/>
          </p:nvSpPr>
          <p:spPr>
            <a:xfrm flipV="1">
              <a:off x="3758762" y="5275432"/>
              <a:ext cx="1447800" cy="609839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31750">
              <a:solidFill>
                <a:schemeClr val="dk1">
                  <a:shade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34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D472-83CB-AB48-BA07-1CA830691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/>
              <a:t>What if we don’t know the camera?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5AB9C-F905-AD4F-A125-E30C99DFF5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Assume we know the correspondences: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  in the image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5AB9C-F905-AD4F-A125-E30C99DFF5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1" t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5116E3D-84B8-0748-8F6A-6B6081AB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786" y="2286000"/>
            <a:ext cx="2940427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A5337-1D45-0942-B3B3-EF01C6AE1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865" y="2051817"/>
            <a:ext cx="956079" cy="994322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56D765E-7275-A946-8B50-079CE1CA7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628979"/>
              </p:ext>
            </p:extLst>
          </p:nvPr>
        </p:nvGraphicFramePr>
        <p:xfrm>
          <a:off x="2503675" y="35433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508" name="Equation" r:id="rId6" imgW="2108160" imgH="711000" progId="Equation.3">
                  <p:embed/>
                </p:oleObj>
              </mc:Choice>
              <mc:Fallback>
                <p:oleObj name="Equation" r:id="rId6" imgW="2108160" imgH="7110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03675" y="35433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65EDB4C-FBF6-7E41-A7EC-1B09B5D4ED2C}"/>
              </a:ext>
            </a:extLst>
          </p:cNvPr>
          <p:cNvSpPr txBox="1"/>
          <p:nvPr/>
        </p:nvSpPr>
        <p:spPr>
          <a:xfrm>
            <a:off x="1181100" y="5541141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many correspondences do we need?</a:t>
            </a:r>
          </a:p>
        </p:txBody>
      </p:sp>
    </p:spTree>
    <p:extLst>
      <p:ext uri="{BB962C8B-B14F-4D97-AF65-F5344CB8AC3E}">
        <p14:creationId xmlns:p14="http://schemas.microsoft.com/office/powerpoint/2010/main" val="137450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998" t="7423" r="9002" b="-4869"/>
          <a:stretch/>
        </p:blipFill>
        <p:spPr>
          <a:xfrm>
            <a:off x="256003" y="1837944"/>
            <a:ext cx="8659399" cy="41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465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2" name="AutoShape 12"/>
          <p:cNvSpPr>
            <a:spLocks noChangeArrowheads="1"/>
          </p:cNvSpPr>
          <p:nvPr/>
        </p:nvSpPr>
        <p:spPr bwMode="auto">
          <a:xfrm>
            <a:off x="4114800" y="2286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73453" name="AutoShape 13"/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153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eight-point algorithm</a:t>
            </a:r>
          </a:p>
        </p:txBody>
      </p:sp>
      <p:sp>
        <p:nvSpPr>
          <p:cNvPr id="6156" name="Text Box 9"/>
          <p:cNvSpPr txBox="1">
            <a:spLocks noChangeArrowheads="1"/>
          </p:cNvSpPr>
          <p:nvPr/>
        </p:nvSpPr>
        <p:spPr bwMode="auto">
          <a:xfrm>
            <a:off x="228600" y="4461808"/>
            <a:ext cx="3581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Enforce rank-2 constraint (take SVD 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of 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and throw out the smallest singular value)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81000" y="19304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645" name="Equation" r:id="rId4" imgW="2108160" imgH="711000" progId="Equation.3">
                  <p:embed/>
                </p:oleObj>
              </mc:Choice>
              <mc:Fallback>
                <p:oleObj name="Equation" r:id="rId4" imgW="2108160" imgH="7110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19304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92665" y="1038227"/>
          <a:ext cx="424338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646" name="Equation" r:id="rId6" imgW="2946240" imgH="2082600" progId="Equation.3">
                  <p:embed/>
                </p:oleObj>
              </mc:Choice>
              <mc:Fallback>
                <p:oleObj name="Equation" r:id="rId6" imgW="2946240" imgH="20826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5" y="1038227"/>
                        <a:ext cx="4243387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36600" y="1066800"/>
          <a:ext cx="3378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647" name="Equation" r:id="rId8" imgW="1688760" imgH="228600" progId="Equation.3">
                  <p:embed/>
                </p:oleObj>
              </mc:Choice>
              <mc:Fallback>
                <p:oleObj name="Equation" r:id="rId8" imgW="1688760" imgH="2286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6600" y="1066800"/>
                        <a:ext cx="3378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 cstate="print"/>
          <a:srcRect l="20130" t="12891" r="8963" b="31051"/>
          <a:stretch/>
        </p:blipFill>
        <p:spPr bwMode="auto">
          <a:xfrm>
            <a:off x="3990372" y="4191000"/>
            <a:ext cx="5145024" cy="248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953000" y="2773740"/>
            <a:ext cx="327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Solve homogeneous linear system using eight or more matches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0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2" grpId="0" animBg="1"/>
      <p:bldP spid="573453" grpId="0" animBg="1"/>
      <p:bldP spid="6156" grpId="0"/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437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15757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461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sp>
        <p:nvSpPr>
          <p:cNvPr id="716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5257800"/>
            <a:ext cx="7772400" cy="1295400"/>
          </a:xfrm>
          <a:noFill/>
        </p:spPr>
        <p:txBody>
          <a:bodyPr/>
          <a:lstStyle/>
          <a:p>
            <a:r>
              <a:rPr lang="en-US"/>
              <a:t>Poor numerical conditioning</a:t>
            </a:r>
          </a:p>
          <a:p>
            <a:r>
              <a:rPr lang="en-US"/>
              <a:t>Can be fixed by rescaling the data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6" cstate="print"/>
          <a:srcRect r="11034"/>
          <a:stretch>
            <a:fillRect/>
          </a:stretch>
        </p:blipFill>
        <p:spPr bwMode="auto">
          <a:xfrm>
            <a:off x="704850" y="2593977"/>
            <a:ext cx="60769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179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normalized eight-point algorithm</a:t>
            </a:r>
          </a:p>
        </p:txBody>
      </p:sp>
      <p:sp>
        <p:nvSpPr>
          <p:cNvPr id="58164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Center the image data at the origin, and scale it so the mean squared distance between the origin and the data points is 2 pixels</a:t>
            </a:r>
          </a:p>
          <a:p>
            <a:pPr>
              <a:buFontTx/>
              <a:buChar char="•"/>
            </a:pPr>
            <a:r>
              <a:rPr lang="en-US" sz="2400" dirty="0"/>
              <a:t>Use the eight-point algorithm to compute </a:t>
            </a:r>
            <a:r>
              <a:rPr lang="en-US" sz="2400" b="1" i="1" dirty="0"/>
              <a:t>F</a:t>
            </a:r>
            <a:r>
              <a:rPr lang="en-US" sz="2400" dirty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/>
              <a:t>Enforce the rank-2 constraint (for example, take SVD of </a:t>
            </a:r>
            <a:r>
              <a:rPr lang="en-US" sz="2400" b="1" i="1" dirty="0"/>
              <a:t>F</a:t>
            </a:r>
            <a:r>
              <a:rPr lang="en-US" sz="2400" dirty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/>
              <a:t>Transform fundamental matrix back to original units: if </a:t>
            </a:r>
            <a:r>
              <a:rPr lang="en-US" sz="2400" b="1" i="1" dirty="0"/>
              <a:t>T</a:t>
            </a:r>
            <a:r>
              <a:rPr lang="en-US" sz="2400" dirty="0"/>
              <a:t> and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dirty="0"/>
              <a:t> are the normalizing transformations in the two images, than the fundamental matrix in original coordinates is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i="1" baseline="30000" dirty="0"/>
              <a:t>T</a:t>
            </a:r>
            <a:r>
              <a:rPr lang="en-US" sz="2400" b="1" i="1" baseline="30000" dirty="0"/>
              <a:t> </a:t>
            </a:r>
            <a:r>
              <a:rPr lang="en-US" sz="2400" b="1" i="1" dirty="0"/>
              <a:t>F T</a:t>
            </a: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3336927" y="914400"/>
            <a:ext cx="220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(Hartley, 1995)</a:t>
            </a:r>
          </a:p>
        </p:txBody>
      </p:sp>
    </p:spTree>
    <p:extLst>
      <p:ext uri="{BB962C8B-B14F-4D97-AF65-F5344CB8AC3E}">
        <p14:creationId xmlns:p14="http://schemas.microsoft.com/office/powerpoint/2010/main" val="45875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4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Bible by Hartley &amp; Zisserman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2434" name="Picture 2" descr="https://images-na.ssl-images-amazon.com/images/I/41933TXS1LL._SX346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736"/>
            <a:ext cx="3962400" cy="56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50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287DA29-2BE2-7D4C-9AA0-EFB68D240920}"/>
              </a:ext>
            </a:extLst>
          </p:cNvPr>
          <p:cNvSpPr/>
          <p:nvPr/>
        </p:nvSpPr>
        <p:spPr>
          <a:xfrm rot="14218957" flipV="1">
            <a:off x="5879661" y="3140306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F2671C7-2C62-914B-AAA3-3731677875A0}"/>
              </a:ext>
            </a:extLst>
          </p:cNvPr>
          <p:cNvSpPr/>
          <p:nvPr/>
        </p:nvSpPr>
        <p:spPr>
          <a:xfrm rot="18414891" flipV="1">
            <a:off x="1258614" y="3151527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343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 Song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" y="6172202"/>
            <a:ext cx="9078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  <a:hlinkClick r:id="rId3"/>
              </a:rPr>
              <a:t>http://danielwedge.com/fmatrix/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hlinkClick r:id="rId4"/>
              </a:rPr>
              <a:t>https://www.youtube.com/watch?time_continue=8&amp;v=DgGV3l82NTk&amp;feature=emb_title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GMil9tpwE_Q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2" y="1066800"/>
            <a:ext cx="866869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168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8F8C-8350-0A4D-A65D-636A23C51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just did for stereo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7F03-D627-7544-8F0A-090222604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Rectified stereo </a:t>
            </a:r>
            <a:r>
              <a:rPr lang="en-US" dirty="0">
                <a:sym typeface="Wingdings" pitchFamily="2" charset="2"/>
              </a:rPr>
              <a:t> use similar triangles to solve for per-pixel disparity, which gives you depth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Difference between calibrated + uncalibrated case?</a:t>
            </a:r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General Stereo: First calibrate cameras from correspondences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by solving for Essential or Fundamental matrices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Then triangulate corresponding points to get the depth. </a:t>
            </a:r>
          </a:p>
        </p:txBody>
      </p:sp>
    </p:spTree>
    <p:extLst>
      <p:ext uri="{BB962C8B-B14F-4D97-AF65-F5344CB8AC3E}">
        <p14:creationId xmlns:p14="http://schemas.microsoft.com/office/powerpoint/2010/main" val="35376191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more than two views?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geometry of three views is described by a 3 x 3 x 3 tensor called the </a:t>
            </a:r>
            <a:r>
              <a:rPr lang="en-US" i="1" dirty="0"/>
              <a:t>trifocal tensor</a:t>
            </a:r>
          </a:p>
          <a:p>
            <a:endParaRPr lang="en-US" dirty="0"/>
          </a:p>
          <a:p>
            <a:r>
              <a:rPr lang="en-US" dirty="0"/>
              <a:t>The geometry of four views is described by a 3 x 3 x 3 x 3 tensor called the </a:t>
            </a:r>
            <a:r>
              <a:rPr lang="en-US" i="1" dirty="0"/>
              <a:t>quadrifocal tensor</a:t>
            </a:r>
            <a:endParaRPr lang="en-US" dirty="0"/>
          </a:p>
          <a:p>
            <a:endParaRPr lang="en-US" dirty="0"/>
          </a:p>
          <a:p>
            <a:r>
              <a:rPr lang="en-US" dirty="0"/>
              <a:t>After this it starts to get complicated…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AE543-5E63-6C4E-9EA7-BC5503526AA4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Next: Large-scale structure from motion</a:t>
            </a:r>
          </a:p>
        </p:txBody>
      </p:sp>
      <p:sp>
        <p:nvSpPr>
          <p:cNvPr id="189443" name="TextBox 4"/>
          <p:cNvSpPr txBox="1">
            <a:spLocks noChangeArrowheads="1"/>
          </p:cNvSpPr>
          <p:nvPr/>
        </p:nvSpPr>
        <p:spPr bwMode="auto">
          <a:xfrm>
            <a:off x="222250" y="5864225"/>
            <a:ext cx="57610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Dubrovnik, Croatia.  4,619 images (out of an initial  57,845).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Total reconstruction time: 23 hours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Number of cores: 352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527A2-C800-E442-94DD-BE5BE15A1EBE}"/>
              </a:ext>
            </a:extLst>
          </p:cNvPr>
          <p:cNvSpPr txBox="1"/>
          <p:nvPr/>
        </p:nvSpPr>
        <p:spPr>
          <a:xfrm>
            <a:off x="5334000" y="62484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Building Rome in a Day, Agarwal et al. ICCV 2009</a:t>
            </a:r>
          </a:p>
        </p:txBody>
      </p:sp>
      <p:pic>
        <p:nvPicPr>
          <p:cNvPr id="4" name="dubrovnik" descr="dubrovnik">
            <a:hlinkClick r:id="" action="ppaction://media"/>
            <a:extLst>
              <a:ext uri="{FF2B5EF4-FFF2-40B4-BE49-F238E27FC236}">
                <a16:creationId xmlns:a16="http://schemas.microsoft.com/office/drawing/2014/main" id="{25F4803E-6CC3-C343-9327-D3B5F77CB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493241"/>
            <a:ext cx="6937375" cy="4023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FA9051-3C3C-F040-9DA1-9150E02CA6BC}"/>
              </a:ext>
            </a:extLst>
          </p:cNvPr>
          <p:cNvSpPr txBox="1"/>
          <p:nvPr/>
        </p:nvSpPr>
        <p:spPr>
          <a:xfrm>
            <a:off x="5943600" y="6515201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</p:spTree>
    <p:extLst>
      <p:ext uri="{BB962C8B-B14F-4D97-AF65-F5344CB8AC3E}">
        <p14:creationId xmlns:p14="http://schemas.microsoft.com/office/powerpoint/2010/main" val="87065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structure from motion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28201-A2F9-FB42-8328-DFDC61EBC3C2}"/>
              </a:ext>
            </a:extLst>
          </p:cNvPr>
          <p:cNvSpPr txBox="1"/>
          <p:nvPr/>
        </p:nvSpPr>
        <p:spPr>
          <a:xfrm>
            <a:off x="1869735" y="6096000"/>
            <a:ext cx="709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Result using COLMAP: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Schönberger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et al. CVPR </a:t>
            </a:r>
            <a:r>
              <a:rPr lang="mr-IN" dirty="0">
                <a:latin typeface="Helvetica" charset="0"/>
                <a:ea typeface="Helvetica" charset="0"/>
                <a:cs typeface="Helvetica" charset="0"/>
              </a:rPr>
              <a:t>’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44529B-0A7E-5648-8E36-720E82D8B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5" y="2109809"/>
            <a:ext cx="8783709" cy="26383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287DA29-2BE2-7D4C-9AA0-EFB68D240920}"/>
              </a:ext>
            </a:extLst>
          </p:cNvPr>
          <p:cNvSpPr/>
          <p:nvPr/>
        </p:nvSpPr>
        <p:spPr>
          <a:xfrm rot="10800000" flipV="1">
            <a:off x="3758762" y="5275432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56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287DA29-2BE2-7D4C-9AA0-EFB68D240920}"/>
              </a:ext>
            </a:extLst>
          </p:cNvPr>
          <p:cNvSpPr/>
          <p:nvPr/>
        </p:nvSpPr>
        <p:spPr>
          <a:xfrm flipV="1">
            <a:off x="3758762" y="5275432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06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29892</TotalTime>
  <Words>3196</Words>
  <Application>Microsoft Macintosh PowerPoint</Application>
  <PresentationFormat>On-screen Show (4:3)</PresentationFormat>
  <Paragraphs>562</Paragraphs>
  <Slides>74</Slides>
  <Notes>48</Notes>
  <HiddenSlides>13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Myriad Pro</vt:lpstr>
      <vt:lpstr>Arial</vt:lpstr>
      <vt:lpstr>Calibri</vt:lpstr>
      <vt:lpstr>Cambria Math</vt:lpstr>
      <vt:lpstr>Helvetica</vt:lpstr>
      <vt:lpstr>Roboto</vt:lpstr>
      <vt:lpstr>Times New Roman</vt:lpstr>
      <vt:lpstr>2_Blank Presentation</vt:lpstr>
      <vt:lpstr>Office Theme</vt:lpstr>
      <vt:lpstr>Equation</vt:lpstr>
      <vt:lpstr>3D Vision: Epipolar Geometry</vt:lpstr>
      <vt:lpstr>More cool things with 3D</vt:lpstr>
      <vt:lpstr>Recap: Camera Model</vt:lpstr>
      <vt:lpstr>Image Plane to Pixel Coordinates</vt:lpstr>
      <vt:lpstr>Big picture: 3 key components in 3D</vt:lpstr>
      <vt:lpstr>Big picture: 3 key components in 3D</vt:lpstr>
      <vt:lpstr>Big picture: 3 key components in 3D</vt:lpstr>
      <vt:lpstr>Big picture: 3 key components in 3D</vt:lpstr>
      <vt:lpstr>Big picture: 3 key components in 3D</vt:lpstr>
      <vt:lpstr>Recap</vt:lpstr>
      <vt:lpstr>What Depth Map provides</vt:lpstr>
      <vt:lpstr>Next: General case</vt:lpstr>
      <vt:lpstr>Option 1: Rectify via homography</vt:lpstr>
      <vt:lpstr>Option 1: Rectify via homography</vt:lpstr>
      <vt:lpstr>General case, known camera, find depth: Option 2</vt:lpstr>
      <vt:lpstr>General case, known camera, find depth: Option 2</vt:lpstr>
      <vt:lpstr>Where do epipolar lines come from?</vt:lpstr>
      <vt:lpstr>Stereo correspondence constraints</vt:lpstr>
      <vt:lpstr>PowerPoint Presentation</vt:lpstr>
      <vt:lpstr>Where do we need to search?</vt:lpstr>
      <vt:lpstr>Epipolar Geometry</vt:lpstr>
      <vt:lpstr>PowerPoint Presentation</vt:lpstr>
      <vt:lpstr>PowerPoint Presentation</vt:lpstr>
      <vt:lpstr>Epipolar Geometry</vt:lpstr>
      <vt:lpstr>Epipolar Geometry</vt:lpstr>
      <vt:lpstr>Epipolar geometry</vt:lpstr>
      <vt:lpstr>Epipolar geometry</vt:lpstr>
      <vt:lpstr>The Epipole</vt:lpstr>
      <vt:lpstr>Stereo correspondence constraints</vt:lpstr>
      <vt:lpstr>Example: Converging Cameras</vt:lpstr>
      <vt:lpstr>Example: Converging Cameras</vt:lpstr>
      <vt:lpstr>Example 1:  Converging Cameras</vt:lpstr>
      <vt:lpstr>Example: Parallel to Image Plane</vt:lpstr>
      <vt:lpstr>Example: Parallel to Image Plane</vt:lpstr>
      <vt:lpstr>Example: Forward Motion</vt:lpstr>
      <vt:lpstr>Example: Forward Motion</vt:lpstr>
      <vt:lpstr>Example: Forward Motion</vt:lpstr>
      <vt:lpstr>PowerPoint Presentation</vt:lpstr>
      <vt:lpstr>Motion perpendicular to image plane</vt:lpstr>
      <vt:lpstr>Where were we? </vt:lpstr>
      <vt:lpstr>Big picture: 3 key components in 3D</vt:lpstr>
      <vt:lpstr>Big picture: 3 key components in 3D</vt:lpstr>
      <vt:lpstr>Epipolar Geometry</vt:lpstr>
      <vt:lpstr>Epipolar constraint example</vt:lpstr>
      <vt:lpstr>How do we compute the Epipolar line? </vt:lpstr>
      <vt:lpstr>Epipolar constraint: Calibrated case</vt:lpstr>
      <vt:lpstr>Step 0: Normalized image coordinates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Epipolar constraint: Uncalibrated case</vt:lpstr>
      <vt:lpstr>Essential vs Fundamental matrix</vt:lpstr>
      <vt:lpstr>Epipolar constraint: Uncalibrated case</vt:lpstr>
      <vt:lpstr>Epipolar constraint: Uncalibrated case</vt:lpstr>
      <vt:lpstr>Recall the homography</vt:lpstr>
      <vt:lpstr>Where are we? </vt:lpstr>
      <vt:lpstr>Finally: computing depth by triangulation</vt:lpstr>
      <vt:lpstr>Triangulation Disclaimer: Noise</vt:lpstr>
      <vt:lpstr>Summary: Two-view, known camera</vt:lpstr>
      <vt:lpstr>What if we don’t know the camera?</vt:lpstr>
      <vt:lpstr>What if we don’t know the camera?</vt:lpstr>
      <vt:lpstr>Estimating the fundamental matrix</vt:lpstr>
      <vt:lpstr>The eight-point algorithm</vt:lpstr>
      <vt:lpstr>Problem with eight-point algorithm</vt:lpstr>
      <vt:lpstr>Problem with eight-point algorithm</vt:lpstr>
      <vt:lpstr>The normalized eight-point algorithm</vt:lpstr>
      <vt:lpstr>The Bible by Hartley &amp; Zisserman</vt:lpstr>
      <vt:lpstr>The Fundamental Matrix Song</vt:lpstr>
      <vt:lpstr>What we just did for stereo</vt:lpstr>
      <vt:lpstr>What about more than two views?</vt:lpstr>
      <vt:lpstr>Next: Large-scale structure from motion</vt:lpstr>
      <vt:lpstr>Large-scale structure from motion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parameters of image formation</dc:title>
  <dc:creator>trevor</dc:creator>
  <cp:lastModifiedBy>Angjoo Kanazawa</cp:lastModifiedBy>
  <cp:revision>441</cp:revision>
  <cp:lastPrinted>2021-11-11T00:48:41Z</cp:lastPrinted>
  <dcterms:created xsi:type="dcterms:W3CDTF">2009-09-01T01:33:15Z</dcterms:created>
  <dcterms:modified xsi:type="dcterms:W3CDTF">2022-11-08T01:10:27Z</dcterms:modified>
</cp:coreProperties>
</file>