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554" r:id="rId2"/>
    <p:sldId id="583" r:id="rId3"/>
    <p:sldId id="503" r:id="rId4"/>
    <p:sldId id="588" r:id="rId5"/>
    <p:sldId id="492" r:id="rId6"/>
    <p:sldId id="493" r:id="rId7"/>
    <p:sldId id="517" r:id="rId8"/>
    <p:sldId id="584" r:id="rId9"/>
    <p:sldId id="585" r:id="rId10"/>
    <p:sldId id="553" r:id="rId11"/>
    <p:sldId id="536" r:id="rId12"/>
    <p:sldId id="586" r:id="rId13"/>
    <p:sldId id="518" r:id="rId14"/>
    <p:sldId id="519" r:id="rId15"/>
    <p:sldId id="520" r:id="rId16"/>
    <p:sldId id="527" r:id="rId17"/>
    <p:sldId id="524" r:id="rId18"/>
    <p:sldId id="525" r:id="rId19"/>
    <p:sldId id="579" r:id="rId20"/>
    <p:sldId id="552" r:id="rId21"/>
    <p:sldId id="534" r:id="rId22"/>
    <p:sldId id="535" r:id="rId23"/>
    <p:sldId id="537" r:id="rId24"/>
    <p:sldId id="538" r:id="rId25"/>
    <p:sldId id="539" r:id="rId26"/>
    <p:sldId id="540" r:id="rId27"/>
    <p:sldId id="541" r:id="rId28"/>
    <p:sldId id="456" r:id="rId29"/>
    <p:sldId id="458" r:id="rId30"/>
    <p:sldId id="457" r:id="rId31"/>
    <p:sldId id="459" r:id="rId32"/>
    <p:sldId id="450" r:id="rId33"/>
    <p:sldId id="572" r:id="rId34"/>
    <p:sldId id="558" r:id="rId35"/>
    <p:sldId id="562" r:id="rId36"/>
    <p:sldId id="580" r:id="rId37"/>
    <p:sldId id="563" r:id="rId38"/>
    <p:sldId id="543" r:id="rId39"/>
    <p:sldId id="544" r:id="rId40"/>
    <p:sldId id="545" r:id="rId41"/>
    <p:sldId id="546" r:id="rId42"/>
    <p:sldId id="547" r:id="rId43"/>
    <p:sldId id="581" r:id="rId44"/>
    <p:sldId id="550" r:id="rId45"/>
    <p:sldId id="565" r:id="rId46"/>
    <p:sldId id="566" r:id="rId47"/>
    <p:sldId id="567" r:id="rId48"/>
    <p:sldId id="568" r:id="rId49"/>
    <p:sldId id="569" r:id="rId50"/>
    <p:sldId id="570" r:id="rId51"/>
    <p:sldId id="571" r:id="rId52"/>
    <p:sldId id="573" r:id="rId53"/>
    <p:sldId id="574" r:id="rId54"/>
    <p:sldId id="575" r:id="rId55"/>
    <p:sldId id="582" r:id="rId56"/>
    <p:sldId id="557" r:id="rId57"/>
    <p:sldId id="587" r:id="rId58"/>
    <p:sldId id="576" r:id="rId59"/>
    <p:sldId id="577" r:id="rId60"/>
    <p:sldId id="491" r:id="rId61"/>
  </p:sldIdLst>
  <p:sldSz cx="9144000" cy="6858000" type="screen4x3"/>
  <p:notesSz cx="7315200" cy="9601200"/>
  <p:custDataLst>
    <p:tags r:id="rId6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D1DE903D-0B33-3147-B585-AB89A5507F8C}">
          <p14:sldIdLst>
            <p14:sldId id="554"/>
            <p14:sldId id="583"/>
            <p14:sldId id="503"/>
            <p14:sldId id="588"/>
          </p14:sldIdLst>
        </p14:section>
        <p14:section name="recap" id="{0D120CA5-5710-0F42-984B-5D29686C6586}">
          <p14:sldIdLst>
            <p14:sldId id="492"/>
            <p14:sldId id="493"/>
            <p14:sldId id="517"/>
            <p14:sldId id="584"/>
            <p14:sldId id="585"/>
            <p14:sldId id="553"/>
            <p14:sldId id="536"/>
            <p14:sldId id="586"/>
            <p14:sldId id="518"/>
            <p14:sldId id="519"/>
            <p14:sldId id="520"/>
            <p14:sldId id="527"/>
            <p14:sldId id="524"/>
            <p14:sldId id="525"/>
            <p14:sldId id="579"/>
            <p14:sldId id="552"/>
            <p14:sldId id="534"/>
            <p14:sldId id="535"/>
            <p14:sldId id="537"/>
            <p14:sldId id="538"/>
            <p14:sldId id="539"/>
          </p14:sldIdLst>
        </p14:section>
        <p14:section name="new" id="{97D29BA4-F1A6-A943-8EDE-B10F38A5C19D}">
          <p14:sldIdLst>
            <p14:sldId id="540"/>
            <p14:sldId id="541"/>
            <p14:sldId id="456"/>
            <p14:sldId id="458"/>
            <p14:sldId id="457"/>
            <p14:sldId id="459"/>
            <p14:sldId id="450"/>
            <p14:sldId id="572"/>
            <p14:sldId id="558"/>
            <p14:sldId id="562"/>
            <p14:sldId id="580"/>
            <p14:sldId id="563"/>
            <p14:sldId id="543"/>
            <p14:sldId id="544"/>
            <p14:sldId id="545"/>
            <p14:sldId id="546"/>
            <p14:sldId id="547"/>
            <p14:sldId id="581"/>
            <p14:sldId id="550"/>
            <p14:sldId id="565"/>
            <p14:sldId id="566"/>
            <p14:sldId id="567"/>
            <p14:sldId id="568"/>
            <p14:sldId id="569"/>
            <p14:sldId id="570"/>
            <p14:sldId id="571"/>
            <p14:sldId id="573"/>
            <p14:sldId id="574"/>
            <p14:sldId id="575"/>
            <p14:sldId id="582"/>
            <p14:sldId id="557"/>
            <p14:sldId id="587"/>
            <p14:sldId id="576"/>
            <p14:sldId id="577"/>
            <p14:sldId id="4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40"/>
  </p:normalViewPr>
  <p:slideViewPr>
    <p:cSldViewPr snapToObjects="1" showGuides="1"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1.xml"/><Relationship Id="rId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C9A616F-B453-5A4E-ACA6-1B90C9187CD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F99C443-6B9E-FD43-8BA0-7D9CAE3D82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1A6C86BD-90DA-5D49-B263-3B0031F5046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8AE0E206-5B5B-774D-9B0F-30C9FE3E289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117F4BB3-21A6-A841-A37E-8E4F8A2522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9-24T01:16:12.8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15028 9472 0,'0'-36'78,"-35"-87"-62,35 35-16,0 0 16,0-36-16,-18-17 15,-17 0-15,17 53 16,-17-89-16,35 89 15,-17-35-15,-19-18 16,36 52-16,0 1 16,0-35-16,-17 52 15,17-17 1,-18-53-16,-17 53 16,17-53-16,0 52 15,-17 1-15,35-18 16,-18 53-16,1-52 15,17 34-15,-35 18 16,35-17-16,0-1 16,0 36-16,-18-18 15,18 35-15,-18-17 16,18 0-16,0-1 16,-17-17-16,17 36 15,0-36-15,-18 18 16,-17-36-16,17 1 15,18 34-15,-18-70 16,18 71-16,-52-53 16,-1 17-16,35-34 15,0 34-15,-35-17 16,36 17-16,-36-35 16,18 18-16,-1-18 15,-17 1-15,18 52 16,17-53-16,-34 35 15,34-17 1,0 18-16,-35-19 16,53 19-16,-53-36 15,53 35-15,-17 19 16,-18-90-16,35 107 16,0-35-16,-18 17 15,18 0-15,-18 0 16,18 0-16,0 0 15,0 0-15,0 0 16,0 0-16,0 36 16,0-19-16,0 19 15,0-19-15,0 19 16,0-1-16,0 1 16,0-1-1,0 0 63,18 1-46</inkml:trace>
  <inkml:trace contextRef="#ctx0" brushRef="#br0" timeOffset="3215.34">13070 3492 0,'0'36'94,"0"-19"-78,0 36-16,0-35 15,0 17-15,0-17 16,18-1-16,-18 1 16,18 0-1,-18-1-15,17 1 16,1 0-1,17-1 48,-17-17-47,-1 0-16,1 0 15,0 0 1,-1 0-16,1 0 15,0 0 1,35-17-16,-53-1 16,17-35-16,1 0 15,-1 0-15,-17 0 16,18 0-16,0 18 16,-18 17-16,0-17 15,0 18 1,0-1-1,0 0 17,0 1-17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F78FFD35-C01A-0041-9618-24042DE234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32F25702-07A2-C64B-9A87-F3E19BC52B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B301AF1-E20C-EC4D-ACF5-588BBB2A29D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06922FF1-0A73-B34A-94CC-07360FC5DCC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90C5411D-17D9-5C42-B7A4-D7257B45C1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20EC8438-CBEA-8140-8D74-74D147F2E2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52E97C2D-7C25-BA47-AA35-7B070996F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don’t copy code</a:t>
            </a:r>
          </a:p>
          <a:p>
            <a:r>
              <a:rPr lang="en-US" dirty="0"/>
              <a:t>2 weeks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882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draw a circle with circumference between any two edges, no other vertex is in it </a:t>
            </a:r>
            <a:r>
              <a:rPr lang="en-US" dirty="0">
                <a:sym typeface="Wingdings" pitchFamily="2" charset="2"/>
              </a:rPr>
              <a:t> connect the circumcenter (circle around the triangle, take the center  connect them, that will be the Voronoi diagram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no three are collinear and no four are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cocircular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.(on the circle)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047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A^T*A =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298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go about solving for the 6 numbers? there are multiple ways</a:t>
            </a:r>
          </a:p>
          <a:p>
            <a:endParaRPr lang="en-US" dirty="0"/>
          </a:p>
          <a:p>
            <a:r>
              <a:rPr lang="en-US" dirty="0"/>
              <a:t>for a basis in 2D how many vectors do we need? do we see the basis vectors here? AB, AC </a:t>
            </a:r>
            <a:r>
              <a:rPr lang="en-US" dirty="0">
                <a:sym typeface="Wingdings" pitchFamily="2" charset="2"/>
              </a:rPr>
              <a:t> A’B’, A’C’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28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it both ways and make sure you get the right answer!</a:t>
            </a:r>
          </a:p>
          <a:p>
            <a:r>
              <a:rPr lang="en-US" dirty="0"/>
              <a:t>Don’t forget to move the origin also! move to the origin.. and then do it and then..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Proj3 harder! than </a:t>
            </a:r>
            <a:r>
              <a:rPr lang="en-US" dirty="0" err="1"/>
              <a:t>proj</a:t>
            </a:r>
            <a:r>
              <a:rPr lang="en-US" dirty="0"/>
              <a:t> 1 &amp; 2. only 2 weeks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any matrix can be thought of as a change of basis matrix (vert cols)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955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124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966F2261-F442-0543-BE10-1B336C3F11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C08BFA7-2E07-544B-AA70-AD7F61D535EE}" type="slidenum">
              <a:rPr lang="en-US" altLang="zh-CN" sz="1200" smtClean="0"/>
              <a:pPr/>
              <a:t>32</a:t>
            </a:fld>
            <a:endParaRPr lang="en-US" altLang="zh-CN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90448A4-BF9F-604D-A2FB-F665D8D36B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A82ED31-5159-5B44-8089-042B48DF9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Obama’s triangles are bigger than the former </a:t>
            </a:r>
            <a:r>
              <a:rPr lang="en-US" dirty="0" err="1"/>
              <a:t>brazillian</a:t>
            </a:r>
            <a:r>
              <a:rPr lang="en-US" dirty="0"/>
              <a:t> president.. </a:t>
            </a:r>
            <a:r>
              <a:rPr lang="en-US" dirty="0" err="1"/>
              <a:t>soo</a:t>
            </a:r>
            <a:r>
              <a:rPr lang="en-US" dirty="0"/>
              <a:t> Obama’s triangles occupy many more pixels.. what happens? is this a problem? anyone thinking about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3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wha</a:t>
            </a:r>
            <a:r>
              <a:rPr lang="en-US" dirty="0"/>
              <a:t> </a:t>
            </a:r>
            <a:r>
              <a:rPr lang="en-US" dirty="0" err="1"/>
              <a:t>tdo</a:t>
            </a:r>
            <a:r>
              <a:rPr lang="en-US" dirty="0"/>
              <a:t> we do? splatting, not interpolating </a:t>
            </a:r>
            <a:r>
              <a:rPr lang="en-US" dirty="0" err="1"/>
              <a:t>bc</a:t>
            </a:r>
            <a:r>
              <a:rPr lang="en-US" dirty="0"/>
              <a:t> we don’t exactly know how many other pictures will be </a:t>
            </a:r>
            <a:r>
              <a:rPr lang="en-US" dirty="0" err="1"/>
              <a:t>tehre</a:t>
            </a:r>
            <a:r>
              <a:rPr lang="en-US" dirty="0"/>
              <a:t> – have to wait until everything is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803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draw a circle with circumference between any two edges, no other vertex is in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91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FCC178-75B9-1440-B574-BF80722D64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E96BDB-B3C4-344C-A799-63E76A4091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498CEE-E948-E64E-AE6B-C6AE1F1DAD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F23A3-E460-234D-B3CA-B7E1AB6F0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00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422CDB-32C5-D84F-A5B4-D3BEFA041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C06043-DE52-DB48-A824-53DE42B5B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926F9F-840D-3847-8C2A-74129A5FCF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80732-4D9E-D243-B440-4F925DDBB9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61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B28128-06CD-3C41-B112-E344135327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9535B4-1E10-BE4E-A6C7-698C4EF11D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24C268-1901-5B4E-AFC1-BC01560F0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37C5E-4831-814F-9DAC-00F12C3304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64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E79004-DC3B-5746-8888-6E8430F3FF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9DC613-E5FF-4E40-A9CD-EA09FD533C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52A1B-636C-4E40-8998-02D422C7CA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7C527-67CF-524B-8789-7832348F22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11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3D44B7-6076-C04D-A1A2-B70C2DDE4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38AC4E-DBC4-2440-ACA9-0DCE2D84E4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25824B-374C-5C44-B263-6FE905F00A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6CE3A-76D3-2447-875E-2ED42A4D08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69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7163F8-FA73-9F4A-8AD5-01E92705DE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688BC9-37AA-1C43-8A84-5473798B7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51185E-1E9A-2E4B-9C25-BDC415DDC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5CA06-1B36-E340-9874-F034555D8B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60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D1DBDE-15F4-FA41-B11D-6D599437FA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4EFC5A-6D9F-8C4E-9906-124E5E4408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A3A152-C7BA-F54F-B943-C16D381CE9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2A86A-02CA-794A-9289-DDB9155454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73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2B3A91-A535-AF4E-8464-22B511E2C9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7158B-3D1C-6D4D-9220-0473B68E4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A42F7-394B-A24E-AB52-9DC6A8DBF7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56A90-3D25-4748-97EF-7E6699E87D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04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1CC781-CFD8-764C-99E6-9F9149EC46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035DA5B-6A8F-354E-A077-4C06521E64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36B107D-F050-D84C-8DD8-0146CD95F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94BC-525F-9340-B7C2-F29373BB2A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68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FFCA7C-4381-2542-B825-3DF43C8000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B71B7D1-E9DC-F141-A1F5-1FBEB4B80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73B996-9D9E-F244-92A0-3A012079F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0958A-2678-0F4A-9A50-161060C21B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32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9EF1A2C-C546-BC4D-922A-4D045C3DA5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B0517DF-8F80-8246-9DF8-EE5E1B30A3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68BB05-0B74-DD4C-8CC5-71D23E530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5B726-1C7A-9B45-AFDF-C0F678F86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88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5286D-C247-C942-8630-3AE6A77660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25110-FAB0-5347-9135-E13FC2328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6CAAA-B97A-1541-8BCD-E9269C1A54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75F6B-32D1-494E-A761-DB2AEB80A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3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F60377-F838-C849-B82A-537CB868B1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97D1A9-D35B-504E-885C-9F8304ED8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8B0990-BE63-4E45-B189-694945E9E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B5DB-2FFA-5347-95E8-38BE1EF2E8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65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FD6003-54C0-4A4B-8BEA-B086B7927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F24F621-05BE-1D4F-8611-1E89F44D4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E63855-21CB-1B45-B0AC-307B424558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4BDD57E-D6B7-114C-8A92-5A2F4A07E4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64F82F-D826-F044-B8C9-BD3A0B1DF2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94ABFB-A86C-6D4B-AEE4-97EBEC278F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64A3BFF4-0E33-8540-949E-2A56AFD96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youtube.com/watch?v=nUDIoN-_Hx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youtube.com/watch?v=L0GKp-uvjO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-groups.dcs.st-and.ac.uk/~history/Miscellaneous/darcy.html" TargetMode="Externa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8.png"/><Relationship Id="rId4" Type="http://schemas.openxmlformats.org/officeDocument/2006/relationships/hyperlink" Target="http://en.wikipedia.org/wiki/D'Arcy_Thompson" TargetMode="External"/><Relationship Id="rId9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linear_interpolation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4kLKv5gtxc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057ED9B-F477-004F-8BDB-75B71A252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Amuse-bouche</a:t>
            </a:r>
            <a:endParaRPr lang="ru-RU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9FAB7D3-B654-9943-A070-AF8A82E03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0"/>
            <a:ext cx="7772400" cy="685800"/>
          </a:xfrm>
        </p:spPr>
        <p:txBody>
          <a:bodyPr/>
          <a:lstStyle/>
          <a:p>
            <a:r>
              <a:rPr lang="ru-RU" altLang="en-US">
                <a:hlinkClick r:id="rId2"/>
              </a:rPr>
              <a:t>http://youtube.com/watch?v=nUDIoN-_Hxs</a:t>
            </a:r>
            <a:endParaRPr lang="en-US" altLang="en-US"/>
          </a:p>
          <a:p>
            <a:endParaRPr lang="ru-RU" alt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87A7ADE-7C37-8C43-9EE7-A1693F439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30528" r="45428" b="16476"/>
          <a:stretch>
            <a:fillRect/>
          </a:stretch>
        </p:blipFill>
        <p:spPr bwMode="auto">
          <a:xfrm>
            <a:off x="1143000" y="1219200"/>
            <a:ext cx="61722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82801BB-1D3B-354B-8645-7DA13AD562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Linear Transformations as Change of Basis</a:t>
            </a:r>
          </a:p>
        </p:txBody>
      </p:sp>
      <p:sp>
        <p:nvSpPr>
          <p:cNvPr id="766979" name="Rectangle 3">
            <a:extLst>
              <a:ext uri="{FF2B5EF4-FFF2-40B4-BE49-F238E27FC236}">
                <a16:creationId xmlns:a16="http://schemas.microsoft.com/office/drawing/2014/main" id="{1DB3BAAB-B165-7E4F-AB19-947229546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1371600"/>
          </a:xfrm>
        </p:spPr>
        <p:txBody>
          <a:bodyPr/>
          <a:lstStyle/>
          <a:p>
            <a:r>
              <a:rPr lang="en-US" altLang="en-US" sz="2800" dirty="0"/>
              <a:t>Any linear transformation is a basis!!!</a:t>
            </a:r>
          </a:p>
        </p:txBody>
      </p:sp>
      <p:grpSp>
        <p:nvGrpSpPr>
          <p:cNvPr id="24580" name="Group 4">
            <a:extLst>
              <a:ext uri="{FF2B5EF4-FFF2-40B4-BE49-F238E27FC236}">
                <a16:creationId xmlns:a16="http://schemas.microsoft.com/office/drawing/2014/main" id="{50091EDF-B1D1-6240-A6DF-D23BD00E7725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219200"/>
            <a:ext cx="2743200" cy="2438400"/>
            <a:chOff x="816" y="2208"/>
            <a:chExt cx="1920" cy="1728"/>
          </a:xfrm>
        </p:grpSpPr>
        <p:sp>
          <p:nvSpPr>
            <p:cNvPr id="24662" name="Line 5">
              <a:extLst>
                <a:ext uri="{FF2B5EF4-FFF2-40B4-BE49-F238E27FC236}">
                  <a16:creationId xmlns:a16="http://schemas.microsoft.com/office/drawing/2014/main" id="{DF2A9FBC-A51C-F240-9F05-CBA3FEBBD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3" name="Line 6">
              <a:extLst>
                <a:ext uri="{FF2B5EF4-FFF2-40B4-BE49-F238E27FC236}">
                  <a16:creationId xmlns:a16="http://schemas.microsoft.com/office/drawing/2014/main" id="{22B209A1-D1DB-8044-8EF4-DA9F23FB3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4" name="Line 7">
              <a:extLst>
                <a:ext uri="{FF2B5EF4-FFF2-40B4-BE49-F238E27FC236}">
                  <a16:creationId xmlns:a16="http://schemas.microsoft.com/office/drawing/2014/main" id="{008FCCD2-6E98-194F-B996-AB7F88A688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5" name="Line 8">
              <a:extLst>
                <a:ext uri="{FF2B5EF4-FFF2-40B4-BE49-F238E27FC236}">
                  <a16:creationId xmlns:a16="http://schemas.microsoft.com/office/drawing/2014/main" id="{233C781C-1D32-0949-B551-DF2284519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6" name="Line 9">
              <a:extLst>
                <a:ext uri="{FF2B5EF4-FFF2-40B4-BE49-F238E27FC236}">
                  <a16:creationId xmlns:a16="http://schemas.microsoft.com/office/drawing/2014/main" id="{AA6D568D-8584-7646-89F1-9280345A2A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7" name="Line 10">
              <a:extLst>
                <a:ext uri="{FF2B5EF4-FFF2-40B4-BE49-F238E27FC236}">
                  <a16:creationId xmlns:a16="http://schemas.microsoft.com/office/drawing/2014/main" id="{F76D5B48-101A-1A4E-83E8-29176866A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8" name="Line 11">
              <a:extLst>
                <a:ext uri="{FF2B5EF4-FFF2-40B4-BE49-F238E27FC236}">
                  <a16:creationId xmlns:a16="http://schemas.microsoft.com/office/drawing/2014/main" id="{C0366AD0-3564-D94B-8D6F-44967A49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9" name="Line 12">
              <a:extLst>
                <a:ext uri="{FF2B5EF4-FFF2-40B4-BE49-F238E27FC236}">
                  <a16:creationId xmlns:a16="http://schemas.microsoft.com/office/drawing/2014/main" id="{1C14F536-30E4-8145-9BF3-F352C589A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0" name="Line 13">
              <a:extLst>
                <a:ext uri="{FF2B5EF4-FFF2-40B4-BE49-F238E27FC236}">
                  <a16:creationId xmlns:a16="http://schemas.microsoft.com/office/drawing/2014/main" id="{B632F953-F570-1544-BB7A-5E9A290F1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1" name="Line 14">
              <a:extLst>
                <a:ext uri="{FF2B5EF4-FFF2-40B4-BE49-F238E27FC236}">
                  <a16:creationId xmlns:a16="http://schemas.microsoft.com/office/drawing/2014/main" id="{C73C31D2-BCAA-8645-8897-CE5FA6495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2" name="Line 15">
              <a:extLst>
                <a:ext uri="{FF2B5EF4-FFF2-40B4-BE49-F238E27FC236}">
                  <a16:creationId xmlns:a16="http://schemas.microsoft.com/office/drawing/2014/main" id="{0E14B08E-0EB2-6F49-9FA2-32272B299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3" name="Line 16">
              <a:extLst>
                <a:ext uri="{FF2B5EF4-FFF2-40B4-BE49-F238E27FC236}">
                  <a16:creationId xmlns:a16="http://schemas.microsoft.com/office/drawing/2014/main" id="{DC4CAF96-CD41-8045-9356-416AD7E295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4" name="Line 17">
              <a:extLst>
                <a:ext uri="{FF2B5EF4-FFF2-40B4-BE49-F238E27FC236}">
                  <a16:creationId xmlns:a16="http://schemas.microsoft.com/office/drawing/2014/main" id="{44F16231-C143-6D47-A47A-792EF823B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5" name="Line 18">
              <a:extLst>
                <a:ext uri="{FF2B5EF4-FFF2-40B4-BE49-F238E27FC236}">
                  <a16:creationId xmlns:a16="http://schemas.microsoft.com/office/drawing/2014/main" id="{CDCB68B1-B2A9-9746-BFD2-170DF13649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6" name="Line 19">
              <a:extLst>
                <a:ext uri="{FF2B5EF4-FFF2-40B4-BE49-F238E27FC236}">
                  <a16:creationId xmlns:a16="http://schemas.microsoft.com/office/drawing/2014/main" id="{5A264FE7-14EC-1B43-BA1F-34FDE2641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7" name="Line 20">
              <a:extLst>
                <a:ext uri="{FF2B5EF4-FFF2-40B4-BE49-F238E27FC236}">
                  <a16:creationId xmlns:a16="http://schemas.microsoft.com/office/drawing/2014/main" id="{9341877A-C56D-BA48-823D-91CD0230D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8" name="Line 21">
              <a:extLst>
                <a:ext uri="{FF2B5EF4-FFF2-40B4-BE49-F238E27FC236}">
                  <a16:creationId xmlns:a16="http://schemas.microsoft.com/office/drawing/2014/main" id="{03336DA3-3FEE-0841-8965-7C10662C4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9" name="Line 22">
              <a:extLst>
                <a:ext uri="{FF2B5EF4-FFF2-40B4-BE49-F238E27FC236}">
                  <a16:creationId xmlns:a16="http://schemas.microsoft.com/office/drawing/2014/main" id="{B83917E1-E051-A54B-B10D-EE5A08EC7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1" name="Text Box 23">
            <a:extLst>
              <a:ext uri="{FF2B5EF4-FFF2-40B4-BE49-F238E27FC236}">
                <a16:creationId xmlns:a16="http://schemas.microsoft.com/office/drawing/2014/main" id="{FA432030-2B3B-7348-913A-B3927387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4582" name="Text Box 24">
            <a:extLst>
              <a:ext uri="{FF2B5EF4-FFF2-40B4-BE49-F238E27FC236}">
                <a16:creationId xmlns:a16="http://schemas.microsoft.com/office/drawing/2014/main" id="{048C6555-FCD7-9545-8EA0-1CD6F82AE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4583" name="Text Box 26">
            <a:extLst>
              <a:ext uri="{FF2B5EF4-FFF2-40B4-BE49-F238E27FC236}">
                <a16:creationId xmlns:a16="http://schemas.microsoft.com/office/drawing/2014/main" id="{E75E2369-05C1-3F40-8553-CFA3078CE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4584" name="Text Box 31">
            <a:extLst>
              <a:ext uri="{FF2B5EF4-FFF2-40B4-BE49-F238E27FC236}">
                <a16:creationId xmlns:a16="http://schemas.microsoft.com/office/drawing/2014/main" id="{11177283-4D3E-1A42-988A-1BF8F1BD8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613" y="3810000"/>
            <a:ext cx="1529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 err="1"/>
              <a:t>p</a:t>
            </a:r>
            <a:r>
              <a:rPr lang="en-US" altLang="en-US" b="1" baseline="30000" dirty="0" err="1"/>
              <a:t>ij</a:t>
            </a:r>
            <a:r>
              <a:rPr lang="en-US" altLang="en-US" b="1" dirty="0"/>
              <a:t> </a:t>
            </a:r>
            <a:r>
              <a:rPr lang="en-US" altLang="en-US" dirty="0"/>
              <a:t>= ?</a:t>
            </a:r>
            <a:r>
              <a:rPr lang="en-US" altLang="en-US" b="1" dirty="0" err="1"/>
              <a:t>i</a:t>
            </a:r>
            <a:r>
              <a:rPr lang="en-US" altLang="en-US" dirty="0"/>
              <a:t>+?</a:t>
            </a:r>
            <a:r>
              <a:rPr lang="en-US" altLang="en-US" b="1" dirty="0"/>
              <a:t>j</a:t>
            </a:r>
            <a:endParaRPr lang="en-US" altLang="en-US" dirty="0"/>
          </a:p>
        </p:txBody>
      </p:sp>
      <p:sp>
        <p:nvSpPr>
          <p:cNvPr id="767008" name="Text Box 32">
            <a:extLst>
              <a:ext uri="{FF2B5EF4-FFF2-40B4-BE49-F238E27FC236}">
                <a16:creationId xmlns:a16="http://schemas.microsoft.com/office/drawing/2014/main" id="{F98D2EE6-9AE7-3E49-BDC8-C27074C95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19600"/>
            <a:ext cx="167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x</a:t>
            </a:r>
            <a:r>
              <a:rPr lang="en-US" altLang="en-US"/>
              <a:t>=4u</a:t>
            </a:r>
            <a:r>
              <a:rPr lang="en-US" altLang="en-US" baseline="-25000"/>
              <a:t>x</a:t>
            </a:r>
            <a:r>
              <a:rPr lang="en-US" altLang="en-US"/>
              <a:t>+3v</a:t>
            </a:r>
            <a:r>
              <a:rPr lang="en-US" altLang="en-US" baseline="-25000"/>
              <a:t>x</a:t>
            </a:r>
          </a:p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=4u</a:t>
            </a:r>
            <a:r>
              <a:rPr lang="en-US" altLang="en-US" baseline="-25000"/>
              <a:t>y</a:t>
            </a:r>
            <a:r>
              <a:rPr lang="en-US" altLang="en-US"/>
              <a:t>+3v</a:t>
            </a:r>
            <a:r>
              <a:rPr lang="en-US" altLang="en-US" baseline="-25000"/>
              <a:t>y</a:t>
            </a:r>
          </a:p>
        </p:txBody>
      </p:sp>
      <p:sp>
        <p:nvSpPr>
          <p:cNvPr id="24586" name="Text Box 35">
            <a:extLst>
              <a:ext uri="{FF2B5EF4-FFF2-40B4-BE49-F238E27FC236}">
                <a16:creationId xmlns:a16="http://schemas.microsoft.com/office/drawing/2014/main" id="{A543ECAA-9E1A-214B-A9BB-C1BA73BEA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4587" name="Group 36">
            <a:extLst>
              <a:ext uri="{FF2B5EF4-FFF2-40B4-BE49-F238E27FC236}">
                <a16:creationId xmlns:a16="http://schemas.microsoft.com/office/drawing/2014/main" id="{AF6580DF-309D-F44D-AF07-DD488DD0F746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755650" y="3048000"/>
            <a:ext cx="2743200" cy="134938"/>
            <a:chOff x="2976" y="2091"/>
            <a:chExt cx="1728" cy="85"/>
          </a:xfrm>
        </p:grpSpPr>
        <p:sp>
          <p:nvSpPr>
            <p:cNvPr id="24653" name="Line 37">
              <a:extLst>
                <a:ext uri="{FF2B5EF4-FFF2-40B4-BE49-F238E27FC236}">
                  <a16:creationId xmlns:a16="http://schemas.microsoft.com/office/drawing/2014/main" id="{B95414C9-CA32-9C4E-8A88-BF66FFBBCF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4" name="Line 38">
              <a:extLst>
                <a:ext uri="{FF2B5EF4-FFF2-40B4-BE49-F238E27FC236}">
                  <a16:creationId xmlns:a16="http://schemas.microsoft.com/office/drawing/2014/main" id="{0F8AB579-8538-B543-B833-6289D424F1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5" name="Line 39">
              <a:extLst>
                <a:ext uri="{FF2B5EF4-FFF2-40B4-BE49-F238E27FC236}">
                  <a16:creationId xmlns:a16="http://schemas.microsoft.com/office/drawing/2014/main" id="{87873D53-5FC1-2C46-929A-9235DC367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6" name="Line 40">
              <a:extLst>
                <a:ext uri="{FF2B5EF4-FFF2-40B4-BE49-F238E27FC236}">
                  <a16:creationId xmlns:a16="http://schemas.microsoft.com/office/drawing/2014/main" id="{7D17D783-23C7-2D4D-B1BB-7BB748AB9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7" name="Line 41">
              <a:extLst>
                <a:ext uri="{FF2B5EF4-FFF2-40B4-BE49-F238E27FC236}">
                  <a16:creationId xmlns:a16="http://schemas.microsoft.com/office/drawing/2014/main" id="{3DEF0539-FE1D-104F-AC09-0470877AE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8" name="Line 42">
              <a:extLst>
                <a:ext uri="{FF2B5EF4-FFF2-40B4-BE49-F238E27FC236}">
                  <a16:creationId xmlns:a16="http://schemas.microsoft.com/office/drawing/2014/main" id="{AE3948EB-E904-5549-B98A-F92EDD4A1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9" name="Line 43">
              <a:extLst>
                <a:ext uri="{FF2B5EF4-FFF2-40B4-BE49-F238E27FC236}">
                  <a16:creationId xmlns:a16="http://schemas.microsoft.com/office/drawing/2014/main" id="{6F301F5E-4961-9A44-A415-4AFA32AC4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0" name="Line 44">
              <a:extLst>
                <a:ext uri="{FF2B5EF4-FFF2-40B4-BE49-F238E27FC236}">
                  <a16:creationId xmlns:a16="http://schemas.microsoft.com/office/drawing/2014/main" id="{39CE4474-ACD6-784D-92E8-1314C132F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1" name="Line 45">
              <a:extLst>
                <a:ext uri="{FF2B5EF4-FFF2-40B4-BE49-F238E27FC236}">
                  <a16:creationId xmlns:a16="http://schemas.microsoft.com/office/drawing/2014/main" id="{F0B2A754-91D9-5541-B6A7-565DB274F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588" name="Group 46">
            <a:extLst>
              <a:ext uri="{FF2B5EF4-FFF2-40B4-BE49-F238E27FC236}">
                <a16:creationId xmlns:a16="http://schemas.microsoft.com/office/drawing/2014/main" id="{0A13A5FD-054F-F843-8085-03AFD1420DC0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1136650" y="1206500"/>
            <a:ext cx="184150" cy="2438400"/>
            <a:chOff x="3149" y="768"/>
            <a:chExt cx="86" cy="1536"/>
          </a:xfrm>
        </p:grpSpPr>
        <p:sp>
          <p:nvSpPr>
            <p:cNvPr id="24644" name="Line 47">
              <a:extLst>
                <a:ext uri="{FF2B5EF4-FFF2-40B4-BE49-F238E27FC236}">
                  <a16:creationId xmlns:a16="http://schemas.microsoft.com/office/drawing/2014/main" id="{31E9BC35-BDD7-C44F-BD1A-FD9618239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5" name="Line 48">
              <a:extLst>
                <a:ext uri="{FF2B5EF4-FFF2-40B4-BE49-F238E27FC236}">
                  <a16:creationId xmlns:a16="http://schemas.microsoft.com/office/drawing/2014/main" id="{B83E232F-D4F8-3D40-B8B7-BFC4BB308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6" name="Line 49">
              <a:extLst>
                <a:ext uri="{FF2B5EF4-FFF2-40B4-BE49-F238E27FC236}">
                  <a16:creationId xmlns:a16="http://schemas.microsoft.com/office/drawing/2014/main" id="{EEBDE3DB-9930-B34B-9AC4-6D3BD0F09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7" name="Line 50">
              <a:extLst>
                <a:ext uri="{FF2B5EF4-FFF2-40B4-BE49-F238E27FC236}">
                  <a16:creationId xmlns:a16="http://schemas.microsoft.com/office/drawing/2014/main" id="{14114EE8-07BA-CA43-AD0D-81ABFA835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8" name="Line 51">
              <a:extLst>
                <a:ext uri="{FF2B5EF4-FFF2-40B4-BE49-F238E27FC236}">
                  <a16:creationId xmlns:a16="http://schemas.microsoft.com/office/drawing/2014/main" id="{4472EF35-C1C8-A646-AD2F-507D46E4A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9" name="Line 52">
              <a:extLst>
                <a:ext uri="{FF2B5EF4-FFF2-40B4-BE49-F238E27FC236}">
                  <a16:creationId xmlns:a16="http://schemas.microsoft.com/office/drawing/2014/main" id="{8F28F7B4-DE71-9A4A-8ED1-141E1686A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0" name="Line 53">
              <a:extLst>
                <a:ext uri="{FF2B5EF4-FFF2-40B4-BE49-F238E27FC236}">
                  <a16:creationId xmlns:a16="http://schemas.microsoft.com/office/drawing/2014/main" id="{4EB003BD-2303-E045-8984-5694EB10B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1" name="Line 54">
              <a:extLst>
                <a:ext uri="{FF2B5EF4-FFF2-40B4-BE49-F238E27FC236}">
                  <a16:creationId xmlns:a16="http://schemas.microsoft.com/office/drawing/2014/main" id="{90D8BFC2-7161-8842-98D5-62EF33D58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2" name="Line 55">
              <a:extLst>
                <a:ext uri="{FF2B5EF4-FFF2-40B4-BE49-F238E27FC236}">
                  <a16:creationId xmlns:a16="http://schemas.microsoft.com/office/drawing/2014/main" id="{968BB6C2-8BB4-7E49-B12E-B0FE7AE406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Text Box 56">
            <a:extLst>
              <a:ext uri="{FF2B5EF4-FFF2-40B4-BE49-F238E27FC236}">
                <a16:creationId xmlns:a16="http://schemas.microsoft.com/office/drawing/2014/main" id="{56A9E8C5-0207-9B42-81BD-4C67DD5E1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4590" name="Oval 57">
            <a:extLst>
              <a:ext uri="{FF2B5EF4-FFF2-40B4-BE49-F238E27FC236}">
                <a16:creationId xmlns:a16="http://schemas.microsoft.com/office/drawing/2014/main" id="{F211E46A-EF47-8740-82E4-7CBB2CBC0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1" name="Text Box 58">
            <a:extLst>
              <a:ext uri="{FF2B5EF4-FFF2-40B4-BE49-F238E27FC236}">
                <a16:creationId xmlns:a16="http://schemas.microsoft.com/office/drawing/2014/main" id="{B5B8581C-DE46-EC48-A2E2-9032E0281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4592" name="Line 59">
            <a:extLst>
              <a:ext uri="{FF2B5EF4-FFF2-40B4-BE49-F238E27FC236}">
                <a16:creationId xmlns:a16="http://schemas.microsoft.com/office/drawing/2014/main" id="{688EE6B2-AE27-7646-BBE0-76D4290283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6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60">
            <a:extLst>
              <a:ext uri="{FF2B5EF4-FFF2-40B4-BE49-F238E27FC236}">
                <a16:creationId xmlns:a16="http://schemas.microsoft.com/office/drawing/2014/main" id="{6E71D94C-DF14-0540-8804-F9ED321FEB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Line 61">
            <a:extLst>
              <a:ext uri="{FF2B5EF4-FFF2-40B4-BE49-F238E27FC236}">
                <a16:creationId xmlns:a16="http://schemas.microsoft.com/office/drawing/2014/main" id="{B315DD0A-70FA-AA41-B4A8-8321C36056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26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Oval 64">
            <a:extLst>
              <a:ext uri="{FF2B5EF4-FFF2-40B4-BE49-F238E27FC236}">
                <a16:creationId xmlns:a16="http://schemas.microsoft.com/office/drawing/2014/main" id="{944A1FD6-0749-8F47-A723-630C7010FE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4513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6" name="Text Box 65">
            <a:extLst>
              <a:ext uri="{FF2B5EF4-FFF2-40B4-BE49-F238E27FC236}">
                <a16:creationId xmlns:a16="http://schemas.microsoft.com/office/drawing/2014/main" id="{511B08B6-F53C-3848-A556-5AED6FBAB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575" y="1828800"/>
            <a:ext cx="48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4597" name="Line 66">
            <a:extLst>
              <a:ext uri="{FF2B5EF4-FFF2-40B4-BE49-F238E27FC236}">
                <a16:creationId xmlns:a16="http://schemas.microsoft.com/office/drawing/2014/main" id="{2521B28C-EA48-D64C-8739-4D2A8C77C9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2763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Line 67">
            <a:extLst>
              <a:ext uri="{FF2B5EF4-FFF2-40B4-BE49-F238E27FC236}">
                <a16:creationId xmlns:a16="http://schemas.microsoft.com/office/drawing/2014/main" id="{50FAC9AB-1465-C445-829E-664592275C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8013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68">
            <a:extLst>
              <a:ext uri="{FF2B5EF4-FFF2-40B4-BE49-F238E27FC236}">
                <a16:creationId xmlns:a16="http://schemas.microsoft.com/office/drawing/2014/main" id="{425D9336-B195-4541-BACA-5B5E4E5F1C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7988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AutoShape 69">
            <a:extLst>
              <a:ext uri="{FF2B5EF4-FFF2-40B4-BE49-F238E27FC236}">
                <a16:creationId xmlns:a16="http://schemas.microsoft.com/office/drawing/2014/main" id="{8D947F84-BF02-E04D-A13A-7CDD12BDC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601" name="Text Box 71">
            <a:extLst>
              <a:ext uri="{FF2B5EF4-FFF2-40B4-BE49-F238E27FC236}">
                <a16:creationId xmlns:a16="http://schemas.microsoft.com/office/drawing/2014/main" id="{8BBC68B3-F139-5A44-B917-FAE18024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0"/>
            <a:ext cx="706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/>
          </a:p>
        </p:txBody>
      </p:sp>
      <p:sp>
        <p:nvSpPr>
          <p:cNvPr id="24602" name="Text Box 74">
            <a:extLst>
              <a:ext uri="{FF2B5EF4-FFF2-40B4-BE49-F238E27FC236}">
                <a16:creationId xmlns:a16="http://schemas.microsoft.com/office/drawing/2014/main" id="{7914FD6C-097A-4D4E-B9B5-5AFC80304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3810000"/>
            <a:ext cx="155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(4,3)</a:t>
            </a:r>
          </a:p>
        </p:txBody>
      </p:sp>
      <p:grpSp>
        <p:nvGrpSpPr>
          <p:cNvPr id="5" name="Group 118">
            <a:extLst>
              <a:ext uri="{FF2B5EF4-FFF2-40B4-BE49-F238E27FC236}">
                <a16:creationId xmlns:a16="http://schemas.microsoft.com/office/drawing/2014/main" id="{D8FC7097-E344-9C48-A7C8-8C0872664AA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330700"/>
            <a:ext cx="4784725" cy="1131888"/>
            <a:chOff x="2256" y="2728"/>
            <a:chExt cx="3014" cy="713"/>
          </a:xfrm>
        </p:grpSpPr>
        <p:sp>
          <p:nvSpPr>
            <p:cNvPr id="24604" name="Rectangle 77">
              <a:extLst>
                <a:ext uri="{FF2B5EF4-FFF2-40B4-BE49-F238E27FC236}">
                  <a16:creationId xmlns:a16="http://schemas.microsoft.com/office/drawing/2014/main" id="{9648A127-6F2A-BA46-9294-B55D0BED7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2927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uv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5" name="Rectangle 78">
              <a:extLst>
                <a:ext uri="{FF2B5EF4-FFF2-40B4-BE49-F238E27FC236}">
                  <a16:creationId xmlns:a16="http://schemas.microsoft.com/office/drawing/2014/main" id="{D223C6FB-4D93-7648-BFCA-F6A06D36B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927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ij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6" name="Rectangle 79">
              <a:extLst>
                <a:ext uri="{FF2B5EF4-FFF2-40B4-BE49-F238E27FC236}">
                  <a16:creationId xmlns:a16="http://schemas.microsoft.com/office/drawing/2014/main" id="{3734258A-22BC-0046-8E5C-FA5B5BF3A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7" name="Rectangle 80">
              <a:extLst>
                <a:ext uri="{FF2B5EF4-FFF2-40B4-BE49-F238E27FC236}">
                  <a16:creationId xmlns:a16="http://schemas.microsoft.com/office/drawing/2014/main" id="{F0ED1C24-AC17-6946-A810-AE4F64F58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8" name="Rectangle 81">
              <a:extLst>
                <a:ext uri="{FF2B5EF4-FFF2-40B4-BE49-F238E27FC236}">
                  <a16:creationId xmlns:a16="http://schemas.microsoft.com/office/drawing/2014/main" id="{52415924-2049-DB42-AE65-F4BB50B90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9" name="Rectangle 82">
              <a:extLst>
                <a:ext uri="{FF2B5EF4-FFF2-40B4-BE49-F238E27FC236}">
                  <a16:creationId xmlns:a16="http://schemas.microsoft.com/office/drawing/2014/main" id="{9F3344D8-DBDF-3F47-8696-77E1BD54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0" name="Rectangle 83">
              <a:extLst>
                <a:ext uri="{FF2B5EF4-FFF2-40B4-BE49-F238E27FC236}">
                  <a16:creationId xmlns:a16="http://schemas.microsoft.com/office/drawing/2014/main" id="{81FEFF01-131B-8341-9894-AB0107A43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1" name="Rectangle 84">
              <a:extLst>
                <a:ext uri="{FF2B5EF4-FFF2-40B4-BE49-F238E27FC236}">
                  <a16:creationId xmlns:a16="http://schemas.microsoft.com/office/drawing/2014/main" id="{B3E918C6-E899-C54C-8588-C480C071B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2" name="Rectangle 85">
              <a:extLst>
                <a:ext uri="{FF2B5EF4-FFF2-40B4-BE49-F238E27FC236}">
                  <a16:creationId xmlns:a16="http://schemas.microsoft.com/office/drawing/2014/main" id="{8C7E90BE-434A-1645-AC2A-F1A1E3582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3" name="Rectangle 86">
              <a:extLst>
                <a:ext uri="{FF2B5EF4-FFF2-40B4-BE49-F238E27FC236}">
                  <a16:creationId xmlns:a16="http://schemas.microsoft.com/office/drawing/2014/main" id="{3066DE4B-BD87-764F-BB6F-2A3A2C7C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4" name="Rectangle 87">
              <a:extLst>
                <a:ext uri="{FF2B5EF4-FFF2-40B4-BE49-F238E27FC236}">
                  <a16:creationId xmlns:a16="http://schemas.microsoft.com/office/drawing/2014/main" id="{17BC18EF-9388-7A4F-B05E-5657EF9EA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5" name="Rectangle 88">
              <a:extLst>
                <a:ext uri="{FF2B5EF4-FFF2-40B4-BE49-F238E27FC236}">
                  <a16:creationId xmlns:a16="http://schemas.microsoft.com/office/drawing/2014/main" id="{C0F885E1-DA17-ED47-91A1-2DEFD4BA4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6" name="Rectangle 89">
              <a:extLst>
                <a:ext uri="{FF2B5EF4-FFF2-40B4-BE49-F238E27FC236}">
                  <a16:creationId xmlns:a16="http://schemas.microsoft.com/office/drawing/2014/main" id="{5429CD2C-5617-6A4B-9C68-810EC6A82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7" name="Rectangle 90">
              <a:extLst>
                <a:ext uri="{FF2B5EF4-FFF2-40B4-BE49-F238E27FC236}">
                  <a16:creationId xmlns:a16="http://schemas.microsoft.com/office/drawing/2014/main" id="{E57DECA3-76BF-A246-AE66-A28E72B80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8" name="Rectangle 91">
              <a:extLst>
                <a:ext uri="{FF2B5EF4-FFF2-40B4-BE49-F238E27FC236}">
                  <a16:creationId xmlns:a16="http://schemas.microsoft.com/office/drawing/2014/main" id="{D1D28EAA-8C57-EC40-8EF0-F73339AE8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9" name="Rectangle 92">
              <a:extLst>
                <a:ext uri="{FF2B5EF4-FFF2-40B4-BE49-F238E27FC236}">
                  <a16:creationId xmlns:a16="http://schemas.microsoft.com/office/drawing/2014/main" id="{276A456A-5961-B845-A04B-C4C56FDC1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0" name="Rectangle 93">
              <a:extLst>
                <a:ext uri="{FF2B5EF4-FFF2-40B4-BE49-F238E27FC236}">
                  <a16:creationId xmlns:a16="http://schemas.microsoft.com/office/drawing/2014/main" id="{F6FF8954-AC96-8B48-A589-589B2BF28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1" name="Rectangle 94">
              <a:extLst>
                <a:ext uri="{FF2B5EF4-FFF2-40B4-BE49-F238E27FC236}">
                  <a16:creationId xmlns:a16="http://schemas.microsoft.com/office/drawing/2014/main" id="{EB84D877-8CE8-4D4D-841E-BBA6E1A0F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2" name="Rectangle 95">
              <a:extLst>
                <a:ext uri="{FF2B5EF4-FFF2-40B4-BE49-F238E27FC236}">
                  <a16:creationId xmlns:a16="http://schemas.microsoft.com/office/drawing/2014/main" id="{4FB92E3A-73C0-3C40-916A-339E15ACF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3" name="Rectangle 96">
              <a:extLst>
                <a:ext uri="{FF2B5EF4-FFF2-40B4-BE49-F238E27FC236}">
                  <a16:creationId xmlns:a16="http://schemas.microsoft.com/office/drawing/2014/main" id="{AB673912-F673-5940-A89D-9CECAC13C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4" name="Rectangle 97">
              <a:extLst>
                <a:ext uri="{FF2B5EF4-FFF2-40B4-BE49-F238E27FC236}">
                  <a16:creationId xmlns:a16="http://schemas.microsoft.com/office/drawing/2014/main" id="{7E57C5F9-D4A6-3F4D-9C40-2E694BE2D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25" name="Rectangle 98">
              <a:extLst>
                <a:ext uri="{FF2B5EF4-FFF2-40B4-BE49-F238E27FC236}">
                  <a16:creationId xmlns:a16="http://schemas.microsoft.com/office/drawing/2014/main" id="{B8EE9A30-586D-5A4C-AEEB-27B2DDCE7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6" name="Rectangle 99">
              <a:extLst>
                <a:ext uri="{FF2B5EF4-FFF2-40B4-BE49-F238E27FC236}">
                  <a16:creationId xmlns:a16="http://schemas.microsoft.com/office/drawing/2014/main" id="{00990FF5-4ED6-B942-BA14-E12BD22E9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7" name="Rectangle 100">
              <a:extLst>
                <a:ext uri="{FF2B5EF4-FFF2-40B4-BE49-F238E27FC236}">
                  <a16:creationId xmlns:a16="http://schemas.microsoft.com/office/drawing/2014/main" id="{9611E781-BD7C-6D44-B2A8-F2EC88173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8" name="Rectangle 101">
              <a:extLst>
                <a:ext uri="{FF2B5EF4-FFF2-40B4-BE49-F238E27FC236}">
                  <a16:creationId xmlns:a16="http://schemas.microsoft.com/office/drawing/2014/main" id="{99D9A9F5-34E5-ED40-9BF7-DF524F7F2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4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9" name="Rectangle 102">
              <a:extLst>
                <a:ext uri="{FF2B5EF4-FFF2-40B4-BE49-F238E27FC236}">
                  <a16:creationId xmlns:a16="http://schemas.microsoft.com/office/drawing/2014/main" id="{2E093B60-F467-6443-8F2C-DE9AECD8F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0" name="Rectangle 103">
              <a:extLst>
                <a:ext uri="{FF2B5EF4-FFF2-40B4-BE49-F238E27FC236}">
                  <a16:creationId xmlns:a16="http://schemas.microsoft.com/office/drawing/2014/main" id="{0040A019-5141-D142-9094-1CDEFFE4F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1" name="Rectangle 104">
              <a:extLst>
                <a:ext uri="{FF2B5EF4-FFF2-40B4-BE49-F238E27FC236}">
                  <a16:creationId xmlns:a16="http://schemas.microsoft.com/office/drawing/2014/main" id="{A2620DFC-B699-EF43-B88F-A74F13956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2" name="Rectangle 105">
              <a:extLst>
                <a:ext uri="{FF2B5EF4-FFF2-40B4-BE49-F238E27FC236}">
                  <a16:creationId xmlns:a16="http://schemas.microsoft.com/office/drawing/2014/main" id="{E84C9BC3-764B-7E4F-B47A-52C5B3E31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3" name="Rectangle 106">
              <a:extLst>
                <a:ext uri="{FF2B5EF4-FFF2-40B4-BE49-F238E27FC236}">
                  <a16:creationId xmlns:a16="http://schemas.microsoft.com/office/drawing/2014/main" id="{615D43EA-6AC5-A540-93A8-FC9CDFB0E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4" name="Rectangle 107">
              <a:extLst>
                <a:ext uri="{FF2B5EF4-FFF2-40B4-BE49-F238E27FC236}">
                  <a16:creationId xmlns:a16="http://schemas.microsoft.com/office/drawing/2014/main" id="{CF17B2BA-D180-4147-850E-677244375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5" name="Rectangle 108">
              <a:extLst>
                <a:ext uri="{FF2B5EF4-FFF2-40B4-BE49-F238E27FC236}">
                  <a16:creationId xmlns:a16="http://schemas.microsoft.com/office/drawing/2014/main" id="{34E0BB25-55CF-A24D-804C-0779CB260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6" name="Rectangle 109">
              <a:extLst>
                <a:ext uri="{FF2B5EF4-FFF2-40B4-BE49-F238E27FC236}">
                  <a16:creationId xmlns:a16="http://schemas.microsoft.com/office/drawing/2014/main" id="{2F60C776-7C67-AB45-9506-CAB2B7BDB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7" name="Rectangle 110">
              <a:extLst>
                <a:ext uri="{FF2B5EF4-FFF2-40B4-BE49-F238E27FC236}">
                  <a16:creationId xmlns:a16="http://schemas.microsoft.com/office/drawing/2014/main" id="{0526C372-52E7-EA41-9A11-4BF24A475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8" name="Rectangle 111">
              <a:extLst>
                <a:ext uri="{FF2B5EF4-FFF2-40B4-BE49-F238E27FC236}">
                  <a16:creationId xmlns:a16="http://schemas.microsoft.com/office/drawing/2014/main" id="{FC9B4221-D481-C54A-9EC8-9C7257F24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9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9" name="Rectangle 112">
              <a:extLst>
                <a:ext uri="{FF2B5EF4-FFF2-40B4-BE49-F238E27FC236}">
                  <a16:creationId xmlns:a16="http://schemas.microsoft.com/office/drawing/2014/main" id="{77F9F5D3-58A9-6041-AD71-24149A8D2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0" name="Rectangle 113">
              <a:extLst>
                <a:ext uri="{FF2B5EF4-FFF2-40B4-BE49-F238E27FC236}">
                  <a16:creationId xmlns:a16="http://schemas.microsoft.com/office/drawing/2014/main" id="{5DF87B78-E56D-6D4D-AE33-35AEC21FA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1" name="Rectangle 114">
              <a:extLst>
                <a:ext uri="{FF2B5EF4-FFF2-40B4-BE49-F238E27FC236}">
                  <a16:creationId xmlns:a16="http://schemas.microsoft.com/office/drawing/2014/main" id="{B3ACBBBE-0592-804B-9932-C9E3D3FCB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0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2" name="Rectangle 115">
              <a:extLst>
                <a:ext uri="{FF2B5EF4-FFF2-40B4-BE49-F238E27FC236}">
                  <a16:creationId xmlns:a16="http://schemas.microsoft.com/office/drawing/2014/main" id="{A3886A49-4E10-A646-9504-CC1802CC0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" y="3105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3" name="Rectangle 116">
              <a:extLst>
                <a:ext uri="{FF2B5EF4-FFF2-40B4-BE49-F238E27FC236}">
                  <a16:creationId xmlns:a16="http://schemas.microsoft.com/office/drawing/2014/main" id="{61F46415-41DD-5D40-BBDD-5AD711A42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3" y="2749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35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79" grpId="0" build="p"/>
      <p:bldP spid="7670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CC2C6D8-895F-EF46-BC30-62B5628E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What’s the inverse transform?</a:t>
            </a:r>
          </a:p>
        </p:txBody>
      </p:sp>
      <p:sp>
        <p:nvSpPr>
          <p:cNvPr id="769027" name="Rectangle 3">
            <a:extLst>
              <a:ext uri="{FF2B5EF4-FFF2-40B4-BE49-F238E27FC236}">
                <a16:creationId xmlns:a16="http://schemas.microsoft.com/office/drawing/2014/main" id="{D10E3217-19D8-9241-84F0-9579AF0D0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990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000"/>
              <a:t>How can we change from any basis to any basis?</a:t>
            </a:r>
          </a:p>
          <a:p>
            <a:pPr>
              <a:buFontTx/>
              <a:buChar char="•"/>
            </a:pPr>
            <a:r>
              <a:rPr lang="en-US" altLang="en-US" sz="2000"/>
              <a:t>What if the basis are orthogonal?</a:t>
            </a:r>
          </a:p>
        </p:txBody>
      </p:sp>
      <p:sp>
        <p:nvSpPr>
          <p:cNvPr id="25604" name="Text Box 28">
            <a:extLst>
              <a:ext uri="{FF2B5EF4-FFF2-40B4-BE49-F238E27FC236}">
                <a16:creationId xmlns:a16="http://schemas.microsoft.com/office/drawing/2014/main" id="{52F76E37-8140-124D-A0D9-3DA508680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914400"/>
            <a:ext cx="1411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5605" name="Group 29">
            <a:extLst>
              <a:ext uri="{FF2B5EF4-FFF2-40B4-BE49-F238E27FC236}">
                <a16:creationId xmlns:a16="http://schemas.microsoft.com/office/drawing/2014/main" id="{942CC59F-D24E-9340-B321-F13D76D19A8B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5251450" y="3048000"/>
            <a:ext cx="2743200" cy="134938"/>
            <a:chOff x="2976" y="2091"/>
            <a:chExt cx="1728" cy="85"/>
          </a:xfrm>
        </p:grpSpPr>
        <p:sp>
          <p:nvSpPr>
            <p:cNvPr id="25697" name="Line 30">
              <a:extLst>
                <a:ext uri="{FF2B5EF4-FFF2-40B4-BE49-F238E27FC236}">
                  <a16:creationId xmlns:a16="http://schemas.microsoft.com/office/drawing/2014/main" id="{E786DED3-9CA3-4D48-A79F-8E0C0852F3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8" name="Line 31">
              <a:extLst>
                <a:ext uri="{FF2B5EF4-FFF2-40B4-BE49-F238E27FC236}">
                  <a16:creationId xmlns:a16="http://schemas.microsoft.com/office/drawing/2014/main" id="{D85B8D48-C3CA-0A47-96A6-04DAE4E30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9" name="Line 32">
              <a:extLst>
                <a:ext uri="{FF2B5EF4-FFF2-40B4-BE49-F238E27FC236}">
                  <a16:creationId xmlns:a16="http://schemas.microsoft.com/office/drawing/2014/main" id="{5D55926E-4126-3649-B332-D92C2F30C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0" name="Line 33">
              <a:extLst>
                <a:ext uri="{FF2B5EF4-FFF2-40B4-BE49-F238E27FC236}">
                  <a16:creationId xmlns:a16="http://schemas.microsoft.com/office/drawing/2014/main" id="{D780E093-A3AD-3044-909C-8C2DAB0E4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1" name="Line 34">
              <a:extLst>
                <a:ext uri="{FF2B5EF4-FFF2-40B4-BE49-F238E27FC236}">
                  <a16:creationId xmlns:a16="http://schemas.microsoft.com/office/drawing/2014/main" id="{341E21E3-7A1B-A549-B77E-9FAF32B5B7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2" name="Line 35">
              <a:extLst>
                <a:ext uri="{FF2B5EF4-FFF2-40B4-BE49-F238E27FC236}">
                  <a16:creationId xmlns:a16="http://schemas.microsoft.com/office/drawing/2014/main" id="{BAF4818B-EE66-3142-A9C6-5367EEC287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" name="Line 36">
              <a:extLst>
                <a:ext uri="{FF2B5EF4-FFF2-40B4-BE49-F238E27FC236}">
                  <a16:creationId xmlns:a16="http://schemas.microsoft.com/office/drawing/2014/main" id="{642C4536-94EF-DD40-B746-94B66590F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" name="Line 37">
              <a:extLst>
                <a:ext uri="{FF2B5EF4-FFF2-40B4-BE49-F238E27FC236}">
                  <a16:creationId xmlns:a16="http://schemas.microsoft.com/office/drawing/2014/main" id="{7543016E-6AEF-A34F-9AC6-7FB3A06131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" name="Line 38">
              <a:extLst>
                <a:ext uri="{FF2B5EF4-FFF2-40B4-BE49-F238E27FC236}">
                  <a16:creationId xmlns:a16="http://schemas.microsoft.com/office/drawing/2014/main" id="{4F3BD880-D9E8-4C4D-820A-CD4E61D98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06" name="Group 39">
            <a:extLst>
              <a:ext uri="{FF2B5EF4-FFF2-40B4-BE49-F238E27FC236}">
                <a16:creationId xmlns:a16="http://schemas.microsoft.com/office/drawing/2014/main" id="{9B281C7C-1C07-E040-926B-C54960C03806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5632450" y="1206500"/>
            <a:ext cx="184150" cy="2438400"/>
            <a:chOff x="3149" y="768"/>
            <a:chExt cx="86" cy="1536"/>
          </a:xfrm>
        </p:grpSpPr>
        <p:sp>
          <p:nvSpPr>
            <p:cNvPr id="25688" name="Line 40">
              <a:extLst>
                <a:ext uri="{FF2B5EF4-FFF2-40B4-BE49-F238E27FC236}">
                  <a16:creationId xmlns:a16="http://schemas.microsoft.com/office/drawing/2014/main" id="{CCDA7F52-9F15-2140-BE8E-4D03FF968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9" name="Line 41">
              <a:extLst>
                <a:ext uri="{FF2B5EF4-FFF2-40B4-BE49-F238E27FC236}">
                  <a16:creationId xmlns:a16="http://schemas.microsoft.com/office/drawing/2014/main" id="{113108A6-E533-4743-8687-EA8CED607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0" name="Line 42">
              <a:extLst>
                <a:ext uri="{FF2B5EF4-FFF2-40B4-BE49-F238E27FC236}">
                  <a16:creationId xmlns:a16="http://schemas.microsoft.com/office/drawing/2014/main" id="{2F8D9942-8640-AF4E-810A-D9D6569760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1" name="Line 43">
              <a:extLst>
                <a:ext uri="{FF2B5EF4-FFF2-40B4-BE49-F238E27FC236}">
                  <a16:creationId xmlns:a16="http://schemas.microsoft.com/office/drawing/2014/main" id="{0326FFEB-1499-F941-8C76-8016118799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2" name="Line 44">
              <a:extLst>
                <a:ext uri="{FF2B5EF4-FFF2-40B4-BE49-F238E27FC236}">
                  <a16:creationId xmlns:a16="http://schemas.microsoft.com/office/drawing/2014/main" id="{421AFC20-9686-B345-B23E-E854D0B045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3" name="Line 45">
              <a:extLst>
                <a:ext uri="{FF2B5EF4-FFF2-40B4-BE49-F238E27FC236}">
                  <a16:creationId xmlns:a16="http://schemas.microsoft.com/office/drawing/2014/main" id="{3156A0F3-DDB4-4F4B-820F-896921BD9C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4" name="Line 46">
              <a:extLst>
                <a:ext uri="{FF2B5EF4-FFF2-40B4-BE49-F238E27FC236}">
                  <a16:creationId xmlns:a16="http://schemas.microsoft.com/office/drawing/2014/main" id="{B9A1F8FD-7D49-BF43-8894-65D7AEF3E2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5" name="Line 47">
              <a:extLst>
                <a:ext uri="{FF2B5EF4-FFF2-40B4-BE49-F238E27FC236}">
                  <a16:creationId xmlns:a16="http://schemas.microsoft.com/office/drawing/2014/main" id="{8DC076EF-B243-A64A-B5B4-14A4FC41F3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6" name="Line 48">
              <a:extLst>
                <a:ext uri="{FF2B5EF4-FFF2-40B4-BE49-F238E27FC236}">
                  <a16:creationId xmlns:a16="http://schemas.microsoft.com/office/drawing/2014/main" id="{81BC035D-3F7D-4F4B-92BD-404B26B3A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7" name="Text Box 49">
            <a:extLst>
              <a:ext uri="{FF2B5EF4-FFF2-40B4-BE49-F238E27FC236}">
                <a16:creationId xmlns:a16="http://schemas.microsoft.com/office/drawing/2014/main" id="{85387732-19FC-EC49-A468-2DD9E28CB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5608" name="Oval 50">
            <a:extLst>
              <a:ext uri="{FF2B5EF4-FFF2-40B4-BE49-F238E27FC236}">
                <a16:creationId xmlns:a16="http://schemas.microsoft.com/office/drawing/2014/main" id="{39DC8A75-0475-3343-BB32-33BA81FCF5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49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09" name="Text Box 51">
            <a:extLst>
              <a:ext uri="{FF2B5EF4-FFF2-40B4-BE49-F238E27FC236}">
                <a16:creationId xmlns:a16="http://schemas.microsoft.com/office/drawing/2014/main" id="{37910F5C-EF08-E749-91CB-09644F635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5610" name="Line 52">
            <a:extLst>
              <a:ext uri="{FF2B5EF4-FFF2-40B4-BE49-F238E27FC236}">
                <a16:creationId xmlns:a16="http://schemas.microsoft.com/office/drawing/2014/main" id="{297616BB-E678-D140-B8E0-642128673E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84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1" name="Line 53">
            <a:extLst>
              <a:ext uri="{FF2B5EF4-FFF2-40B4-BE49-F238E27FC236}">
                <a16:creationId xmlns:a16="http://schemas.microsoft.com/office/drawing/2014/main" id="{EDB34664-0239-2E47-AFB3-B2E670B7BB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992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54">
            <a:extLst>
              <a:ext uri="{FF2B5EF4-FFF2-40B4-BE49-F238E27FC236}">
                <a16:creationId xmlns:a16="http://schemas.microsoft.com/office/drawing/2014/main" id="{F92FD8AD-4001-4947-8927-CE37F65FC0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84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13" name="Group 4">
            <a:extLst>
              <a:ext uri="{FF2B5EF4-FFF2-40B4-BE49-F238E27FC236}">
                <a16:creationId xmlns:a16="http://schemas.microsoft.com/office/drawing/2014/main" id="{A4B8AF40-98DD-1942-AC78-118068695769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219200"/>
            <a:ext cx="2743200" cy="2438400"/>
            <a:chOff x="816" y="2208"/>
            <a:chExt cx="1920" cy="1728"/>
          </a:xfrm>
        </p:grpSpPr>
        <p:sp>
          <p:nvSpPr>
            <p:cNvPr id="25670" name="Line 5">
              <a:extLst>
                <a:ext uri="{FF2B5EF4-FFF2-40B4-BE49-F238E27FC236}">
                  <a16:creationId xmlns:a16="http://schemas.microsoft.com/office/drawing/2014/main" id="{CE8F9B3D-1A14-6C4F-841B-B817D692A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1" name="Line 6">
              <a:extLst>
                <a:ext uri="{FF2B5EF4-FFF2-40B4-BE49-F238E27FC236}">
                  <a16:creationId xmlns:a16="http://schemas.microsoft.com/office/drawing/2014/main" id="{F0747F25-67F5-EF4F-8284-16B3E0CB74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2" name="Line 7">
              <a:extLst>
                <a:ext uri="{FF2B5EF4-FFF2-40B4-BE49-F238E27FC236}">
                  <a16:creationId xmlns:a16="http://schemas.microsoft.com/office/drawing/2014/main" id="{9184C9E6-5F21-8A49-8F34-7E01502E9F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3" name="Line 8">
              <a:extLst>
                <a:ext uri="{FF2B5EF4-FFF2-40B4-BE49-F238E27FC236}">
                  <a16:creationId xmlns:a16="http://schemas.microsoft.com/office/drawing/2014/main" id="{04C4434D-5265-6D4B-9A23-7F75AEAEB1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4" name="Line 9">
              <a:extLst>
                <a:ext uri="{FF2B5EF4-FFF2-40B4-BE49-F238E27FC236}">
                  <a16:creationId xmlns:a16="http://schemas.microsoft.com/office/drawing/2014/main" id="{9544C4A3-2CEB-F34E-B5E6-46EC3721D2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5" name="Line 10">
              <a:extLst>
                <a:ext uri="{FF2B5EF4-FFF2-40B4-BE49-F238E27FC236}">
                  <a16:creationId xmlns:a16="http://schemas.microsoft.com/office/drawing/2014/main" id="{FB58883D-98FA-B84B-9CE2-C4D931C5C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6" name="Line 11">
              <a:extLst>
                <a:ext uri="{FF2B5EF4-FFF2-40B4-BE49-F238E27FC236}">
                  <a16:creationId xmlns:a16="http://schemas.microsoft.com/office/drawing/2014/main" id="{298073F8-80AB-E546-BF86-B4AF27E7F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7" name="Line 12">
              <a:extLst>
                <a:ext uri="{FF2B5EF4-FFF2-40B4-BE49-F238E27FC236}">
                  <a16:creationId xmlns:a16="http://schemas.microsoft.com/office/drawing/2014/main" id="{25536CA4-0A79-3F48-9B0D-7D79839D0A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8" name="Line 13">
              <a:extLst>
                <a:ext uri="{FF2B5EF4-FFF2-40B4-BE49-F238E27FC236}">
                  <a16:creationId xmlns:a16="http://schemas.microsoft.com/office/drawing/2014/main" id="{790F26A8-F0AE-BF42-A6E5-7FB85343B2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9" name="Line 14">
              <a:extLst>
                <a:ext uri="{FF2B5EF4-FFF2-40B4-BE49-F238E27FC236}">
                  <a16:creationId xmlns:a16="http://schemas.microsoft.com/office/drawing/2014/main" id="{E4ABAD5D-0406-8D47-A805-A7B8A5479F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0" name="Line 15">
              <a:extLst>
                <a:ext uri="{FF2B5EF4-FFF2-40B4-BE49-F238E27FC236}">
                  <a16:creationId xmlns:a16="http://schemas.microsoft.com/office/drawing/2014/main" id="{9B98B53D-BADE-9146-B515-3A8E6EF95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1" name="Line 16">
              <a:extLst>
                <a:ext uri="{FF2B5EF4-FFF2-40B4-BE49-F238E27FC236}">
                  <a16:creationId xmlns:a16="http://schemas.microsoft.com/office/drawing/2014/main" id="{D7D82D8C-6EA8-CA4B-A903-1C196DC36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2" name="Line 17">
              <a:extLst>
                <a:ext uri="{FF2B5EF4-FFF2-40B4-BE49-F238E27FC236}">
                  <a16:creationId xmlns:a16="http://schemas.microsoft.com/office/drawing/2014/main" id="{1DF2D0E6-950D-7A44-8F65-F03E13C25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3" name="Line 18">
              <a:extLst>
                <a:ext uri="{FF2B5EF4-FFF2-40B4-BE49-F238E27FC236}">
                  <a16:creationId xmlns:a16="http://schemas.microsoft.com/office/drawing/2014/main" id="{A8A4ABF5-98C6-4949-8654-087955E012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4" name="Line 19">
              <a:extLst>
                <a:ext uri="{FF2B5EF4-FFF2-40B4-BE49-F238E27FC236}">
                  <a16:creationId xmlns:a16="http://schemas.microsoft.com/office/drawing/2014/main" id="{3CB63EE2-46EC-8644-8CB2-0B59D21A8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5" name="Line 20">
              <a:extLst>
                <a:ext uri="{FF2B5EF4-FFF2-40B4-BE49-F238E27FC236}">
                  <a16:creationId xmlns:a16="http://schemas.microsoft.com/office/drawing/2014/main" id="{E618B960-62D3-AF41-ABA8-9A2E24CC6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6" name="Line 21">
              <a:extLst>
                <a:ext uri="{FF2B5EF4-FFF2-40B4-BE49-F238E27FC236}">
                  <a16:creationId xmlns:a16="http://schemas.microsoft.com/office/drawing/2014/main" id="{D7340A8B-192C-9346-8EB7-73B2073CA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7" name="Line 22">
              <a:extLst>
                <a:ext uri="{FF2B5EF4-FFF2-40B4-BE49-F238E27FC236}">
                  <a16:creationId xmlns:a16="http://schemas.microsoft.com/office/drawing/2014/main" id="{0543EAD2-D255-EE48-BD7A-49AC2550E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14" name="Text Box 23">
            <a:extLst>
              <a:ext uri="{FF2B5EF4-FFF2-40B4-BE49-F238E27FC236}">
                <a16:creationId xmlns:a16="http://schemas.microsoft.com/office/drawing/2014/main" id="{D83984DD-9FB0-174C-83E1-8701F2282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9144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5615" name="Text Box 24">
            <a:extLst>
              <a:ext uri="{FF2B5EF4-FFF2-40B4-BE49-F238E27FC236}">
                <a16:creationId xmlns:a16="http://schemas.microsoft.com/office/drawing/2014/main" id="{DD01610A-57F4-0D43-9217-9BC4AFC52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4290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5616" name="Text Box 25">
            <a:extLst>
              <a:ext uri="{FF2B5EF4-FFF2-40B4-BE49-F238E27FC236}">
                <a16:creationId xmlns:a16="http://schemas.microsoft.com/office/drawing/2014/main" id="{F159AC2F-2D36-EF49-AF56-23F9D8EF6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5617" name="Text Box 26">
            <a:extLst>
              <a:ext uri="{FF2B5EF4-FFF2-40B4-BE49-F238E27FC236}">
                <a16:creationId xmlns:a16="http://schemas.microsoft.com/office/drawing/2014/main" id="{9B776288-AD13-F844-9B02-044434DA5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0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(5,4)</a:t>
            </a:r>
            <a:endParaRPr lang="en-US" altLang="en-US" b="1"/>
          </a:p>
        </p:txBody>
      </p:sp>
      <p:sp>
        <p:nvSpPr>
          <p:cNvPr id="25618" name="Oval 55">
            <a:extLst>
              <a:ext uri="{FF2B5EF4-FFF2-40B4-BE49-F238E27FC236}">
                <a16:creationId xmlns:a16="http://schemas.microsoft.com/office/drawing/2014/main" id="{CDDA5F3A-B2CF-1243-8B08-5630B561FA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5700" y="22098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19" name="Text Box 56">
            <a:extLst>
              <a:ext uri="{FF2B5EF4-FFF2-40B4-BE49-F238E27FC236}">
                <a16:creationId xmlns:a16="http://schemas.microsoft.com/office/drawing/2014/main" id="{2BDAD431-6174-F64C-A240-B21CC98FF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828800"/>
            <a:ext cx="48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5620" name="Line 57">
            <a:extLst>
              <a:ext uri="{FF2B5EF4-FFF2-40B4-BE49-F238E27FC236}">
                <a16:creationId xmlns:a16="http://schemas.microsoft.com/office/drawing/2014/main" id="{3AD0AD34-2CE4-F441-9E72-6CC9557AED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950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1" name="Line 58">
            <a:extLst>
              <a:ext uri="{FF2B5EF4-FFF2-40B4-BE49-F238E27FC236}">
                <a16:creationId xmlns:a16="http://schemas.microsoft.com/office/drawing/2014/main" id="{79EE1279-8617-7B4B-9A26-D004CAACE0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9200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2" name="Line 59">
            <a:extLst>
              <a:ext uri="{FF2B5EF4-FFF2-40B4-BE49-F238E27FC236}">
                <a16:creationId xmlns:a16="http://schemas.microsoft.com/office/drawing/2014/main" id="{FEB5D225-0DC2-C342-BD6C-A8C860D212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3" name="AutoShape 60">
            <a:extLst>
              <a:ext uri="{FF2B5EF4-FFF2-40B4-BE49-F238E27FC236}">
                <a16:creationId xmlns:a16="http://schemas.microsoft.com/office/drawing/2014/main" id="{90EB94E8-BD06-2143-96FB-A3F2462AF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24" name="Text Box 62">
            <a:extLst>
              <a:ext uri="{FF2B5EF4-FFF2-40B4-BE49-F238E27FC236}">
                <a16:creationId xmlns:a16="http://schemas.microsoft.com/office/drawing/2014/main" id="{0471FF14-C99F-DF42-908E-FD4C73727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3810000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(p</a:t>
            </a:r>
            <a:r>
              <a:rPr lang="en-US" altLang="en-US" baseline="-25000"/>
              <a:t>x</a:t>
            </a:r>
            <a:r>
              <a:rPr lang="en-US" altLang="en-US" b="1"/>
              <a:t>,</a:t>
            </a: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) = ?</a:t>
            </a:r>
          </a:p>
        </p:txBody>
      </p:sp>
      <p:sp>
        <p:nvSpPr>
          <p:cNvPr id="769129" name="Text Box 105">
            <a:extLst>
              <a:ext uri="{FF2B5EF4-FFF2-40B4-BE49-F238E27FC236}">
                <a16:creationId xmlns:a16="http://schemas.microsoft.com/office/drawing/2014/main" id="{4D9F662B-9069-8841-B12A-6A2D50BCC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0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= p</a:t>
            </a:r>
            <a:r>
              <a:rPr lang="en-US" altLang="en-US" baseline="-25000"/>
              <a:t>x</a:t>
            </a:r>
            <a:r>
              <a:rPr lang="en-US" altLang="en-US" b="1"/>
              <a:t>u</a:t>
            </a:r>
            <a:r>
              <a:rPr lang="en-US" altLang="en-US"/>
              <a:t> + p</a:t>
            </a:r>
            <a:r>
              <a:rPr lang="en-US" altLang="en-US" baseline="-25000"/>
              <a:t>y</a:t>
            </a:r>
            <a:r>
              <a:rPr lang="en-US" altLang="en-US" b="1"/>
              <a:t>v</a:t>
            </a:r>
          </a:p>
        </p:txBody>
      </p:sp>
      <p:grpSp>
        <p:nvGrpSpPr>
          <p:cNvPr id="5" name="Group 109">
            <a:extLst>
              <a:ext uri="{FF2B5EF4-FFF2-40B4-BE49-F238E27FC236}">
                <a16:creationId xmlns:a16="http://schemas.microsoft.com/office/drawing/2014/main" id="{41528F7A-48EB-3740-A0DA-31024E41E3E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114800"/>
            <a:ext cx="5105400" cy="1447800"/>
            <a:chOff x="1104" y="2592"/>
            <a:chExt cx="3216" cy="912"/>
          </a:xfrm>
        </p:grpSpPr>
        <p:sp>
          <p:nvSpPr>
            <p:cNvPr id="25628" name="Rectangle 64">
              <a:extLst>
                <a:ext uri="{FF2B5EF4-FFF2-40B4-BE49-F238E27FC236}">
                  <a16:creationId xmlns:a16="http://schemas.microsoft.com/office/drawing/2014/main" id="{97077370-8460-FD44-A7D9-EEA829A7E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" y="2990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ij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29" name="Rectangle 65">
              <a:extLst>
                <a:ext uri="{FF2B5EF4-FFF2-40B4-BE49-F238E27FC236}">
                  <a16:creationId xmlns:a16="http://schemas.microsoft.com/office/drawing/2014/main" id="{B6789BE4-DC60-EF4C-98BF-B213C0F27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976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uv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0" name="Rectangle 66">
              <a:extLst>
                <a:ext uri="{FF2B5EF4-FFF2-40B4-BE49-F238E27FC236}">
                  <a16:creationId xmlns:a16="http://schemas.microsoft.com/office/drawing/2014/main" id="{4433C34E-88D1-0D46-B8E4-D13F1817F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1" name="Rectangle 67">
              <a:extLst>
                <a:ext uri="{FF2B5EF4-FFF2-40B4-BE49-F238E27FC236}">
                  <a16:creationId xmlns:a16="http://schemas.microsoft.com/office/drawing/2014/main" id="{31576A0C-838D-754C-8A15-EA0896EA6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2" name="Rectangle 68">
              <a:extLst>
                <a:ext uri="{FF2B5EF4-FFF2-40B4-BE49-F238E27FC236}">
                  <a16:creationId xmlns:a16="http://schemas.microsoft.com/office/drawing/2014/main" id="{1B4D9A4C-EDD7-8148-9FE2-2C4608C82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3" name="Rectangle 69">
              <a:extLst>
                <a:ext uri="{FF2B5EF4-FFF2-40B4-BE49-F238E27FC236}">
                  <a16:creationId xmlns:a16="http://schemas.microsoft.com/office/drawing/2014/main" id="{D34ED6C9-2530-D748-8B39-393111F43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4" name="Rectangle 70">
              <a:extLst>
                <a:ext uri="{FF2B5EF4-FFF2-40B4-BE49-F238E27FC236}">
                  <a16:creationId xmlns:a16="http://schemas.microsoft.com/office/drawing/2014/main" id="{76FD4180-863D-EA40-BA41-B02B5B806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5" name="Rectangle 71">
              <a:extLst>
                <a:ext uri="{FF2B5EF4-FFF2-40B4-BE49-F238E27FC236}">
                  <a16:creationId xmlns:a16="http://schemas.microsoft.com/office/drawing/2014/main" id="{26A75C27-1EC3-B343-B43D-A7305E17F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6" name="Rectangle 72">
              <a:extLst>
                <a:ext uri="{FF2B5EF4-FFF2-40B4-BE49-F238E27FC236}">
                  <a16:creationId xmlns:a16="http://schemas.microsoft.com/office/drawing/2014/main" id="{48FF9839-88AC-B342-8D03-2A5F76E46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2963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7" name="Rectangle 73">
              <a:extLst>
                <a:ext uri="{FF2B5EF4-FFF2-40B4-BE49-F238E27FC236}">
                  <a16:creationId xmlns:a16="http://schemas.microsoft.com/office/drawing/2014/main" id="{76DDF6E3-94DB-264C-9A52-B682E7777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303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8" name="Rectangle 74">
              <a:extLst>
                <a:ext uri="{FF2B5EF4-FFF2-40B4-BE49-F238E27FC236}">
                  <a16:creationId xmlns:a16="http://schemas.microsoft.com/office/drawing/2014/main" id="{B07734E9-D0E3-1E44-9BED-B6005D7D3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320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9" name="Rectangle 75">
              <a:extLst>
                <a:ext uri="{FF2B5EF4-FFF2-40B4-BE49-F238E27FC236}">
                  <a16:creationId xmlns:a16="http://schemas.microsoft.com/office/drawing/2014/main" id="{CED42E67-35DA-D24D-9F0D-71B0C43EF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280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0" name="Rectangle 76">
              <a:extLst>
                <a:ext uri="{FF2B5EF4-FFF2-40B4-BE49-F238E27FC236}">
                  <a16:creationId xmlns:a16="http://schemas.microsoft.com/office/drawing/2014/main" id="{BF67E17B-0BDB-4E4A-9490-4F29F398D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303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1" name="Rectangle 77">
              <a:extLst>
                <a:ext uri="{FF2B5EF4-FFF2-40B4-BE49-F238E27FC236}">
                  <a16:creationId xmlns:a16="http://schemas.microsoft.com/office/drawing/2014/main" id="{D7FEE7F2-4195-9441-98C6-14A8B0B71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320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5642" name="Rectangle 78">
              <a:extLst>
                <a:ext uri="{FF2B5EF4-FFF2-40B4-BE49-F238E27FC236}">
                  <a16:creationId xmlns:a16="http://schemas.microsoft.com/office/drawing/2014/main" id="{FD6965E5-C97C-4A4F-AB10-02617050C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280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3" name="Rectangle 79">
              <a:extLst>
                <a:ext uri="{FF2B5EF4-FFF2-40B4-BE49-F238E27FC236}">
                  <a16:creationId xmlns:a16="http://schemas.microsoft.com/office/drawing/2014/main" id="{467E5F2E-B0AB-454E-BC62-16B4CE8E7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4" name="Rectangle 80">
              <a:extLst>
                <a:ext uri="{FF2B5EF4-FFF2-40B4-BE49-F238E27FC236}">
                  <a16:creationId xmlns:a16="http://schemas.microsoft.com/office/drawing/2014/main" id="{F4DB6013-6F29-DE46-856B-2C2B7799A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5" name="Rectangle 81">
              <a:extLst>
                <a:ext uri="{FF2B5EF4-FFF2-40B4-BE49-F238E27FC236}">
                  <a16:creationId xmlns:a16="http://schemas.microsoft.com/office/drawing/2014/main" id="{251F9FF2-AFC5-CC4D-A705-4258C7B3F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6" name="Rectangle 82">
              <a:extLst>
                <a:ext uri="{FF2B5EF4-FFF2-40B4-BE49-F238E27FC236}">
                  <a16:creationId xmlns:a16="http://schemas.microsoft.com/office/drawing/2014/main" id="{D6589739-56DF-D040-AD67-95E8916E5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7" name="Rectangle 83">
              <a:extLst>
                <a:ext uri="{FF2B5EF4-FFF2-40B4-BE49-F238E27FC236}">
                  <a16:creationId xmlns:a16="http://schemas.microsoft.com/office/drawing/2014/main" id="{4AAB93FD-D298-E942-B35F-7116963ED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8" name="Rectangle 84">
              <a:extLst>
                <a:ext uri="{FF2B5EF4-FFF2-40B4-BE49-F238E27FC236}">
                  <a16:creationId xmlns:a16="http://schemas.microsoft.com/office/drawing/2014/main" id="{5A894639-B7EC-0A4C-A56E-C2A36782B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9" name="Rectangle 85">
              <a:extLst>
                <a:ext uri="{FF2B5EF4-FFF2-40B4-BE49-F238E27FC236}">
                  <a16:creationId xmlns:a16="http://schemas.microsoft.com/office/drawing/2014/main" id="{1ED43417-5934-A64D-AFA7-B40DF5FF2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" y="2963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0" name="Rectangle 86">
              <a:extLst>
                <a:ext uri="{FF2B5EF4-FFF2-40B4-BE49-F238E27FC236}">
                  <a16:creationId xmlns:a16="http://schemas.microsoft.com/office/drawing/2014/main" id="{3B3CD479-5ADA-7641-91A7-036629982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1" name="Rectangle 87">
              <a:extLst>
                <a:ext uri="{FF2B5EF4-FFF2-40B4-BE49-F238E27FC236}">
                  <a16:creationId xmlns:a16="http://schemas.microsoft.com/office/drawing/2014/main" id="{3BFA60DD-512F-4F4C-B952-A27E528A3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2" name="Rectangle 88">
              <a:extLst>
                <a:ext uri="{FF2B5EF4-FFF2-40B4-BE49-F238E27FC236}">
                  <a16:creationId xmlns:a16="http://schemas.microsoft.com/office/drawing/2014/main" id="{6598CF78-41A4-DE4D-B5CE-66FF5039E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3" name="Rectangle 89">
              <a:extLst>
                <a:ext uri="{FF2B5EF4-FFF2-40B4-BE49-F238E27FC236}">
                  <a16:creationId xmlns:a16="http://schemas.microsoft.com/office/drawing/2014/main" id="{79735FE6-2785-3847-B79F-88CD18056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4" name="Rectangle 90">
              <a:extLst>
                <a:ext uri="{FF2B5EF4-FFF2-40B4-BE49-F238E27FC236}">
                  <a16:creationId xmlns:a16="http://schemas.microsoft.com/office/drawing/2014/main" id="{68D02DCF-70F5-EB4B-8A29-22F7B0E40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5" name="Rectangle 91">
              <a:extLst>
                <a:ext uri="{FF2B5EF4-FFF2-40B4-BE49-F238E27FC236}">
                  <a16:creationId xmlns:a16="http://schemas.microsoft.com/office/drawing/2014/main" id="{689FD899-8CC8-E64C-9C12-9DCA5914E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2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6" name="Rectangle 92">
              <a:extLst>
                <a:ext uri="{FF2B5EF4-FFF2-40B4-BE49-F238E27FC236}">
                  <a16:creationId xmlns:a16="http://schemas.microsoft.com/office/drawing/2014/main" id="{CDF4B53E-F2E2-B648-9828-73A8AB24A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7" name="Rectangle 93">
              <a:extLst>
                <a:ext uri="{FF2B5EF4-FFF2-40B4-BE49-F238E27FC236}">
                  <a16:creationId xmlns:a16="http://schemas.microsoft.com/office/drawing/2014/main" id="{CA699774-6741-1146-8A88-EA2C3532C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8" name="Rectangle 94">
              <a:extLst>
                <a:ext uri="{FF2B5EF4-FFF2-40B4-BE49-F238E27FC236}">
                  <a16:creationId xmlns:a16="http://schemas.microsoft.com/office/drawing/2014/main" id="{5E8BD782-2CC5-2C40-A8CF-134DF4819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3153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9" name="Rectangle 95">
              <a:extLst>
                <a:ext uri="{FF2B5EF4-FFF2-40B4-BE49-F238E27FC236}">
                  <a16:creationId xmlns:a16="http://schemas.microsoft.com/office/drawing/2014/main" id="{DACABA87-B93B-2A41-A70C-84065C3C7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3153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0" name="Rectangle 96">
              <a:extLst>
                <a:ext uri="{FF2B5EF4-FFF2-40B4-BE49-F238E27FC236}">
                  <a16:creationId xmlns:a16="http://schemas.microsoft.com/office/drawing/2014/main" id="{E9104D6A-3AA1-9842-A365-F43861440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2797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1" name="Rectangle 97">
              <a:extLst>
                <a:ext uri="{FF2B5EF4-FFF2-40B4-BE49-F238E27FC236}">
                  <a16:creationId xmlns:a16="http://schemas.microsoft.com/office/drawing/2014/main" id="{A04A9D1F-CDE6-6845-A29A-72BD01200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" y="2797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2" name="Rectangle 98">
              <a:extLst>
                <a:ext uri="{FF2B5EF4-FFF2-40B4-BE49-F238E27FC236}">
                  <a16:creationId xmlns:a16="http://schemas.microsoft.com/office/drawing/2014/main" id="{D677FBB1-F2D8-4B40-8B5D-1002ECF93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3153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3" name="Rectangle 99">
              <a:extLst>
                <a:ext uri="{FF2B5EF4-FFF2-40B4-BE49-F238E27FC236}">
                  <a16:creationId xmlns:a16="http://schemas.microsoft.com/office/drawing/2014/main" id="{8C68FF55-5BFF-3647-86AF-07251686F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" y="3153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4" name="Rectangle 100">
              <a:extLst>
                <a:ext uri="{FF2B5EF4-FFF2-40B4-BE49-F238E27FC236}">
                  <a16:creationId xmlns:a16="http://schemas.microsoft.com/office/drawing/2014/main" id="{3496871E-0C37-1647-AA3F-6B3C4A567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97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5" name="Rectangle 101">
              <a:extLst>
                <a:ext uri="{FF2B5EF4-FFF2-40B4-BE49-F238E27FC236}">
                  <a16:creationId xmlns:a16="http://schemas.microsoft.com/office/drawing/2014/main" id="{EE7B33BB-B524-7F4B-AA64-1353DC430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" y="2797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6" name="Rectangle 102">
              <a:extLst>
                <a:ext uri="{FF2B5EF4-FFF2-40B4-BE49-F238E27FC236}">
                  <a16:creationId xmlns:a16="http://schemas.microsoft.com/office/drawing/2014/main" id="{BCA68658-3EC5-B846-854D-9F613A8F8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8" y="3168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7" name="Rectangle 103">
              <a:extLst>
                <a:ext uri="{FF2B5EF4-FFF2-40B4-BE49-F238E27FC236}">
                  <a16:creationId xmlns:a16="http://schemas.microsoft.com/office/drawing/2014/main" id="{6323A15F-9CAA-5844-A4B6-0AB761FFC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2812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5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8" name="Text Box 106">
              <a:extLst>
                <a:ext uri="{FF2B5EF4-FFF2-40B4-BE49-F238E27FC236}">
                  <a16:creationId xmlns:a16="http://schemas.microsoft.com/office/drawing/2014/main" id="{0B134CE9-2C54-474C-BD84-C2A72BE75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2592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-1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9" name="Text Box 107">
              <a:extLst>
                <a:ext uri="{FF2B5EF4-FFF2-40B4-BE49-F238E27FC236}">
                  <a16:creationId xmlns:a16="http://schemas.microsoft.com/office/drawing/2014/main" id="{06573F56-A37B-2344-BB41-5C9B498A8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4" y="2592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-1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9EA2029-E532-2B42-832D-CA0E9893E009}"/>
                  </a:ext>
                </a:extLst>
              </p14:cNvPr>
              <p14:cNvContentPartPr/>
              <p14:nvPr/>
            </p14:nvContentPartPr>
            <p14:xfrm>
              <a:off x="4705200" y="1200240"/>
              <a:ext cx="705240" cy="2210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9EA2029-E532-2B42-832D-CA0E9893E0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5840" y="1190880"/>
                <a:ext cx="723960" cy="2228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027" grpId="0" build="p"/>
      <p:bldP spid="769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D6749FA-96A3-E943-88C4-5DD17968D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Projection onto orthogonal basis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D2082AEA-F387-E94B-BAA1-A78DBA58D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6628" name="Group 5">
            <a:extLst>
              <a:ext uri="{FF2B5EF4-FFF2-40B4-BE49-F238E27FC236}">
                <a16:creationId xmlns:a16="http://schemas.microsoft.com/office/drawing/2014/main" id="{9554F092-25D1-C543-91B3-164BDFEC8B7C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5251450" y="3048000"/>
            <a:ext cx="2743200" cy="134938"/>
            <a:chOff x="2976" y="2091"/>
            <a:chExt cx="1728" cy="85"/>
          </a:xfrm>
        </p:grpSpPr>
        <p:sp>
          <p:nvSpPr>
            <p:cNvPr id="26715" name="Line 6">
              <a:extLst>
                <a:ext uri="{FF2B5EF4-FFF2-40B4-BE49-F238E27FC236}">
                  <a16:creationId xmlns:a16="http://schemas.microsoft.com/office/drawing/2014/main" id="{71CFBDEE-4D05-C942-B2E7-EC0C0B664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6" name="Line 7">
              <a:extLst>
                <a:ext uri="{FF2B5EF4-FFF2-40B4-BE49-F238E27FC236}">
                  <a16:creationId xmlns:a16="http://schemas.microsoft.com/office/drawing/2014/main" id="{05C81EFF-44EA-234F-8AF8-C231EA3E7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7" name="Line 8">
              <a:extLst>
                <a:ext uri="{FF2B5EF4-FFF2-40B4-BE49-F238E27FC236}">
                  <a16:creationId xmlns:a16="http://schemas.microsoft.com/office/drawing/2014/main" id="{2E158858-FE9A-B548-9486-F48F6750D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8" name="Line 9">
              <a:extLst>
                <a:ext uri="{FF2B5EF4-FFF2-40B4-BE49-F238E27FC236}">
                  <a16:creationId xmlns:a16="http://schemas.microsoft.com/office/drawing/2014/main" id="{D8A86D6B-3D12-064C-A3D5-6655546E2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9" name="Line 10">
              <a:extLst>
                <a:ext uri="{FF2B5EF4-FFF2-40B4-BE49-F238E27FC236}">
                  <a16:creationId xmlns:a16="http://schemas.microsoft.com/office/drawing/2014/main" id="{0C808E90-BDF5-5E47-BE4E-382680987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0" name="Line 11">
              <a:extLst>
                <a:ext uri="{FF2B5EF4-FFF2-40B4-BE49-F238E27FC236}">
                  <a16:creationId xmlns:a16="http://schemas.microsoft.com/office/drawing/2014/main" id="{40E06D7A-FB0F-F548-BC62-A308F340E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1" name="Line 12">
              <a:extLst>
                <a:ext uri="{FF2B5EF4-FFF2-40B4-BE49-F238E27FC236}">
                  <a16:creationId xmlns:a16="http://schemas.microsoft.com/office/drawing/2014/main" id="{5098ED33-9610-5A4A-BFA8-5AACC4697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2" name="Line 13">
              <a:extLst>
                <a:ext uri="{FF2B5EF4-FFF2-40B4-BE49-F238E27FC236}">
                  <a16:creationId xmlns:a16="http://schemas.microsoft.com/office/drawing/2014/main" id="{22794D0D-F99C-7E4B-9C0F-5F33EF7898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3" name="Line 14">
              <a:extLst>
                <a:ext uri="{FF2B5EF4-FFF2-40B4-BE49-F238E27FC236}">
                  <a16:creationId xmlns:a16="http://schemas.microsoft.com/office/drawing/2014/main" id="{17597549-4741-3948-8D0F-3D9D1786B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29" name="Group 15">
            <a:extLst>
              <a:ext uri="{FF2B5EF4-FFF2-40B4-BE49-F238E27FC236}">
                <a16:creationId xmlns:a16="http://schemas.microsoft.com/office/drawing/2014/main" id="{7F6BE959-3939-C64A-BF4A-4B4E0A3127A8}"/>
              </a:ext>
            </a:extLst>
          </p:cNvPr>
          <p:cNvGrpSpPr>
            <a:grpSpLocks/>
          </p:cNvGrpSpPr>
          <p:nvPr/>
        </p:nvGrpSpPr>
        <p:grpSpPr bwMode="auto">
          <a:xfrm rot="-840000">
            <a:off x="5226050" y="1219200"/>
            <a:ext cx="184150" cy="2438400"/>
            <a:chOff x="3149" y="768"/>
            <a:chExt cx="86" cy="1536"/>
          </a:xfrm>
        </p:grpSpPr>
        <p:sp>
          <p:nvSpPr>
            <p:cNvPr id="26706" name="Line 16">
              <a:extLst>
                <a:ext uri="{FF2B5EF4-FFF2-40B4-BE49-F238E27FC236}">
                  <a16:creationId xmlns:a16="http://schemas.microsoft.com/office/drawing/2014/main" id="{A04E828B-FA4E-FD4B-A579-4532FDAC3E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7" name="Line 17">
              <a:extLst>
                <a:ext uri="{FF2B5EF4-FFF2-40B4-BE49-F238E27FC236}">
                  <a16:creationId xmlns:a16="http://schemas.microsoft.com/office/drawing/2014/main" id="{9BEAC70E-4EAE-6F4F-895C-6100FEDAB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8" name="Line 18">
              <a:extLst>
                <a:ext uri="{FF2B5EF4-FFF2-40B4-BE49-F238E27FC236}">
                  <a16:creationId xmlns:a16="http://schemas.microsoft.com/office/drawing/2014/main" id="{A0AD0E18-2C92-9746-A77F-8611A985EB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9" name="Line 19">
              <a:extLst>
                <a:ext uri="{FF2B5EF4-FFF2-40B4-BE49-F238E27FC236}">
                  <a16:creationId xmlns:a16="http://schemas.microsoft.com/office/drawing/2014/main" id="{006A1FE7-97B8-9A45-A355-785C6226C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0" name="Line 20">
              <a:extLst>
                <a:ext uri="{FF2B5EF4-FFF2-40B4-BE49-F238E27FC236}">
                  <a16:creationId xmlns:a16="http://schemas.microsoft.com/office/drawing/2014/main" id="{C6905742-BBE9-9B4A-9359-B52EB869D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1" name="Line 21">
              <a:extLst>
                <a:ext uri="{FF2B5EF4-FFF2-40B4-BE49-F238E27FC236}">
                  <a16:creationId xmlns:a16="http://schemas.microsoft.com/office/drawing/2014/main" id="{CA64C86E-8B79-894E-B102-1107BD722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2" name="Line 22">
              <a:extLst>
                <a:ext uri="{FF2B5EF4-FFF2-40B4-BE49-F238E27FC236}">
                  <a16:creationId xmlns:a16="http://schemas.microsoft.com/office/drawing/2014/main" id="{8B06A5CB-8ED8-EE47-82CB-925B33010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3" name="Line 23">
              <a:extLst>
                <a:ext uri="{FF2B5EF4-FFF2-40B4-BE49-F238E27FC236}">
                  <a16:creationId xmlns:a16="http://schemas.microsoft.com/office/drawing/2014/main" id="{4FCF1664-B02E-1F41-A62F-D83E0F11A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4" name="Line 24">
              <a:extLst>
                <a:ext uri="{FF2B5EF4-FFF2-40B4-BE49-F238E27FC236}">
                  <a16:creationId xmlns:a16="http://schemas.microsoft.com/office/drawing/2014/main" id="{24F00404-49B9-8941-A6B9-6D7E400DA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0" name="Text Box 25">
            <a:extLst>
              <a:ext uri="{FF2B5EF4-FFF2-40B4-BE49-F238E27FC236}">
                <a16:creationId xmlns:a16="http://schemas.microsoft.com/office/drawing/2014/main" id="{45F75D21-73C6-3542-BC8D-6DF72F864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6631" name="Oval 26">
            <a:extLst>
              <a:ext uri="{FF2B5EF4-FFF2-40B4-BE49-F238E27FC236}">
                <a16:creationId xmlns:a16="http://schemas.microsoft.com/office/drawing/2014/main" id="{F83788AE-4114-0E4B-ADA3-7896FACDD2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49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32" name="Text Box 27">
            <a:extLst>
              <a:ext uri="{FF2B5EF4-FFF2-40B4-BE49-F238E27FC236}">
                <a16:creationId xmlns:a16="http://schemas.microsoft.com/office/drawing/2014/main" id="{5A4CCBA4-E584-4249-8D67-F871F823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6633" name="Line 28">
            <a:extLst>
              <a:ext uri="{FF2B5EF4-FFF2-40B4-BE49-F238E27FC236}">
                <a16:creationId xmlns:a16="http://schemas.microsoft.com/office/drawing/2014/main" id="{EC6F7D06-B849-9748-9E09-97E8732DC6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6225" y="2286000"/>
            <a:ext cx="1528763" cy="3794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29">
            <a:extLst>
              <a:ext uri="{FF2B5EF4-FFF2-40B4-BE49-F238E27FC236}">
                <a16:creationId xmlns:a16="http://schemas.microsoft.com/office/drawing/2014/main" id="{D1C3F3CC-8360-E141-A340-EFD871D86A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48488" y="2286000"/>
            <a:ext cx="188912" cy="703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Line 30">
            <a:extLst>
              <a:ext uri="{FF2B5EF4-FFF2-40B4-BE49-F238E27FC236}">
                <a16:creationId xmlns:a16="http://schemas.microsoft.com/office/drawing/2014/main" id="{9C9EF5A3-D3B0-7146-A526-8B9349E880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84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36" name="Group 31">
            <a:extLst>
              <a:ext uri="{FF2B5EF4-FFF2-40B4-BE49-F238E27FC236}">
                <a16:creationId xmlns:a16="http://schemas.microsoft.com/office/drawing/2014/main" id="{E432F6D5-621D-F640-AAB0-C8449FA8278B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219200"/>
            <a:ext cx="2743200" cy="2438400"/>
            <a:chOff x="816" y="2208"/>
            <a:chExt cx="1920" cy="1728"/>
          </a:xfrm>
        </p:grpSpPr>
        <p:sp>
          <p:nvSpPr>
            <p:cNvPr id="26688" name="Line 32">
              <a:extLst>
                <a:ext uri="{FF2B5EF4-FFF2-40B4-BE49-F238E27FC236}">
                  <a16:creationId xmlns:a16="http://schemas.microsoft.com/office/drawing/2014/main" id="{50854388-BA89-7745-958D-8547F6652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9" name="Line 33">
              <a:extLst>
                <a:ext uri="{FF2B5EF4-FFF2-40B4-BE49-F238E27FC236}">
                  <a16:creationId xmlns:a16="http://schemas.microsoft.com/office/drawing/2014/main" id="{48A63156-74DC-3344-85CD-C44D9BBFF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Line 34">
              <a:extLst>
                <a:ext uri="{FF2B5EF4-FFF2-40B4-BE49-F238E27FC236}">
                  <a16:creationId xmlns:a16="http://schemas.microsoft.com/office/drawing/2014/main" id="{4EA963DA-14D3-7642-B86D-556B9801D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1" name="Line 35">
              <a:extLst>
                <a:ext uri="{FF2B5EF4-FFF2-40B4-BE49-F238E27FC236}">
                  <a16:creationId xmlns:a16="http://schemas.microsoft.com/office/drawing/2014/main" id="{9C5157C7-C0F6-124F-9205-E91776EC7A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Line 36">
              <a:extLst>
                <a:ext uri="{FF2B5EF4-FFF2-40B4-BE49-F238E27FC236}">
                  <a16:creationId xmlns:a16="http://schemas.microsoft.com/office/drawing/2014/main" id="{8CCC7EBA-394F-5540-B70A-6E583AAA2B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3" name="Line 37">
              <a:extLst>
                <a:ext uri="{FF2B5EF4-FFF2-40B4-BE49-F238E27FC236}">
                  <a16:creationId xmlns:a16="http://schemas.microsoft.com/office/drawing/2014/main" id="{4C9309EE-6A87-3649-8A7F-70B41F6A2E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Line 38">
              <a:extLst>
                <a:ext uri="{FF2B5EF4-FFF2-40B4-BE49-F238E27FC236}">
                  <a16:creationId xmlns:a16="http://schemas.microsoft.com/office/drawing/2014/main" id="{E18488FB-C231-574C-A05E-DC8AEDC78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5" name="Line 39">
              <a:extLst>
                <a:ext uri="{FF2B5EF4-FFF2-40B4-BE49-F238E27FC236}">
                  <a16:creationId xmlns:a16="http://schemas.microsoft.com/office/drawing/2014/main" id="{27DB0AAE-B02E-2C48-91BE-6D6E4F69C0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6" name="Line 40">
              <a:extLst>
                <a:ext uri="{FF2B5EF4-FFF2-40B4-BE49-F238E27FC236}">
                  <a16:creationId xmlns:a16="http://schemas.microsoft.com/office/drawing/2014/main" id="{535BBDF9-EA19-4F4B-9718-F4B325E30B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7" name="Line 41">
              <a:extLst>
                <a:ext uri="{FF2B5EF4-FFF2-40B4-BE49-F238E27FC236}">
                  <a16:creationId xmlns:a16="http://schemas.microsoft.com/office/drawing/2014/main" id="{0B8BB0E4-47B6-AB4B-80E4-16CA9223A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8" name="Line 42">
              <a:extLst>
                <a:ext uri="{FF2B5EF4-FFF2-40B4-BE49-F238E27FC236}">
                  <a16:creationId xmlns:a16="http://schemas.microsoft.com/office/drawing/2014/main" id="{AB63B9DD-6311-E141-AE59-BF4F15B32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9" name="Line 43">
              <a:extLst>
                <a:ext uri="{FF2B5EF4-FFF2-40B4-BE49-F238E27FC236}">
                  <a16:creationId xmlns:a16="http://schemas.microsoft.com/office/drawing/2014/main" id="{870FC4D1-52A1-DB47-9F32-A16AC8D45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0" name="Line 44">
              <a:extLst>
                <a:ext uri="{FF2B5EF4-FFF2-40B4-BE49-F238E27FC236}">
                  <a16:creationId xmlns:a16="http://schemas.microsoft.com/office/drawing/2014/main" id="{30E6AF4C-D525-7848-B8A8-7519162B69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1" name="Line 45">
              <a:extLst>
                <a:ext uri="{FF2B5EF4-FFF2-40B4-BE49-F238E27FC236}">
                  <a16:creationId xmlns:a16="http://schemas.microsoft.com/office/drawing/2014/main" id="{25B4CA39-FA94-204C-BD48-AEB1D388B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2" name="Line 46">
              <a:extLst>
                <a:ext uri="{FF2B5EF4-FFF2-40B4-BE49-F238E27FC236}">
                  <a16:creationId xmlns:a16="http://schemas.microsoft.com/office/drawing/2014/main" id="{7C52AFD4-8BC1-3E42-B692-8BF8FD580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3" name="Line 47">
              <a:extLst>
                <a:ext uri="{FF2B5EF4-FFF2-40B4-BE49-F238E27FC236}">
                  <a16:creationId xmlns:a16="http://schemas.microsoft.com/office/drawing/2014/main" id="{F2BF8695-40B2-0642-807D-D4A8090652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4" name="Line 48">
              <a:extLst>
                <a:ext uri="{FF2B5EF4-FFF2-40B4-BE49-F238E27FC236}">
                  <a16:creationId xmlns:a16="http://schemas.microsoft.com/office/drawing/2014/main" id="{C8DF7DB3-999A-1445-976B-3A30FE559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5" name="Line 49">
              <a:extLst>
                <a:ext uri="{FF2B5EF4-FFF2-40B4-BE49-F238E27FC236}">
                  <a16:creationId xmlns:a16="http://schemas.microsoft.com/office/drawing/2014/main" id="{0F2A4CE3-34F7-0244-949A-E3A3B4829D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7" name="Text Box 50">
            <a:extLst>
              <a:ext uri="{FF2B5EF4-FFF2-40B4-BE49-F238E27FC236}">
                <a16:creationId xmlns:a16="http://schemas.microsoft.com/office/drawing/2014/main" id="{7E4B6D94-8F3D-0341-96D3-5453D0084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9144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6638" name="Text Box 51">
            <a:extLst>
              <a:ext uri="{FF2B5EF4-FFF2-40B4-BE49-F238E27FC236}">
                <a16:creationId xmlns:a16="http://schemas.microsoft.com/office/drawing/2014/main" id="{1AF28FF7-6570-CE47-B9BF-19B47DE25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4290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6639" name="Text Box 52">
            <a:extLst>
              <a:ext uri="{FF2B5EF4-FFF2-40B4-BE49-F238E27FC236}">
                <a16:creationId xmlns:a16="http://schemas.microsoft.com/office/drawing/2014/main" id="{44F1AC65-A9BB-9E44-89D2-54333854B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40" name="Text Box 53">
            <a:extLst>
              <a:ext uri="{FF2B5EF4-FFF2-40B4-BE49-F238E27FC236}">
                <a16:creationId xmlns:a16="http://schemas.microsoft.com/office/drawing/2014/main" id="{F45C9840-2AC4-984D-91E4-38AEA1CD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0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(5,4)</a:t>
            </a:r>
            <a:endParaRPr lang="en-US" altLang="en-US" b="1"/>
          </a:p>
        </p:txBody>
      </p:sp>
      <p:sp>
        <p:nvSpPr>
          <p:cNvPr id="26641" name="Oval 54">
            <a:extLst>
              <a:ext uri="{FF2B5EF4-FFF2-40B4-BE49-F238E27FC236}">
                <a16:creationId xmlns:a16="http://schemas.microsoft.com/office/drawing/2014/main" id="{673BB6A7-A138-3349-AC89-F9EA8126EB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5700" y="22098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42" name="Text Box 55">
            <a:extLst>
              <a:ext uri="{FF2B5EF4-FFF2-40B4-BE49-F238E27FC236}">
                <a16:creationId xmlns:a16="http://schemas.microsoft.com/office/drawing/2014/main" id="{9074EB6A-38E1-E344-B523-B675CE8E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828800"/>
            <a:ext cx="48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6643" name="Line 56">
            <a:extLst>
              <a:ext uri="{FF2B5EF4-FFF2-40B4-BE49-F238E27FC236}">
                <a16:creationId xmlns:a16="http://schemas.microsoft.com/office/drawing/2014/main" id="{08F4B532-66C8-184F-AFA3-5DD696F9E8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950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4" name="Line 57">
            <a:extLst>
              <a:ext uri="{FF2B5EF4-FFF2-40B4-BE49-F238E27FC236}">
                <a16:creationId xmlns:a16="http://schemas.microsoft.com/office/drawing/2014/main" id="{7DB133CD-78CD-C949-8090-123553D5DE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9200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Line 58">
            <a:extLst>
              <a:ext uri="{FF2B5EF4-FFF2-40B4-BE49-F238E27FC236}">
                <a16:creationId xmlns:a16="http://schemas.microsoft.com/office/drawing/2014/main" id="{B5F8DADE-DA61-A946-AFC2-556F4B26B8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AutoShape 59">
            <a:extLst>
              <a:ext uri="{FF2B5EF4-FFF2-40B4-BE49-F238E27FC236}">
                <a16:creationId xmlns:a16="http://schemas.microsoft.com/office/drawing/2014/main" id="{8DD5D1D5-6C7B-6E43-830F-3319F23B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47" name="Text Box 60">
            <a:extLst>
              <a:ext uri="{FF2B5EF4-FFF2-40B4-BE49-F238E27FC236}">
                <a16:creationId xmlns:a16="http://schemas.microsoft.com/office/drawing/2014/main" id="{344164AA-243D-6044-B174-D92EA42B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810000"/>
            <a:ext cx="2420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</a:t>
            </a:r>
            <a:r>
              <a:rPr lang="en-US" altLang="en-US" b="1"/>
              <a:t>u·p</a:t>
            </a:r>
            <a:r>
              <a:rPr lang="en-US" altLang="en-US" b="1" baseline="30000"/>
              <a:t>ij</a:t>
            </a:r>
            <a:r>
              <a:rPr lang="en-US" altLang="en-US" b="1"/>
              <a:t>, v·p</a:t>
            </a:r>
            <a:r>
              <a:rPr lang="en-US" altLang="en-US" b="1" baseline="30000"/>
              <a:t>ij</a:t>
            </a:r>
            <a:r>
              <a:rPr lang="en-US" altLang="en-US"/>
              <a:t>)</a:t>
            </a:r>
          </a:p>
        </p:txBody>
      </p:sp>
      <p:sp>
        <p:nvSpPr>
          <p:cNvPr id="26648" name="Rectangle 63">
            <a:extLst>
              <a:ext uri="{FF2B5EF4-FFF2-40B4-BE49-F238E27FC236}">
                <a16:creationId xmlns:a16="http://schemas.microsoft.com/office/drawing/2014/main" id="{FDD9F7E5-0F0E-DF42-9581-1233D1862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75" y="5127625"/>
            <a:ext cx="36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b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ij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49" name="Rectangle 64">
            <a:extLst>
              <a:ext uri="{FF2B5EF4-FFF2-40B4-BE49-F238E27FC236}">
                <a16:creationId xmlns:a16="http://schemas.microsoft.com/office/drawing/2014/main" id="{210C29AA-07FC-A840-A01F-DDD5E7C14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05400"/>
            <a:ext cx="479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b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uv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0" name="Rectangle 65">
            <a:extLst>
              <a:ext uri="{FF2B5EF4-FFF2-40B4-BE49-F238E27FC236}">
                <a16:creationId xmlns:a16="http://schemas.microsoft.com/office/drawing/2014/main" id="{12C2971F-D86A-AB41-A8CF-10A1C94EC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1" name="Rectangle 66">
            <a:extLst>
              <a:ext uri="{FF2B5EF4-FFF2-40B4-BE49-F238E27FC236}">
                <a16:creationId xmlns:a16="http://schemas.microsoft.com/office/drawing/2014/main" id="{6C87B980-68CE-1742-A9EE-3AD6872D9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2" name="Rectangle 67">
            <a:extLst>
              <a:ext uri="{FF2B5EF4-FFF2-40B4-BE49-F238E27FC236}">
                <a16:creationId xmlns:a16="http://schemas.microsoft.com/office/drawing/2014/main" id="{ECAF97A0-AE11-394B-94E7-825B51D3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3" name="Rectangle 68">
            <a:extLst>
              <a:ext uri="{FF2B5EF4-FFF2-40B4-BE49-F238E27FC236}">
                <a16:creationId xmlns:a16="http://schemas.microsoft.com/office/drawing/2014/main" id="{283D114E-264F-9C4D-BBDD-66F71464D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4" name="Rectangle 69">
            <a:extLst>
              <a:ext uri="{FF2B5EF4-FFF2-40B4-BE49-F238E27FC236}">
                <a16:creationId xmlns:a16="http://schemas.microsoft.com/office/drawing/2014/main" id="{540A2CEC-F978-124C-9D5B-F0EDCC1C8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5" name="Rectangle 70">
            <a:extLst>
              <a:ext uri="{FF2B5EF4-FFF2-40B4-BE49-F238E27FC236}">
                <a16:creationId xmlns:a16="http://schemas.microsoft.com/office/drawing/2014/main" id="{0499D0A5-9163-B14A-BA1A-A37012D43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6" name="Rectangle 71">
            <a:extLst>
              <a:ext uri="{FF2B5EF4-FFF2-40B4-BE49-F238E27FC236}">
                <a16:creationId xmlns:a16="http://schemas.microsoft.com/office/drawing/2014/main" id="{1A163B94-DBFA-2A43-8B1C-AD62D3191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0" y="5084763"/>
            <a:ext cx="20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=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7" name="Rectangle 72">
            <a:extLst>
              <a:ext uri="{FF2B5EF4-FFF2-40B4-BE49-F238E27FC236}">
                <a16:creationId xmlns:a16="http://schemas.microsoft.com/office/drawing/2014/main" id="{A3E7BEB9-9FF9-1F4E-9044-7AEE02126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52006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8" name="Rectangle 73">
            <a:extLst>
              <a:ext uri="{FF2B5EF4-FFF2-40B4-BE49-F238E27FC236}">
                <a16:creationId xmlns:a16="http://schemas.microsoft.com/office/drawing/2014/main" id="{B9C4419C-DD27-344B-B025-53F1A7276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54610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9" name="Rectangle 74">
            <a:extLst>
              <a:ext uri="{FF2B5EF4-FFF2-40B4-BE49-F238E27FC236}">
                <a16:creationId xmlns:a16="http://schemas.microsoft.com/office/drawing/2014/main" id="{1887C61A-860A-A44F-A67F-67724E80F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4835525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0" name="Rectangle 75">
            <a:extLst>
              <a:ext uri="{FF2B5EF4-FFF2-40B4-BE49-F238E27FC236}">
                <a16:creationId xmlns:a16="http://schemas.microsoft.com/office/drawing/2014/main" id="{B7903276-D1DF-E449-B7FD-DA2364773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52006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1" name="Rectangle 76">
            <a:extLst>
              <a:ext uri="{FF2B5EF4-FFF2-40B4-BE49-F238E27FC236}">
                <a16:creationId xmlns:a16="http://schemas.microsoft.com/office/drawing/2014/main" id="{2DEDD417-3D40-194D-857E-F55BA6BE3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54610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2" name="Rectangle 77">
            <a:extLst>
              <a:ext uri="{FF2B5EF4-FFF2-40B4-BE49-F238E27FC236}">
                <a16:creationId xmlns:a16="http://schemas.microsoft.com/office/drawing/2014/main" id="{15E35376-5FCB-4C44-AF74-CC7859EE1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4835525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3" name="Rectangle 78">
            <a:extLst>
              <a:ext uri="{FF2B5EF4-FFF2-40B4-BE49-F238E27FC236}">
                <a16:creationId xmlns:a16="http://schemas.microsoft.com/office/drawing/2014/main" id="{95322A0B-4D4D-9C41-9DF9-211EA4F41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4" name="Rectangle 79">
            <a:extLst>
              <a:ext uri="{FF2B5EF4-FFF2-40B4-BE49-F238E27FC236}">
                <a16:creationId xmlns:a16="http://schemas.microsoft.com/office/drawing/2014/main" id="{3FBEB2D3-1EF2-0F46-8486-7A99EAD39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5" name="Rectangle 80">
            <a:extLst>
              <a:ext uri="{FF2B5EF4-FFF2-40B4-BE49-F238E27FC236}">
                <a16:creationId xmlns:a16="http://schemas.microsoft.com/office/drawing/2014/main" id="{3E36A499-458A-5445-A737-01F060E93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6" name="Rectangle 81">
            <a:extLst>
              <a:ext uri="{FF2B5EF4-FFF2-40B4-BE49-F238E27FC236}">
                <a16:creationId xmlns:a16="http://schemas.microsoft.com/office/drawing/2014/main" id="{B0C77C22-DF90-6B40-8732-E16D20307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7" name="Rectangle 82">
            <a:extLst>
              <a:ext uri="{FF2B5EF4-FFF2-40B4-BE49-F238E27FC236}">
                <a16:creationId xmlns:a16="http://schemas.microsoft.com/office/drawing/2014/main" id="{B4A0B82A-2A80-4D43-AE9D-A102182E2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8" name="Rectangle 83">
            <a:extLst>
              <a:ext uri="{FF2B5EF4-FFF2-40B4-BE49-F238E27FC236}">
                <a16:creationId xmlns:a16="http://schemas.microsoft.com/office/drawing/2014/main" id="{67ADC4B5-DAF3-144A-8A15-D42AA8E5F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9" name="Rectangle 84">
            <a:extLst>
              <a:ext uri="{FF2B5EF4-FFF2-40B4-BE49-F238E27FC236}">
                <a16:creationId xmlns:a16="http://schemas.microsoft.com/office/drawing/2014/main" id="{F75864DB-AF82-AE40-8039-3B3C06EA7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25" y="5084763"/>
            <a:ext cx="20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=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0" name="Rectangle 85">
            <a:extLst>
              <a:ext uri="{FF2B5EF4-FFF2-40B4-BE49-F238E27FC236}">
                <a16:creationId xmlns:a16="http://schemas.microsoft.com/office/drawing/2014/main" id="{A307A6CA-35E3-E445-A606-67FFCBCF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1" name="Rectangle 86">
            <a:extLst>
              <a:ext uri="{FF2B5EF4-FFF2-40B4-BE49-F238E27FC236}">
                <a16:creationId xmlns:a16="http://schemas.microsoft.com/office/drawing/2014/main" id="{230AF733-6D4D-1B4F-B27B-DAB05EECB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600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2" name="Rectangle 87">
            <a:extLst>
              <a:ext uri="{FF2B5EF4-FFF2-40B4-BE49-F238E27FC236}">
                <a16:creationId xmlns:a16="http://schemas.microsoft.com/office/drawing/2014/main" id="{542F426B-7A8C-7C48-854C-85B2CB30B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5054600"/>
            <a:ext cx="1619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3" name="Rectangle 88">
            <a:extLst>
              <a:ext uri="{FF2B5EF4-FFF2-40B4-BE49-F238E27FC236}">
                <a16:creationId xmlns:a16="http://schemas.microsoft.com/office/drawing/2014/main" id="{7A28AADE-BFA0-C247-94B4-64EAB2AFA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4" name="Rectangle 89">
            <a:extLst>
              <a:ext uri="{FF2B5EF4-FFF2-40B4-BE49-F238E27FC236}">
                <a16:creationId xmlns:a16="http://schemas.microsoft.com/office/drawing/2014/main" id="{2C47D2E9-2B31-454D-8DCC-FAA1C260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5" name="Rectangle 90">
            <a:extLst>
              <a:ext uri="{FF2B5EF4-FFF2-40B4-BE49-F238E27FC236}">
                <a16:creationId xmlns:a16="http://schemas.microsoft.com/office/drawing/2014/main" id="{2E93E53D-1F6F-4049-8F25-1F5C550D9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175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6" name="Rectangle 91">
            <a:extLst>
              <a:ext uri="{FF2B5EF4-FFF2-40B4-BE49-F238E27FC236}">
                <a16:creationId xmlns:a16="http://schemas.microsoft.com/office/drawing/2014/main" id="{E190E8FB-AE60-B24E-A15A-3AE620052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7" name="Rectangle 92">
            <a:extLst>
              <a:ext uri="{FF2B5EF4-FFF2-40B4-BE49-F238E27FC236}">
                <a16:creationId xmlns:a16="http://schemas.microsoft.com/office/drawing/2014/main" id="{803E8AF8-5203-B54B-A90D-C781E7A73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8" name="Rectangle 93">
            <a:extLst>
              <a:ext uri="{FF2B5EF4-FFF2-40B4-BE49-F238E27FC236}">
                <a16:creationId xmlns:a16="http://schemas.microsoft.com/office/drawing/2014/main" id="{FC8C3F54-6D60-B644-B324-1B69B497E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9" name="Rectangle 94">
            <a:extLst>
              <a:ext uri="{FF2B5EF4-FFF2-40B4-BE49-F238E27FC236}">
                <a16:creationId xmlns:a16="http://schemas.microsoft.com/office/drawing/2014/main" id="{24C193A8-AC86-474A-8A39-533EF953E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8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0" name="Rectangle 95">
            <a:extLst>
              <a:ext uri="{FF2B5EF4-FFF2-40B4-BE49-F238E27FC236}">
                <a16:creationId xmlns:a16="http://schemas.microsoft.com/office/drawing/2014/main" id="{6FD100DF-1058-8348-BC59-6F12395CD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425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1" name="Rectangle 96">
            <a:extLst>
              <a:ext uri="{FF2B5EF4-FFF2-40B4-BE49-F238E27FC236}">
                <a16:creationId xmlns:a16="http://schemas.microsoft.com/office/drawing/2014/main" id="{4AAFAF93-8043-9C41-BA61-65B0EA0D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575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2" name="Rectangle 97">
            <a:extLst>
              <a:ext uri="{FF2B5EF4-FFF2-40B4-BE49-F238E27FC236}">
                <a16:creationId xmlns:a16="http://schemas.microsoft.com/office/drawing/2014/main" id="{3A0D86C7-EDCC-4D4C-B232-A37561D0A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3" name="Rectangle 98">
            <a:extLst>
              <a:ext uri="{FF2B5EF4-FFF2-40B4-BE49-F238E27FC236}">
                <a16:creationId xmlns:a16="http://schemas.microsoft.com/office/drawing/2014/main" id="{46F50E66-3A42-DB48-82D6-79052C66E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5386388"/>
            <a:ext cx="16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4" name="Rectangle 99">
            <a:extLst>
              <a:ext uri="{FF2B5EF4-FFF2-40B4-BE49-F238E27FC236}">
                <a16:creationId xmlns:a16="http://schemas.microsoft.com/office/drawing/2014/main" id="{3467F0A5-3A3D-1741-B96B-CB513AEC9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5" name="Rectangle 100">
            <a:extLst>
              <a:ext uri="{FF2B5EF4-FFF2-40B4-BE49-F238E27FC236}">
                <a16:creationId xmlns:a16="http://schemas.microsoft.com/office/drawing/2014/main" id="{50C78592-871B-224A-A4DC-5A578925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6" name="Rectangle 101">
            <a:extLst>
              <a:ext uri="{FF2B5EF4-FFF2-40B4-BE49-F238E27FC236}">
                <a16:creationId xmlns:a16="http://schemas.microsoft.com/office/drawing/2014/main" id="{96BFCC2A-3B4C-0B48-BAC4-2321AA18D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5410200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7" name="Rectangle 102">
            <a:extLst>
              <a:ext uri="{FF2B5EF4-FFF2-40B4-BE49-F238E27FC236}">
                <a16:creationId xmlns:a16="http://schemas.microsoft.com/office/drawing/2014/main" id="{1942E93B-3295-E84A-84E1-5D09C5A25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4845050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EDBC71F-7AE2-F34A-B8BB-520BEDA58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16968DE-F653-E845-BDA6-D6E223673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Q: How can we represent translation as a 3x3 matrix?</a:t>
            </a:r>
          </a:p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27652" name="Object 4">
            <a:extLst>
              <a:ext uri="{FF2B5EF4-FFF2-40B4-BE49-F238E27FC236}">
                <a16:creationId xmlns:a16="http://schemas.microsoft.com/office/drawing/2014/main" id="{372F2C4A-D9D7-AB48-8319-7206A16813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2263" y="2362200"/>
          <a:ext cx="142398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3" name="Equation" r:id="rId3" imgW="14922500" imgH="10528300" progId="Equation.3">
                  <p:embed/>
                </p:oleObj>
              </mc:Choice>
              <mc:Fallback>
                <p:oleObj name="Equation" r:id="rId3" imgW="14922500" imgH="10528300" progId="Equation.3">
                  <p:embed/>
                  <p:pic>
                    <p:nvPicPr>
                      <p:cNvPr id="27652" name="Object 4">
                        <a:extLst>
                          <a:ext uri="{FF2B5EF4-FFF2-40B4-BE49-F238E27FC236}">
                            <a16:creationId xmlns:a16="http://schemas.microsoft.com/office/drawing/2014/main" id="{372F2C4A-D9D7-AB48-8319-7206A16813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263" y="2362200"/>
                        <a:ext cx="1423987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56C7319-5A5B-2243-8CFF-12D2450D2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D4E1DDF-2690-BE4D-BE54-BB840CF962B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24288" cy="2833688"/>
          </a:xfrm>
        </p:spPr>
        <p:txBody>
          <a:bodyPr/>
          <a:lstStyle/>
          <a:p>
            <a:pPr marL="0" indent="0"/>
            <a:r>
              <a:rPr lang="en-US" altLang="en-US" sz="2100" b="1" i="1"/>
              <a:t>Homogeneous coordinates</a:t>
            </a:r>
          </a:p>
          <a:p>
            <a:pPr lvl="1"/>
            <a:r>
              <a:rPr lang="en-US" altLang="en-US" sz="1800"/>
              <a:t>represent coordinates in 2 dimensions with a 3-vector</a:t>
            </a:r>
          </a:p>
          <a:p>
            <a:pPr marL="0" indent="0"/>
            <a:endParaRPr lang="en-US" altLang="en-US" sz="2000"/>
          </a:p>
        </p:txBody>
      </p:sp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B7327554-194D-FC44-B828-9CAF70F9E2F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433888" y="1166813"/>
          <a:ext cx="4176712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7" name="Equation" r:id="rId3" imgW="35991800" imgH="16383000" progId="Equation.3">
                  <p:embed/>
                </p:oleObj>
              </mc:Choice>
              <mc:Fallback>
                <p:oleObj name="Equation" r:id="rId3" imgW="35991800" imgH="16383000" progId="Equation.3">
                  <p:embed/>
                  <p:pic>
                    <p:nvPicPr>
                      <p:cNvPr id="28676" name="Object 4">
                        <a:extLst>
                          <a:ext uri="{FF2B5EF4-FFF2-40B4-BE49-F238E27FC236}">
                            <a16:creationId xmlns:a16="http://schemas.microsoft.com/office/drawing/2014/main" id="{B7327554-194D-FC44-B828-9CAF70F9E2F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3888" y="1166813"/>
                        <a:ext cx="4176712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C0186A4-17AC-0F46-9706-12679F1FD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732163" name="Rectangle 3">
            <a:extLst>
              <a:ext uri="{FF2B5EF4-FFF2-40B4-BE49-F238E27FC236}">
                <a16:creationId xmlns:a16="http://schemas.microsoft.com/office/drawing/2014/main" id="{41B6FE6A-FC20-FD42-8755-011B801E3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Q: How can we represent translation as a 3x3 matrix?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A: Using the rightmost column:</a:t>
            </a:r>
          </a:p>
        </p:txBody>
      </p:sp>
      <p:graphicFrame>
        <p:nvGraphicFramePr>
          <p:cNvPr id="732164" name="Object 4">
            <a:extLst>
              <a:ext uri="{FF2B5EF4-FFF2-40B4-BE49-F238E27FC236}">
                <a16:creationId xmlns:a16="http://schemas.microsoft.com/office/drawing/2014/main" id="{754A2BF4-4C67-1D4D-9E52-0724AC2AF8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795713"/>
          <a:ext cx="4103688" cy="184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9" name="Equation" r:id="rId3" imgW="37744400" imgH="16967200" progId="Equation.3">
                  <p:embed/>
                </p:oleObj>
              </mc:Choice>
              <mc:Fallback>
                <p:oleObj name="Equation" r:id="rId3" imgW="37744400" imgH="16967200" progId="Equation.3">
                  <p:embed/>
                  <p:pic>
                    <p:nvPicPr>
                      <p:cNvPr id="732164" name="Object 4">
                        <a:extLst>
                          <a:ext uri="{FF2B5EF4-FFF2-40B4-BE49-F238E27FC236}">
                            <a16:creationId xmlns:a16="http://schemas.microsoft.com/office/drawing/2014/main" id="{754A2BF4-4C67-1D4D-9E52-0724AC2AF8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795713"/>
                        <a:ext cx="4103688" cy="184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>
            <a:extLst>
              <a:ext uri="{FF2B5EF4-FFF2-40B4-BE49-F238E27FC236}">
                <a16:creationId xmlns:a16="http://schemas.microsoft.com/office/drawing/2014/main" id="{20CC826C-AF88-FC44-85A4-D403909892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8413" y="1660525"/>
          <a:ext cx="142398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0" name="Equation" r:id="rId5" imgW="14922500" imgH="10528300" progId="Equation.3">
                  <p:embed/>
                </p:oleObj>
              </mc:Choice>
              <mc:Fallback>
                <p:oleObj name="Equation" r:id="rId5" imgW="14922500" imgH="10528300" progId="Equation.3">
                  <p:embed/>
                  <p:pic>
                    <p:nvPicPr>
                      <p:cNvPr id="30725" name="Object 5">
                        <a:extLst>
                          <a:ext uri="{FF2B5EF4-FFF2-40B4-BE49-F238E27FC236}">
                            <a16:creationId xmlns:a16="http://schemas.microsoft.com/office/drawing/2014/main" id="{20CC826C-AF88-FC44-85A4-D403909892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413" y="1660525"/>
                        <a:ext cx="1423987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AE6C37F-1CE7-4A4E-A1DF-29CF7DD7A7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Matrix Composition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DA6DBF5-967F-3C4E-B55B-BC9239A17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Transformations can be combined by </a:t>
            </a:r>
            <a:br>
              <a:rPr lang="en-US" altLang="en-US"/>
            </a:br>
            <a:r>
              <a:rPr lang="en-US" altLang="en-US"/>
              <a:t>matrix multiplication</a:t>
            </a:r>
          </a:p>
        </p:txBody>
      </p:sp>
      <p:graphicFrame>
        <p:nvGraphicFramePr>
          <p:cNvPr id="33796" name="Object 4">
            <a:extLst>
              <a:ext uri="{FF2B5EF4-FFF2-40B4-BE49-F238E27FC236}">
                <a16:creationId xmlns:a16="http://schemas.microsoft.com/office/drawing/2014/main" id="{F549E7E1-8961-F74A-8298-BBDD00749E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857500"/>
          <a:ext cx="7700963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5" name="Equation" r:id="rId3" imgW="81038700" imgH="14046200" progId="Equation.3">
                  <p:embed/>
                </p:oleObj>
              </mc:Choice>
              <mc:Fallback>
                <p:oleObj name="Equation" r:id="rId3" imgW="81038700" imgH="14046200" progId="Equation.3">
                  <p:embed/>
                  <p:pic>
                    <p:nvPicPr>
                      <p:cNvPr id="33796" name="Object 4">
                        <a:extLst>
                          <a:ext uri="{FF2B5EF4-FFF2-40B4-BE49-F238E27FC236}">
                            <a16:creationId xmlns:a16="http://schemas.microsoft.com/office/drawing/2014/main" id="{F549E7E1-8961-F74A-8298-BBDD00749E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57500"/>
                        <a:ext cx="7700963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5">
            <a:extLst>
              <a:ext uri="{FF2B5EF4-FFF2-40B4-BE49-F238E27FC236}">
                <a16:creationId xmlns:a16="http://schemas.microsoft.com/office/drawing/2014/main" id="{CA502753-3BFE-CB4E-9CF5-1E4F05325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4267200"/>
            <a:ext cx="7332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/>
              <a:t>’   =      T(t</a:t>
            </a:r>
            <a:r>
              <a:rPr lang="en-US" altLang="en-US" baseline="-25000"/>
              <a:t>x</a:t>
            </a:r>
            <a:r>
              <a:rPr lang="en-US" altLang="en-US"/>
              <a:t>,t</a:t>
            </a:r>
            <a:r>
              <a:rPr lang="en-US" altLang="en-US" baseline="-25000"/>
              <a:t>y</a:t>
            </a:r>
            <a:r>
              <a:rPr lang="en-US" altLang="en-US"/>
              <a:t>)                 R(</a:t>
            </a:r>
            <a:r>
              <a:rPr lang="en-US" altLang="en-US">
                <a:latin typeface="Symbol" pitchFamily="2" charset="2"/>
              </a:rPr>
              <a:t>Q</a:t>
            </a:r>
            <a:r>
              <a:rPr lang="en-US" altLang="en-US"/>
              <a:t>)              S(s</a:t>
            </a:r>
            <a:r>
              <a:rPr lang="en-US" altLang="en-US" baseline="-25000"/>
              <a:t>x</a:t>
            </a:r>
            <a:r>
              <a:rPr lang="en-US" altLang="en-US"/>
              <a:t>,s</a:t>
            </a:r>
            <a:r>
              <a:rPr lang="en-US" altLang="en-US" baseline="-25000"/>
              <a:t>y</a:t>
            </a:r>
            <a:r>
              <a:rPr lang="en-US" altLang="en-US"/>
              <a:t>)        </a:t>
            </a:r>
            <a:r>
              <a:rPr lang="en-US" altLang="en-US" b="1"/>
              <a:t>p</a:t>
            </a:r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026ED-F4DA-2C4A-A84F-6992D8A3C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646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Does the order of multiplication matter?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E8716A1-64C7-F945-AFEA-E6F8BA484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Affine Transformations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65DBEFB-D412-6C47-B0E7-1D68F3F13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940300"/>
          </a:xfrm>
        </p:spPr>
        <p:txBody>
          <a:bodyPr/>
          <a:lstStyle/>
          <a:p>
            <a:r>
              <a:rPr lang="en-US" altLang="en-US" sz="2000"/>
              <a:t>Affine transformations are combinations of …</a:t>
            </a:r>
          </a:p>
          <a:p>
            <a:pPr lvl="1"/>
            <a:r>
              <a:rPr lang="en-US" altLang="en-US" sz="1800"/>
              <a:t>Linear transformations, and</a:t>
            </a:r>
          </a:p>
          <a:p>
            <a:pPr lvl="1"/>
            <a:r>
              <a:rPr lang="en-US" altLang="en-US" sz="1800"/>
              <a:t>Translations</a:t>
            </a:r>
          </a:p>
          <a:p>
            <a:r>
              <a:rPr lang="en-US" altLang="en-US" sz="2000"/>
              <a:t>Properties of affine transformations: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Origin does not necessarily map to origin</a:t>
            </a:r>
          </a:p>
          <a:p>
            <a:pPr lvl="1"/>
            <a:r>
              <a:rPr lang="en-US" altLang="en-US" sz="1800"/>
              <a:t>Lines map to lines</a:t>
            </a:r>
          </a:p>
          <a:p>
            <a:pPr lvl="1"/>
            <a:r>
              <a:rPr lang="en-US" altLang="en-US" sz="1800"/>
              <a:t>Parallel lines remain parallel</a:t>
            </a:r>
          </a:p>
          <a:p>
            <a:pPr lvl="1"/>
            <a:r>
              <a:rPr lang="en-US" altLang="en-US" sz="1800"/>
              <a:t>Ratios are preserved</a:t>
            </a:r>
          </a:p>
          <a:p>
            <a:pPr lvl="1"/>
            <a:r>
              <a:rPr lang="en-US" altLang="en-US" sz="1800"/>
              <a:t>Closed under composition</a:t>
            </a:r>
          </a:p>
          <a:p>
            <a:pPr lvl="1"/>
            <a:r>
              <a:rPr lang="en-US" altLang="en-US" sz="1800"/>
              <a:t>Models change of basis</a:t>
            </a:r>
          </a:p>
          <a:p>
            <a:pPr lvl="1"/>
            <a:endParaRPr lang="en-US" altLang="en-US" sz="1800"/>
          </a:p>
          <a:p>
            <a:r>
              <a:rPr lang="en-US" altLang="en-US" sz="2000"/>
              <a:t>Will the last coordinate </a:t>
            </a:r>
            <a:r>
              <a:rPr lang="en-US" altLang="en-US" sz="2000" i="1"/>
              <a:t>w</a:t>
            </a:r>
            <a:r>
              <a:rPr lang="en-US" altLang="en-US" sz="2000"/>
              <a:t> always be 1?</a:t>
            </a:r>
          </a:p>
        </p:txBody>
      </p:sp>
      <p:graphicFrame>
        <p:nvGraphicFramePr>
          <p:cNvPr id="34820" name="Object 4">
            <a:extLst>
              <a:ext uri="{FF2B5EF4-FFF2-40B4-BE49-F238E27FC236}">
                <a16:creationId xmlns:a16="http://schemas.microsoft.com/office/drawing/2014/main" id="{6A1623E4-3227-6146-8A12-A2EB334D9F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5313" y="1371600"/>
          <a:ext cx="2782887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9" name="Equation" r:id="rId3" imgW="31597600" imgH="13462000" progId="Equation.3">
                  <p:embed/>
                </p:oleObj>
              </mc:Choice>
              <mc:Fallback>
                <p:oleObj name="Equation" r:id="rId3" imgW="31597600" imgH="13462000" progId="Equation.3">
                  <p:embed/>
                  <p:pic>
                    <p:nvPicPr>
                      <p:cNvPr id="34820" name="Object 4">
                        <a:extLst>
                          <a:ext uri="{FF2B5EF4-FFF2-40B4-BE49-F238E27FC236}">
                            <a16:creationId xmlns:a16="http://schemas.microsoft.com/office/drawing/2014/main" id="{6A1623E4-3227-6146-8A12-A2EB334D9F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5313" y="1371600"/>
                        <a:ext cx="2782887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DB98733-829F-8945-B1D4-3A16E2ECBD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Projective Transformations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32B2178-2EDD-D249-AA0E-09100424A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940300"/>
          </a:xfrm>
        </p:spPr>
        <p:txBody>
          <a:bodyPr/>
          <a:lstStyle/>
          <a:p>
            <a:r>
              <a:rPr lang="en-US" altLang="en-US" sz="2000"/>
              <a:t>Projective transformations …</a:t>
            </a:r>
          </a:p>
          <a:p>
            <a:pPr lvl="1"/>
            <a:r>
              <a:rPr lang="en-US" altLang="en-US" sz="1800"/>
              <a:t>Affine transformations, and</a:t>
            </a:r>
          </a:p>
          <a:p>
            <a:pPr lvl="1"/>
            <a:r>
              <a:rPr lang="en-US" altLang="en-US" sz="1800"/>
              <a:t>Projective warps</a:t>
            </a:r>
          </a:p>
          <a:p>
            <a:r>
              <a:rPr lang="en-US" altLang="en-US" sz="2000"/>
              <a:t>Properties of projective transformations: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Origin does not necessarily map to origin</a:t>
            </a:r>
          </a:p>
          <a:p>
            <a:pPr lvl="1"/>
            <a:r>
              <a:rPr lang="en-US" altLang="en-US" sz="1800"/>
              <a:t>Lines map to lines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Parallel lines do not necessarily remain parallel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Ratios are not preserved</a:t>
            </a:r>
          </a:p>
          <a:p>
            <a:pPr lvl="1"/>
            <a:r>
              <a:rPr lang="en-US" altLang="en-US" sz="1800"/>
              <a:t>Closed under composition</a:t>
            </a:r>
          </a:p>
          <a:p>
            <a:pPr lvl="1"/>
            <a:r>
              <a:rPr lang="en-US" altLang="en-US" sz="1800"/>
              <a:t>Models change of basis</a:t>
            </a:r>
          </a:p>
        </p:txBody>
      </p:sp>
      <p:graphicFrame>
        <p:nvGraphicFramePr>
          <p:cNvPr id="35844" name="Object 4">
            <a:extLst>
              <a:ext uri="{FF2B5EF4-FFF2-40B4-BE49-F238E27FC236}">
                <a16:creationId xmlns:a16="http://schemas.microsoft.com/office/drawing/2014/main" id="{78745E59-4D87-2C45-820E-84B3C88336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94338" y="14478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3" name="Equation" r:id="rId3" imgW="31889700" imgH="13462000" progId="Equation.DSMT4">
                  <p:embed/>
                </p:oleObj>
              </mc:Choice>
              <mc:Fallback>
                <p:oleObj name="Equation" r:id="rId3" imgW="31889700" imgH="13462000" progId="Equation.DSMT4">
                  <p:embed/>
                  <p:pic>
                    <p:nvPicPr>
                      <p:cNvPr id="35844" name="Object 4">
                        <a:extLst>
                          <a:ext uri="{FF2B5EF4-FFF2-40B4-BE49-F238E27FC236}">
                            <a16:creationId xmlns:a16="http://schemas.microsoft.com/office/drawing/2014/main" id="{78745E59-4D87-2C45-820E-84B3C88336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1447800"/>
                        <a:ext cx="281146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8BC9A9B-AED1-E945-AC14-B6DC0AEAF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2D image transformations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3838F887-83B0-4042-B15E-5A9A1E4D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51855" r="14572" b="21048"/>
          <a:stretch>
            <a:fillRect/>
          </a:stretch>
        </p:blipFill>
        <p:spPr bwMode="auto">
          <a:xfrm>
            <a:off x="1143000" y="914400"/>
            <a:ext cx="647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52A329F-18EA-E448-AC63-4475DE48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0191" r="4286" b="14952"/>
          <a:stretch>
            <a:fillRect/>
          </a:stretch>
        </p:blipFill>
        <p:spPr bwMode="auto">
          <a:xfrm>
            <a:off x="1447800" y="3048000"/>
            <a:ext cx="594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41" name="Text Box 5">
            <a:extLst>
              <a:ext uri="{FF2B5EF4-FFF2-40B4-BE49-F238E27FC236}">
                <a16:creationId xmlns:a16="http://schemas.microsoft.com/office/drawing/2014/main" id="{F3086EE0-91F7-6440-8DF9-86C52D0AD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2475"/>
            <a:ext cx="7940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/>
              <a:t>These transformations are a nested set of groups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/>
              <a:t> Closed under composition and inverse is a member</a:t>
            </a:r>
          </a:p>
        </p:txBody>
      </p:sp>
      <p:sp>
        <p:nvSpPr>
          <p:cNvPr id="705544" name="Rectangle 8">
            <a:extLst>
              <a:ext uri="{FF2B5EF4-FFF2-40B4-BE49-F238E27FC236}">
                <a16:creationId xmlns:a16="http://schemas.microsoft.com/office/drawing/2014/main" id="{3EC49A0F-8D3C-1944-A5AF-611149ED7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505200"/>
            <a:ext cx="2209800" cy="2251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1752" name="Picture 8" descr="http://img2.wikia.nocookie.net/__cb20150703171412/megamitensei/images/d/de/Matryoshka_russian_nesting_dolls.jpg">
            <a:extLst>
              <a:ext uri="{FF2B5EF4-FFF2-40B4-BE49-F238E27FC236}">
                <a16:creationId xmlns:a16="http://schemas.microsoft.com/office/drawing/2014/main" id="{137C07FA-F318-7349-A2F2-35559464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67288"/>
            <a:ext cx="1905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1" grpId="0" autoUpdateAnimBg="0"/>
      <p:bldP spid="7055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32833ED7-A408-324E-98E0-1C062362D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6DEBC65-87DD-9240-9DD7-47A17E2C97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7225" y="1365250"/>
            <a:ext cx="7772400" cy="52578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1E524-9D47-994E-9901-15E76C206A2E}"/>
              </a:ext>
            </a:extLst>
          </p:cNvPr>
          <p:cNvSpPr txBox="1"/>
          <p:nvPr/>
        </p:nvSpPr>
        <p:spPr>
          <a:xfrm>
            <a:off x="1600200" y="6254750"/>
            <a:ext cx="50768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hlinkClick r:id="rId2"/>
              </a:rPr>
              <a:t>http://www.youtube.com/watch?v=L0GKp-uvjO0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125" name="Picture 2">
            <a:extLst>
              <a:ext uri="{FF2B5EF4-FFF2-40B4-BE49-F238E27FC236}">
                <a16:creationId xmlns:a16="http://schemas.microsoft.com/office/drawing/2014/main" id="{D0DF3B86-07DB-4C43-ADEE-0DFFE888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33067" r="58600" b="26401"/>
          <a:stretch>
            <a:fillRect/>
          </a:stretch>
        </p:blipFill>
        <p:spPr bwMode="auto">
          <a:xfrm>
            <a:off x="723900" y="1685925"/>
            <a:ext cx="7543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4287205E-FAD0-A049-B029-FC05E3C2F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6408738" cy="5257800"/>
          </a:xfrm>
        </p:spPr>
        <p:txBody>
          <a:bodyPr/>
          <a:lstStyle/>
          <a:p>
            <a:r>
              <a:rPr lang="en-US" altLang="en-US"/>
              <a:t>D'Arcy Thompson </a:t>
            </a:r>
          </a:p>
          <a:p>
            <a:r>
              <a:rPr lang="en-US" altLang="en-US" sz="1400"/>
              <a:t>	</a:t>
            </a:r>
            <a:r>
              <a:rPr lang="en-US" altLang="en-US" sz="1400">
                <a:hlinkClick r:id="rId3"/>
              </a:rPr>
              <a:t>http://www-groups.dcs.st-and.ac.uk/~history/Miscellaneous/darcy.html</a:t>
            </a:r>
            <a:endParaRPr lang="en-US" altLang="en-US" sz="1400"/>
          </a:p>
          <a:p>
            <a:r>
              <a:rPr lang="en-US" altLang="en-US" sz="1400"/>
              <a:t>	</a:t>
            </a:r>
            <a:r>
              <a:rPr lang="en-US" altLang="en-US" sz="1400">
                <a:hlinkClick r:id="rId4"/>
              </a:rPr>
              <a:t>http://en.wikipedia.org/wiki/D'Arcy_Thompson</a:t>
            </a:r>
            <a:endParaRPr lang="en-US" altLang="en-US" sz="1400"/>
          </a:p>
          <a:p>
            <a:r>
              <a:rPr lang="en-US" altLang="en-US"/>
              <a:t>Importance of shape and structure in evolution</a:t>
            </a:r>
          </a:p>
        </p:txBody>
      </p:sp>
      <p:graphicFrame>
        <p:nvGraphicFramePr>
          <p:cNvPr id="8195" name="Object 4">
            <a:extLst>
              <a:ext uri="{FF2B5EF4-FFF2-40B4-BE49-F238E27FC236}">
                <a16:creationId xmlns:a16="http://schemas.microsoft.com/office/drawing/2014/main" id="{C78060F0-1C85-8D45-AB6D-A42A20E865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1713" y="914400"/>
          <a:ext cx="170021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Image" r:id="rId5" imgW="1695450" imgH="2051050" progId="Photoshop.Image.8">
                  <p:embed/>
                </p:oleObj>
              </mc:Choice>
              <mc:Fallback>
                <p:oleObj name="Image" r:id="rId5" imgW="1695450" imgH="2051050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1713" y="914400"/>
                        <a:ext cx="1700212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5">
            <a:extLst>
              <a:ext uri="{FF2B5EF4-FFF2-40B4-BE49-F238E27FC236}">
                <a16:creationId xmlns:a16="http://schemas.microsoft.com/office/drawing/2014/main" id="{65BE95CA-C1F7-9440-9BBB-DCFEBA9EA9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41900" y="3352800"/>
          <a:ext cx="4102100" cy="321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Image" r:id="rId7" imgW="2889250" imgH="2266950" progId="Photoshop.Image.8">
                  <p:embed/>
                </p:oleObj>
              </mc:Choice>
              <mc:Fallback>
                <p:oleObj name="Image" r:id="rId7" imgW="2889250" imgH="2266950" progId="Photoshop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3352800"/>
                        <a:ext cx="4102100" cy="321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6">
            <a:extLst>
              <a:ext uri="{FF2B5EF4-FFF2-40B4-BE49-F238E27FC236}">
                <a16:creationId xmlns:a16="http://schemas.microsoft.com/office/drawing/2014/main" id="{39F5DC60-80D5-4E4A-BB56-37D1F2269E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4419600"/>
          <a:ext cx="47244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Image" r:id="rId9" imgW="3149600" imgH="1295400" progId="Photoshop.Image.8">
                  <p:embed/>
                </p:oleObj>
              </mc:Choice>
              <mc:Fallback>
                <p:oleObj name="Image" r:id="rId9" imgW="3149600" imgH="1295400" progId="Photoshop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419600"/>
                        <a:ext cx="47244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7">
            <a:extLst>
              <a:ext uri="{FF2B5EF4-FFF2-40B4-BE49-F238E27FC236}">
                <a16:creationId xmlns:a16="http://schemas.microsoft.com/office/drawing/2014/main" id="{DDA12BF0-133F-7F46-8F8A-7C6C546CA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892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by Durand and Freeman</a:t>
            </a:r>
            <a:endParaRPr lang="ru-RU" altLang="en-US" sz="1600"/>
          </a:p>
        </p:txBody>
      </p:sp>
      <p:sp>
        <p:nvSpPr>
          <p:cNvPr id="8199" name="Rectangle 8">
            <a:extLst>
              <a:ext uri="{FF2B5EF4-FFF2-40B4-BE49-F238E27FC236}">
                <a16:creationId xmlns:a16="http://schemas.microsoft.com/office/drawing/2014/main" id="{F67F05C6-005D-BA4D-9980-6FDC2365F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 in Biology </a:t>
            </a:r>
            <a:endParaRPr lang="ru-RU" altLang="en-US"/>
          </a:p>
        </p:txBody>
      </p:sp>
      <p:pic>
        <p:nvPicPr>
          <p:cNvPr id="8200" name="Picture 10">
            <a:extLst>
              <a:ext uri="{FF2B5EF4-FFF2-40B4-BE49-F238E27FC236}">
                <a16:creationId xmlns:a16="http://schemas.microsoft.com/office/drawing/2014/main" id="{9E0E5C29-8A46-9E4F-AE99-1E137906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52588"/>
            <a:ext cx="833438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0AC90A0-4485-0146-AB6A-A2B06667B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Recovering Transformations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8B30CBB-39DD-A34D-B15E-11E098C047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2286000"/>
          </a:xfrm>
        </p:spPr>
        <p:txBody>
          <a:bodyPr/>
          <a:lstStyle/>
          <a:p>
            <a:r>
              <a:rPr lang="en-US" altLang="en-US"/>
              <a:t>What if we know </a:t>
            </a:r>
            <a:r>
              <a:rPr lang="en-US" altLang="en-US" i="1"/>
              <a:t>f</a:t>
            </a:r>
            <a:r>
              <a:rPr lang="en-US" altLang="en-US"/>
              <a:t> and </a:t>
            </a:r>
            <a:r>
              <a:rPr lang="en-US" altLang="en-US" i="1"/>
              <a:t>g</a:t>
            </a:r>
            <a:r>
              <a:rPr lang="en-US" altLang="en-US"/>
              <a:t> and want to recover the transform T?</a:t>
            </a:r>
          </a:p>
          <a:p>
            <a:pPr lvl="1"/>
            <a:r>
              <a:rPr lang="en-US" altLang="en-US"/>
              <a:t>e.g. better align images from Project 1</a:t>
            </a:r>
          </a:p>
          <a:p>
            <a:pPr lvl="1"/>
            <a:r>
              <a:rPr lang="en-US" altLang="en-US"/>
              <a:t>willing to let user provide correspondences</a:t>
            </a:r>
          </a:p>
          <a:p>
            <a:pPr lvl="2"/>
            <a:r>
              <a:rPr lang="en-US" altLang="en-US"/>
              <a:t>How many do we need?</a:t>
            </a:r>
          </a:p>
        </p:txBody>
      </p:sp>
      <p:pic>
        <p:nvPicPr>
          <p:cNvPr id="9220" name="Picture 6" descr="HHHIMG_1166">
            <a:extLst>
              <a:ext uri="{FF2B5EF4-FFF2-40B4-BE49-F238E27FC236}">
                <a16:creationId xmlns:a16="http://schemas.microsoft.com/office/drawing/2014/main" id="{C2FA9935-4A0C-E747-8ABE-73419C98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rotated">
            <a:extLst>
              <a:ext uri="{FF2B5EF4-FFF2-40B4-BE49-F238E27FC236}">
                <a16:creationId xmlns:a16="http://schemas.microsoft.com/office/drawing/2014/main" id="{9410D62A-09DF-014E-BC79-0AA1046E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Group 8">
            <a:extLst>
              <a:ext uri="{FF2B5EF4-FFF2-40B4-BE49-F238E27FC236}">
                <a16:creationId xmlns:a16="http://schemas.microsoft.com/office/drawing/2014/main" id="{EA9C1E52-4F49-A849-894E-275E87B48EF0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9235" name="Line 9">
              <a:extLst>
                <a:ext uri="{FF2B5EF4-FFF2-40B4-BE49-F238E27FC236}">
                  <a16:creationId xmlns:a16="http://schemas.microsoft.com/office/drawing/2014/main" id="{4B69654F-4AA8-474A-AB15-323E937708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10">
              <a:extLst>
                <a:ext uri="{FF2B5EF4-FFF2-40B4-BE49-F238E27FC236}">
                  <a16:creationId xmlns:a16="http://schemas.microsoft.com/office/drawing/2014/main" id="{4B2AEA5E-D82F-B246-AA39-330AB1EFF1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3" name="Group 11">
            <a:extLst>
              <a:ext uri="{FF2B5EF4-FFF2-40B4-BE49-F238E27FC236}">
                <a16:creationId xmlns:a16="http://schemas.microsoft.com/office/drawing/2014/main" id="{18AD7350-E63B-5D41-AC21-04C4ED88FAC9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9233" name="Line 12">
              <a:extLst>
                <a:ext uri="{FF2B5EF4-FFF2-40B4-BE49-F238E27FC236}">
                  <a16:creationId xmlns:a16="http://schemas.microsoft.com/office/drawing/2014/main" id="{0993E124-4AF9-B34B-9899-7479ED3E6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13">
              <a:extLst>
                <a:ext uri="{FF2B5EF4-FFF2-40B4-BE49-F238E27FC236}">
                  <a16:creationId xmlns:a16="http://schemas.microsoft.com/office/drawing/2014/main" id="{9B47ED0F-B134-A047-A3CE-E374F674A7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4" name="Text Box 14">
            <a:extLst>
              <a:ext uri="{FF2B5EF4-FFF2-40B4-BE49-F238E27FC236}">
                <a16:creationId xmlns:a16="http://schemas.microsoft.com/office/drawing/2014/main" id="{44ACD540-F66F-B049-B4A0-7337CDB1B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5" name="Text Box 15">
            <a:extLst>
              <a:ext uri="{FF2B5EF4-FFF2-40B4-BE49-F238E27FC236}">
                <a16:creationId xmlns:a16="http://schemas.microsoft.com/office/drawing/2014/main" id="{81E51330-285D-1A49-9D52-7F53C829A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6" name="Text Box 17">
            <a:extLst>
              <a:ext uri="{FF2B5EF4-FFF2-40B4-BE49-F238E27FC236}">
                <a16:creationId xmlns:a16="http://schemas.microsoft.com/office/drawing/2014/main" id="{70D77EFE-4CC9-2048-82CD-CA79A018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27" name="Text Box 20">
            <a:extLst>
              <a:ext uri="{FF2B5EF4-FFF2-40B4-BE49-F238E27FC236}">
                <a16:creationId xmlns:a16="http://schemas.microsoft.com/office/drawing/2014/main" id="{BB323518-7258-5E40-94CA-1073823D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8" name="Text Box 21">
            <a:extLst>
              <a:ext uri="{FF2B5EF4-FFF2-40B4-BE49-F238E27FC236}">
                <a16:creationId xmlns:a16="http://schemas.microsoft.com/office/drawing/2014/main" id="{A0D930C5-71C7-A649-AEA7-3CDC7F68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9" name="AutoShape 23">
            <a:extLst>
              <a:ext uri="{FF2B5EF4-FFF2-40B4-BE49-F238E27FC236}">
                <a16:creationId xmlns:a16="http://schemas.microsoft.com/office/drawing/2014/main" id="{50F38A43-F1F6-394D-918C-7172C6077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9230" name="Text Box 24">
            <a:extLst>
              <a:ext uri="{FF2B5EF4-FFF2-40B4-BE49-F238E27FC236}">
                <a16:creationId xmlns:a16="http://schemas.microsoft.com/office/drawing/2014/main" id="{57296B3F-93E4-724E-924E-A86BC9F11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31" name="Text Box 25">
            <a:extLst>
              <a:ext uri="{FF2B5EF4-FFF2-40B4-BE49-F238E27FC236}">
                <a16:creationId xmlns:a16="http://schemas.microsoft.com/office/drawing/2014/main" id="{451EC774-1032-A446-ACB7-7281DF309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32" name="Text Box 26">
            <a:extLst>
              <a:ext uri="{FF2B5EF4-FFF2-40B4-BE49-F238E27FC236}">
                <a16:creationId xmlns:a16="http://schemas.microsoft.com/office/drawing/2014/main" id="{403E7778-21A6-0D49-B866-E42758498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23A551D-3DE8-3443-91B8-792EBCCED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Translation: # correspondences?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13CD138-68B9-894C-A59B-5B67C7899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371600"/>
          </a:xfrm>
        </p:spPr>
        <p:txBody>
          <a:bodyPr/>
          <a:lstStyle/>
          <a:p>
            <a:r>
              <a:rPr lang="en-US" altLang="en-US"/>
              <a:t>How many correspondences needed for translation?</a:t>
            </a:r>
          </a:p>
          <a:p>
            <a:r>
              <a:rPr lang="en-US" altLang="en-US"/>
              <a:t>How many Degrees of Freedom?</a:t>
            </a:r>
          </a:p>
          <a:p>
            <a:r>
              <a:rPr lang="en-US" altLang="en-US"/>
              <a:t>What is the transformation matrix?</a:t>
            </a:r>
          </a:p>
        </p:txBody>
      </p:sp>
      <p:pic>
        <p:nvPicPr>
          <p:cNvPr id="10244" name="Picture 4" descr="HHHIMG_1166">
            <a:extLst>
              <a:ext uri="{FF2B5EF4-FFF2-40B4-BE49-F238E27FC236}">
                <a16:creationId xmlns:a16="http://schemas.microsoft.com/office/drawing/2014/main" id="{75DF8E00-C3A5-834B-BC24-46AEBCA8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6">
            <a:extLst>
              <a:ext uri="{FF2B5EF4-FFF2-40B4-BE49-F238E27FC236}">
                <a16:creationId xmlns:a16="http://schemas.microsoft.com/office/drawing/2014/main" id="{6D7C2DDE-2757-B942-89EF-537D2353BE1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0260" name="Line 7">
              <a:extLst>
                <a:ext uri="{FF2B5EF4-FFF2-40B4-BE49-F238E27FC236}">
                  <a16:creationId xmlns:a16="http://schemas.microsoft.com/office/drawing/2014/main" id="{53060BDD-6769-7B4B-B1B6-85E5CA1E96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Line 8">
              <a:extLst>
                <a:ext uri="{FF2B5EF4-FFF2-40B4-BE49-F238E27FC236}">
                  <a16:creationId xmlns:a16="http://schemas.microsoft.com/office/drawing/2014/main" id="{9960FB7B-518F-8144-8DC2-58B0442205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46" name="Group 9">
            <a:extLst>
              <a:ext uri="{FF2B5EF4-FFF2-40B4-BE49-F238E27FC236}">
                <a16:creationId xmlns:a16="http://schemas.microsoft.com/office/drawing/2014/main" id="{DCF75557-438E-B545-B2B4-BBDA3C3D39FE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0258" name="Line 10">
              <a:extLst>
                <a:ext uri="{FF2B5EF4-FFF2-40B4-BE49-F238E27FC236}">
                  <a16:creationId xmlns:a16="http://schemas.microsoft.com/office/drawing/2014/main" id="{D995B9D9-3163-F049-8928-AE1B378607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Line 11">
              <a:extLst>
                <a:ext uri="{FF2B5EF4-FFF2-40B4-BE49-F238E27FC236}">
                  <a16:creationId xmlns:a16="http://schemas.microsoft.com/office/drawing/2014/main" id="{D57C6F23-522C-D34B-8465-5600CBEF9E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7" name="Text Box 12">
            <a:extLst>
              <a:ext uri="{FF2B5EF4-FFF2-40B4-BE49-F238E27FC236}">
                <a16:creationId xmlns:a16="http://schemas.microsoft.com/office/drawing/2014/main" id="{217D5AE1-02F2-BB40-AEBB-4053CA2A7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8" name="Text Box 13">
            <a:extLst>
              <a:ext uri="{FF2B5EF4-FFF2-40B4-BE49-F238E27FC236}">
                <a16:creationId xmlns:a16="http://schemas.microsoft.com/office/drawing/2014/main" id="{4D6AA667-3A59-8F4E-8854-0461E58D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9" name="Text Box 15">
            <a:extLst>
              <a:ext uri="{FF2B5EF4-FFF2-40B4-BE49-F238E27FC236}">
                <a16:creationId xmlns:a16="http://schemas.microsoft.com/office/drawing/2014/main" id="{E26F9FD3-7A86-C446-856F-3DC1F58B2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250" name="Text Box 18">
            <a:extLst>
              <a:ext uri="{FF2B5EF4-FFF2-40B4-BE49-F238E27FC236}">
                <a16:creationId xmlns:a16="http://schemas.microsoft.com/office/drawing/2014/main" id="{84992C19-1D11-AE43-A377-2381FE79A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51" name="Text Box 19">
            <a:extLst>
              <a:ext uri="{FF2B5EF4-FFF2-40B4-BE49-F238E27FC236}">
                <a16:creationId xmlns:a16="http://schemas.microsoft.com/office/drawing/2014/main" id="{264239DF-64CE-134C-BC62-349C9D4E3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0252" name="Picture 20" descr="HHHIMG_1166">
            <a:extLst>
              <a:ext uri="{FF2B5EF4-FFF2-40B4-BE49-F238E27FC236}">
                <a16:creationId xmlns:a16="http://schemas.microsoft.com/office/drawing/2014/main" id="{70655811-B64C-CC4B-82A8-2EDA72A6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6757" name="Oval 21">
            <a:extLst>
              <a:ext uri="{FF2B5EF4-FFF2-40B4-BE49-F238E27FC236}">
                <a16:creationId xmlns:a16="http://schemas.microsoft.com/office/drawing/2014/main" id="{0F9C6F14-B92B-8E4F-AA4C-4F6D0914DA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62600" y="2852738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6758" name="Oval 22">
            <a:extLst>
              <a:ext uri="{FF2B5EF4-FFF2-40B4-BE49-F238E27FC236}">
                <a16:creationId xmlns:a16="http://schemas.microsoft.com/office/drawing/2014/main" id="{9897BF5E-FE43-A941-99E2-1D29D0259C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55" name="AutoShape 23">
            <a:extLst>
              <a:ext uri="{FF2B5EF4-FFF2-40B4-BE49-F238E27FC236}">
                <a16:creationId xmlns:a16="http://schemas.microsoft.com/office/drawing/2014/main" id="{26C30455-61AE-2C4C-B2B3-E7331B20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0256" name="Text Box 24">
            <a:extLst>
              <a:ext uri="{FF2B5EF4-FFF2-40B4-BE49-F238E27FC236}">
                <a16:creationId xmlns:a16="http://schemas.microsoft.com/office/drawing/2014/main" id="{6379501C-0336-9645-9E4E-9359DA2AA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56763" name="Object 27">
            <a:extLst>
              <a:ext uri="{FF2B5EF4-FFF2-40B4-BE49-F238E27FC236}">
                <a16:creationId xmlns:a16="http://schemas.microsoft.com/office/drawing/2014/main" id="{20D6F8A1-3C14-6E44-8D41-876ED0EF01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4075" y="5334000"/>
          <a:ext cx="2676525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Equation" r:id="rId4" imgW="31305500" imgH="16090900" progId="Equation.3">
                  <p:embed/>
                </p:oleObj>
              </mc:Choice>
              <mc:Fallback>
                <p:oleObj name="Equation" r:id="rId4" imgW="31305500" imgH="160909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075" y="5334000"/>
                        <a:ext cx="2676525" cy="137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57" grpId="0" animBg="1"/>
      <p:bldP spid="7567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1A052FF-B1CD-0244-BB4E-76B29F0072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Euclidian: # correspondences?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62DF6C1-1D6F-0248-84A5-A3946BC2F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translation+rotation?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1268" name="Picture 4" descr="HHHIMG_1166">
            <a:extLst>
              <a:ext uri="{FF2B5EF4-FFF2-40B4-BE49-F238E27FC236}">
                <a16:creationId xmlns:a16="http://schemas.microsoft.com/office/drawing/2014/main" id="{02E5664A-3F2D-5D43-93F8-C20998595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20EA8302-E80B-3444-AFA1-F1E056C87290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1285" name="Line 6">
              <a:extLst>
                <a:ext uri="{FF2B5EF4-FFF2-40B4-BE49-F238E27FC236}">
                  <a16:creationId xmlns:a16="http://schemas.microsoft.com/office/drawing/2014/main" id="{5E6BBE11-9EB6-C841-A590-51EF13B98F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7">
              <a:extLst>
                <a:ext uri="{FF2B5EF4-FFF2-40B4-BE49-F238E27FC236}">
                  <a16:creationId xmlns:a16="http://schemas.microsoft.com/office/drawing/2014/main" id="{A466C3CA-809A-3049-9D8E-C28A8C8E9B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0" name="Group 8">
            <a:extLst>
              <a:ext uri="{FF2B5EF4-FFF2-40B4-BE49-F238E27FC236}">
                <a16:creationId xmlns:a16="http://schemas.microsoft.com/office/drawing/2014/main" id="{E0471C51-A85B-F94A-8701-73595A4D8FE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1283" name="Line 9">
              <a:extLst>
                <a:ext uri="{FF2B5EF4-FFF2-40B4-BE49-F238E27FC236}">
                  <a16:creationId xmlns:a16="http://schemas.microsoft.com/office/drawing/2014/main" id="{A3336CAC-C4D7-BC49-BE11-9EDB0B7B30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Line 10">
              <a:extLst>
                <a:ext uri="{FF2B5EF4-FFF2-40B4-BE49-F238E27FC236}">
                  <a16:creationId xmlns:a16="http://schemas.microsoft.com/office/drawing/2014/main" id="{FA5C81DB-CB64-A54E-8044-E47A4F658E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1" name="Text Box 11">
            <a:extLst>
              <a:ext uri="{FF2B5EF4-FFF2-40B4-BE49-F238E27FC236}">
                <a16:creationId xmlns:a16="http://schemas.microsoft.com/office/drawing/2014/main" id="{22827532-0A02-FB4A-89C8-0AAEEE3C3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2" name="Text Box 12">
            <a:extLst>
              <a:ext uri="{FF2B5EF4-FFF2-40B4-BE49-F238E27FC236}">
                <a16:creationId xmlns:a16="http://schemas.microsoft.com/office/drawing/2014/main" id="{CE7C9CA6-EB04-744D-A92A-97EFC345C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3" name="Text Box 13">
            <a:extLst>
              <a:ext uri="{FF2B5EF4-FFF2-40B4-BE49-F238E27FC236}">
                <a16:creationId xmlns:a16="http://schemas.microsoft.com/office/drawing/2014/main" id="{B877FE02-4D2B-8146-BBEE-C13FA1D88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1274" name="Text Box 14">
            <a:extLst>
              <a:ext uri="{FF2B5EF4-FFF2-40B4-BE49-F238E27FC236}">
                <a16:creationId xmlns:a16="http://schemas.microsoft.com/office/drawing/2014/main" id="{E4798326-855D-AF48-BBB0-5963EE5D5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5" name="Text Box 15">
            <a:extLst>
              <a:ext uri="{FF2B5EF4-FFF2-40B4-BE49-F238E27FC236}">
                <a16:creationId xmlns:a16="http://schemas.microsoft.com/office/drawing/2014/main" id="{3D700B54-7A12-ED4B-AC69-0BB8A38D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1276" name="Picture 16" descr="HHHIMG_1166">
            <a:extLst>
              <a:ext uri="{FF2B5EF4-FFF2-40B4-BE49-F238E27FC236}">
                <a16:creationId xmlns:a16="http://schemas.microsoft.com/office/drawing/2014/main" id="{245B4210-58BA-114C-95B6-E1FF0019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2266">
            <a:off x="5486400" y="13716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9825" name="Oval 17">
            <a:extLst>
              <a:ext uri="{FF2B5EF4-FFF2-40B4-BE49-F238E27FC236}">
                <a16:creationId xmlns:a16="http://schemas.microsoft.com/office/drawing/2014/main" id="{A74AD8F7-1D00-3546-95A9-8013EB09BB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91138" y="2590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9826" name="Oval 18">
            <a:extLst>
              <a:ext uri="{FF2B5EF4-FFF2-40B4-BE49-F238E27FC236}">
                <a16:creationId xmlns:a16="http://schemas.microsoft.com/office/drawing/2014/main" id="{24D77F16-CEC5-6F41-B26B-798602EA41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9" name="AutoShape 19">
            <a:extLst>
              <a:ext uri="{FF2B5EF4-FFF2-40B4-BE49-F238E27FC236}">
                <a16:creationId xmlns:a16="http://schemas.microsoft.com/office/drawing/2014/main" id="{0499D65B-2304-594C-A7CF-FEE89CFCC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1280" name="Text Box 20">
            <a:extLst>
              <a:ext uri="{FF2B5EF4-FFF2-40B4-BE49-F238E27FC236}">
                <a16:creationId xmlns:a16="http://schemas.microsoft.com/office/drawing/2014/main" id="{C6596736-7B05-9E46-B680-3451EB36B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59830" name="Oval 22">
            <a:extLst>
              <a:ext uri="{FF2B5EF4-FFF2-40B4-BE49-F238E27FC236}">
                <a16:creationId xmlns:a16="http://schemas.microsoft.com/office/drawing/2014/main" id="{D0470795-34F7-4143-9C9C-6980ED8713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48338" y="1023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9831" name="Oval 23">
            <a:extLst>
              <a:ext uri="{FF2B5EF4-FFF2-40B4-BE49-F238E27FC236}">
                <a16:creationId xmlns:a16="http://schemas.microsoft.com/office/drawing/2014/main" id="{F56A0B7A-F080-6040-96B7-57F45B4CFE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25" grpId="0" animBg="1"/>
      <p:bldP spid="759826" grpId="0" animBg="1"/>
      <p:bldP spid="759830" grpId="0" animBg="1"/>
      <p:bldP spid="7598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3" descr="affine">
            <a:extLst>
              <a:ext uri="{FF2B5EF4-FFF2-40B4-BE49-F238E27FC236}">
                <a16:creationId xmlns:a16="http://schemas.microsoft.com/office/drawing/2014/main" id="{F171D4CD-BFBF-7E41-A039-C9B5906C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888">
            <a:off x="5748338" y="1665288"/>
            <a:ext cx="17462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D7CEC987-A479-0C43-8375-AD35BB3D7C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Affine: # correspondences?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0DFD4158-ABFE-C64D-8564-9D178ED7F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affine?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2293" name="Picture 4" descr="HHHIMG_1166">
            <a:extLst>
              <a:ext uri="{FF2B5EF4-FFF2-40B4-BE49-F238E27FC236}">
                <a16:creationId xmlns:a16="http://schemas.microsoft.com/office/drawing/2014/main" id="{C356B34E-030F-C248-AD58-0DCA2AA3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Group 5">
            <a:extLst>
              <a:ext uri="{FF2B5EF4-FFF2-40B4-BE49-F238E27FC236}">
                <a16:creationId xmlns:a16="http://schemas.microsoft.com/office/drawing/2014/main" id="{72C1B7E0-1A9B-114D-9D10-095D65E629E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2311" name="Line 6">
              <a:extLst>
                <a:ext uri="{FF2B5EF4-FFF2-40B4-BE49-F238E27FC236}">
                  <a16:creationId xmlns:a16="http://schemas.microsoft.com/office/drawing/2014/main" id="{BDEEB4D3-0504-6849-9C14-08EA8499E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7">
              <a:extLst>
                <a:ext uri="{FF2B5EF4-FFF2-40B4-BE49-F238E27FC236}">
                  <a16:creationId xmlns:a16="http://schemas.microsoft.com/office/drawing/2014/main" id="{35DA2FB3-3DFF-834C-8B00-3F616CE79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5" name="Group 8">
            <a:extLst>
              <a:ext uri="{FF2B5EF4-FFF2-40B4-BE49-F238E27FC236}">
                <a16:creationId xmlns:a16="http://schemas.microsoft.com/office/drawing/2014/main" id="{41BBF413-9C72-9E42-8350-12B06A9892E8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2309" name="Line 9">
              <a:extLst>
                <a:ext uri="{FF2B5EF4-FFF2-40B4-BE49-F238E27FC236}">
                  <a16:creationId xmlns:a16="http://schemas.microsoft.com/office/drawing/2014/main" id="{56C7C0FB-F22F-374A-8B9C-13B9162B1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Line 10">
              <a:extLst>
                <a:ext uri="{FF2B5EF4-FFF2-40B4-BE49-F238E27FC236}">
                  <a16:creationId xmlns:a16="http://schemas.microsoft.com/office/drawing/2014/main" id="{0CF1E4F7-47D7-4844-BF89-1BD16635C9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6" name="Text Box 11">
            <a:extLst>
              <a:ext uri="{FF2B5EF4-FFF2-40B4-BE49-F238E27FC236}">
                <a16:creationId xmlns:a16="http://schemas.microsoft.com/office/drawing/2014/main" id="{7F319AF8-8F2F-AE47-921C-EF5C8EAAC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7" name="Text Box 12">
            <a:extLst>
              <a:ext uri="{FF2B5EF4-FFF2-40B4-BE49-F238E27FC236}">
                <a16:creationId xmlns:a16="http://schemas.microsoft.com/office/drawing/2014/main" id="{7329B134-A0EA-0E4B-9B83-FE1003543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8" name="Text Box 13">
            <a:extLst>
              <a:ext uri="{FF2B5EF4-FFF2-40B4-BE49-F238E27FC236}">
                <a16:creationId xmlns:a16="http://schemas.microsoft.com/office/drawing/2014/main" id="{AA78B39C-4D26-4D4D-9410-93D357C9B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2299" name="Text Box 14">
            <a:extLst>
              <a:ext uri="{FF2B5EF4-FFF2-40B4-BE49-F238E27FC236}">
                <a16:creationId xmlns:a16="http://schemas.microsoft.com/office/drawing/2014/main" id="{A687D374-359F-314F-9333-2559F58E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300" name="Text Box 15">
            <a:extLst>
              <a:ext uri="{FF2B5EF4-FFF2-40B4-BE49-F238E27FC236}">
                <a16:creationId xmlns:a16="http://schemas.microsoft.com/office/drawing/2014/main" id="{EEA802DD-1D48-F046-8608-F6B980C8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49" name="Oval 17">
            <a:extLst>
              <a:ext uri="{FF2B5EF4-FFF2-40B4-BE49-F238E27FC236}">
                <a16:creationId xmlns:a16="http://schemas.microsoft.com/office/drawing/2014/main" id="{15DED8CD-ADEF-E94D-AE9B-7EF5D9AF6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24538" y="30813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0" name="Oval 18">
            <a:extLst>
              <a:ext uri="{FF2B5EF4-FFF2-40B4-BE49-F238E27FC236}">
                <a16:creationId xmlns:a16="http://schemas.microsoft.com/office/drawing/2014/main" id="{27564699-27AA-254E-8B40-5E074CA31A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303" name="AutoShape 19">
            <a:extLst>
              <a:ext uri="{FF2B5EF4-FFF2-40B4-BE49-F238E27FC236}">
                <a16:creationId xmlns:a16="http://schemas.microsoft.com/office/drawing/2014/main" id="{2BCE2F73-2B31-B44B-BC86-03E304E1A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2304" name="Text Box 20">
            <a:extLst>
              <a:ext uri="{FF2B5EF4-FFF2-40B4-BE49-F238E27FC236}">
                <a16:creationId xmlns:a16="http://schemas.microsoft.com/office/drawing/2014/main" id="{101B3DF3-0188-E24E-B900-950FB5AF4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60853" name="Oval 21">
            <a:extLst>
              <a:ext uri="{FF2B5EF4-FFF2-40B4-BE49-F238E27FC236}">
                <a16:creationId xmlns:a16="http://schemas.microsoft.com/office/drawing/2014/main" id="{0406730B-E31B-AC4B-A015-B8032FE41C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17526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4" name="Oval 22">
            <a:extLst>
              <a:ext uri="{FF2B5EF4-FFF2-40B4-BE49-F238E27FC236}">
                <a16:creationId xmlns:a16="http://schemas.microsoft.com/office/drawing/2014/main" id="{0933DE25-CB41-654B-A0E6-C726B89D1A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7" name="Oval 25">
            <a:extLst>
              <a:ext uri="{FF2B5EF4-FFF2-40B4-BE49-F238E27FC236}">
                <a16:creationId xmlns:a16="http://schemas.microsoft.com/office/drawing/2014/main" id="{D883C2AB-8AC4-374D-A375-21BF629C0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48538" y="2776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8" name="Oval 26">
            <a:extLst>
              <a:ext uri="{FF2B5EF4-FFF2-40B4-BE49-F238E27FC236}">
                <a16:creationId xmlns:a16="http://schemas.microsoft.com/office/drawing/2014/main" id="{760CDCE4-B534-0344-9D2D-368F51FAEB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49" grpId="0" animBg="1"/>
      <p:bldP spid="760850" grpId="0" animBg="1"/>
      <p:bldP spid="760853" grpId="0" animBg="1"/>
      <p:bldP spid="760854" grpId="0" animBg="1"/>
      <p:bldP spid="760857" grpId="0" animBg="1"/>
      <p:bldP spid="7608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5" descr="perspective">
            <a:extLst>
              <a:ext uri="{FF2B5EF4-FFF2-40B4-BE49-F238E27FC236}">
                <a16:creationId xmlns:a16="http://schemas.microsoft.com/office/drawing/2014/main" id="{DD5F95F9-6B40-0541-BB32-E1C384BA6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D096ECC4-09D8-E441-B137-2411916C53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Projective: # correspondences?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8F1F7C3-7158-3D49-880A-951DF2743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projective?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3317" name="Picture 5" descr="HHHIMG_1166">
            <a:extLst>
              <a:ext uri="{FF2B5EF4-FFF2-40B4-BE49-F238E27FC236}">
                <a16:creationId xmlns:a16="http://schemas.microsoft.com/office/drawing/2014/main" id="{3C00F433-0AEC-9C42-AF3F-F25B4C24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Group 6">
            <a:extLst>
              <a:ext uri="{FF2B5EF4-FFF2-40B4-BE49-F238E27FC236}">
                <a16:creationId xmlns:a16="http://schemas.microsoft.com/office/drawing/2014/main" id="{0E88EF48-C717-554F-A61A-1383DD9E376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3337" name="Line 7">
              <a:extLst>
                <a:ext uri="{FF2B5EF4-FFF2-40B4-BE49-F238E27FC236}">
                  <a16:creationId xmlns:a16="http://schemas.microsoft.com/office/drawing/2014/main" id="{B274D26B-2DEC-544E-B096-263365D147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8">
              <a:extLst>
                <a:ext uri="{FF2B5EF4-FFF2-40B4-BE49-F238E27FC236}">
                  <a16:creationId xmlns:a16="http://schemas.microsoft.com/office/drawing/2014/main" id="{F1808468-6F18-BE48-9355-8B94CE2BB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19" name="Group 9">
            <a:extLst>
              <a:ext uri="{FF2B5EF4-FFF2-40B4-BE49-F238E27FC236}">
                <a16:creationId xmlns:a16="http://schemas.microsoft.com/office/drawing/2014/main" id="{19CE7C3C-A498-AD42-8D60-BF0882882C71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3335" name="Line 10">
              <a:extLst>
                <a:ext uri="{FF2B5EF4-FFF2-40B4-BE49-F238E27FC236}">
                  <a16:creationId xmlns:a16="http://schemas.microsoft.com/office/drawing/2014/main" id="{05853532-9A09-E046-B564-BC0020276C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11">
              <a:extLst>
                <a:ext uri="{FF2B5EF4-FFF2-40B4-BE49-F238E27FC236}">
                  <a16:creationId xmlns:a16="http://schemas.microsoft.com/office/drawing/2014/main" id="{2326FD0F-0C09-3646-8380-66BD971DCF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Text Box 12">
            <a:extLst>
              <a:ext uri="{FF2B5EF4-FFF2-40B4-BE49-F238E27FC236}">
                <a16:creationId xmlns:a16="http://schemas.microsoft.com/office/drawing/2014/main" id="{6C07B645-9B2F-1D49-AAFA-3A22E6BD2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1" name="Text Box 13">
            <a:extLst>
              <a:ext uri="{FF2B5EF4-FFF2-40B4-BE49-F238E27FC236}">
                <a16:creationId xmlns:a16="http://schemas.microsoft.com/office/drawing/2014/main" id="{9227695E-4C46-484F-ACFF-612A874B6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2" name="Text Box 14">
            <a:extLst>
              <a:ext uri="{FF2B5EF4-FFF2-40B4-BE49-F238E27FC236}">
                <a16:creationId xmlns:a16="http://schemas.microsoft.com/office/drawing/2014/main" id="{E7752A6C-5FEE-F147-A55D-6C244E70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323" name="Text Box 15">
            <a:extLst>
              <a:ext uri="{FF2B5EF4-FFF2-40B4-BE49-F238E27FC236}">
                <a16:creationId xmlns:a16="http://schemas.microsoft.com/office/drawing/2014/main" id="{F6859A46-2707-434E-B9F8-6E52C5A21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4" name="Text Box 16">
            <a:extLst>
              <a:ext uri="{FF2B5EF4-FFF2-40B4-BE49-F238E27FC236}">
                <a16:creationId xmlns:a16="http://schemas.microsoft.com/office/drawing/2014/main" id="{73952188-77AE-4949-A09E-C885C7F8B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3" name="Oval 17">
            <a:extLst>
              <a:ext uri="{FF2B5EF4-FFF2-40B4-BE49-F238E27FC236}">
                <a16:creationId xmlns:a16="http://schemas.microsoft.com/office/drawing/2014/main" id="{C4475CB5-BB29-7D4C-9C28-A278A0F677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72138" y="28194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4" name="Oval 18">
            <a:extLst>
              <a:ext uri="{FF2B5EF4-FFF2-40B4-BE49-F238E27FC236}">
                <a16:creationId xmlns:a16="http://schemas.microsoft.com/office/drawing/2014/main" id="{B7586B09-5053-814B-A0D9-5072F40EC1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7" name="AutoShape 19">
            <a:extLst>
              <a:ext uri="{FF2B5EF4-FFF2-40B4-BE49-F238E27FC236}">
                <a16:creationId xmlns:a16="http://schemas.microsoft.com/office/drawing/2014/main" id="{CD2D1ADA-83D8-F143-970C-18B8A78C8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3328" name="Text Box 20">
            <a:extLst>
              <a:ext uri="{FF2B5EF4-FFF2-40B4-BE49-F238E27FC236}">
                <a16:creationId xmlns:a16="http://schemas.microsoft.com/office/drawing/2014/main" id="{DF2D7FA4-9BAD-8140-8BBD-88BCCA477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61877" name="Oval 21">
            <a:extLst>
              <a:ext uri="{FF2B5EF4-FFF2-40B4-BE49-F238E27FC236}">
                <a16:creationId xmlns:a16="http://schemas.microsoft.com/office/drawing/2014/main" id="{E3059410-F3E8-344A-8C97-053E63FC85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0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8" name="Oval 22">
            <a:extLst>
              <a:ext uri="{FF2B5EF4-FFF2-40B4-BE49-F238E27FC236}">
                <a16:creationId xmlns:a16="http://schemas.microsoft.com/office/drawing/2014/main" id="{2CA697CA-982D-1647-99F0-F169C0F498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9" name="Oval 23">
            <a:extLst>
              <a:ext uri="{FF2B5EF4-FFF2-40B4-BE49-F238E27FC236}">
                <a16:creationId xmlns:a16="http://schemas.microsoft.com/office/drawing/2014/main" id="{38F32BC0-B50C-0E42-BA9B-4B3D5D77AE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39000" y="28194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0" name="Oval 24">
            <a:extLst>
              <a:ext uri="{FF2B5EF4-FFF2-40B4-BE49-F238E27FC236}">
                <a16:creationId xmlns:a16="http://schemas.microsoft.com/office/drawing/2014/main" id="{7C1389C8-37E8-6B42-8CD3-BC8F9FE638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2" name="Oval 26">
            <a:extLst>
              <a:ext uri="{FF2B5EF4-FFF2-40B4-BE49-F238E27FC236}">
                <a16:creationId xmlns:a16="http://schemas.microsoft.com/office/drawing/2014/main" id="{A50F4CE4-1359-8A46-9EBE-E5B78EEAB2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43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3" name="Oval 27">
            <a:extLst>
              <a:ext uri="{FF2B5EF4-FFF2-40B4-BE49-F238E27FC236}">
                <a16:creationId xmlns:a16="http://schemas.microsoft.com/office/drawing/2014/main" id="{6E8D9DBB-7ED4-114C-8C15-2D0A9481BF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86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73" grpId="0" animBg="1"/>
      <p:bldP spid="761874" grpId="0" animBg="1"/>
      <p:bldP spid="761877" grpId="0" animBg="1"/>
      <p:bldP spid="761878" grpId="0" animBg="1"/>
      <p:bldP spid="761879" grpId="0" animBg="1"/>
      <p:bldP spid="761880" grpId="0" animBg="1"/>
      <p:bldP spid="761882" grpId="0" animBg="1"/>
      <p:bldP spid="7618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5D3FF30-76D7-974B-B889-59D31AF24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Example: warping triangles</a:t>
            </a:r>
          </a:p>
        </p:txBody>
      </p:sp>
      <p:sp>
        <p:nvSpPr>
          <p:cNvPr id="762883" name="Rectangle 3">
            <a:extLst>
              <a:ext uri="{FF2B5EF4-FFF2-40B4-BE49-F238E27FC236}">
                <a16:creationId xmlns:a16="http://schemas.microsoft.com/office/drawing/2014/main" id="{64A73741-5529-3A41-9880-4DD4FB340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8153400" cy="3505200"/>
          </a:xfrm>
        </p:spPr>
        <p:txBody>
          <a:bodyPr/>
          <a:lstStyle/>
          <a:p>
            <a:r>
              <a:rPr lang="en-US" altLang="en-US"/>
              <a:t>Given two triangles: ABC and A’B’C’ in 2D (12 numbers) </a:t>
            </a:r>
          </a:p>
          <a:p>
            <a:r>
              <a:rPr lang="en-US" altLang="en-US"/>
              <a:t>Need to find transform T to transfer all pixels from one to the other.</a:t>
            </a:r>
          </a:p>
          <a:p>
            <a:r>
              <a:rPr lang="en-US" altLang="en-US"/>
              <a:t>What kind of transformation is T?</a:t>
            </a:r>
          </a:p>
          <a:p>
            <a:r>
              <a:rPr lang="en-US" altLang="en-US"/>
              <a:t>How can we compute the transformation matrix:</a:t>
            </a:r>
          </a:p>
          <a:p>
            <a:endParaRPr lang="en-US" altLang="en-US"/>
          </a:p>
        </p:txBody>
      </p:sp>
      <p:sp>
        <p:nvSpPr>
          <p:cNvPr id="14340" name="AutoShape 4" descr="Denim">
            <a:extLst>
              <a:ext uri="{FF2B5EF4-FFF2-40B4-BE49-F238E27FC236}">
                <a16:creationId xmlns:a16="http://schemas.microsoft.com/office/drawing/2014/main" id="{F4880CA1-8C57-C04F-A50C-8C44B084D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331913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1" name="AutoShape 5">
            <a:extLst>
              <a:ext uri="{FF2B5EF4-FFF2-40B4-BE49-F238E27FC236}">
                <a16:creationId xmlns:a16="http://schemas.microsoft.com/office/drawing/2014/main" id="{D51C247F-09CA-4744-AD4D-40664F114063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1279525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2973EF4B-DAC7-5640-A558-11952940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17011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343" name="AutoShape 7">
            <a:extLst>
              <a:ext uri="{FF2B5EF4-FFF2-40B4-BE49-F238E27FC236}">
                <a16:creationId xmlns:a16="http://schemas.microsoft.com/office/drawing/2014/main" id="{134943B8-B643-8646-870F-DCCB6B410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927225"/>
            <a:ext cx="636587" cy="319088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7829CD21-8FD7-9544-A4FA-8D4237589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986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1220DB49-DE1D-BD41-9623-581979237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25511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</a:t>
            </a: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D6FCF5A3-F312-2049-80FF-CC5DE0B9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9509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</a:t>
            </a:r>
          </a:p>
        </p:txBody>
      </p:sp>
      <p:sp>
        <p:nvSpPr>
          <p:cNvPr id="14347" name="Text Box 11">
            <a:extLst>
              <a:ext uri="{FF2B5EF4-FFF2-40B4-BE49-F238E27FC236}">
                <a16:creationId xmlns:a16="http://schemas.microsoft.com/office/drawing/2014/main" id="{F7406B70-6ABE-E34A-85F4-39B380957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25511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</a:t>
            </a:r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78108386-ED86-9647-A6DE-90D875566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25908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A’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F1C76F1D-F89B-454A-BD7D-611A91B4D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246313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C’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108E9C68-9132-6B45-9929-D2168D61F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74713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B’</a:t>
            </a: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id="{863039EC-E200-104F-B0ED-35A3B81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2819400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14352" name="Text Box 16">
            <a:extLst>
              <a:ext uri="{FF2B5EF4-FFF2-40B4-BE49-F238E27FC236}">
                <a16:creationId xmlns:a16="http://schemas.microsoft.com/office/drawing/2014/main" id="{21566284-B563-414F-88F3-7B50871C2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19400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graphicFrame>
        <p:nvGraphicFramePr>
          <p:cNvPr id="762899" name="Object 19">
            <a:extLst>
              <a:ext uri="{FF2B5EF4-FFF2-40B4-BE49-F238E27FC236}">
                <a16:creationId xmlns:a16="http://schemas.microsoft.com/office/drawing/2014/main" id="{31BD6276-1CB8-8A49-B390-5372CD27BC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5800" y="5405438"/>
          <a:ext cx="27305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name="Equation" r:id="rId5" imgW="31013400" imgH="16090900" progId="Equation.3">
                  <p:embed/>
                </p:oleObj>
              </mc:Choice>
              <mc:Fallback>
                <p:oleObj name="Equation" r:id="rId5" imgW="31013400" imgH="160909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5405438"/>
                        <a:ext cx="27305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7788DD1-763F-F648-8B3B-14B673B87006}"/>
              </a:ext>
            </a:extLst>
          </p:cNvPr>
          <p:cNvSpPr txBox="1"/>
          <p:nvPr/>
        </p:nvSpPr>
        <p:spPr>
          <a:xfrm>
            <a:off x="6761163" y="5562600"/>
            <a:ext cx="215423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Two ways: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Algebraic and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geometric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3" grpId="0" build="p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22B0550-4A10-C546-A7DC-49B57FEE2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warping triangles (Barycentric Coordinaes)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1139BE2-4B91-F743-9E3A-2D3C906E55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019800"/>
            <a:ext cx="7772400" cy="609600"/>
          </a:xfrm>
        </p:spPr>
        <p:txBody>
          <a:bodyPr/>
          <a:lstStyle/>
          <a:p>
            <a:pPr marL="0" indent="0" algn="ctr"/>
            <a:r>
              <a:rPr lang="en-US" altLang="en-US">
                <a:solidFill>
                  <a:srgbClr val="FF0000"/>
                </a:solidFill>
              </a:rPr>
              <a:t>Very useful for Project 3… (hint,hint,nudge,nudge)</a:t>
            </a:r>
          </a:p>
        </p:txBody>
      </p:sp>
      <p:sp>
        <p:nvSpPr>
          <p:cNvPr id="15364" name="AutoShape 4" descr="Denim">
            <a:extLst>
              <a:ext uri="{FF2B5EF4-FFF2-40B4-BE49-F238E27FC236}">
                <a16:creationId xmlns:a16="http://schemas.microsoft.com/office/drawing/2014/main" id="{344095C1-2F68-734E-B602-69994A0F0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44838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65" name="AutoShape 5">
            <a:extLst>
              <a:ext uri="{FF2B5EF4-FFF2-40B4-BE49-F238E27FC236}">
                <a16:creationId xmlns:a16="http://schemas.microsoft.com/office/drawing/2014/main" id="{6857E9C9-A63E-1840-86E1-74D917AA77C0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3092450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66" name="Text Box 9">
            <a:extLst>
              <a:ext uri="{FF2B5EF4-FFF2-40B4-BE49-F238E27FC236}">
                <a16:creationId xmlns:a16="http://schemas.microsoft.com/office/drawing/2014/main" id="{CF2D4E86-C860-EA48-9D93-F6BD0DB53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43640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</a:t>
            </a:r>
          </a:p>
        </p:txBody>
      </p:sp>
      <p:sp>
        <p:nvSpPr>
          <p:cNvPr id="15367" name="Text Box 10">
            <a:extLst>
              <a:ext uri="{FF2B5EF4-FFF2-40B4-BE49-F238E27FC236}">
                <a16:creationId xmlns:a16="http://schemas.microsoft.com/office/drawing/2014/main" id="{C881C579-AD88-3548-BBFB-D64749DF7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27638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</a:t>
            </a:r>
          </a:p>
        </p:txBody>
      </p:sp>
      <p:sp>
        <p:nvSpPr>
          <p:cNvPr id="15368" name="Text Box 11">
            <a:extLst>
              <a:ext uri="{FF2B5EF4-FFF2-40B4-BE49-F238E27FC236}">
                <a16:creationId xmlns:a16="http://schemas.microsoft.com/office/drawing/2014/main" id="{66077332-1D64-D045-8B77-6860AAE5F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43640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</a:t>
            </a:r>
          </a:p>
        </p:txBody>
      </p:sp>
      <p:sp>
        <p:nvSpPr>
          <p:cNvPr id="15369" name="Text Box 12">
            <a:extLst>
              <a:ext uri="{FF2B5EF4-FFF2-40B4-BE49-F238E27FC236}">
                <a16:creationId xmlns:a16="http://schemas.microsoft.com/office/drawing/2014/main" id="{D65FDB65-27AB-DC46-B1AB-76C744866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4403725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A’</a:t>
            </a:r>
          </a:p>
        </p:txBody>
      </p:sp>
      <p:sp>
        <p:nvSpPr>
          <p:cNvPr id="15370" name="Text Box 13">
            <a:extLst>
              <a:ext uri="{FF2B5EF4-FFF2-40B4-BE49-F238E27FC236}">
                <a16:creationId xmlns:a16="http://schemas.microsoft.com/office/drawing/2014/main" id="{073E3606-FD0A-3241-8F89-0C36628D6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059238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C’</a:t>
            </a:r>
          </a:p>
        </p:txBody>
      </p:sp>
      <p:sp>
        <p:nvSpPr>
          <p:cNvPr id="15371" name="Text Box 14">
            <a:extLst>
              <a:ext uri="{FF2B5EF4-FFF2-40B4-BE49-F238E27FC236}">
                <a16:creationId xmlns:a16="http://schemas.microsoft.com/office/drawing/2014/main" id="{4A55AD13-61E6-BD47-A3DC-F325DD66A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687638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B’</a:t>
            </a:r>
          </a:p>
        </p:txBody>
      </p:sp>
      <p:sp>
        <p:nvSpPr>
          <p:cNvPr id="15372" name="Text Box 15">
            <a:extLst>
              <a:ext uri="{FF2B5EF4-FFF2-40B4-BE49-F238E27FC236}">
                <a16:creationId xmlns:a16="http://schemas.microsoft.com/office/drawing/2014/main" id="{BD491C3D-568E-EA43-A271-CC4295E21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4632325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15373" name="Text Box 16">
            <a:extLst>
              <a:ext uri="{FF2B5EF4-FFF2-40B4-BE49-F238E27FC236}">
                <a16:creationId xmlns:a16="http://schemas.microsoft.com/office/drawing/2014/main" id="{5B9CD315-5E0D-8E4F-BBFD-DEA86086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632325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sp>
        <p:nvSpPr>
          <p:cNvPr id="15374" name="AutoShape 18">
            <a:extLst>
              <a:ext uri="{FF2B5EF4-FFF2-40B4-BE49-F238E27FC236}">
                <a16:creationId xmlns:a16="http://schemas.microsoft.com/office/drawing/2014/main" id="{C3D413C6-8BE8-E441-93F8-3BB56749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95400"/>
            <a:ext cx="914400" cy="914400"/>
          </a:xfrm>
          <a:prstGeom prst="rtTriangl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5" name="Text Box 19">
            <a:extLst>
              <a:ext uri="{FF2B5EF4-FFF2-40B4-BE49-F238E27FC236}">
                <a16:creationId xmlns:a16="http://schemas.microsoft.com/office/drawing/2014/main" id="{E2BBA967-58D4-7F4A-BE44-4A1F8A2D9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133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(0,0)</a:t>
            </a:r>
          </a:p>
        </p:txBody>
      </p:sp>
      <p:sp>
        <p:nvSpPr>
          <p:cNvPr id="15376" name="Text Box 20">
            <a:extLst>
              <a:ext uri="{FF2B5EF4-FFF2-40B4-BE49-F238E27FC236}">
                <a16:creationId xmlns:a16="http://schemas.microsoft.com/office/drawing/2014/main" id="{97F64356-5CE0-6746-A659-AF3189D7A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133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(1,0)</a:t>
            </a:r>
          </a:p>
        </p:txBody>
      </p:sp>
      <p:sp>
        <p:nvSpPr>
          <p:cNvPr id="15377" name="Text Box 21">
            <a:extLst>
              <a:ext uri="{FF2B5EF4-FFF2-40B4-BE49-F238E27FC236}">
                <a16:creationId xmlns:a16="http://schemas.microsoft.com/office/drawing/2014/main" id="{3EFA6532-2254-3D48-A83F-67715158B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0" y="990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(0,1)</a:t>
            </a:r>
          </a:p>
        </p:txBody>
      </p:sp>
      <p:sp>
        <p:nvSpPr>
          <p:cNvPr id="15378" name="AutoShape 22">
            <a:extLst>
              <a:ext uri="{FF2B5EF4-FFF2-40B4-BE49-F238E27FC236}">
                <a16:creationId xmlns:a16="http://schemas.microsoft.com/office/drawing/2014/main" id="{1FF676D8-26D1-744C-8192-678A3C7C359E}"/>
              </a:ext>
            </a:extLst>
          </p:cNvPr>
          <p:cNvSpPr>
            <a:spLocks noChangeArrowheads="1"/>
          </p:cNvSpPr>
          <p:nvPr/>
        </p:nvSpPr>
        <p:spPr bwMode="auto">
          <a:xfrm rot="-2077943">
            <a:off x="2792413" y="2940050"/>
            <a:ext cx="865187" cy="260350"/>
          </a:xfrm>
          <a:prstGeom prst="rightArrow">
            <a:avLst>
              <a:gd name="adj1" fmla="val 50000"/>
              <a:gd name="adj2" fmla="val 83079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5379" name="AutoShape 23">
            <a:extLst>
              <a:ext uri="{FF2B5EF4-FFF2-40B4-BE49-F238E27FC236}">
                <a16:creationId xmlns:a16="http://schemas.microsoft.com/office/drawing/2014/main" id="{48F6DF66-9592-1C46-AED0-42A9AF9408D3}"/>
              </a:ext>
            </a:extLst>
          </p:cNvPr>
          <p:cNvSpPr>
            <a:spLocks noChangeArrowheads="1"/>
          </p:cNvSpPr>
          <p:nvPr/>
        </p:nvSpPr>
        <p:spPr bwMode="auto">
          <a:xfrm rot="1854446">
            <a:off x="5307013" y="2787650"/>
            <a:ext cx="865187" cy="260350"/>
          </a:xfrm>
          <a:prstGeom prst="rightArrow">
            <a:avLst>
              <a:gd name="adj1" fmla="val 50000"/>
              <a:gd name="adj2" fmla="val 83079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764952" name="Text Box 24">
            <a:extLst>
              <a:ext uri="{FF2B5EF4-FFF2-40B4-BE49-F238E27FC236}">
                <a16:creationId xmlns:a16="http://schemas.microsoft.com/office/drawing/2014/main" id="{5EDC914A-7AB4-794A-9B15-112157A88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475" y="3144838"/>
            <a:ext cx="97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change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of basis</a:t>
            </a:r>
          </a:p>
        </p:txBody>
      </p:sp>
      <p:sp>
        <p:nvSpPr>
          <p:cNvPr id="764953" name="Text Box 25">
            <a:extLst>
              <a:ext uri="{FF2B5EF4-FFF2-40B4-BE49-F238E27FC236}">
                <a16:creationId xmlns:a16="http://schemas.microsoft.com/office/drawing/2014/main" id="{8C5FBB43-EA62-C841-8BB4-2733BE214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50" y="3221038"/>
            <a:ext cx="9969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Inverse 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change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of basis</a:t>
            </a:r>
          </a:p>
        </p:txBody>
      </p:sp>
      <p:sp>
        <p:nvSpPr>
          <p:cNvPr id="764954" name="Rectangle 26">
            <a:extLst>
              <a:ext uri="{FF2B5EF4-FFF2-40B4-BE49-F238E27FC236}">
                <a16:creationId xmlns:a16="http://schemas.microsoft.com/office/drawing/2014/main" id="{DB1CDCCC-67DC-3443-8680-65E06DD7A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03813"/>
            <a:ext cx="486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Don’t forget to move the origin too!</a:t>
            </a:r>
          </a:p>
        </p:txBody>
      </p:sp>
      <p:graphicFrame>
        <p:nvGraphicFramePr>
          <p:cNvPr id="764955" name="Object 27">
            <a:extLst>
              <a:ext uri="{FF2B5EF4-FFF2-40B4-BE49-F238E27FC236}">
                <a16:creationId xmlns:a16="http://schemas.microsoft.com/office/drawing/2014/main" id="{AE401EA4-9606-B040-8025-311AF12449D3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562600" y="2209800"/>
          <a:ext cx="50958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9" name="Equation" r:id="rId5" imgW="3797300" imgH="4978400" progId="Equation.3">
                  <p:embed/>
                </p:oleObj>
              </mc:Choice>
              <mc:Fallback>
                <p:oleObj name="Equation" r:id="rId5" imgW="3797300" imgH="4978400" progId="Equation.3">
                  <p:embed/>
                  <p:pic>
                    <p:nvPicPr>
                      <p:cNvPr id="0" name="Object 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09800"/>
                        <a:ext cx="509588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4959" name="Object 31">
            <a:extLst>
              <a:ext uri="{FF2B5EF4-FFF2-40B4-BE49-F238E27FC236}">
                <a16:creationId xmlns:a16="http://schemas.microsoft.com/office/drawing/2014/main" id="{174018F1-4D20-B34A-80DA-C172D46E25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5725" y="2343150"/>
          <a:ext cx="74453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Equation" r:id="rId7" imgW="5562600" imgH="5270500" progId="Equation.3">
                  <p:embed/>
                </p:oleObj>
              </mc:Choice>
              <mc:Fallback>
                <p:oleObj name="Equation" r:id="rId7" imgW="5562600" imgH="52705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725" y="2343150"/>
                        <a:ext cx="744538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52" grpId="0"/>
      <p:bldP spid="764953" grpId="0"/>
      <p:bldP spid="7649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1E7C0F8-E62E-844A-9E1B-0B9E37DFE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Morphing = Object Averaging</a:t>
            </a:r>
          </a:p>
        </p:txBody>
      </p:sp>
      <p:sp>
        <p:nvSpPr>
          <p:cNvPr id="644099" name="Rectangle 3">
            <a:extLst>
              <a:ext uri="{FF2B5EF4-FFF2-40B4-BE49-F238E27FC236}">
                <a16:creationId xmlns:a16="http://schemas.microsoft.com/office/drawing/2014/main" id="{AB0786D8-57D5-8246-A287-7EE4E66C3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77724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The aim is to find “an average” between two objects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Not an average of two </a:t>
            </a:r>
            <a:r>
              <a:rPr lang="en-US" altLang="en-US" u="sng"/>
              <a:t>images of objects</a:t>
            </a:r>
            <a:r>
              <a:rPr lang="en-US" altLang="en-US"/>
              <a:t>…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…but an image of the </a:t>
            </a:r>
            <a:r>
              <a:rPr lang="en-US" altLang="en-US" u="sng"/>
              <a:t>average object</a:t>
            </a:r>
            <a:r>
              <a:rPr lang="en-US" altLang="en-US"/>
              <a:t>!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How can we make a smooth transition in time?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Do a “weighted average” over time t</a:t>
            </a:r>
          </a:p>
          <a:p>
            <a:pPr>
              <a:lnSpc>
                <a:spcPct val="90000"/>
              </a:lnSpc>
            </a:pPr>
            <a:r>
              <a:rPr lang="en-US" altLang="en-US"/>
              <a:t>How do we know what the average object looks like?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We haven’t a clue!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But we can often fake something reasonable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Usually required user/artist input</a:t>
            </a:r>
          </a:p>
        </p:txBody>
      </p:sp>
      <p:pic>
        <p:nvPicPr>
          <p:cNvPr id="16388" name="Picture 4" descr="CatWMorph">
            <a:extLst>
              <a:ext uri="{FF2B5EF4-FFF2-40B4-BE49-F238E27FC236}">
                <a16:creationId xmlns:a16="http://schemas.microsoft.com/office/drawing/2014/main" id="{A5E90818-8180-9B43-A8CD-F3D1A752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" r="71613" b="56638"/>
          <a:stretch>
            <a:fillRect/>
          </a:stretch>
        </p:blipFill>
        <p:spPr bwMode="auto">
          <a:xfrm>
            <a:off x="914400" y="1385888"/>
            <a:ext cx="21336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1" name="Picture 5" descr="CatWMorph">
            <a:extLst>
              <a:ext uri="{FF2B5EF4-FFF2-40B4-BE49-F238E27FC236}">
                <a16:creationId xmlns:a16="http://schemas.microsoft.com/office/drawing/2014/main" id="{AE6D2E7D-E203-7241-B632-AD64B1A8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 t="1382" r="1747" b="57523"/>
          <a:stretch>
            <a:fillRect/>
          </a:stretch>
        </p:blipFill>
        <p:spPr bwMode="auto">
          <a:xfrm>
            <a:off x="3352800" y="1411288"/>
            <a:ext cx="206851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CatWMorph">
            <a:extLst>
              <a:ext uri="{FF2B5EF4-FFF2-40B4-BE49-F238E27FC236}">
                <a16:creationId xmlns:a16="http://schemas.microsoft.com/office/drawing/2014/main" id="{03090BDB-1C09-EF40-BC34-BCEDB948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1" t="2655" r="36774" b="56250"/>
          <a:stretch>
            <a:fillRect/>
          </a:stretch>
        </p:blipFill>
        <p:spPr bwMode="auto">
          <a:xfrm>
            <a:off x="5638800" y="1389063"/>
            <a:ext cx="20574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3" name="Picture 7" descr="CatWMorph">
            <a:extLst>
              <a:ext uri="{FF2B5EF4-FFF2-40B4-BE49-F238E27FC236}">
                <a16:creationId xmlns:a16="http://schemas.microsoft.com/office/drawing/2014/main" id="{586C0573-2034-264F-9339-242E213E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 t="54037" r="2582" b="4037"/>
          <a:stretch>
            <a:fillRect/>
          </a:stretch>
        </p:blipFill>
        <p:spPr bwMode="auto">
          <a:xfrm>
            <a:off x="3387725" y="1397000"/>
            <a:ext cx="19462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4" name="Picture 8" descr="catwoman">
            <a:extLst>
              <a:ext uri="{FF2B5EF4-FFF2-40B4-BE49-F238E27FC236}">
                <a16:creationId xmlns:a16="http://schemas.microsoft.com/office/drawing/2014/main" id="{B3B299EA-E3AB-D445-B74C-3D5689A23E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20813"/>
            <a:ext cx="1828800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4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3">
            <a:extLst>
              <a:ext uri="{FF2B5EF4-FFF2-40B4-BE49-F238E27FC236}">
                <a16:creationId xmlns:a16="http://schemas.microsoft.com/office/drawing/2014/main" id="{CA0B1AF0-E78A-7C41-BB55-FB92BBCFF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6670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F327F77F-C22E-FD46-8FCC-19D94871D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7432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</a:p>
        </p:txBody>
      </p:sp>
      <p:sp>
        <p:nvSpPr>
          <p:cNvPr id="17412" name="Oval 5">
            <a:extLst>
              <a:ext uri="{FF2B5EF4-FFF2-40B4-BE49-F238E27FC236}">
                <a16:creationId xmlns:a16="http://schemas.microsoft.com/office/drawing/2014/main" id="{6DD21E45-0057-0947-8DDC-DD4F9887F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075" y="1411288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97E9F8E8-4700-7440-9186-26770D52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5240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Q</a:t>
            </a:r>
          </a:p>
        </p:txBody>
      </p:sp>
      <p:sp>
        <p:nvSpPr>
          <p:cNvPr id="646151" name="Line 7">
            <a:extLst>
              <a:ext uri="{FF2B5EF4-FFF2-40B4-BE49-F238E27FC236}">
                <a16:creationId xmlns:a16="http://schemas.microsoft.com/office/drawing/2014/main" id="{C91CF1B1-2215-7447-8ED4-65324B81DF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1447800"/>
            <a:ext cx="2209800" cy="1219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2" name="Text Box 8">
            <a:extLst>
              <a:ext uri="{FF2B5EF4-FFF2-40B4-BE49-F238E27FC236}">
                <a16:creationId xmlns:a16="http://schemas.microsoft.com/office/drawing/2014/main" id="{339D93BD-3A59-AB44-9C45-AF10C7096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828800"/>
            <a:ext cx="1104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v</a:t>
            </a:r>
            <a:r>
              <a:rPr lang="en-US" altLang="en-US" sz="1800"/>
              <a:t> </a:t>
            </a:r>
            <a:r>
              <a:rPr lang="en-US" altLang="en-US" sz="1800">
                <a:solidFill>
                  <a:schemeClr val="accent2"/>
                </a:solidFill>
              </a:rPr>
              <a:t>= </a:t>
            </a:r>
            <a:r>
              <a:rPr lang="en-US" altLang="en-US" sz="1800" i="1">
                <a:solidFill>
                  <a:schemeClr val="accent2"/>
                </a:solidFill>
              </a:rPr>
              <a:t>Q - P</a:t>
            </a:r>
          </a:p>
        </p:txBody>
      </p:sp>
      <p:sp>
        <p:nvSpPr>
          <p:cNvPr id="646153" name="Oval 9">
            <a:extLst>
              <a:ext uri="{FF2B5EF4-FFF2-40B4-BE49-F238E27FC236}">
                <a16:creationId xmlns:a16="http://schemas.microsoft.com/office/drawing/2014/main" id="{7D7625FA-2F20-FC46-92E4-904A7157C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81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6154" name="Line 10">
            <a:extLst>
              <a:ext uri="{FF2B5EF4-FFF2-40B4-BE49-F238E27FC236}">
                <a16:creationId xmlns:a16="http://schemas.microsoft.com/office/drawing/2014/main" id="{54BBA7AB-8FFB-704C-9F16-3FF8325936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2133600"/>
            <a:ext cx="7620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5" name="Text Box 11">
            <a:extLst>
              <a:ext uri="{FF2B5EF4-FFF2-40B4-BE49-F238E27FC236}">
                <a16:creationId xmlns:a16="http://schemas.microsoft.com/office/drawing/2014/main" id="{9B41D0A3-9B73-D045-AD71-311157A7B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343400"/>
            <a:ext cx="191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  <a:r>
              <a:rPr lang="en-US" altLang="en-US" sz="1800"/>
              <a:t> + 0.5v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=  </a:t>
            </a:r>
            <a:r>
              <a:rPr lang="en-US" altLang="en-US" sz="1800" i="1"/>
              <a:t>P</a:t>
            </a:r>
            <a:r>
              <a:rPr lang="en-US" altLang="en-US" sz="1800"/>
              <a:t> + 0.5(</a:t>
            </a:r>
            <a:r>
              <a:rPr lang="en-US" altLang="en-US" sz="1800" i="1"/>
              <a:t>Q – P</a:t>
            </a:r>
            <a:r>
              <a:rPr lang="en-US" altLang="en-US" sz="180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=  0.5</a:t>
            </a:r>
            <a:r>
              <a:rPr lang="en-US" altLang="en-US" sz="1800" i="1">
                <a:solidFill>
                  <a:schemeClr val="accent2"/>
                </a:solidFill>
              </a:rPr>
              <a:t>P</a:t>
            </a:r>
            <a:r>
              <a:rPr lang="en-US" altLang="en-US" sz="1800">
                <a:solidFill>
                  <a:schemeClr val="accent2"/>
                </a:solidFill>
              </a:rPr>
              <a:t> + 0.5 </a:t>
            </a:r>
            <a:r>
              <a:rPr lang="en-US" altLang="en-US" sz="1800" i="1">
                <a:solidFill>
                  <a:schemeClr val="accent2"/>
                </a:solidFill>
              </a:rPr>
              <a:t>Q</a:t>
            </a:r>
          </a:p>
        </p:txBody>
      </p:sp>
      <p:sp>
        <p:nvSpPr>
          <p:cNvPr id="646156" name="Oval 12">
            <a:extLst>
              <a:ext uri="{FF2B5EF4-FFF2-40B4-BE49-F238E27FC236}">
                <a16:creationId xmlns:a16="http://schemas.microsoft.com/office/drawing/2014/main" id="{807AE074-78E0-B24D-B4B5-CB314CAD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91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6157" name="Line 13">
            <a:extLst>
              <a:ext uri="{FF2B5EF4-FFF2-40B4-BE49-F238E27FC236}">
                <a16:creationId xmlns:a16="http://schemas.microsoft.com/office/drawing/2014/main" id="{519E8FE9-B9A4-8349-B504-F59D518AB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1219200"/>
            <a:ext cx="1524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8" name="Rectangle 14">
            <a:extLst>
              <a:ext uri="{FF2B5EF4-FFF2-40B4-BE49-F238E27FC236}">
                <a16:creationId xmlns:a16="http://schemas.microsoft.com/office/drawing/2014/main" id="{53154377-EDD2-D94D-B313-FAAE8465C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038600"/>
            <a:ext cx="2133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  <a:r>
              <a:rPr lang="en-US" altLang="en-US" sz="1800"/>
              <a:t> + 1.5v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=  </a:t>
            </a:r>
            <a:r>
              <a:rPr lang="en-US" altLang="en-US" sz="1800" i="1"/>
              <a:t>P</a:t>
            </a:r>
            <a:r>
              <a:rPr lang="en-US" altLang="en-US" sz="1800"/>
              <a:t> + 1.5(</a:t>
            </a:r>
            <a:r>
              <a:rPr lang="en-US" altLang="en-US" sz="1800" i="1"/>
              <a:t>Q – P</a:t>
            </a:r>
            <a:r>
              <a:rPr lang="en-US" altLang="en-US" sz="180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=  -0.5</a:t>
            </a:r>
            <a:r>
              <a:rPr lang="en-US" altLang="en-US" sz="1800" i="1">
                <a:solidFill>
                  <a:schemeClr val="accent2"/>
                </a:solidFill>
              </a:rPr>
              <a:t>P</a:t>
            </a:r>
            <a:r>
              <a:rPr lang="en-US" altLang="en-US" sz="1800">
                <a:solidFill>
                  <a:schemeClr val="accent2"/>
                </a:solidFill>
              </a:rPr>
              <a:t> + 1.5 </a:t>
            </a:r>
            <a:r>
              <a:rPr lang="en-US" altLang="en-US" sz="1800" i="1">
                <a:solidFill>
                  <a:schemeClr val="accent2"/>
                </a:solidFill>
              </a:rPr>
              <a:t>Q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>
                <a:solidFill>
                  <a:schemeClr val="accent2"/>
                </a:solidFill>
              </a:rPr>
              <a:t>(extrapolation)</a:t>
            </a:r>
          </a:p>
        </p:txBody>
      </p:sp>
      <p:sp>
        <p:nvSpPr>
          <p:cNvPr id="646159" name="Text Box 15">
            <a:extLst>
              <a:ext uri="{FF2B5EF4-FFF2-40B4-BE49-F238E27FC236}">
                <a16:creationId xmlns:a16="http://schemas.microsoft.com/office/drawing/2014/main" id="{1AB7C547-C8C3-394D-BAA0-B996C6AAF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76800"/>
            <a:ext cx="3200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Linear Interpolation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(Affine Combination):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New point </a:t>
            </a:r>
            <a:r>
              <a:rPr lang="en-US" altLang="en-US" sz="2000" i="1">
                <a:solidFill>
                  <a:schemeClr val="accent2"/>
                </a:solidFill>
              </a:rPr>
              <a:t>aP + bQ,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defined only when a</a:t>
            </a:r>
            <a:r>
              <a:rPr lang="en-US" altLang="en-US" sz="2000" i="1">
                <a:solidFill>
                  <a:schemeClr val="accent2"/>
                </a:solidFill>
              </a:rPr>
              <a:t>+b</a:t>
            </a:r>
            <a:r>
              <a:rPr lang="en-US" altLang="en-US" sz="2000">
                <a:solidFill>
                  <a:schemeClr val="accent2"/>
                </a:solidFill>
              </a:rPr>
              <a:t> = 1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So aP+bQ = aP+(1-a)Q</a:t>
            </a:r>
          </a:p>
        </p:txBody>
      </p:sp>
      <p:sp>
        <p:nvSpPr>
          <p:cNvPr id="17423" name="Rectangle 17">
            <a:extLst>
              <a:ext uri="{FF2B5EF4-FFF2-40B4-BE49-F238E27FC236}">
                <a16:creationId xmlns:a16="http://schemas.microsoft.com/office/drawing/2014/main" id="{CC2DE544-CCD6-494D-ABB7-4F083579C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Averaging Points</a:t>
            </a:r>
          </a:p>
        </p:txBody>
      </p:sp>
      <p:sp>
        <p:nvSpPr>
          <p:cNvPr id="646165" name="Rectangle 21">
            <a:extLst>
              <a:ext uri="{FF2B5EF4-FFF2-40B4-BE49-F238E27FC236}">
                <a16:creationId xmlns:a16="http://schemas.microsoft.com/office/drawing/2014/main" id="{565EA6C1-079D-7E43-B0E8-5158B4CD8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33800" y="5259388"/>
            <a:ext cx="5410200" cy="1598612"/>
          </a:xfrm>
        </p:spPr>
        <p:txBody>
          <a:bodyPr/>
          <a:lstStyle/>
          <a:p>
            <a:r>
              <a:rPr lang="en-US" altLang="en-US"/>
              <a:t>P and Q can be anything:</a:t>
            </a:r>
          </a:p>
          <a:p>
            <a:pPr lvl="1"/>
            <a:r>
              <a:rPr lang="en-US" altLang="en-US"/>
              <a:t>points on a plane (2D) or in space (3D)</a:t>
            </a:r>
          </a:p>
          <a:p>
            <a:pPr lvl="1"/>
            <a:r>
              <a:rPr lang="en-US" altLang="en-US"/>
              <a:t>Colors in RGB or HSV (3D)</a:t>
            </a:r>
          </a:p>
          <a:p>
            <a:pPr lvl="1"/>
            <a:r>
              <a:rPr lang="en-US" altLang="en-US"/>
              <a:t>Whole images (m-by-n D)… etc.</a:t>
            </a:r>
          </a:p>
        </p:txBody>
      </p:sp>
      <p:sp>
        <p:nvSpPr>
          <p:cNvPr id="17425" name="Text Box 18">
            <a:extLst>
              <a:ext uri="{FF2B5EF4-FFF2-40B4-BE49-F238E27FC236}">
                <a16:creationId xmlns:a16="http://schemas.microsoft.com/office/drawing/2014/main" id="{B087B9E6-2617-2343-A6DD-C8846675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901825"/>
            <a:ext cx="2370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What’s the average</a:t>
            </a:r>
          </a:p>
          <a:p>
            <a:pPr>
              <a:spcBef>
                <a:spcPct val="0"/>
              </a:spcBef>
            </a:pPr>
            <a:r>
              <a:rPr lang="en-US" altLang="en-US" sz="2000"/>
              <a:t>of P and Q?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52" grpId="0"/>
      <p:bldP spid="646153" grpId="0" animBg="1"/>
      <p:bldP spid="646155" grpId="0"/>
      <p:bldP spid="646156" grpId="0" animBg="1"/>
      <p:bldP spid="646158" grpId="0"/>
      <p:bldP spid="646159" grpId="0"/>
      <p:bldP spid="64616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AF91E4F-D7F5-8D4D-AB75-FF34DB887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 and Morphing</a:t>
            </a:r>
          </a:p>
        </p:txBody>
      </p:sp>
      <p:pic>
        <p:nvPicPr>
          <p:cNvPr id="6147" name="Picture 8">
            <a:extLst>
              <a:ext uri="{FF2B5EF4-FFF2-40B4-BE49-F238E27FC236}">
                <a16:creationId xmlns:a16="http://schemas.microsoft.com/office/drawing/2014/main" id="{8655FD1F-82FC-5447-9E27-BAD0F10B8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08063"/>
            <a:ext cx="7138988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9">
            <a:extLst>
              <a:ext uri="{FF2B5EF4-FFF2-40B4-BE49-F238E27FC236}">
                <a16:creationId xmlns:a16="http://schemas.microsoft.com/office/drawing/2014/main" id="{AF875637-5F46-9C4D-999E-3F3C147B8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759450"/>
            <a:ext cx="1878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© Alexey Tikhonov</a:t>
            </a:r>
          </a:p>
        </p:txBody>
      </p:sp>
      <p:sp>
        <p:nvSpPr>
          <p:cNvPr id="6149" name="Text Box 4">
            <a:extLst>
              <a:ext uri="{FF2B5EF4-FFF2-40B4-BE49-F238E27FC236}">
                <a16:creationId xmlns:a16="http://schemas.microsoft.com/office/drawing/2014/main" id="{3566D3E0-41AD-7144-B88F-856BF5E47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382" y="5959475"/>
            <a:ext cx="79171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CS194: Intro to  Computer Vision 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Angjoo Kanazawa &amp; Alexei </a:t>
            </a:r>
            <a:r>
              <a:rPr lang="en-US" altLang="en-US" dirty="0" err="1"/>
              <a:t>Efros</a:t>
            </a:r>
            <a:r>
              <a:rPr lang="en-US" altLang="en-US" dirty="0"/>
              <a:t>, UC Berkeley, Fall 2022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BA7A48C-5271-7249-B59F-B0D0A3D50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 #1: Cross-Dissolve</a:t>
            </a:r>
          </a:p>
        </p:txBody>
      </p:sp>
      <p:sp>
        <p:nvSpPr>
          <p:cNvPr id="645124" name="Rectangle 4">
            <a:extLst>
              <a:ext uri="{FF2B5EF4-FFF2-40B4-BE49-F238E27FC236}">
                <a16:creationId xmlns:a16="http://schemas.microsoft.com/office/drawing/2014/main" id="{F5F22CD7-09E4-5346-9E14-6E3487F2B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772400" cy="2743200"/>
          </a:xfrm>
        </p:spPr>
        <p:txBody>
          <a:bodyPr/>
          <a:lstStyle/>
          <a:p>
            <a:r>
              <a:rPr lang="en-US" altLang="en-US"/>
              <a:t>Interpolate whole images:</a:t>
            </a:r>
          </a:p>
          <a:p>
            <a:r>
              <a:rPr lang="en-US" altLang="en-US"/>
              <a:t>	Image</a:t>
            </a:r>
            <a:r>
              <a:rPr lang="en-US" altLang="en-US" baseline="-25000"/>
              <a:t>halfway</a:t>
            </a:r>
            <a:r>
              <a:rPr lang="en-US" altLang="en-US"/>
              <a:t> = (1-t)*Image</a:t>
            </a:r>
            <a:r>
              <a:rPr lang="en-US" altLang="en-US" baseline="-25000"/>
              <a:t>1</a:t>
            </a:r>
            <a:r>
              <a:rPr lang="en-US" altLang="en-US"/>
              <a:t> + t*image</a:t>
            </a:r>
            <a:r>
              <a:rPr lang="en-US" altLang="en-US" baseline="-25000"/>
              <a:t>2</a:t>
            </a:r>
            <a:endParaRPr lang="en-US" altLang="en-US"/>
          </a:p>
          <a:p>
            <a:r>
              <a:rPr lang="en-US" altLang="en-US"/>
              <a:t>This is called </a:t>
            </a:r>
            <a:r>
              <a:rPr lang="en-US" altLang="en-US" b="1"/>
              <a:t>cross-dissolve</a:t>
            </a:r>
            <a:r>
              <a:rPr lang="en-US" altLang="en-US"/>
              <a:t> in film industry</a:t>
            </a:r>
          </a:p>
          <a:p>
            <a:endParaRPr lang="en-US" altLang="en-US"/>
          </a:p>
          <a:p>
            <a:r>
              <a:rPr lang="en-US" altLang="en-US"/>
              <a:t>But what is the images are not aligned?</a:t>
            </a:r>
          </a:p>
        </p:txBody>
      </p:sp>
      <p:pic>
        <p:nvPicPr>
          <p:cNvPr id="18436" name="Picture 5" descr="ice">
            <a:extLst>
              <a:ext uri="{FF2B5EF4-FFF2-40B4-BE49-F238E27FC236}">
                <a16:creationId xmlns:a16="http://schemas.microsoft.com/office/drawing/2014/main" id="{7CA8C895-8853-444F-AA94-55BE96F53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flood">
            <a:extLst>
              <a:ext uri="{FF2B5EF4-FFF2-40B4-BE49-F238E27FC236}">
                <a16:creationId xmlns:a16="http://schemas.microsoft.com/office/drawing/2014/main" id="{C072C541-AF42-994B-AC1A-A5CBD932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1" name="Picture 11" descr="flood">
            <a:extLst>
              <a:ext uri="{FF2B5EF4-FFF2-40B4-BE49-F238E27FC236}">
                <a16:creationId xmlns:a16="http://schemas.microsoft.com/office/drawing/2014/main" id="{374A2C36-CF32-5A41-9C6D-E297B4D2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0" name="Picture 10" descr="b25">
            <a:extLst>
              <a:ext uri="{FF2B5EF4-FFF2-40B4-BE49-F238E27FC236}">
                <a16:creationId xmlns:a16="http://schemas.microsoft.com/office/drawing/2014/main" id="{826FF9AE-3481-DD47-83C1-C8D4CEBF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9" name="Picture 9" descr="b50">
            <a:extLst>
              <a:ext uri="{FF2B5EF4-FFF2-40B4-BE49-F238E27FC236}">
                <a16:creationId xmlns:a16="http://schemas.microsoft.com/office/drawing/2014/main" id="{7A546E3C-7938-2E48-8B15-883F7240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8" name="Picture 8" descr="b75">
            <a:extLst>
              <a:ext uri="{FF2B5EF4-FFF2-40B4-BE49-F238E27FC236}">
                <a16:creationId xmlns:a16="http://schemas.microsoft.com/office/drawing/2014/main" id="{0FBE4126-31F3-9640-AAF2-B0C6DFEFA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2" name="Picture 12" descr="ice">
            <a:extLst>
              <a:ext uri="{FF2B5EF4-FFF2-40B4-BE49-F238E27FC236}">
                <a16:creationId xmlns:a16="http://schemas.microsoft.com/office/drawing/2014/main" id="{4F029AC0-4EAD-524D-943D-C3495D3D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09DB524-FA36-9D46-9C0A-64A9366BB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 #2: Align, then cross-disolve</a:t>
            </a:r>
          </a:p>
        </p:txBody>
      </p:sp>
      <p:sp>
        <p:nvSpPr>
          <p:cNvPr id="649219" name="Rectangle 3">
            <a:extLst>
              <a:ext uri="{FF2B5EF4-FFF2-40B4-BE49-F238E27FC236}">
                <a16:creationId xmlns:a16="http://schemas.microsoft.com/office/drawing/2014/main" id="{0D89AC80-B7B6-674A-903F-D49CC12B1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7772400" cy="990600"/>
          </a:xfrm>
        </p:spPr>
        <p:txBody>
          <a:bodyPr/>
          <a:lstStyle/>
          <a:p>
            <a:r>
              <a:rPr lang="en-US" altLang="en-US"/>
              <a:t>Align first, then cross-dissolve</a:t>
            </a:r>
          </a:p>
          <a:p>
            <a:pPr lvl="1"/>
            <a:r>
              <a:rPr lang="en-US" altLang="en-US"/>
              <a:t>Alignment using global warp – picture still valid</a:t>
            </a:r>
          </a:p>
        </p:txBody>
      </p:sp>
      <p:pic>
        <p:nvPicPr>
          <p:cNvPr id="649229" name="Picture 13" descr="IMG_8220">
            <a:extLst>
              <a:ext uri="{FF2B5EF4-FFF2-40B4-BE49-F238E27FC236}">
                <a16:creationId xmlns:a16="http://schemas.microsoft.com/office/drawing/2014/main" id="{096BCC3F-B618-6D41-ACDA-35641097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99536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0" name="Picture 14" descr="Picture 018">
            <a:extLst>
              <a:ext uri="{FF2B5EF4-FFF2-40B4-BE49-F238E27FC236}">
                <a16:creationId xmlns:a16="http://schemas.microsoft.com/office/drawing/2014/main" id="{7F74BA9F-9532-B94C-8C1D-04BDE850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536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2" name="Picture 16" descr="wim1">
            <a:extLst>
              <a:ext uri="{FF2B5EF4-FFF2-40B4-BE49-F238E27FC236}">
                <a16:creationId xmlns:a16="http://schemas.microsoft.com/office/drawing/2014/main" id="{6471B54A-33DD-6B40-AF50-4AD22F56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66825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1" name="Picture 15" descr="blend75">
            <a:extLst>
              <a:ext uri="{FF2B5EF4-FFF2-40B4-BE49-F238E27FC236}">
                <a16:creationId xmlns:a16="http://schemas.microsoft.com/office/drawing/2014/main" id="{273E451F-3DB0-2D4D-801D-88F47BC2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5" name="Picture 19" descr="blend50">
            <a:extLst>
              <a:ext uri="{FF2B5EF4-FFF2-40B4-BE49-F238E27FC236}">
                <a16:creationId xmlns:a16="http://schemas.microsoft.com/office/drawing/2014/main" id="{F675DA4E-3274-3D4C-82B6-4DEB443B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4" name="Picture 18" descr="blend25">
            <a:extLst>
              <a:ext uri="{FF2B5EF4-FFF2-40B4-BE49-F238E27FC236}">
                <a16:creationId xmlns:a16="http://schemas.microsoft.com/office/drawing/2014/main" id="{BA7BB091-C95D-A548-B1FE-B9FCEB066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3" name="Picture 17" descr="wim2">
            <a:extLst>
              <a:ext uri="{FF2B5EF4-FFF2-40B4-BE49-F238E27FC236}">
                <a16:creationId xmlns:a16="http://schemas.microsoft.com/office/drawing/2014/main" id="{28C53948-452B-7C4D-A51A-51B4BA1A8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1276350"/>
            <a:ext cx="525621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1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D99682A-5C34-A941-9EC6-6B8F50112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6705600" cy="762000"/>
          </a:xfrm>
        </p:spPr>
        <p:txBody>
          <a:bodyPr/>
          <a:lstStyle/>
          <a:p>
            <a:pPr eaLnBrk="1" hangingPunct="1"/>
            <a:r>
              <a:rPr lang="en-US" altLang="zh-TW" sz="3600">
                <a:ea typeface="新細明體" panose="02020500000000000000" pitchFamily="18" charset="-120"/>
              </a:rPr>
              <a:t>Image Morphing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8868AE2-7B89-3741-B18B-DAE063C83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1012825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>     </a:t>
            </a:r>
            <a:r>
              <a:rPr lang="en-US" altLang="zh-TW" sz="3200">
                <a:ea typeface="新細明體" panose="02020500000000000000" pitchFamily="18" charset="-120"/>
              </a:rPr>
              <a:t>Morphing = warping + cross-dissolving</a:t>
            </a:r>
          </a:p>
        </p:txBody>
      </p:sp>
      <p:grpSp>
        <p:nvGrpSpPr>
          <p:cNvPr id="20484" name="Group 8">
            <a:extLst>
              <a:ext uri="{FF2B5EF4-FFF2-40B4-BE49-F238E27FC236}">
                <a16:creationId xmlns:a16="http://schemas.microsoft.com/office/drawing/2014/main" id="{E4647413-1B97-3242-94F0-F3FB32B73CCA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971800"/>
            <a:ext cx="5106988" cy="1689100"/>
            <a:chOff x="2057400" y="2133600"/>
            <a:chExt cx="5106988" cy="1689100"/>
          </a:xfrm>
        </p:grpSpPr>
        <p:sp>
          <p:nvSpPr>
            <p:cNvPr id="20485" name="Rectangle 4">
              <a:extLst>
                <a:ext uri="{FF2B5EF4-FFF2-40B4-BE49-F238E27FC236}">
                  <a16:creationId xmlns:a16="http://schemas.microsoft.com/office/drawing/2014/main" id="{D22D322E-261E-5244-A5F0-7DCA39339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2743200"/>
              <a:ext cx="2505075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shape</a:t>
              </a:r>
            </a:p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(geometric)</a:t>
              </a:r>
            </a:p>
          </p:txBody>
        </p:sp>
        <p:sp>
          <p:nvSpPr>
            <p:cNvPr id="20486" name="Rectangle 5">
              <a:extLst>
                <a:ext uri="{FF2B5EF4-FFF2-40B4-BE49-F238E27FC236}">
                  <a16:creationId xmlns:a16="http://schemas.microsoft.com/office/drawing/2014/main" id="{1649D423-A9F6-C044-9757-E76B46798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313" y="2709863"/>
              <a:ext cx="2505075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color</a:t>
              </a:r>
            </a:p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(photometric)</a:t>
              </a:r>
            </a:p>
          </p:txBody>
        </p:sp>
        <p:sp>
          <p:nvSpPr>
            <p:cNvPr id="20487" name="Line 6">
              <a:extLst>
                <a:ext uri="{FF2B5EF4-FFF2-40B4-BE49-F238E27FC236}">
                  <a16:creationId xmlns:a16="http://schemas.microsoft.com/office/drawing/2014/main" id="{16B320F7-7C39-B948-87E1-9E311C991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1400" y="2133600"/>
              <a:ext cx="71438" cy="6477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Line 7">
              <a:extLst>
                <a:ext uri="{FF2B5EF4-FFF2-40B4-BE49-F238E27FC236}">
                  <a16:creationId xmlns:a16="http://schemas.microsoft.com/office/drawing/2014/main" id="{F447919C-9CFE-124F-80BE-CB16C842F3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51500" y="2133600"/>
              <a:ext cx="73025" cy="6477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5D68095-AC7D-C543-A554-975EB06EF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altLang="en-US"/>
              <a:t>Two-stage Morphing Procedure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BF1B976-6A64-3949-93B2-DB0FE3D85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362200"/>
          </a:xfrm>
        </p:spPr>
        <p:txBody>
          <a:bodyPr/>
          <a:lstStyle/>
          <a:p>
            <a:pPr marL="457200" indent="-457200" algn="ctr">
              <a:lnSpc>
                <a:spcPct val="90000"/>
              </a:lnSpc>
            </a:pPr>
            <a:r>
              <a:rPr lang="en-US" altLang="en-US"/>
              <a:t>Morphing procedure: 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/>
              <a:t> </a:t>
            </a:r>
            <a:r>
              <a:rPr lang="en-US" altLang="en-US" i="1"/>
              <a:t>for every t,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altLang="en-US"/>
              <a:t>Find the average shape (the “mean dog”</a:t>
            </a:r>
            <a:r>
              <a:rPr lang="en-US" altLang="en-US">
                <a:sym typeface="Wingdings" pitchFamily="2" charset="2"/>
              </a:rPr>
              <a:t></a:t>
            </a:r>
            <a:r>
              <a:rPr lang="en-US" altLang="en-US"/>
              <a:t>)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en-US"/>
              <a:t>warping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altLang="en-US"/>
              <a:t>Find the average color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en-US"/>
              <a:t>Cross-dissolve the warped images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EB4BABD4-B840-354C-8D74-1AAB6259C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9524" r="5429" b="14952"/>
          <a:stretch>
            <a:fillRect/>
          </a:stretch>
        </p:blipFill>
        <p:spPr bwMode="auto">
          <a:xfrm>
            <a:off x="1676400" y="990600"/>
            <a:ext cx="5867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AD17790-CDAF-B343-AF43-B484D81CB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BUT: global warp not always enough!</a:t>
            </a:r>
          </a:p>
        </p:txBody>
      </p:sp>
      <p:sp>
        <p:nvSpPr>
          <p:cNvPr id="650243" name="Rectangle 3">
            <a:extLst>
              <a:ext uri="{FF2B5EF4-FFF2-40B4-BE49-F238E27FC236}">
                <a16:creationId xmlns:a16="http://schemas.microsoft.com/office/drawing/2014/main" id="{E4EED7B1-4ED1-5B48-B7DB-11EEB4E74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3429000"/>
          </a:xfrm>
        </p:spPr>
        <p:txBody>
          <a:bodyPr/>
          <a:lstStyle/>
          <a:p>
            <a:r>
              <a:rPr lang="en-US" altLang="en-US"/>
              <a:t>What to do?</a:t>
            </a:r>
          </a:p>
          <a:p>
            <a:pPr lvl="1"/>
            <a:r>
              <a:rPr lang="en-US" altLang="en-US"/>
              <a:t>Cross-dissolve doesn’t work</a:t>
            </a:r>
          </a:p>
          <a:p>
            <a:pPr lvl="1"/>
            <a:r>
              <a:rPr lang="en-US" altLang="en-US"/>
              <a:t>Global alignment doesn’t work</a:t>
            </a:r>
          </a:p>
          <a:p>
            <a:pPr lvl="2"/>
            <a:r>
              <a:rPr lang="en-US" altLang="en-US"/>
              <a:t>Cannot be done with a global transformation (e.g. affine)</a:t>
            </a:r>
          </a:p>
          <a:p>
            <a:pPr lvl="1"/>
            <a:r>
              <a:rPr lang="en-US" altLang="en-US"/>
              <a:t>Any ideas?</a:t>
            </a:r>
          </a:p>
          <a:p>
            <a:r>
              <a:rPr lang="en-US" altLang="en-US"/>
              <a:t>Feature matching!</a:t>
            </a:r>
          </a:p>
          <a:p>
            <a:pPr lvl="1"/>
            <a:r>
              <a:rPr lang="en-US" altLang="en-US"/>
              <a:t>Nose to nose, tail to tail, etc.</a:t>
            </a:r>
          </a:p>
          <a:p>
            <a:pPr lvl="1"/>
            <a:r>
              <a:rPr lang="en-US" altLang="en-US"/>
              <a:t>But what to do with all the intermediate pixels?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0A1D594D-6A61-544B-8267-1633A7BB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1048" r="6572" b="50000"/>
          <a:stretch>
            <a:fillRect/>
          </a:stretch>
        </p:blipFill>
        <p:spPr bwMode="auto">
          <a:xfrm>
            <a:off x="1447800" y="1066800"/>
            <a:ext cx="579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65EBF59-CD80-6F41-8232-203A12A8B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0"/>
            <a:ext cx="762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AAE701-D4FA-854B-B365-486ACE74C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295400"/>
            <a:ext cx="762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C4AF99-A1F5-6343-8C74-828BD0E51AEF}"/>
              </a:ext>
            </a:extLst>
          </p:cNvPr>
          <p:cNvSpPr/>
          <p:nvPr/>
        </p:nvSpPr>
        <p:spPr bwMode="auto">
          <a:xfrm>
            <a:off x="2971800" y="1371600"/>
            <a:ext cx="76200" cy="762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36578E-2D11-3A4C-AB4C-E396FAE4BEFF}"/>
              </a:ext>
            </a:extLst>
          </p:cNvPr>
          <p:cNvSpPr/>
          <p:nvPr/>
        </p:nvSpPr>
        <p:spPr bwMode="auto">
          <a:xfrm>
            <a:off x="6629400" y="1354138"/>
            <a:ext cx="76200" cy="762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3" grpId="0" build="p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FB2766D-971F-D24E-917C-74B8A6A5D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Triangular Mesh</a:t>
            </a:r>
          </a:p>
        </p:txBody>
      </p:sp>
      <p:sp>
        <p:nvSpPr>
          <p:cNvPr id="654339" name="Rectangle 3">
            <a:extLst>
              <a:ext uri="{FF2B5EF4-FFF2-40B4-BE49-F238E27FC236}">
                <a16:creationId xmlns:a16="http://schemas.microsoft.com/office/drawing/2014/main" id="{320DCB31-2119-1541-9046-2D1CCE2F8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3581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/>
              <a:t>Input correspondences at key feature points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Define a triangular mesh over the points</a:t>
            </a:r>
          </a:p>
          <a:p>
            <a:pPr marL="838200" lvl="1" indent="-381000"/>
            <a:r>
              <a:rPr lang="en-US" altLang="en-US"/>
              <a:t>Same mesh in both images!</a:t>
            </a:r>
          </a:p>
          <a:p>
            <a:pPr marL="838200" lvl="1" indent="-381000"/>
            <a:r>
              <a:rPr lang="en-US" altLang="en-US"/>
              <a:t>Now we have triangle-to-triangle correspondences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Warp each triangle separately from source to destination</a:t>
            </a:r>
          </a:p>
          <a:p>
            <a:pPr marL="838200" lvl="1" indent="-381000"/>
            <a:r>
              <a:rPr lang="en-US" altLang="en-US"/>
              <a:t>How do we warp a triangle?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1AB69CF0-ED81-4D4C-AB56-BEB234FE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0866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39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B297B5D-6FDC-894F-9C30-3C927D954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Full morphing result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53C47762-6B50-874A-A4A1-C1F4C71EFB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4" name="Picture 2" descr="http://i.giphy.com/xTiTnFzhqiULpTasfK.gif">
            <a:extLst>
              <a:ext uri="{FF2B5EF4-FFF2-40B4-BE49-F238E27FC236}">
                <a16:creationId xmlns:a16="http://schemas.microsoft.com/office/drawing/2014/main" id="{EFE2048D-46D6-2844-8F6E-BBA4A1A751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38600"/>
            <a:ext cx="1905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https://inst.eecs.berkeley.edu/~cs194-26/fa15/upload/files/proj5/cs194-bc/examples/obilma_triangles.png">
            <a:extLst>
              <a:ext uri="{FF2B5EF4-FFF2-40B4-BE49-F238E27FC236}">
                <a16:creationId xmlns:a16="http://schemas.microsoft.com/office/drawing/2014/main" id="{1BCC21FA-481C-144B-9755-25A04CD3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1066800"/>
            <a:ext cx="50228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3">
            <a:extLst>
              <a:ext uri="{FF2B5EF4-FFF2-40B4-BE49-F238E27FC236}">
                <a16:creationId xmlns:a16="http://schemas.microsoft.com/office/drawing/2014/main" id="{3D6FEE8C-0021-C941-802D-51E945015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435725"/>
            <a:ext cx="5300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>
                <a:latin typeface="Times New Roman" panose="02020603050405020304" pitchFamily="18" charset="0"/>
              </a:rPr>
              <a:t>(c) Ian Albuquerque Raymundo da Silva 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1DA9761-F6AC-3D4B-B3C1-8D9B4215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Warping triangles</a:t>
            </a:r>
          </a:p>
        </p:txBody>
      </p:sp>
      <p:sp>
        <p:nvSpPr>
          <p:cNvPr id="762883" name="Rectangle 3">
            <a:extLst>
              <a:ext uri="{FF2B5EF4-FFF2-40B4-BE49-F238E27FC236}">
                <a16:creationId xmlns:a16="http://schemas.microsoft.com/office/drawing/2014/main" id="{2687C8AC-C07A-BA46-81B6-076407C5F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8153400" cy="3505200"/>
          </a:xfrm>
        </p:spPr>
        <p:txBody>
          <a:bodyPr/>
          <a:lstStyle/>
          <a:p>
            <a:r>
              <a:rPr lang="en-US" altLang="en-US"/>
              <a:t>Given two triangles: ABC and A’B’C’ in 2D (12 numbers) </a:t>
            </a:r>
          </a:p>
          <a:p>
            <a:r>
              <a:rPr lang="en-US" altLang="en-US"/>
              <a:t>Need to find transform T to transfer all pixels from one to the other.</a:t>
            </a:r>
          </a:p>
          <a:p>
            <a:r>
              <a:rPr lang="en-US" altLang="en-US"/>
              <a:t>What kind of transformation is T?</a:t>
            </a:r>
          </a:p>
          <a:p>
            <a:r>
              <a:rPr lang="en-US" altLang="en-US"/>
              <a:t>How can we compute the transformation matrix:</a:t>
            </a:r>
          </a:p>
          <a:p>
            <a:endParaRPr lang="en-US" altLang="en-US"/>
          </a:p>
        </p:txBody>
      </p:sp>
      <p:sp>
        <p:nvSpPr>
          <p:cNvPr id="26628" name="AutoShape 4" descr="Denim">
            <a:extLst>
              <a:ext uri="{FF2B5EF4-FFF2-40B4-BE49-F238E27FC236}">
                <a16:creationId xmlns:a16="http://schemas.microsoft.com/office/drawing/2014/main" id="{E4AD29C3-99F3-6046-928A-69E0CFBF2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331913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9" name="AutoShape 5">
            <a:extLst>
              <a:ext uri="{FF2B5EF4-FFF2-40B4-BE49-F238E27FC236}">
                <a16:creationId xmlns:a16="http://schemas.microsoft.com/office/drawing/2014/main" id="{F67682B0-C153-F649-BB58-E0C2C9F87F63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1279525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21B401FA-FC2E-944B-88F5-1FCD16FBB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17011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6631" name="AutoShape 7">
            <a:extLst>
              <a:ext uri="{FF2B5EF4-FFF2-40B4-BE49-F238E27FC236}">
                <a16:creationId xmlns:a16="http://schemas.microsoft.com/office/drawing/2014/main" id="{AE5956F6-5E9F-0047-BAE2-866F69A7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927225"/>
            <a:ext cx="636587" cy="319088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13AD1140-4494-924E-B69A-772F86ED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986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CAB06AA4-3E51-AF4F-814E-F68462EB1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25511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</a:t>
            </a:r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D8C10626-D9AA-0E42-88D8-DC0607561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9509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</a:t>
            </a:r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80F07229-8CBD-574D-9129-83DB77DF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25511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</a:t>
            </a:r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6F400103-6529-924F-8882-E4B73AEE1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25908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A’</a:t>
            </a:r>
          </a:p>
        </p:txBody>
      </p:sp>
      <p:sp>
        <p:nvSpPr>
          <p:cNvPr id="26637" name="Text Box 13">
            <a:extLst>
              <a:ext uri="{FF2B5EF4-FFF2-40B4-BE49-F238E27FC236}">
                <a16:creationId xmlns:a16="http://schemas.microsoft.com/office/drawing/2014/main" id="{17437EB0-DF81-064A-BF82-6D756642A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246313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C’</a:t>
            </a:r>
          </a:p>
        </p:txBody>
      </p:sp>
      <p:sp>
        <p:nvSpPr>
          <p:cNvPr id="26638" name="Text Box 14">
            <a:extLst>
              <a:ext uri="{FF2B5EF4-FFF2-40B4-BE49-F238E27FC236}">
                <a16:creationId xmlns:a16="http://schemas.microsoft.com/office/drawing/2014/main" id="{DDED7395-BF99-0843-9F5A-EAB25A44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74713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B’</a:t>
            </a:r>
          </a:p>
        </p:txBody>
      </p:sp>
      <p:sp>
        <p:nvSpPr>
          <p:cNvPr id="26639" name="Text Box 15">
            <a:extLst>
              <a:ext uri="{FF2B5EF4-FFF2-40B4-BE49-F238E27FC236}">
                <a16:creationId xmlns:a16="http://schemas.microsoft.com/office/drawing/2014/main" id="{5517166D-515F-F94B-8AC5-3BC3B6EA8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2819400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26640" name="Text Box 16">
            <a:extLst>
              <a:ext uri="{FF2B5EF4-FFF2-40B4-BE49-F238E27FC236}">
                <a16:creationId xmlns:a16="http://schemas.microsoft.com/office/drawing/2014/main" id="{715E38A9-1651-2542-BE0C-F2098CEE5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19400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graphicFrame>
        <p:nvGraphicFramePr>
          <p:cNvPr id="762899" name="Object 19">
            <a:extLst>
              <a:ext uri="{FF2B5EF4-FFF2-40B4-BE49-F238E27FC236}">
                <a16:creationId xmlns:a16="http://schemas.microsoft.com/office/drawing/2014/main" id="{03F5246D-DD2E-7643-B180-07D9EE3C2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5800" y="5405438"/>
          <a:ext cx="27305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name="Equation" r:id="rId4" imgW="31013400" imgH="16090900" progId="Equation.3">
                  <p:embed/>
                </p:oleObj>
              </mc:Choice>
              <mc:Fallback>
                <p:oleObj name="Equation" r:id="rId4" imgW="31013400" imgH="160909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5405438"/>
                        <a:ext cx="27305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371B645-CEA9-7C49-ABF0-0B15C5BE5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Warping Pixels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445DCF4-84E4-6D43-87D9-2EFBC48E9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371600"/>
          </a:xfrm>
        </p:spPr>
        <p:txBody>
          <a:bodyPr/>
          <a:lstStyle/>
          <a:p>
            <a:r>
              <a:rPr lang="en-US" altLang="en-US"/>
              <a:t>Given a coordinate transform </a:t>
            </a:r>
            <a:r>
              <a:rPr lang="en-US" altLang="en-US" i="1"/>
              <a:t>(x’,y’)</a:t>
            </a:r>
            <a:r>
              <a:rPr lang="en-US" altLang="en-US" b="1" i="1"/>
              <a:t> </a:t>
            </a:r>
            <a:r>
              <a:rPr lang="en-US" altLang="en-US"/>
              <a:t>=</a:t>
            </a:r>
            <a:r>
              <a:rPr lang="en-US" altLang="en-US" b="1" i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and a source image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), how do we compute a transformed image </a:t>
            </a:r>
            <a:r>
              <a:rPr lang="en-US" altLang="en-US" i="1"/>
              <a:t>g(x’,y’)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))?</a:t>
            </a:r>
          </a:p>
        </p:txBody>
      </p:sp>
      <p:pic>
        <p:nvPicPr>
          <p:cNvPr id="27652" name="Picture 4" descr="HHHIMG_1166">
            <a:extLst>
              <a:ext uri="{FF2B5EF4-FFF2-40B4-BE49-F238E27FC236}">
                <a16:creationId xmlns:a16="http://schemas.microsoft.com/office/drawing/2014/main" id="{7B8BE4BA-F9E1-164D-86F1-F8E66C55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rotated">
            <a:extLst>
              <a:ext uri="{FF2B5EF4-FFF2-40B4-BE49-F238E27FC236}">
                <a16:creationId xmlns:a16="http://schemas.microsoft.com/office/drawing/2014/main" id="{7BF4CA22-D967-3D4A-9583-26645C980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4" name="Group 6">
            <a:extLst>
              <a:ext uri="{FF2B5EF4-FFF2-40B4-BE49-F238E27FC236}">
                <a16:creationId xmlns:a16="http://schemas.microsoft.com/office/drawing/2014/main" id="{8B1E62FD-41ED-8045-A566-F60E030DDE53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7668" name="Line 7">
              <a:extLst>
                <a:ext uri="{FF2B5EF4-FFF2-40B4-BE49-F238E27FC236}">
                  <a16:creationId xmlns:a16="http://schemas.microsoft.com/office/drawing/2014/main" id="{1218BFD5-1904-3748-A2DD-1857CB926C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8">
              <a:extLst>
                <a:ext uri="{FF2B5EF4-FFF2-40B4-BE49-F238E27FC236}">
                  <a16:creationId xmlns:a16="http://schemas.microsoft.com/office/drawing/2014/main" id="{488CB655-348F-3E40-BCAF-FA9B5568E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5" name="Group 9">
            <a:extLst>
              <a:ext uri="{FF2B5EF4-FFF2-40B4-BE49-F238E27FC236}">
                <a16:creationId xmlns:a16="http://schemas.microsoft.com/office/drawing/2014/main" id="{DC138EF9-9351-4F46-AAB8-5705DE77E60F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7666" name="Line 10">
              <a:extLst>
                <a:ext uri="{FF2B5EF4-FFF2-40B4-BE49-F238E27FC236}">
                  <a16:creationId xmlns:a16="http://schemas.microsoft.com/office/drawing/2014/main" id="{52187D38-3396-5C40-8020-4F7141D17F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11">
              <a:extLst>
                <a:ext uri="{FF2B5EF4-FFF2-40B4-BE49-F238E27FC236}">
                  <a16:creationId xmlns:a16="http://schemas.microsoft.com/office/drawing/2014/main" id="{14D9C842-3578-4C4A-8E9D-6CD6E6164A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6" name="Text Box 12">
            <a:extLst>
              <a:ext uri="{FF2B5EF4-FFF2-40B4-BE49-F238E27FC236}">
                <a16:creationId xmlns:a16="http://schemas.microsoft.com/office/drawing/2014/main" id="{58580C26-10A1-304F-A150-324ED7AE9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7" name="Text Box 13">
            <a:extLst>
              <a:ext uri="{FF2B5EF4-FFF2-40B4-BE49-F238E27FC236}">
                <a16:creationId xmlns:a16="http://schemas.microsoft.com/office/drawing/2014/main" id="{AB54CCEE-CF09-2D43-A489-FC7FCEDC7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8" name="Rectangle 14">
            <a:extLst>
              <a:ext uri="{FF2B5EF4-FFF2-40B4-BE49-F238E27FC236}">
                <a16:creationId xmlns:a16="http://schemas.microsoft.com/office/drawing/2014/main" id="{AC11D9A3-526D-8D4C-81EA-86F324ADC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9" name="Rectangle 15">
            <a:extLst>
              <a:ext uri="{FF2B5EF4-FFF2-40B4-BE49-F238E27FC236}">
                <a16:creationId xmlns:a16="http://schemas.microsoft.com/office/drawing/2014/main" id="{7B060552-EF35-EA4B-9244-B00B9D0B5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60" name="Freeform 16">
            <a:extLst>
              <a:ext uri="{FF2B5EF4-FFF2-40B4-BE49-F238E27FC236}">
                <a16:creationId xmlns:a16="http://schemas.microsoft.com/office/drawing/2014/main" id="{7F98E6D5-D7F8-494C-9E91-AEFA34FE476B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Text Box 17">
            <a:extLst>
              <a:ext uri="{FF2B5EF4-FFF2-40B4-BE49-F238E27FC236}">
                <a16:creationId xmlns:a16="http://schemas.microsoft.com/office/drawing/2014/main" id="{2309122B-B28C-4B49-A015-7318D9511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2" name="Text Box 18">
            <a:extLst>
              <a:ext uri="{FF2B5EF4-FFF2-40B4-BE49-F238E27FC236}">
                <a16:creationId xmlns:a16="http://schemas.microsoft.com/office/drawing/2014/main" id="{9998696A-3BDB-1A4F-BE20-7F71BE7C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3" name="Text Box 19">
            <a:extLst>
              <a:ext uri="{FF2B5EF4-FFF2-40B4-BE49-F238E27FC236}">
                <a16:creationId xmlns:a16="http://schemas.microsoft.com/office/drawing/2014/main" id="{D9F8CD29-F4A3-EB4E-B4BB-6BCD0E4A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4" name="Text Box 20">
            <a:extLst>
              <a:ext uri="{FF2B5EF4-FFF2-40B4-BE49-F238E27FC236}">
                <a16:creationId xmlns:a16="http://schemas.microsoft.com/office/drawing/2014/main" id="{0D3C00C6-92CE-D340-B5D4-A5FD83C0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65" name="Text Box 21">
            <a:extLst>
              <a:ext uri="{FF2B5EF4-FFF2-40B4-BE49-F238E27FC236}">
                <a16:creationId xmlns:a16="http://schemas.microsoft.com/office/drawing/2014/main" id="{E80D09CC-F790-8348-8DCE-8CE3988A8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980FE6AA-18C9-9F4A-B708-D4D826245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781B9B5D-4A09-C549-8E3D-4AB2C4966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C31D1E63-5A79-AC40-8F66-E43A13563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518864F2-9A69-914D-9970-E24B80C07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to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in the second image</a:t>
            </a:r>
          </a:p>
        </p:txBody>
      </p:sp>
      <p:pic>
        <p:nvPicPr>
          <p:cNvPr id="28678" name="Picture 6" descr="HHHIMG_1166">
            <a:extLst>
              <a:ext uri="{FF2B5EF4-FFF2-40B4-BE49-F238E27FC236}">
                <a16:creationId xmlns:a16="http://schemas.microsoft.com/office/drawing/2014/main" id="{B983759B-5EB0-9B4B-8718-CE7E22BA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rotated">
            <a:extLst>
              <a:ext uri="{FF2B5EF4-FFF2-40B4-BE49-F238E27FC236}">
                <a16:creationId xmlns:a16="http://schemas.microsoft.com/office/drawing/2014/main" id="{72ADEB73-BA7B-4945-A407-0ED5BB47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0" name="Group 8">
            <a:extLst>
              <a:ext uri="{FF2B5EF4-FFF2-40B4-BE49-F238E27FC236}">
                <a16:creationId xmlns:a16="http://schemas.microsoft.com/office/drawing/2014/main" id="{6F2AE7FF-873C-754D-8C0C-517CB041C5EC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8693" name="Line 9">
              <a:extLst>
                <a:ext uri="{FF2B5EF4-FFF2-40B4-BE49-F238E27FC236}">
                  <a16:creationId xmlns:a16="http://schemas.microsoft.com/office/drawing/2014/main" id="{7F18E6B9-5C26-2145-81F4-98544299C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Line 10">
              <a:extLst>
                <a:ext uri="{FF2B5EF4-FFF2-40B4-BE49-F238E27FC236}">
                  <a16:creationId xmlns:a16="http://schemas.microsoft.com/office/drawing/2014/main" id="{679E7BF8-F36C-A44F-B933-B2CA6E4FA6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81" name="Group 11">
            <a:extLst>
              <a:ext uri="{FF2B5EF4-FFF2-40B4-BE49-F238E27FC236}">
                <a16:creationId xmlns:a16="http://schemas.microsoft.com/office/drawing/2014/main" id="{EE1F4CB1-E3B0-5E49-9642-B14337DD3C43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8691" name="Line 12">
              <a:extLst>
                <a:ext uri="{FF2B5EF4-FFF2-40B4-BE49-F238E27FC236}">
                  <a16:creationId xmlns:a16="http://schemas.microsoft.com/office/drawing/2014/main" id="{22413434-E524-674E-957A-BE63F3703D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Line 13">
              <a:extLst>
                <a:ext uri="{FF2B5EF4-FFF2-40B4-BE49-F238E27FC236}">
                  <a16:creationId xmlns:a16="http://schemas.microsoft.com/office/drawing/2014/main" id="{03AC540D-3D08-5D43-8681-EE84A9EC05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2" name="Text Box 14">
            <a:extLst>
              <a:ext uri="{FF2B5EF4-FFF2-40B4-BE49-F238E27FC236}">
                <a16:creationId xmlns:a16="http://schemas.microsoft.com/office/drawing/2014/main" id="{D473D824-AE8E-864B-A120-A5421CBE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83" name="Text Box 15">
            <a:extLst>
              <a:ext uri="{FF2B5EF4-FFF2-40B4-BE49-F238E27FC236}">
                <a16:creationId xmlns:a16="http://schemas.microsoft.com/office/drawing/2014/main" id="{0C28AA88-4770-3C48-9437-1F8AD9E20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1568" name="Freeform 16">
            <a:extLst>
              <a:ext uri="{FF2B5EF4-FFF2-40B4-BE49-F238E27FC236}">
                <a16:creationId xmlns:a16="http://schemas.microsoft.com/office/drawing/2014/main" id="{0CA9C68A-2036-4644-AE03-89CCFBD9A762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Text Box 17">
            <a:extLst>
              <a:ext uri="{FF2B5EF4-FFF2-40B4-BE49-F238E27FC236}">
                <a16:creationId xmlns:a16="http://schemas.microsoft.com/office/drawing/2014/main" id="{B4C23B45-F11F-E34F-8C06-59B24B9E6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91570" name="Rectangle 18">
            <a:extLst>
              <a:ext uri="{FF2B5EF4-FFF2-40B4-BE49-F238E27FC236}">
                <a16:creationId xmlns:a16="http://schemas.microsoft.com/office/drawing/2014/main" id="{5EDC9C53-E918-E843-A36C-939086F2C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lands “between” two pixels?</a:t>
            </a:r>
          </a:p>
        </p:txBody>
      </p:sp>
      <p:sp>
        <p:nvSpPr>
          <p:cNvPr id="28687" name="Oval 19">
            <a:extLst>
              <a:ext uri="{FF2B5EF4-FFF2-40B4-BE49-F238E27FC236}">
                <a16:creationId xmlns:a16="http://schemas.microsoft.com/office/drawing/2014/main" id="{87391645-9BF9-DA49-BC45-4FA696B35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1572" name="Oval 20">
            <a:extLst>
              <a:ext uri="{FF2B5EF4-FFF2-40B4-BE49-F238E27FC236}">
                <a16:creationId xmlns:a16="http://schemas.microsoft.com/office/drawing/2014/main" id="{4EC59EC2-38B4-6648-BCC4-0F447965F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89" name="Text Box 21">
            <a:extLst>
              <a:ext uri="{FF2B5EF4-FFF2-40B4-BE49-F238E27FC236}">
                <a16:creationId xmlns:a16="http://schemas.microsoft.com/office/drawing/2014/main" id="{7BF55D73-B4CD-2A45-B45F-A17AC9FBC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90" name="Text Box 22">
            <a:extLst>
              <a:ext uri="{FF2B5EF4-FFF2-40B4-BE49-F238E27FC236}">
                <a16:creationId xmlns:a16="http://schemas.microsoft.com/office/drawing/2014/main" id="{156E82BB-202B-1645-9841-A06625A6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70" grpId="0" autoUpdateAnimBg="0"/>
      <p:bldP spid="7915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F0C1-870B-9D47-A0F4-E69AE169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3 out today!!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8BA53-7992-FF43-B103-DEFAFC0E1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project 2 how did it go? </a:t>
            </a:r>
          </a:p>
          <a:p>
            <a:endParaRPr lang="en-US" dirty="0"/>
          </a:p>
          <a:p>
            <a:r>
              <a:rPr lang="en-US" dirty="0"/>
              <a:t>project 3 is harder!</a:t>
            </a:r>
          </a:p>
        </p:txBody>
      </p:sp>
    </p:spTree>
    <p:extLst>
      <p:ext uri="{BB962C8B-B14F-4D97-AF65-F5344CB8AC3E}">
        <p14:creationId xmlns:p14="http://schemas.microsoft.com/office/powerpoint/2010/main" val="2886688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>
            <a:extLst>
              <a:ext uri="{FF2B5EF4-FFF2-40B4-BE49-F238E27FC236}">
                <a16:creationId xmlns:a16="http://schemas.microsoft.com/office/drawing/2014/main" id="{B4A863A6-EEC5-3A4B-9A90-151E2D785F9B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29724" name="Line 3">
              <a:extLst>
                <a:ext uri="{FF2B5EF4-FFF2-40B4-BE49-F238E27FC236}">
                  <a16:creationId xmlns:a16="http://schemas.microsoft.com/office/drawing/2014/main" id="{8930E1AC-6E70-3F41-A0B2-E994AE5EE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5" name="Line 4">
              <a:extLst>
                <a:ext uri="{FF2B5EF4-FFF2-40B4-BE49-F238E27FC236}">
                  <a16:creationId xmlns:a16="http://schemas.microsoft.com/office/drawing/2014/main" id="{C21F0DD6-5057-0F43-87CC-0A59DC34A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6" name="Line 5">
              <a:extLst>
                <a:ext uri="{FF2B5EF4-FFF2-40B4-BE49-F238E27FC236}">
                  <a16:creationId xmlns:a16="http://schemas.microsoft.com/office/drawing/2014/main" id="{7FB13334-A84F-F342-88F1-FA90B7C8E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7" name="Line 6">
              <a:extLst>
                <a:ext uri="{FF2B5EF4-FFF2-40B4-BE49-F238E27FC236}">
                  <a16:creationId xmlns:a16="http://schemas.microsoft.com/office/drawing/2014/main" id="{8C4D70E6-BBDE-004E-8E3A-F7931DF34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699" name="Text Box 7">
            <a:extLst>
              <a:ext uri="{FF2B5EF4-FFF2-40B4-BE49-F238E27FC236}">
                <a16:creationId xmlns:a16="http://schemas.microsoft.com/office/drawing/2014/main" id="{49FE9F35-B2E5-4847-9293-7E9766A3C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0" name="Text Box 8">
            <a:extLst>
              <a:ext uri="{FF2B5EF4-FFF2-40B4-BE49-F238E27FC236}">
                <a16:creationId xmlns:a16="http://schemas.microsoft.com/office/drawing/2014/main" id="{358F4D93-7674-8241-98BF-40A999069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1" name="Rectangle 9">
            <a:extLst>
              <a:ext uri="{FF2B5EF4-FFF2-40B4-BE49-F238E27FC236}">
                <a16:creationId xmlns:a16="http://schemas.microsoft.com/office/drawing/2014/main" id="{8B842DEF-E160-924A-9FE4-D2EC46D19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29702" name="Rectangle 10">
            <a:extLst>
              <a:ext uri="{FF2B5EF4-FFF2-40B4-BE49-F238E27FC236}">
                <a16:creationId xmlns:a16="http://schemas.microsoft.com/office/drawing/2014/main" id="{18C78FED-7139-E64D-8744-7D876D25D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to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in the second image</a:t>
            </a:r>
          </a:p>
        </p:txBody>
      </p:sp>
      <p:grpSp>
        <p:nvGrpSpPr>
          <p:cNvPr id="29703" name="Group 11">
            <a:extLst>
              <a:ext uri="{FF2B5EF4-FFF2-40B4-BE49-F238E27FC236}">
                <a16:creationId xmlns:a16="http://schemas.microsoft.com/office/drawing/2014/main" id="{4F5FA4E4-AD0B-A64B-A418-B8655C85F05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9722" name="Line 12">
              <a:extLst>
                <a:ext uri="{FF2B5EF4-FFF2-40B4-BE49-F238E27FC236}">
                  <a16:creationId xmlns:a16="http://schemas.microsoft.com/office/drawing/2014/main" id="{1CE2EA3A-4DE6-A44B-85DA-99659F44FD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3" name="Line 13">
              <a:extLst>
                <a:ext uri="{FF2B5EF4-FFF2-40B4-BE49-F238E27FC236}">
                  <a16:creationId xmlns:a16="http://schemas.microsoft.com/office/drawing/2014/main" id="{B00CD35E-0629-FE48-AEFE-A5CD580814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4" name="Group 14">
            <a:extLst>
              <a:ext uri="{FF2B5EF4-FFF2-40B4-BE49-F238E27FC236}">
                <a16:creationId xmlns:a16="http://schemas.microsoft.com/office/drawing/2014/main" id="{42F724D3-2D75-3249-93C1-807306E8AEAA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9720" name="Line 15">
              <a:extLst>
                <a:ext uri="{FF2B5EF4-FFF2-40B4-BE49-F238E27FC236}">
                  <a16:creationId xmlns:a16="http://schemas.microsoft.com/office/drawing/2014/main" id="{06869237-A795-C940-A64A-DF95E8EC2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1" name="Line 16">
              <a:extLst>
                <a:ext uri="{FF2B5EF4-FFF2-40B4-BE49-F238E27FC236}">
                  <a16:creationId xmlns:a16="http://schemas.microsoft.com/office/drawing/2014/main" id="{91E49B80-63B9-3748-A923-825A8DC25C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5" name="Text Box 17">
            <a:extLst>
              <a:ext uri="{FF2B5EF4-FFF2-40B4-BE49-F238E27FC236}">
                <a16:creationId xmlns:a16="http://schemas.microsoft.com/office/drawing/2014/main" id="{99DC1EB9-01A4-7346-A4F1-04EE2A9BC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6" name="Text Box 18">
            <a:extLst>
              <a:ext uri="{FF2B5EF4-FFF2-40B4-BE49-F238E27FC236}">
                <a16:creationId xmlns:a16="http://schemas.microsoft.com/office/drawing/2014/main" id="{52ED24F4-E076-9249-AB20-4DAC18AA9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7" name="Freeform 19">
            <a:extLst>
              <a:ext uri="{FF2B5EF4-FFF2-40B4-BE49-F238E27FC236}">
                <a16:creationId xmlns:a16="http://schemas.microsoft.com/office/drawing/2014/main" id="{97C96DC0-9483-B74B-8F45-D7C45908227D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Text Box 20">
            <a:extLst>
              <a:ext uri="{FF2B5EF4-FFF2-40B4-BE49-F238E27FC236}">
                <a16:creationId xmlns:a16="http://schemas.microsoft.com/office/drawing/2014/main" id="{58AC70E4-63F5-1041-87C8-885BF4A38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9" name="Rectangle 21">
            <a:extLst>
              <a:ext uri="{FF2B5EF4-FFF2-40B4-BE49-F238E27FC236}">
                <a16:creationId xmlns:a16="http://schemas.microsoft.com/office/drawing/2014/main" id="{5A7F933E-3758-284A-A8BF-4E26D960C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lands “between” two pixels?</a:t>
            </a:r>
          </a:p>
        </p:txBody>
      </p:sp>
      <p:sp>
        <p:nvSpPr>
          <p:cNvPr id="29710" name="Oval 22">
            <a:extLst>
              <a:ext uri="{FF2B5EF4-FFF2-40B4-BE49-F238E27FC236}">
                <a16:creationId xmlns:a16="http://schemas.microsoft.com/office/drawing/2014/main" id="{0987B50F-B7D5-3B4C-8FA3-8030F1BD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1" name="Oval 23">
            <a:extLst>
              <a:ext uri="{FF2B5EF4-FFF2-40B4-BE49-F238E27FC236}">
                <a16:creationId xmlns:a16="http://schemas.microsoft.com/office/drawing/2014/main" id="{ABEA646F-6038-F940-ABCB-7FD96FC93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2" name="Text Box 24">
            <a:extLst>
              <a:ext uri="{FF2B5EF4-FFF2-40B4-BE49-F238E27FC236}">
                <a16:creationId xmlns:a16="http://schemas.microsoft.com/office/drawing/2014/main" id="{9041139B-8B93-FD4B-8AD7-4E1E32341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3" name="Text Box 25">
            <a:extLst>
              <a:ext uri="{FF2B5EF4-FFF2-40B4-BE49-F238E27FC236}">
                <a16:creationId xmlns:a16="http://schemas.microsoft.com/office/drawing/2014/main" id="{7F71F622-238C-A049-BD0C-50C91CF9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9714" name="Group 26">
            <a:extLst>
              <a:ext uri="{FF2B5EF4-FFF2-40B4-BE49-F238E27FC236}">
                <a16:creationId xmlns:a16="http://schemas.microsoft.com/office/drawing/2014/main" id="{A18E2912-D04A-3448-AD10-A6AF2D9635D0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29716" name="Line 27">
              <a:extLst>
                <a:ext uri="{FF2B5EF4-FFF2-40B4-BE49-F238E27FC236}">
                  <a16:creationId xmlns:a16="http://schemas.microsoft.com/office/drawing/2014/main" id="{E1FFDE12-E77F-6E4B-B602-BB11249D5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28">
              <a:extLst>
                <a:ext uri="{FF2B5EF4-FFF2-40B4-BE49-F238E27FC236}">
                  <a16:creationId xmlns:a16="http://schemas.microsoft.com/office/drawing/2014/main" id="{AAF09C7F-DE4C-7644-8CFC-AB455F526F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29">
              <a:extLst>
                <a:ext uri="{FF2B5EF4-FFF2-40B4-BE49-F238E27FC236}">
                  <a16:creationId xmlns:a16="http://schemas.microsoft.com/office/drawing/2014/main" id="{A48348AC-1E58-2A4B-A6DF-7F50C95AC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Line 30">
              <a:extLst>
                <a:ext uri="{FF2B5EF4-FFF2-40B4-BE49-F238E27FC236}">
                  <a16:creationId xmlns:a16="http://schemas.microsoft.com/office/drawing/2014/main" id="{92070BE8-3352-B448-A234-0B57E6B158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607" name="Rectangle 31">
            <a:extLst>
              <a:ext uri="{FF2B5EF4-FFF2-40B4-BE49-F238E27FC236}">
                <a16:creationId xmlns:a16="http://schemas.microsoft.com/office/drawing/2014/main" id="{ECE94507-EA10-564B-A912-7CB01FF79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A:  distribute color among neighboring pixels (x’,y’)</a:t>
            </a:r>
          </a:p>
          <a:p>
            <a:pPr lvl="1" eaLnBrk="1" hangingPunct="1">
              <a:buFontTx/>
              <a:buChar char="–"/>
            </a:pPr>
            <a:r>
              <a:rPr lang="en-US" altLang="en-US"/>
              <a:t>Known as “splatting”</a:t>
            </a:r>
          </a:p>
          <a:p>
            <a:pPr lvl="1" eaLnBrk="1" hangingPunct="1">
              <a:buFontTx/>
              <a:buChar char="–"/>
            </a:pPr>
            <a:r>
              <a:rPr lang="en-US" altLang="en-US"/>
              <a:t>Check out </a:t>
            </a:r>
            <a:r>
              <a:rPr lang="en-US" altLang="en-US">
                <a:latin typeface="Courier" pitchFamily="2" charset="0"/>
              </a:rPr>
              <a:t>griddata</a:t>
            </a:r>
            <a:r>
              <a:rPr lang="en-US" altLang="en-US"/>
              <a:t> in Matlab</a:t>
            </a:r>
            <a:endParaRPr lang="en-US" altLang="en-US" sz="18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607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F0CE8FE8-19B4-9944-BD65-4B428797A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38776658-DB58-154A-8411-12D9F62D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30724" name="Group 4">
            <a:extLst>
              <a:ext uri="{FF2B5EF4-FFF2-40B4-BE49-F238E27FC236}">
                <a16:creationId xmlns:a16="http://schemas.microsoft.com/office/drawing/2014/main" id="{2520538F-2177-6B4E-860B-72DFE313FB6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0746" name="Line 5">
              <a:extLst>
                <a:ext uri="{FF2B5EF4-FFF2-40B4-BE49-F238E27FC236}">
                  <a16:creationId xmlns:a16="http://schemas.microsoft.com/office/drawing/2014/main" id="{278DB9E6-1883-5D4C-BB2C-BCB054368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7" name="Line 6">
              <a:extLst>
                <a:ext uri="{FF2B5EF4-FFF2-40B4-BE49-F238E27FC236}">
                  <a16:creationId xmlns:a16="http://schemas.microsoft.com/office/drawing/2014/main" id="{2FA5506E-7BBA-7246-AB5F-B35A0BF484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25" name="Text Box 7">
            <a:extLst>
              <a:ext uri="{FF2B5EF4-FFF2-40B4-BE49-F238E27FC236}">
                <a16:creationId xmlns:a16="http://schemas.microsoft.com/office/drawing/2014/main" id="{BA7722EC-BA46-824D-8882-F496218A2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6" name="Text Box 8">
            <a:extLst>
              <a:ext uri="{FF2B5EF4-FFF2-40B4-BE49-F238E27FC236}">
                <a16:creationId xmlns:a16="http://schemas.microsoft.com/office/drawing/2014/main" id="{0A66DBE4-A106-D946-9C90-7133E333B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7" name="Rectangle 9">
            <a:extLst>
              <a:ext uri="{FF2B5EF4-FFF2-40B4-BE49-F238E27FC236}">
                <a16:creationId xmlns:a16="http://schemas.microsoft.com/office/drawing/2014/main" id="{2C30BB22-F103-FB43-B99A-3815D1125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warping</a:t>
            </a:r>
          </a:p>
        </p:txBody>
      </p:sp>
      <p:sp>
        <p:nvSpPr>
          <p:cNvPr id="30728" name="Rectangle 10">
            <a:extLst>
              <a:ext uri="{FF2B5EF4-FFF2-40B4-BE49-F238E27FC236}">
                <a16:creationId xmlns:a16="http://schemas.microsoft.com/office/drawing/2014/main" id="{2F0D0F41-882F-DB4D-8C6A-A22295BE4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i="1"/>
              <a:t>g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from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x,y</a:t>
            </a:r>
            <a:r>
              <a:rPr lang="en-US" altLang="en-US"/>
              <a:t>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 i="1" baseline="30000"/>
              <a:t>-1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in the first image</a:t>
            </a:r>
          </a:p>
        </p:txBody>
      </p:sp>
      <p:pic>
        <p:nvPicPr>
          <p:cNvPr id="30729" name="Picture 11" descr="HHHIMG_1166">
            <a:extLst>
              <a:ext uri="{FF2B5EF4-FFF2-40B4-BE49-F238E27FC236}">
                <a16:creationId xmlns:a16="http://schemas.microsoft.com/office/drawing/2014/main" id="{522AA622-35FE-BD40-993E-E5187A2E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2" descr="rotated">
            <a:extLst>
              <a:ext uri="{FF2B5EF4-FFF2-40B4-BE49-F238E27FC236}">
                <a16:creationId xmlns:a16="http://schemas.microsoft.com/office/drawing/2014/main" id="{00AAA5F9-4BA5-D649-B8D5-44FB9936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1" name="Group 13">
            <a:extLst>
              <a:ext uri="{FF2B5EF4-FFF2-40B4-BE49-F238E27FC236}">
                <a16:creationId xmlns:a16="http://schemas.microsoft.com/office/drawing/2014/main" id="{839B20F3-35B3-EE43-AC18-76BDE8CE29F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0744" name="Line 14">
              <a:extLst>
                <a:ext uri="{FF2B5EF4-FFF2-40B4-BE49-F238E27FC236}">
                  <a16:creationId xmlns:a16="http://schemas.microsoft.com/office/drawing/2014/main" id="{9ACA15B6-83FA-D849-B453-5D7D5680F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Line 15">
              <a:extLst>
                <a:ext uri="{FF2B5EF4-FFF2-40B4-BE49-F238E27FC236}">
                  <a16:creationId xmlns:a16="http://schemas.microsoft.com/office/drawing/2014/main" id="{ADCF9F8A-6762-D040-A565-EA35FC4986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32" name="Group 16">
            <a:extLst>
              <a:ext uri="{FF2B5EF4-FFF2-40B4-BE49-F238E27FC236}">
                <a16:creationId xmlns:a16="http://schemas.microsoft.com/office/drawing/2014/main" id="{EF95F643-583B-724E-8033-698F055ED9BE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30742" name="Line 17">
              <a:extLst>
                <a:ext uri="{FF2B5EF4-FFF2-40B4-BE49-F238E27FC236}">
                  <a16:creationId xmlns:a16="http://schemas.microsoft.com/office/drawing/2014/main" id="{DC582274-775D-BB4D-8613-18DA3E223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Line 18">
              <a:extLst>
                <a:ext uri="{FF2B5EF4-FFF2-40B4-BE49-F238E27FC236}">
                  <a16:creationId xmlns:a16="http://schemas.microsoft.com/office/drawing/2014/main" id="{C3176505-A25C-2B45-8EC3-D66D7919EF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33" name="Text Box 19">
            <a:extLst>
              <a:ext uri="{FF2B5EF4-FFF2-40B4-BE49-F238E27FC236}">
                <a16:creationId xmlns:a16="http://schemas.microsoft.com/office/drawing/2014/main" id="{A7A76E9B-5346-A742-800D-E1E8C8F96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34" name="Text Box 20">
            <a:extLst>
              <a:ext uri="{FF2B5EF4-FFF2-40B4-BE49-F238E27FC236}">
                <a16:creationId xmlns:a16="http://schemas.microsoft.com/office/drawing/2014/main" id="{D52AE67C-9192-0F42-90B1-8F757962D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3621" name="Rectangle 21">
            <a:extLst>
              <a:ext uri="{FF2B5EF4-FFF2-40B4-BE49-F238E27FC236}">
                <a16:creationId xmlns:a16="http://schemas.microsoft.com/office/drawing/2014/main" id="{91C865F6-5EE5-6D4A-A025-7822F531B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comes from “between” two pixels?</a:t>
            </a:r>
          </a:p>
        </p:txBody>
      </p:sp>
      <p:sp>
        <p:nvSpPr>
          <p:cNvPr id="30736" name="Text Box 22">
            <a:extLst>
              <a:ext uri="{FF2B5EF4-FFF2-40B4-BE49-F238E27FC236}">
                <a16:creationId xmlns:a16="http://schemas.microsoft.com/office/drawing/2014/main" id="{C5700B11-4B18-F149-B21F-517B4241D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82ACBF96-9408-5948-A6F1-E8244B77B0FD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30740" name="Text Box 24">
              <a:extLst>
                <a:ext uri="{FF2B5EF4-FFF2-40B4-BE49-F238E27FC236}">
                  <a16:creationId xmlns:a16="http://schemas.microsoft.com/office/drawing/2014/main" id="{E2CAA6EE-3784-C749-BB05-DF5799227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  <a:r>
                <a:rPr lang="en-US" altLang="en-US" i="1" baseline="30000">
                  <a:latin typeface="Times New Roman" panose="02020603050405020304" pitchFamily="18" charset="0"/>
                </a:rPr>
                <a:t>-1</a:t>
              </a:r>
              <a:r>
                <a:rPr lang="en-US" altLang="en-US">
                  <a:latin typeface="Times New Roman" panose="02020603050405020304" pitchFamily="18" charset="0"/>
                </a:rPr>
                <a:t>(</a:t>
              </a:r>
              <a:r>
                <a:rPr lang="en-US" altLang="en-US" i="1">
                  <a:latin typeface="Times New Roman" panose="02020603050405020304" pitchFamily="18" charset="0"/>
                </a:rPr>
                <a:t>x,y</a:t>
              </a:r>
              <a:r>
                <a:rPr lang="en-US" alt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0741" name="Freeform 25">
              <a:extLst>
                <a:ext uri="{FF2B5EF4-FFF2-40B4-BE49-F238E27FC236}">
                  <a16:creationId xmlns:a16="http://schemas.microsoft.com/office/drawing/2014/main" id="{00439671-5424-144C-A6EF-ADBB4C107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7 h 288"/>
                <a:gd name="T2" fmla="*/ 720 w 2160"/>
                <a:gd name="T3" fmla="*/ 0 h 288"/>
                <a:gd name="T4" fmla="*/ 1347 w 2160"/>
                <a:gd name="T5" fmla="*/ 7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3626" name="Oval 26">
            <a:extLst>
              <a:ext uri="{FF2B5EF4-FFF2-40B4-BE49-F238E27FC236}">
                <a16:creationId xmlns:a16="http://schemas.microsoft.com/office/drawing/2014/main" id="{CD474160-2AB0-3143-89AD-3A68A05DA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3627" name="Oval 27">
            <a:extLst>
              <a:ext uri="{FF2B5EF4-FFF2-40B4-BE49-F238E27FC236}">
                <a16:creationId xmlns:a16="http://schemas.microsoft.com/office/drawing/2014/main" id="{6B775C35-7DD0-FD40-BF92-57B289336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21" grpId="0" autoUpdateAnimBg="0"/>
      <p:bldP spid="793626" grpId="0" animBg="1"/>
      <p:bldP spid="7936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>
            <a:extLst>
              <a:ext uri="{FF2B5EF4-FFF2-40B4-BE49-F238E27FC236}">
                <a16:creationId xmlns:a16="http://schemas.microsoft.com/office/drawing/2014/main" id="{5468242E-C98F-2245-9452-A7B35F6DDB78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31777" name="Line 3">
              <a:extLst>
                <a:ext uri="{FF2B5EF4-FFF2-40B4-BE49-F238E27FC236}">
                  <a16:creationId xmlns:a16="http://schemas.microsoft.com/office/drawing/2014/main" id="{F1B9AB68-A32F-7C4B-8A98-4017E22873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Line 4">
              <a:extLst>
                <a:ext uri="{FF2B5EF4-FFF2-40B4-BE49-F238E27FC236}">
                  <a16:creationId xmlns:a16="http://schemas.microsoft.com/office/drawing/2014/main" id="{3F7676A8-8067-EF43-8042-2BF4D488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5">
              <a:extLst>
                <a:ext uri="{FF2B5EF4-FFF2-40B4-BE49-F238E27FC236}">
                  <a16:creationId xmlns:a16="http://schemas.microsoft.com/office/drawing/2014/main" id="{769B2A31-D493-344F-BB8E-28892D2EA8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6">
              <a:extLst>
                <a:ext uri="{FF2B5EF4-FFF2-40B4-BE49-F238E27FC236}">
                  <a16:creationId xmlns:a16="http://schemas.microsoft.com/office/drawing/2014/main" id="{381D3226-3BCC-0741-B9A5-EEC7973FE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47" name="Group 7">
            <a:extLst>
              <a:ext uri="{FF2B5EF4-FFF2-40B4-BE49-F238E27FC236}">
                <a16:creationId xmlns:a16="http://schemas.microsoft.com/office/drawing/2014/main" id="{141B91FD-AF04-C04A-8420-E86E05B5299D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31773" name="Line 8">
              <a:extLst>
                <a:ext uri="{FF2B5EF4-FFF2-40B4-BE49-F238E27FC236}">
                  <a16:creationId xmlns:a16="http://schemas.microsoft.com/office/drawing/2014/main" id="{52F459CC-4464-1443-9FD8-D937F4E34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Line 9">
              <a:extLst>
                <a:ext uri="{FF2B5EF4-FFF2-40B4-BE49-F238E27FC236}">
                  <a16:creationId xmlns:a16="http://schemas.microsoft.com/office/drawing/2014/main" id="{6DB6D68B-2857-CF48-845E-0CFCDDB34A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Line 10">
              <a:extLst>
                <a:ext uri="{FF2B5EF4-FFF2-40B4-BE49-F238E27FC236}">
                  <a16:creationId xmlns:a16="http://schemas.microsoft.com/office/drawing/2014/main" id="{735BF647-E7DF-1041-915F-95E4E0EA60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6" name="Line 11">
              <a:extLst>
                <a:ext uri="{FF2B5EF4-FFF2-40B4-BE49-F238E27FC236}">
                  <a16:creationId xmlns:a16="http://schemas.microsoft.com/office/drawing/2014/main" id="{76C4306A-16BB-5145-BF7B-4E9A10E456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8" name="Text Box 12">
            <a:extLst>
              <a:ext uri="{FF2B5EF4-FFF2-40B4-BE49-F238E27FC236}">
                <a16:creationId xmlns:a16="http://schemas.microsoft.com/office/drawing/2014/main" id="{7799F5C9-7541-9344-BD78-FEB56B62A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1749" name="Text Box 13">
            <a:extLst>
              <a:ext uri="{FF2B5EF4-FFF2-40B4-BE49-F238E27FC236}">
                <a16:creationId xmlns:a16="http://schemas.microsoft.com/office/drawing/2014/main" id="{53869A13-8352-6242-AB58-72F365644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31750" name="Group 14">
            <a:extLst>
              <a:ext uri="{FF2B5EF4-FFF2-40B4-BE49-F238E27FC236}">
                <a16:creationId xmlns:a16="http://schemas.microsoft.com/office/drawing/2014/main" id="{99EF13F5-E3B2-8E40-9863-16FBE472609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1771" name="Line 15">
              <a:extLst>
                <a:ext uri="{FF2B5EF4-FFF2-40B4-BE49-F238E27FC236}">
                  <a16:creationId xmlns:a16="http://schemas.microsoft.com/office/drawing/2014/main" id="{2BDE937E-BCE1-B744-8A53-D51AB07849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2" name="Line 16">
              <a:extLst>
                <a:ext uri="{FF2B5EF4-FFF2-40B4-BE49-F238E27FC236}">
                  <a16:creationId xmlns:a16="http://schemas.microsoft.com/office/drawing/2014/main" id="{5493D12C-3850-FD4E-99C0-2FAD428FA8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1" name="Text Box 17">
            <a:extLst>
              <a:ext uri="{FF2B5EF4-FFF2-40B4-BE49-F238E27FC236}">
                <a16:creationId xmlns:a16="http://schemas.microsoft.com/office/drawing/2014/main" id="{8152915A-FAE7-7145-B785-19640EF7F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2" name="Text Box 18">
            <a:extLst>
              <a:ext uri="{FF2B5EF4-FFF2-40B4-BE49-F238E27FC236}">
                <a16:creationId xmlns:a16="http://schemas.microsoft.com/office/drawing/2014/main" id="{B03DE103-A3EE-C94F-A7E8-A4B7A73C4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3" name="Rectangle 19">
            <a:extLst>
              <a:ext uri="{FF2B5EF4-FFF2-40B4-BE49-F238E27FC236}">
                <a16:creationId xmlns:a16="http://schemas.microsoft.com/office/drawing/2014/main" id="{D72E6312-3D83-1E46-B4ED-9E02DC77F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warping</a:t>
            </a:r>
          </a:p>
        </p:txBody>
      </p:sp>
      <p:sp>
        <p:nvSpPr>
          <p:cNvPr id="31754" name="Rectangle 20">
            <a:extLst>
              <a:ext uri="{FF2B5EF4-FFF2-40B4-BE49-F238E27FC236}">
                <a16:creationId xmlns:a16="http://schemas.microsoft.com/office/drawing/2014/main" id="{4B1318F3-5F0D-2647-8C4E-34D78A62D9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i="1"/>
              <a:t>g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from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x,y</a:t>
            </a:r>
            <a:r>
              <a:rPr lang="en-US" altLang="en-US"/>
              <a:t>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 i="1" baseline="30000"/>
              <a:t>-1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in the first image</a:t>
            </a:r>
          </a:p>
        </p:txBody>
      </p:sp>
      <p:grpSp>
        <p:nvGrpSpPr>
          <p:cNvPr id="31755" name="Group 21">
            <a:extLst>
              <a:ext uri="{FF2B5EF4-FFF2-40B4-BE49-F238E27FC236}">
                <a16:creationId xmlns:a16="http://schemas.microsoft.com/office/drawing/2014/main" id="{61286B91-152B-F04F-88FC-87CDA77D2B5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1769" name="Line 22">
              <a:extLst>
                <a:ext uri="{FF2B5EF4-FFF2-40B4-BE49-F238E27FC236}">
                  <a16:creationId xmlns:a16="http://schemas.microsoft.com/office/drawing/2014/main" id="{A9E307AB-FF95-E040-8756-58B793F435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Line 23">
              <a:extLst>
                <a:ext uri="{FF2B5EF4-FFF2-40B4-BE49-F238E27FC236}">
                  <a16:creationId xmlns:a16="http://schemas.microsoft.com/office/drawing/2014/main" id="{8980070F-2AAA-1F4C-A503-11176C1AD4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56" name="Group 24">
            <a:extLst>
              <a:ext uri="{FF2B5EF4-FFF2-40B4-BE49-F238E27FC236}">
                <a16:creationId xmlns:a16="http://schemas.microsoft.com/office/drawing/2014/main" id="{737929FA-27C6-A84D-8498-337B436307C2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31767" name="Line 25">
              <a:extLst>
                <a:ext uri="{FF2B5EF4-FFF2-40B4-BE49-F238E27FC236}">
                  <a16:creationId xmlns:a16="http://schemas.microsoft.com/office/drawing/2014/main" id="{D109BC74-6C24-B74F-A214-58958A042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26">
              <a:extLst>
                <a:ext uri="{FF2B5EF4-FFF2-40B4-BE49-F238E27FC236}">
                  <a16:creationId xmlns:a16="http://schemas.microsoft.com/office/drawing/2014/main" id="{D1ED0182-F818-5F4E-9312-2BB8F25D2A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7" name="Text Box 27">
            <a:extLst>
              <a:ext uri="{FF2B5EF4-FFF2-40B4-BE49-F238E27FC236}">
                <a16:creationId xmlns:a16="http://schemas.microsoft.com/office/drawing/2014/main" id="{CC25C5B5-8B44-234D-91F5-BE0C1D749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8" name="Text Box 28">
            <a:extLst>
              <a:ext uri="{FF2B5EF4-FFF2-40B4-BE49-F238E27FC236}">
                <a16:creationId xmlns:a16="http://schemas.microsoft.com/office/drawing/2014/main" id="{414ED27C-6BBC-844E-B4D7-058E429B3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31759" name="Group 29">
            <a:extLst>
              <a:ext uri="{FF2B5EF4-FFF2-40B4-BE49-F238E27FC236}">
                <a16:creationId xmlns:a16="http://schemas.microsoft.com/office/drawing/2014/main" id="{7C0E8301-2345-1E4C-9B9C-5D3CD360F4F9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31765" name="Text Box 30">
              <a:extLst>
                <a:ext uri="{FF2B5EF4-FFF2-40B4-BE49-F238E27FC236}">
                  <a16:creationId xmlns:a16="http://schemas.microsoft.com/office/drawing/2014/main" id="{11C1A699-8CFC-B143-9BCB-EACCB66B3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  <a:r>
                <a:rPr lang="en-US" altLang="en-US" i="1" baseline="30000">
                  <a:latin typeface="Times New Roman" panose="02020603050405020304" pitchFamily="18" charset="0"/>
                </a:rPr>
                <a:t>-1</a:t>
              </a:r>
              <a:r>
                <a:rPr lang="en-US" altLang="en-US">
                  <a:latin typeface="Times New Roman" panose="02020603050405020304" pitchFamily="18" charset="0"/>
                </a:rPr>
                <a:t>(</a:t>
              </a:r>
              <a:r>
                <a:rPr lang="en-US" altLang="en-US" i="1">
                  <a:latin typeface="Times New Roman" panose="02020603050405020304" pitchFamily="18" charset="0"/>
                </a:rPr>
                <a:t>x,y</a:t>
              </a:r>
              <a:r>
                <a:rPr lang="en-US" alt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1766" name="Freeform 31">
              <a:extLst>
                <a:ext uri="{FF2B5EF4-FFF2-40B4-BE49-F238E27FC236}">
                  <a16:creationId xmlns:a16="http://schemas.microsoft.com/office/drawing/2014/main" id="{0B0DFF6D-1650-1544-A2F3-12E3D390C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7 h 288"/>
                <a:gd name="T2" fmla="*/ 720 w 2160"/>
                <a:gd name="T3" fmla="*/ 0 h 288"/>
                <a:gd name="T4" fmla="*/ 1347 w 2160"/>
                <a:gd name="T5" fmla="*/ 7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60" name="Rectangle 32">
            <a:extLst>
              <a:ext uri="{FF2B5EF4-FFF2-40B4-BE49-F238E27FC236}">
                <a16:creationId xmlns:a16="http://schemas.microsoft.com/office/drawing/2014/main" id="{23C18E73-B262-F94F-9B2A-0CEA47DE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comes from “between” two pixels?</a:t>
            </a:r>
          </a:p>
        </p:txBody>
      </p:sp>
      <p:sp>
        <p:nvSpPr>
          <p:cNvPr id="31761" name="Text Box 33">
            <a:extLst>
              <a:ext uri="{FF2B5EF4-FFF2-40B4-BE49-F238E27FC236}">
                <a16:creationId xmlns:a16="http://schemas.microsoft.com/office/drawing/2014/main" id="{E37A9FCC-564C-6940-8B7F-0EC470495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62" name="Oval 34">
            <a:extLst>
              <a:ext uri="{FF2B5EF4-FFF2-40B4-BE49-F238E27FC236}">
                <a16:creationId xmlns:a16="http://schemas.microsoft.com/office/drawing/2014/main" id="{D85F7905-BB08-0547-B615-B343843F2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63" name="Oval 35">
            <a:extLst>
              <a:ext uri="{FF2B5EF4-FFF2-40B4-BE49-F238E27FC236}">
                <a16:creationId xmlns:a16="http://schemas.microsoft.com/office/drawing/2014/main" id="{6EC6B5C0-6ABA-A348-8ED7-452DE518B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4660" name="Rectangle 36">
            <a:extLst>
              <a:ext uri="{FF2B5EF4-FFF2-40B4-BE49-F238E27FC236}">
                <a16:creationId xmlns:a16="http://schemas.microsoft.com/office/drawing/2014/main" id="{DD2C47BF-4FB7-8F42-B7B7-AE171602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A:  </a:t>
            </a:r>
            <a:r>
              <a:rPr lang="en-US" altLang="en-US" i="1"/>
              <a:t>Interpolate</a:t>
            </a:r>
            <a:r>
              <a:rPr lang="en-US" altLang="en-US"/>
              <a:t> color value from neighbors</a:t>
            </a:r>
          </a:p>
          <a:p>
            <a:pPr lvl="1" eaLnBrk="1" hangingPunct="1">
              <a:buFontTx/>
              <a:buChar char="–"/>
            </a:pPr>
            <a:r>
              <a:rPr lang="en-US" altLang="en-US" sz="1800"/>
              <a:t>nearest neighbor, bilinear, Gaussian, bicubic</a:t>
            </a:r>
          </a:p>
          <a:p>
            <a:pPr lvl="1" eaLnBrk="1" hangingPunct="1">
              <a:buFontTx/>
              <a:buChar char="–"/>
            </a:pPr>
            <a:r>
              <a:rPr lang="en-US" altLang="en-US" sz="1800"/>
              <a:t>Check out </a:t>
            </a:r>
            <a:r>
              <a:rPr lang="en-US" altLang="en-US" sz="1800">
                <a:latin typeface="Courier" pitchFamily="2" charset="0"/>
              </a:rPr>
              <a:t>interp2</a:t>
            </a:r>
            <a:r>
              <a:rPr lang="en-US" altLang="en-US" sz="1800"/>
              <a:t> in Matlab / Python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60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F967ABD0-E72A-B147-9904-814647339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Bilinear Interpolation</a:t>
            </a:r>
          </a:p>
        </p:txBody>
      </p:sp>
      <p:pic>
        <p:nvPicPr>
          <p:cNvPr id="32771" name="Picture 4" descr="http://upload.wikimedia.org/wikipedia/commons/thumb/e/e7/Bilinear_interpolation.png/220px-Bilinear_interpolation.png">
            <a:extLst>
              <a:ext uri="{FF2B5EF4-FFF2-40B4-BE49-F238E27FC236}">
                <a16:creationId xmlns:a16="http://schemas.microsoft.com/office/drawing/2014/main" id="{C807CDB9-BF50-E74F-9C25-737AA085B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5775"/>
            <a:ext cx="35052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6">
            <a:extLst>
              <a:ext uri="{FF2B5EF4-FFF2-40B4-BE49-F238E27FC236}">
                <a16:creationId xmlns:a16="http://schemas.microsoft.com/office/drawing/2014/main" id="{D12C4FCF-8376-044C-B0AB-962B88D85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905500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hlinkClick r:id="rId3"/>
              </a:rPr>
              <a:t>http://en.wikipedia.org/wiki/Bilinear_interpolation</a:t>
            </a:r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ourier New" panose="02070309020205020404" pitchFamily="49" charset="0"/>
                <a:cs typeface="Courier New" panose="02070309020205020404" pitchFamily="49" charset="0"/>
              </a:rPr>
              <a:t>Help interp2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5DF17EDE-4B15-E641-8DD1-DFAAFAA9C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31069"/>
            <a:ext cx="2854187" cy="399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E62B566-AEE3-1344-9CA8-BEE5C98120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vs. inverse warping</a:t>
            </a:r>
          </a:p>
        </p:txBody>
      </p:sp>
      <p:sp>
        <p:nvSpPr>
          <p:cNvPr id="797699" name="Rectangle 3">
            <a:extLst>
              <a:ext uri="{FF2B5EF4-FFF2-40B4-BE49-F238E27FC236}">
                <a16:creationId xmlns:a16="http://schemas.microsoft.com/office/drawing/2014/main" id="{29CC27B6-BDDE-B24C-9CE6-5888B1DCD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r>
              <a:rPr lang="en-US" altLang="en-US"/>
              <a:t>Q:  which is better?</a:t>
            </a:r>
          </a:p>
          <a:p>
            <a:endParaRPr lang="en-US" altLang="en-US"/>
          </a:p>
          <a:p>
            <a:r>
              <a:rPr lang="en-US" altLang="en-US"/>
              <a:t>A:  usually inverse—eliminates holes</a:t>
            </a:r>
          </a:p>
          <a:p>
            <a:pPr lvl="1"/>
            <a:r>
              <a:rPr lang="en-US" altLang="en-US" sz="1800"/>
              <a:t>however, it requires an invertible warp function—not always possible...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699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3B8A394-92D0-774C-ADDC-7286EAFB9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Triangulations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08EB763-4817-F744-A005-FDFCACFA0C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546350"/>
          </a:xfrm>
        </p:spPr>
        <p:txBody>
          <a:bodyPr/>
          <a:lstStyle/>
          <a:p>
            <a:r>
              <a:rPr lang="en-US" altLang="en-US"/>
              <a:t>A </a:t>
            </a:r>
            <a:r>
              <a:rPr lang="en-US" altLang="en-US" i="1"/>
              <a:t>triangulation</a:t>
            </a:r>
            <a:r>
              <a:rPr lang="en-US" altLang="en-US"/>
              <a:t> of set of points in the plane is a </a:t>
            </a:r>
            <a:r>
              <a:rPr lang="en-US" altLang="en-US" i="1"/>
              <a:t>partition</a:t>
            </a:r>
            <a:r>
              <a:rPr lang="en-US" altLang="en-US"/>
              <a:t> of the convex hull to triangles whose vertices are the points, and do not contain other points.</a:t>
            </a:r>
          </a:p>
          <a:p>
            <a:r>
              <a:rPr lang="en-US" altLang="en-US"/>
              <a:t>There are an exponential number of triangulations of a point set.</a:t>
            </a:r>
          </a:p>
        </p:txBody>
      </p:sp>
      <p:grpSp>
        <p:nvGrpSpPr>
          <p:cNvPr id="34820" name="Group 4">
            <a:extLst>
              <a:ext uri="{FF2B5EF4-FFF2-40B4-BE49-F238E27FC236}">
                <a16:creationId xmlns:a16="http://schemas.microsoft.com/office/drawing/2014/main" id="{A3643F73-D56A-AF47-B743-5FAAF4004262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4038600"/>
            <a:ext cx="6858000" cy="1295400"/>
            <a:chOff x="672" y="2784"/>
            <a:chExt cx="4320" cy="816"/>
          </a:xfrm>
        </p:grpSpPr>
        <p:sp>
          <p:nvSpPr>
            <p:cNvPr id="34821" name="Freeform 5">
              <a:extLst>
                <a:ext uri="{FF2B5EF4-FFF2-40B4-BE49-F238E27FC236}">
                  <a16:creationId xmlns:a16="http://schemas.microsoft.com/office/drawing/2014/main" id="{5DA37244-D483-C441-8464-561514B89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832"/>
              <a:ext cx="384" cy="576"/>
            </a:xfrm>
            <a:custGeom>
              <a:avLst/>
              <a:gdLst>
                <a:gd name="T0" fmla="*/ 0 w 384"/>
                <a:gd name="T1" fmla="*/ 0 h 576"/>
                <a:gd name="T2" fmla="*/ 384 w 384"/>
                <a:gd name="T3" fmla="*/ 288 h 576"/>
                <a:gd name="T4" fmla="*/ 384 w 384"/>
                <a:gd name="T5" fmla="*/ 576 h 576"/>
                <a:gd name="T6" fmla="*/ 0 w 384"/>
                <a:gd name="T7" fmla="*/ 0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576"/>
                <a:gd name="T14" fmla="*/ 384 w 384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576">
                  <a:moveTo>
                    <a:pt x="0" y="0"/>
                  </a:moveTo>
                  <a:lnTo>
                    <a:pt x="384" y="288"/>
                  </a:lnTo>
                  <a:lnTo>
                    <a:pt x="384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2" name="Freeform 6">
              <a:extLst>
                <a:ext uri="{FF2B5EF4-FFF2-40B4-BE49-F238E27FC236}">
                  <a16:creationId xmlns:a16="http://schemas.microsoft.com/office/drawing/2014/main" id="{9ADB8B6A-2F09-234B-9C86-8467800FC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3312"/>
              <a:ext cx="912" cy="240"/>
            </a:xfrm>
            <a:custGeom>
              <a:avLst/>
              <a:gdLst>
                <a:gd name="T0" fmla="*/ 912 w 912"/>
                <a:gd name="T1" fmla="*/ 96 h 240"/>
                <a:gd name="T2" fmla="*/ 384 w 912"/>
                <a:gd name="T3" fmla="*/ 240 h 240"/>
                <a:gd name="T4" fmla="*/ 0 w 912"/>
                <a:gd name="T5" fmla="*/ 0 h 240"/>
                <a:gd name="T6" fmla="*/ 912 w 912"/>
                <a:gd name="T7" fmla="*/ 96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912" y="96"/>
                  </a:moveTo>
                  <a:lnTo>
                    <a:pt x="384" y="240"/>
                  </a:lnTo>
                  <a:lnTo>
                    <a:pt x="0" y="0"/>
                  </a:lnTo>
                  <a:lnTo>
                    <a:pt x="912" y="96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3" name="Freeform 7">
              <a:extLst>
                <a:ext uri="{FF2B5EF4-FFF2-40B4-BE49-F238E27FC236}">
                  <a16:creationId xmlns:a16="http://schemas.microsoft.com/office/drawing/2014/main" id="{0816BA0E-B308-6A4B-80FE-CCF73AEA3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2976"/>
              <a:ext cx="432" cy="336"/>
            </a:xfrm>
            <a:custGeom>
              <a:avLst/>
              <a:gdLst>
                <a:gd name="T0" fmla="*/ 0 w 432"/>
                <a:gd name="T1" fmla="*/ 336 h 336"/>
                <a:gd name="T2" fmla="*/ 96 w 432"/>
                <a:gd name="T3" fmla="*/ 0 h 336"/>
                <a:gd name="T4" fmla="*/ 432 w 432"/>
                <a:gd name="T5" fmla="*/ 144 h 336"/>
                <a:gd name="T6" fmla="*/ 0 w 432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0" y="336"/>
                  </a:moveTo>
                  <a:lnTo>
                    <a:pt x="96" y="0"/>
                  </a:lnTo>
                  <a:lnTo>
                    <a:pt x="432" y="144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4" name="Freeform 8">
              <a:extLst>
                <a:ext uri="{FF2B5EF4-FFF2-40B4-BE49-F238E27FC236}">
                  <a16:creationId xmlns:a16="http://schemas.microsoft.com/office/drawing/2014/main" id="{8D852C54-B77C-344F-B100-E9E2B244B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2832"/>
              <a:ext cx="432" cy="288"/>
            </a:xfrm>
            <a:custGeom>
              <a:avLst/>
              <a:gdLst>
                <a:gd name="T0" fmla="*/ 0 w 432"/>
                <a:gd name="T1" fmla="*/ 144 h 288"/>
                <a:gd name="T2" fmla="*/ 432 w 432"/>
                <a:gd name="T3" fmla="*/ 0 h 288"/>
                <a:gd name="T4" fmla="*/ 336 w 432"/>
                <a:gd name="T5" fmla="*/ 288 h 288"/>
                <a:gd name="T6" fmla="*/ 0 60000 65536"/>
                <a:gd name="T7" fmla="*/ 0 60000 65536"/>
                <a:gd name="T8" fmla="*/ 0 60000 65536"/>
                <a:gd name="T9" fmla="*/ 0 w 432"/>
                <a:gd name="T10" fmla="*/ 0 h 288"/>
                <a:gd name="T11" fmla="*/ 432 w 43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288">
                  <a:moveTo>
                    <a:pt x="0" y="144"/>
                  </a:moveTo>
                  <a:lnTo>
                    <a:pt x="432" y="0"/>
                  </a:lnTo>
                  <a:lnTo>
                    <a:pt x="336" y="288"/>
                  </a:lnTo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5" name="Freeform 9">
              <a:extLst>
                <a:ext uri="{FF2B5EF4-FFF2-40B4-BE49-F238E27FC236}">
                  <a16:creationId xmlns:a16="http://schemas.microsoft.com/office/drawing/2014/main" id="{82552512-F881-6C48-8E18-C8C0C7C52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2832"/>
              <a:ext cx="480" cy="576"/>
            </a:xfrm>
            <a:custGeom>
              <a:avLst/>
              <a:gdLst>
                <a:gd name="T0" fmla="*/ 0 w 480"/>
                <a:gd name="T1" fmla="*/ 288 h 576"/>
                <a:gd name="T2" fmla="*/ 96 w 480"/>
                <a:gd name="T3" fmla="*/ 0 h 576"/>
                <a:gd name="T4" fmla="*/ 480 w 480"/>
                <a:gd name="T5" fmla="*/ 576 h 576"/>
                <a:gd name="T6" fmla="*/ 0 w 480"/>
                <a:gd name="T7" fmla="*/ 288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576"/>
                <a:gd name="T14" fmla="*/ 480 w 480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576">
                  <a:moveTo>
                    <a:pt x="0" y="288"/>
                  </a:moveTo>
                  <a:lnTo>
                    <a:pt x="96" y="0"/>
                  </a:lnTo>
                  <a:lnTo>
                    <a:pt x="480" y="57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6" name="Freeform 10">
              <a:extLst>
                <a:ext uri="{FF2B5EF4-FFF2-40B4-BE49-F238E27FC236}">
                  <a16:creationId xmlns:a16="http://schemas.microsoft.com/office/drawing/2014/main" id="{F23BA5DE-3286-3245-B500-F7BD83C04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3120"/>
              <a:ext cx="912" cy="288"/>
            </a:xfrm>
            <a:custGeom>
              <a:avLst/>
              <a:gdLst>
                <a:gd name="T0" fmla="*/ 0 w 912"/>
                <a:gd name="T1" fmla="*/ 192 h 288"/>
                <a:gd name="T2" fmla="*/ 432 w 912"/>
                <a:gd name="T3" fmla="*/ 0 h 288"/>
                <a:gd name="T4" fmla="*/ 912 w 912"/>
                <a:gd name="T5" fmla="*/ 288 h 288"/>
                <a:gd name="T6" fmla="*/ 0 w 912"/>
                <a:gd name="T7" fmla="*/ 19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432" y="0"/>
                  </a:lnTo>
                  <a:lnTo>
                    <a:pt x="912" y="28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4827" name="Group 11">
              <a:extLst>
                <a:ext uri="{FF2B5EF4-FFF2-40B4-BE49-F238E27FC236}">
                  <a16:creationId xmlns:a16="http://schemas.microsoft.com/office/drawing/2014/main" id="{D81BC915-D608-D64D-A6F3-07C319C37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784"/>
              <a:ext cx="1008" cy="816"/>
              <a:chOff x="1344" y="2640"/>
              <a:chExt cx="1008" cy="816"/>
            </a:xfrm>
          </p:grpSpPr>
          <p:sp>
            <p:nvSpPr>
              <p:cNvPr id="34856" name="Oval 12">
                <a:extLst>
                  <a:ext uri="{FF2B5EF4-FFF2-40B4-BE49-F238E27FC236}">
                    <a16:creationId xmlns:a16="http://schemas.microsoft.com/office/drawing/2014/main" id="{3E71F65D-CB87-D44F-8F3F-2BC885599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7" name="Oval 13">
                <a:extLst>
                  <a:ext uri="{FF2B5EF4-FFF2-40B4-BE49-F238E27FC236}">
                    <a16:creationId xmlns:a16="http://schemas.microsoft.com/office/drawing/2014/main" id="{5E2B501A-4698-1947-BCB6-CB9827499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8" name="Oval 14">
                <a:extLst>
                  <a:ext uri="{FF2B5EF4-FFF2-40B4-BE49-F238E27FC236}">
                    <a16:creationId xmlns:a16="http://schemas.microsoft.com/office/drawing/2014/main" id="{63F304A5-FF7E-7348-A96A-89C73DE41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9" name="Oval 15">
                <a:extLst>
                  <a:ext uri="{FF2B5EF4-FFF2-40B4-BE49-F238E27FC236}">
                    <a16:creationId xmlns:a16="http://schemas.microsoft.com/office/drawing/2014/main" id="{4B611BA6-2257-4141-8528-DE317E1B4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60" name="Oval 16">
                <a:extLst>
                  <a:ext uri="{FF2B5EF4-FFF2-40B4-BE49-F238E27FC236}">
                    <a16:creationId xmlns:a16="http://schemas.microsoft.com/office/drawing/2014/main" id="{04F10FE5-56F7-7F44-9A6C-4CC48834B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61" name="Oval 17">
                <a:extLst>
                  <a:ext uri="{FF2B5EF4-FFF2-40B4-BE49-F238E27FC236}">
                    <a16:creationId xmlns:a16="http://schemas.microsoft.com/office/drawing/2014/main" id="{94E7E6D7-95F1-BF4C-8437-25AF6900F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62" name="Oval 18">
                <a:extLst>
                  <a:ext uri="{FF2B5EF4-FFF2-40B4-BE49-F238E27FC236}">
                    <a16:creationId xmlns:a16="http://schemas.microsoft.com/office/drawing/2014/main" id="{EBFC4677-348E-A342-A8D9-3F332CA85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4828" name="Freeform 19">
              <a:extLst>
                <a:ext uri="{FF2B5EF4-FFF2-40B4-BE49-F238E27FC236}">
                  <a16:creationId xmlns:a16="http://schemas.microsoft.com/office/drawing/2014/main" id="{FBE7598A-AE4B-764B-8433-035BEC409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976"/>
              <a:ext cx="432" cy="336"/>
            </a:xfrm>
            <a:custGeom>
              <a:avLst/>
              <a:gdLst>
                <a:gd name="T0" fmla="*/ 96 w 432"/>
                <a:gd name="T1" fmla="*/ 0 h 336"/>
                <a:gd name="T2" fmla="*/ 432 w 432"/>
                <a:gd name="T3" fmla="*/ 144 h 336"/>
                <a:gd name="T4" fmla="*/ 0 w 432"/>
                <a:gd name="T5" fmla="*/ 336 h 336"/>
                <a:gd name="T6" fmla="*/ 96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96" y="0"/>
                  </a:moveTo>
                  <a:lnTo>
                    <a:pt x="432" y="144"/>
                  </a:lnTo>
                  <a:lnTo>
                    <a:pt x="0" y="33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9" name="Freeform 20">
              <a:extLst>
                <a:ext uri="{FF2B5EF4-FFF2-40B4-BE49-F238E27FC236}">
                  <a16:creationId xmlns:a16="http://schemas.microsoft.com/office/drawing/2014/main" id="{A3261F9F-131F-5C47-9647-0B4C7C748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3120"/>
              <a:ext cx="432" cy="432"/>
            </a:xfrm>
            <a:custGeom>
              <a:avLst/>
              <a:gdLst>
                <a:gd name="T0" fmla="*/ 0 w 432"/>
                <a:gd name="T1" fmla="*/ 192 h 432"/>
                <a:gd name="T2" fmla="*/ 432 w 432"/>
                <a:gd name="T3" fmla="*/ 0 h 432"/>
                <a:gd name="T4" fmla="*/ 384 w 432"/>
                <a:gd name="T5" fmla="*/ 432 h 432"/>
                <a:gd name="T6" fmla="*/ 0 w 432"/>
                <a:gd name="T7" fmla="*/ 19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432"/>
                <a:gd name="T14" fmla="*/ 432 w 432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432">
                  <a:moveTo>
                    <a:pt x="0" y="192"/>
                  </a:moveTo>
                  <a:lnTo>
                    <a:pt x="432" y="0"/>
                  </a:lnTo>
                  <a:lnTo>
                    <a:pt x="384" y="43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0" name="Freeform 21">
              <a:extLst>
                <a:ext uri="{FF2B5EF4-FFF2-40B4-BE49-F238E27FC236}">
                  <a16:creationId xmlns:a16="http://schemas.microsoft.com/office/drawing/2014/main" id="{5EA33241-93C8-CB4A-B739-0F45CF03E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3120"/>
              <a:ext cx="528" cy="432"/>
            </a:xfrm>
            <a:custGeom>
              <a:avLst/>
              <a:gdLst>
                <a:gd name="T0" fmla="*/ 0 w 528"/>
                <a:gd name="T1" fmla="*/ 432 h 432"/>
                <a:gd name="T2" fmla="*/ 48 w 528"/>
                <a:gd name="T3" fmla="*/ 0 h 432"/>
                <a:gd name="T4" fmla="*/ 528 w 528"/>
                <a:gd name="T5" fmla="*/ 288 h 432"/>
                <a:gd name="T6" fmla="*/ 0 w 528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32"/>
                <a:gd name="T14" fmla="*/ 528 w 5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32">
                  <a:moveTo>
                    <a:pt x="0" y="432"/>
                  </a:moveTo>
                  <a:lnTo>
                    <a:pt x="48" y="0"/>
                  </a:lnTo>
                  <a:lnTo>
                    <a:pt x="528" y="288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1" name="Freeform 22">
              <a:extLst>
                <a:ext uri="{FF2B5EF4-FFF2-40B4-BE49-F238E27FC236}">
                  <a16:creationId xmlns:a16="http://schemas.microsoft.com/office/drawing/2014/main" id="{B647C0A9-A310-D541-84AB-9D4078DC5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3120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0 h 288"/>
                <a:gd name="T4" fmla="*/ 480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2" name="Freeform 23">
              <a:extLst>
                <a:ext uri="{FF2B5EF4-FFF2-40B4-BE49-F238E27FC236}">
                  <a16:creationId xmlns:a16="http://schemas.microsoft.com/office/drawing/2014/main" id="{C2FE3C51-DB7C-F048-A6E8-274B8867B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832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288 h 288"/>
                <a:gd name="T4" fmla="*/ 96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288"/>
                  </a:lnTo>
                  <a:lnTo>
                    <a:pt x="96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3" name="Freeform 24">
              <a:extLst>
                <a:ext uri="{FF2B5EF4-FFF2-40B4-BE49-F238E27FC236}">
                  <a16:creationId xmlns:a16="http://schemas.microsoft.com/office/drawing/2014/main" id="{33F1B051-F05F-524A-9F22-170BEFD18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2832"/>
              <a:ext cx="432" cy="288"/>
            </a:xfrm>
            <a:custGeom>
              <a:avLst/>
              <a:gdLst>
                <a:gd name="T0" fmla="*/ 432 w 432"/>
                <a:gd name="T1" fmla="*/ 0 h 288"/>
                <a:gd name="T2" fmla="*/ 336 w 432"/>
                <a:gd name="T3" fmla="*/ 288 h 288"/>
                <a:gd name="T4" fmla="*/ 0 w 432"/>
                <a:gd name="T5" fmla="*/ 144 h 288"/>
                <a:gd name="T6" fmla="*/ 432 w 432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88"/>
                <a:gd name="T14" fmla="*/ 432 w 43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88">
                  <a:moveTo>
                    <a:pt x="432" y="0"/>
                  </a:moveTo>
                  <a:lnTo>
                    <a:pt x="336" y="288"/>
                  </a:lnTo>
                  <a:lnTo>
                    <a:pt x="0" y="144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4834" name="Group 25">
              <a:extLst>
                <a:ext uri="{FF2B5EF4-FFF2-40B4-BE49-F238E27FC236}">
                  <a16:creationId xmlns:a16="http://schemas.microsoft.com/office/drawing/2014/main" id="{AB33F713-5C3D-FA4F-8B78-14773B95BB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784"/>
              <a:ext cx="1008" cy="816"/>
              <a:chOff x="1344" y="2640"/>
              <a:chExt cx="1008" cy="816"/>
            </a:xfrm>
          </p:grpSpPr>
          <p:sp>
            <p:nvSpPr>
              <p:cNvPr id="34849" name="Oval 26">
                <a:extLst>
                  <a:ext uri="{FF2B5EF4-FFF2-40B4-BE49-F238E27FC236}">
                    <a16:creationId xmlns:a16="http://schemas.microsoft.com/office/drawing/2014/main" id="{7B57B89F-DED9-3642-94B3-A45BAF567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0" name="Oval 27">
                <a:extLst>
                  <a:ext uri="{FF2B5EF4-FFF2-40B4-BE49-F238E27FC236}">
                    <a16:creationId xmlns:a16="http://schemas.microsoft.com/office/drawing/2014/main" id="{7B9679DF-EECC-9B4A-8878-810AA41FD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1" name="Oval 28">
                <a:extLst>
                  <a:ext uri="{FF2B5EF4-FFF2-40B4-BE49-F238E27FC236}">
                    <a16:creationId xmlns:a16="http://schemas.microsoft.com/office/drawing/2014/main" id="{4F0733FB-9CD4-3F49-B14A-D39353C65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2" name="Oval 29">
                <a:extLst>
                  <a:ext uri="{FF2B5EF4-FFF2-40B4-BE49-F238E27FC236}">
                    <a16:creationId xmlns:a16="http://schemas.microsoft.com/office/drawing/2014/main" id="{DAC92EFB-E6F6-7B4F-9302-F3761A559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3" name="Oval 30">
                <a:extLst>
                  <a:ext uri="{FF2B5EF4-FFF2-40B4-BE49-F238E27FC236}">
                    <a16:creationId xmlns:a16="http://schemas.microsoft.com/office/drawing/2014/main" id="{D22EAE7C-776C-0C4A-AA51-E5A22F6AB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4" name="Oval 31">
                <a:extLst>
                  <a:ext uri="{FF2B5EF4-FFF2-40B4-BE49-F238E27FC236}">
                    <a16:creationId xmlns:a16="http://schemas.microsoft.com/office/drawing/2014/main" id="{62CF9EC1-C74E-754E-A2F5-F10272F78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5" name="Oval 32">
                <a:extLst>
                  <a:ext uri="{FF2B5EF4-FFF2-40B4-BE49-F238E27FC236}">
                    <a16:creationId xmlns:a16="http://schemas.microsoft.com/office/drawing/2014/main" id="{A5F3A540-34F3-FA42-BE06-064B52DC0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4835" name="Freeform 33">
              <a:extLst>
                <a:ext uri="{FF2B5EF4-FFF2-40B4-BE49-F238E27FC236}">
                  <a16:creationId xmlns:a16="http://schemas.microsoft.com/office/drawing/2014/main" id="{C1F58699-5704-B84B-B586-FAB69410A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192"/>
            </a:xfrm>
            <a:custGeom>
              <a:avLst/>
              <a:gdLst>
                <a:gd name="T0" fmla="*/ 0 w 912"/>
                <a:gd name="T1" fmla="*/ 192 h 192"/>
                <a:gd name="T2" fmla="*/ 432 w 912"/>
                <a:gd name="T3" fmla="*/ 0 h 192"/>
                <a:gd name="T4" fmla="*/ 912 w 912"/>
                <a:gd name="T5" fmla="*/ 0 h 192"/>
                <a:gd name="T6" fmla="*/ 0 w 912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192"/>
                <a:gd name="T14" fmla="*/ 912 w 91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192">
                  <a:moveTo>
                    <a:pt x="0" y="192"/>
                  </a:moveTo>
                  <a:lnTo>
                    <a:pt x="432" y="0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6" name="Freeform 34">
              <a:extLst>
                <a:ext uri="{FF2B5EF4-FFF2-40B4-BE49-F238E27FC236}">
                  <a16:creationId xmlns:a16="http://schemas.microsoft.com/office/drawing/2014/main" id="{E3093690-AE33-D344-9EB3-F4CFF3536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288"/>
            </a:xfrm>
            <a:custGeom>
              <a:avLst/>
              <a:gdLst>
                <a:gd name="T0" fmla="*/ 0 w 912"/>
                <a:gd name="T1" fmla="*/ 192 h 288"/>
                <a:gd name="T2" fmla="*/ 912 w 912"/>
                <a:gd name="T3" fmla="*/ 288 h 288"/>
                <a:gd name="T4" fmla="*/ 912 w 912"/>
                <a:gd name="T5" fmla="*/ 0 h 288"/>
                <a:gd name="T6" fmla="*/ 0 w 912"/>
                <a:gd name="T7" fmla="*/ 19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912" y="288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7" name="Freeform 35">
              <a:extLst>
                <a:ext uri="{FF2B5EF4-FFF2-40B4-BE49-F238E27FC236}">
                  <a16:creationId xmlns:a16="http://schemas.microsoft.com/office/drawing/2014/main" id="{CAE0D4AA-B035-154A-8FD6-611B90D03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312"/>
              <a:ext cx="912" cy="240"/>
            </a:xfrm>
            <a:custGeom>
              <a:avLst/>
              <a:gdLst>
                <a:gd name="T0" fmla="*/ 0 w 912"/>
                <a:gd name="T1" fmla="*/ 0 h 240"/>
                <a:gd name="T2" fmla="*/ 912 w 912"/>
                <a:gd name="T3" fmla="*/ 96 h 240"/>
                <a:gd name="T4" fmla="*/ 384 w 912"/>
                <a:gd name="T5" fmla="*/ 240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8" name="Freeform 36">
              <a:extLst>
                <a:ext uri="{FF2B5EF4-FFF2-40B4-BE49-F238E27FC236}">
                  <a16:creationId xmlns:a16="http://schemas.microsoft.com/office/drawing/2014/main" id="{3821C69A-F9E0-7B49-A91E-4EB4C659D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96 w 528"/>
                <a:gd name="T3" fmla="*/ 144 h 480"/>
                <a:gd name="T4" fmla="*/ 528 w 528"/>
                <a:gd name="T5" fmla="*/ 0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9" name="Freeform 37">
              <a:extLst>
                <a:ext uri="{FF2B5EF4-FFF2-40B4-BE49-F238E27FC236}">
                  <a16:creationId xmlns:a16="http://schemas.microsoft.com/office/drawing/2014/main" id="{A4C12A75-791C-7A43-94D1-864500A5D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528 w 528"/>
                <a:gd name="T3" fmla="*/ 0 h 480"/>
                <a:gd name="T4" fmla="*/ 432 w 528"/>
                <a:gd name="T5" fmla="*/ 288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40" name="Freeform 38">
              <a:extLst>
                <a:ext uri="{FF2B5EF4-FFF2-40B4-BE49-F238E27FC236}">
                  <a16:creationId xmlns:a16="http://schemas.microsoft.com/office/drawing/2014/main" id="{C962E22F-D973-5841-89F7-B8E2C7292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2832"/>
              <a:ext cx="480" cy="288"/>
            </a:xfrm>
            <a:custGeom>
              <a:avLst/>
              <a:gdLst>
                <a:gd name="T0" fmla="*/ 96 w 480"/>
                <a:gd name="T1" fmla="*/ 0 h 288"/>
                <a:gd name="T2" fmla="*/ 0 w 480"/>
                <a:gd name="T3" fmla="*/ 288 h 288"/>
                <a:gd name="T4" fmla="*/ 480 w 480"/>
                <a:gd name="T5" fmla="*/ 288 h 288"/>
                <a:gd name="T6" fmla="*/ 96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4841" name="Group 39">
              <a:extLst>
                <a:ext uri="{FF2B5EF4-FFF2-40B4-BE49-F238E27FC236}">
                  <a16:creationId xmlns:a16="http://schemas.microsoft.com/office/drawing/2014/main" id="{1DC7CEEF-EF1B-3B42-ADBA-DC84C3AD2D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2784"/>
              <a:ext cx="1008" cy="816"/>
              <a:chOff x="1344" y="2640"/>
              <a:chExt cx="1008" cy="816"/>
            </a:xfrm>
          </p:grpSpPr>
          <p:sp>
            <p:nvSpPr>
              <p:cNvPr id="34842" name="Oval 40">
                <a:extLst>
                  <a:ext uri="{FF2B5EF4-FFF2-40B4-BE49-F238E27FC236}">
                    <a16:creationId xmlns:a16="http://schemas.microsoft.com/office/drawing/2014/main" id="{DC049FB5-E90D-4744-AFB9-47A35FFAD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3" name="Oval 41">
                <a:extLst>
                  <a:ext uri="{FF2B5EF4-FFF2-40B4-BE49-F238E27FC236}">
                    <a16:creationId xmlns:a16="http://schemas.microsoft.com/office/drawing/2014/main" id="{A7B992E4-3455-A742-B875-4CDC3EB2F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4" name="Oval 42">
                <a:extLst>
                  <a:ext uri="{FF2B5EF4-FFF2-40B4-BE49-F238E27FC236}">
                    <a16:creationId xmlns:a16="http://schemas.microsoft.com/office/drawing/2014/main" id="{03718DF2-C056-ED45-B297-E11D322BD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5" name="Oval 43">
                <a:extLst>
                  <a:ext uri="{FF2B5EF4-FFF2-40B4-BE49-F238E27FC236}">
                    <a16:creationId xmlns:a16="http://schemas.microsoft.com/office/drawing/2014/main" id="{2537B83B-7E5C-224F-B024-D3CC6F93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6" name="Oval 44">
                <a:extLst>
                  <a:ext uri="{FF2B5EF4-FFF2-40B4-BE49-F238E27FC236}">
                    <a16:creationId xmlns:a16="http://schemas.microsoft.com/office/drawing/2014/main" id="{3E7BF8A5-AAEC-D84F-BBF1-42604AE44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7" name="Oval 45">
                <a:extLst>
                  <a:ext uri="{FF2B5EF4-FFF2-40B4-BE49-F238E27FC236}">
                    <a16:creationId xmlns:a16="http://schemas.microsoft.com/office/drawing/2014/main" id="{70FE6C08-4E82-8340-8C77-3678BD740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8" name="Oval 46">
                <a:extLst>
                  <a:ext uri="{FF2B5EF4-FFF2-40B4-BE49-F238E27FC236}">
                    <a16:creationId xmlns:a16="http://schemas.microsoft.com/office/drawing/2014/main" id="{E3730666-C6BD-A14A-A2DB-C4B632E72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Line 2">
            <a:extLst>
              <a:ext uri="{FF2B5EF4-FFF2-40B4-BE49-F238E27FC236}">
                <a16:creationId xmlns:a16="http://schemas.microsoft.com/office/drawing/2014/main" id="{8DAF0247-DD91-354B-B9CD-230A67DDD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450" y="4324350"/>
            <a:ext cx="1095375" cy="752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07" name="Line 3">
            <a:extLst>
              <a:ext uri="{FF2B5EF4-FFF2-40B4-BE49-F238E27FC236}">
                <a16:creationId xmlns:a16="http://schemas.microsoft.com/office/drawing/2014/main" id="{06ADAA02-3546-8C4E-88E9-CBE85BD4AB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1050" y="3600450"/>
            <a:ext cx="866775" cy="1476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A9546019-D667-B446-B829-89C4E1C56A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O(</a:t>
            </a:r>
            <a:r>
              <a:rPr lang="en-US" altLang="en-US" i="1"/>
              <a:t>n</a:t>
            </a:r>
            <a:r>
              <a:rPr lang="en-US" altLang="en-US" baseline="30000"/>
              <a:t>3</a:t>
            </a:r>
            <a:r>
              <a:rPr lang="en-US" altLang="en-US"/>
              <a:t>) Triangulation Algorithm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0DDC2C7D-2954-454D-A6B0-C30C00672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Repeat until impossible:</a:t>
            </a:r>
          </a:p>
          <a:p>
            <a:pPr lvl="1"/>
            <a:r>
              <a:rPr lang="en-US" altLang="en-US"/>
              <a:t>Select two sites.</a:t>
            </a:r>
          </a:p>
          <a:p>
            <a:pPr lvl="1"/>
            <a:r>
              <a:rPr lang="en-US" altLang="en-US"/>
              <a:t>If the edge connecting them does not intersect previous edges, keep it.</a:t>
            </a:r>
          </a:p>
        </p:txBody>
      </p:sp>
      <p:sp>
        <p:nvSpPr>
          <p:cNvPr id="661510" name="Line 6">
            <a:extLst>
              <a:ext uri="{FF2B5EF4-FFF2-40B4-BE49-F238E27FC236}">
                <a16:creationId xmlns:a16="http://schemas.microsoft.com/office/drawing/2014/main" id="{0DB6EDF0-0DBE-F244-B8D9-BBB94B4E60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9625" y="363855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1" name="Line 7">
            <a:extLst>
              <a:ext uri="{FF2B5EF4-FFF2-40B4-BE49-F238E27FC236}">
                <a16:creationId xmlns:a16="http://schemas.microsoft.com/office/drawing/2014/main" id="{9530A933-C7E3-7C4A-929F-A30D6BF833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91025" y="432435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2" name="Line 8">
            <a:extLst>
              <a:ext uri="{FF2B5EF4-FFF2-40B4-BE49-F238E27FC236}">
                <a16:creationId xmlns:a16="http://schemas.microsoft.com/office/drawing/2014/main" id="{CB609C27-EA2D-FB4D-A9D0-7D171F620D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2825" y="3638550"/>
            <a:ext cx="1066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3" name="Line 9">
            <a:extLst>
              <a:ext uri="{FF2B5EF4-FFF2-40B4-BE49-F238E27FC236}">
                <a16:creationId xmlns:a16="http://schemas.microsoft.com/office/drawing/2014/main" id="{F6BA622C-61CF-5F4F-AEE0-D8D9B7C7E0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91025" y="3609975"/>
            <a:ext cx="180975" cy="714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4" name="Line 10">
            <a:extLst>
              <a:ext uri="{FF2B5EF4-FFF2-40B4-BE49-F238E27FC236}">
                <a16:creationId xmlns:a16="http://schemas.microsoft.com/office/drawing/2014/main" id="{0DB6C76F-5922-0F4E-AAB9-A6AB1E5C09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0075" y="4333875"/>
            <a:ext cx="1057275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5" name="Line 11">
            <a:extLst>
              <a:ext uri="{FF2B5EF4-FFF2-40B4-BE49-F238E27FC236}">
                <a16:creationId xmlns:a16="http://schemas.microsoft.com/office/drawing/2014/main" id="{5598A39F-8E4C-A540-A7C9-DA8F132941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7825" y="432435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6" name="Line 12">
            <a:extLst>
              <a:ext uri="{FF2B5EF4-FFF2-40B4-BE49-F238E27FC236}">
                <a16:creationId xmlns:a16="http://schemas.microsoft.com/office/drawing/2014/main" id="{35FB6C4E-0761-9F4C-B010-548F9240D3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43275" y="4867275"/>
            <a:ext cx="1057275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7" name="Line 13">
            <a:extLst>
              <a:ext uri="{FF2B5EF4-FFF2-40B4-BE49-F238E27FC236}">
                <a16:creationId xmlns:a16="http://schemas.microsoft.com/office/drawing/2014/main" id="{5F47519B-C0CD-6540-87EF-827E741BF9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24225" y="4019550"/>
            <a:ext cx="228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8" name="Line 14">
            <a:extLst>
              <a:ext uri="{FF2B5EF4-FFF2-40B4-BE49-F238E27FC236}">
                <a16:creationId xmlns:a16="http://schemas.microsoft.com/office/drawing/2014/main" id="{F890D762-DFD4-F342-9DF6-8E5F32637B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38625" y="5010150"/>
            <a:ext cx="152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9" name="Line 15">
            <a:extLst>
              <a:ext uri="{FF2B5EF4-FFF2-40B4-BE49-F238E27FC236}">
                <a16:creationId xmlns:a16="http://schemas.microsoft.com/office/drawing/2014/main" id="{C078390D-3E21-8C4B-AB3A-55F96B5B5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4700" y="4829175"/>
            <a:ext cx="923925" cy="638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0" name="Line 16">
            <a:extLst>
              <a:ext uri="{FF2B5EF4-FFF2-40B4-BE49-F238E27FC236}">
                <a16:creationId xmlns:a16="http://schemas.microsoft.com/office/drawing/2014/main" id="{6FBF3CA3-1347-9A45-A4B9-A7AD1D335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2825" y="3962400"/>
            <a:ext cx="838200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1" name="Line 17">
            <a:extLst>
              <a:ext uri="{FF2B5EF4-FFF2-40B4-BE49-F238E27FC236}">
                <a16:creationId xmlns:a16="http://schemas.microsoft.com/office/drawing/2014/main" id="{0B7AF7B3-A409-2845-B36B-F5A5C9D359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4825" y="4324350"/>
            <a:ext cx="11430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2" name="Line 18">
            <a:extLst>
              <a:ext uri="{FF2B5EF4-FFF2-40B4-BE49-F238E27FC236}">
                <a16:creationId xmlns:a16="http://schemas.microsoft.com/office/drawing/2014/main" id="{B3B9386B-0037-CE42-B7EC-41462F0FD1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38625" y="5086350"/>
            <a:ext cx="1219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3" name="Line 19">
            <a:extLst>
              <a:ext uri="{FF2B5EF4-FFF2-40B4-BE49-F238E27FC236}">
                <a16:creationId xmlns:a16="http://schemas.microsoft.com/office/drawing/2014/main" id="{3CDD5240-B264-504F-8039-1BB9A70524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4700" y="4324350"/>
            <a:ext cx="2143125" cy="542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4" name="Line 20">
            <a:extLst>
              <a:ext uri="{FF2B5EF4-FFF2-40B4-BE49-F238E27FC236}">
                <a16:creationId xmlns:a16="http://schemas.microsoft.com/office/drawing/2014/main" id="{4B8857CA-888B-B74B-BECE-2FA1AE5516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33750" y="4314825"/>
            <a:ext cx="10287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5861" name="Group 21">
            <a:extLst>
              <a:ext uri="{FF2B5EF4-FFF2-40B4-BE49-F238E27FC236}">
                <a16:creationId xmlns:a16="http://schemas.microsoft.com/office/drawing/2014/main" id="{356C545D-37FD-CA42-BB56-F543EF6CD139}"/>
              </a:ext>
            </a:extLst>
          </p:cNvPr>
          <p:cNvGrpSpPr>
            <a:grpSpLocks/>
          </p:cNvGrpSpPr>
          <p:nvPr/>
        </p:nvGrpSpPr>
        <p:grpSpPr bwMode="auto">
          <a:xfrm>
            <a:off x="3228975" y="3486150"/>
            <a:ext cx="2360613" cy="2076450"/>
            <a:chOff x="3636" y="2256"/>
            <a:chExt cx="1487" cy="1308"/>
          </a:xfrm>
        </p:grpSpPr>
        <p:sp>
          <p:nvSpPr>
            <p:cNvPr id="35862" name="Oval 22">
              <a:extLst>
                <a:ext uri="{FF2B5EF4-FFF2-40B4-BE49-F238E27FC236}">
                  <a16:creationId xmlns:a16="http://schemas.microsoft.com/office/drawing/2014/main" id="{9F983D80-47B8-E746-9E99-27AA09D97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" y="2256"/>
              <a:ext cx="140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3" name="Oval 23">
              <a:extLst>
                <a:ext uri="{FF2B5EF4-FFF2-40B4-BE49-F238E27FC236}">
                  <a16:creationId xmlns:a16="http://schemas.microsoft.com/office/drawing/2014/main" id="{C74EFA44-708D-3640-8453-149102535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0" y="2713"/>
              <a:ext cx="141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4" name="Oval 24">
              <a:extLst>
                <a:ext uri="{FF2B5EF4-FFF2-40B4-BE49-F238E27FC236}">
                  <a16:creationId xmlns:a16="http://schemas.microsoft.com/office/drawing/2014/main" id="{61EC310C-D794-3440-A3C8-5DEB4EC52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0" y="2477"/>
              <a:ext cx="141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5" name="Oval 25">
              <a:extLst>
                <a:ext uri="{FF2B5EF4-FFF2-40B4-BE49-F238E27FC236}">
                  <a16:creationId xmlns:a16="http://schemas.microsoft.com/office/drawing/2014/main" id="{D126C139-163D-FA46-BD11-AB13DC8B2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" y="2713"/>
              <a:ext cx="140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6" name="Oval 26">
              <a:extLst>
                <a:ext uri="{FF2B5EF4-FFF2-40B4-BE49-F238E27FC236}">
                  <a16:creationId xmlns:a16="http://schemas.microsoft.com/office/drawing/2014/main" id="{0D4CA3E4-EA12-8743-AE05-0DAEA05EE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3034"/>
              <a:ext cx="140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7" name="Oval 27">
              <a:extLst>
                <a:ext uri="{FF2B5EF4-FFF2-40B4-BE49-F238E27FC236}">
                  <a16:creationId xmlns:a16="http://schemas.microsoft.com/office/drawing/2014/main" id="{7B14A9E7-F3F3-6049-8437-58D10AE99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3412"/>
              <a:ext cx="140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8" name="Oval 28">
              <a:extLst>
                <a:ext uri="{FF2B5EF4-FFF2-40B4-BE49-F238E27FC236}">
                  <a16:creationId xmlns:a16="http://schemas.microsoft.com/office/drawing/2014/main" id="{D31BB069-A13C-B245-960F-1D538961D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" y="3187"/>
              <a:ext cx="140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9" name="Oval 29">
              <a:extLst>
                <a:ext uri="{FF2B5EF4-FFF2-40B4-BE49-F238E27FC236}">
                  <a16:creationId xmlns:a16="http://schemas.microsoft.com/office/drawing/2014/main" id="{1AF84E2E-60A6-1E49-88D6-C53355D76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120"/>
              <a:ext cx="141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EB8294C-E4E2-EF4E-AF29-D0294F7E21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“Quality” Triangulations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562FC76-8413-E44F-A51D-0F6B3E090D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8486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Let </a:t>
            </a:r>
            <a:r>
              <a:rPr lang="en-US" altLang="en-US">
                <a:sym typeface="Symbol" pitchFamily="2" charset="2"/>
              </a:rPr>
              <a:t>(</a:t>
            </a:r>
            <a:r>
              <a:rPr lang="en-US" altLang="en-US" i="1">
                <a:sym typeface="Symbol" pitchFamily="2" charset="2"/>
              </a:rPr>
              <a:t>T</a:t>
            </a:r>
            <a:r>
              <a:rPr lang="en-US" altLang="en-US">
                <a:sym typeface="Symbol" pitchFamily="2" charset="2"/>
              </a:rPr>
              <a:t>) = </a:t>
            </a:r>
            <a:r>
              <a:rPr lang="en-US" altLang="en-US"/>
              <a:t>(</a:t>
            </a:r>
            <a:r>
              <a:rPr lang="en-US" altLang="en-US">
                <a:sym typeface="Symbol" pitchFamily="2" charset="2"/>
              </a:rPr>
              <a:t></a:t>
            </a:r>
            <a:r>
              <a:rPr lang="en-US" altLang="en-US" baseline="-25000"/>
              <a:t>1</a:t>
            </a:r>
            <a:r>
              <a:rPr lang="en-US" altLang="en-US"/>
              <a:t>, </a:t>
            </a:r>
            <a:r>
              <a:rPr lang="en-US" altLang="en-US">
                <a:sym typeface="Symbol" pitchFamily="2" charset="2"/>
              </a:rPr>
              <a:t></a:t>
            </a:r>
            <a:r>
              <a:rPr lang="en-US" altLang="en-US" baseline="-25000"/>
              <a:t>2</a:t>
            </a:r>
            <a:r>
              <a:rPr lang="en-US" altLang="en-US"/>
              <a:t> ,.., </a:t>
            </a:r>
            <a:r>
              <a:rPr lang="en-US" altLang="en-US">
                <a:sym typeface="Symbol" pitchFamily="2" charset="2"/>
              </a:rPr>
              <a:t></a:t>
            </a:r>
            <a:r>
              <a:rPr lang="en-US" altLang="en-US" baseline="-25000"/>
              <a:t>3t</a:t>
            </a:r>
            <a:r>
              <a:rPr lang="en-US" altLang="en-US"/>
              <a:t>) be the vector of angles in the triangulation </a:t>
            </a:r>
            <a:r>
              <a:rPr lang="en-US" altLang="en-US" i="1"/>
              <a:t>T </a:t>
            </a:r>
            <a:r>
              <a:rPr lang="en-US" altLang="en-US"/>
              <a:t>in increasing order.</a:t>
            </a:r>
          </a:p>
          <a:p>
            <a:pPr>
              <a:lnSpc>
                <a:spcPct val="90000"/>
              </a:lnSpc>
            </a:pPr>
            <a:r>
              <a:rPr lang="en-US" altLang="en-US"/>
              <a:t>A triangulation </a:t>
            </a:r>
            <a:r>
              <a:rPr lang="en-US" altLang="en-US" i="1"/>
              <a:t>T</a:t>
            </a:r>
            <a:r>
              <a:rPr lang="en-US" altLang="en-US" baseline="-25000"/>
              <a:t>1</a:t>
            </a:r>
            <a:r>
              <a:rPr lang="en-US" altLang="en-US"/>
              <a:t> will be “better” than </a:t>
            </a:r>
            <a:r>
              <a:rPr lang="en-US" altLang="en-US" i="1"/>
              <a:t>T</a:t>
            </a:r>
            <a:r>
              <a:rPr lang="en-US" altLang="en-US" baseline="-25000"/>
              <a:t>2</a:t>
            </a:r>
            <a:r>
              <a:rPr lang="en-US" altLang="en-US"/>
              <a:t> if </a:t>
            </a:r>
            <a:r>
              <a:rPr lang="en-US" altLang="en-US">
                <a:sym typeface="Symbol" pitchFamily="2" charset="2"/>
              </a:rPr>
              <a:t>(</a:t>
            </a:r>
            <a:r>
              <a:rPr lang="en-US" altLang="en-US" i="1">
                <a:sym typeface="Symbol" pitchFamily="2" charset="2"/>
              </a:rPr>
              <a:t>T</a:t>
            </a:r>
            <a:r>
              <a:rPr lang="en-US" altLang="en-US" baseline="-25000">
                <a:sym typeface="Symbol" pitchFamily="2" charset="2"/>
              </a:rPr>
              <a:t>1</a:t>
            </a:r>
            <a:r>
              <a:rPr lang="en-US" altLang="en-US">
                <a:sym typeface="Symbol" pitchFamily="2" charset="2"/>
              </a:rPr>
              <a:t>) &gt; (</a:t>
            </a:r>
            <a:r>
              <a:rPr lang="en-US" altLang="en-US" i="1">
                <a:sym typeface="Symbol" pitchFamily="2" charset="2"/>
              </a:rPr>
              <a:t>T</a:t>
            </a:r>
            <a:r>
              <a:rPr lang="en-US" altLang="en-US" baseline="-25000">
                <a:sym typeface="Symbol" pitchFamily="2" charset="2"/>
              </a:rPr>
              <a:t>2</a:t>
            </a:r>
            <a:r>
              <a:rPr lang="en-US" altLang="en-US">
                <a:sym typeface="Symbol" pitchFamily="2" charset="2"/>
              </a:rPr>
              <a:t>) lexicographically.</a:t>
            </a:r>
          </a:p>
          <a:p>
            <a:pPr>
              <a:lnSpc>
                <a:spcPct val="90000"/>
              </a:lnSpc>
            </a:pPr>
            <a:r>
              <a:rPr lang="en-US" altLang="en-US">
                <a:sym typeface="Symbol" pitchFamily="2" charset="2"/>
              </a:rPr>
              <a:t>The Delaunay triangulation is the “best” 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sym typeface="Symbol" pitchFamily="2" charset="2"/>
              </a:rPr>
              <a:t>Maximizes smallest angles</a:t>
            </a: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D9C77FB3-81BA-2846-A1B1-DCBE027DE4CA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733800"/>
            <a:ext cx="6019800" cy="2057400"/>
            <a:chOff x="2400" y="2784"/>
            <a:chExt cx="2592" cy="816"/>
          </a:xfrm>
        </p:grpSpPr>
        <p:sp>
          <p:nvSpPr>
            <p:cNvPr id="36871" name="Freeform 5">
              <a:extLst>
                <a:ext uri="{FF2B5EF4-FFF2-40B4-BE49-F238E27FC236}">
                  <a16:creationId xmlns:a16="http://schemas.microsoft.com/office/drawing/2014/main" id="{7C7BB32B-CAA8-FB42-A315-445ECD21B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976"/>
              <a:ext cx="432" cy="336"/>
            </a:xfrm>
            <a:custGeom>
              <a:avLst/>
              <a:gdLst>
                <a:gd name="T0" fmla="*/ 96 w 432"/>
                <a:gd name="T1" fmla="*/ 0 h 336"/>
                <a:gd name="T2" fmla="*/ 432 w 432"/>
                <a:gd name="T3" fmla="*/ 144 h 336"/>
                <a:gd name="T4" fmla="*/ 0 w 432"/>
                <a:gd name="T5" fmla="*/ 336 h 336"/>
                <a:gd name="T6" fmla="*/ 96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96" y="0"/>
                  </a:moveTo>
                  <a:lnTo>
                    <a:pt x="432" y="144"/>
                  </a:lnTo>
                  <a:lnTo>
                    <a:pt x="0" y="33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2" name="Freeform 6">
              <a:extLst>
                <a:ext uri="{FF2B5EF4-FFF2-40B4-BE49-F238E27FC236}">
                  <a16:creationId xmlns:a16="http://schemas.microsoft.com/office/drawing/2014/main" id="{3E945A7F-1226-6943-B841-289C19CE0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3120"/>
              <a:ext cx="432" cy="432"/>
            </a:xfrm>
            <a:custGeom>
              <a:avLst/>
              <a:gdLst>
                <a:gd name="T0" fmla="*/ 0 w 432"/>
                <a:gd name="T1" fmla="*/ 192 h 432"/>
                <a:gd name="T2" fmla="*/ 432 w 432"/>
                <a:gd name="T3" fmla="*/ 0 h 432"/>
                <a:gd name="T4" fmla="*/ 384 w 432"/>
                <a:gd name="T5" fmla="*/ 432 h 432"/>
                <a:gd name="T6" fmla="*/ 0 w 432"/>
                <a:gd name="T7" fmla="*/ 19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432"/>
                <a:gd name="T14" fmla="*/ 432 w 432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432">
                  <a:moveTo>
                    <a:pt x="0" y="192"/>
                  </a:moveTo>
                  <a:lnTo>
                    <a:pt x="432" y="0"/>
                  </a:lnTo>
                  <a:lnTo>
                    <a:pt x="384" y="43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3" name="Freeform 7">
              <a:extLst>
                <a:ext uri="{FF2B5EF4-FFF2-40B4-BE49-F238E27FC236}">
                  <a16:creationId xmlns:a16="http://schemas.microsoft.com/office/drawing/2014/main" id="{CE177F1F-3D38-894E-8F43-D2076D2C6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3120"/>
              <a:ext cx="528" cy="432"/>
            </a:xfrm>
            <a:custGeom>
              <a:avLst/>
              <a:gdLst>
                <a:gd name="T0" fmla="*/ 0 w 528"/>
                <a:gd name="T1" fmla="*/ 432 h 432"/>
                <a:gd name="T2" fmla="*/ 48 w 528"/>
                <a:gd name="T3" fmla="*/ 0 h 432"/>
                <a:gd name="T4" fmla="*/ 528 w 528"/>
                <a:gd name="T5" fmla="*/ 288 h 432"/>
                <a:gd name="T6" fmla="*/ 0 w 528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32"/>
                <a:gd name="T14" fmla="*/ 528 w 5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32">
                  <a:moveTo>
                    <a:pt x="0" y="432"/>
                  </a:moveTo>
                  <a:lnTo>
                    <a:pt x="48" y="0"/>
                  </a:lnTo>
                  <a:lnTo>
                    <a:pt x="528" y="288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4" name="Freeform 8">
              <a:extLst>
                <a:ext uri="{FF2B5EF4-FFF2-40B4-BE49-F238E27FC236}">
                  <a16:creationId xmlns:a16="http://schemas.microsoft.com/office/drawing/2014/main" id="{638077DC-3CF2-EC47-997A-D607348C1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3120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0 h 288"/>
                <a:gd name="T4" fmla="*/ 480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5" name="Freeform 9">
              <a:extLst>
                <a:ext uri="{FF2B5EF4-FFF2-40B4-BE49-F238E27FC236}">
                  <a16:creationId xmlns:a16="http://schemas.microsoft.com/office/drawing/2014/main" id="{BEA6134E-4DC3-6A47-871D-0D7A7EB9C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832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288 h 288"/>
                <a:gd name="T4" fmla="*/ 96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288"/>
                  </a:lnTo>
                  <a:lnTo>
                    <a:pt x="96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6" name="Freeform 10">
              <a:extLst>
                <a:ext uri="{FF2B5EF4-FFF2-40B4-BE49-F238E27FC236}">
                  <a16:creationId xmlns:a16="http://schemas.microsoft.com/office/drawing/2014/main" id="{036CA225-2E8B-1E44-8FA3-FB490FBB9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2832"/>
              <a:ext cx="432" cy="288"/>
            </a:xfrm>
            <a:custGeom>
              <a:avLst/>
              <a:gdLst>
                <a:gd name="T0" fmla="*/ 432 w 432"/>
                <a:gd name="T1" fmla="*/ 0 h 288"/>
                <a:gd name="T2" fmla="*/ 336 w 432"/>
                <a:gd name="T3" fmla="*/ 288 h 288"/>
                <a:gd name="T4" fmla="*/ 0 w 432"/>
                <a:gd name="T5" fmla="*/ 144 h 288"/>
                <a:gd name="T6" fmla="*/ 432 w 432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88"/>
                <a:gd name="T14" fmla="*/ 432 w 43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88">
                  <a:moveTo>
                    <a:pt x="432" y="0"/>
                  </a:moveTo>
                  <a:lnTo>
                    <a:pt x="336" y="288"/>
                  </a:lnTo>
                  <a:lnTo>
                    <a:pt x="0" y="144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6877" name="Group 11">
              <a:extLst>
                <a:ext uri="{FF2B5EF4-FFF2-40B4-BE49-F238E27FC236}">
                  <a16:creationId xmlns:a16="http://schemas.microsoft.com/office/drawing/2014/main" id="{9CBC31DC-EF7E-FC44-B968-B895788C5F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784"/>
              <a:ext cx="1008" cy="816"/>
              <a:chOff x="1344" y="2640"/>
              <a:chExt cx="1008" cy="816"/>
            </a:xfrm>
          </p:grpSpPr>
          <p:sp>
            <p:nvSpPr>
              <p:cNvPr id="36892" name="Oval 12">
                <a:extLst>
                  <a:ext uri="{FF2B5EF4-FFF2-40B4-BE49-F238E27FC236}">
                    <a16:creationId xmlns:a16="http://schemas.microsoft.com/office/drawing/2014/main" id="{C59B9C45-D49C-8745-85A9-C1621A7C7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3" name="Oval 13">
                <a:extLst>
                  <a:ext uri="{FF2B5EF4-FFF2-40B4-BE49-F238E27FC236}">
                    <a16:creationId xmlns:a16="http://schemas.microsoft.com/office/drawing/2014/main" id="{D05F32BB-2A67-2E41-B94E-3549C0B83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4" name="Oval 14">
                <a:extLst>
                  <a:ext uri="{FF2B5EF4-FFF2-40B4-BE49-F238E27FC236}">
                    <a16:creationId xmlns:a16="http://schemas.microsoft.com/office/drawing/2014/main" id="{1E8912DE-484F-664F-AAD4-BB797B901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5" name="Oval 15">
                <a:extLst>
                  <a:ext uri="{FF2B5EF4-FFF2-40B4-BE49-F238E27FC236}">
                    <a16:creationId xmlns:a16="http://schemas.microsoft.com/office/drawing/2014/main" id="{7941E208-0CC9-A94D-B91B-334F27648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6" name="Oval 16">
                <a:extLst>
                  <a:ext uri="{FF2B5EF4-FFF2-40B4-BE49-F238E27FC236}">
                    <a16:creationId xmlns:a16="http://schemas.microsoft.com/office/drawing/2014/main" id="{493A806D-CFB9-A145-9966-81E022521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7" name="Oval 17">
                <a:extLst>
                  <a:ext uri="{FF2B5EF4-FFF2-40B4-BE49-F238E27FC236}">
                    <a16:creationId xmlns:a16="http://schemas.microsoft.com/office/drawing/2014/main" id="{9A9B76CD-CC1D-F843-9E98-3587C917B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8" name="Oval 18">
                <a:extLst>
                  <a:ext uri="{FF2B5EF4-FFF2-40B4-BE49-F238E27FC236}">
                    <a16:creationId xmlns:a16="http://schemas.microsoft.com/office/drawing/2014/main" id="{77D41E60-018B-1044-B105-5612D2E93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6878" name="Freeform 19">
              <a:extLst>
                <a:ext uri="{FF2B5EF4-FFF2-40B4-BE49-F238E27FC236}">
                  <a16:creationId xmlns:a16="http://schemas.microsoft.com/office/drawing/2014/main" id="{93F98EAD-C33C-E348-9338-A24DDAC4E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192"/>
            </a:xfrm>
            <a:custGeom>
              <a:avLst/>
              <a:gdLst>
                <a:gd name="T0" fmla="*/ 0 w 912"/>
                <a:gd name="T1" fmla="*/ 192 h 192"/>
                <a:gd name="T2" fmla="*/ 432 w 912"/>
                <a:gd name="T3" fmla="*/ 0 h 192"/>
                <a:gd name="T4" fmla="*/ 912 w 912"/>
                <a:gd name="T5" fmla="*/ 0 h 192"/>
                <a:gd name="T6" fmla="*/ 0 w 912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192"/>
                <a:gd name="T14" fmla="*/ 912 w 91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192">
                  <a:moveTo>
                    <a:pt x="0" y="192"/>
                  </a:moveTo>
                  <a:lnTo>
                    <a:pt x="432" y="0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9" name="Freeform 20">
              <a:extLst>
                <a:ext uri="{FF2B5EF4-FFF2-40B4-BE49-F238E27FC236}">
                  <a16:creationId xmlns:a16="http://schemas.microsoft.com/office/drawing/2014/main" id="{984103D4-0710-AB43-9D45-27E1A9A6D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288"/>
            </a:xfrm>
            <a:custGeom>
              <a:avLst/>
              <a:gdLst>
                <a:gd name="T0" fmla="*/ 0 w 912"/>
                <a:gd name="T1" fmla="*/ 192 h 288"/>
                <a:gd name="T2" fmla="*/ 912 w 912"/>
                <a:gd name="T3" fmla="*/ 288 h 288"/>
                <a:gd name="T4" fmla="*/ 912 w 912"/>
                <a:gd name="T5" fmla="*/ 0 h 288"/>
                <a:gd name="T6" fmla="*/ 0 w 912"/>
                <a:gd name="T7" fmla="*/ 19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912" y="288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0" name="Freeform 21">
              <a:extLst>
                <a:ext uri="{FF2B5EF4-FFF2-40B4-BE49-F238E27FC236}">
                  <a16:creationId xmlns:a16="http://schemas.microsoft.com/office/drawing/2014/main" id="{1D1781C0-55F7-694B-A794-A9FA3D09D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312"/>
              <a:ext cx="912" cy="240"/>
            </a:xfrm>
            <a:custGeom>
              <a:avLst/>
              <a:gdLst>
                <a:gd name="T0" fmla="*/ 0 w 912"/>
                <a:gd name="T1" fmla="*/ 0 h 240"/>
                <a:gd name="T2" fmla="*/ 912 w 912"/>
                <a:gd name="T3" fmla="*/ 96 h 240"/>
                <a:gd name="T4" fmla="*/ 384 w 912"/>
                <a:gd name="T5" fmla="*/ 240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1" name="Freeform 22">
              <a:extLst>
                <a:ext uri="{FF2B5EF4-FFF2-40B4-BE49-F238E27FC236}">
                  <a16:creationId xmlns:a16="http://schemas.microsoft.com/office/drawing/2014/main" id="{617F68B5-25BE-B146-B73A-B9EB2379B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96 w 528"/>
                <a:gd name="T3" fmla="*/ 144 h 480"/>
                <a:gd name="T4" fmla="*/ 528 w 528"/>
                <a:gd name="T5" fmla="*/ 0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2" name="Freeform 23">
              <a:extLst>
                <a:ext uri="{FF2B5EF4-FFF2-40B4-BE49-F238E27FC236}">
                  <a16:creationId xmlns:a16="http://schemas.microsoft.com/office/drawing/2014/main" id="{1D9EF186-CBA7-E94C-9781-BD7DF3533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528 w 528"/>
                <a:gd name="T3" fmla="*/ 0 h 480"/>
                <a:gd name="T4" fmla="*/ 432 w 528"/>
                <a:gd name="T5" fmla="*/ 288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3" name="Freeform 24">
              <a:extLst>
                <a:ext uri="{FF2B5EF4-FFF2-40B4-BE49-F238E27FC236}">
                  <a16:creationId xmlns:a16="http://schemas.microsoft.com/office/drawing/2014/main" id="{453BEDD2-89AC-CD47-9482-B8DAA20F0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2832"/>
              <a:ext cx="480" cy="288"/>
            </a:xfrm>
            <a:custGeom>
              <a:avLst/>
              <a:gdLst>
                <a:gd name="T0" fmla="*/ 96 w 480"/>
                <a:gd name="T1" fmla="*/ 0 h 288"/>
                <a:gd name="T2" fmla="*/ 0 w 480"/>
                <a:gd name="T3" fmla="*/ 288 h 288"/>
                <a:gd name="T4" fmla="*/ 480 w 480"/>
                <a:gd name="T5" fmla="*/ 288 h 288"/>
                <a:gd name="T6" fmla="*/ 96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6884" name="Group 25">
              <a:extLst>
                <a:ext uri="{FF2B5EF4-FFF2-40B4-BE49-F238E27FC236}">
                  <a16:creationId xmlns:a16="http://schemas.microsoft.com/office/drawing/2014/main" id="{0CEE6417-7255-5546-96AC-8263EEBF97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2784"/>
              <a:ext cx="1008" cy="816"/>
              <a:chOff x="1344" y="2640"/>
              <a:chExt cx="1008" cy="816"/>
            </a:xfrm>
          </p:grpSpPr>
          <p:sp>
            <p:nvSpPr>
              <p:cNvPr id="36885" name="Oval 26">
                <a:extLst>
                  <a:ext uri="{FF2B5EF4-FFF2-40B4-BE49-F238E27FC236}">
                    <a16:creationId xmlns:a16="http://schemas.microsoft.com/office/drawing/2014/main" id="{5512603A-CBB1-624C-895F-C2EA5513D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6" name="Oval 27">
                <a:extLst>
                  <a:ext uri="{FF2B5EF4-FFF2-40B4-BE49-F238E27FC236}">
                    <a16:creationId xmlns:a16="http://schemas.microsoft.com/office/drawing/2014/main" id="{B59C3184-9049-3D40-B23B-F4C15B2FA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7" name="Oval 28">
                <a:extLst>
                  <a:ext uri="{FF2B5EF4-FFF2-40B4-BE49-F238E27FC236}">
                    <a16:creationId xmlns:a16="http://schemas.microsoft.com/office/drawing/2014/main" id="{E036CBAD-7A86-7549-B6AA-BABB27B4D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8" name="Oval 29">
                <a:extLst>
                  <a:ext uri="{FF2B5EF4-FFF2-40B4-BE49-F238E27FC236}">
                    <a16:creationId xmlns:a16="http://schemas.microsoft.com/office/drawing/2014/main" id="{F2B78828-5DC7-2344-A9C6-4F4225873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9" name="Oval 30">
                <a:extLst>
                  <a:ext uri="{FF2B5EF4-FFF2-40B4-BE49-F238E27FC236}">
                    <a16:creationId xmlns:a16="http://schemas.microsoft.com/office/drawing/2014/main" id="{66BD1CF8-8870-BA4C-9758-C21853625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0" name="Oval 31">
                <a:extLst>
                  <a:ext uri="{FF2B5EF4-FFF2-40B4-BE49-F238E27FC236}">
                    <a16:creationId xmlns:a16="http://schemas.microsoft.com/office/drawing/2014/main" id="{E2F815BD-BD18-B245-A2E7-2C768D257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1" name="Oval 32">
                <a:extLst>
                  <a:ext uri="{FF2B5EF4-FFF2-40B4-BE49-F238E27FC236}">
                    <a16:creationId xmlns:a16="http://schemas.microsoft.com/office/drawing/2014/main" id="{B665B70A-BAD0-B842-8AF5-359F1A739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6869" name="Text Box 33">
            <a:extLst>
              <a:ext uri="{FF2B5EF4-FFF2-40B4-BE49-F238E27FC236}">
                <a16:creationId xmlns:a16="http://schemas.microsoft.com/office/drawing/2014/main" id="{356C3007-FFA3-4A49-B296-5875E9291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9436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</a:pPr>
            <a:r>
              <a:rPr lang="en-US" altLang="en-US" sz="1800"/>
              <a:t>good</a:t>
            </a:r>
          </a:p>
        </p:txBody>
      </p:sp>
      <p:sp>
        <p:nvSpPr>
          <p:cNvPr id="36870" name="Text Box 34">
            <a:extLst>
              <a:ext uri="{FF2B5EF4-FFF2-40B4-BE49-F238E27FC236}">
                <a16:creationId xmlns:a16="http://schemas.microsoft.com/office/drawing/2014/main" id="{CE2580B5-8FBA-4E4C-8B65-F8C07A07B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943600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</a:pPr>
            <a:r>
              <a:rPr lang="en-US" altLang="en-US" sz="1800"/>
              <a:t>bad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BC3A330-314D-C34C-A627-A125B580D7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Improving a Triangulation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0E12B15-2055-A541-9BB0-8DE8A461E9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97000"/>
          </a:xfrm>
        </p:spPr>
        <p:txBody>
          <a:bodyPr/>
          <a:lstStyle/>
          <a:p>
            <a:r>
              <a:rPr lang="en-US" altLang="en-US"/>
              <a:t>In any convex quadrangle, an </a:t>
            </a:r>
            <a:r>
              <a:rPr lang="en-US" altLang="en-US" i="1"/>
              <a:t>edge flip</a:t>
            </a:r>
            <a:r>
              <a:rPr lang="en-US" altLang="en-US"/>
              <a:t> is possible. If this flip </a:t>
            </a:r>
            <a:r>
              <a:rPr lang="en-US" altLang="en-US" i="1"/>
              <a:t>improves</a:t>
            </a:r>
            <a:r>
              <a:rPr lang="en-US" altLang="en-US"/>
              <a:t> the triangulation locally, it also improves the global triangulation.</a:t>
            </a:r>
          </a:p>
        </p:txBody>
      </p:sp>
      <p:sp>
        <p:nvSpPr>
          <p:cNvPr id="37892" name="Freeform 4">
            <a:extLst>
              <a:ext uri="{FF2B5EF4-FFF2-40B4-BE49-F238E27FC236}">
                <a16:creationId xmlns:a16="http://schemas.microsoft.com/office/drawing/2014/main" id="{2E39CC9B-9896-784F-80D7-F755C55AF51B}"/>
              </a:ext>
            </a:extLst>
          </p:cNvPr>
          <p:cNvSpPr>
            <a:spLocks/>
          </p:cNvSpPr>
          <p:nvPr/>
        </p:nvSpPr>
        <p:spPr bwMode="auto">
          <a:xfrm>
            <a:off x="2514600" y="2971800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3" name="Line 5">
            <a:extLst>
              <a:ext uri="{FF2B5EF4-FFF2-40B4-BE49-F238E27FC236}">
                <a16:creationId xmlns:a16="http://schemas.microsoft.com/office/drawing/2014/main" id="{E274913A-902F-6849-A0BF-4F34A8C82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429000"/>
            <a:ext cx="1066800" cy="990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4" name="Freeform 6">
            <a:extLst>
              <a:ext uri="{FF2B5EF4-FFF2-40B4-BE49-F238E27FC236}">
                <a16:creationId xmlns:a16="http://schemas.microsoft.com/office/drawing/2014/main" id="{FC87C57F-076C-E24E-9720-E75EA34052E3}"/>
              </a:ext>
            </a:extLst>
          </p:cNvPr>
          <p:cNvSpPr>
            <a:spLocks/>
          </p:cNvSpPr>
          <p:nvPr/>
        </p:nvSpPr>
        <p:spPr bwMode="auto">
          <a:xfrm>
            <a:off x="5105400" y="2971800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id="{6FA13AE8-943E-9049-B57C-F90D39A6AD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971800"/>
            <a:ext cx="762000" cy="1219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6" name="Line 8">
            <a:extLst>
              <a:ext uri="{FF2B5EF4-FFF2-40B4-BE49-F238E27FC236}">
                <a16:creationId xmlns:a16="http://schemas.microsoft.com/office/drawing/2014/main" id="{F9AF360F-AE43-E64B-A632-BD0AFEBB9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657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id="{7D957D11-2090-5B40-909D-A9EE847E2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7244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If an edge flip improves the triangulation, the first edge is called </a:t>
            </a:r>
            <a:r>
              <a:rPr lang="en-US" altLang="en-US" i="1"/>
              <a:t>illegal</a:t>
            </a:r>
            <a:r>
              <a:rPr lang="en-US" altLang="en-US"/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13ABD3C8-88DD-144A-BAE7-2CD64D705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Illegal Edges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21B0484-A84E-FA4C-84B2-049D4DE6D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1247775"/>
            <a:ext cx="7772400" cy="1295400"/>
          </a:xfrm>
        </p:spPr>
        <p:txBody>
          <a:bodyPr/>
          <a:lstStyle/>
          <a:p>
            <a:r>
              <a:rPr lang="en-US" altLang="en-US" sz="2000" b="1"/>
              <a:t>Lemma:</a:t>
            </a:r>
            <a:r>
              <a:rPr lang="en-US" altLang="en-US" sz="2000"/>
              <a:t> An edge </a:t>
            </a:r>
            <a:r>
              <a:rPr lang="en-US" altLang="en-US" sz="2000" i="1"/>
              <a:t>pq</a:t>
            </a:r>
            <a:r>
              <a:rPr lang="en-US" altLang="en-US" sz="2000"/>
              <a:t> is illegal iff one of its opposite vertices is inside the circle defined by the other three vertices.</a:t>
            </a:r>
          </a:p>
          <a:p>
            <a:r>
              <a:rPr lang="en-US" altLang="en-US" sz="2000" b="1"/>
              <a:t>Proof:</a:t>
            </a:r>
            <a:r>
              <a:rPr lang="en-US" altLang="en-US" sz="2000"/>
              <a:t> By Thales’ theorem.</a:t>
            </a:r>
          </a:p>
          <a:p>
            <a:endParaRPr lang="en-US" altLang="en-US" sz="2000"/>
          </a:p>
        </p:txBody>
      </p:sp>
      <p:sp>
        <p:nvSpPr>
          <p:cNvPr id="38916" name="Freeform 4">
            <a:extLst>
              <a:ext uri="{FF2B5EF4-FFF2-40B4-BE49-F238E27FC236}">
                <a16:creationId xmlns:a16="http://schemas.microsoft.com/office/drawing/2014/main" id="{FD994F42-E0A2-9A47-ADAD-007C1BC62417}"/>
              </a:ext>
            </a:extLst>
          </p:cNvPr>
          <p:cNvSpPr>
            <a:spLocks/>
          </p:cNvSpPr>
          <p:nvPr/>
        </p:nvSpPr>
        <p:spPr bwMode="auto">
          <a:xfrm>
            <a:off x="2590800" y="2733675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7" name="Line 5">
            <a:extLst>
              <a:ext uri="{FF2B5EF4-FFF2-40B4-BE49-F238E27FC236}">
                <a16:creationId xmlns:a16="http://schemas.microsoft.com/office/drawing/2014/main" id="{395225AB-684C-4145-9F74-F43B996B7E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3190875"/>
            <a:ext cx="1066800" cy="990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8" name="Freeform 6">
            <a:extLst>
              <a:ext uri="{FF2B5EF4-FFF2-40B4-BE49-F238E27FC236}">
                <a16:creationId xmlns:a16="http://schemas.microsoft.com/office/drawing/2014/main" id="{FCC8A231-6D35-7F4D-BE63-B8782C1A9AF8}"/>
              </a:ext>
            </a:extLst>
          </p:cNvPr>
          <p:cNvSpPr>
            <a:spLocks/>
          </p:cNvSpPr>
          <p:nvPr/>
        </p:nvSpPr>
        <p:spPr bwMode="auto">
          <a:xfrm>
            <a:off x="5181600" y="2733675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9" name="Line 7">
            <a:extLst>
              <a:ext uri="{FF2B5EF4-FFF2-40B4-BE49-F238E27FC236}">
                <a16:creationId xmlns:a16="http://schemas.microsoft.com/office/drawing/2014/main" id="{FDC7A4DB-4382-8F4E-8C55-F74D2B2A3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0200" y="2733675"/>
            <a:ext cx="762000" cy="1219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A8EEF901-F155-0548-B6FD-F6106BA6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44577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/>
              <a:t>Theorem:</a:t>
            </a:r>
            <a:r>
              <a:rPr lang="en-US" altLang="en-US" sz="2000"/>
              <a:t> A Delaunay triangulation does not contain illegal edges.</a:t>
            </a:r>
          </a:p>
          <a:p>
            <a:r>
              <a:rPr lang="en-US" altLang="en-US" sz="2000" b="1"/>
              <a:t>Corollary:</a:t>
            </a:r>
            <a:r>
              <a:rPr lang="en-US" altLang="en-US" sz="2000"/>
              <a:t> A triangle is Delaunay iff the circle through its vertices is empty of other sites.</a:t>
            </a:r>
            <a:endParaRPr lang="he-IL" altLang="en-US" sz="2000"/>
          </a:p>
          <a:p>
            <a:r>
              <a:rPr lang="en-US" altLang="en-US" sz="2000" b="1"/>
              <a:t>Corollary:</a:t>
            </a:r>
            <a:r>
              <a:rPr lang="en-US" altLang="en-US" sz="2000"/>
              <a:t> The Delaunay triangulation is not unique if more than three sites are co-circular.</a:t>
            </a:r>
          </a:p>
        </p:txBody>
      </p:sp>
      <p:sp>
        <p:nvSpPr>
          <p:cNvPr id="38921" name="Oval 9">
            <a:extLst>
              <a:ext uri="{FF2B5EF4-FFF2-40B4-BE49-F238E27FC236}">
                <a16:creationId xmlns:a16="http://schemas.microsoft.com/office/drawing/2014/main" id="{F0ED404F-EAA3-3746-AE6C-8860A5676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0" y="2466975"/>
            <a:ext cx="1752600" cy="1752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2" name="Oval 10">
            <a:extLst>
              <a:ext uri="{FF2B5EF4-FFF2-40B4-BE49-F238E27FC236}">
                <a16:creationId xmlns:a16="http://schemas.microsoft.com/office/drawing/2014/main" id="{73B7149C-0617-8B46-8ABC-15322EA0F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438" y="2679700"/>
            <a:ext cx="1466850" cy="1447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3" name="Oval 11">
            <a:extLst>
              <a:ext uri="{FF2B5EF4-FFF2-40B4-BE49-F238E27FC236}">
                <a16:creationId xmlns:a16="http://schemas.microsoft.com/office/drawing/2014/main" id="{54A4E42C-131B-3642-A7B4-0191AE5EF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574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95A0B6F6-C7F6-EA49-97AD-DA4143C5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8860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1800" i="1"/>
              <a:t>p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3E7FBB82-F2C0-E844-B8B3-6CB203E6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1052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1800" i="1"/>
              <a:t>q</a:t>
            </a:r>
          </a:p>
        </p:txBody>
      </p:sp>
      <p:sp>
        <p:nvSpPr>
          <p:cNvPr id="38926" name="Oval 14">
            <a:extLst>
              <a:ext uri="{FF2B5EF4-FFF2-40B4-BE49-F238E27FC236}">
                <a16:creationId xmlns:a16="http://schemas.microsoft.com/office/drawing/2014/main" id="{46C16E8D-F79D-9647-8CE0-BB98EC037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1052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7" name="Oval 15">
            <a:extLst>
              <a:ext uri="{FF2B5EF4-FFF2-40B4-BE49-F238E27FC236}">
                <a16:creationId xmlns:a16="http://schemas.microsoft.com/office/drawing/2014/main" id="{831AFF82-AC4E-B64F-ADA8-CDFEAC1B0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856038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8" name="Oval 16">
            <a:extLst>
              <a:ext uri="{FF2B5EF4-FFF2-40B4-BE49-F238E27FC236}">
                <a16:creationId xmlns:a16="http://schemas.microsoft.com/office/drawing/2014/main" id="{E7A4DC52-2BB9-C14B-855D-23C0ED2A8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1146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9" name="Oval 17">
            <a:extLst>
              <a:ext uri="{FF2B5EF4-FFF2-40B4-BE49-F238E27FC236}">
                <a16:creationId xmlns:a16="http://schemas.microsoft.com/office/drawing/2014/main" id="{45D79ACE-0719-C045-AE11-5A3AF2DF2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766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30" name="Oval 18">
            <a:extLst>
              <a:ext uri="{FF2B5EF4-FFF2-40B4-BE49-F238E27FC236}">
                <a16:creationId xmlns:a16="http://schemas.microsoft.com/office/drawing/2014/main" id="{6216970F-06DF-1B40-B183-6A12A02F1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1146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31" name="Oval 19">
            <a:extLst>
              <a:ext uri="{FF2B5EF4-FFF2-40B4-BE49-F238E27FC236}">
                <a16:creationId xmlns:a16="http://schemas.microsoft.com/office/drawing/2014/main" id="{FA1FE872-1050-3D4E-B6F9-28CCEE4B4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574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32" name="Oval 20">
            <a:extLst>
              <a:ext uri="{FF2B5EF4-FFF2-40B4-BE49-F238E27FC236}">
                <a16:creationId xmlns:a16="http://schemas.microsoft.com/office/drawing/2014/main" id="{A24B8112-0C8D-DA4B-B6C1-33119591E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1052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1C54898-550B-FB4E-9F42-C2D49589B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Transformations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FF54E41-22C4-7548-B9E3-98A765A24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image filtering: change </a:t>
            </a:r>
            <a:r>
              <a:rPr lang="en-US" altLang="en-US" b="1" i="1"/>
              <a:t>range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T(f(x))</a:t>
            </a:r>
          </a:p>
        </p:txBody>
      </p:sp>
      <p:grpSp>
        <p:nvGrpSpPr>
          <p:cNvPr id="5124" name="Group 4">
            <a:extLst>
              <a:ext uri="{FF2B5EF4-FFF2-40B4-BE49-F238E27FC236}">
                <a16:creationId xmlns:a16="http://schemas.microsoft.com/office/drawing/2014/main" id="{D343577B-5589-4C4A-9929-C2703B70171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667000"/>
            <a:ext cx="1981200" cy="1219200"/>
            <a:chOff x="960" y="1872"/>
            <a:chExt cx="1248" cy="768"/>
          </a:xfrm>
        </p:grpSpPr>
        <p:sp>
          <p:nvSpPr>
            <p:cNvPr id="5152" name="Line 5">
              <a:extLst>
                <a:ext uri="{FF2B5EF4-FFF2-40B4-BE49-F238E27FC236}">
                  <a16:creationId xmlns:a16="http://schemas.microsoft.com/office/drawing/2014/main" id="{2578A570-0046-E24B-ACF1-C65F1ADAD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6">
              <a:extLst>
                <a:ext uri="{FF2B5EF4-FFF2-40B4-BE49-F238E27FC236}">
                  <a16:creationId xmlns:a16="http://schemas.microsoft.com/office/drawing/2014/main" id="{CE983DDC-E880-494C-BE2A-8A2EDCDA3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7">
              <a:extLst>
                <a:ext uri="{FF2B5EF4-FFF2-40B4-BE49-F238E27FC236}">
                  <a16:creationId xmlns:a16="http://schemas.microsoft.com/office/drawing/2014/main" id="{DC1E56BF-C03F-6F45-AA15-2376C9388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">
              <a:extLst>
                <a:ext uri="{FF2B5EF4-FFF2-40B4-BE49-F238E27FC236}">
                  <a16:creationId xmlns:a16="http://schemas.microsoft.com/office/drawing/2014/main" id="{EE4B4ED3-FF76-EE44-9404-0F12492F1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56" name="Text Box 9">
              <a:extLst>
                <a:ext uri="{FF2B5EF4-FFF2-40B4-BE49-F238E27FC236}">
                  <a16:creationId xmlns:a16="http://schemas.microsoft.com/office/drawing/2014/main" id="{321AC1E8-BCE0-C448-B5E5-97D72E060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5125" name="Group 10">
            <a:extLst>
              <a:ext uri="{FF2B5EF4-FFF2-40B4-BE49-F238E27FC236}">
                <a16:creationId xmlns:a16="http://schemas.microsoft.com/office/drawing/2014/main" id="{4F595934-2386-5D4C-90AF-EFE8E6D434A1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971800"/>
            <a:ext cx="1600200" cy="476250"/>
            <a:chOff x="2256" y="2064"/>
            <a:chExt cx="1008" cy="300"/>
          </a:xfrm>
        </p:grpSpPr>
        <p:sp>
          <p:nvSpPr>
            <p:cNvPr id="5149" name="Text Box 11">
              <a:extLst>
                <a:ext uri="{FF2B5EF4-FFF2-40B4-BE49-F238E27FC236}">
                  <a16:creationId xmlns:a16="http://schemas.microsoft.com/office/drawing/2014/main" id="{B50F05BB-4F4C-7D49-A672-0C846FE26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50" name="Line 12">
              <a:extLst>
                <a:ext uri="{FF2B5EF4-FFF2-40B4-BE49-F238E27FC236}">
                  <a16:creationId xmlns:a16="http://schemas.microsoft.com/office/drawing/2014/main" id="{3F4AD9D6-1B17-FE49-BD1B-6ABDF73F9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13">
              <a:extLst>
                <a:ext uri="{FF2B5EF4-FFF2-40B4-BE49-F238E27FC236}">
                  <a16:creationId xmlns:a16="http://schemas.microsoft.com/office/drawing/2014/main" id="{0E1DD262-5D0E-4D4B-9080-93CA6BB9C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539B4668-1E71-174A-84DC-665AFC1CECC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667000"/>
            <a:ext cx="1981200" cy="1219200"/>
            <a:chOff x="3552" y="1872"/>
            <a:chExt cx="1248" cy="768"/>
          </a:xfrm>
        </p:grpSpPr>
        <p:sp>
          <p:nvSpPr>
            <p:cNvPr id="5144" name="Line 15">
              <a:extLst>
                <a:ext uri="{FF2B5EF4-FFF2-40B4-BE49-F238E27FC236}">
                  <a16:creationId xmlns:a16="http://schemas.microsoft.com/office/drawing/2014/main" id="{552F5103-65AC-6547-A94E-D1878AA80A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Line 16">
              <a:extLst>
                <a:ext uri="{FF2B5EF4-FFF2-40B4-BE49-F238E27FC236}">
                  <a16:creationId xmlns:a16="http://schemas.microsoft.com/office/drawing/2014/main" id="{A4ECBE09-9A9F-EC40-90B3-32D55A5249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17">
              <a:extLst>
                <a:ext uri="{FF2B5EF4-FFF2-40B4-BE49-F238E27FC236}">
                  <a16:creationId xmlns:a16="http://schemas.microsoft.com/office/drawing/2014/main" id="{9095316B-6218-4C49-9EA4-E61C39643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Text Box 18">
              <a:extLst>
                <a:ext uri="{FF2B5EF4-FFF2-40B4-BE49-F238E27FC236}">
                  <a16:creationId xmlns:a16="http://schemas.microsoft.com/office/drawing/2014/main" id="{C3374A4D-9F44-9A4F-89C3-ECA890411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8" name="Text Box 19">
              <a:extLst>
                <a:ext uri="{FF2B5EF4-FFF2-40B4-BE49-F238E27FC236}">
                  <a16:creationId xmlns:a16="http://schemas.microsoft.com/office/drawing/2014/main" id="{98CAE358-57FF-0E4A-A5F4-D5856D2AA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079" name="Group 20">
            <a:extLst>
              <a:ext uri="{FF2B5EF4-FFF2-40B4-BE49-F238E27FC236}">
                <a16:creationId xmlns:a16="http://schemas.microsoft.com/office/drawing/2014/main" id="{97E2CFAB-0DF2-7545-8B39-05CB1BA30C2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029200"/>
            <a:ext cx="1981200" cy="1219200"/>
            <a:chOff x="960" y="1872"/>
            <a:chExt cx="1248" cy="768"/>
          </a:xfrm>
        </p:grpSpPr>
        <p:sp>
          <p:nvSpPr>
            <p:cNvPr id="5139" name="Line 21">
              <a:extLst>
                <a:ext uri="{FF2B5EF4-FFF2-40B4-BE49-F238E27FC236}">
                  <a16:creationId xmlns:a16="http://schemas.microsoft.com/office/drawing/2014/main" id="{E8D560B0-0416-CB4A-9E09-9E0A55CB6B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Line 22">
              <a:extLst>
                <a:ext uri="{FF2B5EF4-FFF2-40B4-BE49-F238E27FC236}">
                  <a16:creationId xmlns:a16="http://schemas.microsoft.com/office/drawing/2014/main" id="{B4925688-08BA-8240-B6F9-81BC714B0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id="{55AB76D1-C88B-6846-B370-F7D715026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Text Box 24">
              <a:extLst>
                <a:ext uri="{FF2B5EF4-FFF2-40B4-BE49-F238E27FC236}">
                  <a16:creationId xmlns:a16="http://schemas.microsoft.com/office/drawing/2014/main" id="{1B454190-0EA1-8345-929A-513277D14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3" name="Text Box 25">
              <a:extLst>
                <a:ext uri="{FF2B5EF4-FFF2-40B4-BE49-F238E27FC236}">
                  <a16:creationId xmlns:a16="http://schemas.microsoft.com/office/drawing/2014/main" id="{5FDF8D73-F777-174D-B382-0687614EA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080" name="Group 26">
            <a:extLst>
              <a:ext uri="{FF2B5EF4-FFF2-40B4-BE49-F238E27FC236}">
                <a16:creationId xmlns:a16="http://schemas.microsoft.com/office/drawing/2014/main" id="{EED8C598-9D07-D344-9C67-8010C5E1CEB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5136" name="Text Box 27">
              <a:extLst>
                <a:ext uri="{FF2B5EF4-FFF2-40B4-BE49-F238E27FC236}">
                  <a16:creationId xmlns:a16="http://schemas.microsoft.com/office/drawing/2014/main" id="{228C15E2-E93E-C24A-B4D8-E26010420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37" name="Line 28">
              <a:extLst>
                <a:ext uri="{FF2B5EF4-FFF2-40B4-BE49-F238E27FC236}">
                  <a16:creationId xmlns:a16="http://schemas.microsoft.com/office/drawing/2014/main" id="{23FE2089-9F2F-C843-89C3-0A5130D9E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Line 29">
              <a:extLst>
                <a:ext uri="{FF2B5EF4-FFF2-40B4-BE49-F238E27FC236}">
                  <a16:creationId xmlns:a16="http://schemas.microsoft.com/office/drawing/2014/main" id="{9ADF2C36-37F6-3C4F-B4E9-78C2605F59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1" name="Group 30">
            <a:extLst>
              <a:ext uri="{FF2B5EF4-FFF2-40B4-BE49-F238E27FC236}">
                <a16:creationId xmlns:a16="http://schemas.microsoft.com/office/drawing/2014/main" id="{C6FAF098-B260-8A40-8A6F-A9DED801C7B8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5029200"/>
            <a:ext cx="1981200" cy="1219200"/>
            <a:chOff x="3552" y="3168"/>
            <a:chExt cx="1248" cy="768"/>
          </a:xfrm>
        </p:grpSpPr>
        <p:sp>
          <p:nvSpPr>
            <p:cNvPr id="5131" name="Line 31">
              <a:extLst>
                <a:ext uri="{FF2B5EF4-FFF2-40B4-BE49-F238E27FC236}">
                  <a16:creationId xmlns:a16="http://schemas.microsoft.com/office/drawing/2014/main" id="{BB4C8DEB-7288-3B46-8832-94504C7F9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Line 32">
              <a:extLst>
                <a:ext uri="{FF2B5EF4-FFF2-40B4-BE49-F238E27FC236}">
                  <a16:creationId xmlns:a16="http://schemas.microsoft.com/office/drawing/2014/main" id="{B851B277-7BFC-E143-9488-0E6DAE938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7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Freeform 33">
              <a:extLst>
                <a:ext uri="{FF2B5EF4-FFF2-40B4-BE49-F238E27FC236}">
                  <a16:creationId xmlns:a16="http://schemas.microsoft.com/office/drawing/2014/main" id="{92F2259C-252D-6848-80EB-B6D2206E0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3296"/>
              <a:ext cx="384" cy="384"/>
            </a:xfrm>
            <a:custGeom>
              <a:avLst/>
              <a:gdLst>
                <a:gd name="T0" fmla="*/ 0 w 672"/>
                <a:gd name="T1" fmla="*/ 304 h 384"/>
                <a:gd name="T2" fmla="*/ 1 w 672"/>
                <a:gd name="T3" fmla="*/ 16 h 384"/>
                <a:gd name="T4" fmla="*/ 1 w 672"/>
                <a:gd name="T5" fmla="*/ 208 h 384"/>
                <a:gd name="T6" fmla="*/ 1 w 672"/>
                <a:gd name="T7" fmla="*/ 352 h 384"/>
                <a:gd name="T8" fmla="*/ 1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Text Box 34">
              <a:extLst>
                <a:ext uri="{FF2B5EF4-FFF2-40B4-BE49-F238E27FC236}">
                  <a16:creationId xmlns:a16="http://schemas.microsoft.com/office/drawing/2014/main" id="{5EDA7351-684A-924B-BD66-313C98402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16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35" name="Text Box 35">
              <a:extLst>
                <a:ext uri="{FF2B5EF4-FFF2-40B4-BE49-F238E27FC236}">
                  <a16:creationId xmlns:a16="http://schemas.microsoft.com/office/drawing/2014/main" id="{C8518558-15C2-9C40-97CF-BD6920CCA1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705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3082" name="Rectangle 36">
            <a:extLst>
              <a:ext uri="{FF2B5EF4-FFF2-40B4-BE49-F238E27FC236}">
                <a16:creationId xmlns:a16="http://schemas.microsoft.com/office/drawing/2014/main" id="{E5270C62-E7C4-3240-81E1-2D01BF77C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62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en-US"/>
              <a:t>image warping: change </a:t>
            </a:r>
            <a:r>
              <a:rPr lang="en-US" altLang="en-US" b="1" i="1"/>
              <a:t>domain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f(T(x))</a:t>
            </a:r>
            <a:endParaRPr lang="en-US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C60DE5F-FADA-1F45-8971-C8D8665C8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Naïve Delaunay Algorithm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B01A5A6-9E29-AC4F-8134-DA66047C2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23975"/>
            <a:ext cx="7772400" cy="1828800"/>
          </a:xfrm>
        </p:spPr>
        <p:txBody>
          <a:bodyPr/>
          <a:lstStyle/>
          <a:p>
            <a:r>
              <a:rPr lang="en-US" altLang="en-US" sz="2000"/>
              <a:t>Start with an arbitrary triangulation. Flip any illegal edge until no more exist.</a:t>
            </a:r>
          </a:p>
          <a:p>
            <a:r>
              <a:rPr lang="en-US" altLang="en-US" sz="2000"/>
              <a:t>Could take a long time to terminate.</a:t>
            </a:r>
          </a:p>
        </p:txBody>
      </p:sp>
      <p:grpSp>
        <p:nvGrpSpPr>
          <p:cNvPr id="39940" name="Group 4">
            <a:extLst>
              <a:ext uri="{FF2B5EF4-FFF2-40B4-BE49-F238E27FC236}">
                <a16:creationId xmlns:a16="http://schemas.microsoft.com/office/drawing/2014/main" id="{D5C9276F-8B2A-CF4D-977F-2D39BC5B59E7}"/>
              </a:ext>
            </a:extLst>
          </p:cNvPr>
          <p:cNvGrpSpPr>
            <a:grpSpLocks/>
          </p:cNvGrpSpPr>
          <p:nvPr/>
        </p:nvGrpSpPr>
        <p:grpSpPr bwMode="auto">
          <a:xfrm>
            <a:off x="706438" y="3124200"/>
            <a:ext cx="2036762" cy="1600200"/>
            <a:chOff x="445" y="1968"/>
            <a:chExt cx="1475" cy="1296"/>
          </a:xfrm>
        </p:grpSpPr>
        <p:sp>
          <p:nvSpPr>
            <p:cNvPr id="39986" name="Freeform 5">
              <a:extLst>
                <a:ext uri="{FF2B5EF4-FFF2-40B4-BE49-F238E27FC236}">
                  <a16:creationId xmlns:a16="http://schemas.microsoft.com/office/drawing/2014/main" id="{BAC10829-8EFD-9745-BD9D-FA1191A9A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502"/>
              <a:ext cx="1334" cy="305"/>
            </a:xfrm>
            <a:custGeom>
              <a:avLst/>
              <a:gdLst>
                <a:gd name="T0" fmla="*/ 0 w 912"/>
                <a:gd name="T1" fmla="*/ 5076118 h 192"/>
                <a:gd name="T2" fmla="*/ 1858157 w 912"/>
                <a:gd name="T3" fmla="*/ 0 h 192"/>
                <a:gd name="T4" fmla="*/ 3922422 w 912"/>
                <a:gd name="T5" fmla="*/ 0 h 192"/>
                <a:gd name="T6" fmla="*/ 0 w 912"/>
                <a:gd name="T7" fmla="*/ 5076118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192"/>
                <a:gd name="T14" fmla="*/ 912 w 91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192">
                  <a:moveTo>
                    <a:pt x="0" y="192"/>
                  </a:moveTo>
                  <a:lnTo>
                    <a:pt x="432" y="0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87" name="Freeform 6">
              <a:extLst>
                <a:ext uri="{FF2B5EF4-FFF2-40B4-BE49-F238E27FC236}">
                  <a16:creationId xmlns:a16="http://schemas.microsoft.com/office/drawing/2014/main" id="{ED1EC6E2-940C-1246-BC9C-674A2BCE2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502"/>
              <a:ext cx="1334" cy="457"/>
            </a:xfrm>
            <a:custGeom>
              <a:avLst/>
              <a:gdLst>
                <a:gd name="T0" fmla="*/ 0 w 912"/>
                <a:gd name="T1" fmla="*/ 4959174 h 288"/>
                <a:gd name="T2" fmla="*/ 3922422 w 912"/>
                <a:gd name="T3" fmla="*/ 7423970 h 288"/>
                <a:gd name="T4" fmla="*/ 3922422 w 912"/>
                <a:gd name="T5" fmla="*/ 0 h 288"/>
                <a:gd name="T6" fmla="*/ 0 w 912"/>
                <a:gd name="T7" fmla="*/ 495917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912" y="288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88" name="Freeform 7">
              <a:extLst>
                <a:ext uri="{FF2B5EF4-FFF2-40B4-BE49-F238E27FC236}">
                  <a16:creationId xmlns:a16="http://schemas.microsoft.com/office/drawing/2014/main" id="{8A259811-32B2-B04F-A744-C59A9B79E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807"/>
              <a:ext cx="1334" cy="381"/>
            </a:xfrm>
            <a:custGeom>
              <a:avLst/>
              <a:gdLst>
                <a:gd name="T0" fmla="*/ 0 w 912"/>
                <a:gd name="T1" fmla="*/ 0 h 240"/>
                <a:gd name="T2" fmla="*/ 3922422 w 912"/>
                <a:gd name="T3" fmla="*/ 2492758 h 240"/>
                <a:gd name="T4" fmla="*/ 1651372 w 912"/>
                <a:gd name="T5" fmla="*/ 6247624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89" name="Freeform 8">
              <a:extLst>
                <a:ext uri="{FF2B5EF4-FFF2-40B4-BE49-F238E27FC236}">
                  <a16:creationId xmlns:a16="http://schemas.microsoft.com/office/drawing/2014/main" id="{F51CB8A6-7546-9747-9F90-29099B4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044"/>
              <a:ext cx="772" cy="763"/>
            </a:xfrm>
            <a:custGeom>
              <a:avLst/>
              <a:gdLst>
                <a:gd name="T0" fmla="*/ 0 w 528"/>
                <a:gd name="T1" fmla="*/ 12867949 h 480"/>
                <a:gd name="T2" fmla="*/ 409559 w 528"/>
                <a:gd name="T3" fmla="*/ 3861390 h 480"/>
                <a:gd name="T4" fmla="*/ 2251488 w 528"/>
                <a:gd name="T5" fmla="*/ 0 h 480"/>
                <a:gd name="T6" fmla="*/ 0 w 528"/>
                <a:gd name="T7" fmla="*/ 12867949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90" name="Freeform 9">
              <a:extLst>
                <a:ext uri="{FF2B5EF4-FFF2-40B4-BE49-F238E27FC236}">
                  <a16:creationId xmlns:a16="http://schemas.microsoft.com/office/drawing/2014/main" id="{CEBD2BA4-7F17-8A4F-84BE-DB3198ADE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044"/>
              <a:ext cx="772" cy="763"/>
            </a:xfrm>
            <a:custGeom>
              <a:avLst/>
              <a:gdLst>
                <a:gd name="T0" fmla="*/ 0 w 528"/>
                <a:gd name="T1" fmla="*/ 12867949 h 480"/>
                <a:gd name="T2" fmla="*/ 2251488 w 528"/>
                <a:gd name="T3" fmla="*/ 0 h 480"/>
                <a:gd name="T4" fmla="*/ 1842365 w 528"/>
                <a:gd name="T5" fmla="*/ 7719687 h 480"/>
                <a:gd name="T6" fmla="*/ 0 w 528"/>
                <a:gd name="T7" fmla="*/ 12867949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91" name="Freeform 10">
              <a:extLst>
                <a:ext uri="{FF2B5EF4-FFF2-40B4-BE49-F238E27FC236}">
                  <a16:creationId xmlns:a16="http://schemas.microsoft.com/office/drawing/2014/main" id="{8531DA9A-43BC-FB45-AC89-31CFE7522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" y="2044"/>
              <a:ext cx="702" cy="458"/>
            </a:xfrm>
            <a:custGeom>
              <a:avLst/>
              <a:gdLst>
                <a:gd name="T0" fmla="*/ 411258 w 480"/>
                <a:gd name="T1" fmla="*/ 0 h 288"/>
                <a:gd name="T2" fmla="*/ 0 w 480"/>
                <a:gd name="T3" fmla="*/ 7794874 h 288"/>
                <a:gd name="T4" fmla="*/ 2058311 w 480"/>
                <a:gd name="T5" fmla="*/ 7794874 h 288"/>
                <a:gd name="T6" fmla="*/ 411258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92" name="Group 11">
              <a:extLst>
                <a:ext uri="{FF2B5EF4-FFF2-40B4-BE49-F238E27FC236}">
                  <a16:creationId xmlns:a16="http://schemas.microsoft.com/office/drawing/2014/main" id="{2CDF89F3-D408-8D44-B7C3-0EF0377D6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" y="1968"/>
              <a:ext cx="1475" cy="1296"/>
              <a:chOff x="3181" y="2496"/>
              <a:chExt cx="1475" cy="1296"/>
            </a:xfrm>
          </p:grpSpPr>
          <p:sp>
            <p:nvSpPr>
              <p:cNvPr id="39993" name="Oval 12">
                <a:extLst>
                  <a:ext uri="{FF2B5EF4-FFF2-40B4-BE49-F238E27FC236}">
                    <a16:creationId xmlns:a16="http://schemas.microsoft.com/office/drawing/2014/main" id="{80944B8C-2738-A545-AD9C-154C65F2B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4" name="Oval 13">
                <a:extLst>
                  <a:ext uri="{FF2B5EF4-FFF2-40B4-BE49-F238E27FC236}">
                    <a16:creationId xmlns:a16="http://schemas.microsoft.com/office/drawing/2014/main" id="{2EC45955-BFF9-4540-BC28-E6E6A7714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5" name="Oval 14">
                <a:extLst>
                  <a:ext uri="{FF2B5EF4-FFF2-40B4-BE49-F238E27FC236}">
                    <a16:creationId xmlns:a16="http://schemas.microsoft.com/office/drawing/2014/main" id="{3A834E04-FC95-6142-A47F-7046786FB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6" name="Oval 15">
                <a:extLst>
                  <a:ext uri="{FF2B5EF4-FFF2-40B4-BE49-F238E27FC236}">
                    <a16:creationId xmlns:a16="http://schemas.microsoft.com/office/drawing/2014/main" id="{200100B6-9023-1642-A3D3-45680C85E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7" name="Oval 16">
                <a:extLst>
                  <a:ext uri="{FF2B5EF4-FFF2-40B4-BE49-F238E27FC236}">
                    <a16:creationId xmlns:a16="http://schemas.microsoft.com/office/drawing/2014/main" id="{DAF2C17A-CF3F-7A47-B0F4-0CE891DD3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8" name="Oval 17">
                <a:extLst>
                  <a:ext uri="{FF2B5EF4-FFF2-40B4-BE49-F238E27FC236}">
                    <a16:creationId xmlns:a16="http://schemas.microsoft.com/office/drawing/2014/main" id="{9781533A-EFA5-CA47-BAAB-5BA5F5ACC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9" name="Oval 18">
                <a:extLst>
                  <a:ext uri="{FF2B5EF4-FFF2-40B4-BE49-F238E27FC236}">
                    <a16:creationId xmlns:a16="http://schemas.microsoft.com/office/drawing/2014/main" id="{C2A6D1B7-7A37-544A-B225-E591B300C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" name="Group 19">
            <a:extLst>
              <a:ext uri="{FF2B5EF4-FFF2-40B4-BE49-F238E27FC236}">
                <a16:creationId xmlns:a16="http://schemas.microsoft.com/office/drawing/2014/main" id="{6EEE2098-CABB-C947-B430-3584550BADEB}"/>
              </a:ext>
            </a:extLst>
          </p:cNvPr>
          <p:cNvGrpSpPr>
            <a:grpSpLocks/>
          </p:cNvGrpSpPr>
          <p:nvPr/>
        </p:nvGrpSpPr>
        <p:grpSpPr bwMode="auto">
          <a:xfrm>
            <a:off x="3754438" y="3124200"/>
            <a:ext cx="2036762" cy="1600200"/>
            <a:chOff x="2029" y="1968"/>
            <a:chExt cx="1283" cy="1008"/>
          </a:xfrm>
        </p:grpSpPr>
        <p:sp>
          <p:nvSpPr>
            <p:cNvPr id="39972" name="Freeform 20">
              <a:extLst>
                <a:ext uri="{FF2B5EF4-FFF2-40B4-BE49-F238E27FC236}">
                  <a16:creationId xmlns:a16="http://schemas.microsoft.com/office/drawing/2014/main" id="{371361EE-D329-E545-A759-0A6828B69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2376"/>
              <a:ext cx="1176" cy="372"/>
            </a:xfrm>
            <a:custGeom>
              <a:avLst/>
              <a:gdLst>
                <a:gd name="T0" fmla="*/ 0 w 1176"/>
                <a:gd name="T1" fmla="*/ 246 h 372"/>
                <a:gd name="T2" fmla="*/ 558 w 1176"/>
                <a:gd name="T3" fmla="*/ 0 h 372"/>
                <a:gd name="T4" fmla="*/ 1176 w 1176"/>
                <a:gd name="T5" fmla="*/ 372 h 372"/>
                <a:gd name="T6" fmla="*/ 0 w 1176"/>
                <a:gd name="T7" fmla="*/ 246 h 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6"/>
                <a:gd name="T13" fmla="*/ 0 h 372"/>
                <a:gd name="T14" fmla="*/ 1176 w 1176"/>
                <a:gd name="T15" fmla="*/ 372 h 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6" h="372">
                  <a:moveTo>
                    <a:pt x="0" y="246"/>
                  </a:moveTo>
                  <a:lnTo>
                    <a:pt x="558" y="0"/>
                  </a:lnTo>
                  <a:lnTo>
                    <a:pt x="1176" y="372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rgbClr val="EF3B5D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3" name="Freeform 21">
              <a:extLst>
                <a:ext uri="{FF2B5EF4-FFF2-40B4-BE49-F238E27FC236}">
                  <a16:creationId xmlns:a16="http://schemas.microsoft.com/office/drawing/2014/main" id="{67BE4AE2-E97B-9848-BD0C-D7F7EB648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82"/>
              <a:ext cx="636" cy="354"/>
            </a:xfrm>
            <a:custGeom>
              <a:avLst/>
              <a:gdLst>
                <a:gd name="T0" fmla="*/ 0 w 636"/>
                <a:gd name="T1" fmla="*/ 0 h 354"/>
                <a:gd name="T2" fmla="*/ 636 w 636"/>
                <a:gd name="T3" fmla="*/ 0 h 354"/>
                <a:gd name="T4" fmla="*/ 636 w 636"/>
                <a:gd name="T5" fmla="*/ 354 h 354"/>
                <a:gd name="T6" fmla="*/ 0 w 636"/>
                <a:gd name="T7" fmla="*/ 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6"/>
                <a:gd name="T13" fmla="*/ 0 h 354"/>
                <a:gd name="T14" fmla="*/ 636 w 63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6" h="354">
                  <a:moveTo>
                    <a:pt x="0" y="0"/>
                  </a:moveTo>
                  <a:lnTo>
                    <a:pt x="636" y="0"/>
                  </a:lnTo>
                  <a:lnTo>
                    <a:pt x="636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4" name="Freeform 22">
              <a:extLst>
                <a:ext uri="{FF2B5EF4-FFF2-40B4-BE49-F238E27FC236}">
                  <a16:creationId xmlns:a16="http://schemas.microsoft.com/office/drawing/2014/main" id="{1EAC6256-8991-DD49-9FF9-BD8A603B7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2621"/>
              <a:ext cx="1160" cy="296"/>
            </a:xfrm>
            <a:custGeom>
              <a:avLst/>
              <a:gdLst>
                <a:gd name="T0" fmla="*/ 0 w 912"/>
                <a:gd name="T1" fmla="*/ 0 h 240"/>
                <a:gd name="T2" fmla="*/ 181124 w 912"/>
                <a:gd name="T3" fmla="*/ 9679 h 240"/>
                <a:gd name="T4" fmla="*/ 76289 w 912"/>
                <a:gd name="T5" fmla="*/ 24224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5" name="Freeform 23">
              <a:extLst>
                <a:ext uri="{FF2B5EF4-FFF2-40B4-BE49-F238E27FC236}">
                  <a16:creationId xmlns:a16="http://schemas.microsoft.com/office/drawing/2014/main" id="{15A0DC0F-476B-6C4B-BBE9-B0B88B31F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8704 w 528"/>
                <a:gd name="T3" fmla="*/ 15638 h 480"/>
                <a:gd name="T4" fmla="*/ 102993 w 528"/>
                <a:gd name="T5" fmla="*/ 0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6" name="Freeform 24">
              <a:extLst>
                <a:ext uri="{FF2B5EF4-FFF2-40B4-BE49-F238E27FC236}">
                  <a16:creationId xmlns:a16="http://schemas.microsoft.com/office/drawing/2014/main" id="{EAE79C90-D16A-9C4C-AD2B-46F873015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02993 w 528"/>
                <a:gd name="T3" fmla="*/ 0 h 480"/>
                <a:gd name="T4" fmla="*/ 84237 w 528"/>
                <a:gd name="T5" fmla="*/ 31332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7" name="Freeform 25">
              <a:extLst>
                <a:ext uri="{FF2B5EF4-FFF2-40B4-BE49-F238E27FC236}">
                  <a16:creationId xmlns:a16="http://schemas.microsoft.com/office/drawing/2014/main" id="{4BA897D7-BDE2-CC45-81E1-23ABB26E2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" y="2027"/>
              <a:ext cx="611" cy="356"/>
            </a:xfrm>
            <a:custGeom>
              <a:avLst/>
              <a:gdLst>
                <a:gd name="T0" fmla="*/ 19324 w 480"/>
                <a:gd name="T1" fmla="*/ 0 h 288"/>
                <a:gd name="T2" fmla="*/ 0 w 480"/>
                <a:gd name="T3" fmla="*/ 30511 h 288"/>
                <a:gd name="T4" fmla="*/ 96994 w 480"/>
                <a:gd name="T5" fmla="*/ 30511 h 288"/>
                <a:gd name="T6" fmla="*/ 19324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78" name="Group 26">
              <a:extLst>
                <a:ext uri="{FF2B5EF4-FFF2-40B4-BE49-F238E27FC236}">
                  <a16:creationId xmlns:a16="http://schemas.microsoft.com/office/drawing/2014/main" id="{7FDB3E4D-3A86-6D47-AB20-55A659BA13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9" y="1968"/>
              <a:ext cx="1283" cy="1008"/>
              <a:chOff x="3181" y="2496"/>
              <a:chExt cx="1475" cy="1296"/>
            </a:xfrm>
          </p:grpSpPr>
          <p:sp>
            <p:nvSpPr>
              <p:cNvPr id="39979" name="Oval 27">
                <a:extLst>
                  <a:ext uri="{FF2B5EF4-FFF2-40B4-BE49-F238E27FC236}">
                    <a16:creationId xmlns:a16="http://schemas.microsoft.com/office/drawing/2014/main" id="{8FB13298-4B34-8D46-BA71-06050E75B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0" name="Oval 28">
                <a:extLst>
                  <a:ext uri="{FF2B5EF4-FFF2-40B4-BE49-F238E27FC236}">
                    <a16:creationId xmlns:a16="http://schemas.microsoft.com/office/drawing/2014/main" id="{62371450-A2BF-5048-9E04-02FC3DEFD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1" name="Oval 29">
                <a:extLst>
                  <a:ext uri="{FF2B5EF4-FFF2-40B4-BE49-F238E27FC236}">
                    <a16:creationId xmlns:a16="http://schemas.microsoft.com/office/drawing/2014/main" id="{90C92A13-190B-B246-81B0-09E5366CE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2" name="Oval 30">
                <a:extLst>
                  <a:ext uri="{FF2B5EF4-FFF2-40B4-BE49-F238E27FC236}">
                    <a16:creationId xmlns:a16="http://schemas.microsoft.com/office/drawing/2014/main" id="{3A8A73D9-9ACF-7A45-92A3-6DF023A65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3" name="Oval 31">
                <a:extLst>
                  <a:ext uri="{FF2B5EF4-FFF2-40B4-BE49-F238E27FC236}">
                    <a16:creationId xmlns:a16="http://schemas.microsoft.com/office/drawing/2014/main" id="{F527B853-CFDE-2046-A727-5F6FEFB41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4" name="Oval 32">
                <a:extLst>
                  <a:ext uri="{FF2B5EF4-FFF2-40B4-BE49-F238E27FC236}">
                    <a16:creationId xmlns:a16="http://schemas.microsoft.com/office/drawing/2014/main" id="{361CC6D0-DF1F-EB42-8C8F-C475B940D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5" name="Oval 33">
                <a:extLst>
                  <a:ext uri="{FF2B5EF4-FFF2-40B4-BE49-F238E27FC236}">
                    <a16:creationId xmlns:a16="http://schemas.microsoft.com/office/drawing/2014/main" id="{EF2F6B6E-98E1-144E-B4EF-27DFB643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Group 34">
            <a:extLst>
              <a:ext uri="{FF2B5EF4-FFF2-40B4-BE49-F238E27FC236}">
                <a16:creationId xmlns:a16="http://schemas.microsoft.com/office/drawing/2014/main" id="{73A038DF-F7C7-8347-BA6E-DC1995985D8F}"/>
              </a:ext>
            </a:extLst>
          </p:cNvPr>
          <p:cNvGrpSpPr>
            <a:grpSpLocks/>
          </p:cNvGrpSpPr>
          <p:nvPr/>
        </p:nvGrpSpPr>
        <p:grpSpPr bwMode="auto">
          <a:xfrm>
            <a:off x="2154238" y="4800600"/>
            <a:ext cx="2036762" cy="1600200"/>
            <a:chOff x="3888" y="1968"/>
            <a:chExt cx="1283" cy="1008"/>
          </a:xfrm>
        </p:grpSpPr>
        <p:sp>
          <p:nvSpPr>
            <p:cNvPr id="39958" name="Freeform 35">
              <a:extLst>
                <a:ext uri="{FF2B5EF4-FFF2-40B4-BE49-F238E27FC236}">
                  <a16:creationId xmlns:a16="http://schemas.microsoft.com/office/drawing/2014/main" id="{50E93861-D1D4-E14F-8E92-9301DC56A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2382"/>
              <a:ext cx="552" cy="534"/>
            </a:xfrm>
            <a:custGeom>
              <a:avLst/>
              <a:gdLst>
                <a:gd name="T0" fmla="*/ 0 w 552"/>
                <a:gd name="T1" fmla="*/ 240 h 534"/>
                <a:gd name="T2" fmla="*/ 552 w 552"/>
                <a:gd name="T3" fmla="*/ 0 h 534"/>
                <a:gd name="T4" fmla="*/ 498 w 552"/>
                <a:gd name="T5" fmla="*/ 534 h 534"/>
                <a:gd name="T6" fmla="*/ 0 w 552"/>
                <a:gd name="T7" fmla="*/ 240 h 5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2"/>
                <a:gd name="T13" fmla="*/ 0 h 534"/>
                <a:gd name="T14" fmla="*/ 552 w 552"/>
                <a:gd name="T15" fmla="*/ 534 h 5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2" h="534">
                  <a:moveTo>
                    <a:pt x="0" y="240"/>
                  </a:moveTo>
                  <a:lnTo>
                    <a:pt x="552" y="0"/>
                  </a:lnTo>
                  <a:lnTo>
                    <a:pt x="498" y="534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hlink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59" name="Freeform 36">
              <a:extLst>
                <a:ext uri="{FF2B5EF4-FFF2-40B4-BE49-F238E27FC236}">
                  <a16:creationId xmlns:a16="http://schemas.microsoft.com/office/drawing/2014/main" id="{9C5AC00F-7F24-304D-A4DA-DAD67D3F6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" y="2382"/>
              <a:ext cx="678" cy="540"/>
            </a:xfrm>
            <a:custGeom>
              <a:avLst/>
              <a:gdLst>
                <a:gd name="T0" fmla="*/ 0 w 678"/>
                <a:gd name="T1" fmla="*/ 540 h 540"/>
                <a:gd name="T2" fmla="*/ 66 w 678"/>
                <a:gd name="T3" fmla="*/ 0 h 540"/>
                <a:gd name="T4" fmla="*/ 678 w 678"/>
                <a:gd name="T5" fmla="*/ 360 h 540"/>
                <a:gd name="T6" fmla="*/ 0 w 678"/>
                <a:gd name="T7" fmla="*/ 540 h 5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8"/>
                <a:gd name="T13" fmla="*/ 0 h 540"/>
                <a:gd name="T14" fmla="*/ 678 w 678"/>
                <a:gd name="T15" fmla="*/ 540 h 5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8" h="540">
                  <a:moveTo>
                    <a:pt x="0" y="540"/>
                  </a:moveTo>
                  <a:lnTo>
                    <a:pt x="66" y="0"/>
                  </a:lnTo>
                  <a:lnTo>
                    <a:pt x="678" y="36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FF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0" name="Freeform 37">
              <a:extLst>
                <a:ext uri="{FF2B5EF4-FFF2-40B4-BE49-F238E27FC236}">
                  <a16:creationId xmlns:a16="http://schemas.microsoft.com/office/drawing/2014/main" id="{2C393A0B-4D61-2F41-9D54-06E64C511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" y="2382"/>
              <a:ext cx="636" cy="354"/>
            </a:xfrm>
            <a:custGeom>
              <a:avLst/>
              <a:gdLst>
                <a:gd name="T0" fmla="*/ 0 w 636"/>
                <a:gd name="T1" fmla="*/ 0 h 354"/>
                <a:gd name="T2" fmla="*/ 636 w 636"/>
                <a:gd name="T3" fmla="*/ 0 h 354"/>
                <a:gd name="T4" fmla="*/ 636 w 636"/>
                <a:gd name="T5" fmla="*/ 354 h 354"/>
                <a:gd name="T6" fmla="*/ 0 w 636"/>
                <a:gd name="T7" fmla="*/ 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6"/>
                <a:gd name="T13" fmla="*/ 0 h 354"/>
                <a:gd name="T14" fmla="*/ 636 w 63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6" h="354">
                  <a:moveTo>
                    <a:pt x="0" y="0"/>
                  </a:moveTo>
                  <a:lnTo>
                    <a:pt x="636" y="0"/>
                  </a:lnTo>
                  <a:lnTo>
                    <a:pt x="636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1" name="Freeform 38">
              <a:extLst>
                <a:ext uri="{FF2B5EF4-FFF2-40B4-BE49-F238E27FC236}">
                  <a16:creationId xmlns:a16="http://schemas.microsoft.com/office/drawing/2014/main" id="{5976E4DB-48B7-EF44-9B59-854B894F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8704 w 528"/>
                <a:gd name="T3" fmla="*/ 15638 h 480"/>
                <a:gd name="T4" fmla="*/ 102993 w 528"/>
                <a:gd name="T5" fmla="*/ 0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2" name="Freeform 39">
              <a:extLst>
                <a:ext uri="{FF2B5EF4-FFF2-40B4-BE49-F238E27FC236}">
                  <a16:creationId xmlns:a16="http://schemas.microsoft.com/office/drawing/2014/main" id="{36B4A3F7-D164-2843-896B-C7E5F0F19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02993 w 528"/>
                <a:gd name="T3" fmla="*/ 0 h 480"/>
                <a:gd name="T4" fmla="*/ 84237 w 528"/>
                <a:gd name="T5" fmla="*/ 31332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3" name="Freeform 40">
              <a:extLst>
                <a:ext uri="{FF2B5EF4-FFF2-40B4-BE49-F238E27FC236}">
                  <a16:creationId xmlns:a16="http://schemas.microsoft.com/office/drawing/2014/main" id="{13725118-5090-5441-9BAD-0DF2C316F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" y="2027"/>
              <a:ext cx="611" cy="356"/>
            </a:xfrm>
            <a:custGeom>
              <a:avLst/>
              <a:gdLst>
                <a:gd name="T0" fmla="*/ 19324 w 480"/>
                <a:gd name="T1" fmla="*/ 0 h 288"/>
                <a:gd name="T2" fmla="*/ 0 w 480"/>
                <a:gd name="T3" fmla="*/ 30511 h 288"/>
                <a:gd name="T4" fmla="*/ 96994 w 480"/>
                <a:gd name="T5" fmla="*/ 30511 h 288"/>
                <a:gd name="T6" fmla="*/ 19324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64" name="Group 41">
              <a:extLst>
                <a:ext uri="{FF2B5EF4-FFF2-40B4-BE49-F238E27FC236}">
                  <a16:creationId xmlns:a16="http://schemas.microsoft.com/office/drawing/2014/main" id="{01CED8EB-2327-B642-8729-C0466A8115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1968"/>
              <a:ext cx="1283" cy="1008"/>
              <a:chOff x="3181" y="2496"/>
              <a:chExt cx="1475" cy="1296"/>
            </a:xfrm>
          </p:grpSpPr>
          <p:sp>
            <p:nvSpPr>
              <p:cNvPr id="39965" name="Oval 42">
                <a:extLst>
                  <a:ext uri="{FF2B5EF4-FFF2-40B4-BE49-F238E27FC236}">
                    <a16:creationId xmlns:a16="http://schemas.microsoft.com/office/drawing/2014/main" id="{AE8C93A1-D900-7846-A3A0-391BFA0EE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6" name="Oval 43">
                <a:extLst>
                  <a:ext uri="{FF2B5EF4-FFF2-40B4-BE49-F238E27FC236}">
                    <a16:creationId xmlns:a16="http://schemas.microsoft.com/office/drawing/2014/main" id="{C7F82DA8-DE5D-1A43-96B0-674CBCEB4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7" name="Oval 44">
                <a:extLst>
                  <a:ext uri="{FF2B5EF4-FFF2-40B4-BE49-F238E27FC236}">
                    <a16:creationId xmlns:a16="http://schemas.microsoft.com/office/drawing/2014/main" id="{7664D888-BD0D-E441-B646-F0E85DEA6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8" name="Oval 45">
                <a:extLst>
                  <a:ext uri="{FF2B5EF4-FFF2-40B4-BE49-F238E27FC236}">
                    <a16:creationId xmlns:a16="http://schemas.microsoft.com/office/drawing/2014/main" id="{11A27A29-35BC-0942-93FC-E68CC3CD9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9" name="Oval 46">
                <a:extLst>
                  <a:ext uri="{FF2B5EF4-FFF2-40B4-BE49-F238E27FC236}">
                    <a16:creationId xmlns:a16="http://schemas.microsoft.com/office/drawing/2014/main" id="{882256EF-BE9E-494C-942B-53355D25C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70" name="Oval 47">
                <a:extLst>
                  <a:ext uri="{FF2B5EF4-FFF2-40B4-BE49-F238E27FC236}">
                    <a16:creationId xmlns:a16="http://schemas.microsoft.com/office/drawing/2014/main" id="{92449FCA-2741-D348-AD91-B8A7CEB9F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71" name="Oval 48">
                <a:extLst>
                  <a:ext uri="{FF2B5EF4-FFF2-40B4-BE49-F238E27FC236}">
                    <a16:creationId xmlns:a16="http://schemas.microsoft.com/office/drawing/2014/main" id="{7B5B7F40-8EDF-EE44-ACB4-CD9657D38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Group 49">
            <a:extLst>
              <a:ext uri="{FF2B5EF4-FFF2-40B4-BE49-F238E27FC236}">
                <a16:creationId xmlns:a16="http://schemas.microsoft.com/office/drawing/2014/main" id="{5E8F8489-9C4D-BE44-9EAF-741019C6AACD}"/>
              </a:ext>
            </a:extLst>
          </p:cNvPr>
          <p:cNvGrpSpPr>
            <a:grpSpLocks/>
          </p:cNvGrpSpPr>
          <p:nvPr/>
        </p:nvGrpSpPr>
        <p:grpSpPr bwMode="auto">
          <a:xfrm>
            <a:off x="5507038" y="4800600"/>
            <a:ext cx="2036762" cy="1600200"/>
            <a:chOff x="445" y="3072"/>
            <a:chExt cx="1283" cy="1008"/>
          </a:xfrm>
        </p:grpSpPr>
        <p:sp>
          <p:nvSpPr>
            <p:cNvPr id="39944" name="Freeform 50">
              <a:extLst>
                <a:ext uri="{FF2B5EF4-FFF2-40B4-BE49-F238E27FC236}">
                  <a16:creationId xmlns:a16="http://schemas.microsoft.com/office/drawing/2014/main" id="{82B39827-DE7D-5846-A997-2442E5621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" y="3312"/>
              <a:ext cx="546" cy="420"/>
            </a:xfrm>
            <a:custGeom>
              <a:avLst/>
              <a:gdLst>
                <a:gd name="T0" fmla="*/ 0 w 546"/>
                <a:gd name="T1" fmla="*/ 420 h 420"/>
                <a:gd name="T2" fmla="*/ 120 w 546"/>
                <a:gd name="T3" fmla="*/ 0 h 420"/>
                <a:gd name="T4" fmla="*/ 546 w 546"/>
                <a:gd name="T5" fmla="*/ 174 h 420"/>
                <a:gd name="T6" fmla="*/ 0 w 546"/>
                <a:gd name="T7" fmla="*/ 420 h 4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6"/>
                <a:gd name="T13" fmla="*/ 0 h 420"/>
                <a:gd name="T14" fmla="*/ 546 w 546"/>
                <a:gd name="T15" fmla="*/ 420 h 4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6" h="420">
                  <a:moveTo>
                    <a:pt x="0" y="420"/>
                  </a:moveTo>
                  <a:lnTo>
                    <a:pt x="120" y="0"/>
                  </a:lnTo>
                  <a:lnTo>
                    <a:pt x="546" y="174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EF3B5D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5" name="Freeform 51">
              <a:extLst>
                <a:ext uri="{FF2B5EF4-FFF2-40B4-BE49-F238E27FC236}">
                  <a16:creationId xmlns:a16="http://schemas.microsoft.com/office/drawing/2014/main" id="{0E8E8F75-D8A9-874E-B549-FECD9DC4D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3132"/>
              <a:ext cx="546" cy="354"/>
            </a:xfrm>
            <a:custGeom>
              <a:avLst/>
              <a:gdLst>
                <a:gd name="T0" fmla="*/ 0 w 546"/>
                <a:gd name="T1" fmla="*/ 180 h 354"/>
                <a:gd name="T2" fmla="*/ 546 w 546"/>
                <a:gd name="T3" fmla="*/ 0 h 354"/>
                <a:gd name="T4" fmla="*/ 426 w 546"/>
                <a:gd name="T5" fmla="*/ 354 h 354"/>
                <a:gd name="T6" fmla="*/ 0 w 546"/>
                <a:gd name="T7" fmla="*/ 18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6"/>
                <a:gd name="T13" fmla="*/ 0 h 354"/>
                <a:gd name="T14" fmla="*/ 546 w 54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6" h="354">
                  <a:moveTo>
                    <a:pt x="0" y="180"/>
                  </a:moveTo>
                  <a:lnTo>
                    <a:pt x="546" y="0"/>
                  </a:lnTo>
                  <a:lnTo>
                    <a:pt x="426" y="354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FF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6" name="Freeform 52">
              <a:extLst>
                <a:ext uri="{FF2B5EF4-FFF2-40B4-BE49-F238E27FC236}">
                  <a16:creationId xmlns:a16="http://schemas.microsoft.com/office/drawing/2014/main" id="{D28A7AC3-018F-E04E-A9A1-6C899CEEE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" y="3486"/>
              <a:ext cx="552" cy="534"/>
            </a:xfrm>
            <a:custGeom>
              <a:avLst/>
              <a:gdLst>
                <a:gd name="T0" fmla="*/ 0 w 552"/>
                <a:gd name="T1" fmla="*/ 240 h 534"/>
                <a:gd name="T2" fmla="*/ 552 w 552"/>
                <a:gd name="T3" fmla="*/ 0 h 534"/>
                <a:gd name="T4" fmla="*/ 498 w 552"/>
                <a:gd name="T5" fmla="*/ 534 h 534"/>
                <a:gd name="T6" fmla="*/ 0 w 552"/>
                <a:gd name="T7" fmla="*/ 240 h 5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2"/>
                <a:gd name="T13" fmla="*/ 0 h 534"/>
                <a:gd name="T14" fmla="*/ 552 w 552"/>
                <a:gd name="T15" fmla="*/ 534 h 5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2" h="534">
                  <a:moveTo>
                    <a:pt x="0" y="240"/>
                  </a:moveTo>
                  <a:lnTo>
                    <a:pt x="552" y="0"/>
                  </a:lnTo>
                  <a:lnTo>
                    <a:pt x="498" y="534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hlink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7" name="Freeform 53">
              <a:extLst>
                <a:ext uri="{FF2B5EF4-FFF2-40B4-BE49-F238E27FC236}">
                  <a16:creationId xmlns:a16="http://schemas.microsoft.com/office/drawing/2014/main" id="{B91616A5-30DA-B340-9341-6A4C2A2B2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" y="3486"/>
              <a:ext cx="678" cy="540"/>
            </a:xfrm>
            <a:custGeom>
              <a:avLst/>
              <a:gdLst>
                <a:gd name="T0" fmla="*/ 0 w 678"/>
                <a:gd name="T1" fmla="*/ 540 h 540"/>
                <a:gd name="T2" fmla="*/ 66 w 678"/>
                <a:gd name="T3" fmla="*/ 0 h 540"/>
                <a:gd name="T4" fmla="*/ 678 w 678"/>
                <a:gd name="T5" fmla="*/ 360 h 540"/>
                <a:gd name="T6" fmla="*/ 0 w 678"/>
                <a:gd name="T7" fmla="*/ 540 h 5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8"/>
                <a:gd name="T13" fmla="*/ 0 h 540"/>
                <a:gd name="T14" fmla="*/ 678 w 678"/>
                <a:gd name="T15" fmla="*/ 540 h 5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8" h="540">
                  <a:moveTo>
                    <a:pt x="0" y="540"/>
                  </a:moveTo>
                  <a:lnTo>
                    <a:pt x="66" y="0"/>
                  </a:lnTo>
                  <a:lnTo>
                    <a:pt x="678" y="36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FF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8" name="Freeform 54">
              <a:extLst>
                <a:ext uri="{FF2B5EF4-FFF2-40B4-BE49-F238E27FC236}">
                  <a16:creationId xmlns:a16="http://schemas.microsoft.com/office/drawing/2014/main" id="{D7A4DF68-E0AB-A340-B49C-2CAE8E363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" y="3486"/>
              <a:ext cx="636" cy="354"/>
            </a:xfrm>
            <a:custGeom>
              <a:avLst/>
              <a:gdLst>
                <a:gd name="T0" fmla="*/ 0 w 636"/>
                <a:gd name="T1" fmla="*/ 0 h 354"/>
                <a:gd name="T2" fmla="*/ 636 w 636"/>
                <a:gd name="T3" fmla="*/ 0 h 354"/>
                <a:gd name="T4" fmla="*/ 636 w 636"/>
                <a:gd name="T5" fmla="*/ 354 h 354"/>
                <a:gd name="T6" fmla="*/ 0 w 636"/>
                <a:gd name="T7" fmla="*/ 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6"/>
                <a:gd name="T13" fmla="*/ 0 h 354"/>
                <a:gd name="T14" fmla="*/ 636 w 63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6" h="354">
                  <a:moveTo>
                    <a:pt x="0" y="0"/>
                  </a:moveTo>
                  <a:lnTo>
                    <a:pt x="636" y="0"/>
                  </a:lnTo>
                  <a:lnTo>
                    <a:pt x="636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9" name="Freeform 55">
              <a:extLst>
                <a:ext uri="{FF2B5EF4-FFF2-40B4-BE49-F238E27FC236}">
                  <a16:creationId xmlns:a16="http://schemas.microsoft.com/office/drawing/2014/main" id="{7AC9FB78-76BF-7144-9082-D038E6E02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3131"/>
              <a:ext cx="611" cy="356"/>
            </a:xfrm>
            <a:custGeom>
              <a:avLst/>
              <a:gdLst>
                <a:gd name="T0" fmla="*/ 19324 w 480"/>
                <a:gd name="T1" fmla="*/ 0 h 288"/>
                <a:gd name="T2" fmla="*/ 0 w 480"/>
                <a:gd name="T3" fmla="*/ 30511 h 288"/>
                <a:gd name="T4" fmla="*/ 96994 w 480"/>
                <a:gd name="T5" fmla="*/ 30511 h 288"/>
                <a:gd name="T6" fmla="*/ 19324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50" name="Group 56">
              <a:extLst>
                <a:ext uri="{FF2B5EF4-FFF2-40B4-BE49-F238E27FC236}">
                  <a16:creationId xmlns:a16="http://schemas.microsoft.com/office/drawing/2014/main" id="{901E75FF-B02E-BE4A-A8A0-DBAC831BE9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" y="3072"/>
              <a:ext cx="1283" cy="1008"/>
              <a:chOff x="3181" y="2496"/>
              <a:chExt cx="1475" cy="1296"/>
            </a:xfrm>
          </p:grpSpPr>
          <p:sp>
            <p:nvSpPr>
              <p:cNvPr id="39951" name="Oval 57">
                <a:extLst>
                  <a:ext uri="{FF2B5EF4-FFF2-40B4-BE49-F238E27FC236}">
                    <a16:creationId xmlns:a16="http://schemas.microsoft.com/office/drawing/2014/main" id="{40564919-6338-7F4A-99FF-079D08879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2" name="Oval 58">
                <a:extLst>
                  <a:ext uri="{FF2B5EF4-FFF2-40B4-BE49-F238E27FC236}">
                    <a16:creationId xmlns:a16="http://schemas.microsoft.com/office/drawing/2014/main" id="{2FF68C1A-AB41-A04D-9DC0-1E772BCBC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3" name="Oval 59">
                <a:extLst>
                  <a:ext uri="{FF2B5EF4-FFF2-40B4-BE49-F238E27FC236}">
                    <a16:creationId xmlns:a16="http://schemas.microsoft.com/office/drawing/2014/main" id="{2A416D79-C8E8-F74E-BF7E-FE50DB4CB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4" name="Oval 60">
                <a:extLst>
                  <a:ext uri="{FF2B5EF4-FFF2-40B4-BE49-F238E27FC236}">
                    <a16:creationId xmlns:a16="http://schemas.microsoft.com/office/drawing/2014/main" id="{5CB63E5A-1C1C-6043-AF7C-0CC0C06AC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5" name="Oval 61">
                <a:extLst>
                  <a:ext uri="{FF2B5EF4-FFF2-40B4-BE49-F238E27FC236}">
                    <a16:creationId xmlns:a16="http://schemas.microsoft.com/office/drawing/2014/main" id="{A64E2899-8709-2D42-8E4A-7D1E8574C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6" name="Oval 62">
                <a:extLst>
                  <a:ext uri="{FF2B5EF4-FFF2-40B4-BE49-F238E27FC236}">
                    <a16:creationId xmlns:a16="http://schemas.microsoft.com/office/drawing/2014/main" id="{6BB762B4-38B1-DD40-B512-15B73FA4C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7" name="Oval 63">
                <a:extLst>
                  <a:ext uri="{FF2B5EF4-FFF2-40B4-BE49-F238E27FC236}">
                    <a16:creationId xmlns:a16="http://schemas.microsoft.com/office/drawing/2014/main" id="{2E06F83A-41C4-E84B-B2CF-9468D28A3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7" name="Line 3">
            <a:extLst>
              <a:ext uri="{FF2B5EF4-FFF2-40B4-BE49-F238E27FC236}">
                <a16:creationId xmlns:a16="http://schemas.microsoft.com/office/drawing/2014/main" id="{CDC8ED55-618F-0344-A0CA-CED0640CBD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0700" y="2819400"/>
            <a:ext cx="2540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63" name="Rectangle 4">
            <a:extLst>
              <a:ext uri="{FF2B5EF4-FFF2-40B4-BE49-F238E27FC236}">
                <a16:creationId xmlns:a16="http://schemas.microsoft.com/office/drawing/2014/main" id="{898A25F9-7134-C645-84D6-DC3C55C38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Delaunay Triangulation by Duality</a:t>
            </a:r>
          </a:p>
        </p:txBody>
      </p:sp>
      <p:sp>
        <p:nvSpPr>
          <p:cNvPr id="40964" name="Rectangle 5">
            <a:extLst>
              <a:ext uri="{FF2B5EF4-FFF2-40B4-BE49-F238E27FC236}">
                <a16:creationId xmlns:a16="http://schemas.microsoft.com/office/drawing/2014/main" id="{B39269A4-D5C5-E14F-AFBF-101D468243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648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General position assumption: There are no four co-circular points.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Draw the dual to the Voronoi diagram by connecting each two neighboring sites in the Voronoi diagram.</a:t>
            </a:r>
          </a:p>
          <a:p>
            <a:pPr>
              <a:lnSpc>
                <a:spcPct val="90000"/>
              </a:lnSpc>
            </a:pPr>
            <a:endParaRPr lang="en-US" altLang="en-US" sz="2000" i="1" dirty="0"/>
          </a:p>
          <a:p>
            <a:pPr>
              <a:lnSpc>
                <a:spcPct val="90000"/>
              </a:lnSpc>
            </a:pPr>
            <a:r>
              <a:rPr lang="en-US" altLang="en-US" sz="2000" b="1" dirty="0"/>
              <a:t>Corollary:</a:t>
            </a:r>
            <a:r>
              <a:rPr lang="en-US" altLang="en-US" sz="2000" dirty="0"/>
              <a:t> The DT may be constructed in O(</a:t>
            </a:r>
            <a:r>
              <a:rPr lang="en-US" altLang="en-US" sz="2000" i="1" dirty="0" err="1"/>
              <a:t>n</a:t>
            </a:r>
            <a:r>
              <a:rPr lang="en-US" altLang="en-US" sz="2000" dirty="0" err="1"/>
              <a:t>log</a:t>
            </a:r>
            <a:r>
              <a:rPr lang="en-US" altLang="en-US" sz="2000" i="1" dirty="0" err="1"/>
              <a:t>n</a:t>
            </a:r>
            <a:r>
              <a:rPr lang="en-US" altLang="en-US" sz="2000" dirty="0"/>
              <a:t>) time.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This is what </a:t>
            </a:r>
            <a:r>
              <a:rPr lang="en-US" altLang="en-US" sz="2000" dirty="0" err="1"/>
              <a:t>Matlab’s</a:t>
            </a:r>
            <a:r>
              <a:rPr lang="en-US" altLang="en-US" sz="2000" dirty="0"/>
              <a:t> </a:t>
            </a:r>
            <a:r>
              <a:rPr lang="en-US" altLang="en-US" sz="2000" dirty="0" err="1">
                <a:latin typeface="Courier" pitchFamily="2" charset="0"/>
              </a:rPr>
              <a:t>delaunay</a:t>
            </a:r>
            <a:r>
              <a:rPr lang="en-US" altLang="en-US" sz="2000" dirty="0"/>
              <a:t> function uses.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69E71D42-2756-7D48-8F34-45C39AAF63F5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1625600"/>
            <a:ext cx="2590800" cy="2514600"/>
            <a:chOff x="4032" y="1104"/>
            <a:chExt cx="1632" cy="1584"/>
          </a:xfrm>
        </p:grpSpPr>
        <p:sp>
          <p:nvSpPr>
            <p:cNvPr id="40989" name="Line 7">
              <a:extLst>
                <a:ext uri="{FF2B5EF4-FFF2-40B4-BE49-F238E27FC236}">
                  <a16:creationId xmlns:a16="http://schemas.microsoft.com/office/drawing/2014/main" id="{BE656E44-6554-3544-B777-8810D2E313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1" y="1460"/>
              <a:ext cx="239" cy="35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0" name="Line 8">
              <a:extLst>
                <a:ext uri="{FF2B5EF4-FFF2-40B4-BE49-F238E27FC236}">
                  <a16:creationId xmlns:a16="http://schemas.microsoft.com/office/drawing/2014/main" id="{3423C7D2-8221-7841-AE32-25869362DA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0" y="1500"/>
              <a:ext cx="398" cy="31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1" name="Line 9">
              <a:extLst>
                <a:ext uri="{FF2B5EF4-FFF2-40B4-BE49-F238E27FC236}">
                  <a16:creationId xmlns:a16="http://schemas.microsoft.com/office/drawing/2014/main" id="{7D194364-C91E-D449-B8C3-A8F213367B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9" y="1183"/>
              <a:ext cx="239" cy="31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2" name="Line 10">
              <a:extLst>
                <a:ext uri="{FF2B5EF4-FFF2-40B4-BE49-F238E27FC236}">
                  <a16:creationId xmlns:a16="http://schemas.microsoft.com/office/drawing/2014/main" id="{6EBE177A-9E2F-7545-B513-C74FAF2A5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0" y="1817"/>
              <a:ext cx="0" cy="11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3" name="Line 11">
              <a:extLst>
                <a:ext uri="{FF2B5EF4-FFF2-40B4-BE49-F238E27FC236}">
                  <a16:creationId xmlns:a16="http://schemas.microsoft.com/office/drawing/2014/main" id="{13B3AAAB-8073-8347-BF6D-2DB46FA8E7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2" y="1936"/>
              <a:ext cx="358" cy="27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4" name="Line 12">
              <a:extLst>
                <a:ext uri="{FF2B5EF4-FFF2-40B4-BE49-F238E27FC236}">
                  <a16:creationId xmlns:a16="http://schemas.microsoft.com/office/drawing/2014/main" id="{E9D3A0C5-CD58-C54F-84B2-767A77C2AD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0" y="1936"/>
              <a:ext cx="558" cy="27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5" name="Line 13">
              <a:extLst>
                <a:ext uri="{FF2B5EF4-FFF2-40B4-BE49-F238E27FC236}">
                  <a16:creationId xmlns:a16="http://schemas.microsoft.com/office/drawing/2014/main" id="{87946F76-D4C6-8845-BA17-253F9EF1BF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8" y="1500"/>
              <a:ext cx="199" cy="7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6" name="Line 14">
              <a:extLst>
                <a:ext uri="{FF2B5EF4-FFF2-40B4-BE49-F238E27FC236}">
                  <a16:creationId xmlns:a16="http://schemas.microsoft.com/office/drawing/2014/main" id="{17F2EB00-82BF-0E47-86BB-0D656780CE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7" y="1104"/>
              <a:ext cx="438" cy="475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7" name="Line 15">
              <a:extLst>
                <a:ext uri="{FF2B5EF4-FFF2-40B4-BE49-F238E27FC236}">
                  <a16:creationId xmlns:a16="http://schemas.microsoft.com/office/drawing/2014/main" id="{61BCC22B-C5A5-5242-8D1B-B6A03D8457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" y="1579"/>
              <a:ext cx="120" cy="35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8" name="Line 16">
              <a:extLst>
                <a:ext uri="{FF2B5EF4-FFF2-40B4-BE49-F238E27FC236}">
                  <a16:creationId xmlns:a16="http://schemas.microsoft.com/office/drawing/2014/main" id="{AB84114A-F86B-C144-A3AA-FDC05E6492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1817"/>
              <a:ext cx="557" cy="11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9" name="Line 17">
              <a:extLst>
                <a:ext uri="{FF2B5EF4-FFF2-40B4-BE49-F238E27FC236}">
                  <a16:creationId xmlns:a16="http://schemas.microsoft.com/office/drawing/2014/main" id="{A140BA40-31BA-7440-BEB5-B93FBF9D2A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8" y="1936"/>
              <a:ext cx="159" cy="27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0" name="Line 18">
              <a:extLst>
                <a:ext uri="{FF2B5EF4-FFF2-40B4-BE49-F238E27FC236}">
                  <a16:creationId xmlns:a16="http://schemas.microsoft.com/office/drawing/2014/main" id="{C8C43AB2-32DD-7F42-9306-33708CF4B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0" y="2173"/>
              <a:ext cx="438" cy="39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1" name="Line 19">
              <a:extLst>
                <a:ext uri="{FF2B5EF4-FFF2-40B4-BE49-F238E27FC236}">
                  <a16:creationId xmlns:a16="http://schemas.microsoft.com/office/drawing/2014/main" id="{108D5E54-E2FB-004E-8E1B-BD31BDD816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8" y="2213"/>
              <a:ext cx="477" cy="475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55CA125A-CDF4-864C-85A0-5BED4A8CEFD2}"/>
              </a:ext>
            </a:extLst>
          </p:cNvPr>
          <p:cNvGrpSpPr>
            <a:grpSpLocks/>
          </p:cNvGrpSpPr>
          <p:nvPr/>
        </p:nvGrpSpPr>
        <p:grpSpPr bwMode="auto">
          <a:xfrm>
            <a:off x="5981700" y="1809750"/>
            <a:ext cx="2038350" cy="2082800"/>
            <a:chOff x="3768" y="1556"/>
            <a:chExt cx="1284" cy="1312"/>
          </a:xfrm>
        </p:grpSpPr>
        <p:sp>
          <p:nvSpPr>
            <p:cNvPr id="40976" name="Freeform 21">
              <a:extLst>
                <a:ext uri="{FF2B5EF4-FFF2-40B4-BE49-F238E27FC236}">
                  <a16:creationId xmlns:a16="http://schemas.microsoft.com/office/drawing/2014/main" id="{E311A054-EC21-B44C-B2B7-3EDB2FAA0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2156"/>
              <a:ext cx="560" cy="28"/>
            </a:xfrm>
            <a:custGeom>
              <a:avLst/>
              <a:gdLst>
                <a:gd name="T0" fmla="*/ 0 w 560"/>
                <a:gd name="T1" fmla="*/ 0 h 28"/>
                <a:gd name="T2" fmla="*/ 560 w 560"/>
                <a:gd name="T3" fmla="*/ 28 h 28"/>
                <a:gd name="T4" fmla="*/ 0 60000 65536"/>
                <a:gd name="T5" fmla="*/ 0 60000 65536"/>
                <a:gd name="T6" fmla="*/ 0 w 560"/>
                <a:gd name="T7" fmla="*/ 0 h 28"/>
                <a:gd name="T8" fmla="*/ 560 w 560"/>
                <a:gd name="T9" fmla="*/ 28 h 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0" h="28">
                  <a:moveTo>
                    <a:pt x="0" y="0"/>
                  </a:moveTo>
                  <a:lnTo>
                    <a:pt x="560" y="2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77" name="Freeform 22">
              <a:extLst>
                <a:ext uri="{FF2B5EF4-FFF2-40B4-BE49-F238E27FC236}">
                  <a16:creationId xmlns:a16="http://schemas.microsoft.com/office/drawing/2014/main" id="{959BBD99-2715-014C-86EA-04BB739C4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2184"/>
              <a:ext cx="156" cy="360"/>
            </a:xfrm>
            <a:custGeom>
              <a:avLst/>
              <a:gdLst>
                <a:gd name="T0" fmla="*/ 0 w 156"/>
                <a:gd name="T1" fmla="*/ 360 h 360"/>
                <a:gd name="T2" fmla="*/ 156 w 156"/>
                <a:gd name="T3" fmla="*/ 0 h 360"/>
                <a:gd name="T4" fmla="*/ 0 60000 65536"/>
                <a:gd name="T5" fmla="*/ 0 60000 65536"/>
                <a:gd name="T6" fmla="*/ 0 w 156"/>
                <a:gd name="T7" fmla="*/ 0 h 360"/>
                <a:gd name="T8" fmla="*/ 156 w 156"/>
                <a:gd name="T9" fmla="*/ 360 h 3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6" h="360">
                  <a:moveTo>
                    <a:pt x="0" y="360"/>
                  </a:moveTo>
                  <a:lnTo>
                    <a:pt x="156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78" name="Freeform 23">
              <a:extLst>
                <a:ext uri="{FF2B5EF4-FFF2-40B4-BE49-F238E27FC236}">
                  <a16:creationId xmlns:a16="http://schemas.microsoft.com/office/drawing/2014/main" id="{21EEA658-4D19-434E-92BA-BFC686F22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2544"/>
              <a:ext cx="316" cy="324"/>
            </a:xfrm>
            <a:custGeom>
              <a:avLst/>
              <a:gdLst>
                <a:gd name="T0" fmla="*/ 0 w 316"/>
                <a:gd name="T1" fmla="*/ 0 h 324"/>
                <a:gd name="T2" fmla="*/ 316 w 316"/>
                <a:gd name="T3" fmla="*/ 324 h 324"/>
                <a:gd name="T4" fmla="*/ 0 60000 65536"/>
                <a:gd name="T5" fmla="*/ 0 60000 65536"/>
                <a:gd name="T6" fmla="*/ 0 w 316"/>
                <a:gd name="T7" fmla="*/ 0 h 324"/>
                <a:gd name="T8" fmla="*/ 316 w 316"/>
                <a:gd name="T9" fmla="*/ 324 h 3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6" h="324">
                  <a:moveTo>
                    <a:pt x="0" y="0"/>
                  </a:moveTo>
                  <a:lnTo>
                    <a:pt x="316" y="324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79" name="Freeform 24">
              <a:extLst>
                <a:ext uri="{FF2B5EF4-FFF2-40B4-BE49-F238E27FC236}">
                  <a16:creationId xmlns:a16="http://schemas.microsoft.com/office/drawing/2014/main" id="{309E5A06-8298-CC49-BF73-467D8DD9F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2148"/>
              <a:ext cx="408" cy="396"/>
            </a:xfrm>
            <a:custGeom>
              <a:avLst/>
              <a:gdLst>
                <a:gd name="T0" fmla="*/ 0 w 408"/>
                <a:gd name="T1" fmla="*/ 0 h 396"/>
                <a:gd name="T2" fmla="*/ 408 w 408"/>
                <a:gd name="T3" fmla="*/ 396 h 396"/>
                <a:gd name="T4" fmla="*/ 0 60000 65536"/>
                <a:gd name="T5" fmla="*/ 0 60000 65536"/>
                <a:gd name="T6" fmla="*/ 0 w 408"/>
                <a:gd name="T7" fmla="*/ 0 h 396"/>
                <a:gd name="T8" fmla="*/ 408 w 408"/>
                <a:gd name="T9" fmla="*/ 396 h 3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8" h="396">
                  <a:moveTo>
                    <a:pt x="0" y="0"/>
                  </a:moveTo>
                  <a:lnTo>
                    <a:pt x="408" y="39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0" name="Freeform 25">
              <a:extLst>
                <a:ext uri="{FF2B5EF4-FFF2-40B4-BE49-F238E27FC236}">
                  <a16:creationId xmlns:a16="http://schemas.microsoft.com/office/drawing/2014/main" id="{FB42099A-3196-054A-880F-4C4D7D13B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1836"/>
              <a:ext cx="320" cy="324"/>
            </a:xfrm>
            <a:custGeom>
              <a:avLst/>
              <a:gdLst>
                <a:gd name="T0" fmla="*/ 0 w 320"/>
                <a:gd name="T1" fmla="*/ 324 h 324"/>
                <a:gd name="T2" fmla="*/ 320 w 320"/>
                <a:gd name="T3" fmla="*/ 0 h 324"/>
                <a:gd name="T4" fmla="*/ 0 60000 65536"/>
                <a:gd name="T5" fmla="*/ 0 60000 65536"/>
                <a:gd name="T6" fmla="*/ 0 w 320"/>
                <a:gd name="T7" fmla="*/ 0 h 324"/>
                <a:gd name="T8" fmla="*/ 320 w 320"/>
                <a:gd name="T9" fmla="*/ 324 h 3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0" h="324">
                  <a:moveTo>
                    <a:pt x="0" y="324"/>
                  </a:moveTo>
                  <a:lnTo>
                    <a:pt x="32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1" name="Freeform 26">
              <a:extLst>
                <a:ext uri="{FF2B5EF4-FFF2-40B4-BE49-F238E27FC236}">
                  <a16:creationId xmlns:a16="http://schemas.microsoft.com/office/drawing/2014/main" id="{03205671-ABD0-C040-BBCC-1FA18F2F8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" y="1556"/>
              <a:ext cx="472" cy="280"/>
            </a:xfrm>
            <a:custGeom>
              <a:avLst/>
              <a:gdLst>
                <a:gd name="T0" fmla="*/ 0 w 472"/>
                <a:gd name="T1" fmla="*/ 280 h 280"/>
                <a:gd name="T2" fmla="*/ 472 w 472"/>
                <a:gd name="T3" fmla="*/ 0 h 280"/>
                <a:gd name="T4" fmla="*/ 0 60000 65536"/>
                <a:gd name="T5" fmla="*/ 0 60000 65536"/>
                <a:gd name="T6" fmla="*/ 0 w 472"/>
                <a:gd name="T7" fmla="*/ 0 h 280"/>
                <a:gd name="T8" fmla="*/ 472 w 472"/>
                <a:gd name="T9" fmla="*/ 280 h 2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72" h="280">
                  <a:moveTo>
                    <a:pt x="0" y="280"/>
                  </a:moveTo>
                  <a:lnTo>
                    <a:pt x="472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2" name="Freeform 27">
              <a:extLst>
                <a:ext uri="{FF2B5EF4-FFF2-40B4-BE49-F238E27FC236}">
                  <a16:creationId xmlns:a16="http://schemas.microsoft.com/office/drawing/2014/main" id="{D0233834-B6CF-A449-8569-6D9DB79C2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1824"/>
              <a:ext cx="248" cy="368"/>
            </a:xfrm>
            <a:custGeom>
              <a:avLst/>
              <a:gdLst>
                <a:gd name="T0" fmla="*/ 0 w 248"/>
                <a:gd name="T1" fmla="*/ 0 h 368"/>
                <a:gd name="T2" fmla="*/ 248 w 248"/>
                <a:gd name="T3" fmla="*/ 368 h 368"/>
                <a:gd name="T4" fmla="*/ 0 60000 65536"/>
                <a:gd name="T5" fmla="*/ 0 60000 65536"/>
                <a:gd name="T6" fmla="*/ 0 w 248"/>
                <a:gd name="T7" fmla="*/ 0 h 368"/>
                <a:gd name="T8" fmla="*/ 248 w 248"/>
                <a:gd name="T9" fmla="*/ 368 h 3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8" h="368">
                  <a:moveTo>
                    <a:pt x="0" y="0"/>
                  </a:moveTo>
                  <a:lnTo>
                    <a:pt x="248" y="36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3" name="Freeform 28">
              <a:extLst>
                <a:ext uri="{FF2B5EF4-FFF2-40B4-BE49-F238E27FC236}">
                  <a16:creationId xmlns:a16="http://schemas.microsoft.com/office/drawing/2014/main" id="{37B23B6A-5AF5-4C43-8613-40090F465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1560"/>
              <a:ext cx="236" cy="636"/>
            </a:xfrm>
            <a:custGeom>
              <a:avLst/>
              <a:gdLst>
                <a:gd name="T0" fmla="*/ 0 w 236"/>
                <a:gd name="T1" fmla="*/ 636 h 636"/>
                <a:gd name="T2" fmla="*/ 236 w 236"/>
                <a:gd name="T3" fmla="*/ 0 h 636"/>
                <a:gd name="T4" fmla="*/ 0 60000 65536"/>
                <a:gd name="T5" fmla="*/ 0 60000 65536"/>
                <a:gd name="T6" fmla="*/ 0 w 236"/>
                <a:gd name="T7" fmla="*/ 0 h 636"/>
                <a:gd name="T8" fmla="*/ 236 w 236"/>
                <a:gd name="T9" fmla="*/ 636 h 6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36" h="636">
                  <a:moveTo>
                    <a:pt x="0" y="636"/>
                  </a:moveTo>
                  <a:lnTo>
                    <a:pt x="236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4" name="Freeform 29">
              <a:extLst>
                <a:ext uri="{FF2B5EF4-FFF2-40B4-BE49-F238E27FC236}">
                  <a16:creationId xmlns:a16="http://schemas.microsoft.com/office/drawing/2014/main" id="{43EB9E1F-AB65-D346-B586-E7B1A3452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" y="1920"/>
              <a:ext cx="704" cy="272"/>
            </a:xfrm>
            <a:custGeom>
              <a:avLst/>
              <a:gdLst>
                <a:gd name="T0" fmla="*/ 0 w 704"/>
                <a:gd name="T1" fmla="*/ 272 h 272"/>
                <a:gd name="T2" fmla="*/ 704 w 704"/>
                <a:gd name="T3" fmla="*/ 0 h 272"/>
                <a:gd name="T4" fmla="*/ 0 60000 65536"/>
                <a:gd name="T5" fmla="*/ 0 60000 65536"/>
                <a:gd name="T6" fmla="*/ 0 w 704"/>
                <a:gd name="T7" fmla="*/ 0 h 272"/>
                <a:gd name="T8" fmla="*/ 704 w 704"/>
                <a:gd name="T9" fmla="*/ 272 h 2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04" h="272">
                  <a:moveTo>
                    <a:pt x="0" y="272"/>
                  </a:moveTo>
                  <a:lnTo>
                    <a:pt x="704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5" name="Freeform 30">
              <a:extLst>
                <a:ext uri="{FF2B5EF4-FFF2-40B4-BE49-F238E27FC236}">
                  <a16:creationId xmlns:a16="http://schemas.microsoft.com/office/drawing/2014/main" id="{DEAB789B-A819-D947-8E7A-ACB1D879E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8" y="2192"/>
              <a:ext cx="724" cy="280"/>
            </a:xfrm>
            <a:custGeom>
              <a:avLst/>
              <a:gdLst>
                <a:gd name="T0" fmla="*/ 0 w 724"/>
                <a:gd name="T1" fmla="*/ 0 h 280"/>
                <a:gd name="T2" fmla="*/ 724 w 724"/>
                <a:gd name="T3" fmla="*/ 280 h 280"/>
                <a:gd name="T4" fmla="*/ 0 60000 65536"/>
                <a:gd name="T5" fmla="*/ 0 60000 65536"/>
                <a:gd name="T6" fmla="*/ 0 w 724"/>
                <a:gd name="T7" fmla="*/ 0 h 280"/>
                <a:gd name="T8" fmla="*/ 724 w 724"/>
                <a:gd name="T9" fmla="*/ 280 h 2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4" h="280">
                  <a:moveTo>
                    <a:pt x="0" y="0"/>
                  </a:moveTo>
                  <a:lnTo>
                    <a:pt x="724" y="28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6" name="Freeform 31">
              <a:extLst>
                <a:ext uri="{FF2B5EF4-FFF2-40B4-BE49-F238E27FC236}">
                  <a16:creationId xmlns:a16="http://schemas.microsoft.com/office/drawing/2014/main" id="{CD374F3F-6E3F-8541-B3AC-61270EDB4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" y="2472"/>
              <a:ext cx="560" cy="396"/>
            </a:xfrm>
            <a:custGeom>
              <a:avLst/>
              <a:gdLst>
                <a:gd name="T0" fmla="*/ 0 w 560"/>
                <a:gd name="T1" fmla="*/ 396 h 396"/>
                <a:gd name="T2" fmla="*/ 560 w 560"/>
                <a:gd name="T3" fmla="*/ 0 h 396"/>
                <a:gd name="T4" fmla="*/ 0 60000 65536"/>
                <a:gd name="T5" fmla="*/ 0 60000 65536"/>
                <a:gd name="T6" fmla="*/ 0 w 560"/>
                <a:gd name="T7" fmla="*/ 0 h 396"/>
                <a:gd name="T8" fmla="*/ 560 w 560"/>
                <a:gd name="T9" fmla="*/ 396 h 3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0" h="396">
                  <a:moveTo>
                    <a:pt x="0" y="396"/>
                  </a:moveTo>
                  <a:lnTo>
                    <a:pt x="56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7" name="Line 32">
              <a:extLst>
                <a:ext uri="{FF2B5EF4-FFF2-40B4-BE49-F238E27FC236}">
                  <a16:creationId xmlns:a16="http://schemas.microsoft.com/office/drawing/2014/main" id="{85F83D4B-E7D5-2543-9733-2C1FB52B6F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1920"/>
              <a:ext cx="0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8" name="Freeform 33">
              <a:extLst>
                <a:ext uri="{FF2B5EF4-FFF2-40B4-BE49-F238E27FC236}">
                  <a16:creationId xmlns:a16="http://schemas.microsoft.com/office/drawing/2014/main" id="{2FC73A76-23AA-A84A-9FE5-5A24C7F13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1556"/>
              <a:ext cx="464" cy="364"/>
            </a:xfrm>
            <a:custGeom>
              <a:avLst/>
              <a:gdLst>
                <a:gd name="T0" fmla="*/ 0 w 464"/>
                <a:gd name="T1" fmla="*/ 0 h 364"/>
                <a:gd name="T2" fmla="*/ 464 w 464"/>
                <a:gd name="T3" fmla="*/ 364 h 364"/>
                <a:gd name="T4" fmla="*/ 0 60000 65536"/>
                <a:gd name="T5" fmla="*/ 0 60000 65536"/>
                <a:gd name="T6" fmla="*/ 0 w 464"/>
                <a:gd name="T7" fmla="*/ 0 h 364"/>
                <a:gd name="T8" fmla="*/ 464 w 464"/>
                <a:gd name="T9" fmla="*/ 364 h 3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64" h="364">
                  <a:moveTo>
                    <a:pt x="0" y="0"/>
                  </a:moveTo>
                  <a:lnTo>
                    <a:pt x="464" y="364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0967" name="Group 34">
            <a:extLst>
              <a:ext uri="{FF2B5EF4-FFF2-40B4-BE49-F238E27FC236}">
                <a16:creationId xmlns:a16="http://schemas.microsoft.com/office/drawing/2014/main" id="{1C1660B1-47DD-8440-8861-A35CB91B414A}"/>
              </a:ext>
            </a:extLst>
          </p:cNvPr>
          <p:cNvGrpSpPr>
            <a:grpSpLocks/>
          </p:cNvGrpSpPr>
          <p:nvPr/>
        </p:nvGrpSpPr>
        <p:grpSpPr bwMode="auto">
          <a:xfrm>
            <a:off x="5930900" y="1751013"/>
            <a:ext cx="2147888" cy="2200275"/>
            <a:chOff x="4072" y="1183"/>
            <a:chExt cx="1353" cy="1386"/>
          </a:xfrm>
        </p:grpSpPr>
        <p:sp>
          <p:nvSpPr>
            <p:cNvPr id="40968" name="Oval 35">
              <a:extLst>
                <a:ext uri="{FF2B5EF4-FFF2-40B4-BE49-F238E27FC236}">
                  <a16:creationId xmlns:a16="http://schemas.microsoft.com/office/drawing/2014/main" id="{C6C724C1-24D8-1141-9BAA-16DD8ADCD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" y="146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69" name="Oval 36">
              <a:extLst>
                <a:ext uri="{FF2B5EF4-FFF2-40B4-BE49-F238E27FC236}">
                  <a16:creationId xmlns:a16="http://schemas.microsoft.com/office/drawing/2014/main" id="{F22FA2CD-5C4A-AB40-8C0F-ACA455F46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" y="1817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0" name="Oval 37">
              <a:extLst>
                <a:ext uri="{FF2B5EF4-FFF2-40B4-BE49-F238E27FC236}">
                  <a16:creationId xmlns:a16="http://schemas.microsoft.com/office/drawing/2014/main" id="{D07F50D7-1254-534D-879F-26E77AD56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" y="1777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1" name="Oval 38">
              <a:extLst>
                <a:ext uri="{FF2B5EF4-FFF2-40B4-BE49-F238E27FC236}">
                  <a16:creationId xmlns:a16="http://schemas.microsoft.com/office/drawing/2014/main" id="{EA8AD93D-A270-0B4A-BA4F-AE0FC6C43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" y="2173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2" name="Oval 39">
              <a:extLst>
                <a:ext uri="{FF2B5EF4-FFF2-40B4-BE49-F238E27FC236}">
                  <a16:creationId xmlns:a16="http://schemas.microsoft.com/office/drawing/2014/main" id="{8AE06238-4932-4247-8C0A-352DC010A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6" y="154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3" name="Oval 40">
              <a:extLst>
                <a:ext uri="{FF2B5EF4-FFF2-40B4-BE49-F238E27FC236}">
                  <a16:creationId xmlns:a16="http://schemas.microsoft.com/office/drawing/2014/main" id="{E509F8A1-7EA9-F040-95D7-38F134766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" y="1183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4" name="Oval 41">
              <a:extLst>
                <a:ext uri="{FF2B5EF4-FFF2-40B4-BE49-F238E27FC236}">
                  <a16:creationId xmlns:a16="http://schemas.microsoft.com/office/drawing/2014/main" id="{627EE5CF-AC76-E645-B32F-0905867CE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6" y="2094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5" name="Oval 42">
              <a:extLst>
                <a:ext uri="{FF2B5EF4-FFF2-40B4-BE49-F238E27FC236}">
                  <a16:creationId xmlns:a16="http://schemas.microsoft.com/office/drawing/2014/main" id="{1276338D-AE60-B34D-B23E-C99A1E6A3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8" y="2490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1D70238-93DA-BE4F-BC8D-5EBE9FEEA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79" y="4587880"/>
            <a:ext cx="2679425" cy="2026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0EBA0E-5A9D-3149-9E42-D9260E6C4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551" y="4588365"/>
            <a:ext cx="2647950" cy="1990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DB522-6566-194B-9680-257F03B50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4596593"/>
            <a:ext cx="2647950" cy="2001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942A9FD2-D48E-5847-BD78-9B7CAF7BC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Morphing Review</a:t>
            </a:r>
          </a:p>
        </p:txBody>
      </p:sp>
      <p:sp>
        <p:nvSpPr>
          <p:cNvPr id="625667" name="Rectangle 3">
            <a:extLst>
              <a:ext uri="{FF2B5EF4-FFF2-40B4-BE49-F238E27FC236}">
                <a16:creationId xmlns:a16="http://schemas.microsoft.com/office/drawing/2014/main" id="{DDA32E6A-0995-A74C-A09E-4564FAA4D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/>
              <a:t>Creating a half-way intermediate morph (t=0.5):</a:t>
            </a:r>
          </a:p>
          <a:p>
            <a:pPr lvl="1"/>
            <a:r>
              <a:rPr lang="en-US" altLang="en-US"/>
              <a:t>Create an intermediate shape (by interpolation)</a:t>
            </a:r>
          </a:p>
          <a:p>
            <a:pPr lvl="1"/>
            <a:r>
              <a:rPr lang="en-US" altLang="en-US"/>
              <a:t>Warp both images towards it</a:t>
            </a:r>
          </a:p>
          <a:p>
            <a:pPr lvl="1"/>
            <a:r>
              <a:rPr lang="en-US" altLang="en-US"/>
              <a:t>Cross-dissolve the colors in the newly warped images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E0B40E34-746E-834A-84B7-0D35BF94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9524" r="5429" b="14952"/>
          <a:stretch>
            <a:fillRect/>
          </a:stretch>
        </p:blipFill>
        <p:spPr bwMode="auto">
          <a:xfrm>
            <a:off x="1228725" y="2895600"/>
            <a:ext cx="66865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66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8462A37-8AC4-B146-8412-B2CEAA553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Create Average Shape</a:t>
            </a:r>
          </a:p>
        </p:txBody>
      </p:sp>
      <p:sp>
        <p:nvSpPr>
          <p:cNvPr id="689155" name="Rectangle 3">
            <a:extLst>
              <a:ext uri="{FF2B5EF4-FFF2-40B4-BE49-F238E27FC236}">
                <a16:creationId xmlns:a16="http://schemas.microsoft.com/office/drawing/2014/main" id="{D3047CF1-4CF3-6041-BBAB-28390CB256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r>
              <a:rPr lang="en-US" altLang="en-US"/>
              <a:t>How do we create an intermediate warp at time t?</a:t>
            </a:r>
          </a:p>
          <a:p>
            <a:pPr lvl="1"/>
            <a:r>
              <a:rPr lang="en-US" altLang="en-US"/>
              <a:t>Assume t = [0,1]</a:t>
            </a:r>
          </a:p>
          <a:p>
            <a:pPr lvl="1"/>
            <a:r>
              <a:rPr lang="en-US" altLang="en-US"/>
              <a:t>Simple linear interpolation of each feature pair </a:t>
            </a:r>
          </a:p>
          <a:p>
            <a:pPr lvl="2"/>
            <a:r>
              <a:rPr lang="en-US" altLang="en-US"/>
              <a:t>p=(x,y) -&gt; p’(x,y)</a:t>
            </a:r>
          </a:p>
          <a:p>
            <a:pPr lvl="1"/>
            <a:r>
              <a:rPr lang="en-US" altLang="en-US"/>
              <a:t>(1-t)*p+t*p’ for corresponding features p and p’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8722AB51-467F-1349-A358-33EC423F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9524" r="68430" b="14952"/>
          <a:stretch>
            <a:fillRect/>
          </a:stretch>
        </p:blipFill>
        <p:spPr bwMode="auto">
          <a:xfrm>
            <a:off x="190500" y="3036888"/>
            <a:ext cx="19050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2B6EA152-FD7C-234A-AF17-8BB3FB78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2" t="19524" r="5429" b="14952"/>
          <a:stretch>
            <a:fillRect/>
          </a:stretch>
        </p:blipFill>
        <p:spPr bwMode="auto">
          <a:xfrm>
            <a:off x="6672263" y="3048000"/>
            <a:ext cx="22098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>
            <a:extLst>
              <a:ext uri="{FF2B5EF4-FFF2-40B4-BE49-F238E27FC236}">
                <a16:creationId xmlns:a16="http://schemas.microsoft.com/office/drawing/2014/main" id="{F8A622AE-3A9F-9049-80F3-68BF778E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3041650"/>
            <a:ext cx="38496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15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CE0D53A-DCF0-654F-A154-7A9E51EA1D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Create Average Color</a:t>
            </a:r>
          </a:p>
        </p:txBody>
      </p:sp>
      <p:sp>
        <p:nvSpPr>
          <p:cNvPr id="645124" name="Rectangle 4">
            <a:extLst>
              <a:ext uri="{FF2B5EF4-FFF2-40B4-BE49-F238E27FC236}">
                <a16:creationId xmlns:a16="http://schemas.microsoft.com/office/drawing/2014/main" id="{C2BFC97C-2ED3-7B40-927B-B3A5433CB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772400" cy="2743200"/>
          </a:xfrm>
        </p:spPr>
        <p:txBody>
          <a:bodyPr/>
          <a:lstStyle/>
          <a:p>
            <a:r>
              <a:rPr lang="en-US" altLang="en-US"/>
              <a:t>Interpolate whole images:</a:t>
            </a:r>
          </a:p>
          <a:p>
            <a:r>
              <a:rPr lang="en-US" altLang="en-US"/>
              <a:t>	Image</a:t>
            </a:r>
            <a:r>
              <a:rPr lang="en-US" altLang="en-US" baseline="-25000"/>
              <a:t>halfway</a:t>
            </a:r>
            <a:r>
              <a:rPr lang="en-US" altLang="en-US"/>
              <a:t> = (1-t)*Image + t*image’</a:t>
            </a:r>
          </a:p>
          <a:p>
            <a:endParaRPr lang="en-US" altLang="en-US"/>
          </a:p>
          <a:p>
            <a:r>
              <a:rPr lang="en-US" altLang="en-US" b="1"/>
              <a:t>cross-dissolve!</a:t>
            </a:r>
            <a:endParaRPr lang="en-US" altLang="en-US"/>
          </a:p>
          <a:p>
            <a:endParaRPr lang="en-US" altLang="en-US"/>
          </a:p>
        </p:txBody>
      </p:sp>
      <p:pic>
        <p:nvPicPr>
          <p:cNvPr id="44036" name="Picture 5" descr="ice">
            <a:extLst>
              <a:ext uri="{FF2B5EF4-FFF2-40B4-BE49-F238E27FC236}">
                <a16:creationId xmlns:a16="http://schemas.microsoft.com/office/drawing/2014/main" id="{95C83C53-ABEE-0A4E-8C33-302F473EA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flood">
            <a:extLst>
              <a:ext uri="{FF2B5EF4-FFF2-40B4-BE49-F238E27FC236}">
                <a16:creationId xmlns:a16="http://schemas.microsoft.com/office/drawing/2014/main" id="{30F8DBC3-5D10-2344-B62F-3F97B6E6E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1" name="Picture 11" descr="flood">
            <a:extLst>
              <a:ext uri="{FF2B5EF4-FFF2-40B4-BE49-F238E27FC236}">
                <a16:creationId xmlns:a16="http://schemas.microsoft.com/office/drawing/2014/main" id="{F6DB74C1-C909-924E-BCF5-448C49A7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0" name="Picture 10" descr="b25">
            <a:extLst>
              <a:ext uri="{FF2B5EF4-FFF2-40B4-BE49-F238E27FC236}">
                <a16:creationId xmlns:a16="http://schemas.microsoft.com/office/drawing/2014/main" id="{98C2FC92-470F-8F46-8C27-505B0FC8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9" name="Picture 9" descr="b50">
            <a:extLst>
              <a:ext uri="{FF2B5EF4-FFF2-40B4-BE49-F238E27FC236}">
                <a16:creationId xmlns:a16="http://schemas.microsoft.com/office/drawing/2014/main" id="{2CF47537-8D0A-B64D-8A84-AEA2E873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8" name="Picture 8" descr="b75">
            <a:extLst>
              <a:ext uri="{FF2B5EF4-FFF2-40B4-BE49-F238E27FC236}">
                <a16:creationId xmlns:a16="http://schemas.microsoft.com/office/drawing/2014/main" id="{A08A4FD4-D181-C046-AC20-AF521975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2" name="Picture 12" descr="ice">
            <a:extLst>
              <a:ext uri="{FF2B5EF4-FFF2-40B4-BE49-F238E27FC236}">
                <a16:creationId xmlns:a16="http://schemas.microsoft.com/office/drawing/2014/main" id="{C56E230A-0BAF-A844-93C2-396F37E7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CFB435-17A7-F14B-A6E6-B3E76AA4F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5629" r="5431" b="14952"/>
          <a:stretch>
            <a:fillRect/>
          </a:stretch>
        </p:blipFill>
        <p:spPr bwMode="auto">
          <a:xfrm>
            <a:off x="1295400" y="5181600"/>
            <a:ext cx="66865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>
            <a:extLst>
              <a:ext uri="{FF2B5EF4-FFF2-40B4-BE49-F238E27FC236}">
                <a16:creationId xmlns:a16="http://schemas.microsoft.com/office/drawing/2014/main" id="{EC672B4D-6772-A149-B76A-505552B80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 #3: morphing</a:t>
            </a:r>
          </a:p>
        </p:txBody>
      </p:sp>
      <p:sp>
        <p:nvSpPr>
          <p:cNvPr id="41987" name="Content Placeholder 3">
            <a:extLst>
              <a:ext uri="{FF2B5EF4-FFF2-40B4-BE49-F238E27FC236}">
                <a16:creationId xmlns:a16="http://schemas.microsoft.com/office/drawing/2014/main" id="{51D3C3CF-FC38-B549-B340-928B421506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305800" cy="5943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sz="2800"/>
              <a:t>Define corresponding points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800"/>
              <a:t>Define triangulation on points</a:t>
            </a:r>
          </a:p>
          <a:p>
            <a:pPr marL="914400" lvl="1" indent="-514350"/>
            <a:r>
              <a:rPr lang="en-US" altLang="en-US" sz="2400"/>
              <a:t>Use </a:t>
            </a:r>
            <a:r>
              <a:rPr lang="en-US" altLang="en-US" sz="2400" u="sng"/>
              <a:t>same triangulation</a:t>
            </a:r>
            <a:r>
              <a:rPr lang="en-US" altLang="en-US" sz="2400"/>
              <a:t> for both images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800"/>
              <a:t>For each t = 0:step:1</a:t>
            </a:r>
          </a:p>
          <a:p>
            <a:pPr marL="914400" lvl="1" indent="-514350">
              <a:buFontTx/>
              <a:buAutoNum type="alphaLcPeriod"/>
            </a:pPr>
            <a:r>
              <a:rPr lang="en-US" altLang="en-US" sz="2400"/>
              <a:t>Compute the average </a:t>
            </a:r>
            <a:r>
              <a:rPr lang="en-US" altLang="en-US" sz="2400" u="sng"/>
              <a:t>shape</a:t>
            </a:r>
            <a:r>
              <a:rPr lang="en-US" altLang="en-US" sz="2400"/>
              <a:t> at t (weighted average of points)</a:t>
            </a:r>
          </a:p>
          <a:p>
            <a:pPr marL="914400" lvl="1" indent="-514350">
              <a:buFontTx/>
              <a:buAutoNum type="alphaLcPeriod"/>
            </a:pPr>
            <a:r>
              <a:rPr lang="en-US" altLang="en-US" sz="2400"/>
              <a:t>For each triangle in the average shape</a:t>
            </a:r>
          </a:p>
          <a:p>
            <a:pPr marL="1314450" lvl="2" indent="-514350"/>
            <a:r>
              <a:rPr lang="en-US" altLang="en-US" sz="2000"/>
              <a:t>Get the affine projection to the corresponding triangles in each image</a:t>
            </a:r>
          </a:p>
          <a:p>
            <a:pPr marL="1314450" lvl="2" indent="-514350"/>
            <a:r>
              <a:rPr lang="en-US" altLang="en-US" sz="2000"/>
              <a:t>For each pixel in the triangle, find the corresponding points in each image and set value to weighted average (cross-dissolve each triangle)</a:t>
            </a:r>
          </a:p>
          <a:p>
            <a:pPr marL="914400" lvl="1" indent="-514350">
              <a:buFontTx/>
              <a:buAutoNum type="alphaLcPeriod"/>
            </a:pPr>
            <a:r>
              <a:rPr lang="en-US" altLang="en-US" sz="2400"/>
              <a:t>Save the image as the next frame of the sequence</a:t>
            </a:r>
            <a:r>
              <a:rPr lang="en-US" altLang="en-US" sz="2400" baseline="30000"/>
              <a:t>   </a:t>
            </a:r>
            <a:endParaRPr lang="en-US" altLang="en-US" sz="2400"/>
          </a:p>
          <a:p>
            <a:pPr marL="514350" indent="-514350"/>
            <a:r>
              <a:rPr lang="en-US" altLang="en-US" sz="2000" u="sng"/>
              <a:t>Life-hack</a:t>
            </a:r>
            <a:r>
              <a:rPr lang="en-US" altLang="en-US" sz="2000"/>
              <a:t>: can be done with just two nested loops (for t, and for each triangle).  Hint: compute warps for all pixels first, then use </a:t>
            </a:r>
            <a:r>
              <a:rPr lang="en-US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interp2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30B2C5B-594D-5F49-8998-7D3979A6E0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Examples</a:t>
            </a:r>
          </a:p>
        </p:txBody>
      </p:sp>
      <p:pic>
        <p:nvPicPr>
          <p:cNvPr id="46083" name="Picture 7" descr="https://inst.eecs.berkeley.edu/~cs194-26/fa14/upload/files/proj5/cs194-kc/albert_rachel_proj5/images/beatles.gif">
            <a:extLst>
              <a:ext uri="{FF2B5EF4-FFF2-40B4-BE49-F238E27FC236}">
                <a16:creationId xmlns:a16="http://schemas.microsoft.com/office/drawing/2014/main" id="{DCC241A4-EF1E-884F-BB98-B254BEE2CC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306763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3" descr="https://inst.eecs.berkeley.edu/~cs194-26/fa14/upload/files/proj5/cs194-kc/albert_rachel_proj5/images/polyjuice_small.gif">
            <a:extLst>
              <a:ext uri="{FF2B5EF4-FFF2-40B4-BE49-F238E27FC236}">
                <a16:creationId xmlns:a16="http://schemas.microsoft.com/office/drawing/2014/main" id="{15C59C7D-52F5-4B4B-B335-48E37934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3200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2">
            <a:extLst>
              <a:ext uri="{FF2B5EF4-FFF2-40B4-BE49-F238E27FC236}">
                <a16:creationId xmlns:a16="http://schemas.microsoft.com/office/drawing/2014/main" id="{973F596F-1FC5-5B43-A975-99AA32E05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738" y="5257800"/>
            <a:ext cx="4132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© Rachel Albert, CS194-26, Fall 2015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A692-F347-7840-8A61-13325432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from last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6273F-1718-3F41-A14B-125C2091C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33600"/>
            <a:ext cx="3810000" cy="2768600"/>
          </a:xfrm>
          <a:prstGeom prst="rect">
            <a:avLst/>
          </a:prstGeom>
        </p:spPr>
      </p:pic>
      <p:pic>
        <p:nvPicPr>
          <p:cNvPr id="8" name="Picture 7" descr="A cat looking at the camera&#10;&#10;Description automatically generated">
            <a:extLst>
              <a:ext uri="{FF2B5EF4-FFF2-40B4-BE49-F238E27FC236}">
                <a16:creationId xmlns:a16="http://schemas.microsoft.com/office/drawing/2014/main" id="{A3B71F53-4BFF-B048-A777-1E1160744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2971800" cy="2817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42A14A-7A24-934E-AF3A-63FC09463BE7}"/>
              </a:ext>
            </a:extLst>
          </p:cNvPr>
          <p:cNvSpPr txBox="1"/>
          <p:nvPr/>
        </p:nvSpPr>
        <p:spPr>
          <a:xfrm>
            <a:off x="6858000" y="50292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@Varun Saran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FD07BC-7B6A-134D-8E34-0A8E050BD084}"/>
              </a:ext>
            </a:extLst>
          </p:cNvPr>
          <p:cNvSpPr txBox="1"/>
          <p:nvPr/>
        </p:nvSpPr>
        <p:spPr>
          <a:xfrm>
            <a:off x="2057400" y="50292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@Michael Jayasuriya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54DAB-AB7E-5E4B-99B6-3EDF04CDC7E4}"/>
              </a:ext>
            </a:extLst>
          </p:cNvPr>
          <p:cNvSpPr txBox="1"/>
          <p:nvPr/>
        </p:nvSpPr>
        <p:spPr>
          <a:xfrm>
            <a:off x="1524000" y="6054695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What’s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3422199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A2A0337-5182-A447-8A5B-AD5ECE4E3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Morphing &amp; matting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3567428-4084-2B4D-BFCF-BC969BD819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Extract foreground first to avoid artifacts in the background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5674A356-20D1-FE4B-830B-B8DD3983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60198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>
            <a:extLst>
              <a:ext uri="{FF2B5EF4-FFF2-40B4-BE49-F238E27FC236}">
                <a16:creationId xmlns:a16="http://schemas.microsoft.com/office/drawing/2014/main" id="{22E302AD-18F2-0745-918B-4F00F1EF1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892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by Durand and Freeman</a:t>
            </a:r>
            <a:endParaRPr lang="ru-RU" altLang="en-US" sz="16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F7ECCC44-B5A2-704F-9235-94A81E5608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Issues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4CE420ED-DF7E-CE46-9151-C2E8C82DF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772400" cy="3352800"/>
          </a:xfrm>
        </p:spPr>
        <p:txBody>
          <a:bodyPr/>
          <a:lstStyle/>
          <a:p>
            <a:r>
              <a:rPr lang="en-US" altLang="en-US"/>
              <a:t>Beware of folding</a:t>
            </a:r>
          </a:p>
          <a:p>
            <a:pPr lvl="1"/>
            <a:r>
              <a:rPr lang="en-US" altLang="en-US"/>
              <a:t>You are probably trying to do something 3D-ish</a:t>
            </a:r>
          </a:p>
          <a:p>
            <a:r>
              <a:rPr lang="en-US" altLang="en-US"/>
              <a:t>Morphing can be generalized into 3D</a:t>
            </a:r>
          </a:p>
          <a:p>
            <a:pPr lvl="1"/>
            <a:r>
              <a:rPr lang="en-US" altLang="en-US"/>
              <a:t>If you have 3D data, that is!</a:t>
            </a:r>
          </a:p>
          <a:p>
            <a:r>
              <a:rPr lang="en-US" altLang="en-US"/>
              <a:t>Extrapolation can sometimes produce interesting effects</a:t>
            </a:r>
          </a:p>
          <a:p>
            <a:pPr lvl="1"/>
            <a:r>
              <a:rPr lang="en-US" altLang="en-US"/>
              <a:t>Caricatures</a:t>
            </a: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1D8A504B-DABD-7D45-9851-25D70D99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2571" r="7715" b="21048"/>
          <a:stretch>
            <a:fillRect/>
          </a:stretch>
        </p:blipFill>
        <p:spPr bwMode="auto">
          <a:xfrm>
            <a:off x="2667000" y="939800"/>
            <a:ext cx="3810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889F1E7-242B-AC48-95B6-A79EC2905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Transformations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FE6F1A63-C017-CD47-9B96-9EFC90D5B487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924175"/>
            <a:ext cx="1600200" cy="476250"/>
            <a:chOff x="2256" y="2064"/>
            <a:chExt cx="1008" cy="300"/>
          </a:xfrm>
        </p:grpSpPr>
        <p:sp>
          <p:nvSpPr>
            <p:cNvPr id="6162" name="Text Box 4">
              <a:extLst>
                <a:ext uri="{FF2B5EF4-FFF2-40B4-BE49-F238E27FC236}">
                  <a16:creationId xmlns:a16="http://schemas.microsoft.com/office/drawing/2014/main" id="{B4E5FA82-BF5A-BE4F-AA2F-B3A46CE0A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3" name="Line 5">
              <a:extLst>
                <a:ext uri="{FF2B5EF4-FFF2-40B4-BE49-F238E27FC236}">
                  <a16:creationId xmlns:a16="http://schemas.microsoft.com/office/drawing/2014/main" id="{3FD2A5C2-6E99-E44D-A1EF-891F6604C1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6">
              <a:extLst>
                <a:ext uri="{FF2B5EF4-FFF2-40B4-BE49-F238E27FC236}">
                  <a16:creationId xmlns:a16="http://schemas.microsoft.com/office/drawing/2014/main" id="{0D140EBB-089B-274A-BC36-754B5A985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8" name="Group 7">
            <a:extLst>
              <a:ext uri="{FF2B5EF4-FFF2-40B4-BE49-F238E27FC236}">
                <a16:creationId xmlns:a16="http://schemas.microsoft.com/office/drawing/2014/main" id="{DBB37A24-4AF2-4240-AD13-5C313144CB4F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6159" name="Text Box 8">
              <a:extLst>
                <a:ext uri="{FF2B5EF4-FFF2-40B4-BE49-F238E27FC236}">
                  <a16:creationId xmlns:a16="http://schemas.microsoft.com/office/drawing/2014/main" id="{D8EF08E3-E773-414E-9A09-1B28F2094E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0" name="Line 9">
              <a:extLst>
                <a:ext uri="{FF2B5EF4-FFF2-40B4-BE49-F238E27FC236}">
                  <a16:creationId xmlns:a16="http://schemas.microsoft.com/office/drawing/2014/main" id="{FCB55FE8-0F88-0144-9364-B9D3F63BE1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10">
              <a:extLst>
                <a:ext uri="{FF2B5EF4-FFF2-40B4-BE49-F238E27FC236}">
                  <a16:creationId xmlns:a16="http://schemas.microsoft.com/office/drawing/2014/main" id="{04A81FEF-ADD4-9840-93BE-A4501C623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9" name="Picture 11" descr="HHHIMG_1166">
            <a:extLst>
              <a:ext uri="{FF2B5EF4-FFF2-40B4-BE49-F238E27FC236}">
                <a16:creationId xmlns:a16="http://schemas.microsoft.com/office/drawing/2014/main" id="{928F15B9-0657-DC49-8555-D95A685E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2" descr="HHHIMG_1166">
            <a:extLst>
              <a:ext uri="{FF2B5EF4-FFF2-40B4-BE49-F238E27FC236}">
                <a16:creationId xmlns:a16="http://schemas.microsoft.com/office/drawing/2014/main" id="{7966DCC3-9F71-764E-8A8D-31D95B8C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HHHIMG_1166">
            <a:extLst>
              <a:ext uri="{FF2B5EF4-FFF2-40B4-BE49-F238E27FC236}">
                <a16:creationId xmlns:a16="http://schemas.microsoft.com/office/drawing/2014/main" id="{6E9EDADD-03D5-F448-B690-F99A986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006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HHHIMG_1166">
            <a:extLst>
              <a:ext uri="{FF2B5EF4-FFF2-40B4-BE49-F238E27FC236}">
                <a16:creationId xmlns:a16="http://schemas.microsoft.com/office/drawing/2014/main" id="{0D6EBB94-47F9-2D41-96AC-65B24616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105400"/>
            <a:ext cx="184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5">
            <a:extLst>
              <a:ext uri="{FF2B5EF4-FFF2-40B4-BE49-F238E27FC236}">
                <a16:creationId xmlns:a16="http://schemas.microsoft.com/office/drawing/2014/main" id="{4E74E02F-9C8D-E74B-9550-CA7F79CE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6193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4" name="Text Box 16">
            <a:extLst>
              <a:ext uri="{FF2B5EF4-FFF2-40B4-BE49-F238E27FC236}">
                <a16:creationId xmlns:a16="http://schemas.microsoft.com/office/drawing/2014/main" id="{64DD65B9-5BF0-B34A-B5BD-043581F3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0434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5" name="Text Box 17">
            <a:extLst>
              <a:ext uri="{FF2B5EF4-FFF2-40B4-BE49-F238E27FC236}">
                <a16:creationId xmlns:a16="http://schemas.microsoft.com/office/drawing/2014/main" id="{B8D26CF9-631A-504A-BA3E-F9F7C3AE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196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6156" name="Text Box 18">
            <a:extLst>
              <a:ext uri="{FF2B5EF4-FFF2-40B4-BE49-F238E27FC236}">
                <a16:creationId xmlns:a16="http://schemas.microsoft.com/office/drawing/2014/main" id="{A7E5E2EC-9D6C-D64A-B400-4F2B9B13B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6193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6157" name="Rectangle 19">
            <a:extLst>
              <a:ext uri="{FF2B5EF4-FFF2-40B4-BE49-F238E27FC236}">
                <a16:creationId xmlns:a16="http://schemas.microsoft.com/office/drawing/2014/main" id="{38F21941-28F8-7747-9BA8-6E43A180D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altLang="en-US"/>
              <a:t>image filtering: change </a:t>
            </a:r>
            <a:r>
              <a:rPr lang="en-US" altLang="en-US" b="1" i="1"/>
              <a:t>range</a:t>
            </a:r>
            <a:r>
              <a:rPr lang="en-US" altLang="en-US"/>
              <a:t> of image</a:t>
            </a:r>
          </a:p>
          <a:p>
            <a:pPr algn="ctr"/>
            <a:r>
              <a:rPr lang="en-US" altLang="en-US" i="1"/>
              <a:t>g(x) = T(f(x))</a:t>
            </a:r>
          </a:p>
        </p:txBody>
      </p:sp>
      <p:sp>
        <p:nvSpPr>
          <p:cNvPr id="6158" name="Rectangle 20">
            <a:extLst>
              <a:ext uri="{FF2B5EF4-FFF2-40B4-BE49-F238E27FC236}">
                <a16:creationId xmlns:a16="http://schemas.microsoft.com/office/drawing/2014/main" id="{49F59701-EF47-844D-8259-A8E2D4857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62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en-US"/>
              <a:t>image warping: change </a:t>
            </a:r>
            <a:r>
              <a:rPr lang="en-US" altLang="en-US" b="1" i="1"/>
              <a:t>domain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f(T(x))</a:t>
            </a:r>
            <a:endParaRPr lang="en-US" altLang="en-US"/>
          </a:p>
        </p:txBody>
      </p:sp>
    </p:spTree>
  </p:cSld>
  <p:clrMapOvr>
    <a:masterClrMapping/>
  </p:clrMapOvr>
  <p:transition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F10A23EA-20F2-2C45-89E3-C17BB4286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Dynamic Scene (“Black or White”, MJ)</a:t>
            </a:r>
          </a:p>
        </p:txBody>
      </p:sp>
      <p:pic>
        <p:nvPicPr>
          <p:cNvPr id="49155" name="Picture 5">
            <a:extLst>
              <a:ext uri="{FF2B5EF4-FFF2-40B4-BE49-F238E27FC236}">
                <a16:creationId xmlns:a16="http://schemas.microsoft.com/office/drawing/2014/main" id="{2D2FFEE6-6477-6049-85B9-C50E772EC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4" t="15237" r="28000" b="13142"/>
          <a:stretch>
            <a:fillRect/>
          </a:stretch>
        </p:blipFill>
        <p:spPr bwMode="auto">
          <a:xfrm>
            <a:off x="455613" y="1136650"/>
            <a:ext cx="26479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1">
            <a:extLst>
              <a:ext uri="{FF2B5EF4-FFF2-40B4-BE49-F238E27FC236}">
                <a16:creationId xmlns:a16="http://schemas.microsoft.com/office/drawing/2014/main" id="{C2B6970A-29A8-3E48-9DB0-72D57A5AD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957513"/>
            <a:ext cx="624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  <a:hlinkClick r:id="rId3"/>
              </a:rPr>
              <a:t>http://www.youtube.com/watch?v=R4kLKv5gtxc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B455751-96B7-0048-897E-B7E145ABE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All 2D Linear Transformations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CAF7D51-A04D-3B49-B8C6-BAF892D0F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787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600"/>
              <a:t>Linear transformations are combinations of …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Scale,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Rotation,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Shear, and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Mirror</a:t>
            </a:r>
          </a:p>
          <a:p>
            <a:pPr>
              <a:lnSpc>
                <a:spcPct val="90000"/>
              </a:lnSpc>
            </a:pPr>
            <a:r>
              <a:rPr lang="en-US" altLang="en-US" sz="1600"/>
              <a:t>Properties of linear transformations: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Origin maps to origin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Lines map to lines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Parallel lines remain parallel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Ratios are preserved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Closed under composition</a:t>
            </a:r>
          </a:p>
        </p:txBody>
      </p:sp>
      <p:graphicFrame>
        <p:nvGraphicFramePr>
          <p:cNvPr id="22532" name="Object 5">
            <a:extLst>
              <a:ext uri="{FF2B5EF4-FFF2-40B4-BE49-F238E27FC236}">
                <a16:creationId xmlns:a16="http://schemas.microsoft.com/office/drawing/2014/main" id="{37F0297B-90DE-FD41-90B0-57AB0FC1EE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746250"/>
          <a:ext cx="227171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7" name="Equation" r:id="rId3" imgW="25742900" imgH="10528300" progId="Equation.3">
                  <p:embed/>
                </p:oleObj>
              </mc:Choice>
              <mc:Fallback>
                <p:oleObj name="Equation" r:id="rId3" imgW="25742900" imgH="10528300" progId="Equation.3">
                  <p:embed/>
                  <p:pic>
                    <p:nvPicPr>
                      <p:cNvPr id="22532" name="Object 5">
                        <a:extLst>
                          <a:ext uri="{FF2B5EF4-FFF2-40B4-BE49-F238E27FC236}">
                            <a16:creationId xmlns:a16="http://schemas.microsoft.com/office/drawing/2014/main" id="{37F0297B-90DE-FD41-90B0-57AB0FC1EE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746250"/>
                        <a:ext cx="2271713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8">
            <a:extLst>
              <a:ext uri="{FF2B5EF4-FFF2-40B4-BE49-F238E27FC236}">
                <a16:creationId xmlns:a16="http://schemas.microsoft.com/office/drawing/2014/main" id="{3C6308A4-E1A7-0143-82C8-936D714709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7363" y="4770438"/>
          <a:ext cx="5126037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8" name="Equation" r:id="rId5" imgW="46812200" imgH="9359900" progId="Equation.3">
                  <p:embed/>
                </p:oleObj>
              </mc:Choice>
              <mc:Fallback>
                <p:oleObj name="Equation" r:id="rId5" imgW="46812200" imgH="9359900" progId="Equation.3">
                  <p:embed/>
                  <p:pic>
                    <p:nvPicPr>
                      <p:cNvPr id="22533" name="Object 8">
                        <a:extLst>
                          <a:ext uri="{FF2B5EF4-FFF2-40B4-BE49-F238E27FC236}">
                            <a16:creationId xmlns:a16="http://schemas.microsoft.com/office/drawing/2014/main" id="{3C6308A4-E1A7-0143-82C8-936D714709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363" y="4770438"/>
                        <a:ext cx="5126037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D289BBA-035E-E54E-9975-0B18CA52C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Consider a different Basis</a:t>
            </a:r>
          </a:p>
        </p:txBody>
      </p:sp>
      <p:grpSp>
        <p:nvGrpSpPr>
          <p:cNvPr id="23555" name="Group 4">
            <a:extLst>
              <a:ext uri="{FF2B5EF4-FFF2-40B4-BE49-F238E27FC236}">
                <a16:creationId xmlns:a16="http://schemas.microsoft.com/office/drawing/2014/main" id="{35FDFD7B-F25B-624C-AAD4-8EBE5656247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219200"/>
            <a:ext cx="2743200" cy="2438400"/>
            <a:chOff x="816" y="2208"/>
            <a:chExt cx="1920" cy="1728"/>
          </a:xfrm>
        </p:grpSpPr>
        <p:sp>
          <p:nvSpPr>
            <p:cNvPr id="23594" name="Line 5">
              <a:extLst>
                <a:ext uri="{FF2B5EF4-FFF2-40B4-BE49-F238E27FC236}">
                  <a16:creationId xmlns:a16="http://schemas.microsoft.com/office/drawing/2014/main" id="{E01A584C-798D-9C4B-9F3D-E7B62A4BA4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Line 6">
              <a:extLst>
                <a:ext uri="{FF2B5EF4-FFF2-40B4-BE49-F238E27FC236}">
                  <a16:creationId xmlns:a16="http://schemas.microsoft.com/office/drawing/2014/main" id="{DBF9C8BE-0F27-0A40-AC16-0F6D65C86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6" name="Line 7">
              <a:extLst>
                <a:ext uri="{FF2B5EF4-FFF2-40B4-BE49-F238E27FC236}">
                  <a16:creationId xmlns:a16="http://schemas.microsoft.com/office/drawing/2014/main" id="{F1BD2C87-1AFE-9D40-8F16-364FA4C8B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Line 8">
              <a:extLst>
                <a:ext uri="{FF2B5EF4-FFF2-40B4-BE49-F238E27FC236}">
                  <a16:creationId xmlns:a16="http://schemas.microsoft.com/office/drawing/2014/main" id="{59B0B2E7-81BE-764B-87E9-C0C28D4DE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8" name="Line 9">
              <a:extLst>
                <a:ext uri="{FF2B5EF4-FFF2-40B4-BE49-F238E27FC236}">
                  <a16:creationId xmlns:a16="http://schemas.microsoft.com/office/drawing/2014/main" id="{63F46C5B-67B9-1842-BA5C-72EE9ACED0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9" name="Line 10">
              <a:extLst>
                <a:ext uri="{FF2B5EF4-FFF2-40B4-BE49-F238E27FC236}">
                  <a16:creationId xmlns:a16="http://schemas.microsoft.com/office/drawing/2014/main" id="{A9CA3555-19BE-D840-9233-9397C75F8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Line 11">
              <a:extLst>
                <a:ext uri="{FF2B5EF4-FFF2-40B4-BE49-F238E27FC236}">
                  <a16:creationId xmlns:a16="http://schemas.microsoft.com/office/drawing/2014/main" id="{DB8EC9B4-30EC-1740-A42A-D4493F567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Line 12">
              <a:extLst>
                <a:ext uri="{FF2B5EF4-FFF2-40B4-BE49-F238E27FC236}">
                  <a16:creationId xmlns:a16="http://schemas.microsoft.com/office/drawing/2014/main" id="{AEA545B4-BD56-7646-8A47-D4B012F726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Line 13">
              <a:extLst>
                <a:ext uri="{FF2B5EF4-FFF2-40B4-BE49-F238E27FC236}">
                  <a16:creationId xmlns:a16="http://schemas.microsoft.com/office/drawing/2014/main" id="{CB9809A7-55AC-0F4A-A71F-9C2D082B9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Line 14">
              <a:extLst>
                <a:ext uri="{FF2B5EF4-FFF2-40B4-BE49-F238E27FC236}">
                  <a16:creationId xmlns:a16="http://schemas.microsoft.com/office/drawing/2014/main" id="{F5C7C8CE-4854-904C-B0A0-CC11BA2A2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Line 15">
              <a:extLst>
                <a:ext uri="{FF2B5EF4-FFF2-40B4-BE49-F238E27FC236}">
                  <a16:creationId xmlns:a16="http://schemas.microsoft.com/office/drawing/2014/main" id="{101AC5F5-8FC4-E54D-BD5F-C4296BBDAD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5" name="Line 16">
              <a:extLst>
                <a:ext uri="{FF2B5EF4-FFF2-40B4-BE49-F238E27FC236}">
                  <a16:creationId xmlns:a16="http://schemas.microsoft.com/office/drawing/2014/main" id="{DE8C4F81-C46E-4247-8F3C-76E9188168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6" name="Line 17">
              <a:extLst>
                <a:ext uri="{FF2B5EF4-FFF2-40B4-BE49-F238E27FC236}">
                  <a16:creationId xmlns:a16="http://schemas.microsoft.com/office/drawing/2014/main" id="{863D58A2-C0E3-4B40-9D7A-4BDBBB311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7" name="Line 18">
              <a:extLst>
                <a:ext uri="{FF2B5EF4-FFF2-40B4-BE49-F238E27FC236}">
                  <a16:creationId xmlns:a16="http://schemas.microsoft.com/office/drawing/2014/main" id="{CBD3BE6E-16D0-7B49-9DDA-4EA00EC8B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8" name="Line 19">
              <a:extLst>
                <a:ext uri="{FF2B5EF4-FFF2-40B4-BE49-F238E27FC236}">
                  <a16:creationId xmlns:a16="http://schemas.microsoft.com/office/drawing/2014/main" id="{C61E4D5C-DB5F-A64E-8D52-0AFC240AC1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9" name="Line 20">
              <a:extLst>
                <a:ext uri="{FF2B5EF4-FFF2-40B4-BE49-F238E27FC236}">
                  <a16:creationId xmlns:a16="http://schemas.microsoft.com/office/drawing/2014/main" id="{8776C354-A611-1344-8404-01FFC36E8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0" name="Line 21">
              <a:extLst>
                <a:ext uri="{FF2B5EF4-FFF2-40B4-BE49-F238E27FC236}">
                  <a16:creationId xmlns:a16="http://schemas.microsoft.com/office/drawing/2014/main" id="{3A189ABA-844D-054D-BC2F-87B42F0007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1" name="Line 22">
              <a:extLst>
                <a:ext uri="{FF2B5EF4-FFF2-40B4-BE49-F238E27FC236}">
                  <a16:creationId xmlns:a16="http://schemas.microsoft.com/office/drawing/2014/main" id="{77CA31CB-A3B3-4D4A-A757-4FB730210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56" name="Text Box 23">
            <a:extLst>
              <a:ext uri="{FF2B5EF4-FFF2-40B4-BE49-F238E27FC236}">
                <a16:creationId xmlns:a16="http://schemas.microsoft.com/office/drawing/2014/main" id="{E8E2BA7B-CF65-234A-8DEB-EE6FE05AD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3557" name="Text Box 24">
            <a:extLst>
              <a:ext uri="{FF2B5EF4-FFF2-40B4-BE49-F238E27FC236}">
                <a16:creationId xmlns:a16="http://schemas.microsoft.com/office/drawing/2014/main" id="{8A87CAAB-E382-BC4F-BDC2-F462F5266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3558" name="Oval 25">
            <a:extLst>
              <a:ext uri="{FF2B5EF4-FFF2-40B4-BE49-F238E27FC236}">
                <a16:creationId xmlns:a16="http://schemas.microsoft.com/office/drawing/2014/main" id="{23CAFF13-0C90-E948-8DB6-5E4F182CE9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1200" y="2509838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9" name="Text Box 26">
            <a:extLst>
              <a:ext uri="{FF2B5EF4-FFF2-40B4-BE49-F238E27FC236}">
                <a16:creationId xmlns:a16="http://schemas.microsoft.com/office/drawing/2014/main" id="{FB3CDDE3-98F6-E84C-86E7-C96D8703C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60" name="Text Box 27">
            <a:extLst>
              <a:ext uri="{FF2B5EF4-FFF2-40B4-BE49-F238E27FC236}">
                <a16:creationId xmlns:a16="http://schemas.microsoft.com/office/drawing/2014/main" id="{AFD6CD07-F432-9240-A983-8B3718D2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0574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q</a:t>
            </a:r>
            <a:endParaRPr lang="en-US" altLang="en-US"/>
          </a:p>
        </p:txBody>
      </p:sp>
      <p:sp>
        <p:nvSpPr>
          <p:cNvPr id="765980" name="Text Box 28">
            <a:extLst>
              <a:ext uri="{FF2B5EF4-FFF2-40B4-BE49-F238E27FC236}">
                <a16:creationId xmlns:a16="http://schemas.microsoft.com/office/drawing/2014/main" id="{FDAF39A4-18DF-F141-AF87-D2416857A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86200"/>
            <a:ext cx="220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q</a:t>
            </a:r>
            <a:r>
              <a:rPr lang="en-US" altLang="en-US"/>
              <a:t>=4</a:t>
            </a:r>
            <a:r>
              <a:rPr lang="en-US" altLang="en-US" b="1"/>
              <a:t>i</a:t>
            </a:r>
            <a:r>
              <a:rPr lang="en-US" altLang="en-US"/>
              <a:t>+3</a:t>
            </a:r>
            <a:r>
              <a:rPr lang="en-US" altLang="en-US" b="1"/>
              <a:t>j</a:t>
            </a:r>
            <a:r>
              <a:rPr lang="en-US" altLang="en-US"/>
              <a:t> = (4,3)</a:t>
            </a:r>
          </a:p>
        </p:txBody>
      </p:sp>
      <p:sp>
        <p:nvSpPr>
          <p:cNvPr id="23562" name="Line 29">
            <a:extLst>
              <a:ext uri="{FF2B5EF4-FFF2-40B4-BE49-F238E27FC236}">
                <a16:creationId xmlns:a16="http://schemas.microsoft.com/office/drawing/2014/main" id="{E9CFFE20-51DF-9C4D-8312-3056F30EC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2578100"/>
            <a:ext cx="10969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30">
            <a:extLst>
              <a:ext uri="{FF2B5EF4-FFF2-40B4-BE49-F238E27FC236}">
                <a16:creationId xmlns:a16="http://schemas.microsoft.com/office/drawing/2014/main" id="{C06EF945-213F-4C41-A2E3-FC8CCC587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590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5983" name="Text Box 31">
            <a:extLst>
              <a:ext uri="{FF2B5EF4-FFF2-40B4-BE49-F238E27FC236}">
                <a16:creationId xmlns:a16="http://schemas.microsoft.com/office/drawing/2014/main" id="{D9B12131-8AB0-8E4A-9C0B-C54A0CDBE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3886200"/>
            <a:ext cx="142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/>
              <a:t>=4</a:t>
            </a:r>
            <a:r>
              <a:rPr lang="en-US" altLang="en-US" b="1"/>
              <a:t>u</a:t>
            </a:r>
            <a:r>
              <a:rPr lang="en-US" altLang="en-US"/>
              <a:t>+3</a:t>
            </a:r>
            <a:r>
              <a:rPr lang="en-US" altLang="en-US" b="1"/>
              <a:t>v</a:t>
            </a:r>
            <a:endParaRPr lang="en-US" altLang="en-US"/>
          </a:p>
        </p:txBody>
      </p:sp>
      <p:sp>
        <p:nvSpPr>
          <p:cNvPr id="23565" name="Line 33">
            <a:extLst>
              <a:ext uri="{FF2B5EF4-FFF2-40B4-BE49-F238E27FC236}">
                <a16:creationId xmlns:a16="http://schemas.microsoft.com/office/drawing/2014/main" id="{8EEAA34D-8542-2042-95F7-66F0C2222F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2500" y="2628900"/>
            <a:ext cx="1028700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id="{EE94BE8B-FC48-7844-A54B-B6E7C9443FC2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914400"/>
            <a:ext cx="3435350" cy="2730500"/>
            <a:chOff x="2928" y="576"/>
            <a:chExt cx="2164" cy="1720"/>
          </a:xfrm>
        </p:grpSpPr>
        <p:sp>
          <p:nvSpPr>
            <p:cNvPr id="23567" name="Text Box 35">
              <a:extLst>
                <a:ext uri="{FF2B5EF4-FFF2-40B4-BE49-F238E27FC236}">
                  <a16:creationId xmlns:a16="http://schemas.microsoft.com/office/drawing/2014/main" id="{56342842-2BF5-564A-88CC-A20C2B4C9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8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v</a:t>
              </a:r>
              <a:r>
                <a:rPr lang="en-US" altLang="en-US"/>
                <a:t> =(v</a:t>
              </a:r>
              <a:r>
                <a:rPr lang="en-US" altLang="en-US" baseline="-25000"/>
                <a:t>x</a:t>
              </a:r>
              <a:r>
                <a:rPr lang="en-US" altLang="en-US"/>
                <a:t>,v</a:t>
              </a:r>
              <a:r>
                <a:rPr lang="en-US" altLang="en-US" baseline="-25000"/>
                <a:t>y</a:t>
              </a:r>
              <a:r>
                <a:rPr lang="en-US" altLang="en-US"/>
                <a:t>)</a:t>
              </a:r>
            </a:p>
          </p:txBody>
        </p:sp>
        <p:grpSp>
          <p:nvGrpSpPr>
            <p:cNvPr id="23568" name="Group 36">
              <a:extLst>
                <a:ext uri="{FF2B5EF4-FFF2-40B4-BE49-F238E27FC236}">
                  <a16:creationId xmlns:a16="http://schemas.microsoft.com/office/drawing/2014/main" id="{5C200679-E3A6-F041-99B7-A793FE4F785A}"/>
                </a:ext>
              </a:extLst>
            </p:cNvPr>
            <p:cNvGrpSpPr>
              <a:grpSpLocks/>
            </p:cNvGrpSpPr>
            <p:nvPr/>
          </p:nvGrpSpPr>
          <p:grpSpPr bwMode="auto">
            <a:xfrm rot="-803550">
              <a:off x="2928" y="1920"/>
              <a:ext cx="1728" cy="85"/>
              <a:chOff x="2976" y="2091"/>
              <a:chExt cx="1728" cy="85"/>
            </a:xfrm>
          </p:grpSpPr>
          <p:sp>
            <p:nvSpPr>
              <p:cNvPr id="23585" name="Line 37">
                <a:extLst>
                  <a:ext uri="{FF2B5EF4-FFF2-40B4-BE49-F238E27FC236}">
                    <a16:creationId xmlns:a16="http://schemas.microsoft.com/office/drawing/2014/main" id="{A74B3978-E8B8-EC45-9511-CF7372D85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133"/>
                <a:ext cx="172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Line 38">
                <a:extLst>
                  <a:ext uri="{FF2B5EF4-FFF2-40B4-BE49-F238E27FC236}">
                    <a16:creationId xmlns:a16="http://schemas.microsoft.com/office/drawing/2014/main" id="{9021A3A8-D964-4E43-934B-F8768BD18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5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Line 39">
                <a:extLst>
                  <a:ext uri="{FF2B5EF4-FFF2-40B4-BE49-F238E27FC236}">
                    <a16:creationId xmlns:a16="http://schemas.microsoft.com/office/drawing/2014/main" id="{4E06E8B6-A97D-9641-B805-83CFF27BF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8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Line 40">
                <a:extLst>
                  <a:ext uri="{FF2B5EF4-FFF2-40B4-BE49-F238E27FC236}">
                    <a16:creationId xmlns:a16="http://schemas.microsoft.com/office/drawing/2014/main" id="{B8C6ACFC-6C7E-DC40-AA59-19A78B29F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0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9" name="Line 41">
                <a:extLst>
                  <a:ext uri="{FF2B5EF4-FFF2-40B4-BE49-F238E27FC236}">
                    <a16:creationId xmlns:a16="http://schemas.microsoft.com/office/drawing/2014/main" id="{57F9BB16-481A-E54D-BDAA-61B995945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3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0" name="Line 42">
                <a:extLst>
                  <a:ext uri="{FF2B5EF4-FFF2-40B4-BE49-F238E27FC236}">
                    <a16:creationId xmlns:a16="http://schemas.microsoft.com/office/drawing/2014/main" id="{E4305E3E-6972-9A48-A1E9-A05E2D8A9D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1" name="Line 43">
                <a:extLst>
                  <a:ext uri="{FF2B5EF4-FFF2-40B4-BE49-F238E27FC236}">
                    <a16:creationId xmlns:a16="http://schemas.microsoft.com/office/drawing/2014/main" id="{B2F37759-F6E5-1E4A-9DA1-85CCCBA53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Line 44">
                <a:extLst>
                  <a:ext uri="{FF2B5EF4-FFF2-40B4-BE49-F238E27FC236}">
                    <a16:creationId xmlns:a16="http://schemas.microsoft.com/office/drawing/2014/main" id="{472D76B0-278E-264B-A830-EA6C2B3CEB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2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Line 45">
                <a:extLst>
                  <a:ext uri="{FF2B5EF4-FFF2-40B4-BE49-F238E27FC236}">
                    <a16:creationId xmlns:a16="http://schemas.microsoft.com/office/drawing/2014/main" id="{90619591-6F76-3648-A49D-861D282C8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4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69" name="Group 46">
              <a:extLst>
                <a:ext uri="{FF2B5EF4-FFF2-40B4-BE49-F238E27FC236}">
                  <a16:creationId xmlns:a16="http://schemas.microsoft.com/office/drawing/2014/main" id="{71F31D88-E26B-7146-9038-AD82A1C96359}"/>
                </a:ext>
              </a:extLst>
            </p:cNvPr>
            <p:cNvGrpSpPr>
              <a:grpSpLocks/>
            </p:cNvGrpSpPr>
            <p:nvPr/>
          </p:nvGrpSpPr>
          <p:grpSpPr bwMode="auto">
            <a:xfrm rot="849907">
              <a:off x="3168" y="760"/>
              <a:ext cx="116" cy="1536"/>
              <a:chOff x="3149" y="768"/>
              <a:chExt cx="86" cy="1536"/>
            </a:xfrm>
          </p:grpSpPr>
          <p:sp>
            <p:nvSpPr>
              <p:cNvPr id="23576" name="Line 47">
                <a:extLst>
                  <a:ext uri="{FF2B5EF4-FFF2-40B4-BE49-F238E27FC236}">
                    <a16:creationId xmlns:a16="http://schemas.microsoft.com/office/drawing/2014/main" id="{7C795D31-B3D0-564A-8FFC-2C2145B974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2" y="768"/>
                <a:ext cx="0" cy="15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Line 48">
                <a:extLst>
                  <a:ext uri="{FF2B5EF4-FFF2-40B4-BE49-F238E27FC236}">
                    <a16:creationId xmlns:a16="http://schemas.microsoft.com/office/drawing/2014/main" id="{3C588985-92A5-124F-B1D2-C2E6374FC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963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Line 49">
                <a:extLst>
                  <a:ext uri="{FF2B5EF4-FFF2-40B4-BE49-F238E27FC236}">
                    <a16:creationId xmlns:a16="http://schemas.microsoft.com/office/drawing/2014/main" id="{3914B3CC-42EA-2144-89A2-A8FBDB4F1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792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Line 50">
                <a:extLst>
                  <a:ext uri="{FF2B5EF4-FFF2-40B4-BE49-F238E27FC236}">
                    <a16:creationId xmlns:a16="http://schemas.microsoft.com/office/drawing/2014/main" id="{F9D50E75-E765-7A42-A306-45E5D9440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621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Line 51">
                <a:extLst>
                  <a:ext uri="{FF2B5EF4-FFF2-40B4-BE49-F238E27FC236}">
                    <a16:creationId xmlns:a16="http://schemas.microsoft.com/office/drawing/2014/main" id="{7ADEF7A8-9251-3443-BB59-08AFFFD14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451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Line 52">
                <a:extLst>
                  <a:ext uri="{FF2B5EF4-FFF2-40B4-BE49-F238E27FC236}">
                    <a16:creationId xmlns:a16="http://schemas.microsoft.com/office/drawing/2014/main" id="{E49E1F4B-ED76-7D41-91B6-730355C64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280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Line 53">
                <a:extLst>
                  <a:ext uri="{FF2B5EF4-FFF2-40B4-BE49-F238E27FC236}">
                    <a16:creationId xmlns:a16="http://schemas.microsoft.com/office/drawing/2014/main" id="{A7995F3D-FA6C-8E48-A070-770C5E5EF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109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Line 54">
                <a:extLst>
                  <a:ext uri="{FF2B5EF4-FFF2-40B4-BE49-F238E27FC236}">
                    <a16:creationId xmlns:a16="http://schemas.microsoft.com/office/drawing/2014/main" id="{746633F4-B302-244A-B088-8BDC506CD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939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4" name="Line 55">
                <a:extLst>
                  <a:ext uri="{FF2B5EF4-FFF2-40B4-BE49-F238E27FC236}">
                    <a16:creationId xmlns:a16="http://schemas.microsoft.com/office/drawing/2014/main" id="{3E54E858-12A9-DC4F-BF6C-89BE19D25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768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0" name="Text Box 56">
              <a:extLst>
                <a:ext uri="{FF2B5EF4-FFF2-40B4-BE49-F238E27FC236}">
                  <a16:creationId xmlns:a16="http://schemas.microsoft.com/office/drawing/2014/main" id="{0F2D45F4-41E6-7A4F-9C2E-FDD069C25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824"/>
              <a:ext cx="8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u</a:t>
              </a:r>
              <a:r>
                <a:rPr lang="en-US" altLang="en-US"/>
                <a:t>=(u</a:t>
              </a:r>
              <a:r>
                <a:rPr lang="en-US" altLang="en-US" baseline="-25000"/>
                <a:t>x</a:t>
              </a:r>
              <a:r>
                <a:rPr lang="en-US" altLang="en-US"/>
                <a:t>,u</a:t>
              </a:r>
              <a:r>
                <a:rPr lang="en-US" altLang="en-US" baseline="-25000"/>
                <a:t>y</a:t>
              </a:r>
              <a:r>
                <a:rPr lang="en-US" altLang="en-US"/>
                <a:t>)</a:t>
              </a:r>
            </a:p>
          </p:txBody>
        </p:sp>
        <p:sp>
          <p:nvSpPr>
            <p:cNvPr id="23571" name="Oval 57">
              <a:extLst>
                <a:ext uri="{FF2B5EF4-FFF2-40B4-BE49-F238E27FC236}">
                  <a16:creationId xmlns:a16="http://schemas.microsoft.com/office/drawing/2014/main" id="{1188AB99-BF75-8A4F-BD1D-A8C85536A3B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57" y="1392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3572" name="Text Box 58">
              <a:extLst>
                <a:ext uri="{FF2B5EF4-FFF2-40B4-BE49-F238E27FC236}">
                  <a16:creationId xmlns:a16="http://schemas.microsoft.com/office/drawing/2014/main" id="{C10DA216-D9B8-0541-82EF-732D51DDD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1152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p</a:t>
              </a:r>
              <a:endParaRPr lang="en-US" altLang="en-US"/>
            </a:p>
          </p:txBody>
        </p:sp>
        <p:sp>
          <p:nvSpPr>
            <p:cNvPr id="23573" name="Line 59">
              <a:extLst>
                <a:ext uri="{FF2B5EF4-FFF2-40B4-BE49-F238E27FC236}">
                  <a16:creationId xmlns:a16="http://schemas.microsoft.com/office/drawing/2014/main" id="{3A9EDFC5-62DA-BB48-93AB-E14A8ED55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7" y="1440"/>
              <a:ext cx="76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4" name="Line 60">
              <a:extLst>
                <a:ext uri="{FF2B5EF4-FFF2-40B4-BE49-F238E27FC236}">
                  <a16:creationId xmlns:a16="http://schemas.microsoft.com/office/drawing/2014/main" id="{308557BB-BA4D-064E-A484-5290EFB9CD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1440"/>
              <a:ext cx="157" cy="5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Line 61">
              <a:extLst>
                <a:ext uri="{FF2B5EF4-FFF2-40B4-BE49-F238E27FC236}">
                  <a16:creationId xmlns:a16="http://schemas.microsoft.com/office/drawing/2014/main" id="{6F103264-39E6-524F-82A2-A619774E37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1467"/>
              <a:ext cx="885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80" grpId="0"/>
      <p:bldP spid="7659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82801BB-1D3B-354B-8645-7DA13AD562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Linear Transformations as Change of Basis</a:t>
            </a:r>
          </a:p>
        </p:txBody>
      </p:sp>
      <p:sp>
        <p:nvSpPr>
          <p:cNvPr id="766979" name="Rectangle 3">
            <a:extLst>
              <a:ext uri="{FF2B5EF4-FFF2-40B4-BE49-F238E27FC236}">
                <a16:creationId xmlns:a16="http://schemas.microsoft.com/office/drawing/2014/main" id="{1DB3BAAB-B165-7E4F-AB19-947229546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1371600"/>
          </a:xfrm>
        </p:spPr>
        <p:txBody>
          <a:bodyPr/>
          <a:lstStyle/>
          <a:p>
            <a:r>
              <a:rPr lang="en-US" altLang="en-US" sz="2800" dirty="0"/>
              <a:t>Any linear transformation is a basis!!!</a:t>
            </a:r>
          </a:p>
        </p:txBody>
      </p:sp>
      <p:grpSp>
        <p:nvGrpSpPr>
          <p:cNvPr id="24580" name="Group 4">
            <a:extLst>
              <a:ext uri="{FF2B5EF4-FFF2-40B4-BE49-F238E27FC236}">
                <a16:creationId xmlns:a16="http://schemas.microsoft.com/office/drawing/2014/main" id="{50091EDF-B1D1-6240-A6DF-D23BD00E7725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219200"/>
            <a:ext cx="2743200" cy="2438400"/>
            <a:chOff x="816" y="2208"/>
            <a:chExt cx="1920" cy="1728"/>
          </a:xfrm>
        </p:grpSpPr>
        <p:sp>
          <p:nvSpPr>
            <p:cNvPr id="24662" name="Line 5">
              <a:extLst>
                <a:ext uri="{FF2B5EF4-FFF2-40B4-BE49-F238E27FC236}">
                  <a16:creationId xmlns:a16="http://schemas.microsoft.com/office/drawing/2014/main" id="{DF2A9FBC-A51C-F240-9F05-CBA3FEBBD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3" name="Line 6">
              <a:extLst>
                <a:ext uri="{FF2B5EF4-FFF2-40B4-BE49-F238E27FC236}">
                  <a16:creationId xmlns:a16="http://schemas.microsoft.com/office/drawing/2014/main" id="{22B209A1-D1DB-8044-8EF4-DA9F23FB3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4" name="Line 7">
              <a:extLst>
                <a:ext uri="{FF2B5EF4-FFF2-40B4-BE49-F238E27FC236}">
                  <a16:creationId xmlns:a16="http://schemas.microsoft.com/office/drawing/2014/main" id="{008FCCD2-6E98-194F-B996-AB7F88A688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5" name="Line 8">
              <a:extLst>
                <a:ext uri="{FF2B5EF4-FFF2-40B4-BE49-F238E27FC236}">
                  <a16:creationId xmlns:a16="http://schemas.microsoft.com/office/drawing/2014/main" id="{233C781C-1D32-0949-B551-DF2284519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6" name="Line 9">
              <a:extLst>
                <a:ext uri="{FF2B5EF4-FFF2-40B4-BE49-F238E27FC236}">
                  <a16:creationId xmlns:a16="http://schemas.microsoft.com/office/drawing/2014/main" id="{AA6D568D-8584-7646-89F1-9280345A2A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7" name="Line 10">
              <a:extLst>
                <a:ext uri="{FF2B5EF4-FFF2-40B4-BE49-F238E27FC236}">
                  <a16:creationId xmlns:a16="http://schemas.microsoft.com/office/drawing/2014/main" id="{F76D5B48-101A-1A4E-83E8-29176866A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8" name="Line 11">
              <a:extLst>
                <a:ext uri="{FF2B5EF4-FFF2-40B4-BE49-F238E27FC236}">
                  <a16:creationId xmlns:a16="http://schemas.microsoft.com/office/drawing/2014/main" id="{C0366AD0-3564-D94B-8D6F-44967A49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9" name="Line 12">
              <a:extLst>
                <a:ext uri="{FF2B5EF4-FFF2-40B4-BE49-F238E27FC236}">
                  <a16:creationId xmlns:a16="http://schemas.microsoft.com/office/drawing/2014/main" id="{1C14F536-30E4-8145-9BF3-F352C589A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0" name="Line 13">
              <a:extLst>
                <a:ext uri="{FF2B5EF4-FFF2-40B4-BE49-F238E27FC236}">
                  <a16:creationId xmlns:a16="http://schemas.microsoft.com/office/drawing/2014/main" id="{B632F953-F570-1544-BB7A-5E9A290F1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1" name="Line 14">
              <a:extLst>
                <a:ext uri="{FF2B5EF4-FFF2-40B4-BE49-F238E27FC236}">
                  <a16:creationId xmlns:a16="http://schemas.microsoft.com/office/drawing/2014/main" id="{C73C31D2-BCAA-8645-8897-CE5FA6495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2" name="Line 15">
              <a:extLst>
                <a:ext uri="{FF2B5EF4-FFF2-40B4-BE49-F238E27FC236}">
                  <a16:creationId xmlns:a16="http://schemas.microsoft.com/office/drawing/2014/main" id="{0E14B08E-0EB2-6F49-9FA2-32272B299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3" name="Line 16">
              <a:extLst>
                <a:ext uri="{FF2B5EF4-FFF2-40B4-BE49-F238E27FC236}">
                  <a16:creationId xmlns:a16="http://schemas.microsoft.com/office/drawing/2014/main" id="{DC4CAF96-CD41-8045-9356-416AD7E295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4" name="Line 17">
              <a:extLst>
                <a:ext uri="{FF2B5EF4-FFF2-40B4-BE49-F238E27FC236}">
                  <a16:creationId xmlns:a16="http://schemas.microsoft.com/office/drawing/2014/main" id="{44F16231-C143-6D47-A47A-792EF823B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5" name="Line 18">
              <a:extLst>
                <a:ext uri="{FF2B5EF4-FFF2-40B4-BE49-F238E27FC236}">
                  <a16:creationId xmlns:a16="http://schemas.microsoft.com/office/drawing/2014/main" id="{CDCB68B1-B2A9-9746-BFD2-170DF13649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6" name="Line 19">
              <a:extLst>
                <a:ext uri="{FF2B5EF4-FFF2-40B4-BE49-F238E27FC236}">
                  <a16:creationId xmlns:a16="http://schemas.microsoft.com/office/drawing/2014/main" id="{5A264FE7-14EC-1B43-BA1F-34FDE2641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7" name="Line 20">
              <a:extLst>
                <a:ext uri="{FF2B5EF4-FFF2-40B4-BE49-F238E27FC236}">
                  <a16:creationId xmlns:a16="http://schemas.microsoft.com/office/drawing/2014/main" id="{9341877A-C56D-BA48-823D-91CD0230D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8" name="Line 21">
              <a:extLst>
                <a:ext uri="{FF2B5EF4-FFF2-40B4-BE49-F238E27FC236}">
                  <a16:creationId xmlns:a16="http://schemas.microsoft.com/office/drawing/2014/main" id="{03336DA3-3FEE-0841-8965-7C10662C4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9" name="Line 22">
              <a:extLst>
                <a:ext uri="{FF2B5EF4-FFF2-40B4-BE49-F238E27FC236}">
                  <a16:creationId xmlns:a16="http://schemas.microsoft.com/office/drawing/2014/main" id="{B83917E1-E051-A54B-B10D-EE5A08EC7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1" name="Text Box 23">
            <a:extLst>
              <a:ext uri="{FF2B5EF4-FFF2-40B4-BE49-F238E27FC236}">
                <a16:creationId xmlns:a16="http://schemas.microsoft.com/office/drawing/2014/main" id="{FA432030-2B3B-7348-913A-B3927387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4582" name="Text Box 24">
            <a:extLst>
              <a:ext uri="{FF2B5EF4-FFF2-40B4-BE49-F238E27FC236}">
                <a16:creationId xmlns:a16="http://schemas.microsoft.com/office/drawing/2014/main" id="{048C6555-FCD7-9545-8EA0-1CD6F82AE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4583" name="Text Box 26">
            <a:extLst>
              <a:ext uri="{FF2B5EF4-FFF2-40B4-BE49-F238E27FC236}">
                <a16:creationId xmlns:a16="http://schemas.microsoft.com/office/drawing/2014/main" id="{E75E2369-05C1-3F40-8553-CFA3078CE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4584" name="Text Box 31">
            <a:extLst>
              <a:ext uri="{FF2B5EF4-FFF2-40B4-BE49-F238E27FC236}">
                <a16:creationId xmlns:a16="http://schemas.microsoft.com/office/drawing/2014/main" id="{11177283-4D3E-1A42-988A-1BF8F1BD8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613" y="3810000"/>
            <a:ext cx="170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4</a:t>
            </a:r>
            <a:r>
              <a:rPr lang="en-US" altLang="en-US" b="1"/>
              <a:t>u</a:t>
            </a:r>
            <a:r>
              <a:rPr lang="en-US" altLang="en-US"/>
              <a:t>+3</a:t>
            </a:r>
            <a:r>
              <a:rPr lang="en-US" altLang="en-US" b="1"/>
              <a:t>v</a:t>
            </a:r>
            <a:endParaRPr lang="en-US" altLang="en-US"/>
          </a:p>
        </p:txBody>
      </p:sp>
      <p:sp>
        <p:nvSpPr>
          <p:cNvPr id="767008" name="Text Box 32">
            <a:extLst>
              <a:ext uri="{FF2B5EF4-FFF2-40B4-BE49-F238E27FC236}">
                <a16:creationId xmlns:a16="http://schemas.microsoft.com/office/drawing/2014/main" id="{F98D2EE6-9AE7-3E49-BDC8-C27074C95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19600"/>
            <a:ext cx="167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x</a:t>
            </a:r>
            <a:r>
              <a:rPr lang="en-US" altLang="en-US"/>
              <a:t>=4u</a:t>
            </a:r>
            <a:r>
              <a:rPr lang="en-US" altLang="en-US" baseline="-25000"/>
              <a:t>x</a:t>
            </a:r>
            <a:r>
              <a:rPr lang="en-US" altLang="en-US"/>
              <a:t>+3v</a:t>
            </a:r>
            <a:r>
              <a:rPr lang="en-US" altLang="en-US" baseline="-25000"/>
              <a:t>x</a:t>
            </a:r>
          </a:p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=4u</a:t>
            </a:r>
            <a:r>
              <a:rPr lang="en-US" altLang="en-US" baseline="-25000"/>
              <a:t>y</a:t>
            </a:r>
            <a:r>
              <a:rPr lang="en-US" altLang="en-US"/>
              <a:t>+3v</a:t>
            </a:r>
            <a:r>
              <a:rPr lang="en-US" altLang="en-US" baseline="-25000"/>
              <a:t>y</a:t>
            </a:r>
          </a:p>
        </p:txBody>
      </p:sp>
      <p:sp>
        <p:nvSpPr>
          <p:cNvPr id="24586" name="Text Box 35">
            <a:extLst>
              <a:ext uri="{FF2B5EF4-FFF2-40B4-BE49-F238E27FC236}">
                <a16:creationId xmlns:a16="http://schemas.microsoft.com/office/drawing/2014/main" id="{A543ECAA-9E1A-214B-A9BB-C1BA73BEA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4587" name="Group 36">
            <a:extLst>
              <a:ext uri="{FF2B5EF4-FFF2-40B4-BE49-F238E27FC236}">
                <a16:creationId xmlns:a16="http://schemas.microsoft.com/office/drawing/2014/main" id="{AF6580DF-309D-F44D-AF07-DD488DD0F746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755650" y="3048000"/>
            <a:ext cx="2743200" cy="134938"/>
            <a:chOff x="2976" y="2091"/>
            <a:chExt cx="1728" cy="85"/>
          </a:xfrm>
        </p:grpSpPr>
        <p:sp>
          <p:nvSpPr>
            <p:cNvPr id="24653" name="Line 37">
              <a:extLst>
                <a:ext uri="{FF2B5EF4-FFF2-40B4-BE49-F238E27FC236}">
                  <a16:creationId xmlns:a16="http://schemas.microsoft.com/office/drawing/2014/main" id="{B95414C9-CA32-9C4E-8A88-BF66FFBBCF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4" name="Line 38">
              <a:extLst>
                <a:ext uri="{FF2B5EF4-FFF2-40B4-BE49-F238E27FC236}">
                  <a16:creationId xmlns:a16="http://schemas.microsoft.com/office/drawing/2014/main" id="{0F8AB579-8538-B543-B833-6289D424F1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5" name="Line 39">
              <a:extLst>
                <a:ext uri="{FF2B5EF4-FFF2-40B4-BE49-F238E27FC236}">
                  <a16:creationId xmlns:a16="http://schemas.microsoft.com/office/drawing/2014/main" id="{87873D53-5FC1-2C46-929A-9235DC367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6" name="Line 40">
              <a:extLst>
                <a:ext uri="{FF2B5EF4-FFF2-40B4-BE49-F238E27FC236}">
                  <a16:creationId xmlns:a16="http://schemas.microsoft.com/office/drawing/2014/main" id="{7D17D783-23C7-2D4D-B1BB-7BB748AB9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7" name="Line 41">
              <a:extLst>
                <a:ext uri="{FF2B5EF4-FFF2-40B4-BE49-F238E27FC236}">
                  <a16:creationId xmlns:a16="http://schemas.microsoft.com/office/drawing/2014/main" id="{3DEF0539-FE1D-104F-AC09-0470877AE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8" name="Line 42">
              <a:extLst>
                <a:ext uri="{FF2B5EF4-FFF2-40B4-BE49-F238E27FC236}">
                  <a16:creationId xmlns:a16="http://schemas.microsoft.com/office/drawing/2014/main" id="{AE3948EB-E904-5549-B98A-F92EDD4A1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9" name="Line 43">
              <a:extLst>
                <a:ext uri="{FF2B5EF4-FFF2-40B4-BE49-F238E27FC236}">
                  <a16:creationId xmlns:a16="http://schemas.microsoft.com/office/drawing/2014/main" id="{6F301F5E-4961-9A44-A415-4AFA32AC4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0" name="Line 44">
              <a:extLst>
                <a:ext uri="{FF2B5EF4-FFF2-40B4-BE49-F238E27FC236}">
                  <a16:creationId xmlns:a16="http://schemas.microsoft.com/office/drawing/2014/main" id="{39CE4474-ACD6-784D-92E8-1314C132F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1" name="Line 45">
              <a:extLst>
                <a:ext uri="{FF2B5EF4-FFF2-40B4-BE49-F238E27FC236}">
                  <a16:creationId xmlns:a16="http://schemas.microsoft.com/office/drawing/2014/main" id="{F0B2A754-91D9-5541-B6A7-565DB274F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588" name="Group 46">
            <a:extLst>
              <a:ext uri="{FF2B5EF4-FFF2-40B4-BE49-F238E27FC236}">
                <a16:creationId xmlns:a16="http://schemas.microsoft.com/office/drawing/2014/main" id="{0A13A5FD-054F-F843-8085-03AFD1420DC0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1136650" y="1206500"/>
            <a:ext cx="184150" cy="2438400"/>
            <a:chOff x="3149" y="768"/>
            <a:chExt cx="86" cy="1536"/>
          </a:xfrm>
        </p:grpSpPr>
        <p:sp>
          <p:nvSpPr>
            <p:cNvPr id="24644" name="Line 47">
              <a:extLst>
                <a:ext uri="{FF2B5EF4-FFF2-40B4-BE49-F238E27FC236}">
                  <a16:creationId xmlns:a16="http://schemas.microsoft.com/office/drawing/2014/main" id="{31E9BC35-BDD7-C44F-BD1A-FD9618239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5" name="Line 48">
              <a:extLst>
                <a:ext uri="{FF2B5EF4-FFF2-40B4-BE49-F238E27FC236}">
                  <a16:creationId xmlns:a16="http://schemas.microsoft.com/office/drawing/2014/main" id="{B83E232F-D4F8-3D40-B8B7-BFC4BB308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6" name="Line 49">
              <a:extLst>
                <a:ext uri="{FF2B5EF4-FFF2-40B4-BE49-F238E27FC236}">
                  <a16:creationId xmlns:a16="http://schemas.microsoft.com/office/drawing/2014/main" id="{EEBDE3DB-9930-B34B-9AC4-6D3BD0F09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7" name="Line 50">
              <a:extLst>
                <a:ext uri="{FF2B5EF4-FFF2-40B4-BE49-F238E27FC236}">
                  <a16:creationId xmlns:a16="http://schemas.microsoft.com/office/drawing/2014/main" id="{14114EE8-07BA-CA43-AD0D-81ABFA835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8" name="Line 51">
              <a:extLst>
                <a:ext uri="{FF2B5EF4-FFF2-40B4-BE49-F238E27FC236}">
                  <a16:creationId xmlns:a16="http://schemas.microsoft.com/office/drawing/2014/main" id="{4472EF35-C1C8-A646-AD2F-507D46E4A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9" name="Line 52">
              <a:extLst>
                <a:ext uri="{FF2B5EF4-FFF2-40B4-BE49-F238E27FC236}">
                  <a16:creationId xmlns:a16="http://schemas.microsoft.com/office/drawing/2014/main" id="{8F28F7B4-DE71-9A4A-8ED1-141E1686A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0" name="Line 53">
              <a:extLst>
                <a:ext uri="{FF2B5EF4-FFF2-40B4-BE49-F238E27FC236}">
                  <a16:creationId xmlns:a16="http://schemas.microsoft.com/office/drawing/2014/main" id="{4EB003BD-2303-E045-8984-5694EB10B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1" name="Line 54">
              <a:extLst>
                <a:ext uri="{FF2B5EF4-FFF2-40B4-BE49-F238E27FC236}">
                  <a16:creationId xmlns:a16="http://schemas.microsoft.com/office/drawing/2014/main" id="{90D8BFC2-7161-8842-98D5-62EF33D58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2" name="Line 55">
              <a:extLst>
                <a:ext uri="{FF2B5EF4-FFF2-40B4-BE49-F238E27FC236}">
                  <a16:creationId xmlns:a16="http://schemas.microsoft.com/office/drawing/2014/main" id="{968BB6C2-8BB4-7E49-B12E-B0FE7AE406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Text Box 56">
            <a:extLst>
              <a:ext uri="{FF2B5EF4-FFF2-40B4-BE49-F238E27FC236}">
                <a16:creationId xmlns:a16="http://schemas.microsoft.com/office/drawing/2014/main" id="{56A9E8C5-0207-9B42-81BD-4C67DD5E1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4590" name="Oval 57">
            <a:extLst>
              <a:ext uri="{FF2B5EF4-FFF2-40B4-BE49-F238E27FC236}">
                <a16:creationId xmlns:a16="http://schemas.microsoft.com/office/drawing/2014/main" id="{F211E46A-EF47-8740-82E4-7CBB2CBC0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1" name="Text Box 58">
            <a:extLst>
              <a:ext uri="{FF2B5EF4-FFF2-40B4-BE49-F238E27FC236}">
                <a16:creationId xmlns:a16="http://schemas.microsoft.com/office/drawing/2014/main" id="{B5B8581C-DE46-EC48-A2E2-9032E0281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4592" name="Line 59">
            <a:extLst>
              <a:ext uri="{FF2B5EF4-FFF2-40B4-BE49-F238E27FC236}">
                <a16:creationId xmlns:a16="http://schemas.microsoft.com/office/drawing/2014/main" id="{688EE6B2-AE27-7646-BBE0-76D4290283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6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60">
            <a:extLst>
              <a:ext uri="{FF2B5EF4-FFF2-40B4-BE49-F238E27FC236}">
                <a16:creationId xmlns:a16="http://schemas.microsoft.com/office/drawing/2014/main" id="{6E71D94C-DF14-0540-8804-F9ED321FEB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Line 61">
            <a:extLst>
              <a:ext uri="{FF2B5EF4-FFF2-40B4-BE49-F238E27FC236}">
                <a16:creationId xmlns:a16="http://schemas.microsoft.com/office/drawing/2014/main" id="{B315DD0A-70FA-AA41-B4A8-8321C36056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26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Oval 64">
            <a:extLst>
              <a:ext uri="{FF2B5EF4-FFF2-40B4-BE49-F238E27FC236}">
                <a16:creationId xmlns:a16="http://schemas.microsoft.com/office/drawing/2014/main" id="{944A1FD6-0749-8F47-A723-630C7010FE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4513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6" name="Text Box 65">
            <a:extLst>
              <a:ext uri="{FF2B5EF4-FFF2-40B4-BE49-F238E27FC236}">
                <a16:creationId xmlns:a16="http://schemas.microsoft.com/office/drawing/2014/main" id="{511B08B6-F53C-3848-A556-5AED6FBAB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575" y="1828800"/>
            <a:ext cx="48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4597" name="Line 66">
            <a:extLst>
              <a:ext uri="{FF2B5EF4-FFF2-40B4-BE49-F238E27FC236}">
                <a16:creationId xmlns:a16="http://schemas.microsoft.com/office/drawing/2014/main" id="{2521B28C-EA48-D64C-8739-4D2A8C77C9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2763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Line 67">
            <a:extLst>
              <a:ext uri="{FF2B5EF4-FFF2-40B4-BE49-F238E27FC236}">
                <a16:creationId xmlns:a16="http://schemas.microsoft.com/office/drawing/2014/main" id="{50FAC9AB-1465-C445-829E-664592275C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8013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68">
            <a:extLst>
              <a:ext uri="{FF2B5EF4-FFF2-40B4-BE49-F238E27FC236}">
                <a16:creationId xmlns:a16="http://schemas.microsoft.com/office/drawing/2014/main" id="{425D9336-B195-4541-BACA-5B5E4E5F1C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7988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AutoShape 69">
            <a:extLst>
              <a:ext uri="{FF2B5EF4-FFF2-40B4-BE49-F238E27FC236}">
                <a16:creationId xmlns:a16="http://schemas.microsoft.com/office/drawing/2014/main" id="{8D947F84-BF02-E04D-A13A-7CDD12BDC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601" name="Text Box 71">
            <a:extLst>
              <a:ext uri="{FF2B5EF4-FFF2-40B4-BE49-F238E27FC236}">
                <a16:creationId xmlns:a16="http://schemas.microsoft.com/office/drawing/2014/main" id="{8BBC68B3-F139-5A44-B917-FAE18024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0"/>
            <a:ext cx="706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/>
          </a:p>
        </p:txBody>
      </p:sp>
      <p:sp>
        <p:nvSpPr>
          <p:cNvPr id="24602" name="Text Box 74">
            <a:extLst>
              <a:ext uri="{FF2B5EF4-FFF2-40B4-BE49-F238E27FC236}">
                <a16:creationId xmlns:a16="http://schemas.microsoft.com/office/drawing/2014/main" id="{7914FD6C-097A-4D4E-B9B5-5AFC80304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3810000"/>
            <a:ext cx="155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(4,3)</a:t>
            </a:r>
          </a:p>
        </p:txBody>
      </p:sp>
      <p:grpSp>
        <p:nvGrpSpPr>
          <p:cNvPr id="5" name="Group 118">
            <a:extLst>
              <a:ext uri="{FF2B5EF4-FFF2-40B4-BE49-F238E27FC236}">
                <a16:creationId xmlns:a16="http://schemas.microsoft.com/office/drawing/2014/main" id="{D8FC7097-E344-9C48-A7C8-8C0872664AA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330700"/>
            <a:ext cx="4784725" cy="1131888"/>
            <a:chOff x="2256" y="2728"/>
            <a:chExt cx="3014" cy="713"/>
          </a:xfrm>
        </p:grpSpPr>
        <p:sp>
          <p:nvSpPr>
            <p:cNvPr id="24604" name="Rectangle 77">
              <a:extLst>
                <a:ext uri="{FF2B5EF4-FFF2-40B4-BE49-F238E27FC236}">
                  <a16:creationId xmlns:a16="http://schemas.microsoft.com/office/drawing/2014/main" id="{9648A127-6F2A-BA46-9294-B55D0BED7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2927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uv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05" name="Rectangle 78">
              <a:extLst>
                <a:ext uri="{FF2B5EF4-FFF2-40B4-BE49-F238E27FC236}">
                  <a16:creationId xmlns:a16="http://schemas.microsoft.com/office/drawing/2014/main" id="{D223C6FB-4D93-7648-BFCA-F6A06D36B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927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ij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6" name="Rectangle 79">
              <a:extLst>
                <a:ext uri="{FF2B5EF4-FFF2-40B4-BE49-F238E27FC236}">
                  <a16:creationId xmlns:a16="http://schemas.microsoft.com/office/drawing/2014/main" id="{3734258A-22BC-0046-8E5C-FA5B5BF3A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7" name="Rectangle 80">
              <a:extLst>
                <a:ext uri="{FF2B5EF4-FFF2-40B4-BE49-F238E27FC236}">
                  <a16:creationId xmlns:a16="http://schemas.microsoft.com/office/drawing/2014/main" id="{F0ED1C24-AC17-6946-A810-AE4F64F58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8" name="Rectangle 81">
              <a:extLst>
                <a:ext uri="{FF2B5EF4-FFF2-40B4-BE49-F238E27FC236}">
                  <a16:creationId xmlns:a16="http://schemas.microsoft.com/office/drawing/2014/main" id="{52415924-2049-DB42-AE65-F4BB50B90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9" name="Rectangle 82">
              <a:extLst>
                <a:ext uri="{FF2B5EF4-FFF2-40B4-BE49-F238E27FC236}">
                  <a16:creationId xmlns:a16="http://schemas.microsoft.com/office/drawing/2014/main" id="{9F3344D8-DBDF-3F47-8696-77E1BD54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0" name="Rectangle 83">
              <a:extLst>
                <a:ext uri="{FF2B5EF4-FFF2-40B4-BE49-F238E27FC236}">
                  <a16:creationId xmlns:a16="http://schemas.microsoft.com/office/drawing/2014/main" id="{81FEFF01-131B-8341-9894-AB0107A43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1" name="Rectangle 84">
              <a:extLst>
                <a:ext uri="{FF2B5EF4-FFF2-40B4-BE49-F238E27FC236}">
                  <a16:creationId xmlns:a16="http://schemas.microsoft.com/office/drawing/2014/main" id="{B3E918C6-E899-C54C-8588-C480C071B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2" name="Rectangle 85">
              <a:extLst>
                <a:ext uri="{FF2B5EF4-FFF2-40B4-BE49-F238E27FC236}">
                  <a16:creationId xmlns:a16="http://schemas.microsoft.com/office/drawing/2014/main" id="{8C7E90BE-434A-1645-AC2A-F1A1E3582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3" name="Rectangle 86">
              <a:extLst>
                <a:ext uri="{FF2B5EF4-FFF2-40B4-BE49-F238E27FC236}">
                  <a16:creationId xmlns:a16="http://schemas.microsoft.com/office/drawing/2014/main" id="{3066DE4B-BD87-764F-BB6F-2A3A2C7C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4" name="Rectangle 87">
              <a:extLst>
                <a:ext uri="{FF2B5EF4-FFF2-40B4-BE49-F238E27FC236}">
                  <a16:creationId xmlns:a16="http://schemas.microsoft.com/office/drawing/2014/main" id="{17BC18EF-9388-7A4F-B05E-5657EF9EA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5" name="Rectangle 88">
              <a:extLst>
                <a:ext uri="{FF2B5EF4-FFF2-40B4-BE49-F238E27FC236}">
                  <a16:creationId xmlns:a16="http://schemas.microsoft.com/office/drawing/2014/main" id="{C0F885E1-DA17-ED47-91A1-2DEFD4BA4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6" name="Rectangle 89">
              <a:extLst>
                <a:ext uri="{FF2B5EF4-FFF2-40B4-BE49-F238E27FC236}">
                  <a16:creationId xmlns:a16="http://schemas.microsoft.com/office/drawing/2014/main" id="{5429CD2C-5617-6A4B-9C68-810EC6A82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7" name="Rectangle 90">
              <a:extLst>
                <a:ext uri="{FF2B5EF4-FFF2-40B4-BE49-F238E27FC236}">
                  <a16:creationId xmlns:a16="http://schemas.microsoft.com/office/drawing/2014/main" id="{E57DECA3-76BF-A246-AE66-A28E72B80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8" name="Rectangle 91">
              <a:extLst>
                <a:ext uri="{FF2B5EF4-FFF2-40B4-BE49-F238E27FC236}">
                  <a16:creationId xmlns:a16="http://schemas.microsoft.com/office/drawing/2014/main" id="{D1D28EAA-8C57-EC40-8EF0-F73339AE8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9" name="Rectangle 92">
              <a:extLst>
                <a:ext uri="{FF2B5EF4-FFF2-40B4-BE49-F238E27FC236}">
                  <a16:creationId xmlns:a16="http://schemas.microsoft.com/office/drawing/2014/main" id="{276A456A-5961-B845-A04B-C4C56FDC1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0" name="Rectangle 93">
              <a:extLst>
                <a:ext uri="{FF2B5EF4-FFF2-40B4-BE49-F238E27FC236}">
                  <a16:creationId xmlns:a16="http://schemas.microsoft.com/office/drawing/2014/main" id="{F6FF8954-AC96-8B48-A589-589B2BF28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1" name="Rectangle 94">
              <a:extLst>
                <a:ext uri="{FF2B5EF4-FFF2-40B4-BE49-F238E27FC236}">
                  <a16:creationId xmlns:a16="http://schemas.microsoft.com/office/drawing/2014/main" id="{EB84D877-8CE8-4D4D-841E-BBA6E1A0F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2" name="Rectangle 95">
              <a:extLst>
                <a:ext uri="{FF2B5EF4-FFF2-40B4-BE49-F238E27FC236}">
                  <a16:creationId xmlns:a16="http://schemas.microsoft.com/office/drawing/2014/main" id="{4FB92E3A-73C0-3C40-916A-339E15ACF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3" name="Rectangle 96">
              <a:extLst>
                <a:ext uri="{FF2B5EF4-FFF2-40B4-BE49-F238E27FC236}">
                  <a16:creationId xmlns:a16="http://schemas.microsoft.com/office/drawing/2014/main" id="{AB673912-F673-5940-A89D-9CECAC13C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4" name="Rectangle 97">
              <a:extLst>
                <a:ext uri="{FF2B5EF4-FFF2-40B4-BE49-F238E27FC236}">
                  <a16:creationId xmlns:a16="http://schemas.microsoft.com/office/drawing/2014/main" id="{7E57C5F9-D4A6-3F4D-9C40-2E694BE2D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5" name="Rectangle 98">
              <a:extLst>
                <a:ext uri="{FF2B5EF4-FFF2-40B4-BE49-F238E27FC236}">
                  <a16:creationId xmlns:a16="http://schemas.microsoft.com/office/drawing/2014/main" id="{B8EE9A30-586D-5A4C-AEEB-27B2DDCE7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6" name="Rectangle 99">
              <a:extLst>
                <a:ext uri="{FF2B5EF4-FFF2-40B4-BE49-F238E27FC236}">
                  <a16:creationId xmlns:a16="http://schemas.microsoft.com/office/drawing/2014/main" id="{00990FF5-4ED6-B942-BA14-E12BD22E9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7" name="Rectangle 100">
              <a:extLst>
                <a:ext uri="{FF2B5EF4-FFF2-40B4-BE49-F238E27FC236}">
                  <a16:creationId xmlns:a16="http://schemas.microsoft.com/office/drawing/2014/main" id="{9611E781-BD7C-6D44-B2A8-F2EC88173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8" name="Rectangle 101">
              <a:extLst>
                <a:ext uri="{FF2B5EF4-FFF2-40B4-BE49-F238E27FC236}">
                  <a16:creationId xmlns:a16="http://schemas.microsoft.com/office/drawing/2014/main" id="{99D9A9F5-34E5-ED40-9BF7-DF524F7F2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4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9" name="Rectangle 102">
              <a:extLst>
                <a:ext uri="{FF2B5EF4-FFF2-40B4-BE49-F238E27FC236}">
                  <a16:creationId xmlns:a16="http://schemas.microsoft.com/office/drawing/2014/main" id="{2E093B60-F467-6443-8F2C-DE9AECD8F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0" name="Rectangle 103">
              <a:extLst>
                <a:ext uri="{FF2B5EF4-FFF2-40B4-BE49-F238E27FC236}">
                  <a16:creationId xmlns:a16="http://schemas.microsoft.com/office/drawing/2014/main" id="{0040A019-5141-D142-9094-1CDEFFE4F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31" name="Rectangle 104">
              <a:extLst>
                <a:ext uri="{FF2B5EF4-FFF2-40B4-BE49-F238E27FC236}">
                  <a16:creationId xmlns:a16="http://schemas.microsoft.com/office/drawing/2014/main" id="{A2620DFC-B699-EF43-B88F-A74F13956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2" name="Rectangle 105">
              <a:extLst>
                <a:ext uri="{FF2B5EF4-FFF2-40B4-BE49-F238E27FC236}">
                  <a16:creationId xmlns:a16="http://schemas.microsoft.com/office/drawing/2014/main" id="{E84C9BC3-764B-7E4F-B47A-52C5B3E31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3" name="Rectangle 106">
              <a:extLst>
                <a:ext uri="{FF2B5EF4-FFF2-40B4-BE49-F238E27FC236}">
                  <a16:creationId xmlns:a16="http://schemas.microsoft.com/office/drawing/2014/main" id="{615D43EA-6AC5-A540-93A8-FC9CDFB0E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4" name="Rectangle 107">
              <a:extLst>
                <a:ext uri="{FF2B5EF4-FFF2-40B4-BE49-F238E27FC236}">
                  <a16:creationId xmlns:a16="http://schemas.microsoft.com/office/drawing/2014/main" id="{CF17B2BA-D180-4147-850E-677244375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5" name="Rectangle 108">
              <a:extLst>
                <a:ext uri="{FF2B5EF4-FFF2-40B4-BE49-F238E27FC236}">
                  <a16:creationId xmlns:a16="http://schemas.microsoft.com/office/drawing/2014/main" id="{34E0BB25-55CF-A24D-804C-0779CB260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6" name="Rectangle 109">
              <a:extLst>
                <a:ext uri="{FF2B5EF4-FFF2-40B4-BE49-F238E27FC236}">
                  <a16:creationId xmlns:a16="http://schemas.microsoft.com/office/drawing/2014/main" id="{2F60C776-7C67-AB45-9506-CAB2B7BDB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7" name="Rectangle 110">
              <a:extLst>
                <a:ext uri="{FF2B5EF4-FFF2-40B4-BE49-F238E27FC236}">
                  <a16:creationId xmlns:a16="http://schemas.microsoft.com/office/drawing/2014/main" id="{0526C372-52E7-EA41-9A11-4BF24A475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38" name="Rectangle 111">
              <a:extLst>
                <a:ext uri="{FF2B5EF4-FFF2-40B4-BE49-F238E27FC236}">
                  <a16:creationId xmlns:a16="http://schemas.microsoft.com/office/drawing/2014/main" id="{FC9B4221-D481-C54A-9EC8-9C7257F24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9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9" name="Rectangle 112">
              <a:extLst>
                <a:ext uri="{FF2B5EF4-FFF2-40B4-BE49-F238E27FC236}">
                  <a16:creationId xmlns:a16="http://schemas.microsoft.com/office/drawing/2014/main" id="{77F9F5D3-58A9-6041-AD71-24149A8D2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0" name="Rectangle 113">
              <a:extLst>
                <a:ext uri="{FF2B5EF4-FFF2-40B4-BE49-F238E27FC236}">
                  <a16:creationId xmlns:a16="http://schemas.microsoft.com/office/drawing/2014/main" id="{5DF87B78-E56D-6D4D-AE33-35AEC21FA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1" name="Rectangle 114">
              <a:extLst>
                <a:ext uri="{FF2B5EF4-FFF2-40B4-BE49-F238E27FC236}">
                  <a16:creationId xmlns:a16="http://schemas.microsoft.com/office/drawing/2014/main" id="{B3ACBBBE-0592-804B-9932-C9E3D3FCB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0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2" name="Rectangle 115">
              <a:extLst>
                <a:ext uri="{FF2B5EF4-FFF2-40B4-BE49-F238E27FC236}">
                  <a16:creationId xmlns:a16="http://schemas.microsoft.com/office/drawing/2014/main" id="{A3886A49-4E10-A646-9504-CC1802CC0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" y="3105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3" name="Rectangle 116">
              <a:extLst>
                <a:ext uri="{FF2B5EF4-FFF2-40B4-BE49-F238E27FC236}">
                  <a16:creationId xmlns:a16="http://schemas.microsoft.com/office/drawing/2014/main" id="{61F46415-41DD-5D40-BBDD-5AD711A42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3" y="2749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79" grpId="0" build="p"/>
      <p:bldP spid="76700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rphing" id="{8EF25511-403A-DE45-BE7A-FCFF59A5695A}" vid="{8C1B4E34-0887-B04A-9896-A48ED06AE25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</Template>
  <TotalTime>0</TotalTime>
  <Words>3065</Words>
  <Application>Microsoft Macintosh PowerPoint</Application>
  <PresentationFormat>On-screen Show (4:3)</PresentationFormat>
  <Paragraphs>663</Paragraphs>
  <Slides>60</Slides>
  <Notes>10</Notes>
  <HiddenSlides>3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Courier</vt:lpstr>
      <vt:lpstr>Courier New</vt:lpstr>
      <vt:lpstr>Symbol</vt:lpstr>
      <vt:lpstr>Times New Roman</vt:lpstr>
      <vt:lpstr>Blank Presentation</vt:lpstr>
      <vt:lpstr>Equation</vt:lpstr>
      <vt:lpstr>Image</vt:lpstr>
      <vt:lpstr>Amuse-bouche</vt:lpstr>
      <vt:lpstr>PowerPoint Presentation</vt:lpstr>
      <vt:lpstr>Image Warping and Morphing</vt:lpstr>
      <vt:lpstr>Project 3 out today!!</vt:lpstr>
      <vt:lpstr>Image Transformations</vt:lpstr>
      <vt:lpstr>Image Transformations</vt:lpstr>
      <vt:lpstr>All 2D Linear Transformations</vt:lpstr>
      <vt:lpstr>Consider a different Basis</vt:lpstr>
      <vt:lpstr>Linear Transformations as Change of Basis</vt:lpstr>
      <vt:lpstr>Linear Transformations as Change of Basis</vt:lpstr>
      <vt:lpstr>What’s the inverse transform?</vt:lpstr>
      <vt:lpstr>Projection onto orthogonal basis</vt:lpstr>
      <vt:lpstr>Homogeneous Coordinates</vt:lpstr>
      <vt:lpstr>Homogeneous Coordinates</vt:lpstr>
      <vt:lpstr>Homogeneous Coordinates</vt:lpstr>
      <vt:lpstr>Matrix Composition</vt:lpstr>
      <vt:lpstr>Affine Transformations</vt:lpstr>
      <vt:lpstr>Projective Transformations</vt:lpstr>
      <vt:lpstr>2D image transformations</vt:lpstr>
      <vt:lpstr>Image Warping in Biology </vt:lpstr>
      <vt:lpstr>Recovering Transformations</vt:lpstr>
      <vt:lpstr>Translation: # correspondences?</vt:lpstr>
      <vt:lpstr>Euclidian: # correspondences?</vt:lpstr>
      <vt:lpstr>Affine: # correspondences?</vt:lpstr>
      <vt:lpstr>Projective: # correspondences?</vt:lpstr>
      <vt:lpstr>Example: warping triangles</vt:lpstr>
      <vt:lpstr>warping triangles (Barycentric Coordinaes)</vt:lpstr>
      <vt:lpstr>Morphing = Object Averaging</vt:lpstr>
      <vt:lpstr>Averaging Points</vt:lpstr>
      <vt:lpstr>Idea #1: Cross-Dissolve</vt:lpstr>
      <vt:lpstr>Idea #2: Align, then cross-disolve</vt:lpstr>
      <vt:lpstr>Image Morphing</vt:lpstr>
      <vt:lpstr>Two-stage Morphing Procedure</vt:lpstr>
      <vt:lpstr>BUT: global warp not always enough!</vt:lpstr>
      <vt:lpstr>Triangular Mesh</vt:lpstr>
      <vt:lpstr>Full morphing result</vt:lpstr>
      <vt:lpstr>Warping triangles</vt:lpstr>
      <vt:lpstr>Warping Pixels</vt:lpstr>
      <vt:lpstr>Forward warping</vt:lpstr>
      <vt:lpstr>Forward warping</vt:lpstr>
      <vt:lpstr>Inverse warping</vt:lpstr>
      <vt:lpstr>Inverse warping</vt:lpstr>
      <vt:lpstr>Bilinear Interpolation</vt:lpstr>
      <vt:lpstr>Forward vs. inverse warping</vt:lpstr>
      <vt:lpstr>Triangulations</vt:lpstr>
      <vt:lpstr>An O(n3) Triangulation Algorithm</vt:lpstr>
      <vt:lpstr>“Quality” Triangulations</vt:lpstr>
      <vt:lpstr>Improving a Triangulation</vt:lpstr>
      <vt:lpstr>Illegal Edges</vt:lpstr>
      <vt:lpstr>Naïve Delaunay Algorithm</vt:lpstr>
      <vt:lpstr>Delaunay Triangulation by Duality</vt:lpstr>
      <vt:lpstr>Image Morphing Review</vt:lpstr>
      <vt:lpstr>1. Create Average Shape</vt:lpstr>
      <vt:lpstr>2. Create Average Color</vt:lpstr>
      <vt:lpstr>Project #3: morphing</vt:lpstr>
      <vt:lpstr>Examples</vt:lpstr>
      <vt:lpstr>Examples from last year</vt:lpstr>
      <vt:lpstr>Morphing &amp; matting</vt:lpstr>
      <vt:lpstr>Other Issues</vt:lpstr>
      <vt:lpstr>Dynamic Scene (“Black or White”, MJ)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Amuse-bouche</dc:title>
  <dc:creator>Angjoo Kanazawa</dc:creator>
  <cp:lastModifiedBy>Angjoo Kanazawa</cp:lastModifiedBy>
  <cp:revision>1</cp:revision>
  <cp:lastPrinted>2022-09-22T00:01:11Z</cp:lastPrinted>
  <dcterms:created xsi:type="dcterms:W3CDTF">2022-09-22T00:02:47Z</dcterms:created>
  <dcterms:modified xsi:type="dcterms:W3CDTF">2022-09-22T00:02:56Z</dcterms:modified>
</cp:coreProperties>
</file>