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1"/>
  </p:notesMasterIdLst>
  <p:handoutMasterIdLst>
    <p:handoutMasterId r:id="rId32"/>
  </p:handoutMasterIdLst>
  <p:sldIdLst>
    <p:sldId id="541" r:id="rId2"/>
    <p:sldId id="910" r:id="rId3"/>
    <p:sldId id="882" r:id="rId4"/>
    <p:sldId id="934" r:id="rId5"/>
    <p:sldId id="884" r:id="rId6"/>
    <p:sldId id="885" r:id="rId7"/>
    <p:sldId id="886" r:id="rId8"/>
    <p:sldId id="887" r:id="rId9"/>
    <p:sldId id="935" r:id="rId10"/>
    <p:sldId id="889" r:id="rId11"/>
    <p:sldId id="936" r:id="rId12"/>
    <p:sldId id="938" r:id="rId13"/>
    <p:sldId id="937" r:id="rId14"/>
    <p:sldId id="939" r:id="rId15"/>
    <p:sldId id="896" r:id="rId16"/>
    <p:sldId id="897" r:id="rId17"/>
    <p:sldId id="898" r:id="rId18"/>
    <p:sldId id="940" r:id="rId19"/>
    <p:sldId id="901" r:id="rId20"/>
    <p:sldId id="902" r:id="rId21"/>
    <p:sldId id="903" r:id="rId22"/>
    <p:sldId id="904" r:id="rId23"/>
    <p:sldId id="905" r:id="rId24"/>
    <p:sldId id="906" r:id="rId25"/>
    <p:sldId id="907" r:id="rId26"/>
    <p:sldId id="908" r:id="rId27"/>
    <p:sldId id="915" r:id="rId28"/>
    <p:sldId id="916" r:id="rId29"/>
    <p:sldId id="838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3950" autoAdjust="0"/>
  </p:normalViewPr>
  <p:slideViewPr>
    <p:cSldViewPr>
      <p:cViewPr>
        <p:scale>
          <a:sx n="152" d="100"/>
          <a:sy n="152" d="100"/>
        </p:scale>
        <p:origin x="-272" y="-760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10/20/15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10/20/15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0EDAF-B7B3-8648-82A2-E4C6B0152BE8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</a:t>
            </a:r>
            <a:r>
              <a:rPr lang="en-US" sz="1100" smtClean="0">
                <a:solidFill>
                  <a:srgbClr val="1B3384"/>
                </a:solidFill>
                <a:latin typeface="Calibri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Fall</a:t>
            </a:r>
            <a:r>
              <a:rPr lang="en-US" sz="1100" baseline="0" dirty="0" smtClean="0">
                <a:solidFill>
                  <a:srgbClr val="1B3384"/>
                </a:solidFill>
                <a:latin typeface="Calibri"/>
                <a:cs typeface="Calibri"/>
              </a:rPr>
              <a:t> 2015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, Lecture 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41" r:id="rId3"/>
    <p:sldLayoutId id="214748423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br>
              <a:rPr lang="en-US" dirty="0" smtClean="0"/>
            </a:br>
            <a:r>
              <a:rPr lang="en-US" dirty="0" smtClean="0"/>
              <a:t>Lecture 15: Memory Protection and Address Translation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</a:t>
            </a:r>
            <a:r>
              <a:rPr lang="en-US" sz="2000" b="1" smtClean="0">
                <a:latin typeface="Courier New"/>
                <a:cs typeface="Courier New"/>
              </a:rPr>
              <a:t>/fa15</a:t>
            </a:r>
            <a:endParaRPr lang="en-US" sz="2000" b="1" dirty="0" smtClean="0">
              <a:latin typeface="Courier New"/>
              <a:cs typeface="Courier New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81000" y="914400"/>
            <a:ext cx="7620000" cy="533400"/>
          </a:xfrm>
          <a:noFill/>
          <a:ln/>
        </p:spPr>
        <p:txBody>
          <a:bodyPr/>
          <a:lstStyle/>
          <a:p>
            <a:r>
              <a:rPr lang="en-US" altLang="ko-KR" sz="2400" dirty="0" smtClean="0">
                <a:ea typeface="굴림" charset="-127"/>
                <a:cs typeface="굴림" charset="-127"/>
              </a:rPr>
              <a:t>Program-generated (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virtual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or 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logical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) address split into:</a:t>
            </a:r>
          </a:p>
          <a:p>
            <a:pPr>
              <a:buNone/>
            </a:pPr>
            <a:endParaRPr lang="en-US" altLang="ko-KR" sz="2400" dirty="0" smtClean="0">
              <a:ea typeface="굴림" charset="-127"/>
              <a:cs typeface="굴림" charset="-127"/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533400" y="41148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00400" y="41148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or Job 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34950" indent="-234950" eaLnBrk="0" hangingPunct="0">
              <a:spcBef>
                <a:spcPts val="0"/>
              </a:spcBef>
              <a:buClr>
                <a:srgbClr val="000080"/>
              </a:buClr>
              <a:buSzPct val="85000"/>
              <a:buFont typeface="Wingdings" charset="2"/>
              <a:buChar char="§"/>
              <a:defRPr>
                <a:latin typeface="Calibri"/>
                <a:ea typeface="굴림" charset="-127"/>
                <a:cs typeface="굴림" charset="-127"/>
              </a:defRPr>
            </a:lvl1pPr>
            <a:lvl2pPr marL="690563" indent="-234950" eaLnBrk="0" hangingPunct="0">
              <a:spcBef>
                <a:spcPts val="0"/>
              </a:spcBef>
              <a:buFont typeface="Lucida Grande"/>
              <a:buChar char="-"/>
              <a:defRPr>
                <a:latin typeface="Calibri"/>
                <a:cs typeface="Helvetica"/>
              </a:defRPr>
            </a:lvl2pPr>
            <a:lvl3pPr marL="911225" indent="-220663" eaLnBrk="0" hangingPunct="0">
              <a:spcBef>
                <a:spcPts val="0"/>
              </a:spcBef>
              <a:buFont typeface="Lucida Grande"/>
              <a:buChar char="-"/>
              <a:defRPr sz="2000">
                <a:latin typeface="Calibri"/>
                <a:cs typeface="Helvetica"/>
              </a:defRPr>
            </a:lvl3pPr>
            <a:lvl4pPr marL="1035050" indent="-1793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4pPr>
            <a:lvl5pPr marL="1201738" indent="-1666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9pPr>
          </a:lstStyle>
          <a:p>
            <a:r>
              <a:rPr lang="en-US" altLang="ko-KR" dirty="0"/>
              <a:t>Page Table contains physical address of start of each </a:t>
            </a:r>
            <a:r>
              <a:rPr lang="en-US" altLang="ko-KR" dirty="0" smtClean="0"/>
              <a:t>fixed-sized page </a:t>
            </a:r>
            <a:r>
              <a:rPr lang="en-US" altLang="ko-KR" dirty="0"/>
              <a:t>in virtual address space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133600" y="1447800"/>
            <a:ext cx="3886200" cy="381000"/>
            <a:chOff x="5257800" y="457200"/>
            <a:chExt cx="3429000" cy="381000"/>
          </a:xfrm>
        </p:grpSpPr>
        <p:sp>
          <p:nvSpPr>
            <p:cNvPr id="2" name="Rectangle 1"/>
            <p:cNvSpPr/>
            <p:nvPr/>
          </p:nvSpPr>
          <p:spPr>
            <a:xfrm>
              <a:off x="5257800" y="457200"/>
              <a:ext cx="2286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Page Number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43800" y="457200"/>
              <a:ext cx="1143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 smtClean="0">
                  <a:solidFill>
                    <a:srgbClr val="000000"/>
                  </a:solidFill>
                  <a:latin typeface="Calibri"/>
                  <a:cs typeface="Calibri"/>
                </a:rPr>
                <a:t>Offset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800" y="3124200"/>
            <a:ext cx="1219200" cy="914400"/>
            <a:chOff x="1066800" y="3124200"/>
            <a:chExt cx="1219200" cy="914400"/>
          </a:xfrm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3124200"/>
            <a:ext cx="304800" cy="914400"/>
            <a:chOff x="1066800" y="3124200"/>
            <a:chExt cx="1219200" cy="914400"/>
          </a:xfrm>
        </p:grpSpPr>
        <p:sp>
          <p:nvSpPr>
            <p:cNvPr id="59" name="Rectangle 58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76600" y="3124200"/>
            <a:ext cx="1219200" cy="914400"/>
            <a:chOff x="1066800" y="3124200"/>
            <a:chExt cx="1219200" cy="914400"/>
          </a:xfrm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343401" y="32004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343400" y="3111500"/>
            <a:ext cx="21304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343400" y="3657600"/>
            <a:ext cx="2133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343400" y="39624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770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770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77000" y="3352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77000" y="35814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3810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770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77000" y="4267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477000" y="4495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477000" y="47244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77000" y="4953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77000" y="5181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381000" y="5486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34950" indent="-234950" eaLnBrk="0" hangingPunct="0">
              <a:spcBef>
                <a:spcPts val="0"/>
              </a:spcBef>
              <a:buClr>
                <a:srgbClr val="000080"/>
              </a:buClr>
              <a:buSzPct val="85000"/>
              <a:buFont typeface="Wingdings" charset="2"/>
              <a:buChar char="§"/>
              <a:defRPr>
                <a:latin typeface="Calibri"/>
                <a:ea typeface="굴림" charset="-127"/>
                <a:cs typeface="굴림" charset="-127"/>
              </a:defRPr>
            </a:lvl1pPr>
            <a:lvl2pPr marL="690563" indent="-234950" eaLnBrk="0" hangingPunct="0">
              <a:spcBef>
                <a:spcPts val="0"/>
              </a:spcBef>
              <a:buFont typeface="Lucida Grande"/>
              <a:buChar char="-"/>
              <a:defRPr>
                <a:latin typeface="Calibri"/>
                <a:cs typeface="Helvetica"/>
              </a:defRPr>
            </a:lvl2pPr>
            <a:lvl3pPr marL="911225" indent="-220663" eaLnBrk="0" hangingPunct="0">
              <a:spcBef>
                <a:spcPts val="0"/>
              </a:spcBef>
              <a:buFont typeface="Lucida Grande"/>
              <a:buChar char="-"/>
              <a:defRPr sz="2000">
                <a:latin typeface="Calibri"/>
                <a:cs typeface="Helvetica"/>
              </a:defRPr>
            </a:lvl3pPr>
            <a:lvl4pPr marL="1035050" indent="-1793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4pPr>
            <a:lvl5pPr marL="1201738" indent="-1666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9pPr>
          </a:lstStyle>
          <a:p>
            <a:r>
              <a:rPr lang="en-US" altLang="ko-KR" dirty="0"/>
              <a:t>Paging makes it possible to store a large contiguous virtual memory space using non-contiguous physical memory pages</a:t>
            </a:r>
          </a:p>
        </p:txBody>
      </p:sp>
    </p:spTree>
    <p:extLst>
      <p:ext uri="{BB962C8B-B14F-4D97-AF65-F5344CB8AC3E}">
        <p14:creationId xmlns:p14="http://schemas.microsoft.com/office/powerpoint/2010/main" val="776712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Private Address Space per User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533400" y="20574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00400" y="20574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or Job 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2209800"/>
            <a:ext cx="163478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66800" y="1066800"/>
            <a:ext cx="1219200" cy="914400"/>
            <a:chOff x="1066800" y="3124200"/>
            <a:chExt cx="12192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1066800"/>
            <a:ext cx="304800" cy="914400"/>
            <a:chOff x="1066800" y="3124200"/>
            <a:chExt cx="1219200" cy="914400"/>
          </a:xfrm>
        </p:grpSpPr>
        <p:sp>
          <p:nvSpPr>
            <p:cNvPr id="59" name="Rectangle 58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76600" y="1066800"/>
            <a:ext cx="1219200" cy="914400"/>
            <a:chOff x="1066800" y="3124200"/>
            <a:chExt cx="1219200" cy="914400"/>
          </a:xfrm>
          <a:solidFill>
            <a:srgbClr val="BFF944"/>
          </a:solidFill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343401" y="11430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343400" y="1054100"/>
            <a:ext cx="21304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343400" y="1600200"/>
            <a:ext cx="2133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343400" y="19050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77000" y="838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77000" y="1066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77000" y="12954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77000" y="1524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17526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477000" y="1981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77000" y="2209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477000" y="2438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77000" y="26670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770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770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77000" y="3352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77000" y="3581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7000" y="4495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770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77000" y="42672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77000" y="38100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477000" y="4724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477000" y="4953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77000" y="51816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477000" y="54102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Operating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477000" y="56388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System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477000" y="58674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Pages</a:t>
            </a: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609600" y="38100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2</a:t>
            </a: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3276600" y="38100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or Job 2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1143000" y="28194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87" name="Rectangle 8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048000" y="2819400"/>
            <a:ext cx="304800" cy="914400"/>
            <a:chOff x="1066800" y="3124200"/>
            <a:chExt cx="1219200" cy="914400"/>
          </a:xfrm>
          <a:noFill/>
        </p:grpSpPr>
        <p:sp>
          <p:nvSpPr>
            <p:cNvPr id="92" name="Rectangle 91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352800" y="28194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97" name="Rectangle 9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01" name="Line 27"/>
          <p:cNvSpPr>
            <a:spLocks noChangeShapeType="1"/>
          </p:cNvSpPr>
          <p:nvPr/>
        </p:nvSpPr>
        <p:spPr bwMode="auto">
          <a:xfrm flipV="1">
            <a:off x="4495800" y="2438400"/>
            <a:ext cx="1981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Line 27"/>
          <p:cNvSpPr>
            <a:spLocks noChangeShapeType="1"/>
          </p:cNvSpPr>
          <p:nvPr/>
        </p:nvSpPr>
        <p:spPr bwMode="auto">
          <a:xfrm>
            <a:off x="4495800" y="2971800"/>
            <a:ext cx="1981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Line 27"/>
          <p:cNvSpPr>
            <a:spLocks noChangeShapeType="1"/>
          </p:cNvSpPr>
          <p:nvPr/>
        </p:nvSpPr>
        <p:spPr bwMode="auto">
          <a:xfrm flipV="1">
            <a:off x="4495800" y="1981200"/>
            <a:ext cx="1981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Line 27"/>
          <p:cNvSpPr>
            <a:spLocks noChangeShapeType="1"/>
          </p:cNvSpPr>
          <p:nvPr/>
        </p:nvSpPr>
        <p:spPr bwMode="auto">
          <a:xfrm>
            <a:off x="4495800" y="3352800"/>
            <a:ext cx="1981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Rectangle 22"/>
          <p:cNvSpPr>
            <a:spLocks noChangeArrowheads="1"/>
          </p:cNvSpPr>
          <p:nvPr/>
        </p:nvSpPr>
        <p:spPr bwMode="auto">
          <a:xfrm>
            <a:off x="762000" y="55626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06" name="Rectangle 23"/>
          <p:cNvSpPr>
            <a:spLocks noChangeArrowheads="1"/>
          </p:cNvSpPr>
          <p:nvPr/>
        </p:nvSpPr>
        <p:spPr bwMode="auto">
          <a:xfrm>
            <a:off x="3429000" y="55626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or Job 3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295400" y="4572000"/>
            <a:ext cx="1219200" cy="914400"/>
            <a:chOff x="1066800" y="3124200"/>
            <a:chExt cx="1219200" cy="914400"/>
          </a:xfrm>
          <a:solidFill>
            <a:srgbClr val="FDB9FE"/>
          </a:solidFill>
        </p:grpSpPr>
        <p:sp>
          <p:nvSpPr>
            <p:cNvPr id="108" name="Rectangle 107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200400" y="4572000"/>
            <a:ext cx="304800" cy="914400"/>
            <a:chOff x="1066800" y="3124200"/>
            <a:chExt cx="1219200" cy="914400"/>
          </a:xfrm>
          <a:noFill/>
        </p:grpSpPr>
        <p:sp>
          <p:nvSpPr>
            <p:cNvPr id="113" name="Rectangle 112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505200" y="4572000"/>
            <a:ext cx="1219200" cy="914400"/>
            <a:chOff x="1066800" y="3124200"/>
            <a:chExt cx="1219200" cy="914400"/>
          </a:xfrm>
          <a:solidFill>
            <a:srgbClr val="FDB9FE"/>
          </a:solidFill>
        </p:grpSpPr>
        <p:sp>
          <p:nvSpPr>
            <p:cNvPr id="118" name="Rectangle 117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22" name="Line 27"/>
          <p:cNvSpPr>
            <a:spLocks noChangeShapeType="1"/>
          </p:cNvSpPr>
          <p:nvPr/>
        </p:nvSpPr>
        <p:spPr bwMode="auto">
          <a:xfrm flipV="1">
            <a:off x="4648200" y="2667000"/>
            <a:ext cx="182880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Line 27"/>
          <p:cNvSpPr>
            <a:spLocks noChangeShapeType="1"/>
          </p:cNvSpPr>
          <p:nvPr/>
        </p:nvSpPr>
        <p:spPr bwMode="auto">
          <a:xfrm flipV="1">
            <a:off x="4648200" y="4495800"/>
            <a:ext cx="1828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Line 27"/>
          <p:cNvSpPr>
            <a:spLocks noChangeShapeType="1"/>
          </p:cNvSpPr>
          <p:nvPr/>
        </p:nvSpPr>
        <p:spPr bwMode="auto">
          <a:xfrm flipV="1">
            <a:off x="4648200" y="3810000"/>
            <a:ext cx="1828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Line 27"/>
          <p:cNvSpPr>
            <a:spLocks noChangeShapeType="1"/>
          </p:cNvSpPr>
          <p:nvPr/>
        </p:nvSpPr>
        <p:spPr bwMode="auto">
          <a:xfrm flipV="1">
            <a:off x="4648200" y="49530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477000" y="60960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72122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 Simplifies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Fixed-size pages can be kept on OS free list and allocated as needed to any process</a:t>
            </a:r>
          </a:p>
          <a:p>
            <a:r>
              <a:rPr lang="en-US" dirty="0" smtClean="0"/>
              <a:t>Process memory usage can easily grow and shrink dynamically</a:t>
            </a:r>
          </a:p>
          <a:p>
            <a:r>
              <a:rPr lang="en-US" dirty="0" smtClean="0"/>
              <a:t>Paging suffers from </a:t>
            </a:r>
            <a:r>
              <a:rPr lang="en-US" i="1" dirty="0" smtClean="0">
                <a:solidFill>
                  <a:srgbClr val="FF0000"/>
                </a:solidFill>
              </a:rPr>
              <a:t>internal fragmentation</a:t>
            </a:r>
            <a:r>
              <a:rPr lang="en-US" dirty="0" smtClean="0"/>
              <a:t> where not all bytes on a page are used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Much less of an issue than external fragmentation or compaction for common page sizes (4-8KB)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Page Tables Live in Memory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892453-03A2-454C-A9B7-50DA4B18F7D7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6200" y="56388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2514600" y="838200"/>
            <a:ext cx="163478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9600" y="4648200"/>
            <a:ext cx="1219200" cy="914400"/>
            <a:chOff x="1066800" y="3124200"/>
            <a:chExt cx="12192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038600" y="5410200"/>
            <a:ext cx="1219200" cy="914400"/>
            <a:chOff x="1066800" y="3124200"/>
            <a:chExt cx="1219200" cy="914400"/>
          </a:xfrm>
          <a:solidFill>
            <a:srgbClr val="BFF944"/>
          </a:solidFill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Page Table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f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or Job 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4038600" y="838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038600" y="1066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038600" y="12954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038600" y="1524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038600" y="17526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1981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038600" y="2209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38600" y="24384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038600" y="26670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0386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0386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38600" y="3352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038600" y="35814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386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038600" y="42672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38600" y="38100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rPr>
              <a:t>2</a:t>
            </a: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76200" y="35052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2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09600" y="25146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87" name="Rectangle 8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Calibri"/>
                  <a:cs typeface="Calibri"/>
                </a:rPr>
                <a:t>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38600" y="44958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97" name="Rectangle 9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effectLst/>
                  <a:latin typeface="Calibri"/>
                  <a:cs typeface="Calibri"/>
                </a:rPr>
                <a:t>Page Table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Calibri"/>
                  <a:cs typeface="Calibri"/>
                </a:rPr>
                <a:t>for Job 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27" name="Line 27"/>
          <p:cNvSpPr>
            <a:spLocks noChangeShapeType="1"/>
          </p:cNvSpPr>
          <p:nvPr/>
        </p:nvSpPr>
        <p:spPr bwMode="auto">
          <a:xfrm>
            <a:off x="1828800" y="2667000"/>
            <a:ext cx="2209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0695" name="Freeform 1650694"/>
          <p:cNvSpPr/>
          <p:nvPr/>
        </p:nvSpPr>
        <p:spPr>
          <a:xfrm>
            <a:off x="5240262" y="3576270"/>
            <a:ext cx="474738" cy="1771424"/>
          </a:xfrm>
          <a:custGeom>
            <a:avLst/>
            <a:gdLst>
              <a:gd name="connsiteX0" fmla="*/ 0 w 819403"/>
              <a:gd name="connsiteY0" fmla="*/ 1771424 h 1877517"/>
              <a:gd name="connsiteX1" fmla="*/ 142043 w 819403"/>
              <a:gd name="connsiteY1" fmla="*/ 1729645 h 1877517"/>
              <a:gd name="connsiteX2" fmla="*/ 818835 w 819403"/>
              <a:gd name="connsiteY2" fmla="*/ 342587 h 1877517"/>
              <a:gd name="connsiteX3" fmla="*/ 16711 w 819403"/>
              <a:gd name="connsiteY3" fmla="*/ 0 h 1877517"/>
              <a:gd name="connsiteX0" fmla="*/ 0 w 818835"/>
              <a:gd name="connsiteY0" fmla="*/ 1771424 h 1771424"/>
              <a:gd name="connsiteX1" fmla="*/ 818835 w 818835"/>
              <a:gd name="connsiteY1" fmla="*/ 342587 h 1771424"/>
              <a:gd name="connsiteX2" fmla="*/ 16711 w 818835"/>
              <a:gd name="connsiteY2" fmla="*/ 0 h 1771424"/>
              <a:gd name="connsiteX0" fmla="*/ 0 w 676792"/>
              <a:gd name="connsiteY0" fmla="*/ 1771424 h 1771424"/>
              <a:gd name="connsiteX1" fmla="*/ 676792 w 676792"/>
              <a:gd name="connsiteY1" fmla="*/ 835578 h 1771424"/>
              <a:gd name="connsiteX2" fmla="*/ 16711 w 676792"/>
              <a:gd name="connsiteY2" fmla="*/ 0 h 177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792" h="1771424">
                <a:moveTo>
                  <a:pt x="0" y="1771424"/>
                </a:moveTo>
                <a:cubicBezTo>
                  <a:pt x="170591" y="1473750"/>
                  <a:pt x="674007" y="1130815"/>
                  <a:pt x="676792" y="835578"/>
                </a:cubicBezTo>
                <a:cubicBezTo>
                  <a:pt x="655903" y="547304"/>
                  <a:pt x="407328" y="27156"/>
                  <a:pt x="16711" y="0"/>
                </a:cubicBezTo>
              </a:path>
            </a:pathLst>
          </a:custGeom>
          <a:ln w="28575" cmpd="sng">
            <a:solidFill>
              <a:srgbClr val="000000"/>
            </a:solidFill>
            <a:headEnd type="none"/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Line 27"/>
          <p:cNvSpPr>
            <a:spLocks noChangeShapeType="1"/>
          </p:cNvSpPr>
          <p:nvPr/>
        </p:nvSpPr>
        <p:spPr bwMode="auto">
          <a:xfrm>
            <a:off x="1828800" y="4800600"/>
            <a:ext cx="22098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5257800" y="1524000"/>
            <a:ext cx="990600" cy="4724400"/>
          </a:xfrm>
          <a:custGeom>
            <a:avLst/>
            <a:gdLst>
              <a:gd name="connsiteX0" fmla="*/ 0 w 819403"/>
              <a:gd name="connsiteY0" fmla="*/ 1771424 h 1877517"/>
              <a:gd name="connsiteX1" fmla="*/ 142043 w 819403"/>
              <a:gd name="connsiteY1" fmla="*/ 1729645 h 1877517"/>
              <a:gd name="connsiteX2" fmla="*/ 818835 w 819403"/>
              <a:gd name="connsiteY2" fmla="*/ 342587 h 1877517"/>
              <a:gd name="connsiteX3" fmla="*/ 16711 w 819403"/>
              <a:gd name="connsiteY3" fmla="*/ 0 h 1877517"/>
              <a:gd name="connsiteX0" fmla="*/ 0 w 818835"/>
              <a:gd name="connsiteY0" fmla="*/ 1771424 h 1771424"/>
              <a:gd name="connsiteX1" fmla="*/ 818835 w 818835"/>
              <a:gd name="connsiteY1" fmla="*/ 342587 h 1771424"/>
              <a:gd name="connsiteX2" fmla="*/ 16711 w 818835"/>
              <a:gd name="connsiteY2" fmla="*/ 0 h 1771424"/>
              <a:gd name="connsiteX0" fmla="*/ 0 w 676792"/>
              <a:gd name="connsiteY0" fmla="*/ 1771424 h 1771424"/>
              <a:gd name="connsiteX1" fmla="*/ 676792 w 676792"/>
              <a:gd name="connsiteY1" fmla="*/ 835578 h 1771424"/>
              <a:gd name="connsiteX2" fmla="*/ 16711 w 676792"/>
              <a:gd name="connsiteY2" fmla="*/ 0 h 177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792" h="1771424">
                <a:moveTo>
                  <a:pt x="0" y="1771424"/>
                </a:moveTo>
                <a:cubicBezTo>
                  <a:pt x="170591" y="1473750"/>
                  <a:pt x="674007" y="1130815"/>
                  <a:pt x="676792" y="835578"/>
                </a:cubicBezTo>
                <a:cubicBezTo>
                  <a:pt x="655903" y="547304"/>
                  <a:pt x="407328" y="27156"/>
                  <a:pt x="16711" y="0"/>
                </a:cubicBezTo>
              </a:path>
            </a:pathLst>
          </a:custGeom>
          <a:ln w="28575" cmpd="sng">
            <a:solidFill>
              <a:srgbClr val="000000"/>
            </a:solidFill>
            <a:headEnd type="none"/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22"/>
          <p:cNvSpPr>
            <a:spLocks noChangeArrowheads="1"/>
          </p:cNvSpPr>
          <p:nvPr/>
        </p:nvSpPr>
        <p:spPr bwMode="auto">
          <a:xfrm>
            <a:off x="6324600" y="1295400"/>
            <a:ext cx="2514600" cy="1474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Simple linear page tables are too large, so hierarchical page tables are commonly used (see later)</a:t>
            </a:r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33" name="Rectangle 22"/>
          <p:cNvSpPr>
            <a:spLocks noChangeArrowheads="1"/>
          </p:cNvSpPr>
          <p:nvPr/>
        </p:nvSpPr>
        <p:spPr bwMode="auto">
          <a:xfrm>
            <a:off x="6400800" y="4038600"/>
            <a:ext cx="2514600" cy="1751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Common for modern OS to place page tables in kernel’s virtual memory (page tables can be swapped to secondary storage)</a:t>
            </a:r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01270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Limited Primary Storage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Paging reduces fragmentation, but still many problems would not fit into primary memory, have to copy data to and from secondary storage (drum, disk)</a:t>
            </a:r>
          </a:p>
          <a:p>
            <a:r>
              <a:rPr lang="en-US" dirty="0" smtClean="0"/>
              <a:t>Two early approaches:</a:t>
            </a:r>
          </a:p>
          <a:p>
            <a:pPr lvl="1"/>
            <a:r>
              <a:rPr lang="en-US" b="1" dirty="0" smtClean="0"/>
              <a:t>Manual overlays</a:t>
            </a:r>
            <a:r>
              <a:rPr lang="en-US" dirty="0" smtClean="0"/>
              <a:t>, programmer explicitly copies code and data in and out of primary memory</a:t>
            </a:r>
          </a:p>
          <a:p>
            <a:pPr lvl="2"/>
            <a:r>
              <a:rPr lang="en-US" dirty="0" smtClean="0"/>
              <a:t>Tedious coding, error-prone (jumping to non-resident code?)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Software interpretive coding </a:t>
            </a:r>
            <a:r>
              <a:rPr lang="en-US" dirty="0" smtClean="0"/>
              <a:t>(</a:t>
            </a:r>
            <a:r>
              <a:rPr lang="en-US" dirty="0" err="1" smtClean="0"/>
              <a:t>Brooker</a:t>
            </a:r>
            <a:r>
              <a:rPr lang="en-US" dirty="0" smtClean="0"/>
              <a:t> 1960).  Dynamic interpreter detects variables that are swapped out to drum and brings them back in</a:t>
            </a:r>
          </a:p>
          <a:p>
            <a:pPr lvl="2"/>
            <a:r>
              <a:rPr lang="en-US" dirty="0" smtClean="0"/>
              <a:t>Simple for programmer, but inefficient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04800" y="5518666"/>
            <a:ext cx="8534400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i="1" dirty="0">
                <a:solidFill>
                  <a:srgbClr val="000000"/>
                </a:solidFill>
                <a:latin typeface="Calibri"/>
              </a:rPr>
              <a:t>Not just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ancient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black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arts,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e.g., IBM Cell microprocessor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 using in Playstation-3 had explicitly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managed local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store!</a:t>
            </a:r>
          </a:p>
        </p:txBody>
      </p:sp>
    </p:spTree>
    <p:extLst>
      <p:ext uri="{BB962C8B-B14F-4D97-AF65-F5344CB8AC3E}">
        <p14:creationId xmlns:p14="http://schemas.microsoft.com/office/powerpoint/2010/main" val="399701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B1344-FAE5-7845-8357-6B9686E8973E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38700" y="1460500"/>
            <a:ext cx="3860800" cy="4013200"/>
            <a:chOff x="440" y="920"/>
            <a:chExt cx="2432" cy="2528"/>
          </a:xfrm>
          <a:solidFill>
            <a:srgbClr val="FFFFFF"/>
          </a:solidFill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2009" y="2784"/>
              <a:ext cx="778" cy="58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Secondary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(Drum)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  <a:grpFill/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  <a:grpFill/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dirty="0">
                  <a:solidFill>
                    <a:srgbClr val="000000"/>
                  </a:solidFill>
                  <a:latin typeface="Calibri"/>
                </a:endParaRPr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523" y="1872"/>
              <a:ext cx="1077" cy="58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Primary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32 Pages</a:t>
              </a:r>
            </a:p>
            <a:p>
              <a:pPr algn="ctr" eaLnBrk="0" hangingPunct="0"/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99" y="2919"/>
              <a:ext cx="794" cy="522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Central </a:t>
              </a:r>
            </a:p>
            <a:p>
              <a:pPr algn="ctr" eaLnBrk="0" hangingPunct="0"/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17159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sees 32 x 6 x 512 words</a:t>
            </a: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19364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ko-KR" altLang="en-US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“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page from secondary</a:t>
            </a: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Tom </a:t>
            </a:r>
            <a:r>
              <a:rPr lang="en-US" altLang="ko-KR" sz="20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Kilburn</a:t>
            </a:r>
            <a:endParaRPr lang="en-US" altLang="ko-KR" sz="20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1031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Primary memory as a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</a:t>
            </a:r>
          </a:p>
          <a:p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secondary memory</a:t>
            </a:r>
          </a:p>
        </p:txBody>
      </p:sp>
    </p:spTree>
    <p:extLst>
      <p:ext uri="{BB962C8B-B14F-4D97-AF65-F5344CB8AC3E}">
        <p14:creationId xmlns:p14="http://schemas.microsoft.com/office/powerpoint/2010/main" val="41048577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353C3-006B-A34D-A0E3-47B21F446B4D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450095" y="1611313"/>
            <a:ext cx="838372" cy="82202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ctr"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Initial</a:t>
            </a:r>
          </a:p>
          <a:p>
            <a:pPr algn="ctr"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ctr"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16 ROM pages</a:t>
            </a:r>
          </a:p>
          <a:p>
            <a:pPr algn="ctr" defTabSz="774700" eaLnBrk="0" hangingPunct="0"/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0.4-1 </a:t>
            </a:r>
            <a:r>
              <a:rPr lang="en-US" altLang="ko-KR" sz="16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1692472" cy="57579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 subsidiary pages</a:t>
            </a:r>
          </a:p>
          <a:p>
            <a:pPr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   1.4 </a:t>
            </a:r>
            <a:r>
              <a:rPr lang="en-US" altLang="ko-KR" sz="16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  <a:solidFill>
            <a:srgbClr val="FFFFFF"/>
          </a:solidFill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644" cy="51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defTabSz="774700"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Main</a:t>
              </a:r>
            </a:p>
            <a:p>
              <a:pPr defTabSz="774700"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32 pages</a:t>
              </a:r>
            </a:p>
            <a:p>
              <a:pPr defTabSz="774700"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1.4 </a:t>
              </a:r>
              <a:r>
                <a:rPr lang="en-US" altLang="ko-KR" sz="1600" dirty="0">
                  <a:solidFill>
                    <a:srgbClr val="000000"/>
                  </a:solidFill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3736" y="2008"/>
              <a:ext cx="1056" cy="52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84138" tIns="41275" rIns="84138" bIns="41275">
              <a:prstTxWarp prst="textNoShape">
                <a:avLst/>
              </a:prstTxWarp>
              <a:noAutofit/>
            </a:bodyPr>
            <a:lstStyle/>
            <a:p>
              <a:pPr defTabSz="774700" eaLnBrk="0" hangingPunct="0"/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Drum (4)</a:t>
              </a:r>
            </a:p>
            <a:p>
              <a:pPr defTabSz="774700" eaLnBrk="0" hangingPunct="0"/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192 pages 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8 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Tape decks</a:t>
            </a:r>
          </a:p>
          <a:p>
            <a:pPr defTabSz="774700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48-bit words</a:t>
            </a:r>
          </a:p>
          <a:p>
            <a:pPr defTabSz="774700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512-word pages</a:t>
            </a:r>
          </a:p>
          <a:p>
            <a:pPr defTabSz="774700" eaLnBrk="0" hangingPunct="0"/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defTabSz="774700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304800" y="4572000"/>
            <a:ext cx="8709516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match 	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</a:t>
            </a:r>
            <a:r>
              <a:rPr lang="en-US" altLang="ko-KR" sz="2000" dirty="0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normal access</a:t>
            </a: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	     save the state of the partially 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executed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99031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Effective</a:t>
            </a:r>
          </a:p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309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system code</a:t>
            </a:r>
          </a:p>
          <a:p>
            <a:pPr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(not swapped)</a:t>
            </a:r>
          </a:p>
          <a:p>
            <a:pPr eaLnBrk="0" hangingPunct="0"/>
            <a:endParaRPr lang="en-US" altLang="ko-KR" sz="12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system data</a:t>
            </a:r>
          </a:p>
          <a:p>
            <a:pPr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  <a:solidFill>
            <a:srgbClr val="FFFFFF"/>
          </a:solidFill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60739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2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38736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2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100864" y="2228850"/>
            <a:ext cx="59912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286000" y="1644650"/>
            <a:ext cx="2719388" cy="18415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286000" y="2286000"/>
            <a:ext cx="712788" cy="1112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07748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>
            <a:off x="2286000" y="20574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758567" y="6637923"/>
            <a:ext cx="184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36641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Atlas Demand Paging Scheme</a:t>
            </a:r>
            <a:endParaRPr lang="en-US" altLang="ko-KR"/>
          </a:p>
        </p:txBody>
      </p:sp>
      <p:sp>
        <p:nvSpPr>
          <p:cNvPr id="161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On a page fault: </a:t>
            </a:r>
          </a:p>
          <a:p>
            <a:r>
              <a:rPr lang="en-US" altLang="ko-KR" dirty="0" smtClean="0"/>
              <a:t>Input transfer into a free page is initiated</a:t>
            </a:r>
          </a:p>
          <a:p>
            <a:r>
              <a:rPr lang="en-US" altLang="ko-KR" dirty="0" smtClean="0"/>
              <a:t>The Page Address Register (PAR) is updated</a:t>
            </a:r>
          </a:p>
          <a:p>
            <a:r>
              <a:rPr lang="en-US" altLang="ko-KR" dirty="0" smtClean="0"/>
              <a:t>If no free page is left, a page is selected to be replaced (based on usage)</a:t>
            </a:r>
          </a:p>
          <a:p>
            <a:r>
              <a:rPr lang="en-US" altLang="ko-KR" dirty="0" smtClean="0"/>
              <a:t>The replaced page is written on the drum</a:t>
            </a:r>
          </a:p>
          <a:p>
            <a:pPr lvl="1"/>
            <a:r>
              <a:rPr lang="en-US" altLang="ko-KR" dirty="0" smtClean="0"/>
              <a:t>to minimize drum latency effect, the first empty page on the drum was selected</a:t>
            </a:r>
          </a:p>
          <a:p>
            <a:r>
              <a:rPr lang="en-US" altLang="ko-KR" dirty="0" smtClean="0"/>
              <a:t>The page table is updated to point to the new location of the page on the drum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DF89-859C-C141-8BCD-92BB396B1E89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5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Size of Linear Page Table</a:t>
            </a:r>
            <a:endParaRPr lang="en-US" altLang="ko-KR" dirty="0"/>
          </a:p>
        </p:txBody>
      </p:sp>
      <p:sp>
        <p:nvSpPr>
          <p:cNvPr id="162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With 32-bit addresses, 4-KB pages &amp; 4-byte PTEs:</a:t>
            </a:r>
          </a:p>
          <a:p>
            <a:pPr lvl="1"/>
            <a:r>
              <a:rPr lang="en-US" altLang="ko-KR" dirty="0" smtClean="0"/>
              <a:t>  220 PTEs, </a:t>
            </a:r>
            <a:r>
              <a:rPr lang="en-US" altLang="ko-KR" dirty="0" err="1" smtClean="0"/>
              <a:t>i.e</a:t>
            </a:r>
            <a:r>
              <a:rPr lang="en-US" altLang="ko-KR" dirty="0" smtClean="0"/>
              <a:t>, 4 MB page table per user</a:t>
            </a:r>
          </a:p>
          <a:p>
            <a:pPr lvl="1"/>
            <a:r>
              <a:rPr lang="en-US" altLang="ko-KR" dirty="0" smtClean="0"/>
              <a:t> 4 GB of swap needed to back up full virtual address</a:t>
            </a:r>
            <a:br>
              <a:rPr lang="en-US" altLang="ko-KR" dirty="0" smtClean="0"/>
            </a:br>
            <a:r>
              <a:rPr lang="en-US" altLang="ko-KR" dirty="0" smtClean="0"/>
              <a:t>   space</a:t>
            </a:r>
          </a:p>
          <a:p>
            <a:r>
              <a:rPr lang="en-US" altLang="ko-KR" dirty="0" smtClean="0"/>
              <a:t>Larger pages?</a:t>
            </a:r>
          </a:p>
          <a:p>
            <a:pPr lvl="1"/>
            <a:r>
              <a:rPr lang="en-US" altLang="ko-KR" dirty="0" smtClean="0"/>
              <a:t>Internal fragmentation (Not all memory in page is used)</a:t>
            </a:r>
          </a:p>
          <a:p>
            <a:pPr lvl="1"/>
            <a:r>
              <a:rPr lang="en-US" altLang="ko-KR" dirty="0" smtClean="0"/>
              <a:t>Larger page fault penalty (more time to read from disk)</a:t>
            </a:r>
          </a:p>
          <a:p>
            <a:r>
              <a:rPr lang="en-US" altLang="ko-KR" dirty="0" smtClean="0"/>
              <a:t>What about 64-bit virtual address space???</a:t>
            </a:r>
          </a:p>
          <a:p>
            <a:pPr lvl="1"/>
            <a:r>
              <a:rPr lang="en-US" altLang="ko-KR" dirty="0" smtClean="0"/>
              <a:t>Even 1MB pages would require 244  8-byte PTEs (35 TB!)</a:t>
            </a:r>
          </a:p>
          <a:p>
            <a:pPr marL="0" indent="0">
              <a:buNone/>
            </a:pPr>
            <a:endParaRPr lang="en-US" altLang="ko-KR" i="1" dirty="0" smtClean="0"/>
          </a:p>
          <a:p>
            <a:pPr marL="0" indent="0">
              <a:buNone/>
            </a:pPr>
            <a:r>
              <a:rPr lang="en-US" altLang="ko-KR" i="1" dirty="0" smtClean="0"/>
              <a:t>                          What is the “saving grace” ? </a:t>
            </a:r>
            <a:endParaRPr lang="en-US" altLang="ko-KR" i="1" dirty="0">
              <a:sym typeface="Symbol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230C-8540-DD45-A4B4-F7C79284B04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3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70C1C-B9DC-C147-9AF6-8247FECD9DFD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410200" y="1600200"/>
            <a:ext cx="838199" cy="4572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410200" y="1066800"/>
            <a:ext cx="838200" cy="533399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244719" y="3719512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273646" y="4633912"/>
            <a:ext cx="1290694" cy="6745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6045200" y="5900737"/>
            <a:ext cx="112510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27219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primary memory </a:t>
            </a:r>
          </a:p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369086" y="2627312"/>
            <a:ext cx="2009791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Root of the Current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39684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67256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0075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1600200" y="762000"/>
            <a:ext cx="283007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 from CPU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813726" y="3678237"/>
            <a:ext cx="128560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(Processor</a:t>
            </a:r>
          </a:p>
          <a:p>
            <a:pPr algn="ctr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Register)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26071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63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          </a:t>
            </a: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p2              offset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28866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4802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5470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 </a:t>
            </a:r>
          </a:p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0814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Management</a:t>
            </a:r>
            <a:endParaRPr lang="en-US"/>
          </a:p>
        </p:txBody>
      </p:sp>
      <p:sp>
        <p:nvSpPr>
          <p:cNvPr id="164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separate into orthogonal functions:</a:t>
            </a:r>
          </a:p>
          <a:p>
            <a:pPr lvl="1"/>
            <a:r>
              <a:rPr lang="en-US" dirty="0" smtClean="0"/>
              <a:t>Translation (mapping of virtual address to physical address)</a:t>
            </a:r>
          </a:p>
          <a:p>
            <a:pPr lvl="1"/>
            <a:r>
              <a:rPr lang="en-US" dirty="0" smtClean="0"/>
              <a:t>Protection (permission to access word in memory)</a:t>
            </a:r>
          </a:p>
          <a:p>
            <a:pPr lvl="1"/>
            <a:r>
              <a:rPr lang="en-US" dirty="0" smtClean="0"/>
              <a:t>Virtual memory (transparent extension of memory space using slower disk or flash storage)</a:t>
            </a:r>
          </a:p>
          <a:p>
            <a:r>
              <a:rPr lang="en-US" dirty="0" smtClean="0"/>
              <a:t>But most modern computer systems provide support for all the above functions with a single page-based memory-management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BB837-DC1F-5E49-BE61-C4D698C5E3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D191A-3664-544B-9B55-CD12CA246149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1"/>
            <a:ext cx="1117600" cy="1512888"/>
            <a:chOff x="632" y="1352"/>
            <a:chExt cx="704" cy="953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2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5642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98659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5029"/>
            <a:ext cx="115887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3323"/>
            <a:ext cx="11588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2268602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BE55-011A-1943-8F7E-E9D4B6BAE8A4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990600" y="4419600"/>
            <a:ext cx="727710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>
              <a:buFontTx/>
              <a:buChar char="•"/>
            </a:pPr>
            <a:r>
              <a:rPr lang="ko-KR" altLang="en-US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translation and protection checks</a:t>
            </a:r>
          </a:p>
          <a:p>
            <a:pPr eaLnBrk="0" hangingPunct="0"/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5486400" y="4038600"/>
            <a:ext cx="19089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5638800" y="762000"/>
            <a:ext cx="177247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73332" y="2325688"/>
            <a:ext cx="1381737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algn="ctr" defTabSz="1208088" eaLnBrk="0" hangingPunct="0"/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 defTabSz="1208088" eaLnBrk="0" hangingPunct="0"/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685800" y="3352800"/>
            <a:ext cx="13260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42999" y="2514600"/>
            <a:ext cx="561975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1905000" y="18288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11202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295400" y="2819400"/>
            <a:ext cx="990600" cy="6096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600200" y="2057400"/>
            <a:ext cx="27432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286000" y="2231658"/>
            <a:ext cx="1430626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106362" tIns="52388" rIns="106362" bIns="52388">
            <a:prstTxWarp prst="textNoShape">
              <a:avLst/>
            </a:prstTxWarp>
            <a:spAutoFit/>
          </a:bodyPr>
          <a:lstStyle/>
          <a:p>
            <a:pPr algn="ctr" defTabSz="1208088" eaLnBrk="0" hangingPunct="0"/>
            <a:r>
              <a:rPr lang="en-US" altLang="ko-KR" sz="2000" dirty="0" smtClean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Protection Check</a:t>
            </a:r>
            <a:endParaRPr lang="en-US" altLang="ko-KR" sz="2000" dirty="0">
              <a:solidFill>
                <a:srgbClr val="FFFFFF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41352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Translation-</a:t>
            </a:r>
            <a:r>
              <a:rPr lang="en-US" altLang="ko-KR" dirty="0" err="1" smtClean="0">
                <a:ea typeface="굴림" charset="-127"/>
                <a:cs typeface="굴림" charset="-127"/>
              </a:rPr>
              <a:t>Lookaside</a:t>
            </a:r>
            <a:r>
              <a:rPr lang="en-US" altLang="ko-KR" dirty="0" smtClean="0">
                <a:ea typeface="굴림" charset="-127"/>
                <a:cs typeface="굴림" charset="-127"/>
              </a:rPr>
              <a:t> 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D6389-10EB-9445-9A72-341816864186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 a two-level page table, each reference becomes </a:t>
            </a:r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several memory 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accesses</a:t>
            </a:r>
            <a:endParaRPr lang="en-US" altLang="ko-KR" sz="20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endParaRPr lang="en-US" altLang="ko-KR" sz="12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Solution: </a:t>
            </a:r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 translations in TLB</a:t>
            </a:r>
          </a:p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Single-Cycle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Translation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Page-Table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02974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rgbClr val="00AE00"/>
                </a:solidFill>
                <a:latin typeface="Calibri"/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314039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R   W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D 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  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tag        </a:t>
            </a:r>
            <a:r>
              <a:rPr lang="en-US" altLang="ko-KR" sz="1800" dirty="0" smtClean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          PPN</a:t>
            </a:r>
            <a:endParaRPr lang="en-US" altLang="ko-KR" sz="18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18856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19058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61914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i="1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28463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(VPN = virtual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29862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(PPN = physical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10861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TLB Designs</a:t>
            </a:r>
            <a:endParaRPr lang="en-US" altLang="ko-KR"/>
          </a:p>
        </p:txBody>
      </p:sp>
      <p:sp>
        <p:nvSpPr>
          <p:cNvPr id="165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Typically 32-128 entries, usually fully associative</a:t>
            </a:r>
          </a:p>
          <a:p>
            <a:pPr lvl="1"/>
            <a:r>
              <a:rPr lang="en-US" altLang="ko-KR" dirty="0" smtClean="0"/>
              <a:t>Each entry maps a large page, hence less spatial locality across pages </a:t>
            </a:r>
            <a:r>
              <a:rPr lang="en-US" altLang="ko-KR" dirty="0" smtClean="0">
                <a:sym typeface="Wingdings" charset="2"/>
              </a:rPr>
              <a:t></a:t>
            </a:r>
            <a:r>
              <a:rPr lang="en-US" altLang="ko-KR" dirty="0" smtClean="0"/>
              <a:t> more likely that two entries conflict</a:t>
            </a:r>
          </a:p>
          <a:p>
            <a:pPr lvl="1"/>
            <a:r>
              <a:rPr lang="en-US" altLang="ko-KR" dirty="0" smtClean="0"/>
              <a:t>Sometimes larger TLBs (256-512 entries) are 4-8 way set-associative</a:t>
            </a:r>
          </a:p>
          <a:p>
            <a:pPr lvl="1"/>
            <a:r>
              <a:rPr lang="en-US" altLang="ko-KR" dirty="0" smtClean="0"/>
              <a:t>Larger systems sometimes have multi-level (L1 and L2) TLBs</a:t>
            </a:r>
          </a:p>
          <a:p>
            <a:r>
              <a:rPr lang="en-US" altLang="ko-KR" dirty="0" smtClean="0"/>
              <a:t>Random or FIFO replacement policy</a:t>
            </a:r>
          </a:p>
          <a:p>
            <a:r>
              <a:rPr lang="en-US" altLang="ko-KR" dirty="0" smtClean="0"/>
              <a:t>TLB Reach: Size of largest virtual address space that can be simultaneously mapped by TLB</a:t>
            </a:r>
          </a:p>
          <a:p>
            <a:pPr lvl="1"/>
            <a:r>
              <a:rPr lang="en-US" altLang="ko-KR" dirty="0" smtClean="0"/>
              <a:t>Example: 64 TLB entries, 4KB pages, one page per entry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TLB Reach = _____________________________________________?</a:t>
            </a:r>
            <a:endParaRPr lang="en-US" altLang="ko-K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7836D-2362-D64E-A858-5200C07DF98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971800" y="5486400"/>
            <a:ext cx="5353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Calibri"/>
              </a:rPr>
              <a:t>64 entries * 4 KB = 256 KB (if contiguous)</a:t>
            </a:r>
          </a:p>
        </p:txBody>
      </p:sp>
    </p:spTree>
    <p:extLst>
      <p:ext uri="{BB962C8B-B14F-4D97-AF65-F5344CB8AC3E}">
        <p14:creationId xmlns:p14="http://schemas.microsoft.com/office/powerpoint/2010/main" val="14216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Handling a TLB Miss</a:t>
            </a:r>
            <a:endParaRPr lang="en-US" altLang="ko-K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3200" dirty="0" smtClean="0"/>
              <a:t>Software (</a:t>
            </a:r>
            <a:r>
              <a:rPr lang="en-US" altLang="ko-KR" sz="3200" i="1" dirty="0" smtClean="0"/>
              <a:t>MIPS, Alpha</a:t>
            </a:r>
            <a:r>
              <a:rPr lang="en-US" altLang="ko-KR" sz="3200" dirty="0" smtClean="0"/>
              <a:t>)</a:t>
            </a:r>
          </a:p>
          <a:p>
            <a:pPr lvl="1"/>
            <a:r>
              <a:rPr lang="en-US" altLang="ko-KR" sz="2400" dirty="0" smtClean="0"/>
              <a:t>TLB miss causes an exception and the operating system walks the page tables and reloads TLB. A privileged “</a:t>
            </a:r>
            <a:r>
              <a:rPr lang="en-US" altLang="ko-KR" sz="2400" dirty="0" err="1" smtClean="0"/>
              <a:t>untranslated</a:t>
            </a:r>
            <a:r>
              <a:rPr lang="en-US" altLang="ko-KR" sz="2400" dirty="0" smtClean="0"/>
              <a:t>”  addressing mode used for walk.</a:t>
            </a:r>
          </a:p>
          <a:p>
            <a:pPr lvl="1"/>
            <a:r>
              <a:rPr lang="en-US" altLang="ko-KR" dirty="0"/>
              <a:t>Software TLB miss can be very expensive on out-of-order superscalar processor as requires a flush of pipeline to jump to trap </a:t>
            </a:r>
            <a:r>
              <a:rPr lang="en-US" altLang="ko-KR" dirty="0" smtClean="0"/>
              <a:t>handler.</a:t>
            </a:r>
            <a:endParaRPr lang="en-US" altLang="ko-KR" sz="2400" dirty="0" smtClean="0"/>
          </a:p>
          <a:p>
            <a:r>
              <a:rPr lang="en-US" altLang="ko-KR" sz="3200" dirty="0" smtClean="0"/>
              <a:t>Hardware (</a:t>
            </a:r>
            <a:r>
              <a:rPr lang="en-US" altLang="ko-KR" sz="3200" i="1" dirty="0" smtClean="0"/>
              <a:t>SPARC v8, x86, PowerPC, RISC-V</a:t>
            </a:r>
            <a:r>
              <a:rPr lang="en-US" altLang="ko-KR" sz="3200" dirty="0" smtClean="0"/>
              <a:t>)</a:t>
            </a:r>
          </a:p>
          <a:p>
            <a:pPr lvl="1"/>
            <a:r>
              <a:rPr lang="en-US" altLang="ko-KR" sz="2400" dirty="0" smtClean="0"/>
              <a:t>A memory management unit (MMU) walks the page tables and reloads the TLB.</a:t>
            </a:r>
          </a:p>
          <a:p>
            <a:pPr lvl="1"/>
            <a:r>
              <a:rPr lang="en-US" altLang="ko-KR" sz="2400" dirty="0" smtClean="0"/>
              <a:t>If a missing (data or PT) page is encountered during the TLB reloading, MMU gives up and signals a Page Fault exception for the original instruction</a:t>
            </a:r>
            <a:r>
              <a:rPr lang="en-US" altLang="ko-KR" dirty="0" smtClean="0"/>
              <a:t>.</a:t>
            </a:r>
          </a:p>
          <a:p>
            <a:r>
              <a:rPr lang="en-US" altLang="ko-KR" sz="2800" dirty="0" smtClean="0"/>
              <a:t>NOTE: A given ISA can use either TLB miss strategy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7D445-73B8-1346-9524-1F6FAD58DEFC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54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35243-848A-B64E-9286-0A37CBB378A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09550" y="990600"/>
            <a:ext cx="8724900" cy="4588545"/>
            <a:chOff x="190500" y="1295400"/>
            <a:chExt cx="8724900" cy="4588545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			  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11            0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914400" y="1295400"/>
              <a:ext cx="177247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40715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Index 1	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Index 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2 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Index 3   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Offset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783262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               23                       17                  11                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862517" cy="828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Table</a:t>
              </a:r>
            </a:p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862517" cy="58221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833863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root </a:t>
              </a:r>
              <a:r>
                <a:rPr lang="en-US" altLang="ko-KR" sz="1600" dirty="0" err="1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ptr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 flipV="1">
              <a:off x="1066800" y="24304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 flipV="1">
              <a:off x="1066800" y="30400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48891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33820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663023" y="5486400"/>
              <a:ext cx="19089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231855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PPN	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</a:t>
              </a:r>
              <a:r>
                <a:rPr lang="en-US" altLang="ko-KR" sz="16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	         </a:t>
              </a:r>
              <a:r>
                <a:rPr lang="en-US" altLang="ko-KR" sz="16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    Offset</a:t>
              </a:r>
              <a:endPara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76250" y="5715000"/>
            <a:ext cx="67834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  <p:extLst>
      <p:ext uri="{BB962C8B-B14F-4D97-AF65-F5344CB8AC3E}">
        <p14:creationId xmlns:p14="http://schemas.microsoft.com/office/powerpoint/2010/main" val="3392710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Page-Based Virtual-Memory </a:t>
            </a:r>
            <a:r>
              <a:rPr lang="en-US" dirty="0"/>
              <a:t>Machine</a:t>
            </a:r>
            <a:br>
              <a:rPr lang="en-US" dirty="0"/>
            </a:br>
            <a:r>
              <a:rPr lang="en-US" sz="2400" dirty="0"/>
              <a:t>(Hardware </a:t>
            </a:r>
            <a:r>
              <a:rPr lang="en-US" sz="2400" dirty="0" smtClean="0"/>
              <a:t>Page-Table </a:t>
            </a:r>
            <a:r>
              <a:rPr lang="en-US" sz="2400" dirty="0"/>
              <a:t>Walk)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idx="4294967295"/>
          </p:nvPr>
        </p:nvSpPr>
        <p:spPr>
          <a:xfrm>
            <a:off x="1460500" y="5943600"/>
            <a:ext cx="7683500" cy="4064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Assumes page tables held in </a:t>
            </a:r>
            <a:r>
              <a:rPr lang="en-US" sz="2000" dirty="0" err="1">
                <a:solidFill>
                  <a:srgbClr val="000000"/>
                </a:solidFill>
              </a:rPr>
              <a:t>untranslated</a:t>
            </a:r>
            <a:r>
              <a:rPr lang="en-US" sz="2000" dirty="0">
                <a:solidFill>
                  <a:srgbClr val="000000"/>
                </a:solidFill>
              </a:rPr>
              <a:t> physical memory</a:t>
            </a: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106965" y="2690296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600200" y="16002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629400" y="1600199"/>
            <a:ext cx="0" cy="803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486400" y="990600"/>
            <a:ext cx="2438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</a:t>
            </a:r>
            <a:r>
              <a:rPr lang="en-US" sz="1800" i="1" dirty="0" smtClean="0">
                <a:solidFill>
                  <a:srgbClr val="000000"/>
                </a:solidFill>
                <a:latin typeface="Calibri"/>
              </a:rPr>
              <a:t>?</a:t>
            </a:r>
          </a:p>
          <a:p>
            <a:pPr algn="ctr" eaLnBrk="0" hangingPunct="0">
              <a:spcBef>
                <a:spcPts val="0"/>
              </a:spcBef>
            </a:pPr>
            <a:r>
              <a:rPr lang="en-US" sz="1800" i="1" dirty="0" smtClean="0">
                <a:solidFill>
                  <a:srgbClr val="000000"/>
                </a:solidFill>
                <a:latin typeface="Calibri"/>
              </a:rPr>
              <a:t>Protection </a:t>
            </a:r>
            <a:r>
              <a:rPr lang="en-US" sz="1800" i="1" dirty="0">
                <a:solidFill>
                  <a:srgbClr val="000000"/>
                </a:solidFill>
                <a:latin typeface="Calibri"/>
              </a:rPr>
              <a:t>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71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33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40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752600" y="17526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Page-Table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Register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286000"/>
            <a:ext cx="76200" cy="5730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228600" y="15240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133600"/>
            <a:ext cx="76200" cy="6492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6764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286000"/>
            <a:ext cx="49212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334000" y="16002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rgbClr val="FDB9FE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94789" y="33149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900189" y="32387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286000"/>
            <a:ext cx="0" cy="11429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81000" y="990600"/>
            <a:ext cx="2438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</a:rPr>
              <a:t>Page Fault</a:t>
            </a:r>
            <a:r>
              <a:rPr lang="en-US" sz="1800" i="1" dirty="0" smtClean="0">
                <a:solidFill>
                  <a:srgbClr val="000000"/>
                </a:solidFill>
                <a:latin typeface="Calibri"/>
              </a:rPr>
              <a:t>?</a:t>
            </a:r>
          </a:p>
          <a:p>
            <a:pPr algn="ctr" eaLnBrk="0" hangingPunct="0">
              <a:spcBef>
                <a:spcPts val="0"/>
              </a:spcBef>
            </a:pPr>
            <a:r>
              <a:rPr lang="en-US" sz="1800" i="1" dirty="0" smtClean="0">
                <a:solidFill>
                  <a:srgbClr val="000000"/>
                </a:solidFill>
                <a:latin typeface="Calibri"/>
              </a:rPr>
              <a:t>Protection </a:t>
            </a:r>
            <a:r>
              <a:rPr lang="en-US" sz="1800" i="1" dirty="0">
                <a:solidFill>
                  <a:srgbClr val="000000"/>
                </a:solidFill>
                <a:latin typeface="Calibri"/>
              </a:rPr>
              <a:t>violation?</a:t>
            </a:r>
            <a:endParaRPr lang="en-US" sz="1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290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Fault Handler</a:t>
            </a:r>
            <a:endParaRPr lang="en-US"/>
          </a:p>
        </p:txBody>
      </p:sp>
      <p:sp>
        <p:nvSpPr>
          <p:cNvPr id="1698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6425" cy="5562600"/>
          </a:xfrm>
        </p:spPr>
        <p:txBody>
          <a:bodyPr/>
          <a:lstStyle/>
          <a:p>
            <a:r>
              <a:rPr lang="en-US" dirty="0" smtClean="0"/>
              <a:t>When the referenced page is not in DRAM:</a:t>
            </a:r>
          </a:p>
          <a:p>
            <a:pPr lvl="1"/>
            <a:r>
              <a:rPr lang="en-US" dirty="0" smtClean="0"/>
              <a:t>The missing page is located (or created)</a:t>
            </a:r>
          </a:p>
          <a:p>
            <a:pPr lvl="1"/>
            <a:r>
              <a:rPr lang="en-US" dirty="0" smtClean="0"/>
              <a:t>It is brought in from disk, and page table is updated</a:t>
            </a:r>
          </a:p>
          <a:p>
            <a:pPr lvl="2"/>
            <a:r>
              <a:rPr lang="en-US" dirty="0" smtClean="0"/>
              <a:t>Another job may be run on the CPU while the first job waits for the requested page to be read from disk</a:t>
            </a:r>
          </a:p>
          <a:p>
            <a:pPr lvl="1"/>
            <a:r>
              <a:rPr lang="en-US" dirty="0" smtClean="0"/>
              <a:t>If no free pages are left, a page is swapped out</a:t>
            </a:r>
          </a:p>
          <a:p>
            <a:pPr lvl="2"/>
            <a:r>
              <a:rPr lang="en-US" dirty="0" smtClean="0"/>
              <a:t>Pseudo-LRU replacement policy, implemented in software</a:t>
            </a:r>
          </a:p>
          <a:p>
            <a:r>
              <a:rPr lang="en-US" dirty="0" smtClean="0"/>
              <a:t>Since it takes a long time to transfer a page (</a:t>
            </a:r>
            <a:r>
              <a:rPr lang="en-US" dirty="0" err="1" smtClean="0"/>
              <a:t>msecs</a:t>
            </a:r>
            <a:r>
              <a:rPr lang="en-US" dirty="0" smtClean="0"/>
              <a:t>), page faults are handled completely in software by OS</a:t>
            </a:r>
          </a:p>
          <a:p>
            <a:pPr lvl="1"/>
            <a:r>
              <a:rPr lang="en-US" dirty="0" err="1" smtClean="0"/>
              <a:t>Untranslated</a:t>
            </a:r>
            <a:r>
              <a:rPr lang="en-US" dirty="0" smtClean="0"/>
              <a:t> addressing mode is essential to allow kernel to access page tables</a:t>
            </a:r>
          </a:p>
          <a:p>
            <a:r>
              <a:rPr lang="en-US" dirty="0" smtClean="0"/>
              <a:t>Keeping TLBs coherent with page table changes might require expensive “TLB </a:t>
            </a:r>
            <a:r>
              <a:rPr lang="en-US" dirty="0" err="1" smtClean="0"/>
              <a:t>shootdown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Interrupt other processors to invalidate stale TLB entries</a:t>
            </a:r>
          </a:p>
          <a:p>
            <a:pPr lvl="1"/>
            <a:r>
              <a:rPr lang="en-US" dirty="0" smtClean="0"/>
              <a:t>Some mainframes had hardware TLB coherence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076DC-9989-C345-B2D7-C32362AF26A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Handling VM-related exceptions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76600"/>
            <a:ext cx="8305800" cy="3124200"/>
          </a:xfrm>
          <a:solidFill>
            <a:srgbClr val="FFFFFF"/>
          </a:solidFill>
          <a:ln w="28575" cmpd="sng">
            <a:noFill/>
          </a:ln>
        </p:spPr>
        <p:txBody>
          <a:bodyPr/>
          <a:lstStyle/>
          <a:p>
            <a:r>
              <a:rPr lang="en-US" sz="2400" dirty="0" smtClean="0"/>
              <a:t>Handling a TLB miss needs a hardware or software mechanism to refill TLB </a:t>
            </a:r>
          </a:p>
          <a:p>
            <a:r>
              <a:rPr lang="en-US" sz="2400" dirty="0" smtClean="0"/>
              <a:t>Handling page fault (e.g., page is on disk) needs </a:t>
            </a:r>
            <a:r>
              <a:rPr lang="en-US" sz="2400" i="1" dirty="0" err="1" smtClean="0"/>
              <a:t>restartable</a:t>
            </a:r>
            <a:r>
              <a:rPr lang="en-US" sz="2400" i="1" dirty="0" smtClean="0"/>
              <a:t> </a:t>
            </a:r>
            <a:r>
              <a:rPr lang="en-US" sz="2400" dirty="0" smtClean="0"/>
              <a:t>exception so software handler can resume after retrieving page</a:t>
            </a:r>
          </a:p>
          <a:p>
            <a:pPr lvl="1"/>
            <a:r>
              <a:rPr lang="en-US" sz="1800" dirty="0" smtClean="0"/>
              <a:t>Precise exceptions are easy to restart</a:t>
            </a:r>
          </a:p>
          <a:p>
            <a:pPr lvl="1"/>
            <a:r>
              <a:rPr lang="en-US" sz="1800" dirty="0" smtClean="0"/>
              <a:t>Can be imprecise but </a:t>
            </a:r>
            <a:r>
              <a:rPr lang="en-US" sz="1800" dirty="0" err="1" smtClean="0"/>
              <a:t>restartable</a:t>
            </a:r>
            <a:r>
              <a:rPr lang="en-US" sz="1800" dirty="0" smtClean="0"/>
              <a:t>, but this complicates OS software</a:t>
            </a:r>
          </a:p>
          <a:p>
            <a:r>
              <a:rPr lang="en-US" sz="2400" dirty="0" smtClean="0"/>
              <a:t>A protection violation may abort process</a:t>
            </a:r>
          </a:p>
          <a:p>
            <a:pPr lvl="1"/>
            <a:r>
              <a:rPr lang="en-US" sz="1800" dirty="0" smtClean="0"/>
              <a:t>But often handled the same as a page fault</a:t>
            </a:r>
          </a:p>
          <a:p>
            <a:pPr lvl="1"/>
            <a:endParaRPr lang="en-US" sz="2000" dirty="0" smtClean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E37DD-8419-5243-9E56-EE2601435CE6}" type="slidenum">
              <a:rPr lang="en-US"/>
              <a:pPr/>
              <a:t>28</a:t>
            </a:fld>
            <a:endParaRPr lang="en-US"/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Inst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 algn="ctr" eaLnBrk="0" hangingPunct="0"/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 algn="ctr" eaLnBrk="0" hangingPunct="0"/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>
              <a:solidFill>
                <a:srgbClr val="56127A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6921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Bare Machine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8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4724400"/>
            <a:ext cx="76835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 bare machine, the only kind of address is a physical </a:t>
            </a:r>
            <a:r>
              <a:rPr lang="en-US" dirty="0" smtClean="0"/>
              <a:t>address, corresponding to address lines of actual hardware memory.</a:t>
            </a:r>
            <a:endParaRPr lang="en-US" dirty="0"/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29153" y="164462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0973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5418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73514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73514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4800600" y="3274188"/>
            <a:ext cx="24384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83048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Memory in Bare Machines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machines only ran one program at a time, with this program having unrestricted access to all memory and all I/O devices</a:t>
            </a:r>
          </a:p>
          <a:p>
            <a:pPr lvl="1"/>
            <a:r>
              <a:rPr lang="en-US" dirty="0" smtClean="0"/>
              <a:t>This simple memory management model was also used in turn by the first minicomputer and first microcomputer systems</a:t>
            </a:r>
            <a:endParaRPr lang="en-US" dirty="0"/>
          </a:p>
          <a:p>
            <a:r>
              <a:rPr lang="en-US" dirty="0" smtClean="0"/>
              <a:t>Subroutine libraries became popular, were written in location-independent form</a:t>
            </a:r>
          </a:p>
          <a:p>
            <a:pPr lvl="1"/>
            <a:r>
              <a:rPr lang="en-US" dirty="0" smtClean="0"/>
              <a:t>Different programs use different combination of routines</a:t>
            </a:r>
            <a:endParaRPr lang="en-US" dirty="0"/>
          </a:p>
          <a:p>
            <a:r>
              <a:rPr lang="en-US" dirty="0" smtClean="0"/>
              <a:t>To run program on bare machines, use </a:t>
            </a:r>
            <a:r>
              <a:rPr lang="en-US" i="1" dirty="0" smtClean="0">
                <a:solidFill>
                  <a:srgbClr val="FF0000"/>
                </a:solidFill>
              </a:rPr>
              <a:t>linker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i="1" dirty="0" smtClean="0">
                <a:solidFill>
                  <a:srgbClr val="FF0000"/>
                </a:solidFill>
              </a:rPr>
              <a:t>loader</a:t>
            </a:r>
            <a:r>
              <a:rPr lang="en-US" dirty="0" smtClean="0"/>
              <a:t> program to relocate library modules to actual locations in physical memory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99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Motivating Dynamic Address Translation</a:t>
            </a:r>
            <a:endParaRPr lang="en-US" altLang="ko-KR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6934200" cy="5562600"/>
          </a:xfrm>
        </p:spPr>
        <p:txBody>
          <a:bodyPr/>
          <a:lstStyle/>
          <a:p>
            <a:r>
              <a:rPr lang="en-US" altLang="ko-KR" dirty="0" smtClean="0"/>
              <a:t>In early machines, I/O was slow and each I/O transfer involved CPU (programmed I/O)</a:t>
            </a:r>
          </a:p>
          <a:p>
            <a:pPr lvl="1"/>
            <a:r>
              <a:rPr lang="en-US" altLang="ko-KR" sz="2000" dirty="0" smtClean="0"/>
              <a:t>Higher throughput possible if CPU and I/O of 2 or more programs were overlapped</a:t>
            </a:r>
          </a:p>
          <a:p>
            <a:pPr marL="455613" lvl="1" indent="0">
              <a:buNone/>
            </a:pPr>
            <a:r>
              <a:rPr lang="en-US" altLang="ko-KR" sz="2000" dirty="0" smtClean="0"/>
              <a:t>multiprogramming with DMA I/O devices, interrupts</a:t>
            </a:r>
          </a:p>
          <a:p>
            <a:r>
              <a:rPr lang="en-US" altLang="ko-KR" sz="2400" dirty="0" smtClean="0"/>
              <a:t>Location-independent programs</a:t>
            </a:r>
          </a:p>
          <a:p>
            <a:pPr lvl="1"/>
            <a:r>
              <a:rPr lang="en-US" altLang="ko-KR" sz="2000" dirty="0" smtClean="0"/>
              <a:t>Programming and storage management ease	</a:t>
            </a:r>
          </a:p>
          <a:p>
            <a:pPr marL="455613" lvl="1" indent="0">
              <a:buNone/>
            </a:pPr>
            <a:r>
              <a:rPr lang="en-US" altLang="ko-KR" sz="2000" dirty="0" smtClean="0"/>
              <a:t> need for a base register</a:t>
            </a:r>
          </a:p>
          <a:p>
            <a:r>
              <a:rPr lang="en-US" altLang="ko-KR" sz="2400" dirty="0" smtClean="0"/>
              <a:t>Protection</a:t>
            </a:r>
          </a:p>
          <a:p>
            <a:pPr lvl="1"/>
            <a:r>
              <a:rPr lang="en-US" altLang="ko-KR" sz="2000" dirty="0" smtClean="0"/>
              <a:t>Independent programs should not affect each other inadvertently</a:t>
            </a:r>
          </a:p>
          <a:p>
            <a:pPr marL="455613" lvl="1" indent="0">
              <a:buNone/>
            </a:pPr>
            <a:r>
              <a:rPr lang="en-US" altLang="ko-KR" sz="2000" dirty="0" smtClean="0"/>
              <a:t> need for a bound register	</a:t>
            </a:r>
          </a:p>
          <a:p>
            <a:r>
              <a:rPr lang="en-US" altLang="ko-KR" sz="2400" dirty="0" smtClean="0"/>
              <a:t>Multiprogramming drives requirement for resident supervisor software to manage context switches between multiple programs</a:t>
            </a:r>
            <a:endParaRPr lang="en-US" altLang="ko-KR" sz="2400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5961-5CA6-CE41-B1FD-151766DC89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449694" y="3294506"/>
            <a:ext cx="23262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 Memory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7391400" y="1905000"/>
            <a:ext cx="1066800" cy="53340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Program 1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3733800"/>
            <a:ext cx="1066800" cy="762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Program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91400" y="5334000"/>
            <a:ext cx="1066800" cy="76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OS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91400" y="1066800"/>
            <a:ext cx="1066800" cy="50292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35079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Simple Base and Bound Translation</a:t>
            </a:r>
            <a:endParaRPr lang="en-US" altLang="ko-KR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C6DB4-BDF0-6648-9566-36DDF6884643}" type="slidenum">
              <a:rPr lang="en-US"/>
              <a:pPr/>
              <a:t>6</a:t>
            </a:fld>
            <a:endParaRPr lang="en-US"/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rgbClr val="CEFC6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990600" y="2895600"/>
            <a:ext cx="839974" cy="3815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685800" y="4419600"/>
            <a:ext cx="1157288" cy="997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Program Address Space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209800" y="1538287"/>
            <a:ext cx="1558925" cy="671513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93841" y="14747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</a:t>
            </a:r>
          </a:p>
          <a:p>
            <a:pPr algn="ctr" defTabSz="585788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762000" y="1295400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00574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Bounds</a:t>
            </a:r>
          </a:p>
          <a:p>
            <a:pPr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543050" y="2635966"/>
            <a:ext cx="2289088" cy="4430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 Memory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311842" y="2509837"/>
            <a:ext cx="1102091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C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urrent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  <a:p>
            <a:pPr algn="ctr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</a:t>
            </a:r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egment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417641" y="36972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</a:t>
            </a:r>
          </a:p>
          <a:p>
            <a:pPr algn="ctr"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33600" y="2438400"/>
            <a:ext cx="1590675" cy="531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</a:t>
            </a:r>
          </a:p>
          <a:p>
            <a:pPr defTabSz="585788"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1904999" y="3048000"/>
            <a:ext cx="2722563" cy="603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514600" y="2362200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/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Logical</a:t>
            </a:r>
          </a:p>
          <a:p>
            <a:pPr algn="ctr" defTabSz="585788"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14800" y="2020886"/>
            <a:ext cx="512762" cy="1027113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609600" y="5486400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and bounds registers are visible/accessible only when processor is running in the </a:t>
            </a:r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supervisor mode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91000" y="41148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Segment Length</a:t>
            </a: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4572000" y="16002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4499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DF4E4-ADBC-464E-A1BE-D91A3F71E638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396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494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rgbClr val="CEFC6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1300162"/>
            <a:ext cx="1371600" cy="3054350"/>
            <a:chOff x="48" y="864"/>
            <a:chExt cx="864" cy="1924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464" cy="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 eaLnBrk="0" hangingPunct="0">
                <a:spcBef>
                  <a:spcPct val="50000"/>
                </a:spcBef>
              </a:pPr>
              <a:r>
                <a:rPr lang="en-US" altLang="ko-KR" sz="17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864" cy="6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 eaLnBrk="0" hangingPunct="0">
                <a:spcBef>
                  <a:spcPct val="50000"/>
                </a:spcBef>
              </a:pPr>
              <a:r>
                <a:rPr lang="en-US" altLang="ko-KR" sz="2000" dirty="0" smtClean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Program Address Space</a:t>
              </a:r>
              <a:endPara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20577" y="2780800"/>
            <a:ext cx="1853071" cy="366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 eaLnBrk="0" hangingPunct="0">
              <a:spcBef>
                <a:spcPct val="50000"/>
              </a:spcBef>
            </a:pPr>
            <a:r>
              <a:rPr lang="en-US" altLang="ko-KR" sz="1900" dirty="0" smtClean="0">
                <a:latin typeface="Calibri"/>
                <a:ea typeface="굴림" charset="-127"/>
                <a:cs typeface="굴림" charset="-127"/>
              </a:rPr>
              <a:t>Physical Memory</a:t>
            </a:r>
            <a:endParaRPr lang="en-US" altLang="ko-KR" sz="1900" dirty="0"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391400" y="1754187"/>
            <a:ext cx="91440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Segment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10200" y="12954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>
            <a:off x="3657600" y="2743200"/>
            <a:ext cx="1128713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495801" y="1828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200" y="3581400"/>
            <a:ext cx="1676401" cy="4247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57600" y="3738562"/>
            <a:ext cx="117951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>
            <a:off x="3657600" y="4953000"/>
            <a:ext cx="1128713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71999" y="3962400"/>
            <a:ext cx="30480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Segment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257800" y="3810000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300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398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Logical </a:t>
            </a:r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Address</a:t>
            </a: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86400"/>
            <a:ext cx="5392766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is an advantage of this separation</a:t>
            </a:r>
            <a:r>
              <a:rPr lang="en-US" altLang="ko-KR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  <a:p>
            <a:pPr eaLnBrk="0" hangingPunct="0"/>
            <a:r>
              <a:rPr lang="en-US" altLang="ko-KR" i="1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about more base/bound pairs?</a:t>
            </a:r>
            <a:endParaRPr lang="en-US" altLang="ko-KR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914400" y="609600"/>
            <a:ext cx="715906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ko-KR" sz="20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Scheme used on all Cray vector supercomputers prior to X1, 2002)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0" name="Oval 25"/>
          <p:cNvSpPr>
            <a:spLocks noChangeArrowheads="1"/>
          </p:cNvSpPr>
          <p:nvPr/>
        </p:nvSpPr>
        <p:spPr bwMode="auto">
          <a:xfrm>
            <a:off x="4800600" y="1447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71" name="Oval 25"/>
          <p:cNvSpPr>
            <a:spLocks noChangeArrowheads="1"/>
          </p:cNvSpPr>
          <p:nvPr/>
        </p:nvSpPr>
        <p:spPr bwMode="auto">
          <a:xfrm>
            <a:off x="4800600" y="35814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2800" dirty="0" smtClean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  <a:endParaRPr lang="en-US" altLang="ko-KR" sz="28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72" name="Rectangle 35"/>
          <p:cNvSpPr>
            <a:spLocks noChangeArrowheads="1"/>
          </p:cNvSpPr>
          <p:nvPr/>
        </p:nvSpPr>
        <p:spPr bwMode="auto">
          <a:xfrm>
            <a:off x="5410200" y="35052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cxnSp>
        <p:nvCxnSpPr>
          <p:cNvPr id="6" name="Straight Connector 5"/>
          <p:cNvCxnSpPr>
            <a:stCxn id="73" idx="0"/>
          </p:cNvCxnSpPr>
          <p:nvPr/>
        </p:nvCxnSpPr>
        <p:spPr bwMode="auto">
          <a:xfrm flipH="1">
            <a:off x="1600200" y="2133600"/>
            <a:ext cx="28956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Line 38"/>
          <p:cNvSpPr>
            <a:spLocks noChangeShapeType="1"/>
          </p:cNvSpPr>
          <p:nvPr/>
        </p:nvSpPr>
        <p:spPr bwMode="auto">
          <a:xfrm>
            <a:off x="4495800" y="2133600"/>
            <a:ext cx="420687" cy="385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Line 52"/>
          <p:cNvSpPr>
            <a:spLocks noChangeShapeType="1"/>
          </p:cNvSpPr>
          <p:nvPr/>
        </p:nvSpPr>
        <p:spPr bwMode="auto">
          <a:xfrm>
            <a:off x="4572000" y="43434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75" name="Straight Connector 74"/>
          <p:cNvCxnSpPr>
            <a:stCxn id="74" idx="0"/>
            <a:endCxn id="1593410" idx="1"/>
          </p:cNvCxnSpPr>
          <p:nvPr/>
        </p:nvCxnSpPr>
        <p:spPr bwMode="auto">
          <a:xfrm flipH="1" flipV="1">
            <a:off x="3581400" y="4332287"/>
            <a:ext cx="990600" cy="11113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14800"/>
            <a:ext cx="1665288" cy="4619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Program Counter</a:t>
            </a: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64131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and Bound Machine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idx="4294967295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 smtClean="0"/>
              <a:t>Can </a:t>
            </a:r>
            <a:r>
              <a:rPr lang="en-US" sz="2000" i="1" dirty="0"/>
              <a:t>fold addition of base register into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register+immediate</a:t>
            </a:r>
            <a:r>
              <a:rPr lang="en-US" sz="2000" i="1" dirty="0" smtClean="0"/>
              <a:t>) address calculation </a:t>
            </a:r>
            <a:r>
              <a:rPr lang="en-US" sz="2000" i="1" dirty="0"/>
              <a:t>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Calibri"/>
                </a:rPr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41977" y="2284998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5908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7056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2860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4724400" y="4600366"/>
            <a:ext cx="2438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10" name="Rectangle 42"/>
          <p:cNvSpPr>
            <a:spLocks noChangeArrowheads="1"/>
          </p:cNvSpPr>
          <p:nvPr/>
        </p:nvSpPr>
        <p:spPr bwMode="auto">
          <a:xfrm>
            <a:off x="5105400" y="762000"/>
            <a:ext cx="1218874" cy="498476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15" name="Rectangle 47"/>
          <p:cNvSpPr>
            <a:spLocks noChangeArrowheads="1"/>
          </p:cNvSpPr>
          <p:nvPr/>
        </p:nvSpPr>
        <p:spPr bwMode="auto">
          <a:xfrm>
            <a:off x="5410200" y="3276600"/>
            <a:ext cx="1294939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ko-KR" altLang="en-US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665787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77043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Physical Address</a:t>
            </a:r>
          </a:p>
        </p:txBody>
      </p:sp>
      <p:sp>
        <p:nvSpPr>
          <p:cNvPr id="1748040" name="Rectangle 72"/>
          <p:cNvSpPr>
            <a:spLocks noChangeArrowheads="1"/>
          </p:cNvSpPr>
          <p:nvPr/>
        </p:nvSpPr>
        <p:spPr bwMode="auto">
          <a:xfrm>
            <a:off x="228600" y="3276600"/>
            <a:ext cx="1447907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9906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</a:rPr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93111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72" name="Oval 74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37" name="Rectangle 69"/>
          <p:cNvSpPr>
            <a:spLocks noChangeArrowheads="1"/>
          </p:cNvSpPr>
          <p:nvPr/>
        </p:nvSpPr>
        <p:spPr bwMode="auto">
          <a:xfrm>
            <a:off x="228600" y="533400"/>
            <a:ext cx="1448110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Bound Register</a:t>
            </a:r>
            <a:endParaRPr lang="en-US" altLang="ko-KR" sz="16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21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 with Segments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43000" y="838200"/>
            <a:ext cx="1219200" cy="4572000"/>
            <a:chOff x="1143000" y="990600"/>
            <a:chExt cx="1219200" cy="4572000"/>
          </a:xfrm>
        </p:grpSpPr>
        <p:sp>
          <p:nvSpPr>
            <p:cNvPr id="5" name="Rectangle 4"/>
            <p:cNvSpPr/>
            <p:nvPr/>
          </p:nvSpPr>
          <p:spPr>
            <a:xfrm>
              <a:off x="1143000" y="3200400"/>
              <a:ext cx="1219200" cy="2362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72K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990600"/>
              <a:ext cx="1219200" cy="1295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Job 1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32K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3000" y="2286000"/>
              <a:ext cx="1219200" cy="914400"/>
            </a:xfrm>
            <a:prstGeom prst="rect">
              <a:avLst/>
            </a:prstGeom>
            <a:solidFill>
              <a:srgbClr val="FFEF85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Job 2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24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K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95600" y="838200"/>
            <a:ext cx="1295400" cy="5479197"/>
            <a:chOff x="2895600" y="990600"/>
            <a:chExt cx="1295400" cy="5479197"/>
          </a:xfrm>
        </p:grpSpPr>
        <p:grpSp>
          <p:nvGrpSpPr>
            <p:cNvPr id="29" name="Group 28"/>
            <p:cNvGrpSpPr/>
            <p:nvPr/>
          </p:nvGrpSpPr>
          <p:grpSpPr>
            <a:xfrm>
              <a:off x="2971800" y="990600"/>
              <a:ext cx="1219200" cy="4572000"/>
              <a:chOff x="2971800" y="990600"/>
              <a:chExt cx="1219200" cy="4572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971800" y="5181600"/>
                <a:ext cx="1219200" cy="3810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8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971800" y="990600"/>
                <a:ext cx="1219200" cy="1295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1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32K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71800" y="2286000"/>
                <a:ext cx="1219200" cy="914400"/>
              </a:xfrm>
              <a:prstGeom prst="rect">
                <a:avLst/>
              </a:prstGeom>
              <a:solidFill>
                <a:srgbClr val="FFEF85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2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24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971800" y="3200400"/>
                <a:ext cx="1219200" cy="1981200"/>
              </a:xfrm>
              <a:prstGeom prst="rect">
                <a:avLst/>
              </a:prstGeom>
              <a:solidFill>
                <a:srgbClr val="FDB9FE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3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64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895600" y="56388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Job 3 starts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24400" y="838200"/>
            <a:ext cx="1295400" cy="5479197"/>
            <a:chOff x="4724400" y="990600"/>
            <a:chExt cx="1295400" cy="5479197"/>
          </a:xfrm>
        </p:grpSpPr>
        <p:grpSp>
          <p:nvGrpSpPr>
            <p:cNvPr id="34" name="Group 33"/>
            <p:cNvGrpSpPr/>
            <p:nvPr/>
          </p:nvGrpSpPr>
          <p:grpSpPr>
            <a:xfrm>
              <a:off x="4800600" y="990600"/>
              <a:ext cx="1219200" cy="4572000"/>
              <a:chOff x="4800600" y="990600"/>
              <a:chExt cx="1219200" cy="4572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800600" y="990600"/>
                <a:ext cx="1219200" cy="12954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1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32K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800600" y="2286000"/>
                <a:ext cx="1219200" cy="914400"/>
              </a:xfrm>
              <a:prstGeom prst="rect">
                <a:avLst/>
              </a:prstGeom>
              <a:solidFill>
                <a:schemeClr val="bg1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24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800600" y="3200400"/>
                <a:ext cx="1219200" cy="1981200"/>
              </a:xfrm>
              <a:prstGeom prst="rect">
                <a:avLst/>
              </a:prstGeom>
              <a:solidFill>
                <a:srgbClr val="FDB9FE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Job 3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64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800600" y="5181600"/>
                <a:ext cx="1219200" cy="3810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8</a:t>
                </a: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K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724400" y="56388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Job 2 finishes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2438400"/>
            <a:ext cx="1295400" cy="3802797"/>
            <a:chOff x="6477000" y="2362200"/>
            <a:chExt cx="1295400" cy="3802797"/>
          </a:xfrm>
        </p:grpSpPr>
        <p:sp>
          <p:nvSpPr>
            <p:cNvPr id="26" name="Rectangle 25"/>
            <p:cNvSpPr/>
            <p:nvPr/>
          </p:nvSpPr>
          <p:spPr>
            <a:xfrm>
              <a:off x="6553200" y="2362200"/>
              <a:ext cx="1219200" cy="1295400"/>
            </a:xfrm>
            <a:prstGeom prst="rect">
              <a:avLst/>
            </a:prstGeom>
            <a:solidFill>
              <a:srgbClr val="CEFC6C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Job 4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32K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77000" y="53340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/>
                  <a:cs typeface="Calibri"/>
                </a:rPr>
                <a:t>Job 4 arrives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24600" y="7620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Can’t run Job 4, as not enough contiguous space. Must compact.</a:t>
            </a:r>
          </a:p>
        </p:txBody>
      </p:sp>
    </p:spTree>
    <p:extLst>
      <p:ext uri="{BB962C8B-B14F-4D97-AF65-F5344CB8AC3E}">
        <p14:creationId xmlns:p14="http://schemas.microsoft.com/office/powerpoint/2010/main" val="1115987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25074</TotalTime>
  <Words>2371</Words>
  <Application>Microsoft Macintosh PowerPoint</Application>
  <PresentationFormat>On-screen Show (4:3)</PresentationFormat>
  <Paragraphs>602</Paragraphs>
  <Slides>29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ParLab Template</vt:lpstr>
      <vt:lpstr>CS252 Graduate Computer Architecture Fall 2015 Lecture 15: Memory Protection and Address Translation</vt:lpstr>
      <vt:lpstr>Memory Management</vt:lpstr>
      <vt:lpstr>Bare Machine</vt:lpstr>
      <vt:lpstr>Managing Memory in Bare Machines</vt:lpstr>
      <vt:lpstr>Motivating Dynamic Address Translation</vt:lpstr>
      <vt:lpstr>Simple Base and Bound Translation</vt:lpstr>
      <vt:lpstr>Separate Areas for Program and Data</vt:lpstr>
      <vt:lpstr>Base and Bound Machine</vt:lpstr>
      <vt:lpstr>External Fragmentation with Segments</vt:lpstr>
      <vt:lpstr>Paged Memory Systems</vt:lpstr>
      <vt:lpstr>Private Address Space per User</vt:lpstr>
      <vt:lpstr>Paging Simplifies Allocation</vt:lpstr>
      <vt:lpstr>Page Tables Live in Memory</vt:lpstr>
      <vt:lpstr>Coping with Limited Primary Storage</vt:lpstr>
      <vt:lpstr>Demand Paging in Atlas (1962)</vt:lpstr>
      <vt:lpstr>Hardware Organization of Atlas </vt:lpstr>
      <vt:lpstr>Atlas Demand Paging Scheme</vt:lpstr>
      <vt:lpstr>Size of Linear Page Table</vt:lpstr>
      <vt:lpstr>Hierarchical Page Table</vt:lpstr>
      <vt:lpstr>Two-Level Page Tables in Physical Memory</vt:lpstr>
      <vt:lpstr>Address Translation &amp; Protection</vt:lpstr>
      <vt:lpstr>Translation-Lookaside Buffers (TLB)</vt:lpstr>
      <vt:lpstr>TLB Designs</vt:lpstr>
      <vt:lpstr>Handling a TLB Miss</vt:lpstr>
      <vt:lpstr>Hierarchical Page Table Walk: SPARC v8</vt:lpstr>
      <vt:lpstr>Page-Based Virtual-Memory Machine (Hardware Page-Table Walk)</vt:lpstr>
      <vt:lpstr>Page Fault Handler</vt:lpstr>
      <vt:lpstr>Handling VM-related exceptions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3395</cp:revision>
  <cp:lastPrinted>2015-10-21T07:00:57Z</cp:lastPrinted>
  <dcterms:created xsi:type="dcterms:W3CDTF">2013-02-14T14:44:06Z</dcterms:created>
  <dcterms:modified xsi:type="dcterms:W3CDTF">2015-10-21T07:03:15Z</dcterms:modified>
  <cp:category/>
</cp:coreProperties>
</file>