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3" r:id="rId1"/>
  </p:sldMasterIdLst>
  <p:notesMasterIdLst>
    <p:notesMasterId r:id="rId34"/>
  </p:notesMasterIdLst>
  <p:handoutMasterIdLst>
    <p:handoutMasterId r:id="rId35"/>
  </p:handoutMasterIdLst>
  <p:sldIdLst>
    <p:sldId id="541" r:id="rId2"/>
    <p:sldId id="881" r:id="rId3"/>
    <p:sldId id="882" r:id="rId4"/>
    <p:sldId id="883" r:id="rId5"/>
    <p:sldId id="884" r:id="rId6"/>
    <p:sldId id="885" r:id="rId7"/>
    <p:sldId id="886" r:id="rId8"/>
    <p:sldId id="887" r:id="rId9"/>
    <p:sldId id="888" r:id="rId10"/>
    <p:sldId id="889" r:id="rId11"/>
    <p:sldId id="890" r:id="rId12"/>
    <p:sldId id="891" r:id="rId13"/>
    <p:sldId id="892" r:id="rId14"/>
    <p:sldId id="893" r:id="rId15"/>
    <p:sldId id="894" r:id="rId16"/>
    <p:sldId id="895" r:id="rId17"/>
    <p:sldId id="896" r:id="rId18"/>
    <p:sldId id="897" r:id="rId19"/>
    <p:sldId id="898" r:id="rId20"/>
    <p:sldId id="899" r:id="rId21"/>
    <p:sldId id="913" r:id="rId22"/>
    <p:sldId id="914" r:id="rId23"/>
    <p:sldId id="915" r:id="rId24"/>
    <p:sldId id="916" r:id="rId25"/>
    <p:sldId id="917" r:id="rId26"/>
    <p:sldId id="918" r:id="rId27"/>
    <p:sldId id="919" r:id="rId28"/>
    <p:sldId id="920" r:id="rId29"/>
    <p:sldId id="921" r:id="rId30"/>
    <p:sldId id="922" r:id="rId31"/>
    <p:sldId id="923" r:id="rId32"/>
    <p:sldId id="838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B78"/>
    <a:srgbClr val="6C89DE"/>
    <a:srgbClr val="CEFC6C"/>
    <a:srgbClr val="9FFCC1"/>
    <a:srgbClr val="FFEF85"/>
    <a:srgbClr val="FDB8A2"/>
    <a:srgbClr val="C4D9F0"/>
    <a:srgbClr val="9CFEBF"/>
    <a:srgbClr val="B1F5FE"/>
    <a:srgbClr val="FDB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1" autoAdjust="0"/>
    <p:restoredTop sz="93950" autoAdjust="0"/>
  </p:normalViewPr>
  <p:slideViewPr>
    <p:cSldViewPr>
      <p:cViewPr>
        <p:scale>
          <a:sx n="99" d="100"/>
          <a:sy n="99" d="100"/>
        </p:scale>
        <p:origin x="-1528" y="-80"/>
      </p:cViewPr>
      <p:guideLst>
        <p:guide orient="horz" pos="2436"/>
        <p:guide pos="5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CS252, Spring 2014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686CE2FE-CE32-474C-AE0A-B04D445B0B19}" type="datetimeFigureOut">
              <a:rPr lang="en-US">
                <a:latin typeface="Calibri"/>
                <a:cs typeface="Calibri"/>
              </a:rPr>
              <a:pPr>
                <a:defRPr/>
              </a:pPr>
              <a:t>4/14/14</a:t>
            </a:fld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1B3384"/>
                </a:solidFill>
                <a:latin typeface="Calibri"/>
                <a:cs typeface="Calibri"/>
              </a:rPr>
              <a:t>© Krste Asanovic, </a:t>
            </a:r>
            <a:r>
              <a:rPr lang="en-US" dirty="0" smtClean="0">
                <a:solidFill>
                  <a:srgbClr val="1B3384"/>
                </a:solidFill>
                <a:latin typeface="Calibri"/>
                <a:cs typeface="Calibri"/>
              </a:rPr>
              <a:t>2014</a:t>
            </a:r>
            <a:endParaRPr lang="en-US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0D863C7A-6CF2-EF4F-AF6B-205759EC2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41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A2E8994E-D88B-AD41-9688-CBCE766D898D}" type="datetime1">
              <a:rPr lang="en-US"/>
              <a:pPr>
                <a:defRPr/>
              </a:pPr>
              <a:t>4/14/14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3D81B42F-0E28-734E-A943-256CE75E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1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D30B2-5371-3646-82BF-EA599888780C}" type="slidenum">
              <a:rPr lang="en-US"/>
              <a:pPr/>
              <a:t>2</a:t>
            </a:fld>
            <a:endParaRPr lang="en-US"/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F559C-E075-BC48-8B4D-8FB72D097D92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6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5DA28D-6C73-B94F-8421-F2580135953F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6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2FEC43-AC23-D94E-A985-4A3A4F7B0F9E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6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CBB744-6634-CD41-A781-E4F377D6B03A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7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66A8A-5F6F-9B40-A55A-B69DFAF949EF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7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1300D8-9F1B-904A-BCD1-B6F3800430DC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7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D12A7-292E-3F4E-BC02-A3667224E320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7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9D7D4-BF2C-1C47-8959-89B67EA5B08D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7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2BD6AD-117E-EB46-A11C-6A827EFF00BE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7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7ED3FE-85C6-3F42-83C1-86929954530E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7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F9195-4F96-4644-8866-352556EE3F4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8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C0901-4F96-1A4C-83ED-5C18EE02EBE2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6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3D926C-486B-4245-958B-86A040AFE0DF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0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CAA421-AABD-6B4D-8D19-FAB3C7854E6E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0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4B090E-7A74-5640-8525-674CEF67C230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0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7936F4-3C3A-FC45-8F71-15DD5D0223A9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0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66AA9E-954A-FA4E-8337-466072782AF9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1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A59E81-1754-B749-A909-B39E317A6553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1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109637-D405-4746-9720-36F332D94E77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1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3DF980-5FE2-DE44-9972-3B8D1013B9DB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1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FEF9C8-2794-5C46-8BD2-7209EA5FF57D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1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B780AE-F3B6-5B42-A083-F1B7B858047E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0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2AA5B-5EBA-5344-9086-8FEEB49A1CC7}" type="slidenum">
              <a:rPr lang="en-US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1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918C2E-B701-2243-A36E-915A0D695807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5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4002D-E0B5-9046-8893-937E852C37FD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6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665B23-B972-8543-B4A8-8D5F5FD2D592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6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58BE1-45F2-EB43-B57D-E28786C438C5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6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2F65B-A5BC-AA49-B988-2262099FC2B1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6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F24EC6-8640-0149-80E0-EAAFD7A5A464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6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9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8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© Krste Asanovic, 2014</a:t>
            </a:r>
            <a:endParaRPr lang="en-US" sz="1100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9569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CS252, Spring 2014, Lecture 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16</a:t>
            </a:r>
            <a:endParaRPr lang="en-US" sz="1100" dirty="0" smtClean="0">
              <a:solidFill>
                <a:srgbClr val="1B3384"/>
              </a:solidFill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28" r:id="rId2"/>
    <p:sldLayoutId id="2147484241" r:id="rId3"/>
    <p:sldLayoutId id="2147484235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CS252 Graduate Computer Architecture</a:t>
            </a:r>
            <a:br>
              <a:rPr lang="en-US" dirty="0" smtClean="0"/>
            </a:br>
            <a:r>
              <a:rPr lang="en-US" dirty="0" smtClean="0"/>
              <a:t>Spring 2014</a:t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16: </a:t>
            </a:r>
            <a:r>
              <a:rPr lang="en-US" dirty="0" smtClean="0"/>
              <a:t>Virtual </a:t>
            </a:r>
            <a:r>
              <a:rPr lang="en-US" dirty="0" smtClean="0"/>
              <a:t>Machines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752600"/>
          </a:xfrm>
        </p:spPr>
        <p:txBody>
          <a:bodyPr/>
          <a:lstStyle/>
          <a:p>
            <a:r>
              <a:rPr lang="en-US" dirty="0" smtClean="0"/>
              <a:t>Krste Asanovic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krste@eecs.berkeley.edu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http://</a:t>
            </a:r>
            <a:r>
              <a:rPr lang="en-US" sz="2000" b="1" dirty="0" err="1" smtClean="0">
                <a:latin typeface="Courier New"/>
                <a:cs typeface="Courier New"/>
              </a:rPr>
              <a:t>inst.eecs.berkeley.edu</a:t>
            </a:r>
            <a:r>
              <a:rPr lang="en-US" sz="2000" b="1" dirty="0" smtClean="0">
                <a:latin typeface="Courier New"/>
                <a:cs typeface="Courier New"/>
              </a:rPr>
              <a:t>/~cs252/sp14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Supporting Non-Native ISAs</a:t>
            </a:r>
            <a:endParaRPr lang="en-US"/>
          </a:p>
        </p:txBody>
      </p:sp>
      <p:sp>
        <p:nvSpPr>
          <p:cNvPr id="2238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Run programs for one ISA on hardware with different ISA</a:t>
            </a:r>
          </a:p>
          <a:p>
            <a:r>
              <a:rPr lang="en-US" sz="2400" dirty="0" smtClean="0"/>
              <a:t>Software Interpreter (OS software interprets instructions at run-time)</a:t>
            </a:r>
          </a:p>
          <a:p>
            <a:pPr lvl="1"/>
            <a:r>
              <a:rPr lang="en-US" sz="2000" dirty="0" smtClean="0"/>
              <a:t>E.g., OS 9 for PowerPC Macs had interpreter for 68000 code</a:t>
            </a:r>
          </a:p>
          <a:p>
            <a:r>
              <a:rPr lang="en-US" sz="2400" dirty="0" smtClean="0"/>
              <a:t>Binary Translation (convert at install and/or load time)</a:t>
            </a:r>
          </a:p>
          <a:p>
            <a:pPr lvl="1"/>
            <a:r>
              <a:rPr lang="en-US" sz="2000" dirty="0" smtClean="0"/>
              <a:t>IBM AS/400 to modified PowerPC cores</a:t>
            </a:r>
          </a:p>
          <a:p>
            <a:pPr lvl="1"/>
            <a:r>
              <a:rPr lang="en-US" sz="2000" dirty="0" smtClean="0"/>
              <a:t>DEC tools for VAX-&gt;MIPS-&gt;Alpha</a:t>
            </a:r>
          </a:p>
          <a:p>
            <a:r>
              <a:rPr lang="en-US" sz="2400" dirty="0" smtClean="0"/>
              <a:t>Dynamic Translation (non-native ISA to native ISA at run time)</a:t>
            </a:r>
          </a:p>
          <a:p>
            <a:pPr lvl="1"/>
            <a:r>
              <a:rPr lang="en-US" sz="2000" dirty="0" smtClean="0"/>
              <a:t>Sun’s </a:t>
            </a:r>
            <a:r>
              <a:rPr lang="en-US" sz="2000" dirty="0" err="1" smtClean="0"/>
              <a:t>HotSpot</a:t>
            </a:r>
            <a:r>
              <a:rPr lang="en-US" sz="2000" dirty="0" smtClean="0"/>
              <a:t> Java JIT (just-in-time) compiler</a:t>
            </a:r>
          </a:p>
          <a:p>
            <a:pPr lvl="1"/>
            <a:r>
              <a:rPr lang="en-US" sz="2000" dirty="0" err="1" smtClean="0"/>
              <a:t>Transmeta</a:t>
            </a:r>
            <a:r>
              <a:rPr lang="en-US" sz="2000" dirty="0" smtClean="0"/>
              <a:t> Crusoe, x86-&gt;VLIW code morphing</a:t>
            </a:r>
          </a:p>
          <a:p>
            <a:pPr lvl="1"/>
            <a:r>
              <a:rPr lang="en-US" sz="2000" dirty="0" smtClean="0"/>
              <a:t>OS X for Intel Macs has dynamic binary translator for PowerPC (Rosetta)</a:t>
            </a:r>
          </a:p>
          <a:p>
            <a:r>
              <a:rPr lang="en-US" sz="2400" dirty="0" smtClean="0"/>
              <a:t>Run-time Hardware Emulation</a:t>
            </a:r>
          </a:p>
          <a:p>
            <a:pPr lvl="1"/>
            <a:r>
              <a:rPr lang="en-US" sz="2000" dirty="0" smtClean="0"/>
              <a:t>IBM 360 had optional IBM 1401 emulator in microcode</a:t>
            </a:r>
          </a:p>
          <a:p>
            <a:pPr lvl="1"/>
            <a:r>
              <a:rPr lang="en-US" sz="2000" dirty="0" smtClean="0"/>
              <a:t>Intel Itanium converts x86 to native VLIW (two software-visible ISAs)</a:t>
            </a:r>
          </a:p>
          <a:p>
            <a:pPr lvl="1"/>
            <a:r>
              <a:rPr lang="en-US" sz="2000" dirty="0" smtClean="0"/>
              <a:t>ARM cores support 32-bit ARM, 16-bit Thumb, and JVM (three software-visible ISAs!)</a:t>
            </a:r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24186-204F-F141-8537-FD6E2BCD1B7A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5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84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Interpreter</a:t>
            </a:r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C72F0-780E-4747-91A1-CBDAAFFE0EB4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394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609600"/>
            <a:ext cx="8610600" cy="838200"/>
          </a:xfrm>
          <a:noFill/>
          <a:ln/>
        </p:spPr>
        <p:txBody>
          <a:bodyPr/>
          <a:lstStyle/>
          <a:p>
            <a:r>
              <a:rPr lang="en-US" dirty="0"/>
              <a:t>Fetch and decode one instruction at a time in software</a:t>
            </a:r>
          </a:p>
        </p:txBody>
      </p:sp>
      <p:grpSp>
        <p:nvGrpSpPr>
          <p:cNvPr id="2239492" name="Group 4"/>
          <p:cNvGrpSpPr>
            <a:grpSpLocks/>
          </p:cNvGrpSpPr>
          <p:nvPr/>
        </p:nvGrpSpPr>
        <p:grpSpPr bwMode="auto">
          <a:xfrm>
            <a:off x="5391150" y="1828802"/>
            <a:ext cx="3600450" cy="1428751"/>
            <a:chOff x="3264" y="1536"/>
            <a:chExt cx="2268" cy="900"/>
          </a:xfrm>
        </p:grpSpPr>
        <p:sp>
          <p:nvSpPr>
            <p:cNvPr id="2239493" name="Text Box 5"/>
            <p:cNvSpPr txBox="1">
              <a:spLocks noChangeArrowheads="1"/>
            </p:cNvSpPr>
            <p:nvPr/>
          </p:nvSpPr>
          <p:spPr bwMode="auto">
            <a:xfrm>
              <a:off x="3648" y="1536"/>
              <a:ext cx="1884" cy="9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 dirty="0">
                  <a:solidFill>
                    <a:srgbClr val="000000"/>
                  </a:solidFill>
                  <a:latin typeface="Calibri"/>
                  <a:cs typeface="Calibri"/>
                </a:rPr>
                <a:t>Memory image of guest VM lives in host interpreter data memory</a:t>
              </a:r>
            </a:p>
          </p:txBody>
        </p:sp>
        <p:sp>
          <p:nvSpPr>
            <p:cNvPr id="2239494" name="Line 6"/>
            <p:cNvSpPr>
              <a:spLocks noChangeShapeType="1"/>
            </p:cNvSpPr>
            <p:nvPr/>
          </p:nvSpPr>
          <p:spPr bwMode="auto">
            <a:xfrm flipV="1">
              <a:off x="3264" y="2016"/>
              <a:ext cx="43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2239495" name="Group 7"/>
          <p:cNvGrpSpPr>
            <a:grpSpLocks/>
          </p:cNvGrpSpPr>
          <p:nvPr/>
        </p:nvGrpSpPr>
        <p:grpSpPr bwMode="auto">
          <a:xfrm>
            <a:off x="2860676" y="1219200"/>
            <a:ext cx="2759076" cy="4841876"/>
            <a:chOff x="1670" y="1152"/>
            <a:chExt cx="1738" cy="3050"/>
          </a:xfrm>
        </p:grpSpPr>
        <p:grpSp>
          <p:nvGrpSpPr>
            <p:cNvPr id="2239496" name="Group 8"/>
            <p:cNvGrpSpPr>
              <a:grpSpLocks/>
            </p:cNvGrpSpPr>
            <p:nvPr/>
          </p:nvGrpSpPr>
          <p:grpSpPr bwMode="auto">
            <a:xfrm>
              <a:off x="1670" y="1536"/>
              <a:ext cx="1738" cy="2138"/>
              <a:chOff x="1670" y="1536"/>
              <a:chExt cx="1738" cy="2138"/>
            </a:xfrm>
          </p:grpSpPr>
          <p:sp>
            <p:nvSpPr>
              <p:cNvPr id="2239497" name="Rectangle 9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680" cy="211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endParaRPr lang="en-US" sz="1800" b="1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239498" name="Text Box 10"/>
              <p:cNvSpPr txBox="1">
                <a:spLocks noChangeArrowheads="1"/>
              </p:cNvSpPr>
              <p:nvPr/>
            </p:nvSpPr>
            <p:spPr bwMode="auto">
              <a:xfrm>
                <a:off x="1670" y="3456"/>
                <a:ext cx="1105" cy="2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800" b="1">
                    <a:solidFill>
                      <a:srgbClr val="000000"/>
                    </a:solidFill>
                    <a:latin typeface="Calibri"/>
                    <a:cs typeface="Calibri"/>
                  </a:rPr>
                  <a:t>Interpreter Data</a:t>
                </a:r>
              </a:p>
            </p:txBody>
          </p:sp>
        </p:grpSp>
        <p:grpSp>
          <p:nvGrpSpPr>
            <p:cNvPr id="2239499" name="Group 11"/>
            <p:cNvGrpSpPr>
              <a:grpSpLocks/>
            </p:cNvGrpSpPr>
            <p:nvPr/>
          </p:nvGrpSpPr>
          <p:grpSpPr bwMode="auto">
            <a:xfrm>
              <a:off x="1681" y="3648"/>
              <a:ext cx="1727" cy="554"/>
              <a:chOff x="1681" y="3648"/>
              <a:chExt cx="1727" cy="554"/>
            </a:xfrm>
          </p:grpSpPr>
          <p:sp>
            <p:nvSpPr>
              <p:cNvPr id="2239500" name="Rectangle 12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680" cy="5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endParaRPr lang="en-US" sz="1800" b="1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239501" name="Text Box 13"/>
              <p:cNvSpPr txBox="1">
                <a:spLocks noChangeArrowheads="1"/>
              </p:cNvSpPr>
              <p:nvPr/>
            </p:nvSpPr>
            <p:spPr bwMode="auto">
              <a:xfrm>
                <a:off x="1681" y="3984"/>
                <a:ext cx="1126" cy="2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800" b="1">
                    <a:solidFill>
                      <a:srgbClr val="000000"/>
                    </a:solidFill>
                    <a:latin typeface="Calibri"/>
                    <a:cs typeface="Calibri"/>
                  </a:rPr>
                  <a:t>Interpreter Code</a:t>
                </a:r>
              </a:p>
            </p:txBody>
          </p:sp>
        </p:grpSp>
        <p:grpSp>
          <p:nvGrpSpPr>
            <p:cNvPr id="2239502" name="Group 14"/>
            <p:cNvGrpSpPr>
              <a:grpSpLocks/>
            </p:cNvGrpSpPr>
            <p:nvPr/>
          </p:nvGrpSpPr>
          <p:grpSpPr bwMode="auto">
            <a:xfrm>
              <a:off x="1689" y="1152"/>
              <a:ext cx="1719" cy="266"/>
              <a:chOff x="1689" y="1152"/>
              <a:chExt cx="1719" cy="266"/>
            </a:xfrm>
          </p:grpSpPr>
          <p:sp>
            <p:nvSpPr>
              <p:cNvPr id="2239503" name="Rectangle 1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1680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239504" name="Text Box 16"/>
              <p:cNvSpPr txBox="1">
                <a:spLocks noChangeArrowheads="1"/>
              </p:cNvSpPr>
              <p:nvPr/>
            </p:nvSpPr>
            <p:spPr bwMode="auto">
              <a:xfrm>
                <a:off x="1689" y="1200"/>
                <a:ext cx="1141" cy="2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800" b="1">
                    <a:solidFill>
                      <a:srgbClr val="000000"/>
                    </a:solidFill>
                    <a:latin typeface="Calibri"/>
                    <a:cs typeface="Calibri"/>
                  </a:rPr>
                  <a:t>Interpreter Stack</a:t>
                </a:r>
              </a:p>
            </p:txBody>
          </p:sp>
        </p:grpSp>
        <p:sp>
          <p:nvSpPr>
            <p:cNvPr id="2239505" name="Rectangle 17"/>
            <p:cNvSpPr>
              <a:spLocks noChangeArrowheads="1"/>
            </p:cNvSpPr>
            <p:nvPr/>
          </p:nvSpPr>
          <p:spPr bwMode="auto">
            <a:xfrm>
              <a:off x="1728" y="1392"/>
              <a:ext cx="1680" cy="144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2239506" name="Group 18"/>
          <p:cNvGrpSpPr>
            <a:grpSpLocks/>
          </p:cNvGrpSpPr>
          <p:nvPr/>
        </p:nvGrpSpPr>
        <p:grpSpPr bwMode="auto">
          <a:xfrm>
            <a:off x="5314950" y="3733800"/>
            <a:ext cx="3355975" cy="2362200"/>
            <a:chOff x="3216" y="2736"/>
            <a:chExt cx="2114" cy="1488"/>
          </a:xfrm>
        </p:grpSpPr>
        <p:sp>
          <p:nvSpPr>
            <p:cNvPr id="2239507" name="Text Box 19"/>
            <p:cNvSpPr txBox="1">
              <a:spLocks noChangeArrowheads="1"/>
            </p:cNvSpPr>
            <p:nvPr/>
          </p:nvSpPr>
          <p:spPr bwMode="auto">
            <a:xfrm>
              <a:off x="4032" y="2928"/>
              <a:ext cx="1296" cy="1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>
                  <a:solidFill>
                    <a:srgbClr val="000000"/>
                  </a:solidFill>
                  <a:latin typeface="Calibri"/>
                  <a:cs typeface="Calibri"/>
                </a:rPr>
                <a:t>while(!stop)</a:t>
              </a:r>
            </a:p>
            <a:p>
              <a:pPr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>
                  <a:solidFill>
                    <a:srgbClr val="000000"/>
                  </a:solidFill>
                  <a:latin typeface="Calibri"/>
                  <a:cs typeface="Calibri"/>
                </a:rPr>
                <a:t>{</a:t>
              </a:r>
            </a:p>
            <a:p>
              <a:pPr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>
                  <a:solidFill>
                    <a:srgbClr val="000000"/>
                  </a:solidFill>
                  <a:latin typeface="Calibri"/>
                  <a:cs typeface="Calibri"/>
                </a:rPr>
                <a:t> inst = Code[PC];</a:t>
              </a:r>
            </a:p>
            <a:p>
              <a:pPr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>
                  <a:solidFill>
                    <a:srgbClr val="000000"/>
                  </a:solidFill>
                  <a:latin typeface="Calibri"/>
                  <a:cs typeface="Calibri"/>
                </a:rPr>
                <a:t> PC += 4;</a:t>
              </a:r>
            </a:p>
            <a:p>
              <a:pPr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>
                  <a:solidFill>
                    <a:srgbClr val="000000"/>
                  </a:solidFill>
                  <a:latin typeface="Calibri"/>
                  <a:cs typeface="Calibri"/>
                </a:rPr>
                <a:t> execute(inst);</a:t>
              </a:r>
            </a:p>
            <a:p>
              <a:pPr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>
                  <a:solidFill>
                    <a:srgbClr val="000000"/>
                  </a:solidFill>
                  <a:latin typeface="Calibri"/>
                  <a:cs typeface="Calibri"/>
                </a:rPr>
                <a:t>}</a:t>
              </a:r>
            </a:p>
          </p:txBody>
        </p:sp>
        <p:sp>
          <p:nvSpPr>
            <p:cNvPr id="2239508" name="Text Box 20"/>
            <p:cNvSpPr txBox="1">
              <a:spLocks noChangeArrowheads="1"/>
            </p:cNvSpPr>
            <p:nvPr/>
          </p:nvSpPr>
          <p:spPr bwMode="auto">
            <a:xfrm>
              <a:off x="3994" y="2736"/>
              <a:ext cx="1336" cy="2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 dirty="0">
                  <a:solidFill>
                    <a:srgbClr val="000000"/>
                  </a:solidFill>
                  <a:latin typeface="Calibri"/>
                  <a:cs typeface="Calibri"/>
                </a:rPr>
                <a:t>fetch-decode loop</a:t>
              </a:r>
            </a:p>
          </p:txBody>
        </p:sp>
        <p:sp>
          <p:nvSpPr>
            <p:cNvPr id="2239509" name="Line 21"/>
            <p:cNvSpPr>
              <a:spLocks noChangeShapeType="1"/>
            </p:cNvSpPr>
            <p:nvPr/>
          </p:nvSpPr>
          <p:spPr bwMode="auto">
            <a:xfrm flipV="1">
              <a:off x="3216" y="2928"/>
              <a:ext cx="816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239510" name="Line 22"/>
            <p:cNvSpPr>
              <a:spLocks noChangeShapeType="1"/>
            </p:cNvSpPr>
            <p:nvPr/>
          </p:nvSpPr>
          <p:spPr bwMode="auto">
            <a:xfrm>
              <a:off x="3216" y="4032"/>
              <a:ext cx="81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2239511" name="Group 23"/>
          <p:cNvGrpSpPr>
            <a:grpSpLocks/>
          </p:cNvGrpSpPr>
          <p:nvPr/>
        </p:nvGrpSpPr>
        <p:grpSpPr bwMode="auto">
          <a:xfrm>
            <a:off x="438150" y="3124200"/>
            <a:ext cx="1295400" cy="2743200"/>
            <a:chOff x="144" y="2352"/>
            <a:chExt cx="816" cy="1728"/>
          </a:xfrm>
        </p:grpSpPr>
        <p:grpSp>
          <p:nvGrpSpPr>
            <p:cNvPr id="2239512" name="Group 24"/>
            <p:cNvGrpSpPr>
              <a:grpSpLocks/>
            </p:cNvGrpSpPr>
            <p:nvPr/>
          </p:nvGrpSpPr>
          <p:grpSpPr bwMode="auto">
            <a:xfrm>
              <a:off x="240" y="2688"/>
              <a:ext cx="576" cy="1040"/>
              <a:chOff x="480" y="2656"/>
              <a:chExt cx="576" cy="1040"/>
            </a:xfrm>
          </p:grpSpPr>
          <p:sp>
            <p:nvSpPr>
              <p:cNvPr id="2239513" name="Rectangle 25"/>
              <p:cNvSpPr>
                <a:spLocks noChangeArrowheads="1"/>
              </p:cNvSpPr>
              <p:nvPr/>
            </p:nvSpPr>
            <p:spPr bwMode="auto">
              <a:xfrm>
                <a:off x="480" y="3096"/>
                <a:ext cx="576" cy="600"/>
              </a:xfrm>
              <a:prstGeom prst="rect">
                <a:avLst/>
              </a:prstGeom>
              <a:noFill/>
              <a:ln w="28575">
                <a:solidFill>
                  <a:schemeClr val="accent5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800" b="1">
                    <a:solidFill>
                      <a:srgbClr val="00AE00"/>
                    </a:solidFill>
                    <a:latin typeface="Calibri"/>
                    <a:cs typeface="Calibri"/>
                  </a:rPr>
                  <a:t>Guest ISA Code</a:t>
                </a:r>
              </a:p>
            </p:txBody>
          </p:sp>
          <p:sp>
            <p:nvSpPr>
              <p:cNvPr id="2239514" name="Rectangle 26"/>
              <p:cNvSpPr>
                <a:spLocks noChangeArrowheads="1"/>
              </p:cNvSpPr>
              <p:nvPr/>
            </p:nvSpPr>
            <p:spPr bwMode="auto">
              <a:xfrm>
                <a:off x="480" y="2656"/>
                <a:ext cx="576" cy="440"/>
              </a:xfrm>
              <a:prstGeom prst="rect">
                <a:avLst/>
              </a:prstGeom>
              <a:noFill/>
              <a:ln w="28575">
                <a:solidFill>
                  <a:schemeClr val="accent5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800" b="1">
                    <a:solidFill>
                      <a:srgbClr val="00AE00"/>
                    </a:solidFill>
                    <a:latin typeface="Calibri"/>
                    <a:cs typeface="Calibri"/>
                  </a:rPr>
                  <a:t>Guest ISA Data</a:t>
                </a:r>
              </a:p>
            </p:txBody>
          </p:sp>
        </p:grpSp>
        <p:sp>
          <p:nvSpPr>
            <p:cNvPr id="2239515" name="AutoShape 27"/>
            <p:cNvSpPr>
              <a:spLocks noChangeArrowheads="1"/>
            </p:cNvSpPr>
            <p:nvPr/>
          </p:nvSpPr>
          <p:spPr bwMode="auto">
            <a:xfrm>
              <a:off x="144" y="2352"/>
              <a:ext cx="816" cy="1728"/>
            </a:xfrm>
            <a:prstGeom prst="flowChartDocumen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239516" name="Text Box 28"/>
            <p:cNvSpPr txBox="1">
              <a:spLocks noChangeArrowheads="1"/>
            </p:cNvSpPr>
            <p:nvPr/>
          </p:nvSpPr>
          <p:spPr bwMode="auto">
            <a:xfrm>
              <a:off x="144" y="2352"/>
              <a:ext cx="816" cy="3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>
                  <a:solidFill>
                    <a:srgbClr val="000000"/>
                  </a:solidFill>
                  <a:latin typeface="Calibri"/>
                  <a:cs typeface="Calibri"/>
                </a:rPr>
                <a:t>Executable on Disk</a:t>
              </a:r>
            </a:p>
          </p:txBody>
        </p:sp>
      </p:grpSp>
      <p:grpSp>
        <p:nvGrpSpPr>
          <p:cNvPr id="2239517" name="Group 29"/>
          <p:cNvGrpSpPr>
            <a:grpSpLocks/>
          </p:cNvGrpSpPr>
          <p:nvPr/>
        </p:nvGrpSpPr>
        <p:grpSpPr bwMode="auto">
          <a:xfrm>
            <a:off x="1504950" y="1905000"/>
            <a:ext cx="3886200" cy="3048000"/>
            <a:chOff x="816" y="1584"/>
            <a:chExt cx="2448" cy="1920"/>
          </a:xfrm>
        </p:grpSpPr>
        <p:grpSp>
          <p:nvGrpSpPr>
            <p:cNvPr id="2239518" name="Group 30"/>
            <p:cNvGrpSpPr>
              <a:grpSpLocks/>
            </p:cNvGrpSpPr>
            <p:nvPr/>
          </p:nvGrpSpPr>
          <p:grpSpPr bwMode="auto">
            <a:xfrm>
              <a:off x="2688" y="1584"/>
              <a:ext cx="576" cy="1920"/>
              <a:chOff x="2688" y="1584"/>
              <a:chExt cx="576" cy="1920"/>
            </a:xfrm>
          </p:grpSpPr>
          <p:sp>
            <p:nvSpPr>
              <p:cNvPr id="2239519" name="Rectangle 31"/>
              <p:cNvSpPr>
                <a:spLocks noChangeArrowheads="1"/>
              </p:cNvSpPr>
              <p:nvPr/>
            </p:nvSpPr>
            <p:spPr bwMode="auto">
              <a:xfrm>
                <a:off x="2688" y="2904"/>
                <a:ext cx="576" cy="60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800" b="1">
                    <a:solidFill>
                      <a:srgbClr val="00AE00"/>
                    </a:solidFill>
                    <a:latin typeface="Calibri"/>
                    <a:cs typeface="Calibri"/>
                  </a:rPr>
                  <a:t>Guest ISA Code</a:t>
                </a:r>
              </a:p>
            </p:txBody>
          </p:sp>
          <p:sp>
            <p:nvSpPr>
              <p:cNvPr id="2239520" name="Rectangle 32"/>
              <p:cNvSpPr>
                <a:spLocks noChangeArrowheads="1"/>
              </p:cNvSpPr>
              <p:nvPr/>
            </p:nvSpPr>
            <p:spPr bwMode="auto">
              <a:xfrm>
                <a:off x="2688" y="2464"/>
                <a:ext cx="576" cy="440"/>
              </a:xfrm>
              <a:prstGeom prst="rect">
                <a:avLst/>
              </a:prstGeom>
              <a:noFill/>
              <a:ln w="28575">
                <a:solidFill>
                  <a:srgbClr val="7EB606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800" b="1" dirty="0">
                    <a:solidFill>
                      <a:srgbClr val="00AE00"/>
                    </a:solidFill>
                    <a:latin typeface="Calibri"/>
                    <a:cs typeface="Calibri"/>
                  </a:rPr>
                  <a:t>Guest ISA Data</a:t>
                </a:r>
              </a:p>
            </p:txBody>
          </p:sp>
          <p:sp>
            <p:nvSpPr>
              <p:cNvPr id="2239521" name="Rectangle 33"/>
              <p:cNvSpPr>
                <a:spLocks noChangeArrowheads="1"/>
              </p:cNvSpPr>
              <p:nvPr/>
            </p:nvSpPr>
            <p:spPr bwMode="auto">
              <a:xfrm>
                <a:off x="2688" y="1584"/>
                <a:ext cx="576" cy="24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800" b="1" dirty="0">
                    <a:solidFill>
                      <a:srgbClr val="00AE00"/>
                    </a:solidFill>
                    <a:latin typeface="Calibri"/>
                    <a:cs typeface="Calibri"/>
                  </a:rPr>
                  <a:t>Guest Stack</a:t>
                </a:r>
              </a:p>
            </p:txBody>
          </p:sp>
          <p:sp>
            <p:nvSpPr>
              <p:cNvPr id="2239522" name="Rectangle 34"/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576" cy="640"/>
              </a:xfrm>
              <a:prstGeom prst="rect">
                <a:avLst/>
              </a:prstGeom>
              <a:solidFill>
                <a:schemeClr val="accent5"/>
              </a:solidFill>
              <a:ln w="28575">
                <a:solidFill>
                  <a:srgbClr val="7EB606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239523" name="Rectangle 35"/>
              <p:cNvSpPr>
                <a:spLocks noChangeArrowheads="1"/>
              </p:cNvSpPr>
              <p:nvPr/>
            </p:nvSpPr>
            <p:spPr bwMode="auto">
              <a:xfrm>
                <a:off x="2688" y="1584"/>
                <a:ext cx="576" cy="1920"/>
              </a:xfrm>
              <a:prstGeom prst="rect">
                <a:avLst/>
              </a:prstGeom>
              <a:noFill/>
              <a:ln w="38100">
                <a:solidFill>
                  <a:srgbClr val="7EB606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2239524" name="Line 36"/>
            <p:cNvSpPr>
              <a:spLocks noChangeShapeType="1"/>
            </p:cNvSpPr>
            <p:nvPr/>
          </p:nvSpPr>
          <p:spPr bwMode="auto">
            <a:xfrm flipV="1">
              <a:off x="816" y="3024"/>
              <a:ext cx="187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239525" name="Text Box 37"/>
            <p:cNvSpPr txBox="1">
              <a:spLocks noChangeArrowheads="1"/>
            </p:cNvSpPr>
            <p:nvPr/>
          </p:nvSpPr>
          <p:spPr bwMode="auto">
            <a:xfrm>
              <a:off x="972" y="2448"/>
              <a:ext cx="809" cy="68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 i="1" dirty="0">
                  <a:solidFill>
                    <a:srgbClr val="000000"/>
                  </a:solidFill>
                  <a:latin typeface="Calibri"/>
                  <a:cs typeface="Calibri"/>
                </a:rPr>
                <a:t>Load into interpreter process memory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5436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Interpreter</a:t>
            </a:r>
          </a:p>
        </p:txBody>
      </p:sp>
      <p:sp>
        <p:nvSpPr>
          <p:cNvPr id="22405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Easy to code, small code footprint</a:t>
            </a:r>
          </a:p>
          <a:p>
            <a:r>
              <a:rPr lang="en-US" i="1"/>
              <a:t>Slow</a:t>
            </a:r>
            <a:r>
              <a:rPr lang="en-US"/>
              <a:t>, approximately 100x slower than native execution for RISC ISA hosted on RISC ISA</a:t>
            </a:r>
          </a:p>
          <a:p>
            <a:r>
              <a:rPr lang="en-US"/>
              <a:t>Problem is time taken to decode instructions</a:t>
            </a:r>
          </a:p>
          <a:p>
            <a:pPr lvl="1"/>
            <a:r>
              <a:rPr lang="en-US" sz="2000"/>
              <a:t>fetch instruction from memory</a:t>
            </a:r>
          </a:p>
          <a:p>
            <a:pPr lvl="1"/>
            <a:r>
              <a:rPr lang="en-US" sz="2000"/>
              <a:t>switch tables to decode opcodes</a:t>
            </a:r>
          </a:p>
          <a:p>
            <a:pPr lvl="1"/>
            <a:r>
              <a:rPr lang="en-US" sz="2000"/>
              <a:t>extract register specifiers using bit shifts</a:t>
            </a:r>
          </a:p>
          <a:p>
            <a:pPr lvl="1"/>
            <a:r>
              <a:rPr lang="en-US" sz="2000"/>
              <a:t>access register file data structure</a:t>
            </a:r>
          </a:p>
          <a:p>
            <a:pPr lvl="1"/>
            <a:r>
              <a:rPr lang="en-US" sz="2000"/>
              <a:t>execute operation</a:t>
            </a:r>
          </a:p>
          <a:p>
            <a:pPr lvl="1"/>
            <a:r>
              <a:rPr lang="en-US" sz="2000"/>
              <a:t>return to main fetch loop</a:t>
            </a:r>
          </a:p>
          <a:p>
            <a:pPr lvl="1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F174F-D87D-304B-A8A5-8AF086630605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257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Translation</a:t>
            </a:r>
          </a:p>
        </p:txBody>
      </p:sp>
      <p:sp>
        <p:nvSpPr>
          <p:cNvPr id="224153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Each guest ISA instruction translates into some set of host (or </a:t>
            </a:r>
            <a:r>
              <a:rPr lang="en-US" i="1" dirty="0"/>
              <a:t>native</a:t>
            </a:r>
            <a:r>
              <a:rPr lang="en-US" dirty="0"/>
              <a:t>) ISA instructions</a:t>
            </a:r>
          </a:p>
          <a:p>
            <a:r>
              <a:rPr lang="en-US" dirty="0"/>
              <a:t>Instead of dynamically fetching and decoding instructions at run-time, translate entire binary program and save result as new native ISA executable</a:t>
            </a:r>
          </a:p>
          <a:p>
            <a:r>
              <a:rPr lang="en-US" dirty="0"/>
              <a:t>Removes interpretive fetch-decode overhead</a:t>
            </a:r>
          </a:p>
          <a:p>
            <a:r>
              <a:rPr lang="en-US" dirty="0"/>
              <a:t>Can do compiler optimizations on translated code to improve performance</a:t>
            </a:r>
          </a:p>
          <a:p>
            <a:pPr lvl="1"/>
            <a:r>
              <a:rPr lang="en-US" sz="2000" dirty="0"/>
              <a:t>register allocation for values flowing between guest ISA instructions</a:t>
            </a:r>
          </a:p>
          <a:p>
            <a:pPr lvl="1"/>
            <a:r>
              <a:rPr lang="en-US" sz="2000" dirty="0"/>
              <a:t>native instruction scheduling to improve performance</a:t>
            </a:r>
          </a:p>
          <a:p>
            <a:pPr lvl="1"/>
            <a:r>
              <a:rPr lang="en-US" sz="2000" dirty="0"/>
              <a:t>remove unreachable code</a:t>
            </a:r>
          </a:p>
          <a:p>
            <a:pPr lvl="1"/>
            <a:r>
              <a:rPr lang="en-US" sz="2000" dirty="0"/>
              <a:t>inline assembly procedures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9A710-1C71-574E-91E1-27DF9009433A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924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Translation, Take 1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2F273-E4D9-AA48-B192-A3DAB8839F65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242563" name="Group 3"/>
          <p:cNvGrpSpPr>
            <a:grpSpLocks/>
          </p:cNvGrpSpPr>
          <p:nvPr/>
        </p:nvGrpSpPr>
        <p:grpSpPr bwMode="auto">
          <a:xfrm>
            <a:off x="990600" y="2514600"/>
            <a:ext cx="1295400" cy="2743200"/>
            <a:chOff x="144" y="2352"/>
            <a:chExt cx="816" cy="1728"/>
          </a:xfrm>
        </p:grpSpPr>
        <p:grpSp>
          <p:nvGrpSpPr>
            <p:cNvPr id="2242564" name="Group 4"/>
            <p:cNvGrpSpPr>
              <a:grpSpLocks/>
            </p:cNvGrpSpPr>
            <p:nvPr/>
          </p:nvGrpSpPr>
          <p:grpSpPr bwMode="auto">
            <a:xfrm>
              <a:off x="240" y="2688"/>
              <a:ext cx="576" cy="1040"/>
              <a:chOff x="480" y="2656"/>
              <a:chExt cx="576" cy="1040"/>
            </a:xfrm>
          </p:grpSpPr>
          <p:sp>
            <p:nvSpPr>
              <p:cNvPr id="2242565" name="Rectangle 5"/>
              <p:cNvSpPr>
                <a:spLocks noChangeArrowheads="1"/>
              </p:cNvSpPr>
              <p:nvPr/>
            </p:nvSpPr>
            <p:spPr bwMode="auto">
              <a:xfrm>
                <a:off x="480" y="3096"/>
                <a:ext cx="576" cy="60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600" b="1">
                    <a:solidFill>
                      <a:srgbClr val="00AE00"/>
                    </a:solidFill>
                    <a:latin typeface="Arial" charset="0"/>
                  </a:rPr>
                  <a:t>Guest ISA Code</a:t>
                </a:r>
              </a:p>
            </p:txBody>
          </p:sp>
          <p:sp>
            <p:nvSpPr>
              <p:cNvPr id="2242566" name="Rectangle 6"/>
              <p:cNvSpPr>
                <a:spLocks noChangeArrowheads="1"/>
              </p:cNvSpPr>
              <p:nvPr/>
            </p:nvSpPr>
            <p:spPr bwMode="auto">
              <a:xfrm>
                <a:off x="480" y="2656"/>
                <a:ext cx="576" cy="44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600" b="1">
                    <a:solidFill>
                      <a:srgbClr val="00AE00"/>
                    </a:solidFill>
                    <a:latin typeface="Arial" charset="0"/>
                  </a:rPr>
                  <a:t>Guest ISA Data</a:t>
                </a:r>
              </a:p>
            </p:txBody>
          </p:sp>
        </p:grpSp>
        <p:sp>
          <p:nvSpPr>
            <p:cNvPr id="2242567" name="AutoShape 7"/>
            <p:cNvSpPr>
              <a:spLocks noChangeArrowheads="1"/>
            </p:cNvSpPr>
            <p:nvPr/>
          </p:nvSpPr>
          <p:spPr bwMode="auto">
            <a:xfrm>
              <a:off x="144" y="2352"/>
              <a:ext cx="816" cy="1728"/>
            </a:xfrm>
            <a:prstGeom prst="flowChartDocumen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42568" name="Text Box 8"/>
            <p:cNvSpPr txBox="1">
              <a:spLocks noChangeArrowheads="1"/>
            </p:cNvSpPr>
            <p:nvPr/>
          </p:nvSpPr>
          <p:spPr bwMode="auto">
            <a:xfrm>
              <a:off x="144" y="2352"/>
              <a:ext cx="816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Executable on Disk</a:t>
              </a:r>
            </a:p>
          </p:txBody>
        </p:sp>
      </p:grpSp>
      <p:grpSp>
        <p:nvGrpSpPr>
          <p:cNvPr id="2242569" name="Group 9"/>
          <p:cNvGrpSpPr>
            <a:grpSpLocks/>
          </p:cNvGrpSpPr>
          <p:nvPr/>
        </p:nvGrpSpPr>
        <p:grpSpPr bwMode="auto">
          <a:xfrm>
            <a:off x="2057400" y="1676400"/>
            <a:ext cx="6248400" cy="3810000"/>
            <a:chOff x="1296" y="1056"/>
            <a:chExt cx="3936" cy="2400"/>
          </a:xfrm>
        </p:grpSpPr>
        <p:sp>
          <p:nvSpPr>
            <p:cNvPr id="2242570" name="Rectangle 10"/>
            <p:cNvSpPr>
              <a:spLocks noChangeArrowheads="1"/>
            </p:cNvSpPr>
            <p:nvPr/>
          </p:nvSpPr>
          <p:spPr bwMode="auto">
            <a:xfrm>
              <a:off x="2880" y="2448"/>
              <a:ext cx="576" cy="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Native ISA Code</a:t>
              </a:r>
            </a:p>
          </p:txBody>
        </p:sp>
        <p:sp>
          <p:nvSpPr>
            <p:cNvPr id="2242571" name="Rectangle 11"/>
            <p:cNvSpPr>
              <a:spLocks noChangeArrowheads="1"/>
            </p:cNvSpPr>
            <p:nvPr/>
          </p:nvSpPr>
          <p:spPr bwMode="auto">
            <a:xfrm>
              <a:off x="2880" y="1536"/>
              <a:ext cx="576" cy="44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600" b="1">
                  <a:solidFill>
                    <a:srgbClr val="00AE00"/>
                  </a:solidFill>
                  <a:latin typeface="Arial" charset="0"/>
                </a:rPr>
                <a:t>Guest ISA Data</a:t>
              </a:r>
            </a:p>
          </p:txBody>
        </p:sp>
        <p:sp>
          <p:nvSpPr>
            <p:cNvPr id="2242572" name="AutoShape 12"/>
            <p:cNvSpPr>
              <a:spLocks noChangeArrowheads="1"/>
            </p:cNvSpPr>
            <p:nvPr/>
          </p:nvSpPr>
          <p:spPr bwMode="auto">
            <a:xfrm>
              <a:off x="2832" y="1056"/>
              <a:ext cx="816" cy="2400"/>
            </a:xfrm>
            <a:prstGeom prst="flowChartDocumen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42573" name="Text Box 13"/>
            <p:cNvSpPr txBox="1">
              <a:spLocks noChangeArrowheads="1"/>
            </p:cNvSpPr>
            <p:nvPr/>
          </p:nvSpPr>
          <p:spPr bwMode="auto">
            <a:xfrm>
              <a:off x="2784" y="1056"/>
              <a:ext cx="816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Executable on Disk</a:t>
              </a:r>
            </a:p>
          </p:txBody>
        </p:sp>
        <p:sp>
          <p:nvSpPr>
            <p:cNvPr id="2242574" name="Line 14"/>
            <p:cNvSpPr>
              <a:spLocks noChangeShapeType="1"/>
            </p:cNvSpPr>
            <p:nvPr/>
          </p:nvSpPr>
          <p:spPr bwMode="auto">
            <a:xfrm>
              <a:off x="1296" y="2592"/>
              <a:ext cx="15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42575" name="Rectangle 15"/>
            <p:cNvSpPr>
              <a:spLocks noChangeArrowheads="1"/>
            </p:cNvSpPr>
            <p:nvPr/>
          </p:nvSpPr>
          <p:spPr bwMode="auto">
            <a:xfrm>
              <a:off x="2880" y="1968"/>
              <a:ext cx="576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Native Data</a:t>
              </a:r>
            </a:p>
          </p:txBody>
        </p:sp>
        <p:sp>
          <p:nvSpPr>
            <p:cNvPr id="2242576" name="Line 16"/>
            <p:cNvSpPr>
              <a:spLocks noChangeShapeType="1"/>
            </p:cNvSpPr>
            <p:nvPr/>
          </p:nvSpPr>
          <p:spPr bwMode="auto">
            <a:xfrm flipV="1">
              <a:off x="1296" y="1728"/>
              <a:ext cx="158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42577" name="Text Box 17"/>
            <p:cNvSpPr txBox="1">
              <a:spLocks noChangeArrowheads="1"/>
            </p:cNvSpPr>
            <p:nvPr/>
          </p:nvSpPr>
          <p:spPr bwMode="auto">
            <a:xfrm>
              <a:off x="1536" y="2256"/>
              <a:ext cx="1167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600" b="1" i="1">
                  <a:solidFill>
                    <a:srgbClr val="000000"/>
                  </a:solidFill>
                  <a:latin typeface="Arial" charset="0"/>
                </a:rPr>
                <a:t>Translate to native ISA code</a:t>
              </a:r>
            </a:p>
          </p:txBody>
        </p:sp>
        <p:sp>
          <p:nvSpPr>
            <p:cNvPr id="2242578" name="Text Box 18"/>
            <p:cNvSpPr txBox="1">
              <a:spLocks noChangeArrowheads="1"/>
            </p:cNvSpPr>
            <p:nvPr/>
          </p:nvSpPr>
          <p:spPr bwMode="auto">
            <a:xfrm>
              <a:off x="1680" y="1536"/>
              <a:ext cx="912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600" b="1" i="1">
                  <a:solidFill>
                    <a:srgbClr val="000000"/>
                  </a:solidFill>
                  <a:latin typeface="Arial" charset="0"/>
                </a:rPr>
                <a:t>Data unchanged</a:t>
              </a:r>
            </a:p>
          </p:txBody>
        </p:sp>
        <p:sp>
          <p:nvSpPr>
            <p:cNvPr id="2242579" name="Text Box 19"/>
            <p:cNvSpPr txBox="1">
              <a:spLocks noChangeArrowheads="1"/>
            </p:cNvSpPr>
            <p:nvPr/>
          </p:nvSpPr>
          <p:spPr bwMode="auto">
            <a:xfrm>
              <a:off x="3792" y="1968"/>
              <a:ext cx="1440" cy="4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600" b="1" i="1">
                  <a:solidFill>
                    <a:srgbClr val="000000"/>
                  </a:solidFill>
                  <a:latin typeface="Arial" charset="0"/>
                </a:rPr>
                <a:t>Native translation might need extra data workspace</a:t>
              </a:r>
            </a:p>
          </p:txBody>
        </p:sp>
        <p:sp>
          <p:nvSpPr>
            <p:cNvPr id="2242580" name="Line 20"/>
            <p:cNvSpPr>
              <a:spLocks noChangeShapeType="1"/>
            </p:cNvSpPr>
            <p:nvPr/>
          </p:nvSpPr>
          <p:spPr bwMode="auto">
            <a:xfrm flipV="1">
              <a:off x="3456" y="2112"/>
              <a:ext cx="43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846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Translation Problems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799F-BCB7-6E43-9BC0-06D3BC5293F9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435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066800"/>
            <a:ext cx="8229600" cy="2590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/>
              <a:t>Branch and Jump targets</a:t>
            </a:r>
          </a:p>
          <a:p>
            <a:pPr lvl="1">
              <a:lnSpc>
                <a:spcPct val="80000"/>
              </a:lnSpc>
            </a:pPr>
            <a:r>
              <a:rPr lang="en-US"/>
              <a:t>guest code: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		    j L1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	       ...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		L1: lw r1, (r4)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		    jr (r1)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b="1"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/>
              <a:t>native code</a:t>
            </a:r>
            <a:r>
              <a:rPr lang="en-US">
                <a:latin typeface="Courier New" charset="0"/>
              </a:rPr>
              <a:t>      </a:t>
            </a:r>
          </a:p>
        </p:txBody>
      </p:sp>
      <p:grpSp>
        <p:nvGrpSpPr>
          <p:cNvPr id="2243588" name="Group 4"/>
          <p:cNvGrpSpPr>
            <a:grpSpLocks/>
          </p:cNvGrpSpPr>
          <p:nvPr/>
        </p:nvGrpSpPr>
        <p:grpSpPr bwMode="auto">
          <a:xfrm>
            <a:off x="1889125" y="3657600"/>
            <a:ext cx="4587875" cy="2743200"/>
            <a:chOff x="1190" y="2304"/>
            <a:chExt cx="2890" cy="1728"/>
          </a:xfrm>
        </p:grpSpPr>
        <p:sp>
          <p:nvSpPr>
            <p:cNvPr id="2243589" name="Rectangle 5"/>
            <p:cNvSpPr>
              <a:spLocks noChangeArrowheads="1"/>
            </p:cNvSpPr>
            <p:nvPr/>
          </p:nvSpPr>
          <p:spPr bwMode="auto">
            <a:xfrm>
              <a:off x="1392" y="2304"/>
              <a:ext cx="86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 dirty="0">
                  <a:solidFill>
                    <a:srgbClr val="000000"/>
                  </a:solidFill>
                  <a:latin typeface="Calibri"/>
                  <a:cs typeface="Calibri"/>
                </a:rPr>
                <a:t>j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 dirty="0">
                  <a:solidFill>
                    <a:srgbClr val="000000"/>
                  </a:solidFill>
                  <a:latin typeface="Calibri"/>
                  <a:cs typeface="Calibri"/>
                </a:rPr>
                <a:t>translation</a:t>
              </a:r>
            </a:p>
          </p:txBody>
        </p:sp>
        <p:sp>
          <p:nvSpPr>
            <p:cNvPr id="2243590" name="Rectangle 6"/>
            <p:cNvSpPr>
              <a:spLocks noChangeArrowheads="1"/>
            </p:cNvSpPr>
            <p:nvPr/>
          </p:nvSpPr>
          <p:spPr bwMode="auto">
            <a:xfrm>
              <a:off x="1392" y="3072"/>
              <a:ext cx="86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>
                  <a:solidFill>
                    <a:srgbClr val="000000"/>
                  </a:solidFill>
                  <a:latin typeface="Calibri"/>
                  <a:cs typeface="Calibri"/>
                </a:rPr>
                <a:t>lw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>
                  <a:solidFill>
                    <a:srgbClr val="000000"/>
                  </a:solidFill>
                  <a:latin typeface="Calibri"/>
                  <a:cs typeface="Calibri"/>
                </a:rPr>
                <a:t>translation</a:t>
              </a:r>
            </a:p>
          </p:txBody>
        </p:sp>
        <p:sp>
          <p:nvSpPr>
            <p:cNvPr id="2243591" name="Freeform 7"/>
            <p:cNvSpPr>
              <a:spLocks/>
            </p:cNvSpPr>
            <p:nvPr/>
          </p:nvSpPr>
          <p:spPr bwMode="auto">
            <a:xfrm>
              <a:off x="1190" y="2760"/>
              <a:ext cx="1222" cy="385"/>
            </a:xfrm>
            <a:custGeom>
              <a:avLst/>
              <a:gdLst/>
              <a:ahLst/>
              <a:cxnLst>
                <a:cxn ang="0">
                  <a:pos x="1072" y="0"/>
                </a:cxn>
                <a:cxn ang="0">
                  <a:pos x="1219" y="73"/>
                </a:cxn>
                <a:cxn ang="0">
                  <a:pos x="1213" y="120"/>
                </a:cxn>
                <a:cxn ang="0">
                  <a:pos x="1145" y="141"/>
                </a:cxn>
                <a:cxn ang="0">
                  <a:pos x="25" y="172"/>
                </a:cxn>
                <a:cxn ang="0">
                  <a:pos x="25" y="298"/>
                </a:cxn>
                <a:cxn ang="0">
                  <a:pos x="30" y="335"/>
                </a:cxn>
                <a:cxn ang="0">
                  <a:pos x="213" y="377"/>
                </a:cxn>
              </a:cxnLst>
              <a:rect l="0" t="0" r="r" b="b"/>
              <a:pathLst>
                <a:path w="1222" h="385">
                  <a:moveTo>
                    <a:pt x="1072" y="0"/>
                  </a:moveTo>
                  <a:cubicBezTo>
                    <a:pt x="1140" y="4"/>
                    <a:pt x="1193" y="4"/>
                    <a:pt x="1219" y="73"/>
                  </a:cubicBezTo>
                  <a:cubicBezTo>
                    <a:pt x="1217" y="89"/>
                    <a:pt x="1222" y="107"/>
                    <a:pt x="1213" y="120"/>
                  </a:cubicBezTo>
                  <a:cubicBezTo>
                    <a:pt x="1209" y="126"/>
                    <a:pt x="1153" y="139"/>
                    <a:pt x="1145" y="141"/>
                  </a:cubicBezTo>
                  <a:cubicBezTo>
                    <a:pt x="754" y="137"/>
                    <a:pt x="412" y="141"/>
                    <a:pt x="25" y="172"/>
                  </a:cubicBezTo>
                  <a:cubicBezTo>
                    <a:pt x="10" y="221"/>
                    <a:pt x="0" y="249"/>
                    <a:pt x="25" y="298"/>
                  </a:cubicBezTo>
                  <a:cubicBezTo>
                    <a:pt x="27" y="310"/>
                    <a:pt x="26" y="323"/>
                    <a:pt x="30" y="335"/>
                  </a:cubicBezTo>
                  <a:cubicBezTo>
                    <a:pt x="47" y="385"/>
                    <a:pt x="198" y="377"/>
                    <a:pt x="213" y="377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243592" name="Rectangle 8"/>
            <p:cNvSpPr>
              <a:spLocks noChangeArrowheads="1"/>
            </p:cNvSpPr>
            <p:nvPr/>
          </p:nvSpPr>
          <p:spPr bwMode="auto">
            <a:xfrm>
              <a:off x="1392" y="3552"/>
              <a:ext cx="86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>
                  <a:solidFill>
                    <a:srgbClr val="000000"/>
                  </a:solidFill>
                  <a:latin typeface="Calibri"/>
                  <a:cs typeface="Calibri"/>
                </a:rPr>
                <a:t>jr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>
                  <a:solidFill>
                    <a:srgbClr val="000000"/>
                  </a:solidFill>
                  <a:latin typeface="Calibri"/>
                  <a:cs typeface="Calibri"/>
                </a:rPr>
                <a:t>translation</a:t>
              </a:r>
            </a:p>
          </p:txBody>
        </p:sp>
        <p:sp>
          <p:nvSpPr>
            <p:cNvPr id="2243593" name="Line 9"/>
            <p:cNvSpPr>
              <a:spLocks noChangeShapeType="1"/>
            </p:cNvSpPr>
            <p:nvPr/>
          </p:nvSpPr>
          <p:spPr bwMode="auto">
            <a:xfrm>
              <a:off x="2256" y="398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243594" name="Text Box 10"/>
            <p:cNvSpPr txBox="1">
              <a:spLocks noChangeArrowheads="1"/>
            </p:cNvSpPr>
            <p:nvPr/>
          </p:nvSpPr>
          <p:spPr bwMode="auto">
            <a:xfrm>
              <a:off x="2448" y="2592"/>
              <a:ext cx="1632" cy="58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 i="1" dirty="0">
                  <a:solidFill>
                    <a:srgbClr val="000000"/>
                  </a:solidFill>
                  <a:latin typeface="Calibri"/>
                  <a:cs typeface="Calibri"/>
                </a:rPr>
                <a:t>native jump at end of block jumps to native translation of </a:t>
              </a:r>
              <a:r>
                <a:rPr lang="en-US" sz="2000" b="1" i="1" dirty="0" err="1">
                  <a:solidFill>
                    <a:srgbClr val="000000"/>
                  </a:solidFill>
                  <a:latin typeface="Calibri"/>
                  <a:cs typeface="Calibri"/>
                </a:rPr>
                <a:t>lw</a:t>
              </a:r>
              <a:endParaRPr lang="en-US" sz="2000" b="1" i="1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2243595" name="Text Box 11"/>
          <p:cNvSpPr txBox="1">
            <a:spLocks noChangeArrowheads="1"/>
          </p:cNvSpPr>
          <p:nvPr/>
        </p:nvSpPr>
        <p:spPr bwMode="auto">
          <a:xfrm>
            <a:off x="4040411" y="6096000"/>
            <a:ext cx="4828728" cy="430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 i="1">
                <a:solidFill>
                  <a:srgbClr val="000000"/>
                </a:solidFill>
                <a:latin typeface="Calibri"/>
                <a:cs typeface="Calibri"/>
              </a:rPr>
              <a:t>Where should the jump register go?</a:t>
            </a:r>
          </a:p>
        </p:txBody>
      </p:sp>
    </p:spTree>
    <p:extLst>
      <p:ext uri="{BB962C8B-B14F-4D97-AF65-F5344CB8AC3E}">
        <p14:creationId xmlns:p14="http://schemas.microsoft.com/office/powerpoint/2010/main" val="4185985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3587" grpId="0" autoUpdateAnimBg="0"/>
      <p:bldP spid="224359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PC Mapping Table</a:t>
            </a:r>
            <a:endParaRPr lang="en-US"/>
          </a:p>
        </p:txBody>
      </p:sp>
      <p:sp>
        <p:nvSpPr>
          <p:cNvPr id="2244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Table gives translated PC for each guest PC</a:t>
            </a:r>
          </a:p>
          <a:p>
            <a:r>
              <a:rPr lang="en-US" sz="2400" dirty="0" smtClean="0"/>
              <a:t>Indirect jumps translated into code that looks in table to find where to jump to</a:t>
            </a:r>
          </a:p>
          <a:p>
            <a:pPr lvl="1"/>
            <a:r>
              <a:rPr lang="en-US" sz="2000" dirty="0" smtClean="0"/>
              <a:t>can optimize well-behaved guest code for subroutine call/return by using native PC in return links</a:t>
            </a:r>
          </a:p>
          <a:p>
            <a:r>
              <a:rPr lang="en-US" sz="2400" dirty="0" smtClean="0"/>
              <a:t>If can branch to any guest PC, then need one table entry for every instruction in hosted program </a:t>
            </a:r>
            <a:r>
              <a:rPr lang="en-US" sz="2400" dirty="0" smtClean="0">
                <a:sym typeface="Wingdings" charset="2"/>
              </a:rPr>
              <a:t> big table</a:t>
            </a:r>
            <a:endParaRPr lang="en-US" sz="2400" dirty="0" smtClean="0"/>
          </a:p>
          <a:p>
            <a:r>
              <a:rPr lang="en-US" sz="2400" dirty="0" smtClean="0"/>
              <a:t>If can branch to any PC, then either</a:t>
            </a:r>
          </a:p>
          <a:p>
            <a:pPr lvl="1"/>
            <a:r>
              <a:rPr lang="en-US" sz="2000" dirty="0" smtClean="0"/>
              <a:t>limit inter-instruction optimizations</a:t>
            </a:r>
          </a:p>
          <a:p>
            <a:pPr lvl="1"/>
            <a:r>
              <a:rPr lang="en-US" sz="2000" dirty="0" smtClean="0"/>
              <a:t>large code explosion to hold optimizations for each possible entry into sequential code sequence</a:t>
            </a:r>
          </a:p>
          <a:p>
            <a:r>
              <a:rPr lang="en-US" sz="2400" dirty="0" smtClean="0"/>
              <a:t>Only minority of guest instructions are indirect jump targets, want to find these</a:t>
            </a:r>
          </a:p>
          <a:p>
            <a:pPr lvl="1"/>
            <a:r>
              <a:rPr lang="en-US" sz="2000" dirty="0" smtClean="0"/>
              <a:t>design a highly structured VM design</a:t>
            </a:r>
          </a:p>
          <a:p>
            <a:pPr lvl="1"/>
            <a:r>
              <a:rPr lang="en-US" sz="2000" dirty="0" smtClean="0"/>
              <a:t>use run-time feedback of target locations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750E5-9005-F249-8350-C0A6604B44DF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20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46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Translation Problems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1EA7-117A-2B4F-8C95-7DDFE88036A7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456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143000"/>
            <a:ext cx="8077200" cy="3581400"/>
          </a:xfrm>
          <a:noFill/>
          <a:ln/>
        </p:spPr>
        <p:txBody>
          <a:bodyPr/>
          <a:lstStyle/>
          <a:p>
            <a:r>
              <a:rPr lang="en-US" dirty="0"/>
              <a:t>Self-modifying code!</a:t>
            </a:r>
          </a:p>
          <a:p>
            <a:pPr lvl="1"/>
            <a:r>
              <a:rPr lang="en-US" b="1" dirty="0" err="1">
                <a:latin typeface="Courier New" charset="0"/>
              </a:rPr>
              <a:t>sw</a:t>
            </a:r>
            <a:r>
              <a:rPr lang="en-US" b="1" dirty="0">
                <a:latin typeface="Courier New" charset="0"/>
              </a:rPr>
              <a:t> r1, (r2)	# r2 points into code space</a:t>
            </a:r>
          </a:p>
          <a:p>
            <a:r>
              <a:rPr lang="en-US" dirty="0"/>
              <a:t>Rare in most code, but has to be handled if allowed by guest ISA</a:t>
            </a:r>
          </a:p>
          <a:p>
            <a:r>
              <a:rPr lang="en-US" dirty="0"/>
              <a:t>Usually handled by including interpreter and marking modified code pages as “interpret only”</a:t>
            </a:r>
          </a:p>
          <a:p>
            <a:r>
              <a:rPr lang="en-US" dirty="0"/>
              <a:t>Have to invalidate all native branches into modified code pages</a:t>
            </a:r>
          </a:p>
        </p:txBody>
      </p:sp>
    </p:spTree>
    <p:extLst>
      <p:ext uri="{BB962C8B-B14F-4D97-AF65-F5344CB8AC3E}">
        <p14:creationId xmlns:p14="http://schemas.microsoft.com/office/powerpoint/2010/main" val="3899603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Translation, Take 2</a:t>
            </a: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283B3-83ED-D743-BC22-D68E8ACEB4A7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246659" name="Group 3"/>
          <p:cNvGrpSpPr>
            <a:grpSpLocks/>
          </p:cNvGrpSpPr>
          <p:nvPr/>
        </p:nvGrpSpPr>
        <p:grpSpPr bwMode="auto">
          <a:xfrm>
            <a:off x="1143000" y="3048000"/>
            <a:ext cx="914400" cy="1651000"/>
            <a:chOff x="480" y="2656"/>
            <a:chExt cx="576" cy="1040"/>
          </a:xfrm>
        </p:grpSpPr>
        <p:sp>
          <p:nvSpPr>
            <p:cNvPr id="2246660" name="Rectangle 4"/>
            <p:cNvSpPr>
              <a:spLocks noChangeArrowheads="1"/>
            </p:cNvSpPr>
            <p:nvPr/>
          </p:nvSpPr>
          <p:spPr bwMode="auto">
            <a:xfrm>
              <a:off x="480" y="3096"/>
              <a:ext cx="576" cy="600"/>
            </a:xfrm>
            <a:prstGeom prst="rect">
              <a:avLst/>
            </a:prstGeom>
            <a:noFill/>
            <a:ln w="28575">
              <a:solidFill>
                <a:srgbClr val="7EB606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 dirty="0">
                  <a:solidFill>
                    <a:srgbClr val="00AE00"/>
                  </a:solidFill>
                  <a:latin typeface="Calibri"/>
                  <a:cs typeface="Calibri"/>
                </a:rPr>
                <a:t>Guest ISA Code</a:t>
              </a:r>
            </a:p>
          </p:txBody>
        </p:sp>
        <p:sp>
          <p:nvSpPr>
            <p:cNvPr id="2246661" name="Rectangle 5"/>
            <p:cNvSpPr>
              <a:spLocks noChangeArrowheads="1"/>
            </p:cNvSpPr>
            <p:nvPr/>
          </p:nvSpPr>
          <p:spPr bwMode="auto">
            <a:xfrm>
              <a:off x="480" y="2656"/>
              <a:ext cx="576" cy="440"/>
            </a:xfrm>
            <a:prstGeom prst="rect">
              <a:avLst/>
            </a:prstGeom>
            <a:noFill/>
            <a:ln w="28575">
              <a:solidFill>
                <a:srgbClr val="7EB606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>
                  <a:solidFill>
                    <a:srgbClr val="00AE00"/>
                  </a:solidFill>
                  <a:latin typeface="Calibri"/>
                  <a:cs typeface="Calibri"/>
                </a:rPr>
                <a:t>Guest ISA Data</a:t>
              </a:r>
            </a:p>
          </p:txBody>
        </p:sp>
      </p:grpSp>
      <p:sp>
        <p:nvSpPr>
          <p:cNvPr id="2246662" name="AutoShape 6"/>
          <p:cNvSpPr>
            <a:spLocks noChangeArrowheads="1"/>
          </p:cNvSpPr>
          <p:nvPr/>
        </p:nvSpPr>
        <p:spPr bwMode="auto">
          <a:xfrm>
            <a:off x="990600" y="2514600"/>
            <a:ext cx="1295400" cy="2743200"/>
          </a:xfrm>
          <a:prstGeom prst="flowChartDocumen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246663" name="Text Box 7"/>
          <p:cNvSpPr txBox="1">
            <a:spLocks noChangeArrowheads="1"/>
          </p:cNvSpPr>
          <p:nvPr/>
        </p:nvSpPr>
        <p:spPr bwMode="auto">
          <a:xfrm>
            <a:off x="990600" y="2514600"/>
            <a:ext cx="1295400" cy="59554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>
                <a:solidFill>
                  <a:srgbClr val="000000"/>
                </a:solidFill>
                <a:latin typeface="Calibri"/>
                <a:cs typeface="Calibri"/>
              </a:rPr>
              <a:t>Executable on Disk</a:t>
            </a:r>
          </a:p>
        </p:txBody>
      </p:sp>
      <p:grpSp>
        <p:nvGrpSpPr>
          <p:cNvPr id="2246664" name="Group 8"/>
          <p:cNvGrpSpPr>
            <a:grpSpLocks/>
          </p:cNvGrpSpPr>
          <p:nvPr/>
        </p:nvGrpSpPr>
        <p:grpSpPr bwMode="auto">
          <a:xfrm>
            <a:off x="2057400" y="838200"/>
            <a:ext cx="6781800" cy="5867400"/>
            <a:chOff x="1296" y="528"/>
            <a:chExt cx="4272" cy="3696"/>
          </a:xfrm>
        </p:grpSpPr>
        <p:grpSp>
          <p:nvGrpSpPr>
            <p:cNvPr id="2246665" name="Group 9"/>
            <p:cNvGrpSpPr>
              <a:grpSpLocks/>
            </p:cNvGrpSpPr>
            <p:nvPr/>
          </p:nvGrpSpPr>
          <p:grpSpPr bwMode="auto">
            <a:xfrm>
              <a:off x="2784" y="528"/>
              <a:ext cx="864" cy="3696"/>
              <a:chOff x="2784" y="528"/>
              <a:chExt cx="864" cy="3696"/>
            </a:xfrm>
          </p:grpSpPr>
          <p:sp>
            <p:nvSpPr>
              <p:cNvPr id="2246666" name="Rectangle 10"/>
              <p:cNvSpPr>
                <a:spLocks noChangeArrowheads="1"/>
              </p:cNvSpPr>
              <p:nvPr/>
            </p:nvSpPr>
            <p:spPr bwMode="auto">
              <a:xfrm>
                <a:off x="2880" y="2448"/>
                <a:ext cx="720" cy="57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800" b="1">
                    <a:solidFill>
                      <a:srgbClr val="000000"/>
                    </a:solidFill>
                    <a:latin typeface="Calibri"/>
                    <a:cs typeface="Calibri"/>
                  </a:rPr>
                  <a:t>Native ISA Code</a:t>
                </a:r>
              </a:p>
            </p:txBody>
          </p:sp>
          <p:sp>
            <p:nvSpPr>
              <p:cNvPr id="2246667" name="AutoShape 11"/>
              <p:cNvSpPr>
                <a:spLocks noChangeArrowheads="1"/>
              </p:cNvSpPr>
              <p:nvPr/>
            </p:nvSpPr>
            <p:spPr bwMode="auto">
              <a:xfrm>
                <a:off x="2832" y="528"/>
                <a:ext cx="816" cy="3696"/>
              </a:xfrm>
              <a:prstGeom prst="flowChartDocumen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246668" name="Text Box 12"/>
              <p:cNvSpPr txBox="1">
                <a:spLocks noChangeArrowheads="1"/>
              </p:cNvSpPr>
              <p:nvPr/>
            </p:nvSpPr>
            <p:spPr bwMode="auto">
              <a:xfrm>
                <a:off x="2784" y="528"/>
                <a:ext cx="816" cy="37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800" b="1">
                    <a:solidFill>
                      <a:srgbClr val="000000"/>
                    </a:solidFill>
                    <a:latin typeface="Calibri"/>
                    <a:cs typeface="Calibri"/>
                  </a:rPr>
                  <a:t>Executable on Disk</a:t>
                </a:r>
              </a:p>
            </p:txBody>
          </p:sp>
          <p:sp>
            <p:nvSpPr>
              <p:cNvPr id="2246669" name="Rectangle 13"/>
              <p:cNvSpPr>
                <a:spLocks noChangeArrowheads="1"/>
              </p:cNvSpPr>
              <p:nvPr/>
            </p:nvSpPr>
            <p:spPr bwMode="auto">
              <a:xfrm>
                <a:off x="2880" y="1968"/>
                <a:ext cx="72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800" b="1">
                    <a:solidFill>
                      <a:srgbClr val="000000"/>
                    </a:solidFill>
                    <a:latin typeface="Calibri"/>
                    <a:cs typeface="Calibri"/>
                  </a:rPr>
                  <a:t>PC Mapping Table</a:t>
                </a:r>
              </a:p>
            </p:txBody>
          </p:sp>
          <p:grpSp>
            <p:nvGrpSpPr>
              <p:cNvPr id="2246670" name="Group 14"/>
              <p:cNvGrpSpPr>
                <a:grpSpLocks/>
              </p:cNvGrpSpPr>
              <p:nvPr/>
            </p:nvGrpSpPr>
            <p:grpSpPr bwMode="auto">
              <a:xfrm>
                <a:off x="2880" y="912"/>
                <a:ext cx="720" cy="1040"/>
                <a:chOff x="480" y="2656"/>
                <a:chExt cx="576" cy="1040"/>
              </a:xfrm>
            </p:grpSpPr>
            <p:sp>
              <p:nvSpPr>
                <p:cNvPr id="2246671" name="Rectangle 15"/>
                <p:cNvSpPr>
                  <a:spLocks noChangeArrowheads="1"/>
                </p:cNvSpPr>
                <p:nvPr/>
              </p:nvSpPr>
              <p:spPr bwMode="auto">
                <a:xfrm>
                  <a:off x="480" y="3096"/>
                  <a:ext cx="576" cy="600"/>
                </a:xfrm>
                <a:prstGeom prst="rect">
                  <a:avLst/>
                </a:prstGeom>
                <a:noFill/>
                <a:ln w="28575">
                  <a:solidFill>
                    <a:srgbClr val="7EB606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lnSpc>
                      <a:spcPct val="90000"/>
                    </a:lnSpc>
                    <a:spcBef>
                      <a:spcPct val="30000"/>
                    </a:spcBef>
                    <a:buSzPct val="100000"/>
                  </a:pPr>
                  <a:r>
                    <a:rPr lang="en-US" sz="1800" b="1">
                      <a:solidFill>
                        <a:srgbClr val="00AE00"/>
                      </a:solidFill>
                      <a:latin typeface="Calibri"/>
                      <a:cs typeface="Calibri"/>
                    </a:rPr>
                    <a:t>Guest ISA Code</a:t>
                  </a:r>
                </a:p>
              </p:txBody>
            </p:sp>
            <p:sp>
              <p:nvSpPr>
                <p:cNvPr id="2246672" name="Rectangle 16"/>
                <p:cNvSpPr>
                  <a:spLocks noChangeArrowheads="1"/>
                </p:cNvSpPr>
                <p:nvPr/>
              </p:nvSpPr>
              <p:spPr bwMode="auto">
                <a:xfrm>
                  <a:off x="480" y="2656"/>
                  <a:ext cx="576" cy="440"/>
                </a:xfrm>
                <a:prstGeom prst="rect">
                  <a:avLst/>
                </a:prstGeom>
                <a:noFill/>
                <a:ln w="28575">
                  <a:solidFill>
                    <a:srgbClr val="7EB606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lnSpc>
                      <a:spcPct val="90000"/>
                    </a:lnSpc>
                    <a:spcBef>
                      <a:spcPct val="30000"/>
                    </a:spcBef>
                    <a:buSzPct val="100000"/>
                  </a:pPr>
                  <a:r>
                    <a:rPr lang="en-US" sz="1800" b="1">
                      <a:solidFill>
                        <a:srgbClr val="00AE00"/>
                      </a:solidFill>
                      <a:latin typeface="Calibri"/>
                      <a:cs typeface="Calibri"/>
                    </a:rPr>
                    <a:t>Guest ISA Data</a:t>
                  </a:r>
                </a:p>
              </p:txBody>
            </p:sp>
          </p:grpSp>
          <p:sp>
            <p:nvSpPr>
              <p:cNvPr id="2246673" name="Rectangle 17"/>
              <p:cNvSpPr>
                <a:spLocks noChangeArrowheads="1"/>
              </p:cNvSpPr>
              <p:nvPr/>
            </p:nvSpPr>
            <p:spPr bwMode="auto">
              <a:xfrm>
                <a:off x="2880" y="3024"/>
                <a:ext cx="720" cy="4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600" b="1">
                    <a:solidFill>
                      <a:srgbClr val="000000"/>
                    </a:solidFill>
                    <a:latin typeface="Calibri"/>
                    <a:cs typeface="Calibri"/>
                  </a:rPr>
                  <a:t>Native Interpreter</a:t>
                </a:r>
              </a:p>
            </p:txBody>
          </p:sp>
        </p:grpSp>
        <p:sp>
          <p:nvSpPr>
            <p:cNvPr id="2246674" name="Line 18"/>
            <p:cNvSpPr>
              <a:spLocks noChangeShapeType="1"/>
            </p:cNvSpPr>
            <p:nvPr/>
          </p:nvSpPr>
          <p:spPr bwMode="auto">
            <a:xfrm>
              <a:off x="1296" y="2592"/>
              <a:ext cx="15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246675" name="Line 19"/>
            <p:cNvSpPr>
              <a:spLocks noChangeShapeType="1"/>
            </p:cNvSpPr>
            <p:nvPr/>
          </p:nvSpPr>
          <p:spPr bwMode="auto">
            <a:xfrm flipV="1">
              <a:off x="1584" y="1728"/>
              <a:ext cx="1296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246676" name="Text Box 20"/>
            <p:cNvSpPr txBox="1">
              <a:spLocks noChangeArrowheads="1"/>
            </p:cNvSpPr>
            <p:nvPr/>
          </p:nvSpPr>
          <p:spPr bwMode="auto">
            <a:xfrm>
              <a:off x="1536" y="2640"/>
              <a:ext cx="1167" cy="3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 i="1">
                  <a:solidFill>
                    <a:srgbClr val="000000"/>
                  </a:solidFill>
                  <a:latin typeface="Calibri"/>
                  <a:cs typeface="Calibri"/>
                </a:rPr>
                <a:t>Translate to native ISA code</a:t>
              </a:r>
            </a:p>
          </p:txBody>
        </p:sp>
        <p:sp>
          <p:nvSpPr>
            <p:cNvPr id="2246677" name="Text Box 21"/>
            <p:cNvSpPr txBox="1">
              <a:spLocks noChangeArrowheads="1"/>
            </p:cNvSpPr>
            <p:nvPr/>
          </p:nvSpPr>
          <p:spPr bwMode="auto">
            <a:xfrm>
              <a:off x="1632" y="1248"/>
              <a:ext cx="912" cy="8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 i="1">
                  <a:solidFill>
                    <a:srgbClr val="000000"/>
                  </a:solidFill>
                  <a:latin typeface="Calibri"/>
                  <a:cs typeface="Calibri"/>
                </a:rPr>
                <a:t>Keep copy of code and data in native data segment</a:t>
              </a:r>
            </a:p>
          </p:txBody>
        </p:sp>
        <p:sp>
          <p:nvSpPr>
            <p:cNvPr id="2246678" name="AutoShape 22"/>
            <p:cNvSpPr>
              <a:spLocks/>
            </p:cNvSpPr>
            <p:nvPr/>
          </p:nvSpPr>
          <p:spPr bwMode="auto">
            <a:xfrm>
              <a:off x="1344" y="1920"/>
              <a:ext cx="288" cy="1008"/>
            </a:xfrm>
            <a:prstGeom prst="rightBrace">
              <a:avLst>
                <a:gd name="adj1" fmla="val 291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246679" name="Text Box 23"/>
            <p:cNvSpPr txBox="1">
              <a:spLocks noChangeArrowheads="1"/>
            </p:cNvSpPr>
            <p:nvPr/>
          </p:nvSpPr>
          <p:spPr bwMode="auto">
            <a:xfrm>
              <a:off x="4080" y="2928"/>
              <a:ext cx="1440" cy="100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 i="1">
                  <a:solidFill>
                    <a:srgbClr val="000000"/>
                  </a:solidFill>
                  <a:latin typeface="Calibri"/>
                  <a:cs typeface="Calibri"/>
                </a:rPr>
                <a:t>Interpreter used for run-time modified code, checks for jumps back into native code using PC mapping table</a:t>
              </a:r>
            </a:p>
          </p:txBody>
        </p:sp>
        <p:sp>
          <p:nvSpPr>
            <p:cNvPr id="2246680" name="Line 24"/>
            <p:cNvSpPr>
              <a:spLocks noChangeShapeType="1"/>
            </p:cNvSpPr>
            <p:nvPr/>
          </p:nvSpPr>
          <p:spPr bwMode="auto">
            <a:xfrm flipV="1">
              <a:off x="3600" y="3216"/>
              <a:ext cx="52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246681" name="Text Box 25"/>
            <p:cNvSpPr txBox="1">
              <a:spLocks noChangeArrowheads="1"/>
            </p:cNvSpPr>
            <p:nvPr/>
          </p:nvSpPr>
          <p:spPr bwMode="auto">
            <a:xfrm>
              <a:off x="4032" y="2208"/>
              <a:ext cx="1488" cy="68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 i="1">
                  <a:solidFill>
                    <a:srgbClr val="000000"/>
                  </a:solidFill>
                  <a:latin typeface="Calibri"/>
                  <a:cs typeface="Calibri"/>
                </a:rPr>
                <a:t>Translation has to check for modified code pages then jump to interpeter</a:t>
              </a:r>
            </a:p>
          </p:txBody>
        </p:sp>
        <p:sp>
          <p:nvSpPr>
            <p:cNvPr id="2246682" name="Line 26"/>
            <p:cNvSpPr>
              <a:spLocks noChangeShapeType="1"/>
            </p:cNvSpPr>
            <p:nvPr/>
          </p:nvSpPr>
          <p:spPr bwMode="auto">
            <a:xfrm flipV="1">
              <a:off x="3600" y="2400"/>
              <a:ext cx="52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246683" name="Text Box 27"/>
            <p:cNvSpPr txBox="1">
              <a:spLocks noChangeArrowheads="1"/>
            </p:cNvSpPr>
            <p:nvPr/>
          </p:nvSpPr>
          <p:spPr bwMode="auto">
            <a:xfrm>
              <a:off x="4080" y="1344"/>
              <a:ext cx="1488" cy="8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 i="1" dirty="0">
                  <a:solidFill>
                    <a:srgbClr val="000000"/>
                  </a:solidFill>
                  <a:latin typeface="Calibri"/>
                  <a:cs typeface="Calibri"/>
                </a:rPr>
                <a:t>Mapping table used for indirect jumps and to jump from interpreter back into native translations </a:t>
              </a:r>
            </a:p>
          </p:txBody>
        </p:sp>
        <p:sp>
          <p:nvSpPr>
            <p:cNvPr id="2246684" name="Line 28"/>
            <p:cNvSpPr>
              <a:spLocks noChangeShapeType="1"/>
            </p:cNvSpPr>
            <p:nvPr/>
          </p:nvSpPr>
          <p:spPr bwMode="auto">
            <a:xfrm flipV="1">
              <a:off x="3600" y="1728"/>
              <a:ext cx="624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931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IBM System/38 and AS/</a:t>
            </a: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B385B-0ACD-5644-97B1-91F4B68F8A89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476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762000"/>
            <a:ext cx="8839200" cy="1524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System/38 announced </a:t>
            </a:r>
            <a:r>
              <a:rPr lang="en-US" sz="2400" dirty="0" smtClean="0"/>
              <a:t>1978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AS</a:t>
            </a:r>
            <a:r>
              <a:rPr lang="en-US" sz="1800" dirty="0"/>
              <a:t>/400 is follow-on </a:t>
            </a:r>
            <a:r>
              <a:rPr lang="en-US" sz="1800" dirty="0" smtClean="0"/>
              <a:t>line, now called “System I” or “</a:t>
            </a:r>
            <a:r>
              <a:rPr lang="en-US" sz="1800" dirty="0" err="1" smtClean="0"/>
              <a:t>iSeries</a:t>
            </a:r>
            <a:r>
              <a:rPr lang="en-US" sz="1800" dirty="0" smtClean="0"/>
              <a:t>”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High-level instruction set interface designed for binary translation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Memory-memory</a:t>
            </a:r>
            <a:r>
              <a:rPr lang="en-US" sz="2400" dirty="0" smtClean="0"/>
              <a:t> instruction </a:t>
            </a:r>
            <a:r>
              <a:rPr lang="en-US" sz="2400" dirty="0"/>
              <a:t>set, never directly executed </a:t>
            </a:r>
            <a:r>
              <a:rPr lang="en-US" sz="2400" dirty="0" smtClean="0"/>
              <a:t>by hardware</a:t>
            </a:r>
            <a:endParaRPr lang="en-US" sz="2400" dirty="0"/>
          </a:p>
        </p:txBody>
      </p:sp>
      <p:sp>
        <p:nvSpPr>
          <p:cNvPr id="2247684" name="Rectangle 4"/>
          <p:cNvSpPr>
            <a:spLocks noChangeArrowheads="1"/>
          </p:cNvSpPr>
          <p:nvPr/>
        </p:nvSpPr>
        <p:spPr bwMode="auto">
          <a:xfrm>
            <a:off x="3048000" y="5334000"/>
            <a:ext cx="2438400" cy="76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>
                <a:solidFill>
                  <a:srgbClr val="000000"/>
                </a:solidFill>
                <a:latin typeface="Calibri"/>
                <a:cs typeface="Calibri"/>
              </a:rPr>
              <a:t>Hardware Machine</a:t>
            </a:r>
          </a:p>
        </p:txBody>
      </p:sp>
      <p:sp>
        <p:nvSpPr>
          <p:cNvPr id="2247685" name="Rectangle 5"/>
          <p:cNvSpPr>
            <a:spLocks noChangeArrowheads="1"/>
          </p:cNvSpPr>
          <p:nvPr/>
        </p:nvSpPr>
        <p:spPr bwMode="auto">
          <a:xfrm>
            <a:off x="3048000" y="4800600"/>
            <a:ext cx="24384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>
                <a:solidFill>
                  <a:srgbClr val="000000"/>
                </a:solidFill>
                <a:latin typeface="Calibri"/>
                <a:cs typeface="Calibri"/>
              </a:rPr>
              <a:t>Horizontal Microcode</a:t>
            </a:r>
          </a:p>
        </p:txBody>
      </p:sp>
      <p:sp>
        <p:nvSpPr>
          <p:cNvPr id="2247686" name="Rectangle 6"/>
          <p:cNvSpPr>
            <a:spLocks noChangeArrowheads="1"/>
          </p:cNvSpPr>
          <p:nvPr/>
        </p:nvSpPr>
        <p:spPr bwMode="auto">
          <a:xfrm>
            <a:off x="3048000" y="4267200"/>
            <a:ext cx="24384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>
                <a:solidFill>
                  <a:srgbClr val="000000"/>
                </a:solidFill>
                <a:latin typeface="Calibri"/>
                <a:cs typeface="Calibri"/>
              </a:rPr>
              <a:t>Vertical Microcode</a:t>
            </a:r>
          </a:p>
        </p:txBody>
      </p:sp>
      <p:sp>
        <p:nvSpPr>
          <p:cNvPr id="2247687" name="Rectangle 7"/>
          <p:cNvSpPr>
            <a:spLocks noChangeArrowheads="1"/>
          </p:cNvSpPr>
          <p:nvPr/>
        </p:nvSpPr>
        <p:spPr bwMode="auto">
          <a:xfrm>
            <a:off x="3048000" y="3733800"/>
            <a:ext cx="2438400" cy="533400"/>
          </a:xfrm>
          <a:prstGeom prst="rect">
            <a:avLst/>
          </a:prstGeom>
          <a:solidFill>
            <a:srgbClr val="99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>
                <a:solidFill>
                  <a:srgbClr val="000000"/>
                </a:solidFill>
                <a:latin typeface="Calibri"/>
                <a:cs typeface="Calibri"/>
              </a:rPr>
              <a:t>High-Level Architecture Interface</a:t>
            </a:r>
          </a:p>
        </p:txBody>
      </p:sp>
      <p:sp>
        <p:nvSpPr>
          <p:cNvPr id="2247688" name="Rectangle 8"/>
          <p:cNvSpPr>
            <a:spLocks noChangeArrowheads="1"/>
          </p:cNvSpPr>
          <p:nvPr/>
        </p:nvSpPr>
        <p:spPr bwMode="auto">
          <a:xfrm>
            <a:off x="3048000" y="2971800"/>
            <a:ext cx="1371600" cy="76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>
                <a:solidFill>
                  <a:srgbClr val="000000"/>
                </a:solidFill>
                <a:latin typeface="Calibri"/>
                <a:cs typeface="Calibri"/>
              </a:rPr>
              <a:t>Languages, Database, Utilities</a:t>
            </a:r>
          </a:p>
        </p:txBody>
      </p:sp>
      <p:sp>
        <p:nvSpPr>
          <p:cNvPr id="2247689" name="Rectangle 9"/>
          <p:cNvSpPr>
            <a:spLocks noChangeArrowheads="1"/>
          </p:cNvSpPr>
          <p:nvPr/>
        </p:nvSpPr>
        <p:spPr bwMode="auto">
          <a:xfrm>
            <a:off x="4419600" y="2971800"/>
            <a:ext cx="1066800" cy="76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>
                <a:solidFill>
                  <a:srgbClr val="000000"/>
                </a:solidFill>
                <a:latin typeface="Calibri"/>
                <a:cs typeface="Calibri"/>
              </a:rPr>
              <a:t>Control Program Facility</a:t>
            </a:r>
          </a:p>
        </p:txBody>
      </p:sp>
      <p:sp>
        <p:nvSpPr>
          <p:cNvPr id="2247690" name="Rectangle 10"/>
          <p:cNvSpPr>
            <a:spLocks noChangeArrowheads="1"/>
          </p:cNvSpPr>
          <p:nvPr/>
        </p:nvSpPr>
        <p:spPr bwMode="auto">
          <a:xfrm>
            <a:off x="3048000" y="2438400"/>
            <a:ext cx="24384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>
                <a:solidFill>
                  <a:srgbClr val="000000"/>
                </a:solidFill>
                <a:latin typeface="Calibri"/>
                <a:cs typeface="Calibri"/>
              </a:rPr>
              <a:t>User Applications</a:t>
            </a:r>
          </a:p>
        </p:txBody>
      </p:sp>
      <p:sp>
        <p:nvSpPr>
          <p:cNvPr id="2247691" name="AutoShape 11"/>
          <p:cNvSpPr>
            <a:spLocks/>
          </p:cNvSpPr>
          <p:nvPr/>
        </p:nvSpPr>
        <p:spPr bwMode="auto">
          <a:xfrm>
            <a:off x="5684282" y="4966573"/>
            <a:ext cx="518636" cy="430054"/>
          </a:xfrm>
          <a:prstGeom prst="rightBrace">
            <a:avLst>
              <a:gd name="adj1" fmla="val 3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247692" name="Text Box 12"/>
          <p:cNvSpPr txBox="1">
            <a:spLocks noChangeArrowheads="1"/>
          </p:cNvSpPr>
          <p:nvPr/>
        </p:nvSpPr>
        <p:spPr bwMode="auto">
          <a:xfrm>
            <a:off x="6019800" y="4648200"/>
            <a:ext cx="2667000" cy="92845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srgbClr val="000000"/>
                </a:solidFill>
                <a:latin typeface="Calibri"/>
                <a:cs typeface="Calibri"/>
              </a:rPr>
              <a:t>Replaced by modified PowerPC cores in newer</a:t>
            </a:r>
            <a:r>
              <a:rPr lang="en-US" sz="2000" b="1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libri"/>
                <a:cs typeface="Calibri"/>
              </a:rPr>
              <a:t>iSeries</a:t>
            </a:r>
            <a:r>
              <a:rPr lang="en-US" sz="2000" b="1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alibri"/>
                <a:cs typeface="Calibri"/>
              </a:rPr>
              <a:t>machines</a:t>
            </a:r>
          </a:p>
        </p:txBody>
      </p:sp>
      <p:sp>
        <p:nvSpPr>
          <p:cNvPr id="2247693" name="AutoShape 13"/>
          <p:cNvSpPr>
            <a:spLocks/>
          </p:cNvSpPr>
          <p:nvPr/>
        </p:nvSpPr>
        <p:spPr bwMode="auto">
          <a:xfrm>
            <a:off x="2590800" y="4966573"/>
            <a:ext cx="228600" cy="430054"/>
          </a:xfrm>
          <a:prstGeom prst="leftBrace">
            <a:avLst>
              <a:gd name="adj1" fmla="val 66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247694" name="Text Box 14"/>
          <p:cNvSpPr txBox="1">
            <a:spLocks noChangeArrowheads="1"/>
          </p:cNvSpPr>
          <p:nvPr/>
        </p:nvSpPr>
        <p:spPr bwMode="auto">
          <a:xfrm>
            <a:off x="228600" y="4876800"/>
            <a:ext cx="2438400" cy="92845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srgbClr val="000000"/>
                </a:solidFill>
                <a:latin typeface="Calibri"/>
                <a:cs typeface="Calibri"/>
              </a:rPr>
              <a:t>Used 48-bit CISC engine in earlier machines</a:t>
            </a:r>
          </a:p>
        </p:txBody>
      </p:sp>
    </p:spTree>
    <p:extLst>
      <p:ext uri="{BB962C8B-B14F-4D97-AF65-F5344CB8AC3E}">
        <p14:creationId xmlns:p14="http://schemas.microsoft.com/office/powerpoint/2010/main" val="2935362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 in Lecture </a:t>
            </a:r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879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Virtual Memory and Caches</a:t>
            </a:r>
          </a:p>
          <a:p>
            <a:r>
              <a:rPr lang="en-US" dirty="0" smtClean="0"/>
              <a:t>Virtually addressed caches</a:t>
            </a:r>
          </a:p>
          <a:p>
            <a:r>
              <a:rPr lang="en-US" dirty="0" smtClean="0"/>
              <a:t>Virtually indexed/physically tagged caches</a:t>
            </a:r>
          </a:p>
          <a:p>
            <a:r>
              <a:rPr lang="en-US" dirty="0" smtClean="0"/>
              <a:t>Anti-aliasing techniques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2343A-8D84-C940-A55B-E75DDCD656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81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Translation</a:t>
            </a:r>
            <a:endParaRPr lang="en-US"/>
          </a:p>
        </p:txBody>
      </p:sp>
      <p:sp>
        <p:nvSpPr>
          <p:cNvPr id="2248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Translate code sequences as needed at run-time, but cache results</a:t>
            </a:r>
          </a:p>
          <a:p>
            <a:r>
              <a:rPr lang="en-US" dirty="0" smtClean="0"/>
              <a:t>Can optimize code sequences based on dynamic information (e.g., branch targets encountered)</a:t>
            </a:r>
          </a:p>
          <a:p>
            <a:r>
              <a:rPr lang="en-US" dirty="0" smtClean="0"/>
              <a:t>Tradeoff between optimizer run-time and time saved by optimizations in translated code</a:t>
            </a:r>
          </a:p>
          <a:p>
            <a:r>
              <a:rPr lang="en-US" dirty="0" smtClean="0"/>
              <a:t>Technique used in Java JIT (Just-In-Time) compilers, and Virtual Machine Monitors (for system VMs)</a:t>
            </a:r>
          </a:p>
          <a:p>
            <a:r>
              <a:rPr lang="en-US" dirty="0" smtClean="0"/>
              <a:t>Also, </a:t>
            </a:r>
            <a:r>
              <a:rPr lang="en-US" dirty="0" err="1" smtClean="0"/>
              <a:t>Transmeta</a:t>
            </a:r>
            <a:r>
              <a:rPr lang="en-US" dirty="0" smtClean="0"/>
              <a:t> Crusoe for x86 emulation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7BDB7-39B7-D648-935A-3D331D27DD92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28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77200" cy="685800"/>
          </a:xfrm>
        </p:spPr>
        <p:txBody>
          <a:bodyPr/>
          <a:lstStyle/>
          <a:p>
            <a:r>
              <a:rPr lang="en-US" dirty="0"/>
              <a:t>System </a:t>
            </a:r>
            <a:r>
              <a:rPr lang="en-US" dirty="0" smtClean="0"/>
              <a:t>VMs:</a:t>
            </a:r>
            <a:br>
              <a:rPr lang="en-US" dirty="0" smtClean="0"/>
            </a:br>
            <a:r>
              <a:rPr lang="en-US" dirty="0" smtClean="0"/>
              <a:t>Supporting </a:t>
            </a:r>
            <a:r>
              <a:rPr lang="en-US" dirty="0"/>
              <a:t>Multiple OSs on Same Hardware</a:t>
            </a:r>
          </a:p>
        </p:txBody>
      </p:sp>
      <p:sp>
        <p:nvSpPr>
          <p:cNvPr id="22364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Can virtualize the environment that an operating system sees, an OS-level VM, or system VM</a:t>
            </a:r>
          </a:p>
          <a:p>
            <a:r>
              <a:rPr lang="en-US"/>
              <a:t>Hypervisor layer implements sharing of real hardware resources by multiple OS VMs that each think they have a complete copy of the machine</a:t>
            </a:r>
          </a:p>
          <a:p>
            <a:pPr lvl="1"/>
            <a:r>
              <a:rPr lang="en-US"/>
              <a:t>Popular in early days to allow mainframe to be shared by multiple groups developing OS code</a:t>
            </a:r>
          </a:p>
          <a:p>
            <a:pPr lvl="1"/>
            <a:r>
              <a:rPr lang="en-US"/>
              <a:t>Used in modern mainframes to allow multiple versions of OS to be running simultaneously </a:t>
            </a:r>
            <a:r>
              <a:rPr lang="en-US">
                <a:sym typeface="Wingdings" charset="2"/>
              </a:rPr>
              <a:t></a:t>
            </a:r>
            <a:r>
              <a:rPr lang="en-US"/>
              <a:t> OS upgrades with no downtime!</a:t>
            </a:r>
          </a:p>
          <a:p>
            <a:pPr lvl="1"/>
            <a:r>
              <a:rPr lang="en-US"/>
              <a:t>Example for PCs: VMware allows Windows OS to run on top of Linux (or vice-versa)</a:t>
            </a:r>
          </a:p>
          <a:p>
            <a:r>
              <a:rPr lang="en-US"/>
              <a:t>Requires trap on access to privileged hardware state </a:t>
            </a:r>
          </a:p>
          <a:p>
            <a:pPr lvl="1"/>
            <a:r>
              <a:rPr lang="en-US"/>
              <a:t>easier if OS interface to hardware well defined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69C31-17C4-F740-90D0-812963521C7B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711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641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to System Virtual Machines</a:t>
            </a:r>
            <a:endParaRPr lang="en-US"/>
          </a:p>
        </p:txBody>
      </p:sp>
      <p:sp>
        <p:nvSpPr>
          <p:cNvPr id="2289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VMs developed in late 1960s</a:t>
            </a:r>
          </a:p>
          <a:p>
            <a:pPr lvl="1"/>
            <a:r>
              <a:rPr lang="en-US" sz="2000" dirty="0" smtClean="0"/>
              <a:t>Remained important in mainframe computing over the years</a:t>
            </a:r>
          </a:p>
          <a:p>
            <a:pPr lvl="1"/>
            <a:r>
              <a:rPr lang="en-US" sz="2000" dirty="0" smtClean="0"/>
              <a:t>Largely ignored in single user computers of 1980s and 1990s</a:t>
            </a:r>
          </a:p>
          <a:p>
            <a:r>
              <a:rPr lang="en-US" sz="2800" dirty="0" smtClean="0"/>
              <a:t>Recently regained popularity due to</a:t>
            </a:r>
          </a:p>
          <a:p>
            <a:pPr lvl="1"/>
            <a:r>
              <a:rPr lang="en-US" sz="2000" dirty="0" smtClean="0"/>
              <a:t>increasing importance of isolation and security in modern systems, </a:t>
            </a:r>
          </a:p>
          <a:p>
            <a:pPr lvl="1"/>
            <a:r>
              <a:rPr lang="en-US" sz="2000" dirty="0" smtClean="0"/>
              <a:t>failures in security and reliability of standard operating systems, </a:t>
            </a:r>
          </a:p>
          <a:p>
            <a:pPr lvl="1"/>
            <a:r>
              <a:rPr lang="en-US" sz="2000" dirty="0" smtClean="0"/>
              <a:t>sharing of a single computer among many unrelated users,</a:t>
            </a:r>
          </a:p>
          <a:p>
            <a:pPr lvl="1"/>
            <a:r>
              <a:rPr lang="en-US" sz="2000" dirty="0" smtClean="0"/>
              <a:t>and the dramatic increases in raw speed of processors, which makes the overhead of VMs more acceptable</a:t>
            </a: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EAB95-0749-A742-B8A5-A6CF4AA77720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55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Machine Monitors (VMMs)</a:t>
            </a:r>
          </a:p>
        </p:txBody>
      </p:sp>
      <p:sp>
        <p:nvSpPr>
          <p:cNvPr id="2291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332B7"/>
                </a:solidFill>
              </a:rPr>
              <a:t>Virtual machine monitor</a:t>
            </a:r>
            <a:r>
              <a:rPr lang="en-US"/>
              <a:t> (VMM) or </a:t>
            </a:r>
            <a:r>
              <a:rPr lang="en-US">
                <a:solidFill>
                  <a:srgbClr val="0332B7"/>
                </a:solidFill>
              </a:rPr>
              <a:t>hypervisor</a:t>
            </a:r>
            <a:r>
              <a:rPr lang="en-US"/>
              <a:t> is software that supports VMs</a:t>
            </a:r>
          </a:p>
          <a:p>
            <a:r>
              <a:rPr lang="en-US"/>
              <a:t>VMM determines how to map virtual resources to physical resources</a:t>
            </a:r>
          </a:p>
          <a:p>
            <a:r>
              <a:rPr lang="en-US"/>
              <a:t>Physical resource may be time-shared, partitioned, or emulated in software </a:t>
            </a:r>
          </a:p>
          <a:p>
            <a:r>
              <a:rPr lang="en-US"/>
              <a:t>VMM is much smaller than a traditional OS; </a:t>
            </a:r>
          </a:p>
          <a:p>
            <a:pPr lvl="1"/>
            <a:r>
              <a:rPr lang="en-US"/>
              <a:t>isolation portion of a VMM is </a:t>
            </a:r>
            <a:r>
              <a:rPr lang="en-US">
                <a:sym typeface="Symbol" charset="2"/>
              </a:rPr>
              <a:t></a:t>
            </a:r>
            <a:r>
              <a:rPr lang="en-US"/>
              <a:t> 10,000 lines of code</a:t>
            </a:r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3B1C3-853B-E24D-BC4D-BCFFB5011A45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044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VMM Overhead?</a:t>
            </a:r>
          </a:p>
        </p:txBody>
      </p:sp>
      <p:sp>
        <p:nvSpPr>
          <p:cNvPr id="229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Depends on the workload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0332B7"/>
                </a:solidFill>
              </a:rPr>
              <a:t>User-level processor-bound</a:t>
            </a:r>
            <a:r>
              <a:rPr lang="en-US" dirty="0"/>
              <a:t> programs (e.g., SPEC) have zero-virtualization overhead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Runs at native speeds since OS rarely invoked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0332B7"/>
                </a:solidFill>
              </a:rPr>
              <a:t>I/O-intensive workloads</a:t>
            </a:r>
            <a:r>
              <a:rPr lang="en-US" dirty="0" smtClean="0"/>
              <a:t> </a:t>
            </a:r>
            <a:r>
              <a:rPr lang="en-US" dirty="0" smtClean="0">
                <a:sym typeface="Symbol" charset="2"/>
              </a:rPr>
              <a:t>that are </a:t>
            </a:r>
            <a:r>
              <a:rPr lang="en-US" dirty="0" smtClean="0"/>
              <a:t>OS</a:t>
            </a:r>
            <a:r>
              <a:rPr lang="en-US" dirty="0"/>
              <a:t>-intensive</a:t>
            </a:r>
            <a:r>
              <a:rPr lang="en-US" dirty="0" smtClean="0"/>
              <a:t> execute </a:t>
            </a:r>
            <a:r>
              <a:rPr lang="en-US" dirty="0"/>
              <a:t>many system calls and privileged </a:t>
            </a:r>
            <a:r>
              <a:rPr lang="en-US" dirty="0" smtClean="0"/>
              <a:t>instructions, can </a:t>
            </a:r>
            <a:r>
              <a:rPr lang="en-US" dirty="0"/>
              <a:t>result in high virtualization overhead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For System </a:t>
            </a:r>
            <a:r>
              <a:rPr lang="en-US" dirty="0" err="1"/>
              <a:t>VMs</a:t>
            </a:r>
            <a:r>
              <a:rPr lang="en-US" dirty="0"/>
              <a:t>, goal of architecture and VMM is to run almost all instructions directly on native hardware</a:t>
            </a:r>
          </a:p>
          <a:p>
            <a:pPr>
              <a:lnSpc>
                <a:spcPct val="80000"/>
              </a:lnSpc>
            </a:pPr>
            <a:r>
              <a:rPr lang="en-US" dirty="0"/>
              <a:t>If I/O-intensive workload is also </a:t>
            </a:r>
            <a:r>
              <a:rPr lang="en-US" dirty="0">
                <a:solidFill>
                  <a:srgbClr val="0332B7"/>
                </a:solidFill>
              </a:rPr>
              <a:t>I/O-</a:t>
            </a:r>
            <a:r>
              <a:rPr lang="en-US" dirty="0" smtClean="0">
                <a:solidFill>
                  <a:srgbClr val="0332B7"/>
                </a:solidFill>
              </a:rPr>
              <a:t>bound,</a:t>
            </a:r>
            <a:r>
              <a:rPr lang="en-US" dirty="0" smtClean="0"/>
              <a:t> low </a:t>
            </a:r>
            <a:r>
              <a:rPr lang="en-US" dirty="0"/>
              <a:t>processor utilization since waiting for I/</a:t>
            </a:r>
            <a:r>
              <a:rPr lang="en-US" dirty="0" smtClean="0"/>
              <a:t>O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processor </a:t>
            </a:r>
            <a:r>
              <a:rPr lang="en-US" dirty="0"/>
              <a:t>virtualization can be </a:t>
            </a:r>
            <a:r>
              <a:rPr lang="en-US" dirty="0" smtClean="0"/>
              <a:t>hidden, so low </a:t>
            </a:r>
            <a:r>
              <a:rPr lang="en-US" dirty="0"/>
              <a:t>virtualization overhead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5295C-F5FB-EC4D-A8EF-CE342F372B66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013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Uses of VMs</a:t>
            </a:r>
          </a:p>
        </p:txBody>
      </p:sp>
      <p:sp>
        <p:nvSpPr>
          <p:cNvPr id="2293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dirty="0" smtClean="0"/>
              <a:t>Managing </a:t>
            </a:r>
            <a:r>
              <a:rPr lang="en-US" dirty="0"/>
              <a:t>Software</a:t>
            </a:r>
          </a:p>
          <a:p>
            <a:pPr marL="692150" lvl="1" indent="-234950"/>
            <a:r>
              <a:rPr lang="en-US" dirty="0" err="1"/>
              <a:t>VMs</a:t>
            </a:r>
            <a:r>
              <a:rPr lang="en-US" dirty="0"/>
              <a:t> provide an abstraction that can run the complete SW stack, even including old </a:t>
            </a:r>
            <a:r>
              <a:rPr lang="en-US" dirty="0" err="1"/>
              <a:t>OSes</a:t>
            </a:r>
            <a:r>
              <a:rPr lang="en-US" dirty="0"/>
              <a:t> like DOS</a:t>
            </a:r>
          </a:p>
          <a:p>
            <a:pPr marL="692150" lvl="1" indent="-234950"/>
            <a:r>
              <a:rPr lang="en-US" dirty="0"/>
              <a:t>Typical deployment: some </a:t>
            </a:r>
            <a:r>
              <a:rPr lang="en-US" dirty="0" err="1"/>
              <a:t>VMs</a:t>
            </a:r>
            <a:r>
              <a:rPr lang="en-US" dirty="0"/>
              <a:t> running legacy </a:t>
            </a:r>
            <a:r>
              <a:rPr lang="en-US" dirty="0" err="1"/>
              <a:t>OSes</a:t>
            </a:r>
            <a:r>
              <a:rPr lang="en-US" dirty="0"/>
              <a:t>, many running current stable OS release, few testing next OS release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Managing Hardware</a:t>
            </a:r>
          </a:p>
          <a:p>
            <a:pPr marL="692150" lvl="1" indent="-234950"/>
            <a:r>
              <a:rPr lang="en-US" dirty="0" err="1"/>
              <a:t>VMs</a:t>
            </a:r>
            <a:r>
              <a:rPr lang="en-US" dirty="0"/>
              <a:t> allow separate SW stacks to run independently yet share HW, thereby consolidating number of servers</a:t>
            </a:r>
          </a:p>
          <a:p>
            <a:pPr marL="1082675" lvl="2" indent="-168275"/>
            <a:r>
              <a:rPr lang="en-US" dirty="0"/>
              <a:t>Some run each application with compatible version of OS on separate computers, as separation helps dependability</a:t>
            </a:r>
          </a:p>
          <a:p>
            <a:pPr marL="635000" lvl="1" indent="-279400"/>
            <a:r>
              <a:rPr lang="en-US" dirty="0"/>
              <a:t>Migrate running VM to a different computer </a:t>
            </a:r>
          </a:p>
          <a:p>
            <a:pPr marL="1082675" lvl="2" indent="-168275"/>
            <a:r>
              <a:rPr lang="en-US" dirty="0"/>
              <a:t>Either to balance load or to evacuate from failing HW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01FF1-CF82-3747-8AA0-8BC95D5E7803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893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Requirements of a Virtual Machine Monitor</a:t>
            </a:r>
          </a:p>
        </p:txBody>
      </p:sp>
      <p:sp>
        <p:nvSpPr>
          <p:cNvPr id="2294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 VM Monitor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Presents a SW interface to guest software,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Isolates state of guests from each other, and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Protects itself from guest software (including guest </a:t>
            </a:r>
            <a:r>
              <a:rPr lang="en-US" dirty="0" err="1"/>
              <a:t>OSes</a:t>
            </a:r>
            <a:r>
              <a:rPr lang="en-US" dirty="0"/>
              <a:t>)</a:t>
            </a:r>
          </a:p>
          <a:p>
            <a:pPr>
              <a:lnSpc>
                <a:spcPct val="80000"/>
              </a:lnSpc>
            </a:pPr>
            <a:r>
              <a:rPr lang="en-US" dirty="0"/>
              <a:t>Guest software should behave on a VM exactly as if running on the native HW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Except for performance-related behavior or limitations of fixed resources shared by multiple </a:t>
            </a:r>
            <a:r>
              <a:rPr lang="en-US" dirty="0" err="1"/>
              <a:t>VMs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Guest software should not be able to change allocation of real system resources directly</a:t>
            </a:r>
          </a:p>
          <a:p>
            <a:pPr>
              <a:lnSpc>
                <a:spcPct val="80000"/>
              </a:lnSpc>
            </a:pPr>
            <a:r>
              <a:rPr lang="en-US" dirty="0"/>
              <a:t>Hence, VMM must control </a:t>
            </a:r>
            <a:r>
              <a:rPr lang="en-US" dirty="0" err="1">
                <a:sym typeface="Symbol" charset="2"/>
              </a:rPr>
              <a:t></a:t>
            </a:r>
            <a:r>
              <a:rPr lang="en-US" dirty="0"/>
              <a:t> everything even though guest VM and OS currently running is temporarily using them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Access to privileged state, Address translation, I/O, Exceptions and Interrupts, 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3A5AA-EB1D-054E-AE12-DF8E6F19CF8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08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685800"/>
          </a:xfrm>
        </p:spPr>
        <p:txBody>
          <a:bodyPr/>
          <a:lstStyle/>
          <a:p>
            <a:r>
              <a:rPr lang="en-US" dirty="0" smtClean="0"/>
              <a:t>Requirements of a Virtual Machine Monitor</a:t>
            </a:r>
            <a:endParaRPr lang="en-US" dirty="0"/>
          </a:p>
        </p:txBody>
      </p:sp>
      <p:sp>
        <p:nvSpPr>
          <p:cNvPr id="2295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dirty="0" smtClean="0"/>
              <a:t>VMM must be at higher privilege level than guest VM, which generally run in user mode </a:t>
            </a:r>
          </a:p>
          <a:p>
            <a:pPr marL="800100" lvl="1" indent="-342900">
              <a:lnSpc>
                <a:spcPct val="80000"/>
              </a:lnSpc>
              <a:buFont typeface="Symbol" charset="2"/>
              <a:buChar char="Þ"/>
            </a:pPr>
            <a:r>
              <a:rPr lang="en-US" dirty="0" smtClean="0"/>
              <a:t>Execution of privileged instructions handled by VMM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 smtClean="0"/>
              <a:t>E.g., Timer interrupt: VMM suspends currently running guest VM, saves its state, handles interrupt, determine which guest VM to run next, and then load its state 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 smtClean="0"/>
              <a:t>Guest VMs that rely on timer interrupt provided with virtual timer and an emulated timer interrupt by VMM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 smtClean="0"/>
              <a:t>Requirements of system virtual machines are </a:t>
            </a:r>
            <a:br>
              <a:rPr lang="en-US" dirty="0" smtClean="0"/>
            </a:br>
            <a:r>
              <a:rPr lang="en-US" dirty="0" smtClean="0"/>
              <a:t>same as paged-virtual memory: 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dirty="0" smtClean="0"/>
              <a:t>At least 2 processor modes, system and user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dirty="0" smtClean="0"/>
              <a:t>Privileged subset of instructions available only in system mode, trap if executed in user mode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 smtClean="0"/>
              <a:t>All system resources controllable only via these instructions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404AD-1413-F84C-9B6C-5AE24394E150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765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ISA Support for Virtual Machines</a:t>
            </a:r>
          </a:p>
        </p:txBody>
      </p:sp>
      <p:sp>
        <p:nvSpPr>
          <p:cNvPr id="2296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If </a:t>
            </a:r>
            <a:r>
              <a:rPr lang="en-US" dirty="0" err="1"/>
              <a:t>VMs</a:t>
            </a:r>
            <a:r>
              <a:rPr lang="en-US" dirty="0"/>
              <a:t> are planned for during design of ISA, easy to reduce instructions that must be executed by a VMM and how long it takes to emulate them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Since </a:t>
            </a:r>
            <a:r>
              <a:rPr lang="en-US" dirty="0" err="1"/>
              <a:t>VMs</a:t>
            </a:r>
            <a:r>
              <a:rPr lang="en-US" dirty="0"/>
              <a:t> have been considered for desktop/PC server apps only recently, most </a:t>
            </a:r>
            <a:r>
              <a:rPr lang="en-US" dirty="0" err="1"/>
              <a:t>ISAs</a:t>
            </a:r>
            <a:r>
              <a:rPr lang="en-US" dirty="0"/>
              <a:t> were created without virtualization in mind, including 80x86 and most RISC architectures</a:t>
            </a:r>
          </a:p>
          <a:p>
            <a:pPr>
              <a:lnSpc>
                <a:spcPct val="80000"/>
              </a:lnSpc>
            </a:pPr>
            <a:r>
              <a:rPr lang="en-US" dirty="0"/>
              <a:t>VMM must ensure that guest system only interacts with virtual resources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/>
              <a:t> conventional guest OS runs as user mode program on top of VMM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If guest OS attempts to access or modify information related to HW resources via a privileged instruction--for example, reading or writing the page table pointer--it will trap to the VMM</a:t>
            </a:r>
          </a:p>
          <a:p>
            <a:pPr>
              <a:lnSpc>
                <a:spcPct val="80000"/>
              </a:lnSpc>
            </a:pPr>
            <a:r>
              <a:rPr lang="en-US" dirty="0"/>
              <a:t>If not, VMM must intercept instruction and support a virtual version of the sensitive information as the guest OS expects (examples soon)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805F8-EC38-3A41-9393-3446BCAAB769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46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VMs on Virtual Memory</a:t>
            </a:r>
          </a:p>
        </p:txBody>
      </p:sp>
      <p:sp>
        <p:nvSpPr>
          <p:cNvPr id="22978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458200" cy="5562600"/>
          </a:xfrm>
        </p:spPr>
        <p:txBody>
          <a:bodyPr/>
          <a:lstStyle/>
          <a:p>
            <a:r>
              <a:rPr lang="en-US" sz="2400" dirty="0"/>
              <a:t>Virtualization of virtual memory if each guest OS in every VM manages its own set of page tables?</a:t>
            </a:r>
          </a:p>
          <a:p>
            <a:r>
              <a:rPr lang="en-US" sz="2400" dirty="0"/>
              <a:t>VMM separates </a:t>
            </a:r>
            <a:r>
              <a:rPr lang="en-US" sz="2400" dirty="0">
                <a:solidFill>
                  <a:srgbClr val="0332B7"/>
                </a:solidFill>
              </a:rPr>
              <a:t>real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332B7"/>
                </a:solidFill>
              </a:rPr>
              <a:t>physical memory</a:t>
            </a:r>
            <a:r>
              <a:rPr lang="en-US" sz="2400" dirty="0"/>
              <a:t> </a:t>
            </a:r>
          </a:p>
          <a:p>
            <a:pPr lvl="1"/>
            <a:r>
              <a:rPr lang="en-US" sz="2000" dirty="0"/>
              <a:t>Makes real memory a separate, intermediate level between virtual memory and physical memory</a:t>
            </a:r>
          </a:p>
          <a:p>
            <a:pPr lvl="1"/>
            <a:r>
              <a:rPr lang="en-US" sz="2000" dirty="0"/>
              <a:t>Some use the terms </a:t>
            </a:r>
            <a:r>
              <a:rPr lang="en-US" sz="2000" dirty="0">
                <a:solidFill>
                  <a:srgbClr val="0332B7"/>
                </a:solidFill>
              </a:rPr>
              <a:t>virtual memory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332B7"/>
                </a:solidFill>
              </a:rPr>
              <a:t>physical memory</a:t>
            </a:r>
            <a:r>
              <a:rPr lang="en-US" sz="2000" dirty="0"/>
              <a:t>, and </a:t>
            </a:r>
            <a:r>
              <a:rPr lang="en-US" sz="2000" dirty="0">
                <a:solidFill>
                  <a:srgbClr val="0332B7"/>
                </a:solidFill>
              </a:rPr>
              <a:t>machine memory</a:t>
            </a:r>
            <a:r>
              <a:rPr lang="en-US" sz="2000" dirty="0"/>
              <a:t> to name the 3 levels</a:t>
            </a:r>
          </a:p>
          <a:p>
            <a:pPr lvl="1"/>
            <a:r>
              <a:rPr lang="en-US" sz="2000" dirty="0"/>
              <a:t>Guest OS maps virtual memory to real memory via its page tables, and VMM page tables map real memory to physical memory</a:t>
            </a:r>
          </a:p>
          <a:p>
            <a:r>
              <a:rPr lang="en-US" sz="2400" dirty="0"/>
              <a:t>VMM maintains a </a:t>
            </a:r>
            <a:r>
              <a:rPr lang="en-US" sz="2400" dirty="0">
                <a:solidFill>
                  <a:srgbClr val="0332B7"/>
                </a:solidFill>
              </a:rPr>
              <a:t>shadow page table</a:t>
            </a:r>
            <a:r>
              <a:rPr lang="en-US" sz="2400" dirty="0"/>
              <a:t> that maps directly from the guest virtual address space to the physical address space of HW</a:t>
            </a:r>
          </a:p>
          <a:p>
            <a:pPr lvl="1"/>
            <a:r>
              <a:rPr lang="en-US" sz="2000" dirty="0"/>
              <a:t>Rather than pay extra level of indirection on every memory access</a:t>
            </a:r>
          </a:p>
          <a:p>
            <a:pPr lvl="1"/>
            <a:r>
              <a:rPr lang="en-US" sz="2000" dirty="0"/>
              <a:t>VMM must trap any attempt by guest OS to change its page table or to access the page table pointer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EA6EC-70B7-DD4B-8DDE-EAF7AB44FB79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41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2287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Types of Virtual Machine</a:t>
            </a:r>
          </a:p>
          <a:p>
            <a:pPr lvl="1"/>
            <a:r>
              <a:rPr lang="en-US" smtClean="0"/>
              <a:t>User-level</a:t>
            </a:r>
          </a:p>
          <a:p>
            <a:pPr lvl="1"/>
            <a:r>
              <a:rPr lang="en-US" smtClean="0"/>
              <a:t>System-level</a:t>
            </a:r>
          </a:p>
          <a:p>
            <a:r>
              <a:rPr lang="en-US" smtClean="0"/>
              <a:t>Techniques for implementing all or parts of a non-native ISA on a host machine:</a:t>
            </a:r>
          </a:p>
          <a:p>
            <a:pPr lvl="1"/>
            <a:r>
              <a:rPr lang="en-US" smtClean="0"/>
              <a:t>Interpreter</a:t>
            </a:r>
          </a:p>
          <a:p>
            <a:pPr lvl="1"/>
            <a:r>
              <a:rPr lang="en-US" smtClean="0"/>
              <a:t>Static binary translation</a:t>
            </a:r>
          </a:p>
          <a:p>
            <a:pPr lvl="1"/>
            <a:r>
              <a:rPr lang="en-US" smtClean="0"/>
              <a:t>Dynamic binary translation</a:t>
            </a:r>
          </a:p>
          <a:p>
            <a:pPr lvl="1"/>
            <a:r>
              <a:rPr lang="en-US" smtClean="0"/>
              <a:t>Hardware emulation</a:t>
            </a:r>
          </a:p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D84C2-63EC-3D4B-8153-968F2328054F}" type="slidenum">
              <a:rPr lang="en-US"/>
              <a:pPr/>
              <a:t>3</a:t>
            </a:fld>
            <a:endParaRPr lang="en-US"/>
          </a:p>
        </p:txBody>
      </p:sp>
      <p:sp>
        <p:nvSpPr>
          <p:cNvPr id="2287620" name="Rectangle 4"/>
          <p:cNvSpPr>
            <a:spLocks noChangeArrowheads="1"/>
          </p:cNvSpPr>
          <p:nvPr/>
        </p:nvSpPr>
        <p:spPr bwMode="auto">
          <a:xfrm>
            <a:off x="4056063" y="296863"/>
            <a:ext cx="1841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030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ISA Support for VMs &amp; Virtual Memory</a:t>
            </a:r>
          </a:p>
        </p:txBody>
      </p:sp>
      <p:sp>
        <p:nvSpPr>
          <p:cNvPr id="2298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IBM 370 architecture added additional level of indirection that is managed by the VMM </a:t>
            </a:r>
          </a:p>
          <a:p>
            <a:pPr lvl="1"/>
            <a:r>
              <a:rPr lang="en-US" dirty="0"/>
              <a:t>Guest OS keeps its page tables as before, so the shadow pages are unnecessary</a:t>
            </a:r>
          </a:p>
          <a:p>
            <a:r>
              <a:rPr lang="en-US" dirty="0"/>
              <a:t>To </a:t>
            </a:r>
            <a:r>
              <a:rPr lang="en-US" dirty="0" err="1"/>
              <a:t>virtualize</a:t>
            </a:r>
            <a:r>
              <a:rPr lang="en-US" dirty="0"/>
              <a:t> software TLB, VMM manages the real TLB and has a copy of the contents of the TLB of each guest VM</a:t>
            </a:r>
          </a:p>
          <a:p>
            <a:pPr lvl="1"/>
            <a:r>
              <a:rPr lang="en-US" dirty="0"/>
              <a:t>Any instruction that accesses the TLB must trap</a:t>
            </a:r>
          </a:p>
          <a:p>
            <a:pPr lvl="1"/>
            <a:r>
              <a:rPr lang="en-US" dirty="0" err="1"/>
              <a:t>TLBs</a:t>
            </a:r>
            <a:r>
              <a:rPr lang="en-US" dirty="0"/>
              <a:t> with Process ID tags support a mix of entries from different </a:t>
            </a:r>
            <a:r>
              <a:rPr lang="en-US" dirty="0" err="1"/>
              <a:t>VMs</a:t>
            </a:r>
            <a:r>
              <a:rPr lang="en-US" dirty="0"/>
              <a:t> and the VMM, thereby avoiding flushing of the TLB on a VM switch</a:t>
            </a:r>
          </a:p>
          <a:p>
            <a:r>
              <a:rPr lang="en-US" dirty="0"/>
              <a:t>Recent processor designs have added similar mechanisms to accelerate </a:t>
            </a:r>
            <a:r>
              <a:rPr lang="en-US" dirty="0" err="1"/>
              <a:t>VMMs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98929-E8EE-3046-878D-8C061FAE4C54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239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Virtualization on I/O</a:t>
            </a:r>
          </a:p>
        </p:txBody>
      </p:sp>
      <p:sp>
        <p:nvSpPr>
          <p:cNvPr id="22999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562600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dirty="0"/>
              <a:t>Most difficult part of virtualization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Increasing number of I/O devices attached to the computer 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Increasing diversity of I/O device types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Sharing of a real device among multiple </a:t>
            </a:r>
            <a:r>
              <a:rPr lang="en-US" dirty="0" err="1"/>
              <a:t>VMs</a:t>
            </a:r>
            <a:r>
              <a:rPr lang="en-US" dirty="0"/>
              <a:t>,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Supporting the myriad of device drivers that are required, especially if different guest </a:t>
            </a:r>
            <a:r>
              <a:rPr lang="en-US" dirty="0" err="1"/>
              <a:t>OSes</a:t>
            </a:r>
            <a:r>
              <a:rPr lang="en-US" dirty="0"/>
              <a:t> are supported on the same VM system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/>
              <a:t>Give each VM generic versions of each type of I/O device driver, and let VMM handle real I/O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/>
              <a:t>Method for mapping virtual to physical I/O device depends on the type of device: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Disks partitioned by VMM to create virtual disks for guest </a:t>
            </a:r>
            <a:r>
              <a:rPr lang="en-US" dirty="0" err="1"/>
              <a:t>VMs</a:t>
            </a:r>
            <a:endParaRPr lang="en-US" dirty="0"/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Network interfaces shared between </a:t>
            </a:r>
            <a:r>
              <a:rPr lang="en-US" dirty="0" err="1"/>
              <a:t>VMs</a:t>
            </a:r>
            <a:r>
              <a:rPr lang="en-US" dirty="0"/>
              <a:t> in short time slices, and VMM tracks messages for virtual network addresses to ensure that guest </a:t>
            </a:r>
            <a:r>
              <a:rPr lang="en-US" dirty="0" err="1"/>
              <a:t>VMs</a:t>
            </a:r>
            <a:r>
              <a:rPr lang="en-US" dirty="0"/>
              <a:t> only receive their messages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08CE0-6528-184A-B585-3DCDDD33EE6F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915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 smtClean="0"/>
              <a:t>Arvind</a:t>
            </a:r>
            <a:r>
              <a:rPr lang="en-US" dirty="0"/>
              <a:t> </a:t>
            </a:r>
            <a:r>
              <a:rPr lang="en-US" dirty="0" smtClean="0"/>
              <a:t>(MIT)</a:t>
            </a:r>
            <a:endParaRPr lang="en-US" dirty="0"/>
          </a:p>
          <a:p>
            <a:pPr lvl="1"/>
            <a:r>
              <a:rPr lang="en-US" dirty="0"/>
              <a:t>Joel </a:t>
            </a:r>
            <a:r>
              <a:rPr lang="en-US" dirty="0" err="1" smtClean="0"/>
              <a:t>Emer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Intel</a:t>
            </a:r>
            <a:r>
              <a:rPr lang="en-US" dirty="0"/>
              <a:t>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8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Virtual Machine (VM)</a:t>
            </a:r>
            <a:endParaRPr lang="en-US" dirty="0"/>
          </a:p>
        </p:txBody>
      </p:sp>
      <p:sp>
        <p:nvSpPr>
          <p:cNvPr id="22906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8534400" cy="5562600"/>
          </a:xfrm>
        </p:spPr>
        <p:txBody>
          <a:bodyPr/>
          <a:lstStyle/>
          <a:p>
            <a:r>
              <a:rPr lang="en-US" b="1" dirty="0" smtClean="0"/>
              <a:t>User Virtual Machines </a:t>
            </a:r>
            <a:r>
              <a:rPr lang="en-US" dirty="0" smtClean="0"/>
              <a:t>run a single application according to some standard application binary interface (ABI).</a:t>
            </a:r>
          </a:p>
          <a:p>
            <a:pPr lvl="1"/>
            <a:r>
              <a:rPr lang="en-US" dirty="0" smtClean="0"/>
              <a:t>Example user ABIs include Win32 for windows and Java Virtual Machine (JVM)</a:t>
            </a:r>
          </a:p>
          <a:p>
            <a:r>
              <a:rPr lang="en-US" dirty="0" smtClean="0"/>
              <a:t>“</a:t>
            </a:r>
            <a:r>
              <a:rPr lang="en-US" b="1" dirty="0" smtClean="0"/>
              <a:t>(Operating) System Virtual Machines</a:t>
            </a:r>
            <a:r>
              <a:rPr lang="en-US" dirty="0" smtClean="0"/>
              <a:t>” provide a complete system level environment at binary ISA</a:t>
            </a:r>
          </a:p>
          <a:p>
            <a:pPr lvl="1"/>
            <a:r>
              <a:rPr lang="en-US" dirty="0" smtClean="0"/>
              <a:t>E.g., IBM VM/370, VMware ESX Server, and </a:t>
            </a:r>
            <a:r>
              <a:rPr lang="en-US" dirty="0" err="1" smtClean="0"/>
              <a:t>Xen</a:t>
            </a:r>
            <a:endParaRPr lang="en-US" dirty="0" smtClean="0"/>
          </a:p>
          <a:p>
            <a:pPr lvl="1"/>
            <a:r>
              <a:rPr lang="en-US" dirty="0" smtClean="0"/>
              <a:t>Single computer runs multiple VMs, and can support a multiple, different </a:t>
            </a:r>
            <a:r>
              <a:rPr lang="en-US" dirty="0" err="1" smtClean="0"/>
              <a:t>OSes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On conventional platform, single OS “owns” all HW resources </a:t>
            </a:r>
          </a:p>
          <a:p>
            <a:pPr lvl="2"/>
            <a:r>
              <a:rPr lang="en-US" dirty="0" smtClean="0"/>
              <a:t>With a VM, multiple </a:t>
            </a:r>
            <a:r>
              <a:rPr lang="en-US" dirty="0" err="1" smtClean="0"/>
              <a:t>OSes</a:t>
            </a:r>
            <a:r>
              <a:rPr lang="en-US" dirty="0" smtClean="0"/>
              <a:t> all share HW resources</a:t>
            </a:r>
          </a:p>
          <a:p>
            <a:r>
              <a:rPr lang="en-US" dirty="0" smtClean="0"/>
              <a:t>Underlying HW platform is called the host, where its resources used to run guest VMs (user and/or system)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8C57A-7CD6-9341-933B-8DF19EC6BC7F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34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Applications</a:t>
            </a:r>
            <a:endParaRPr lang="en-US"/>
          </a:p>
        </p:txBody>
      </p:sp>
      <p:sp>
        <p:nvSpPr>
          <p:cNvPr id="2232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How is a software application encoded?</a:t>
            </a:r>
          </a:p>
          <a:p>
            <a:pPr lvl="1"/>
            <a:r>
              <a:rPr lang="en-US" sz="2400" dirty="0" smtClean="0"/>
              <a:t>What are you getting when you buy a software application?</a:t>
            </a:r>
          </a:p>
          <a:p>
            <a:pPr lvl="1"/>
            <a:r>
              <a:rPr lang="en-US" sz="2400" dirty="0" smtClean="0"/>
              <a:t>What machines will it work on?</a:t>
            </a:r>
          </a:p>
          <a:p>
            <a:pPr lvl="1"/>
            <a:r>
              <a:rPr lang="en-US" sz="2400" dirty="0" smtClean="0"/>
              <a:t>Who do you blame if it doesn’t work, i.e., what contract(s) were violated?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7500-7CF5-0646-8E95-E89DAA6BD960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11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620000" cy="685800"/>
          </a:xfrm>
        </p:spPr>
        <p:txBody>
          <a:bodyPr/>
          <a:lstStyle/>
          <a:p>
            <a:r>
              <a:rPr lang="en-US" dirty="0"/>
              <a:t>User Virtual Machine </a:t>
            </a:r>
            <a:r>
              <a:rPr lang="en-US" dirty="0" smtClean="0"/>
              <a:t>= ISA </a:t>
            </a:r>
            <a:r>
              <a:rPr lang="en-US" dirty="0"/>
              <a:t>+ Environment</a:t>
            </a:r>
          </a:p>
        </p:txBody>
      </p:sp>
      <p:sp>
        <p:nvSpPr>
          <p:cNvPr id="22333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ISA alone not sufficient to write useful programs, need I/</a:t>
            </a:r>
            <a:r>
              <a:rPr lang="en-US" sz="2400" dirty="0" smtClean="0"/>
              <a:t>O too!</a:t>
            </a:r>
          </a:p>
          <a:p>
            <a:r>
              <a:rPr lang="en-US" sz="2400" dirty="0"/>
              <a:t>Direct access to memory mapped I/O via load/store instructions problematic</a:t>
            </a:r>
          </a:p>
          <a:p>
            <a:pPr lvl="1"/>
            <a:r>
              <a:rPr lang="en-US" sz="2000" dirty="0"/>
              <a:t>time-shared systems</a:t>
            </a:r>
          </a:p>
          <a:p>
            <a:pPr lvl="1"/>
            <a:r>
              <a:rPr lang="en-US" sz="2000" dirty="0"/>
              <a:t>portability</a:t>
            </a:r>
          </a:p>
          <a:p>
            <a:r>
              <a:rPr lang="en-US" sz="2400" dirty="0"/>
              <a:t>Operating system</a:t>
            </a:r>
            <a:r>
              <a:rPr lang="en-US" sz="2400" dirty="0" smtClean="0"/>
              <a:t> usually responsible </a:t>
            </a:r>
            <a:r>
              <a:rPr lang="en-US" sz="2400" dirty="0"/>
              <a:t>for I/O</a:t>
            </a:r>
          </a:p>
          <a:p>
            <a:pPr lvl="1"/>
            <a:r>
              <a:rPr lang="en-US" sz="2000" dirty="0"/>
              <a:t>sharing devices and managing security</a:t>
            </a:r>
          </a:p>
          <a:p>
            <a:pPr lvl="1"/>
            <a:r>
              <a:rPr lang="en-US" sz="2000" dirty="0"/>
              <a:t>hiding different types of hardware (e.g., EIDE vs. SCSI disks)</a:t>
            </a:r>
          </a:p>
          <a:p>
            <a:r>
              <a:rPr lang="en-US" sz="2400" dirty="0"/>
              <a:t>ISA communicates with operating system through some standard mechanism, i.e., </a:t>
            </a:r>
            <a:r>
              <a:rPr lang="en-US" sz="2400" b="1" dirty="0" err="1">
                <a:latin typeface="Courier New" charset="0"/>
              </a:rPr>
              <a:t>syscall</a:t>
            </a:r>
            <a:r>
              <a:rPr lang="en-US" sz="2400" dirty="0"/>
              <a:t> instructions</a:t>
            </a:r>
          </a:p>
          <a:p>
            <a:pPr lvl="1"/>
            <a:r>
              <a:rPr lang="en-US" sz="2000" dirty="0"/>
              <a:t>example convention to open file:</a:t>
            </a:r>
          </a:p>
          <a:p>
            <a:pPr lvl="1">
              <a:buFontTx/>
              <a:buNone/>
            </a:pPr>
            <a:r>
              <a:rPr lang="en-US" sz="2000" b="1" dirty="0" err="1">
                <a:latin typeface="Courier New" charset="0"/>
              </a:rPr>
              <a:t>a</a:t>
            </a:r>
            <a:r>
              <a:rPr lang="en-US" sz="2000" b="1" dirty="0" err="1" smtClean="0">
                <a:latin typeface="Courier New" charset="0"/>
              </a:rPr>
              <a:t>ddi</a:t>
            </a:r>
            <a:r>
              <a:rPr lang="en-US" sz="2000" b="1" dirty="0" smtClean="0">
                <a:latin typeface="Courier New" charset="0"/>
              </a:rPr>
              <a:t> x1</a:t>
            </a:r>
            <a:r>
              <a:rPr lang="en-US" sz="2000" b="1" dirty="0">
                <a:latin typeface="Courier New" charset="0"/>
              </a:rPr>
              <a:t>, </a:t>
            </a:r>
            <a:r>
              <a:rPr lang="en-US" sz="2000" b="1" dirty="0" smtClean="0">
                <a:latin typeface="Courier New" charset="0"/>
              </a:rPr>
              <a:t>x0</a:t>
            </a:r>
            <a:r>
              <a:rPr lang="en-US" sz="2000" b="1" dirty="0">
                <a:latin typeface="Courier New" charset="0"/>
              </a:rPr>
              <a:t>, 27		# 27 is code for file open</a:t>
            </a:r>
          </a:p>
          <a:p>
            <a:pPr lvl="1">
              <a:buFontTx/>
              <a:buNone/>
            </a:pPr>
            <a:r>
              <a:rPr lang="en-US" sz="2000" b="1" dirty="0" err="1">
                <a:latin typeface="Courier New" charset="0"/>
              </a:rPr>
              <a:t>a</a:t>
            </a:r>
            <a:r>
              <a:rPr lang="en-US" sz="2000" b="1" dirty="0" err="1" smtClean="0">
                <a:latin typeface="Courier New" charset="0"/>
              </a:rPr>
              <a:t>ddu</a:t>
            </a:r>
            <a:r>
              <a:rPr lang="en-US" sz="2000" b="1" dirty="0" smtClean="0">
                <a:latin typeface="Courier New" charset="0"/>
              </a:rPr>
              <a:t> x2</a:t>
            </a:r>
            <a:r>
              <a:rPr lang="en-US" sz="2000" b="1" dirty="0">
                <a:latin typeface="Courier New" charset="0"/>
              </a:rPr>
              <a:t>, </a:t>
            </a:r>
            <a:r>
              <a:rPr lang="en-US" sz="2000" b="1" dirty="0" smtClean="0">
                <a:latin typeface="Courier New" charset="0"/>
              </a:rPr>
              <a:t>x0</a:t>
            </a:r>
            <a:r>
              <a:rPr lang="en-US" sz="2000" b="1" dirty="0">
                <a:latin typeface="Courier New" charset="0"/>
              </a:rPr>
              <a:t>, </a:t>
            </a:r>
            <a:r>
              <a:rPr lang="en-US" sz="2000" b="1" dirty="0" err="1">
                <a:latin typeface="Courier New" charset="0"/>
              </a:rPr>
              <a:t>rfname</a:t>
            </a:r>
            <a:r>
              <a:rPr lang="en-US" sz="2000" b="1" dirty="0">
                <a:latin typeface="Courier New" charset="0"/>
              </a:rPr>
              <a:t>	# </a:t>
            </a:r>
            <a:r>
              <a:rPr lang="en-US" sz="2000" b="1" dirty="0" smtClean="0">
                <a:latin typeface="Courier New" charset="0"/>
              </a:rPr>
              <a:t>x2 </a:t>
            </a:r>
            <a:r>
              <a:rPr lang="en-US" sz="2000" b="1" dirty="0">
                <a:latin typeface="Courier New" charset="0"/>
              </a:rPr>
              <a:t>points to filename string</a:t>
            </a:r>
          </a:p>
          <a:p>
            <a:pPr lvl="1">
              <a:buFontTx/>
              <a:buNone/>
            </a:pPr>
            <a:r>
              <a:rPr lang="en-US" sz="2000" b="1" dirty="0" err="1">
                <a:latin typeface="Courier New" charset="0"/>
              </a:rPr>
              <a:t>syscall</a:t>
            </a:r>
            <a:r>
              <a:rPr lang="en-US" sz="2000" b="1" dirty="0">
                <a:latin typeface="Courier New" charset="0"/>
              </a:rPr>
              <a:t>			# cause trap into OS</a:t>
            </a:r>
          </a:p>
          <a:p>
            <a:pPr lvl="1">
              <a:buFontTx/>
              <a:buNone/>
            </a:pPr>
            <a:r>
              <a:rPr lang="en-US" sz="2000" b="1" dirty="0">
                <a:latin typeface="Courier New" charset="0"/>
              </a:rPr>
              <a:t># On return from </a:t>
            </a:r>
            <a:r>
              <a:rPr lang="en-US" sz="2000" b="1" dirty="0" err="1">
                <a:latin typeface="Courier New" charset="0"/>
              </a:rPr>
              <a:t>syscall</a:t>
            </a:r>
            <a:r>
              <a:rPr lang="en-US" sz="2000" b="1" dirty="0">
                <a:latin typeface="Courier New" charset="0"/>
              </a:rPr>
              <a:t>, </a:t>
            </a:r>
            <a:r>
              <a:rPr lang="en-US" sz="2000" b="1" dirty="0" smtClean="0">
                <a:latin typeface="Courier New" charset="0"/>
              </a:rPr>
              <a:t>x1 </a:t>
            </a:r>
            <a:r>
              <a:rPr lang="en-US" sz="2000" b="1" dirty="0">
                <a:latin typeface="Courier New" charset="0"/>
              </a:rPr>
              <a:t>holds file descriptor</a:t>
            </a:r>
            <a:endParaRPr lang="en-US" sz="2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07498-AE7F-6C46-9BE6-1EF657099DFD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496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33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Binary Interface (ABI)</a:t>
            </a:r>
            <a:endParaRPr lang="en-US"/>
          </a:p>
        </p:txBody>
      </p:sp>
      <p:sp>
        <p:nvSpPr>
          <p:cNvPr id="223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ABI is a specification of the binary format used to encode programs for a virtual </a:t>
            </a:r>
            <a:r>
              <a:rPr lang="en-US" dirty="0" smtClean="0"/>
              <a:t>machine, encodes </a:t>
            </a:r>
            <a:r>
              <a:rPr lang="en-US" dirty="0" smtClean="0"/>
              <a:t>program </a:t>
            </a:r>
            <a:r>
              <a:rPr lang="en-US" dirty="0" smtClean="0"/>
              <a:t>text (instructions) and initial values of some data segments</a:t>
            </a:r>
          </a:p>
          <a:p>
            <a:r>
              <a:rPr lang="en-US" dirty="0" smtClean="0"/>
              <a:t>Virtual </a:t>
            </a:r>
            <a:r>
              <a:rPr lang="en-US" dirty="0" smtClean="0"/>
              <a:t>machine specifications include</a:t>
            </a:r>
          </a:p>
          <a:p>
            <a:pPr lvl="1"/>
            <a:r>
              <a:rPr lang="en-US" dirty="0" smtClean="0"/>
              <a:t>what state is available at process creation</a:t>
            </a:r>
          </a:p>
          <a:p>
            <a:pPr lvl="1"/>
            <a:r>
              <a:rPr lang="en-US" dirty="0" smtClean="0"/>
              <a:t>which instructions are available (the ISA)</a:t>
            </a:r>
          </a:p>
          <a:p>
            <a:pPr lvl="1"/>
            <a:r>
              <a:rPr lang="en-US" dirty="0" smtClean="0"/>
              <a:t>what system calls are possible (I/O, or the environment)</a:t>
            </a:r>
          </a:p>
          <a:p>
            <a:r>
              <a:rPr lang="en-US" dirty="0" smtClean="0"/>
              <a:t>Operating </a:t>
            </a:r>
            <a:r>
              <a:rPr lang="en-US" dirty="0" smtClean="0"/>
              <a:t>system implements the virtual machine</a:t>
            </a:r>
          </a:p>
          <a:p>
            <a:pPr lvl="1"/>
            <a:r>
              <a:rPr lang="en-US" dirty="0" smtClean="0"/>
              <a:t>at process startup, OS reads the binary program, creates an environment for it, then begins to execute the code, handling traps for I/O calls, emulation, etc.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03C5E-E0E6-DA4F-8E9A-DADB9FCFDB80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04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OS Can Support Multiple User VMs</a:t>
            </a:r>
            <a:endParaRPr lang="en-US"/>
          </a:p>
        </p:txBody>
      </p:sp>
      <p:sp>
        <p:nvSpPr>
          <p:cNvPr id="2235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Virtual machine features change over time with new versions of operating system</a:t>
            </a:r>
          </a:p>
          <a:p>
            <a:pPr lvl="1"/>
            <a:r>
              <a:rPr lang="en-US" smtClean="0"/>
              <a:t>new ISA instructions added</a:t>
            </a:r>
          </a:p>
          <a:p>
            <a:pPr lvl="1"/>
            <a:r>
              <a:rPr lang="en-US" smtClean="0"/>
              <a:t>new types of I/O are added (e.g., asynchronous file I/O)</a:t>
            </a:r>
          </a:p>
          <a:p>
            <a:r>
              <a:rPr lang="en-US" smtClean="0"/>
              <a:t>Common to provide backwards compatibility so old binaries run on new OS</a:t>
            </a:r>
          </a:p>
          <a:p>
            <a:pPr lvl="1"/>
            <a:r>
              <a:rPr lang="en-US" smtClean="0"/>
              <a:t>SunOS 5 (System V Release 4 Unix, Solaris) can run binaries compiled for SunOS4 (BSD-style Unix)</a:t>
            </a:r>
          </a:p>
          <a:p>
            <a:pPr lvl="1"/>
            <a:r>
              <a:rPr lang="en-US" smtClean="0"/>
              <a:t>Windows 98 runs MS-DOS programs</a:t>
            </a:r>
          </a:p>
          <a:p>
            <a:r>
              <a:rPr lang="en-US" smtClean="0"/>
              <a:t>If ABI needs instructions not supported by native hardware, OS can provide in software</a:t>
            </a:r>
          </a:p>
          <a:p>
            <a:pPr lvl="1"/>
            <a:endParaRPr lang="en-US" smtClean="0"/>
          </a:p>
          <a:p>
            <a:pPr lvl="1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CA744-1B15-6E4F-9469-9987726CE7E3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92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ISA Implementations Partly in Software</a:t>
            </a:r>
            <a:endParaRPr lang="en-US" dirty="0"/>
          </a:p>
        </p:txBody>
      </p:sp>
      <p:sp>
        <p:nvSpPr>
          <p:cNvPr id="2237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Often good idea to implement part of ISA in software:</a:t>
            </a:r>
          </a:p>
          <a:p>
            <a:r>
              <a:rPr lang="en-US" smtClean="0"/>
              <a:t>Expensive but rarely used instructions can cause trap to OS emulation routine:</a:t>
            </a:r>
          </a:p>
          <a:p>
            <a:pPr lvl="1"/>
            <a:r>
              <a:rPr lang="en-US" smtClean="0"/>
              <a:t>e.g., decimal arithmetic instructions in MicroVax implementation of VAX ISA</a:t>
            </a:r>
          </a:p>
          <a:p>
            <a:r>
              <a:rPr lang="en-US" smtClean="0"/>
              <a:t>Infrequent but difficult operand values can cause trap</a:t>
            </a:r>
          </a:p>
          <a:p>
            <a:pPr lvl="1"/>
            <a:r>
              <a:rPr lang="en-US" smtClean="0"/>
              <a:t>e.g., IEEE floating-point denormals cause traps in almost all floating-point unit implementations</a:t>
            </a:r>
          </a:p>
          <a:p>
            <a:r>
              <a:rPr lang="en-US" smtClean="0"/>
              <a:t>Old machine can trap unused opcodes, allows binaries for new ISA to run on old hardware</a:t>
            </a:r>
          </a:p>
          <a:p>
            <a:pPr lvl="1"/>
            <a:r>
              <a:rPr lang="en-US" smtClean="0"/>
              <a:t>e.g., Sun SPARC v8 added integer multiply instructions, older v7 CPUs trap and emulate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FC9F0-091B-5440-A8CC-F60B5392A9AC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4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7443" grpId="0" build="p" autoUpdateAnimBg="0"/>
    </p:bldLst>
  </p:timing>
</p:sld>
</file>

<file path=ppt/theme/theme1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25095</TotalTime>
  <Words>2838</Words>
  <Application>Microsoft Macintosh PowerPoint</Application>
  <PresentationFormat>On-screen Show (4:3)</PresentationFormat>
  <Paragraphs>368</Paragraphs>
  <Slides>32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ParLab Template</vt:lpstr>
      <vt:lpstr>CS252 Graduate Computer Architecture Spring 2014 Lecture 16: Virtual Machines</vt:lpstr>
      <vt:lpstr>Last Time in Lecture 15</vt:lpstr>
      <vt:lpstr>Outline</vt:lpstr>
      <vt:lpstr>Types of Virtual Machine (VM)</vt:lpstr>
      <vt:lpstr>Software Applications</vt:lpstr>
      <vt:lpstr>User Virtual Machine = ISA + Environment</vt:lpstr>
      <vt:lpstr>Application Binary Interface (ABI)</vt:lpstr>
      <vt:lpstr>OS Can Support Multiple User VMs</vt:lpstr>
      <vt:lpstr>ISA Implementations Partly in Software</vt:lpstr>
      <vt:lpstr>Supporting Non-Native ISAs</vt:lpstr>
      <vt:lpstr>Software Interpreter</vt:lpstr>
      <vt:lpstr>Software Interpreter</vt:lpstr>
      <vt:lpstr>Binary Translation</vt:lpstr>
      <vt:lpstr>Binary Translation, Take 1</vt:lpstr>
      <vt:lpstr>Binary Translation Problems</vt:lpstr>
      <vt:lpstr>PC Mapping Table</vt:lpstr>
      <vt:lpstr>Binary Translation Problems</vt:lpstr>
      <vt:lpstr>Binary Translation, Take 2</vt:lpstr>
      <vt:lpstr>IBM System/38 and AS/400</vt:lpstr>
      <vt:lpstr>Dynamic Translation</vt:lpstr>
      <vt:lpstr>System VMs: Supporting Multiple OSs on Same Hardware</vt:lpstr>
      <vt:lpstr>Introduction to System Virtual Machines</vt:lpstr>
      <vt:lpstr>Virtual Machine Monitors (VMMs)</vt:lpstr>
      <vt:lpstr>VMM Overhead?</vt:lpstr>
      <vt:lpstr>Other Uses of VMs</vt:lpstr>
      <vt:lpstr>Requirements of a Virtual Machine Monitor</vt:lpstr>
      <vt:lpstr>Requirements of a Virtual Machine Monitor</vt:lpstr>
      <vt:lpstr>ISA Support for Virtual Machines</vt:lpstr>
      <vt:lpstr>Impact of VMs on Virtual Memory</vt:lpstr>
      <vt:lpstr>ISA Support for VMs &amp; Virtual Memory</vt:lpstr>
      <vt:lpstr>Impact of Virtualization on I/O</vt:lpstr>
      <vt:lpstr>Acknowledgements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CS252 Spring 2014 Lecture 1</dc:title>
  <dc:subject/>
  <dc:creator>Krste Asanovic</dc:creator>
  <cp:keywords/>
  <dc:description/>
  <cp:lastModifiedBy>Krste Asanovic</cp:lastModifiedBy>
  <cp:revision>3408</cp:revision>
  <cp:lastPrinted>2014-03-04T07:58:52Z</cp:lastPrinted>
  <dcterms:created xsi:type="dcterms:W3CDTF">2013-02-14T14:44:06Z</dcterms:created>
  <dcterms:modified xsi:type="dcterms:W3CDTF">2014-04-14T23:01:53Z</dcterms:modified>
  <cp:category/>
</cp:coreProperties>
</file>