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751" r:id="rId2"/>
    <p:sldId id="769" r:id="rId3"/>
    <p:sldId id="827" r:id="rId4"/>
    <p:sldId id="866" r:id="rId5"/>
    <p:sldId id="828" r:id="rId6"/>
    <p:sldId id="829" r:id="rId7"/>
    <p:sldId id="833" r:id="rId8"/>
    <p:sldId id="834" r:id="rId9"/>
    <p:sldId id="835" r:id="rId10"/>
    <p:sldId id="836" r:id="rId11"/>
    <p:sldId id="837" r:id="rId12"/>
    <p:sldId id="838" r:id="rId13"/>
    <p:sldId id="856" r:id="rId14"/>
    <p:sldId id="867" r:id="rId15"/>
    <p:sldId id="868" r:id="rId16"/>
    <p:sldId id="830" r:id="rId17"/>
    <p:sldId id="843" r:id="rId18"/>
    <p:sldId id="844" r:id="rId19"/>
    <p:sldId id="845" r:id="rId20"/>
    <p:sldId id="840" r:id="rId21"/>
    <p:sldId id="831" r:id="rId22"/>
    <p:sldId id="850" r:id="rId23"/>
    <p:sldId id="832" r:id="rId24"/>
    <p:sldId id="841" r:id="rId25"/>
    <p:sldId id="842" r:id="rId26"/>
    <p:sldId id="852" r:id="rId27"/>
    <p:sldId id="854" r:id="rId28"/>
    <p:sldId id="855" r:id="rId29"/>
    <p:sldId id="857" r:id="rId30"/>
    <p:sldId id="790" r:id="rId31"/>
    <p:sldId id="791" r:id="rId32"/>
    <p:sldId id="858" r:id="rId33"/>
    <p:sldId id="859" r:id="rId34"/>
    <p:sldId id="860" r:id="rId35"/>
    <p:sldId id="861" r:id="rId36"/>
    <p:sldId id="862" r:id="rId37"/>
    <p:sldId id="863" r:id="rId38"/>
    <p:sldId id="792" r:id="rId39"/>
    <p:sldId id="864" r:id="rId40"/>
    <p:sldId id="869" r:id="rId41"/>
    <p:sldId id="793" r:id="rId42"/>
    <p:sldId id="795" r:id="rId43"/>
    <p:sldId id="865" r:id="rId44"/>
    <p:sldId id="796" r:id="rId45"/>
    <p:sldId id="797" r:id="rId46"/>
    <p:sldId id="798" r:id="rId47"/>
    <p:sldId id="799" r:id="rId48"/>
    <p:sldId id="800" r:id="rId49"/>
    <p:sldId id="801" r:id="rId50"/>
    <p:sldId id="802" r:id="rId51"/>
    <p:sldId id="826" r:id="rId5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CC0000"/>
    <a:srgbClr val="FFD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65" autoAdjust="0"/>
  </p:normalViewPr>
  <p:slideViewPr>
    <p:cSldViewPr snapToGrid="0">
      <p:cViewPr varScale="1">
        <p:scale>
          <a:sx n="111" d="100"/>
          <a:sy n="111" d="100"/>
        </p:scale>
        <p:origin x="-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2C0E1AE9-A96A-474F-9659-1FEBE3DDF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CE92628D-D89C-E144-BE48-46AC94D88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9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332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92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916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076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461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817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258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50246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521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14654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	Advanced </a:t>
            </a:r>
            <a:r>
              <a:rPr lang="en-US" sz="3200" dirty="0"/>
              <a:t>Computer Graphics                    </a:t>
            </a:r>
            <a:r>
              <a:rPr lang="en-US" sz="3200" dirty="0" smtClean="0"/>
              <a:t>(Spring 2013)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CS 283, Lecture </a:t>
            </a:r>
            <a:r>
              <a:rPr lang="en-US" dirty="0" smtClean="0"/>
              <a:t>10:  </a:t>
            </a:r>
            <a:r>
              <a:rPr lang="en-US" dirty="0"/>
              <a:t>Monte Carlo Integration </a:t>
            </a:r>
          </a:p>
          <a:p>
            <a:pPr>
              <a:lnSpc>
                <a:spcPct val="90000"/>
              </a:lnSpc>
            </a:pPr>
            <a:r>
              <a:rPr lang="en-US" dirty="0"/>
              <a:t>Ravi Ramamoorthi</a:t>
            </a:r>
          </a:p>
          <a:p>
            <a:pPr>
              <a:lnSpc>
                <a:spcPct val="90000"/>
              </a:lnSpc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/~cs283</a:t>
            </a:r>
            <a:r>
              <a:rPr lang="en-US" dirty="0" smtClean="0"/>
              <a:t>/sp13</a:t>
            </a:r>
            <a:endParaRPr lang="en-US" dirty="0"/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23" name="Text Box 19"/>
          <p:cNvSpPr txBox="1">
            <a:spLocks noChangeArrowheads="1"/>
          </p:cNvSpPr>
          <p:nvPr/>
        </p:nvSpPr>
        <p:spPr bwMode="auto">
          <a:xfrm>
            <a:off x="2587625" y="6175375"/>
            <a:ext cx="653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Acknowledgements and many slides courtesy: </a:t>
            </a:r>
          </a:p>
          <a:p>
            <a:pPr algn="l"/>
            <a:r>
              <a:rPr lang="en-US"/>
              <a:t>Thomas Funkhouser, Szymon Rusinkiewicz and Pat Hanrahan</a:t>
            </a:r>
          </a:p>
        </p:txBody>
      </p:sp>
      <p:pic>
        <p:nvPicPr>
          <p:cNvPr id="1045524" name="Picture 20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430713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5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38650"/>
            <a:ext cx="1752600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6" name="Picture 22" descr="meier-painterly-sig96-nob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4403725"/>
            <a:ext cx="25146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18984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484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/>
              <a:t>Monte Carlo methods (random choose samples)</a:t>
            </a:r>
          </a:p>
          <a:p>
            <a:pPr algn="l"/>
            <a:endParaRPr lang="en-US"/>
          </a:p>
          <a:p>
            <a:pPr algn="l"/>
            <a:r>
              <a:rPr lang="en-US"/>
              <a:t>Advantages: </a:t>
            </a:r>
          </a:p>
          <a:p>
            <a:pPr algn="l">
              <a:buFontTx/>
              <a:buChar char="•"/>
            </a:pPr>
            <a:r>
              <a:rPr lang="en-US"/>
              <a:t> Robust for discontinuities</a:t>
            </a:r>
          </a:p>
          <a:p>
            <a:pPr algn="l">
              <a:buFontTx/>
              <a:buChar char="•"/>
            </a:pPr>
            <a:r>
              <a:rPr lang="en-US"/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/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/>
              <a:t> Relatively simple to implement, reason about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19758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05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77398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33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i="1"/>
                <a:t>x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 i="1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Describes possible outcomes of an experiment</a:t>
            </a:r>
          </a:p>
          <a:p>
            <a:r>
              <a:rPr lang="en-US"/>
              <a:t>In discrete case, e.g. value of a dice roll [x = 1-6]</a:t>
            </a:r>
          </a:p>
          <a:p>
            <a:r>
              <a:rPr lang="en-US"/>
              <a:t>Probability p associated with each x (1/6 for dice)</a:t>
            </a:r>
          </a:p>
          <a:p>
            <a:r>
              <a:rPr lang="en-US"/>
              <a:t> Continuous case is obvious extension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34229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60" name="Equation" r:id="rId3" imgW="2311400" imgH="939800" progId="Equation.DSMT4">
                  <p:embed/>
                </p:oleObj>
              </mc:Choice>
              <mc:Fallback>
                <p:oleObj name="Equation" r:id="rId3" imgW="2311400" imgH="93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89573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61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Rendering = integration</a:t>
            </a:r>
          </a:p>
          <a:p>
            <a:pPr lvl="1"/>
            <a:r>
              <a:rPr lang="en-US"/>
              <a:t>Reflectance equation: Integrate over incident illumination</a:t>
            </a:r>
          </a:p>
          <a:p>
            <a:pPr lvl="1"/>
            <a:r>
              <a:rPr lang="en-US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/>
              <a:t>Many sophisticated shading effects involve integrals</a:t>
            </a:r>
          </a:p>
          <a:p>
            <a:pPr lvl="1"/>
            <a:r>
              <a:rPr lang="en-US"/>
              <a:t>Antialiasing</a:t>
            </a:r>
          </a:p>
          <a:p>
            <a:pPr lvl="1"/>
            <a:r>
              <a:rPr lang="en-US"/>
              <a:t>Soft shadows</a:t>
            </a:r>
          </a:p>
          <a:p>
            <a:pPr lvl="1"/>
            <a:r>
              <a:rPr lang="en-US"/>
              <a:t>Indirect illumination</a:t>
            </a:r>
          </a:p>
          <a:p>
            <a:pPr lvl="1"/>
            <a:r>
              <a:rPr lang="en-US"/>
              <a:t>Caustics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Cumulative</a:t>
              </a:r>
              <a:b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 i="1"/>
              <a:t>Monte Carlo estimation of integrals</a:t>
            </a:r>
          </a:p>
          <a:p>
            <a:endParaRPr lang="en-US" i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2307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2308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762309" name="Text Box 5"/>
          <p:cNvSpPr txBox="1">
            <a:spLocks noChangeArrowheads="1"/>
          </p:cNvSpPr>
          <p:nvPr/>
        </p:nvSpPr>
        <p:spPr bwMode="auto">
          <a:xfrm>
            <a:off x="8356600" y="6491288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792163" y="6288088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Motivation for rendering in graphics: Covered in detail in next 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3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3332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763333" name="Text Box 5"/>
          <p:cNvSpPr txBox="1">
            <a:spLocks noChangeArrowheads="1"/>
          </p:cNvSpPr>
          <p:nvPr/>
        </p:nvSpPr>
        <p:spPr bwMode="auto">
          <a:xfrm>
            <a:off x="8332788" y="6491288"/>
            <a:ext cx="811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35012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3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4" name="Text Box 6"/>
          <p:cNvSpPr txBox="1">
            <a:spLocks noChangeArrowheads="1"/>
          </p:cNvSpPr>
          <p:nvPr/>
        </p:nvSpPr>
        <p:spPr bwMode="auto">
          <a:xfrm>
            <a:off x="1195388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5015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6" name="Text Box 8"/>
          <p:cNvSpPr txBox="1">
            <a:spLocks noChangeArrowheads="1"/>
          </p:cNvSpPr>
          <p:nvPr/>
        </p:nvSpPr>
        <p:spPr bwMode="auto">
          <a:xfrm>
            <a:off x="292100" y="3200400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35017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8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9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0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1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2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3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4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5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5026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350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63986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36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5028" name="Text Box 20"/>
          <p:cNvSpPr txBox="1">
            <a:spLocks noChangeArrowheads="1"/>
          </p:cNvSpPr>
          <p:nvPr/>
        </p:nvSpPr>
        <p:spPr bwMode="auto">
          <a:xfrm>
            <a:off x="3516313" y="35814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35029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30" name="Text Box 22"/>
          <p:cNvSpPr txBox="1">
            <a:spLocks noChangeArrowheads="1"/>
          </p:cNvSpPr>
          <p:nvPr/>
        </p:nvSpPr>
        <p:spPr bwMode="auto">
          <a:xfrm>
            <a:off x="7315200" y="62166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35031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32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/>
              <a:t>Monte Carlo methods (random choose samples)</a:t>
            </a:r>
          </a:p>
          <a:p>
            <a:pPr algn="l"/>
            <a:endParaRPr lang="en-US"/>
          </a:p>
          <a:p>
            <a:pPr algn="l"/>
            <a:r>
              <a:rPr lang="en-US"/>
              <a:t>Advantages: </a:t>
            </a:r>
          </a:p>
          <a:p>
            <a:pPr algn="l">
              <a:buFontTx/>
              <a:buChar char="•"/>
            </a:pPr>
            <a:r>
              <a:rPr lang="en-US"/>
              <a:t> Robust for discontinuities</a:t>
            </a:r>
          </a:p>
          <a:p>
            <a:pPr algn="l">
              <a:buFontTx/>
              <a:buChar char="•"/>
            </a:pPr>
            <a:r>
              <a:rPr lang="en-US"/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/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/>
              <a:t> Relatively simple to implement, reason about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360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38" name="Text Box 6"/>
          <p:cNvSpPr txBox="1">
            <a:spLocks noChangeArrowheads="1"/>
          </p:cNvSpPr>
          <p:nvPr/>
        </p:nvSpPr>
        <p:spPr bwMode="auto">
          <a:xfrm>
            <a:off x="2863850" y="5410200"/>
            <a:ext cx="74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36039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0" name="Text Box 8"/>
          <p:cNvSpPr txBox="1">
            <a:spLocks noChangeArrowheads="1"/>
          </p:cNvSpPr>
          <p:nvPr/>
        </p:nvSpPr>
        <p:spPr bwMode="auto">
          <a:xfrm>
            <a:off x="854075" y="3200400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36041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2" name="Text Box 10"/>
          <p:cNvSpPr txBox="1">
            <a:spLocks noChangeArrowheads="1"/>
          </p:cNvSpPr>
          <p:nvPr/>
        </p:nvSpPr>
        <p:spPr bwMode="auto">
          <a:xfrm>
            <a:off x="3859213" y="3505200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6043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4" name="Text Box 12"/>
          <p:cNvSpPr txBox="1">
            <a:spLocks noChangeArrowheads="1"/>
          </p:cNvSpPr>
          <p:nvPr/>
        </p:nvSpPr>
        <p:spPr bwMode="auto">
          <a:xfrm>
            <a:off x="1808163" y="5410200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36045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36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68598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057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6047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8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9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50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51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52" name="Text Box 20"/>
          <p:cNvSpPr txBox="1">
            <a:spLocks noChangeArrowheads="1"/>
          </p:cNvSpPr>
          <p:nvPr/>
        </p:nvSpPr>
        <p:spPr bwMode="auto">
          <a:xfrm>
            <a:off x="7315200" y="62166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36053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formally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4355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5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5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59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0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1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2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3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4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5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6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7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8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69" name="Line 17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7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71" name="Text Box 19"/>
          <p:cNvSpPr txBox="1">
            <a:spLocks noChangeArrowheads="1"/>
          </p:cNvSpPr>
          <p:nvPr/>
        </p:nvSpPr>
        <p:spPr bwMode="auto">
          <a:xfrm>
            <a:off x="447675" y="35814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graphicFrame>
        <p:nvGraphicFramePr>
          <p:cNvPr id="1764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29328"/>
              </p:ext>
            </p:extLst>
          </p:nvPr>
        </p:nvGraphicFramePr>
        <p:xfrm>
          <a:off x="3706813" y="1831975"/>
          <a:ext cx="485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77" name="Equation" r:id="rId3" imgW="2184400" imgH="457200" progId="Equation.DSMT4">
                  <p:embed/>
                </p:oleObj>
              </mc:Choice>
              <mc:Fallback>
                <p:oleObj name="Equation" r:id="rId3" imgW="21844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831975"/>
                        <a:ext cx="48593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73" name="Line 2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5913"/>
            <a:ext cx="8272462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for Dice Example?</a:t>
            </a:r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out on board (variance for single dice roll)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0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1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6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2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5" name="Text Box 19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5396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7" name="Line 21"/>
          <p:cNvSpPr>
            <a:spLocks noChangeShapeType="1"/>
          </p:cNvSpPr>
          <p:nvPr/>
        </p:nvSpPr>
        <p:spPr bwMode="auto">
          <a:xfrm flipV="1">
            <a:off x="2286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8" name="Line 22"/>
          <p:cNvSpPr>
            <a:spLocks noChangeShapeType="1"/>
          </p:cNvSpPr>
          <p:nvPr/>
        </p:nvSpPr>
        <p:spPr bwMode="auto">
          <a:xfrm flipV="1">
            <a:off x="2438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9" name="Line 23"/>
          <p:cNvSpPr>
            <a:spLocks noChangeShapeType="1"/>
          </p:cNvSpPr>
          <p:nvPr/>
        </p:nvSpPr>
        <p:spPr bwMode="auto">
          <a:xfrm flipV="1">
            <a:off x="2743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0" name="Line 24"/>
          <p:cNvSpPr>
            <a:spLocks noChangeShapeType="1"/>
          </p:cNvSpPr>
          <p:nvPr/>
        </p:nvSpPr>
        <p:spPr bwMode="auto">
          <a:xfrm flipV="1">
            <a:off x="3276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 flipV="1">
            <a:off x="3352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505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65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01642"/>
              </p:ext>
            </p:extLst>
          </p:nvPr>
        </p:nvGraphicFramePr>
        <p:xfrm>
          <a:off x="3556000" y="1868488"/>
          <a:ext cx="40941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410" name="Equation" r:id="rId3" imgW="1841500" imgH="419100" progId="Equation.DSMT4">
                  <p:embed/>
                </p:oleObj>
              </mc:Choice>
              <mc:Fallback>
                <p:oleObj name="Equation" r:id="rId3" imgW="1841500" imgH="419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8488"/>
                        <a:ext cx="40941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405" name="Text Box 29"/>
          <p:cNvSpPr txBox="1">
            <a:spLocks noChangeArrowheads="1"/>
          </p:cNvSpPr>
          <p:nvPr/>
        </p:nvSpPr>
        <p:spPr bwMode="auto">
          <a:xfrm>
            <a:off x="4892675" y="3292475"/>
            <a:ext cx="4251325" cy="8509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Variance decreases as 1/N</a:t>
            </a:r>
          </a:p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 decreases as 1/sqrt(N)</a:t>
            </a:r>
            <a:endParaRPr lang="en-US" sz="2400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406" name="Line 30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 variance decreases with 1/N</a:t>
            </a:r>
          </a:p>
          <a:p>
            <a:pPr lvl="1"/>
            <a:r>
              <a:rPr lang="en-US"/>
              <a:t>Increasing # samples removes noise slowly</a:t>
            </a:r>
          </a:p>
        </p:txBody>
      </p:sp>
      <p:sp>
        <p:nvSpPr>
          <p:cNvPr id="1767428" name="Freeform 4"/>
          <p:cNvSpPr>
            <a:spLocks/>
          </p:cNvSpPr>
          <p:nvPr/>
        </p:nvSpPr>
        <p:spPr bwMode="auto">
          <a:xfrm>
            <a:off x="1668463" y="37004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29" name="Line 5"/>
          <p:cNvSpPr>
            <a:spLocks noChangeShapeType="1"/>
          </p:cNvSpPr>
          <p:nvPr/>
        </p:nvSpPr>
        <p:spPr bwMode="auto">
          <a:xfrm flipV="1">
            <a:off x="1668463" y="2895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0" name="Line 6"/>
          <p:cNvSpPr>
            <a:spLocks noChangeShapeType="1"/>
          </p:cNvSpPr>
          <p:nvPr/>
        </p:nvSpPr>
        <p:spPr bwMode="auto">
          <a:xfrm>
            <a:off x="1668463" y="5486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1749425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V="1">
            <a:off x="3040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3" name="Line 9"/>
          <p:cNvSpPr>
            <a:spLocks noChangeShapeType="1"/>
          </p:cNvSpPr>
          <p:nvPr/>
        </p:nvSpPr>
        <p:spPr bwMode="auto">
          <a:xfrm flipV="1">
            <a:off x="1897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4" name="Text Box 10"/>
          <p:cNvSpPr txBox="1">
            <a:spLocks noChangeArrowheads="1"/>
          </p:cNvSpPr>
          <p:nvPr/>
        </p:nvSpPr>
        <p:spPr bwMode="auto">
          <a:xfrm>
            <a:off x="3421063" y="54864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5" name="Line 11"/>
          <p:cNvSpPr>
            <a:spLocks noChangeShapeType="1"/>
          </p:cNvSpPr>
          <p:nvPr/>
        </p:nvSpPr>
        <p:spPr bwMode="auto">
          <a:xfrm>
            <a:off x="1439863" y="4038600"/>
            <a:ext cx="25447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6" name="Text Box 12"/>
          <p:cNvSpPr txBox="1">
            <a:spLocks noChangeArrowheads="1"/>
          </p:cNvSpPr>
          <p:nvPr/>
        </p:nvSpPr>
        <p:spPr bwMode="auto">
          <a:xfrm>
            <a:off x="439738" y="37338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7437" name="Line 13"/>
          <p:cNvSpPr>
            <a:spLocks noChangeShapeType="1"/>
          </p:cNvSpPr>
          <p:nvPr/>
        </p:nvSpPr>
        <p:spPr bwMode="auto">
          <a:xfrm flipV="1">
            <a:off x="28114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8" name="Line 14"/>
          <p:cNvSpPr>
            <a:spLocks noChangeShapeType="1"/>
          </p:cNvSpPr>
          <p:nvPr/>
        </p:nvSpPr>
        <p:spPr bwMode="auto">
          <a:xfrm flipV="1">
            <a:off x="3268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9" name="Line 15"/>
          <p:cNvSpPr>
            <a:spLocks noChangeShapeType="1"/>
          </p:cNvSpPr>
          <p:nvPr/>
        </p:nvSpPr>
        <p:spPr bwMode="auto">
          <a:xfrm flipV="1">
            <a:off x="25828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0" name="Line 16"/>
          <p:cNvSpPr>
            <a:spLocks noChangeShapeType="1"/>
          </p:cNvSpPr>
          <p:nvPr/>
        </p:nvSpPr>
        <p:spPr bwMode="auto">
          <a:xfrm flipV="1">
            <a:off x="2125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1" name="Line 17"/>
          <p:cNvSpPr>
            <a:spLocks noChangeShapeType="1"/>
          </p:cNvSpPr>
          <p:nvPr/>
        </p:nvSpPr>
        <p:spPr bwMode="auto">
          <a:xfrm flipV="1">
            <a:off x="2354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2" name="Line 18"/>
          <p:cNvSpPr>
            <a:spLocks noChangeShapeType="1"/>
          </p:cNvSpPr>
          <p:nvPr/>
        </p:nvSpPr>
        <p:spPr bwMode="auto">
          <a:xfrm flipV="1">
            <a:off x="3497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3" name="Line 19"/>
          <p:cNvSpPr>
            <a:spLocks noChangeShapeType="1"/>
          </p:cNvSpPr>
          <p:nvPr/>
        </p:nvSpPr>
        <p:spPr bwMode="auto">
          <a:xfrm>
            <a:off x="1447800" y="4038600"/>
            <a:ext cx="2544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050"/>
            <a:ext cx="825341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Reduction Techniques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  <a:p>
            <a:r>
              <a:rPr lang="en-US"/>
              <a:t>Stratified sampling</a:t>
            </a:r>
          </a:p>
        </p:txBody>
      </p:sp>
      <p:graphicFrame>
        <p:nvGraphicFramePr>
          <p:cNvPr id="1768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83155"/>
              </p:ext>
            </p:extLst>
          </p:nvPr>
        </p:nvGraphicFramePr>
        <p:xfrm>
          <a:off x="5051425" y="3352800"/>
          <a:ext cx="2963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456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2800"/>
                        <a:ext cx="29638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76940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98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97735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23" name="Equation" r:id="rId3" imgW="1447800" imgH="1447800" progId="Equation.DSMT4">
                  <p:embed/>
                </p:oleObj>
              </mc:Choice>
              <mc:Fallback>
                <p:oleObj name="Equation" r:id="rId3" imgW="1447800" imgH="1447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/>
              <a:t>x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/>
              <a:t>x</a:t>
            </a:r>
            <a:r>
              <a:rPr lang="en-US" sz="2400" baseline="-25000"/>
              <a:t>N</a:t>
            </a:r>
            <a:endParaRPr lang="en-US" sz="2400"/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/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variance with better</a:t>
            </a:r>
          </a:p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sampling</a:t>
            </a:r>
            <a:endParaRPr lang="en-US" sz="2400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889275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46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graphicFrame>
        <p:nvGraphicFramePr>
          <p:cNvPr id="1773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15846"/>
              </p:ext>
            </p:extLst>
          </p:nvPr>
        </p:nvGraphicFramePr>
        <p:xfrm>
          <a:off x="5110163" y="1819275"/>
          <a:ext cx="21748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93" name="Equation" r:id="rId3" imgW="977900" imgH="901700" progId="Equation.DSMT4">
                  <p:embed/>
                </p:oleObj>
              </mc:Choice>
              <mc:Fallback>
                <p:oleObj name="Equation" r:id="rId3" imgW="9779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819275"/>
                        <a:ext cx="21748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573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4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5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6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8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9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0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3581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2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3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4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6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7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8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9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graphicFrame>
        <p:nvGraphicFramePr>
          <p:cNvPr id="177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32960"/>
              </p:ext>
            </p:extLst>
          </p:nvPr>
        </p:nvGraphicFramePr>
        <p:xfrm>
          <a:off x="4206875" y="2614613"/>
          <a:ext cx="3983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637" name="Equation" r:id="rId3" imgW="1790700" imgH="457200" progId="Equation.DSMT4">
                  <p:embed/>
                </p:oleObj>
              </mc:Choice>
              <mc:Fallback>
                <p:oleObj name="Equation" r:id="rId3" imgW="1790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614613"/>
                        <a:ext cx="39830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</a:t>
            </a:r>
            <a:r>
              <a:rPr lang="en-US" sz="1600" dirty="0" smtClean="0"/>
              <a:t>2001</a:t>
            </a:r>
          </a:p>
          <a:p>
            <a:r>
              <a:rPr lang="en-US" dirty="0" smtClean="0"/>
              <a:t>Briefly discuss role in production if time permits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 i="1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01392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398" name="Equation" r:id="rId3" imgW="787400" imgH="482600" progId="Equation.DSMT4">
                  <p:embed/>
                </p:oleObj>
              </mc:Choice>
              <mc:Fallback>
                <p:oleObj name="Equation" r:id="rId3" imgW="7874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7938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25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Standard integration methods like trapezoidal</a:t>
            </a:r>
          </a:p>
          <a:p>
            <a:pPr algn="l"/>
            <a:r>
              <a:rPr lang="en-US"/>
              <a:t>rule and Simpsons rule</a:t>
            </a:r>
          </a:p>
          <a:p>
            <a:pPr algn="l"/>
            <a:endParaRPr lang="en-US"/>
          </a:p>
          <a:p>
            <a:pPr algn="l"/>
            <a:r>
              <a:rPr lang="en-US"/>
              <a:t>Advantages: </a:t>
            </a:r>
          </a:p>
          <a:p>
            <a:pPr algn="l">
              <a:buFontTx/>
              <a:buChar char="•"/>
            </a:pPr>
            <a:r>
              <a:rPr lang="en-US"/>
              <a:t> Converges fast for </a:t>
            </a:r>
            <a:r>
              <a:rPr lang="en-US" b="1" i="1"/>
              <a:t>smooth</a:t>
            </a:r>
            <a:r>
              <a:rPr lang="en-US"/>
              <a:t> integrands</a:t>
            </a:r>
          </a:p>
          <a:p>
            <a:pPr algn="l">
              <a:buFontTx/>
              <a:buChar char="•"/>
            </a:pPr>
            <a:r>
              <a:rPr lang="en-US"/>
              <a:t> Deterministic</a:t>
            </a:r>
          </a:p>
          <a:p>
            <a:pPr algn="l">
              <a:buFontTx/>
              <a:buChar char="•"/>
            </a:pPr>
            <a:endParaRPr lang="en-US"/>
          </a:p>
          <a:p>
            <a:pPr algn="l"/>
            <a:r>
              <a:rPr lang="en-US"/>
              <a:t>Disadvantages:</a:t>
            </a:r>
          </a:p>
          <a:p>
            <a:pPr algn="l">
              <a:buFontTx/>
              <a:buChar char="•"/>
            </a:pPr>
            <a:r>
              <a:rPr lang="en-US"/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/>
              <a:t> Not rapid convergence for discontinuities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30301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449" name="Equation" r:id="rId3" imgW="1181100" imgH="482600" progId="Equation.DSMT4">
                  <p:embed/>
                </p:oleObj>
              </mc:Choice>
              <mc:Fallback>
                <p:oleObj name="Equation" r:id="rId3" imgW="1181100" imgH="482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31547</TotalTime>
  <Words>978</Words>
  <Application>Microsoft Macintosh PowerPoint</Application>
  <PresentationFormat>Letter Paper (8.5x11 in)</PresentationFormat>
  <Paragraphs>257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Wingdings</vt:lpstr>
      <vt:lpstr>Symbol</vt:lpstr>
      <vt:lpstr>System</vt:lpstr>
      <vt:lpstr>Default Design</vt:lpstr>
      <vt:lpstr>MathType 6.0 Equation</vt:lpstr>
      <vt:lpstr> Advanced Computer Graphics                    (Spring 2013)</vt:lpstr>
      <vt:lpstr>Motivation</vt:lpstr>
      <vt:lpstr>Example: Soft Shadows</vt:lpstr>
      <vt:lpstr>Monte Carlo</vt:lpstr>
      <vt:lpstr>Monte Carlo Algorithms</vt:lpstr>
      <vt:lpstr>Outline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Outline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Outline</vt:lpstr>
      <vt:lpstr>Monte Carlo Path Tracing</vt:lpstr>
      <vt:lpstr>Monte Carlo Path Tracing</vt:lpstr>
      <vt:lpstr>Estimating the average</vt:lpstr>
      <vt:lpstr>Other Domains</vt:lpstr>
      <vt:lpstr>More formally</vt:lpstr>
      <vt:lpstr>PowerPoint Presentation</vt:lpstr>
      <vt:lpstr>PowerPoint Presentation</vt:lpstr>
      <vt:lpstr>PowerPoint Presentation</vt:lpstr>
      <vt:lpstr>Variance</vt:lpstr>
      <vt:lpstr>PowerPoint Presentation</vt:lpstr>
      <vt:lpstr>Variance for Dice Example?</vt:lpstr>
      <vt:lpstr>Variance</vt:lpstr>
      <vt:lpstr>Variance</vt:lpstr>
      <vt:lpstr>PowerPoint Presentation</vt:lpstr>
      <vt:lpstr>Variance Reduction Techniques</vt:lpstr>
      <vt:lpstr>Importance Sampling</vt:lpstr>
      <vt:lpstr>Importance Sampling</vt:lpstr>
      <vt:lpstr>Importance Sampling</vt:lpstr>
      <vt:lpstr>Stratified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858</cp:revision>
  <cp:lastPrinted>1999-08-03T15:46:38Z</cp:lastPrinted>
  <dcterms:created xsi:type="dcterms:W3CDTF">1999-02-11T00:43:51Z</dcterms:created>
  <dcterms:modified xsi:type="dcterms:W3CDTF">2013-02-05T19:39:57Z</dcterms:modified>
</cp:coreProperties>
</file>