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59" r:id="rId2"/>
  </p:sldMasterIdLst>
  <p:notesMasterIdLst>
    <p:notesMasterId r:id="rId54"/>
  </p:notesMasterIdLst>
  <p:handoutMasterIdLst>
    <p:handoutMasterId r:id="rId55"/>
  </p:handoutMasterIdLst>
  <p:sldIdLst>
    <p:sldId id="751" r:id="rId3"/>
    <p:sldId id="752" r:id="rId4"/>
    <p:sldId id="783" r:id="rId5"/>
    <p:sldId id="753" r:id="rId6"/>
    <p:sldId id="754" r:id="rId7"/>
    <p:sldId id="755" r:id="rId8"/>
    <p:sldId id="756" r:id="rId9"/>
    <p:sldId id="757" r:id="rId10"/>
    <p:sldId id="758" r:id="rId11"/>
    <p:sldId id="759" r:id="rId12"/>
    <p:sldId id="760" r:id="rId13"/>
    <p:sldId id="761" r:id="rId14"/>
    <p:sldId id="762" r:id="rId15"/>
    <p:sldId id="763" r:id="rId16"/>
    <p:sldId id="784" r:id="rId17"/>
    <p:sldId id="764" r:id="rId18"/>
    <p:sldId id="765" r:id="rId19"/>
    <p:sldId id="766" r:id="rId20"/>
    <p:sldId id="767" r:id="rId21"/>
    <p:sldId id="768" r:id="rId22"/>
    <p:sldId id="769" r:id="rId23"/>
    <p:sldId id="770" r:id="rId24"/>
    <p:sldId id="771" r:id="rId25"/>
    <p:sldId id="772" r:id="rId26"/>
    <p:sldId id="773" r:id="rId27"/>
    <p:sldId id="774" r:id="rId28"/>
    <p:sldId id="775" r:id="rId29"/>
    <p:sldId id="776" r:id="rId30"/>
    <p:sldId id="777" r:id="rId31"/>
    <p:sldId id="778" r:id="rId32"/>
    <p:sldId id="779" r:id="rId33"/>
    <p:sldId id="780" r:id="rId34"/>
    <p:sldId id="781" r:id="rId35"/>
    <p:sldId id="782" r:id="rId36"/>
    <p:sldId id="785" r:id="rId37"/>
    <p:sldId id="786" r:id="rId38"/>
    <p:sldId id="787" r:id="rId39"/>
    <p:sldId id="799" r:id="rId40"/>
    <p:sldId id="788" r:id="rId41"/>
    <p:sldId id="790" r:id="rId42"/>
    <p:sldId id="791" r:id="rId43"/>
    <p:sldId id="792" r:id="rId44"/>
    <p:sldId id="789" r:id="rId45"/>
    <p:sldId id="793" r:id="rId46"/>
    <p:sldId id="794" r:id="rId47"/>
    <p:sldId id="795" r:id="rId48"/>
    <p:sldId id="796" r:id="rId49"/>
    <p:sldId id="797" r:id="rId50"/>
    <p:sldId id="798" r:id="rId51"/>
    <p:sldId id="800" r:id="rId52"/>
    <p:sldId id="801" r:id="rId53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FFFF00"/>
    <a:srgbClr val="646432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4" autoAdjust="0"/>
    <p:restoredTop sz="94705" autoAdjust="0"/>
  </p:normalViewPr>
  <p:slideViewPr>
    <p:cSldViewPr snapToGrid="0">
      <p:cViewPr varScale="1">
        <p:scale>
          <a:sx n="125" d="100"/>
          <a:sy n="125" d="100"/>
        </p:scale>
        <p:origin x="-104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14DF2DA-5657-7246-827F-28D2C55C21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95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96CC4B9E-1DFF-5845-ADE1-C2568E4B7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63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7347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6133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640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710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5686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308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924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526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1165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0903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03038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33918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153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902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85017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55652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7314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5190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08994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9803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076580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83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 xmlns:p14="http://schemas.microsoft.com/office/powerpoint/2010/main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wmf"/><Relationship Id="rId3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wmf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5.emf"/><Relationship Id="rId7" Type="http://schemas.openxmlformats.org/officeDocument/2006/relationships/image" Target="../media/image36.wmf"/><Relationship Id="rId8" Type="http://schemas.openxmlformats.org/officeDocument/2006/relationships/image" Target="../media/image3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wmf"/><Relationship Id="rId3" Type="http://schemas.openxmlformats.org/officeDocument/2006/relationships/image" Target="../media/image49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wmf"/><Relationship Id="rId3" Type="http://schemas.openxmlformats.org/officeDocument/2006/relationships/image" Target="../media/image5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Relationship Id="rId3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Advanced Computer Graphics </a:t>
            </a:r>
            <a:br>
              <a:rPr lang="en-US" sz="3200" dirty="0"/>
            </a:br>
            <a:r>
              <a:rPr lang="en-US" sz="3200" dirty="0" smtClean="0"/>
              <a:t>(Spring 2013)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4950" y="2227263"/>
            <a:ext cx="8686800" cy="2930525"/>
          </a:xfrm>
        </p:spPr>
        <p:txBody>
          <a:bodyPr/>
          <a:lstStyle/>
          <a:p>
            <a:r>
              <a:rPr lang="en-US" dirty="0"/>
              <a:t>CS 283, Lecture </a:t>
            </a:r>
            <a:r>
              <a:rPr lang="en-US" dirty="0" smtClean="0"/>
              <a:t>18: </a:t>
            </a:r>
            <a:endParaRPr lang="en-US" dirty="0"/>
          </a:p>
          <a:p>
            <a:r>
              <a:rPr lang="en-US" dirty="0"/>
              <a:t>Basic Geometric Concepts and Rotations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79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31938" y="4083050"/>
            <a:ext cx="58335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</a:t>
            </a:r>
            <a:r>
              <a:rPr lang="en-US" dirty="0" err="1"/>
              <a:t>inst.eecs.berkeley.edu</a:t>
            </a:r>
            <a:r>
              <a:rPr lang="en-US" dirty="0"/>
              <a:t>/~cs283</a:t>
            </a:r>
            <a:r>
              <a:rPr lang="en-US" dirty="0" smtClean="0"/>
              <a:t>/sp13</a:t>
            </a:r>
            <a:endParaRPr lang="en-US" dirty="0"/>
          </a:p>
        </p:txBody>
      </p:sp>
      <p:pic>
        <p:nvPicPr>
          <p:cNvPr id="1045530" name="Picture 26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4729163"/>
            <a:ext cx="2286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31" name="Picture 27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4737100"/>
            <a:ext cx="1752600" cy="146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32" name="Picture 28" descr="meier-painterly-sig96-nobor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702175"/>
            <a:ext cx="2514600" cy="1474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33" name="Text Box 29"/>
          <p:cNvSpPr txBox="1">
            <a:spLocks noChangeArrowheads="1"/>
          </p:cNvSpPr>
          <p:nvPr/>
        </p:nvSpPr>
        <p:spPr bwMode="auto">
          <a:xfrm>
            <a:off x="2670175" y="6407150"/>
            <a:ext cx="643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Most slides courtesy James O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Brien from CS294-13 Fall 2009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Torsion</a:t>
            </a:r>
          </a:p>
        </p:txBody>
      </p:sp>
      <p:pic>
        <p:nvPicPr>
          <p:cNvPr id="1559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409700"/>
            <a:ext cx="663575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Frenet Frame </a:t>
            </a:r>
          </a:p>
        </p:txBody>
      </p:sp>
      <p:pic>
        <p:nvPicPr>
          <p:cNvPr id="1560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654175"/>
            <a:ext cx="9094787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Frenet Frame </a:t>
            </a:r>
          </a:p>
        </p:txBody>
      </p:sp>
      <p:pic>
        <p:nvPicPr>
          <p:cNvPr id="1561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403350"/>
            <a:ext cx="8310563" cy="544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Radius of Curvature</a:t>
            </a:r>
          </a:p>
        </p:txBody>
      </p:sp>
      <p:pic>
        <p:nvPicPr>
          <p:cNvPr id="1562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406525"/>
            <a:ext cx="7874000" cy="533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Complicated Formulae</a:t>
            </a:r>
          </a:p>
        </p:txBody>
      </p:sp>
      <p:pic>
        <p:nvPicPr>
          <p:cNvPr id="1563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358900"/>
            <a:ext cx="52959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Parametric Curves	</a:t>
            </a:r>
          </a:p>
          <a:p>
            <a:r>
              <a:rPr lang="en-US" i="1"/>
              <a:t>Parametric Surfaces</a:t>
            </a:r>
          </a:p>
          <a:p>
            <a:r>
              <a:rPr lang="en-US"/>
              <a:t>Rotations in 3D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Parametric Surfaces</a:t>
            </a:r>
          </a:p>
        </p:txBody>
      </p:sp>
      <p:sp>
        <p:nvSpPr>
          <p:cNvPr id="156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5875"/>
            <a:ext cx="8686800" cy="5029200"/>
          </a:xfrm>
        </p:spPr>
        <p:txBody>
          <a:bodyPr/>
          <a:lstStyle/>
          <a:p>
            <a:r>
              <a:rPr lang="en-US"/>
              <a:t>Surface is geometric entity (set of points in space)</a:t>
            </a:r>
          </a:p>
          <a:p>
            <a:r>
              <a:rPr lang="en-US"/>
              <a:t>Any local region is isomorphic to a plane</a:t>
            </a:r>
          </a:p>
          <a:p>
            <a:r>
              <a:rPr lang="en-US"/>
              <a:t>Generator function </a:t>
            </a:r>
            <a:r>
              <a:rPr lang="en-US" b="1"/>
              <a:t>x</a:t>
            </a:r>
            <a:r>
              <a:rPr lang="en-US"/>
              <a:t>(</a:t>
            </a:r>
            <a:r>
              <a:rPr lang="en-US" b="1"/>
              <a:t>u</a:t>
            </a:r>
            <a:r>
              <a:rPr lang="en-US"/>
              <a:t>)</a:t>
            </a:r>
          </a:p>
          <a:p>
            <a:pPr lvl="1"/>
            <a:r>
              <a:rPr lang="en-US"/>
              <a:t>Vector valued, or scalar function for each dimension of embedding space (e.g. 2D surface embedded in 3D)</a:t>
            </a:r>
          </a:p>
          <a:p>
            <a:pPr lvl="1"/>
            <a:r>
              <a:rPr lang="en-US"/>
              <a:t>The parameter </a:t>
            </a:r>
            <a:r>
              <a:rPr lang="en-US" b="1"/>
              <a:t>u </a:t>
            </a:r>
            <a:r>
              <a:rPr lang="en-US"/>
              <a:t>itself is of dimension two</a:t>
            </a:r>
            <a:endParaRPr lang="en-US" b="1"/>
          </a:p>
          <a:p>
            <a:pPr lvl="1"/>
            <a:r>
              <a:rPr lang="en-US"/>
              <a:t>Particular parameterization is arbitrary and not unique (not </a:t>
            </a:r>
            <a:r>
              <a:rPr lang="en-US" i="1"/>
              <a:t>intrinsic</a:t>
            </a:r>
            <a:r>
              <a:rPr lang="en-US"/>
              <a:t> to the surface)</a:t>
            </a:r>
          </a:p>
          <a:p>
            <a:pPr lvl="1"/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Tangent Space</a:t>
            </a:r>
          </a:p>
        </p:txBody>
      </p:sp>
      <p:pic>
        <p:nvPicPr>
          <p:cNvPr id="1565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368425"/>
            <a:ext cx="7678737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Non-Orthogonal Tangents</a:t>
            </a:r>
          </a:p>
        </p:txBody>
      </p:sp>
      <p:pic>
        <p:nvPicPr>
          <p:cNvPr id="1566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314450"/>
            <a:ext cx="7874000" cy="551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Normals</a:t>
            </a:r>
          </a:p>
        </p:txBody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Normal at a point is unit vector perpendicular to the tangent space</a:t>
            </a:r>
          </a:p>
          <a:p>
            <a:endParaRPr lang="en-US"/>
          </a:p>
        </p:txBody>
      </p:sp>
      <p:pic>
        <p:nvPicPr>
          <p:cNvPr id="1567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2565400"/>
            <a:ext cx="32940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67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517775"/>
            <a:ext cx="3816350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Moving from rendering to simulation, animation</a:t>
            </a:r>
          </a:p>
          <a:p>
            <a:r>
              <a:rPr lang="en-US"/>
              <a:t>Basic differential geometry crucial</a:t>
            </a:r>
          </a:p>
          <a:p>
            <a:pPr lvl="1"/>
            <a:r>
              <a:rPr lang="en-US"/>
              <a:t>How to compute frames, curvature, rotations</a:t>
            </a:r>
          </a:p>
          <a:p>
            <a:r>
              <a:rPr lang="en-US"/>
              <a:t>This lecture relates to geometry, but focuses more on continuous concepts</a:t>
            </a:r>
          </a:p>
          <a:p>
            <a:r>
              <a:rPr lang="en-US"/>
              <a:t>Future lectures deal with animation and simulation</a:t>
            </a:r>
          </a:p>
          <a:p>
            <a:r>
              <a:rPr lang="en-US"/>
              <a:t>Quite mathematical, useful knowledge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Fundamental Form </a:t>
            </a:r>
          </a:p>
        </p:txBody>
      </p:sp>
      <p:sp>
        <p:nvSpPr>
          <p:cNvPr id="156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3813"/>
            <a:ext cx="8229600" cy="5029200"/>
          </a:xfrm>
        </p:spPr>
        <p:txBody>
          <a:bodyPr/>
          <a:lstStyle/>
          <a:p>
            <a:r>
              <a:rPr lang="en-US"/>
              <a:t>Fundamental forms key concepts on surfaces</a:t>
            </a:r>
          </a:p>
          <a:p>
            <a:pPr lvl="1">
              <a:buFont typeface="Wingdings" charset="0"/>
              <a:buNone/>
            </a:pPr>
            <a:endParaRPr lang="en-US"/>
          </a:p>
        </p:txBody>
      </p:sp>
      <p:pic>
        <p:nvPicPr>
          <p:cNvPr id="1568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839913"/>
            <a:ext cx="7131050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Properties of First Fundamental Form</a:t>
            </a:r>
          </a:p>
        </p:txBody>
      </p:sp>
      <p:sp>
        <p:nvSpPr>
          <p:cNvPr id="156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Encodes distance </a:t>
            </a:r>
            <a:r>
              <a:rPr lang="en-US" i="1"/>
              <a:t>metric</a:t>
            </a:r>
            <a:r>
              <a:rPr lang="en-US"/>
              <a:t> on surface</a:t>
            </a:r>
          </a:p>
          <a:p>
            <a:r>
              <a:rPr lang="en-US"/>
              <a:t>For orthonormal tangents, simply identity</a:t>
            </a:r>
          </a:p>
          <a:p>
            <a:r>
              <a:rPr lang="en-US"/>
              <a:t>Used as a metric by Green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strain</a:t>
            </a:r>
          </a:p>
          <a:p>
            <a:r>
              <a:rPr lang="en-US"/>
              <a:t>Invariant to translations and rotations</a:t>
            </a:r>
            <a:endParaRPr lang="en-US" i="1"/>
          </a:p>
        </p:txBody>
      </p:sp>
      <p:pic>
        <p:nvPicPr>
          <p:cNvPr id="1569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368425"/>
            <a:ext cx="8607425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69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5233988"/>
            <a:ext cx="5862638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ArcLength over Surface</a:t>
            </a:r>
          </a:p>
        </p:txBody>
      </p:sp>
      <p:pic>
        <p:nvPicPr>
          <p:cNvPr id="1570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493838"/>
            <a:ext cx="7567612" cy="52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Tangents</a:t>
            </a:r>
          </a:p>
        </p:txBody>
      </p:sp>
      <p:pic>
        <p:nvPicPr>
          <p:cNvPr id="1571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392238"/>
            <a:ext cx="6135688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Orthonormal Parameterization</a:t>
            </a:r>
          </a:p>
        </p:txBody>
      </p:sp>
      <p:pic>
        <p:nvPicPr>
          <p:cNvPr id="1572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411288"/>
            <a:ext cx="8967788" cy="542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Fundamental Form</a:t>
            </a:r>
          </a:p>
        </p:txBody>
      </p:sp>
      <p:pic>
        <p:nvPicPr>
          <p:cNvPr id="1573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330325"/>
            <a:ext cx="7993062" cy="55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Fundamental Form</a:t>
            </a:r>
          </a:p>
        </p:txBody>
      </p:sp>
      <p:pic>
        <p:nvPicPr>
          <p:cNvPr id="1574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339850"/>
            <a:ext cx="8286750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Fundamental Form</a:t>
            </a:r>
          </a:p>
        </p:txBody>
      </p:sp>
      <p:pic>
        <p:nvPicPr>
          <p:cNvPr id="1575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65263"/>
            <a:ext cx="7929562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</a:t>
            </a:r>
          </a:p>
        </p:txBody>
      </p:sp>
      <p:pic>
        <p:nvPicPr>
          <p:cNvPr id="1577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354138"/>
            <a:ext cx="8116887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Normal Curvature</a:t>
            </a:r>
          </a:p>
        </p:txBody>
      </p:sp>
      <p:pic>
        <p:nvPicPr>
          <p:cNvPr id="1579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466850"/>
            <a:ext cx="7743825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58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Parametric Curves</a:t>
            </a:r>
            <a:r>
              <a:rPr lang="en-US"/>
              <a:t>	</a:t>
            </a:r>
          </a:p>
          <a:p>
            <a:r>
              <a:rPr lang="en-US"/>
              <a:t>Parametric Surfaces</a:t>
            </a:r>
          </a:p>
          <a:p>
            <a:r>
              <a:rPr lang="en-US"/>
              <a:t>Rotations in 3D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Curvatures</a:t>
            </a:r>
          </a:p>
        </p:txBody>
      </p:sp>
      <p:pic>
        <p:nvPicPr>
          <p:cNvPr id="1580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922463"/>
            <a:ext cx="9126537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Curvatures</a:t>
            </a:r>
          </a:p>
        </p:txBody>
      </p:sp>
      <p:pic>
        <p:nvPicPr>
          <p:cNvPr id="1581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441450"/>
            <a:ext cx="7613650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Curvatures</a:t>
            </a:r>
          </a:p>
        </p:txBody>
      </p:sp>
      <p:sp>
        <p:nvSpPr>
          <p:cNvPr id="15820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38275"/>
            <a:ext cx="8229600" cy="5029200"/>
          </a:xfrm>
        </p:spPr>
        <p:txBody>
          <a:bodyPr/>
          <a:lstStyle/>
          <a:p>
            <a:r>
              <a:rPr lang="en-US"/>
              <a:t>Gaussian curvature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Mean curvature</a:t>
            </a:r>
          </a:p>
        </p:txBody>
      </p:sp>
      <p:graphicFrame>
        <p:nvGraphicFramePr>
          <p:cNvPr id="15820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622285"/>
              </p:ext>
            </p:extLst>
          </p:nvPr>
        </p:nvGraphicFramePr>
        <p:xfrm>
          <a:off x="4654550" y="1498600"/>
          <a:ext cx="16589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2094" name="Equation" r:id="rId3" imgW="584200" imgH="241300" progId="Equation.DSMT4">
                  <p:embed/>
                </p:oleObj>
              </mc:Choice>
              <mc:Fallback>
                <p:oleObj name="Equation" r:id="rId3" imgW="584200" imgH="241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4550" y="1498600"/>
                        <a:ext cx="165893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2086" name="Object 6"/>
          <p:cNvGraphicFramePr>
            <a:graphicFrameLocks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18380260"/>
              </p:ext>
            </p:extLst>
          </p:nvPr>
        </p:nvGraphicFramePr>
        <p:xfrm>
          <a:off x="4457700" y="3970338"/>
          <a:ext cx="180657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2095" name="Equation" r:id="rId5" imgW="927100" imgH="495300" progId="Equation.DSMT4">
                  <p:embed/>
                </p:oleObj>
              </mc:Choice>
              <mc:Fallback>
                <p:oleObj name="Equation" r:id="rId5" imgW="927100" imgH="495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3970338"/>
                        <a:ext cx="180657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820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2101850"/>
            <a:ext cx="458946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8208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4953000"/>
            <a:ext cx="49085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Geodesic Curves</a:t>
            </a:r>
          </a:p>
        </p:txBody>
      </p:sp>
      <p:pic>
        <p:nvPicPr>
          <p:cNvPr id="1585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379538"/>
            <a:ext cx="8251825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Geodesic Curves</a:t>
            </a:r>
          </a:p>
        </p:txBody>
      </p:sp>
      <p:pic>
        <p:nvPicPr>
          <p:cNvPr id="1586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738"/>
            <a:ext cx="9144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Parametric Curves	</a:t>
            </a:r>
          </a:p>
          <a:p>
            <a:r>
              <a:rPr lang="en-US"/>
              <a:t>Parametric Surfaces</a:t>
            </a:r>
          </a:p>
          <a:p>
            <a:r>
              <a:rPr lang="en-US" i="1"/>
              <a:t>Rotations in 3D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3D Rotations</a:t>
            </a:r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Non-commutative, much more complex than 2D</a:t>
            </a:r>
          </a:p>
          <a:p>
            <a:r>
              <a:rPr lang="en-US"/>
              <a:t>General 3D axis, angle of rotation</a:t>
            </a:r>
          </a:p>
          <a:p>
            <a:r>
              <a:rPr lang="en-US"/>
              <a:t>In axis-aligned case, simpler</a:t>
            </a:r>
          </a:p>
          <a:p>
            <a:pPr lvl="1"/>
            <a:r>
              <a:rPr lang="en-US"/>
              <a:t>In all cases, orthogonal matrices</a:t>
            </a:r>
          </a:p>
          <a:p>
            <a:pPr lvl="1"/>
            <a:r>
              <a:rPr lang="en-US"/>
              <a:t>Rows and columns of matrix are orthonormal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15902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4144963"/>
            <a:ext cx="6278563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Arbitrary 3D rotations</a:t>
            </a:r>
          </a:p>
        </p:txBody>
      </p:sp>
      <p:pic>
        <p:nvPicPr>
          <p:cNvPr id="15913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79538"/>
            <a:ext cx="7978775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Rotation Matrices</a:t>
            </a:r>
          </a:p>
        </p:txBody>
      </p:sp>
      <p:pic>
        <p:nvPicPr>
          <p:cNvPr id="1603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849438"/>
            <a:ext cx="8207375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Axis-Angle</a:t>
            </a:r>
          </a:p>
        </p:txBody>
      </p:sp>
      <p:pic>
        <p:nvPicPr>
          <p:cNvPr id="1592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350963"/>
            <a:ext cx="7485062" cy="55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Parametric Curves (later Surfaces)</a:t>
            </a:r>
          </a:p>
        </p:txBody>
      </p:sp>
      <p:sp>
        <p:nvSpPr>
          <p:cNvPr id="155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5875"/>
            <a:ext cx="8686800" cy="5029200"/>
          </a:xfrm>
        </p:spPr>
        <p:txBody>
          <a:bodyPr/>
          <a:lstStyle/>
          <a:p>
            <a:r>
              <a:rPr lang="en-US"/>
              <a:t>Curve is a geometric entity (set of points in space)</a:t>
            </a:r>
          </a:p>
          <a:p>
            <a:r>
              <a:rPr lang="en-US"/>
              <a:t>Any local region is isomorphic to a line</a:t>
            </a:r>
          </a:p>
          <a:p>
            <a:r>
              <a:rPr lang="en-US"/>
              <a:t>Generator function </a:t>
            </a:r>
            <a:r>
              <a:rPr lang="en-US" b="1"/>
              <a:t>x</a:t>
            </a:r>
            <a:r>
              <a:rPr lang="en-US"/>
              <a:t>(t)</a:t>
            </a:r>
          </a:p>
          <a:p>
            <a:pPr lvl="1"/>
            <a:r>
              <a:rPr lang="en-US"/>
              <a:t>Vector valued, or scalar function for each dimension.</a:t>
            </a:r>
          </a:p>
          <a:p>
            <a:pPr lvl="1"/>
            <a:r>
              <a:rPr lang="en-US"/>
              <a:t>Particular parameterization is arbitrary and not unique (not </a:t>
            </a:r>
            <a:r>
              <a:rPr lang="en-US" i="1"/>
              <a:t>intrinsic</a:t>
            </a:r>
            <a:r>
              <a:rPr lang="en-US"/>
              <a:t> to the curve)</a:t>
            </a:r>
          </a:p>
          <a:p>
            <a:pPr lvl="1"/>
            <a:endParaRPr lang="en-US"/>
          </a:p>
        </p:txBody>
      </p:sp>
      <p:pic>
        <p:nvPicPr>
          <p:cNvPr id="1553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4195763"/>
            <a:ext cx="4703762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Axis Angle split Components</a:t>
            </a:r>
          </a:p>
        </p:txBody>
      </p:sp>
      <p:pic>
        <p:nvPicPr>
          <p:cNvPr id="1594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403350"/>
            <a:ext cx="8302625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Axis Angle Components</a:t>
            </a:r>
          </a:p>
        </p:txBody>
      </p:sp>
      <p:pic>
        <p:nvPicPr>
          <p:cNvPr id="1595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385888"/>
            <a:ext cx="7893050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Rodriguez Formula</a:t>
            </a:r>
          </a:p>
        </p:txBody>
      </p:sp>
      <p:pic>
        <p:nvPicPr>
          <p:cNvPr id="1596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493838"/>
            <a:ext cx="8631237" cy="517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Rodriguez Matrix</a:t>
            </a:r>
          </a:p>
        </p:txBody>
      </p:sp>
      <p:pic>
        <p:nvPicPr>
          <p:cNvPr id="1593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782763"/>
            <a:ext cx="8623300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Maps</a:t>
            </a:r>
          </a:p>
        </p:txBody>
      </p:sp>
      <p:sp>
        <p:nvSpPr>
          <p:cNvPr id="159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Allows tumbling</a:t>
            </a:r>
          </a:p>
          <a:p>
            <a:r>
              <a:rPr lang="en-US"/>
              <a:t>No gimbal lock</a:t>
            </a:r>
          </a:p>
          <a:p>
            <a:r>
              <a:rPr lang="en-US"/>
              <a:t>Orientations are space within </a:t>
            </a:r>
            <a:r>
              <a:rPr lang="el-GR">
                <a:cs typeface="Arial" charset="0"/>
              </a:rPr>
              <a:t>π</a:t>
            </a:r>
            <a:r>
              <a:rPr lang="en-US">
                <a:cs typeface="Arial" charset="0"/>
              </a:rPr>
              <a:t> radius ball</a:t>
            </a:r>
          </a:p>
          <a:p>
            <a:r>
              <a:rPr lang="en-US">
                <a:cs typeface="Arial" charset="0"/>
              </a:rPr>
              <a:t>Nearly unique representations</a:t>
            </a:r>
          </a:p>
          <a:p>
            <a:r>
              <a:rPr lang="en-US">
                <a:cs typeface="Arial" charset="0"/>
              </a:rPr>
              <a:t>Singularities on shells at 2 </a:t>
            </a:r>
            <a:r>
              <a:rPr lang="el-GR">
                <a:cs typeface="Arial" charset="0"/>
              </a:rPr>
              <a:t>π</a:t>
            </a:r>
            <a:endParaRPr lang="en-US">
              <a:cs typeface="Arial" charset="0"/>
            </a:endParaRPr>
          </a:p>
          <a:p>
            <a:r>
              <a:rPr lang="en-US">
                <a:cs typeface="Arial" charset="0"/>
              </a:rPr>
              <a:t>Nice for interpolation</a:t>
            </a:r>
            <a:endParaRPr lang="el-GR"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Exponentials: Basic Properties</a:t>
            </a:r>
          </a:p>
        </p:txBody>
      </p:sp>
      <p:pic>
        <p:nvPicPr>
          <p:cNvPr id="1598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1381125"/>
            <a:ext cx="6435725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98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043238"/>
            <a:ext cx="8570913" cy="359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Exponentials</a:t>
            </a:r>
          </a:p>
        </p:txBody>
      </p:sp>
      <p:pic>
        <p:nvPicPr>
          <p:cNvPr id="1599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317625"/>
            <a:ext cx="7554913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994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510088"/>
            <a:ext cx="9144000" cy="23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Quaternions	</a:t>
            </a:r>
          </a:p>
        </p:txBody>
      </p:sp>
      <p:sp>
        <p:nvSpPr>
          <p:cNvPr id="160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27138"/>
            <a:ext cx="8229600" cy="5029200"/>
          </a:xfrm>
        </p:spPr>
        <p:txBody>
          <a:bodyPr/>
          <a:lstStyle/>
          <a:p>
            <a:r>
              <a:rPr lang="en-US"/>
              <a:t>More popular than exponential maps</a:t>
            </a:r>
          </a:p>
          <a:p>
            <a:r>
              <a:rPr lang="en-US"/>
              <a:t>Natural extension of complex numbers</a:t>
            </a:r>
          </a:p>
          <a:p>
            <a:r>
              <a:rPr lang="en-US"/>
              <a:t>Hamilton 1843: interesting history</a:t>
            </a:r>
          </a:p>
          <a:p>
            <a:r>
              <a:rPr lang="en-US"/>
              <a:t>Uber-complex numbers</a:t>
            </a:r>
          </a:p>
        </p:txBody>
      </p:sp>
      <p:pic>
        <p:nvPicPr>
          <p:cNvPr id="1600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3657600"/>
            <a:ext cx="54832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Quaternion Properties</a:t>
            </a:r>
          </a:p>
        </p:txBody>
      </p:sp>
      <p:pic>
        <p:nvPicPr>
          <p:cNvPr id="1601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881188"/>
            <a:ext cx="8208963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Quaternion Rotations</a:t>
            </a:r>
          </a:p>
        </p:txBody>
      </p:sp>
      <p:pic>
        <p:nvPicPr>
          <p:cNvPr id="1602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679575"/>
            <a:ext cx="8408988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Arclength</a:t>
            </a:r>
          </a:p>
        </p:txBody>
      </p:sp>
      <p:sp>
        <p:nvSpPr>
          <p:cNvPr id="155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Intrinsic parameterization of curve	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But practical closed form may be hard to find</a:t>
            </a:r>
          </a:p>
          <a:p>
            <a:pPr lvl="1"/>
            <a:r>
              <a:rPr lang="en-US"/>
              <a:t>Unique up to sign change and translation</a:t>
            </a:r>
          </a:p>
        </p:txBody>
      </p:sp>
      <p:pic>
        <p:nvPicPr>
          <p:cNvPr id="1554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506538"/>
            <a:ext cx="4583112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54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3454400"/>
            <a:ext cx="333375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54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5291138"/>
            <a:ext cx="8450262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Quaternions	</a:t>
            </a:r>
          </a:p>
        </p:txBody>
      </p:sp>
      <p:sp>
        <p:nvSpPr>
          <p:cNvPr id="160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tumbling</a:t>
            </a:r>
          </a:p>
          <a:p>
            <a:r>
              <a:rPr lang="en-US"/>
              <a:t>No gimbal lock </a:t>
            </a:r>
          </a:p>
          <a:p>
            <a:r>
              <a:rPr lang="en-US"/>
              <a:t>Orientations are double unique</a:t>
            </a:r>
          </a:p>
          <a:p>
            <a:r>
              <a:rPr lang="en-US"/>
              <a:t>Surface of unit 3-sphere in 4D</a:t>
            </a:r>
          </a:p>
          <a:p>
            <a:r>
              <a:rPr lang="en-US"/>
              <a:t>Nice for interpolation</a:t>
            </a:r>
          </a:p>
          <a:p>
            <a:pPr lvl="1"/>
            <a:r>
              <a:rPr lang="en-US"/>
              <a:t>Slerps</a:t>
            </a:r>
          </a:p>
          <a:p>
            <a:pPr lvl="1"/>
            <a:r>
              <a:rPr lang="en-US"/>
              <a:t>Optimal quaternion splines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Interpolation</a:t>
            </a:r>
          </a:p>
        </p:txBody>
      </p:sp>
      <p:pic>
        <p:nvPicPr>
          <p:cNvPr id="160563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497013"/>
            <a:ext cx="4281488" cy="4240212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05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506538"/>
            <a:ext cx="4516438" cy="425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05638" name="Text Box 6"/>
          <p:cNvSpPr txBox="1">
            <a:spLocks noChangeArrowheads="1"/>
          </p:cNvSpPr>
          <p:nvPr/>
        </p:nvSpPr>
        <p:spPr bwMode="auto">
          <a:xfrm>
            <a:off x="6330950" y="6491288"/>
            <a:ext cx="281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/>
              <a:t>Ramamoorthi and Barr 97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Tangents, Normals, Binormals</a:t>
            </a:r>
          </a:p>
        </p:txBody>
      </p:sp>
      <p:sp>
        <p:nvSpPr>
          <p:cNvPr id="155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Tangent vector geometric property of curve	</a:t>
            </a:r>
          </a:p>
          <a:p>
            <a:pPr lvl="1"/>
            <a:r>
              <a:rPr lang="en-US"/>
              <a:t>Intrinsic, independent of parameterization</a:t>
            </a:r>
          </a:p>
          <a:p>
            <a:pPr lvl="1"/>
            <a:r>
              <a:rPr lang="en-US"/>
              <a:t>Can exist where parametric velocity is 0 or undefined</a:t>
            </a:r>
          </a:p>
        </p:txBody>
      </p:sp>
      <p:pic>
        <p:nvPicPr>
          <p:cNvPr id="1555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594100"/>
            <a:ext cx="2044700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55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074988"/>
            <a:ext cx="3373438" cy="206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Curvature and Normal</a:t>
            </a:r>
          </a:p>
        </p:txBody>
      </p:sp>
      <p:pic>
        <p:nvPicPr>
          <p:cNvPr id="15564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343025"/>
            <a:ext cx="7699375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Frenet Frame</a:t>
            </a:r>
          </a:p>
        </p:txBody>
      </p:sp>
      <p:sp>
        <p:nvSpPr>
          <p:cNvPr id="155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Define binormal by </a:t>
            </a:r>
            <a:r>
              <a:rPr lang="en-US" b="1"/>
              <a:t>B</a:t>
            </a:r>
            <a:r>
              <a:rPr lang="en-US"/>
              <a:t> = </a:t>
            </a:r>
            <a:r>
              <a:rPr lang="en-US" b="1"/>
              <a:t>T</a:t>
            </a:r>
            <a:r>
              <a:rPr lang="en-US"/>
              <a:t> x </a:t>
            </a:r>
            <a:r>
              <a:rPr lang="en-US" b="1"/>
              <a:t>N</a:t>
            </a:r>
          </a:p>
          <a:p>
            <a:r>
              <a:rPr lang="en-US"/>
              <a:t>Gives us an orthonormal coordinate frame </a:t>
            </a:r>
          </a:p>
          <a:p>
            <a:pPr lvl="1"/>
            <a:r>
              <a:rPr lang="en-US"/>
              <a:t>Moves along curve</a:t>
            </a:r>
          </a:p>
          <a:p>
            <a:pPr lvl="1"/>
            <a:r>
              <a:rPr lang="en-US"/>
              <a:t>Gives local frame of reference</a:t>
            </a:r>
          </a:p>
          <a:p>
            <a:pPr lvl="1"/>
            <a:r>
              <a:rPr lang="en-US"/>
              <a:t>Not defined at inflection points where no curvature</a:t>
            </a:r>
          </a:p>
          <a:p>
            <a:r>
              <a:rPr lang="en-US"/>
              <a:t>Can find some nice demos online</a:t>
            </a:r>
          </a:p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Frenet Frame</a:t>
            </a:r>
          </a:p>
        </p:txBody>
      </p:sp>
      <p:sp>
        <p:nvSpPr>
          <p:cNvPr id="155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Osculating Plane</a:t>
            </a:r>
          </a:p>
          <a:p>
            <a:pPr lvl="1"/>
            <a:r>
              <a:rPr lang="en-US"/>
              <a:t>Defined by N and T</a:t>
            </a:r>
          </a:p>
          <a:p>
            <a:pPr lvl="1"/>
            <a:r>
              <a:rPr lang="en-US"/>
              <a:t>Locally contains curve</a:t>
            </a:r>
          </a:p>
          <a:p>
            <a:r>
              <a:rPr lang="en-US"/>
              <a:t>Normal plane</a:t>
            </a:r>
          </a:p>
          <a:p>
            <a:pPr lvl="1"/>
            <a:r>
              <a:rPr lang="en-US"/>
              <a:t>Defined by N and B</a:t>
            </a:r>
          </a:p>
          <a:p>
            <a:pPr lvl="1"/>
            <a:r>
              <a:rPr lang="en-US"/>
              <a:t>Locally perpendicular to                                                        curve </a:t>
            </a:r>
          </a:p>
          <a:p>
            <a:pPr lvl="1"/>
            <a:endParaRPr lang="en-US"/>
          </a:p>
        </p:txBody>
      </p:sp>
      <p:pic>
        <p:nvPicPr>
          <p:cNvPr id="1558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1223963"/>
            <a:ext cx="4030662" cy="54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A47F33"/>
      </a:dk1>
      <a:lt1>
        <a:srgbClr val="FFFFFF"/>
      </a:lt1>
      <a:dk2>
        <a:srgbClr val="483225"/>
      </a:dk2>
      <a:lt2>
        <a:srgbClr val="FFFFFF"/>
      </a:lt2>
      <a:accent1>
        <a:srgbClr val="92BFEB"/>
      </a:accent1>
      <a:accent2>
        <a:srgbClr val="F99D1C"/>
      </a:accent2>
      <a:accent3>
        <a:srgbClr val="B1ADAC"/>
      </a:accent3>
      <a:accent4>
        <a:srgbClr val="DADADA"/>
      </a:accent4>
      <a:accent5>
        <a:srgbClr val="C7DCF3"/>
      </a:accent5>
      <a:accent6>
        <a:srgbClr val="E28E18"/>
      </a:accent6>
      <a:hlink>
        <a:srgbClr val="A4D767"/>
      </a:hlink>
      <a:folHlink>
        <a:srgbClr val="003082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25812</TotalTime>
  <Words>542</Words>
  <Application>Microsoft Macintosh PowerPoint</Application>
  <PresentationFormat>Letter Paper (8.5x11 in)</PresentationFormat>
  <Paragraphs>141</Paragraphs>
  <Slides>51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Times New Roman</vt:lpstr>
      <vt:lpstr>Arial</vt:lpstr>
      <vt:lpstr>Wingdings</vt:lpstr>
      <vt:lpstr>Symbol</vt:lpstr>
      <vt:lpstr>System</vt:lpstr>
      <vt:lpstr>Default Design</vt:lpstr>
      <vt:lpstr>Custom Design</vt:lpstr>
      <vt:lpstr>MathType 6.0 Equation</vt:lpstr>
      <vt:lpstr>Advanced Computer Graphics  (Spring 2013)</vt:lpstr>
      <vt:lpstr>Motivation</vt:lpstr>
      <vt:lpstr>Outline</vt:lpstr>
      <vt:lpstr>Parametric Curves (later Surfaces)</vt:lpstr>
      <vt:lpstr>Arclength</vt:lpstr>
      <vt:lpstr>Tangents, Normals, Binormals</vt:lpstr>
      <vt:lpstr>Curvature and Normal</vt:lpstr>
      <vt:lpstr>Frenet Frame</vt:lpstr>
      <vt:lpstr>Frenet Frame</vt:lpstr>
      <vt:lpstr>Torsion</vt:lpstr>
      <vt:lpstr>Evolution of Frenet Frame </vt:lpstr>
      <vt:lpstr>Evolution of Frenet Frame </vt:lpstr>
      <vt:lpstr>Radius of Curvature</vt:lpstr>
      <vt:lpstr>Complicated Formulae</vt:lpstr>
      <vt:lpstr>Outline</vt:lpstr>
      <vt:lpstr>Parametric Surfaces</vt:lpstr>
      <vt:lpstr>Tangent Space</vt:lpstr>
      <vt:lpstr>Non-Orthogonal Tangents</vt:lpstr>
      <vt:lpstr>Normals</vt:lpstr>
      <vt:lpstr>First Fundamental Form </vt:lpstr>
      <vt:lpstr>Properties of First Fundamental Form</vt:lpstr>
      <vt:lpstr>ArcLength over Surface</vt:lpstr>
      <vt:lpstr>Principal Tangents</vt:lpstr>
      <vt:lpstr>Orthonormal Parameterization</vt:lpstr>
      <vt:lpstr>Second Fundamental Form</vt:lpstr>
      <vt:lpstr>Second Fundamental Form</vt:lpstr>
      <vt:lpstr>Second Fundamental Form</vt:lpstr>
      <vt:lpstr>Properties</vt:lpstr>
      <vt:lpstr>Normal Curvature</vt:lpstr>
      <vt:lpstr>Principal Curvatures</vt:lpstr>
      <vt:lpstr>Principal Curvatures</vt:lpstr>
      <vt:lpstr>Curvatures</vt:lpstr>
      <vt:lpstr>Geodesic Curves</vt:lpstr>
      <vt:lpstr>Geodesic Curves</vt:lpstr>
      <vt:lpstr>Outline</vt:lpstr>
      <vt:lpstr>General 3D Rotations</vt:lpstr>
      <vt:lpstr>Arbitrary 3D rotations</vt:lpstr>
      <vt:lpstr>Rotation Matrices</vt:lpstr>
      <vt:lpstr>Axis-Angle</vt:lpstr>
      <vt:lpstr>Axis Angle split Components</vt:lpstr>
      <vt:lpstr>Axis Angle Components</vt:lpstr>
      <vt:lpstr>Rodriguez Formula</vt:lpstr>
      <vt:lpstr>Rodriguez Matrix</vt:lpstr>
      <vt:lpstr>Exponential Maps</vt:lpstr>
      <vt:lpstr>Exponentials: Basic Properties</vt:lpstr>
      <vt:lpstr>Matrix Exponentials</vt:lpstr>
      <vt:lpstr>Quaternions </vt:lpstr>
      <vt:lpstr>Quaternion Properties</vt:lpstr>
      <vt:lpstr>Quaternion Rotations</vt:lpstr>
      <vt:lpstr>Quaternions </vt:lpstr>
      <vt:lpstr>Interpolation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702</cp:revision>
  <cp:lastPrinted>1999-08-03T15:46:38Z</cp:lastPrinted>
  <dcterms:created xsi:type="dcterms:W3CDTF">1999-02-11T00:43:51Z</dcterms:created>
  <dcterms:modified xsi:type="dcterms:W3CDTF">2013-03-17T05:56:20Z</dcterms:modified>
</cp:coreProperties>
</file>