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55" r:id="rId2"/>
  </p:sldMasterIdLst>
  <p:notesMasterIdLst>
    <p:notesMasterId r:id="rId63"/>
  </p:notesMasterIdLst>
  <p:handoutMasterIdLst>
    <p:handoutMasterId r:id="rId64"/>
  </p:handoutMasterIdLst>
  <p:sldIdLst>
    <p:sldId id="751" r:id="rId3"/>
    <p:sldId id="859" r:id="rId4"/>
    <p:sldId id="799" r:id="rId5"/>
    <p:sldId id="825" r:id="rId6"/>
    <p:sldId id="826" r:id="rId7"/>
    <p:sldId id="827" r:id="rId8"/>
    <p:sldId id="828" r:id="rId9"/>
    <p:sldId id="829" r:id="rId10"/>
    <p:sldId id="833" r:id="rId11"/>
    <p:sldId id="830" r:id="rId12"/>
    <p:sldId id="831" r:id="rId13"/>
    <p:sldId id="832" r:id="rId14"/>
    <p:sldId id="834" r:id="rId15"/>
    <p:sldId id="836" r:id="rId16"/>
    <p:sldId id="838" r:id="rId17"/>
    <p:sldId id="854" r:id="rId18"/>
    <p:sldId id="855" r:id="rId19"/>
    <p:sldId id="857" r:id="rId20"/>
    <p:sldId id="858" r:id="rId21"/>
    <p:sldId id="839" r:id="rId22"/>
    <p:sldId id="856" r:id="rId23"/>
    <p:sldId id="840" r:id="rId24"/>
    <p:sldId id="841" r:id="rId25"/>
    <p:sldId id="843" r:id="rId26"/>
    <p:sldId id="846" r:id="rId27"/>
    <p:sldId id="847" r:id="rId28"/>
    <p:sldId id="848" r:id="rId29"/>
    <p:sldId id="849" r:id="rId30"/>
    <p:sldId id="850" r:id="rId31"/>
    <p:sldId id="851" r:id="rId32"/>
    <p:sldId id="852" r:id="rId33"/>
    <p:sldId id="853" r:id="rId34"/>
    <p:sldId id="860" r:id="rId35"/>
    <p:sldId id="861" r:id="rId36"/>
    <p:sldId id="862" r:id="rId37"/>
    <p:sldId id="863" r:id="rId38"/>
    <p:sldId id="864" r:id="rId39"/>
    <p:sldId id="865" r:id="rId40"/>
    <p:sldId id="866" r:id="rId41"/>
    <p:sldId id="867" r:id="rId42"/>
    <p:sldId id="868" r:id="rId43"/>
    <p:sldId id="869" r:id="rId44"/>
    <p:sldId id="870" r:id="rId45"/>
    <p:sldId id="871" r:id="rId46"/>
    <p:sldId id="872" r:id="rId47"/>
    <p:sldId id="873" r:id="rId48"/>
    <p:sldId id="874" r:id="rId49"/>
    <p:sldId id="875" r:id="rId50"/>
    <p:sldId id="876" r:id="rId51"/>
    <p:sldId id="877" r:id="rId52"/>
    <p:sldId id="878" r:id="rId53"/>
    <p:sldId id="879" r:id="rId54"/>
    <p:sldId id="880" r:id="rId55"/>
    <p:sldId id="881" r:id="rId56"/>
    <p:sldId id="882" r:id="rId57"/>
    <p:sldId id="883" r:id="rId58"/>
    <p:sldId id="884" r:id="rId59"/>
    <p:sldId id="885" r:id="rId60"/>
    <p:sldId id="886" r:id="rId61"/>
    <p:sldId id="887" r:id="rId62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6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8D5CB4B2-E3DC-834F-9B41-FFF9C9CAA2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7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9A31B263-EE50-524B-947E-70B365353A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84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4993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1273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653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25980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3604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49615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73407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03740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98103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35923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369223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6577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3032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64964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2603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4386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3954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19477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17008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31059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8579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79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oleObject" Target="../embeddings/oleObject5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3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4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5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5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5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5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	Advanced </a:t>
            </a:r>
            <a:r>
              <a:rPr lang="en-US" sz="3200" dirty="0"/>
              <a:t>Computer Graphics                    </a:t>
            </a:r>
            <a:r>
              <a:rPr lang="en-US" sz="3200" dirty="0" smtClean="0"/>
              <a:t>(Spring 2013)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/>
              <a:t>CS 283, Lecture </a:t>
            </a:r>
            <a:r>
              <a:rPr lang="en-US" dirty="0" smtClean="0"/>
              <a:t>2: </a:t>
            </a:r>
            <a:r>
              <a:rPr lang="en-US" dirty="0"/>
              <a:t>Sampling and Reconstruction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692275" y="3741738"/>
            <a:ext cx="58335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Arial" charset="0"/>
              </a:rPr>
              <a:t>http://</a:t>
            </a:r>
            <a:r>
              <a:rPr lang="en-US" sz="2400" dirty="0" err="1">
                <a:latin typeface="Arial" charset="0"/>
              </a:rPr>
              <a:t>inst.eecs.berkeley.edu</a:t>
            </a:r>
            <a:r>
              <a:rPr lang="en-US" sz="2400" dirty="0">
                <a:latin typeface="Arial" charset="0"/>
              </a:rPr>
              <a:t>/~cs283</a:t>
            </a:r>
            <a:r>
              <a:rPr lang="en-US" sz="2400" dirty="0" smtClean="0">
                <a:latin typeface="Arial" charset="0"/>
              </a:rPr>
              <a:t>/sp13</a:t>
            </a:r>
            <a:endParaRPr lang="en-US" sz="2400" dirty="0">
              <a:latin typeface="Arial" charset="0"/>
            </a:endParaRPr>
          </a:p>
        </p:txBody>
      </p:sp>
      <p:pic>
        <p:nvPicPr>
          <p:cNvPr id="1045521" name="Picture 17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887913"/>
            <a:ext cx="2286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22" name="Picture 18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895850"/>
            <a:ext cx="1752600" cy="146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23" name="Picture 19" descr="meier-painterly-sig96-nob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860925"/>
            <a:ext cx="2514600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24" name="Text Box 20"/>
          <p:cNvSpPr txBox="1">
            <a:spLocks noChangeArrowheads="1"/>
          </p:cNvSpPr>
          <p:nvPr/>
        </p:nvSpPr>
        <p:spPr bwMode="auto">
          <a:xfrm>
            <a:off x="2684463" y="6462713"/>
            <a:ext cx="643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Some slides courtesy Thomas Funkhouser and Pat Hanrahan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ideas of sampling, reconstruction, aliasing</a:t>
            </a:r>
          </a:p>
          <a:p>
            <a:r>
              <a:rPr lang="en-US" i="1"/>
              <a:t>Signal processing and Fourier analysis</a:t>
            </a:r>
          </a:p>
          <a:p>
            <a:r>
              <a:rPr lang="en-US"/>
              <a:t>Implementation of digital filters</a:t>
            </a:r>
          </a:p>
          <a:p>
            <a:endParaRPr lang="en-US"/>
          </a:p>
          <a:p>
            <a:r>
              <a:rPr lang="en-US"/>
              <a:t>Section 14.10 of textbook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Formal analysis of sampling and reconstruction</a:t>
            </a:r>
          </a:p>
          <a:p>
            <a:r>
              <a:rPr lang="en-US"/>
              <a:t>Important theory (signal-processing) for graphics</a:t>
            </a:r>
          </a:p>
          <a:p>
            <a:r>
              <a:rPr lang="en-US"/>
              <a:t>Also relevant in rendering, modeling, animation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Ideas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5250" y="1527175"/>
            <a:ext cx="9337675" cy="5029200"/>
          </a:xfrm>
        </p:spPr>
        <p:txBody>
          <a:bodyPr/>
          <a:lstStyle/>
          <a:p>
            <a:r>
              <a:rPr lang="en-US"/>
              <a:t>Signal (function of time generally, here of space)</a:t>
            </a:r>
          </a:p>
          <a:p>
            <a:r>
              <a:rPr lang="en-US"/>
              <a:t>Continuous: defined at all points; discrete: on a grid</a:t>
            </a:r>
          </a:p>
          <a:p>
            <a:r>
              <a:rPr lang="en-US"/>
              <a:t>High frequency: rapid variation; Low Freq: slow variation</a:t>
            </a:r>
          </a:p>
          <a:p>
            <a:r>
              <a:rPr lang="en-US"/>
              <a:t>Images are converting continuous to discrete.  Do this sampling as best as possible.</a:t>
            </a:r>
          </a:p>
          <a:p>
            <a:r>
              <a:rPr lang="en-US"/>
              <a:t>Signal processing theory tells us how best to do this</a:t>
            </a:r>
          </a:p>
          <a:p>
            <a:r>
              <a:rPr lang="en-US"/>
              <a:t>Based on concept of frequency domain Fourier analysis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Analysis in the frequency (not spatial) domain</a:t>
            </a:r>
          </a:p>
          <a:p>
            <a:pPr lvl="1"/>
            <a:r>
              <a:rPr lang="en-US"/>
              <a:t>Sum of sine waves, with possibly different offsets (phase)</a:t>
            </a:r>
          </a:p>
          <a:p>
            <a:pPr lvl="1"/>
            <a:r>
              <a:rPr lang="en-US"/>
              <a:t>Each wave different frequency, amplitude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53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560638"/>
            <a:ext cx="64897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Tool for converting from spatial to frequency domain</a:t>
            </a:r>
          </a:p>
          <a:p>
            <a:r>
              <a:rPr lang="en-US"/>
              <a:t>Or vice versa</a:t>
            </a:r>
          </a:p>
          <a:p>
            <a:r>
              <a:rPr lang="en-US"/>
              <a:t>One of most important mathematical ideas</a:t>
            </a:r>
          </a:p>
          <a:p>
            <a:r>
              <a:rPr lang="en-US"/>
              <a:t>Computational algorithm: Fast Fourier Transform</a:t>
            </a:r>
          </a:p>
          <a:p>
            <a:pPr lvl="1"/>
            <a:r>
              <a:rPr lang="en-US"/>
              <a:t>One of 10 great algorithms scientific computing</a:t>
            </a:r>
          </a:p>
          <a:p>
            <a:pPr lvl="1"/>
            <a:r>
              <a:rPr lang="en-US"/>
              <a:t>Makes Fourier processing possible (images etc.)</a:t>
            </a:r>
          </a:p>
          <a:p>
            <a:pPr lvl="1"/>
            <a:r>
              <a:rPr lang="en-US"/>
              <a:t>Not discussed here, but look up if interested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case, function sum of sines, cosines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Continuous infinite case </a:t>
            </a:r>
          </a:p>
        </p:txBody>
      </p:sp>
      <p:graphicFrame>
        <p:nvGraphicFramePr>
          <p:cNvPr id="1157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685525"/>
              </p:ext>
            </p:extLst>
          </p:nvPr>
        </p:nvGraphicFramePr>
        <p:xfrm>
          <a:off x="2644775" y="1982788"/>
          <a:ext cx="36020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44" name="Equation" r:id="rId3" imgW="1397000" imgH="800100" progId="Equation.DSMT4">
                  <p:embed/>
                </p:oleObj>
              </mc:Choice>
              <mc:Fallback>
                <p:oleObj name="Equation" r:id="rId3" imgW="1397000" imgH="800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982788"/>
                        <a:ext cx="36020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826183"/>
              </p:ext>
            </p:extLst>
          </p:nvPr>
        </p:nvGraphicFramePr>
        <p:xfrm>
          <a:off x="1289050" y="4662488"/>
          <a:ext cx="6292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45" name="Equation" r:id="rId5" imgW="2438400" imgH="685800" progId="Equation.DSMT4">
                  <p:embed/>
                </p:oleObj>
              </mc:Choice>
              <mc:Fallback>
                <p:oleObj name="Equation" r:id="rId5" imgW="2438400" imgH="685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4662488"/>
                        <a:ext cx="6292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case, function sum of sines, cosines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Discrete case </a:t>
            </a:r>
          </a:p>
        </p:txBody>
      </p:sp>
      <p:graphicFrame>
        <p:nvGraphicFramePr>
          <p:cNvPr id="1177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854253"/>
              </p:ext>
            </p:extLst>
          </p:nvPr>
        </p:nvGraphicFramePr>
        <p:xfrm>
          <a:off x="2644775" y="1982788"/>
          <a:ext cx="36020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23" name="Equation" r:id="rId3" imgW="1397000" imgH="800100" progId="Equation.DSMT4">
                  <p:embed/>
                </p:oleObj>
              </mc:Choice>
              <mc:Fallback>
                <p:oleObj name="Equation" r:id="rId3" imgW="1397000" imgH="800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982788"/>
                        <a:ext cx="36020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579740"/>
              </p:ext>
            </p:extLst>
          </p:nvPr>
        </p:nvGraphicFramePr>
        <p:xfrm>
          <a:off x="220663" y="4630738"/>
          <a:ext cx="8696325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24" name="Equation" r:id="rId5" imgW="4368800" imgH="1104900" progId="Equation.DSMT4">
                  <p:embed/>
                </p:oleObj>
              </mc:Choice>
              <mc:Fallback>
                <p:oleObj name="Equation" r:id="rId5" imgW="4368800" imgH="1104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4630738"/>
                        <a:ext cx="8696325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Transform: Examples 1</a:t>
            </a:r>
          </a:p>
        </p:txBody>
      </p:sp>
      <p:pic>
        <p:nvPicPr>
          <p:cNvPr id="1178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566863"/>
            <a:ext cx="4937125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178631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811719"/>
              </p:ext>
            </p:extLst>
          </p:nvPr>
        </p:nvGraphicFramePr>
        <p:xfrm>
          <a:off x="681038" y="5010150"/>
          <a:ext cx="2713037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44" name="Equation" r:id="rId4" imgW="1397000" imgH="800100" progId="Equation.DSMT4">
                  <p:embed/>
                </p:oleObj>
              </mc:Choice>
              <mc:Fallback>
                <p:oleObj name="Equation" r:id="rId4" imgW="1397000" imgH="800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5010150"/>
                        <a:ext cx="2713037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633" name="Text Box 9"/>
          <p:cNvSpPr txBox="1">
            <a:spLocks noChangeArrowheads="1"/>
          </p:cNvSpPr>
          <p:nvPr/>
        </p:nvSpPr>
        <p:spPr bwMode="auto">
          <a:xfrm>
            <a:off x="750888" y="1768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78634" name="Text Box 10"/>
          <p:cNvSpPr txBox="1">
            <a:spLocks noChangeArrowheads="1"/>
          </p:cNvSpPr>
          <p:nvPr/>
        </p:nvSpPr>
        <p:spPr bwMode="auto">
          <a:xfrm>
            <a:off x="525463" y="1708150"/>
            <a:ext cx="33337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Single sine curve    (+constant DC term)</a:t>
            </a:r>
          </a:p>
          <a:p>
            <a:pPr algn="l"/>
            <a:endParaRPr lang="en-US" sz="2400"/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  <a:p>
            <a:pPr algn="l"/>
            <a:endParaRPr lang="en-US" sz="2400"/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Examples 2</a:t>
            </a:r>
          </a:p>
        </p:txBody>
      </p:sp>
      <p:graphicFrame>
        <p:nvGraphicFramePr>
          <p:cNvPr id="1181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902420"/>
              </p:ext>
            </p:extLst>
          </p:nvPr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728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Common examples</a:t>
            </a:r>
          </a:p>
        </p:txBody>
      </p:sp>
      <p:graphicFrame>
        <p:nvGraphicFramePr>
          <p:cNvPr id="1181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665714"/>
              </p:ext>
            </p:extLst>
          </p:nvPr>
        </p:nvGraphicFramePr>
        <p:xfrm>
          <a:off x="2924175" y="4071938"/>
          <a:ext cx="3562350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729" name="Equation" r:id="rId5" imgW="1663700" imgH="1384300" progId="Equation.DSMT4">
                  <p:embed/>
                </p:oleObj>
              </mc:Choice>
              <mc:Fallback>
                <p:oleObj name="Equation" r:id="rId5" imgW="1663700" imgH="1384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4071938"/>
                        <a:ext cx="3562350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512707"/>
              </p:ext>
            </p:extLst>
          </p:nvPr>
        </p:nvGraphicFramePr>
        <p:xfrm>
          <a:off x="3405188" y="3641725"/>
          <a:ext cx="22590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730" name="Equation" r:id="rId7" imgW="1143000" imgH="203200" progId="Equation.DSMT4">
                  <p:embed/>
                </p:oleObj>
              </mc:Choice>
              <mc:Fallback>
                <p:oleObj name="Equation" r:id="rId7" imgW="1143000" imgH="203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3641725"/>
                        <a:ext cx="22590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Properties</a:t>
            </a:r>
          </a:p>
        </p:txBody>
      </p:sp>
      <p:graphicFrame>
        <p:nvGraphicFramePr>
          <p:cNvPr id="1182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532729"/>
              </p:ext>
            </p:extLst>
          </p:nvPr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761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2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3308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Common properties</a:t>
            </a:r>
          </a:p>
          <a:p>
            <a:pPr lvl="1"/>
            <a:r>
              <a:rPr lang="en-US" dirty="0"/>
              <a:t>Linearity: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Derivatives: [integrate by parts]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2D Fourier Transform</a:t>
            </a:r>
          </a:p>
          <a:p>
            <a:pPr lvl="1"/>
            <a:endParaRPr lang="en-US" dirty="0"/>
          </a:p>
          <a:p>
            <a:r>
              <a:rPr lang="en-US" dirty="0"/>
              <a:t>Convolution (next)</a:t>
            </a:r>
          </a:p>
        </p:txBody>
      </p:sp>
      <p:graphicFrame>
        <p:nvGraphicFramePr>
          <p:cNvPr id="1182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029249"/>
              </p:ext>
            </p:extLst>
          </p:nvPr>
        </p:nvGraphicFramePr>
        <p:xfrm>
          <a:off x="5840413" y="3876675"/>
          <a:ext cx="3090862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762" name="Equation" r:id="rId5" imgW="1714500" imgH="571500" progId="Equation.DSMT4">
                  <p:embed/>
                </p:oleObj>
              </mc:Choice>
              <mc:Fallback>
                <p:oleObj name="Equation" r:id="rId5" imgW="1714500" imgH="571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3876675"/>
                        <a:ext cx="3090862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767365"/>
              </p:ext>
            </p:extLst>
          </p:nvPr>
        </p:nvGraphicFramePr>
        <p:xfrm>
          <a:off x="2774950" y="3340100"/>
          <a:ext cx="44211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763" name="Equation" r:id="rId7" imgW="2451100" imgH="203200" progId="Equation.DSMT4">
                  <p:embed/>
                </p:oleObj>
              </mc:Choice>
              <mc:Fallback>
                <p:oleObj name="Equation" r:id="rId7" imgW="2451100" imgH="203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3340100"/>
                        <a:ext cx="442118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883879"/>
              </p:ext>
            </p:extLst>
          </p:nvPr>
        </p:nvGraphicFramePr>
        <p:xfrm>
          <a:off x="3729038" y="4887913"/>
          <a:ext cx="5395912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764" name="Equation" r:id="rId9" imgW="3390900" imgH="965200" progId="Equation.DSMT4">
                  <p:embed/>
                </p:oleObj>
              </mc:Choice>
              <mc:Fallback>
                <p:oleObj name="Equation" r:id="rId9" imgW="3390900" imgH="965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4887913"/>
                        <a:ext cx="5395912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Basics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1527175"/>
            <a:ext cx="8863013" cy="5029200"/>
          </a:xfrm>
        </p:spPr>
        <p:txBody>
          <a:bodyPr/>
          <a:lstStyle/>
          <a:p>
            <a:r>
              <a:rPr lang="en-US" dirty="0" smtClean="0"/>
              <a:t>First </a:t>
            </a:r>
            <a:r>
              <a:rPr lang="en-US" dirty="0"/>
              <a:t>3 lectures cover basic topics</a:t>
            </a:r>
          </a:p>
          <a:p>
            <a:pPr lvl="1"/>
            <a:r>
              <a:rPr lang="en-US" i="1" dirty="0" smtClean="0"/>
              <a:t>Sampling </a:t>
            </a:r>
            <a:r>
              <a:rPr lang="en-US" i="1" dirty="0"/>
              <a:t>and Reconstruction, Fourier Analysis</a:t>
            </a:r>
          </a:p>
          <a:p>
            <a:pPr lvl="1"/>
            <a:r>
              <a:rPr lang="en-US" dirty="0"/>
              <a:t>3D objects and </a:t>
            </a:r>
            <a:r>
              <a:rPr lang="en-US" dirty="0" smtClean="0"/>
              <a:t>meshes</a:t>
            </a:r>
          </a:p>
          <a:p>
            <a:pPr lvl="1"/>
            <a:r>
              <a:rPr lang="en-US" dirty="0" smtClean="0"/>
              <a:t>If you don’t know </a:t>
            </a:r>
            <a:r>
              <a:rPr lang="en-US" dirty="0" err="1" smtClean="0"/>
              <a:t>raytracing</a:t>
            </a:r>
            <a:r>
              <a:rPr lang="en-US" dirty="0" smtClean="0"/>
              <a:t>, look at online lectures, </a:t>
            </a:r>
            <a:r>
              <a:rPr lang="en-US" dirty="0" err="1" smtClean="0"/>
              <a:t>hw</a:t>
            </a:r>
            <a:endParaRPr lang="en-US" dirty="0"/>
          </a:p>
          <a:p>
            <a:r>
              <a:rPr lang="en-US" dirty="0"/>
              <a:t>Then we start main part of course</a:t>
            </a:r>
          </a:p>
          <a:p>
            <a:pPr lvl="1"/>
            <a:r>
              <a:rPr lang="en-US" dirty="0"/>
              <a:t>Meshes and assignment 1</a:t>
            </a:r>
          </a:p>
          <a:p>
            <a:r>
              <a:rPr lang="en-US" dirty="0"/>
              <a:t>This lecture review for some of you</a:t>
            </a:r>
          </a:p>
          <a:p>
            <a:pPr lvl="1"/>
            <a:r>
              <a:rPr lang="en-US" dirty="0"/>
              <a:t>But needed to bring everyone up to speed</a:t>
            </a:r>
          </a:p>
          <a:p>
            <a:pPr lvl="1"/>
            <a:r>
              <a:rPr lang="en-US" dirty="0"/>
              <a:t>Much more detailed material available if interested (we have only limited time; cover it quickly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Sign up for Piazza, E-mail Brandon re roster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Theorem, Bandlimiting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50"/>
            <a:ext cx="8229600" cy="5029200"/>
          </a:xfrm>
        </p:spPr>
        <p:txBody>
          <a:bodyPr/>
          <a:lstStyle/>
          <a:p>
            <a:r>
              <a:rPr lang="en-US"/>
              <a:t>A signal can be reconstructed from its samples, if the original signal has no frequencies above half the sampling frequency – Shannon</a:t>
            </a:r>
          </a:p>
          <a:p>
            <a:r>
              <a:rPr lang="en-US"/>
              <a:t>The minimum sampling rate for a bandlimited function is called the Nyquist rate</a:t>
            </a:r>
          </a:p>
          <a:p>
            <a:endParaRPr lang="en-US"/>
          </a:p>
        </p:txBody>
      </p:sp>
      <p:pic>
        <p:nvPicPr>
          <p:cNvPr id="1158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822700"/>
            <a:ext cx="37512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8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394200"/>
            <a:ext cx="4668837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Theorem, Bandlimiting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 signal can be reconstructed from its samples, if the original signal has no frequencies above half the sampling frequency – Shannon</a:t>
            </a:r>
          </a:p>
          <a:p>
            <a:r>
              <a:rPr lang="en-US"/>
              <a:t>The minimum sampling rate for a bandlimited function is called the Nyquist rate</a:t>
            </a:r>
          </a:p>
          <a:p>
            <a:r>
              <a:rPr lang="en-US"/>
              <a:t>A signal is bandlimited if the highest frequency is bounded.  This frequency is called the bandwidth</a:t>
            </a:r>
          </a:p>
          <a:p>
            <a:r>
              <a:rPr lang="en-US"/>
              <a:t>In general, when we transform, we want to filter to bandlimit before sampling, to avoid aliasing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Antialiasing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at higher rate</a:t>
            </a:r>
          </a:p>
          <a:p>
            <a:pPr lvl="1"/>
            <a:r>
              <a:rPr lang="en-US"/>
              <a:t>Not always possible </a:t>
            </a:r>
          </a:p>
          <a:p>
            <a:pPr lvl="1"/>
            <a:r>
              <a:rPr lang="en-US"/>
              <a:t>Real world: lines have infinitely high frequencies, can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sample at high enough resolution</a:t>
            </a:r>
          </a:p>
          <a:p>
            <a:r>
              <a:rPr lang="en-US"/>
              <a:t>Prefilter to bandlimit signal</a:t>
            </a:r>
          </a:p>
          <a:p>
            <a:pPr lvl="1"/>
            <a:r>
              <a:rPr lang="en-US"/>
              <a:t>Low-pass filtering (blurring)</a:t>
            </a:r>
          </a:p>
          <a:p>
            <a:pPr lvl="1"/>
            <a:r>
              <a:rPr lang="en-US"/>
              <a:t>Trade blurriness for aliasing</a:t>
            </a:r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bandlimiting filter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Formal derivation is homework exercise</a:t>
            </a:r>
          </a:p>
        </p:txBody>
      </p:sp>
      <p:pic>
        <p:nvPicPr>
          <p:cNvPr id="116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151063"/>
            <a:ext cx="7031037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ideas of sampling, reconstruction, aliasing</a:t>
            </a:r>
          </a:p>
          <a:p>
            <a:r>
              <a:rPr lang="en-US" i="1"/>
              <a:t>Signal processing and Fourier analysis</a:t>
            </a:r>
          </a:p>
          <a:p>
            <a:pPr lvl="1"/>
            <a:r>
              <a:rPr lang="en-US" i="1"/>
              <a:t>Convolution</a:t>
            </a:r>
          </a:p>
          <a:p>
            <a:r>
              <a:rPr lang="en-US"/>
              <a:t>Implementation of digital filters</a:t>
            </a:r>
          </a:p>
          <a:p>
            <a:endParaRPr lang="en-US"/>
          </a:p>
          <a:p>
            <a:r>
              <a:rPr lang="en-US"/>
              <a:t>Section 14.10 of FvDFH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1</a:t>
            </a:r>
          </a:p>
        </p:txBody>
      </p:sp>
      <p:pic>
        <p:nvPicPr>
          <p:cNvPr id="116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546225"/>
            <a:ext cx="8602662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2</a:t>
            </a:r>
          </a:p>
        </p:txBody>
      </p:sp>
      <p:pic>
        <p:nvPicPr>
          <p:cNvPr id="1166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762125"/>
            <a:ext cx="877570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3</a:t>
            </a:r>
          </a:p>
        </p:txBody>
      </p:sp>
      <p:pic>
        <p:nvPicPr>
          <p:cNvPr id="1167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825625"/>
            <a:ext cx="8599487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4</a:t>
            </a:r>
          </a:p>
        </p:txBody>
      </p:sp>
      <p:pic>
        <p:nvPicPr>
          <p:cNvPr id="1168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782763"/>
            <a:ext cx="854392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5</a:t>
            </a:r>
          </a:p>
        </p:txBody>
      </p:sp>
      <p:pic>
        <p:nvPicPr>
          <p:cNvPr id="1169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31963"/>
            <a:ext cx="90011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Basic ideas of sampling, reconstruction, aliasing</a:t>
            </a:r>
          </a:p>
          <a:p>
            <a:r>
              <a:rPr lang="en-US"/>
              <a:t>Signal processing and Fourier analysis</a:t>
            </a:r>
          </a:p>
          <a:p>
            <a:r>
              <a:rPr lang="en-US"/>
              <a:t>Implementation of digital filters</a:t>
            </a:r>
          </a:p>
          <a:p>
            <a:endParaRPr lang="en-US"/>
          </a:p>
          <a:p>
            <a:r>
              <a:rPr lang="en-US"/>
              <a:t>Section 14.10 of FvDFH (you really should read)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105924" name="Text Box 4"/>
          <p:cNvSpPr txBox="1">
            <a:spLocks noChangeArrowheads="1"/>
          </p:cNvSpPr>
          <p:nvPr/>
        </p:nvSpPr>
        <p:spPr bwMode="auto">
          <a:xfrm>
            <a:off x="4914900" y="6362700"/>
            <a:ext cx="414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Some slides courtesy Tom Funkhouser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in Frequency Domain</a:t>
            </a:r>
          </a:p>
        </p:txBody>
      </p:sp>
      <p:graphicFrame>
        <p:nvGraphicFramePr>
          <p:cNvPr id="1171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96754"/>
              </p:ext>
            </p:extLst>
          </p:nvPr>
        </p:nvGraphicFramePr>
        <p:xfrm>
          <a:off x="1314450" y="1201738"/>
          <a:ext cx="6291263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90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201738"/>
                        <a:ext cx="6291263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1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Convolution (f is signal ; g is filter [or vice versa])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Fourier analysis (frequency domain multiplication)</a:t>
            </a:r>
          </a:p>
        </p:txBody>
      </p:sp>
      <p:graphicFrame>
        <p:nvGraphicFramePr>
          <p:cNvPr id="1171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16553"/>
              </p:ext>
            </p:extLst>
          </p:nvPr>
        </p:nvGraphicFramePr>
        <p:xfrm>
          <a:off x="1998663" y="3209925"/>
          <a:ext cx="61150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91" name="Equation" r:id="rId5" imgW="2743200" imgH="711200" progId="Equation.DSMT4">
                  <p:embed/>
                </p:oleObj>
              </mc:Choice>
              <mc:Fallback>
                <p:oleObj name="Equation" r:id="rId5" imgW="2743200" imgH="71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3209925"/>
                        <a:ext cx="61150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1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321233"/>
              </p:ext>
            </p:extLst>
          </p:nvPr>
        </p:nvGraphicFramePr>
        <p:xfrm>
          <a:off x="3152775" y="5346700"/>
          <a:ext cx="24066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92" name="Equation" r:id="rId7" imgW="1079500" imgH="203200" progId="Equation.DSMT4">
                  <p:embed/>
                </p:oleObj>
              </mc:Choice>
              <mc:Fallback>
                <p:oleObj name="Equation" r:id="rId7" imgW="10795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5346700"/>
                        <a:ext cx="24066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Image Processing</a:t>
            </a:r>
          </a:p>
        </p:txBody>
      </p:sp>
      <p:pic>
        <p:nvPicPr>
          <p:cNvPr id="1173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082925"/>
            <a:ext cx="5497512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73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20800"/>
            <a:ext cx="8229600" cy="5029200"/>
          </a:xfrm>
        </p:spPr>
        <p:txBody>
          <a:bodyPr/>
          <a:lstStyle/>
          <a:p>
            <a:r>
              <a:rPr lang="en-US" sz="2400"/>
              <a:t>Discrete convolution (in spatial domain) with filters for various digital signal processing operations</a:t>
            </a:r>
          </a:p>
          <a:p>
            <a:r>
              <a:rPr lang="en-US" sz="2400"/>
              <a:t>Easy to analyze, understand effects in frequency domain</a:t>
            </a:r>
          </a:p>
          <a:p>
            <a:pPr lvl="1"/>
            <a:r>
              <a:rPr lang="en-US" sz="2000"/>
              <a:t>E.g. blurring or bandlimiting by convolving with low pass filter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ideas of sampling, reconstruction, aliasing</a:t>
            </a:r>
          </a:p>
          <a:p>
            <a:r>
              <a:rPr lang="en-US"/>
              <a:t>Signal processing and Fourier analysis</a:t>
            </a:r>
          </a:p>
          <a:p>
            <a:r>
              <a:rPr lang="en-US" i="1"/>
              <a:t>Implementation of digital filters</a:t>
            </a:r>
          </a:p>
          <a:p>
            <a:endParaRPr lang="en-US" i="1"/>
          </a:p>
          <a:p>
            <a:r>
              <a:rPr lang="en-US"/>
              <a:t>Section 14.10 of FvDFH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ChangeArrowheads="1"/>
          </p:cNvSpPr>
          <p:nvPr/>
        </p:nvSpPr>
        <p:spPr bwMode="auto">
          <a:xfrm>
            <a:off x="4084638" y="5699125"/>
            <a:ext cx="1022350" cy="454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Convolution</a:t>
            </a:r>
          </a:p>
        </p:txBody>
      </p:sp>
      <p:sp>
        <p:nvSpPr>
          <p:cNvPr id="1188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17625"/>
            <a:ext cx="8686800" cy="5029200"/>
          </a:xfrm>
        </p:spPr>
        <p:txBody>
          <a:bodyPr/>
          <a:lstStyle/>
          <a:p>
            <a:r>
              <a:rPr lang="en-US" sz="2400"/>
              <a:t>Previously: Convolution as mult in freq domain</a:t>
            </a:r>
          </a:p>
          <a:p>
            <a:pPr lvl="1"/>
            <a:r>
              <a:rPr lang="en-US"/>
              <a:t>But need to convert digital image to and from to use that</a:t>
            </a:r>
          </a:p>
          <a:p>
            <a:pPr lvl="1"/>
            <a:r>
              <a:rPr lang="en-US"/>
              <a:t>Useful in some cases, but not for small filters</a:t>
            </a:r>
          </a:p>
          <a:p>
            <a:r>
              <a:rPr lang="en-US" sz="2400"/>
              <a:t>Previously seen: Sinc as ideal low-pass filter</a:t>
            </a:r>
          </a:p>
          <a:p>
            <a:pPr lvl="1"/>
            <a:r>
              <a:rPr lang="en-US"/>
              <a:t>But has infinite spatial extent, exhibits spatial ringing</a:t>
            </a:r>
          </a:p>
          <a:p>
            <a:pPr lvl="1"/>
            <a:r>
              <a:rPr lang="en-US"/>
              <a:t>In general, use frequency ideas, but consider implementation issues as well</a:t>
            </a:r>
          </a:p>
          <a:p>
            <a:r>
              <a:rPr lang="en-US" sz="2400"/>
              <a:t>Instead, use simple discrete convolution filters e.g.</a:t>
            </a:r>
          </a:p>
          <a:p>
            <a:pPr lvl="1"/>
            <a:r>
              <a:rPr lang="en-US"/>
              <a:t>Pixel gets sum of nearby pixels weighted by filter/mask</a:t>
            </a:r>
          </a:p>
          <a:p>
            <a:endParaRPr lang="en-US" sz="24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88869" name="Group 5"/>
          <p:cNvGraphicFramePr>
            <a:graphicFrameLocks noGrp="1"/>
          </p:cNvGraphicFramePr>
          <p:nvPr/>
        </p:nvGraphicFramePr>
        <p:xfrm>
          <a:off x="3052763" y="5141913"/>
          <a:ext cx="3081337" cy="1576388"/>
        </p:xfrm>
        <a:graphic>
          <a:graphicData uri="http://schemas.openxmlformats.org/drawingml/2006/table">
            <a:tbl>
              <a:tblPr/>
              <a:tblGrid>
                <a:gridCol w="1027112"/>
                <a:gridCol w="1027113"/>
                <a:gridCol w="1027112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Implementing Discrete Convolution</a:t>
            </a:r>
          </a:p>
        </p:txBody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17625"/>
            <a:ext cx="9144000" cy="5029200"/>
          </a:xfrm>
        </p:spPr>
        <p:txBody>
          <a:bodyPr/>
          <a:lstStyle/>
          <a:p>
            <a:r>
              <a:rPr lang="en-US"/>
              <a:t>Fill in each pixel new image convolving with old</a:t>
            </a:r>
          </a:p>
          <a:p>
            <a:pPr lvl="1"/>
            <a:r>
              <a:rPr lang="en-US"/>
              <a:t>Not really possible to implement it in place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More efficient for smaller kernels/filters f</a:t>
            </a:r>
          </a:p>
          <a:p>
            <a:r>
              <a:rPr lang="en-US"/>
              <a:t>Normalization</a:t>
            </a:r>
          </a:p>
          <a:p>
            <a:pPr lvl="1"/>
            <a:r>
              <a:rPr lang="en-US"/>
              <a:t>If you 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want overall brightness change, entries of filter must sum to 1.  You may need to normalize by dividing</a:t>
            </a:r>
          </a:p>
          <a:p>
            <a:r>
              <a:rPr lang="en-US"/>
              <a:t>Integer arithmetic</a:t>
            </a:r>
          </a:p>
          <a:p>
            <a:pPr lvl="1"/>
            <a:r>
              <a:rPr lang="en-US"/>
              <a:t>Simpler and more efficient</a:t>
            </a:r>
          </a:p>
          <a:p>
            <a:pPr lvl="1"/>
            <a:r>
              <a:rPr lang="en-US"/>
              <a:t>In general, normalization outside, round to nearest int</a:t>
            </a:r>
          </a:p>
          <a:p>
            <a:pPr lvl="1"/>
            <a:endParaRPr lang="en-US"/>
          </a:p>
          <a:p>
            <a:pPr lvl="1"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89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903359"/>
              </p:ext>
            </p:extLst>
          </p:nvPr>
        </p:nvGraphicFramePr>
        <p:xfrm>
          <a:off x="1677988" y="2062163"/>
          <a:ext cx="589121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02" name="Equation" r:id="rId3" imgW="2908300" imgH="469900" progId="Equation.DSMT4">
                  <p:embed/>
                </p:oleObj>
              </mc:Choice>
              <mc:Fallback>
                <p:oleObj name="Equation" r:id="rId3" imgW="29083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2062163"/>
                        <a:ext cx="5891212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Implementation of digital filters</a:t>
            </a:r>
          </a:p>
          <a:p>
            <a:pPr lvl="1"/>
            <a:r>
              <a:rPr lang="en-US"/>
              <a:t>Discrete convolution in spatial domain</a:t>
            </a:r>
          </a:p>
          <a:p>
            <a:pPr lvl="1"/>
            <a:r>
              <a:rPr lang="en-US" i="1"/>
              <a:t>Basic image-processing operations</a:t>
            </a:r>
          </a:p>
          <a:p>
            <a:pPr lvl="1"/>
            <a:r>
              <a:rPr lang="en-US"/>
              <a:t>Antialiased shift and resize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Image Processing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/>
              <a:t>Blur</a:t>
            </a:r>
          </a:p>
          <a:p>
            <a:r>
              <a:rPr lang="en-US"/>
              <a:t>Sharpen</a:t>
            </a:r>
          </a:p>
          <a:p>
            <a:r>
              <a:rPr lang="en-US"/>
              <a:t>Edge Detection</a:t>
            </a:r>
          </a:p>
          <a:p>
            <a:endParaRPr lang="en-US"/>
          </a:p>
          <a:p>
            <a:pPr>
              <a:buFont typeface="Wingdings" charset="0"/>
              <a:buNone/>
            </a:pPr>
            <a:r>
              <a:rPr lang="en-US"/>
              <a:t>All implemented using convolution with different filters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Used for softening appearance</a:t>
            </a:r>
          </a:p>
          <a:p>
            <a:r>
              <a:rPr lang="en-US"/>
              <a:t>Convolve with gaussian filter</a:t>
            </a:r>
          </a:p>
          <a:p>
            <a:pPr lvl="1"/>
            <a:r>
              <a:rPr lang="en-US"/>
              <a:t>Same as mult. by gaussian in freq. domain, so reduces high-frequency content</a:t>
            </a:r>
          </a:p>
          <a:p>
            <a:pPr lvl="1"/>
            <a:r>
              <a:rPr lang="en-US"/>
              <a:t>Greater the spatial width, smaller the Fourier width, more blurring occurs and vice versa </a:t>
            </a:r>
          </a:p>
          <a:p>
            <a:pPr lvl="1"/>
            <a:endParaRPr lang="en-US"/>
          </a:p>
          <a:p>
            <a:r>
              <a:rPr lang="en-US"/>
              <a:t>How to find blurring filter?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93988" name="Picture 4" descr="mandr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0825"/>
            <a:ext cx="6307138" cy="63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95012" name="Picture 4" descr="mandril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Reconstruction</a:t>
            </a:r>
          </a:p>
        </p:txBody>
      </p:sp>
      <p:sp>
        <p:nvSpPr>
          <p:cNvPr id="11366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1450" y="1327150"/>
            <a:ext cx="8972550" cy="5029200"/>
          </a:xfrm>
        </p:spPr>
        <p:txBody>
          <a:bodyPr/>
          <a:lstStyle/>
          <a:p>
            <a:r>
              <a:rPr lang="en-US"/>
              <a:t>An image is a 2D array of samples</a:t>
            </a:r>
          </a:p>
          <a:p>
            <a:r>
              <a:rPr lang="en-US"/>
              <a:t>Discrete samples from real-world continuous signal</a:t>
            </a:r>
          </a:p>
        </p:txBody>
      </p:sp>
      <p:pic>
        <p:nvPicPr>
          <p:cNvPr id="11366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603500"/>
            <a:ext cx="554355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96036" name="Picture 4" descr="mandrill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97060" name="Picture 4" descr="mandrill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98084" name="Picture 4" descr="mandrill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 Filter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337675" cy="5029200"/>
          </a:xfrm>
        </p:spPr>
        <p:txBody>
          <a:bodyPr/>
          <a:lstStyle/>
          <a:p>
            <a:r>
              <a:rPr lang="en-US"/>
              <a:t>In general, for symmetry f(u,v) = f(u) f(v)</a:t>
            </a:r>
          </a:p>
          <a:p>
            <a:pPr lvl="1"/>
            <a:r>
              <a:rPr lang="en-US"/>
              <a:t>You might want to have some fun with asymmetric filters</a:t>
            </a:r>
          </a:p>
          <a:p>
            <a:r>
              <a:rPr lang="en-US"/>
              <a:t>We will use a Gaussian blur </a:t>
            </a:r>
          </a:p>
          <a:p>
            <a:pPr lvl="1"/>
            <a:r>
              <a:rPr lang="en-US"/>
              <a:t>Blur width sigma depends on kernel size n (3,5,7,11,13,19)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99108" name="Freeform 4"/>
          <p:cNvSpPr>
            <a:spLocks/>
          </p:cNvSpPr>
          <p:nvPr/>
        </p:nvSpPr>
        <p:spPr bwMode="auto">
          <a:xfrm>
            <a:off x="1006475" y="3533775"/>
            <a:ext cx="2332038" cy="1292225"/>
          </a:xfrm>
          <a:custGeom>
            <a:avLst/>
            <a:gdLst>
              <a:gd name="T0" fmla="*/ 0 w 1469"/>
              <a:gd name="T1" fmla="*/ 781 h 814"/>
              <a:gd name="T2" fmla="*/ 277 w 1469"/>
              <a:gd name="T3" fmla="*/ 781 h 814"/>
              <a:gd name="T4" fmla="*/ 467 w 1469"/>
              <a:gd name="T5" fmla="*/ 580 h 814"/>
              <a:gd name="T6" fmla="*/ 548 w 1469"/>
              <a:gd name="T7" fmla="*/ 246 h 814"/>
              <a:gd name="T8" fmla="*/ 640 w 1469"/>
              <a:gd name="T9" fmla="*/ 61 h 814"/>
              <a:gd name="T10" fmla="*/ 801 w 1469"/>
              <a:gd name="T11" fmla="*/ 44 h 814"/>
              <a:gd name="T12" fmla="*/ 882 w 1469"/>
              <a:gd name="T13" fmla="*/ 326 h 814"/>
              <a:gd name="T14" fmla="*/ 934 w 1469"/>
              <a:gd name="T15" fmla="*/ 591 h 814"/>
              <a:gd name="T16" fmla="*/ 1089 w 1469"/>
              <a:gd name="T17" fmla="*/ 747 h 814"/>
              <a:gd name="T18" fmla="*/ 1308 w 1469"/>
              <a:gd name="T19" fmla="*/ 776 h 814"/>
              <a:gd name="T20" fmla="*/ 1452 w 1469"/>
              <a:gd name="T21" fmla="*/ 776 h 814"/>
              <a:gd name="T22" fmla="*/ 1412 w 1469"/>
              <a:gd name="T23" fmla="*/ 77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69" h="814">
                <a:moveTo>
                  <a:pt x="0" y="781"/>
                </a:moveTo>
                <a:cubicBezTo>
                  <a:pt x="99" y="797"/>
                  <a:pt x="199" y="814"/>
                  <a:pt x="277" y="781"/>
                </a:cubicBezTo>
                <a:cubicBezTo>
                  <a:pt x="355" y="748"/>
                  <a:pt x="422" y="669"/>
                  <a:pt x="467" y="580"/>
                </a:cubicBezTo>
                <a:cubicBezTo>
                  <a:pt x="512" y="491"/>
                  <a:pt x="519" y="332"/>
                  <a:pt x="548" y="246"/>
                </a:cubicBezTo>
                <a:cubicBezTo>
                  <a:pt x="577" y="160"/>
                  <a:pt x="598" y="95"/>
                  <a:pt x="640" y="61"/>
                </a:cubicBezTo>
                <a:cubicBezTo>
                  <a:pt x="682" y="27"/>
                  <a:pt x="761" y="0"/>
                  <a:pt x="801" y="44"/>
                </a:cubicBezTo>
                <a:cubicBezTo>
                  <a:pt x="841" y="88"/>
                  <a:pt x="860" y="235"/>
                  <a:pt x="882" y="326"/>
                </a:cubicBezTo>
                <a:cubicBezTo>
                  <a:pt x="904" y="417"/>
                  <a:pt x="900" y="521"/>
                  <a:pt x="934" y="591"/>
                </a:cubicBezTo>
                <a:cubicBezTo>
                  <a:pt x="968" y="661"/>
                  <a:pt x="1027" y="716"/>
                  <a:pt x="1089" y="747"/>
                </a:cubicBezTo>
                <a:cubicBezTo>
                  <a:pt x="1151" y="778"/>
                  <a:pt x="1248" y="771"/>
                  <a:pt x="1308" y="776"/>
                </a:cubicBezTo>
                <a:cubicBezTo>
                  <a:pt x="1368" y="781"/>
                  <a:pt x="1435" y="777"/>
                  <a:pt x="1452" y="776"/>
                </a:cubicBezTo>
                <a:cubicBezTo>
                  <a:pt x="1469" y="775"/>
                  <a:pt x="1440" y="772"/>
                  <a:pt x="1412" y="77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109" name="Freeform 5"/>
          <p:cNvSpPr>
            <a:spLocks/>
          </p:cNvSpPr>
          <p:nvPr/>
        </p:nvSpPr>
        <p:spPr bwMode="auto">
          <a:xfrm>
            <a:off x="4541838" y="3517900"/>
            <a:ext cx="3676650" cy="1292225"/>
          </a:xfrm>
          <a:custGeom>
            <a:avLst/>
            <a:gdLst>
              <a:gd name="T0" fmla="*/ 0 w 1469"/>
              <a:gd name="T1" fmla="*/ 781 h 814"/>
              <a:gd name="T2" fmla="*/ 277 w 1469"/>
              <a:gd name="T3" fmla="*/ 781 h 814"/>
              <a:gd name="T4" fmla="*/ 467 w 1469"/>
              <a:gd name="T5" fmla="*/ 580 h 814"/>
              <a:gd name="T6" fmla="*/ 548 w 1469"/>
              <a:gd name="T7" fmla="*/ 246 h 814"/>
              <a:gd name="T8" fmla="*/ 640 w 1469"/>
              <a:gd name="T9" fmla="*/ 61 h 814"/>
              <a:gd name="T10" fmla="*/ 801 w 1469"/>
              <a:gd name="T11" fmla="*/ 44 h 814"/>
              <a:gd name="T12" fmla="*/ 882 w 1469"/>
              <a:gd name="T13" fmla="*/ 326 h 814"/>
              <a:gd name="T14" fmla="*/ 934 w 1469"/>
              <a:gd name="T15" fmla="*/ 591 h 814"/>
              <a:gd name="T16" fmla="*/ 1089 w 1469"/>
              <a:gd name="T17" fmla="*/ 747 h 814"/>
              <a:gd name="T18" fmla="*/ 1308 w 1469"/>
              <a:gd name="T19" fmla="*/ 776 h 814"/>
              <a:gd name="T20" fmla="*/ 1452 w 1469"/>
              <a:gd name="T21" fmla="*/ 776 h 814"/>
              <a:gd name="T22" fmla="*/ 1412 w 1469"/>
              <a:gd name="T23" fmla="*/ 77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69" h="814">
                <a:moveTo>
                  <a:pt x="0" y="781"/>
                </a:moveTo>
                <a:cubicBezTo>
                  <a:pt x="99" y="797"/>
                  <a:pt x="199" y="814"/>
                  <a:pt x="277" y="781"/>
                </a:cubicBezTo>
                <a:cubicBezTo>
                  <a:pt x="355" y="748"/>
                  <a:pt x="422" y="669"/>
                  <a:pt x="467" y="580"/>
                </a:cubicBezTo>
                <a:cubicBezTo>
                  <a:pt x="512" y="491"/>
                  <a:pt x="519" y="332"/>
                  <a:pt x="548" y="246"/>
                </a:cubicBezTo>
                <a:cubicBezTo>
                  <a:pt x="577" y="160"/>
                  <a:pt x="598" y="95"/>
                  <a:pt x="640" y="61"/>
                </a:cubicBezTo>
                <a:cubicBezTo>
                  <a:pt x="682" y="27"/>
                  <a:pt x="761" y="0"/>
                  <a:pt x="801" y="44"/>
                </a:cubicBezTo>
                <a:cubicBezTo>
                  <a:pt x="841" y="88"/>
                  <a:pt x="860" y="235"/>
                  <a:pt x="882" y="326"/>
                </a:cubicBezTo>
                <a:cubicBezTo>
                  <a:pt x="904" y="417"/>
                  <a:pt x="900" y="521"/>
                  <a:pt x="934" y="591"/>
                </a:cubicBezTo>
                <a:cubicBezTo>
                  <a:pt x="968" y="661"/>
                  <a:pt x="1027" y="716"/>
                  <a:pt x="1089" y="747"/>
                </a:cubicBezTo>
                <a:cubicBezTo>
                  <a:pt x="1151" y="778"/>
                  <a:pt x="1248" y="771"/>
                  <a:pt x="1308" y="776"/>
                </a:cubicBezTo>
                <a:cubicBezTo>
                  <a:pt x="1368" y="781"/>
                  <a:pt x="1435" y="777"/>
                  <a:pt x="1452" y="776"/>
                </a:cubicBezTo>
                <a:cubicBezTo>
                  <a:pt x="1469" y="775"/>
                  <a:pt x="1440" y="772"/>
                  <a:pt x="1412" y="77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110" name="Text Box 6"/>
          <p:cNvSpPr txBox="1">
            <a:spLocks noChangeArrowheads="1"/>
          </p:cNvSpPr>
          <p:nvPr/>
        </p:nvSpPr>
        <p:spPr bwMode="auto">
          <a:xfrm>
            <a:off x="1631950" y="4778375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Spatial</a:t>
            </a:r>
          </a:p>
        </p:txBody>
      </p:sp>
      <p:sp>
        <p:nvSpPr>
          <p:cNvPr id="1199111" name="Text Box 7"/>
          <p:cNvSpPr txBox="1">
            <a:spLocks noChangeArrowheads="1"/>
          </p:cNvSpPr>
          <p:nvPr/>
        </p:nvSpPr>
        <p:spPr bwMode="auto">
          <a:xfrm>
            <a:off x="5818188" y="4751388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graphicFrame>
        <p:nvGraphicFramePr>
          <p:cNvPr id="11991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906877"/>
              </p:ext>
            </p:extLst>
          </p:nvPr>
        </p:nvGraphicFramePr>
        <p:xfrm>
          <a:off x="1417638" y="5432425"/>
          <a:ext cx="66167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24" name="Equation" r:id="rId3" imgW="3302000" imgH="495300" progId="Equation.DSMT4">
                  <p:embed/>
                </p:oleObj>
              </mc:Choice>
              <mc:Fallback>
                <p:oleObj name="Equation" r:id="rId3" imgW="3302000" imgH="495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5432425"/>
                        <a:ext cx="66167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9113" name="Line 9"/>
          <p:cNvSpPr>
            <a:spLocks noChangeShapeType="1"/>
          </p:cNvSpPr>
          <p:nvPr/>
        </p:nvSpPr>
        <p:spPr bwMode="auto">
          <a:xfrm flipH="1">
            <a:off x="2157413" y="3557588"/>
            <a:ext cx="9525" cy="119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114" name="Line 10"/>
          <p:cNvSpPr>
            <a:spLocks noChangeShapeType="1"/>
          </p:cNvSpPr>
          <p:nvPr/>
        </p:nvSpPr>
        <p:spPr bwMode="auto">
          <a:xfrm flipH="1">
            <a:off x="6350000" y="3567113"/>
            <a:ext cx="9525" cy="119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Filtering, Normalization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Gaussian is infinite</a:t>
            </a:r>
          </a:p>
          <a:p>
            <a:pPr lvl="1"/>
            <a:r>
              <a:rPr lang="en-US"/>
              <a:t>In practice, finite filter of size n (much less energy beyond 2 sigma or 3 sigma).  </a:t>
            </a:r>
          </a:p>
          <a:p>
            <a:pPr lvl="1"/>
            <a:r>
              <a:rPr lang="en-US"/>
              <a:t>Must renormalize so entries add up to 1 </a:t>
            </a:r>
          </a:p>
          <a:p>
            <a:r>
              <a:rPr lang="en-US"/>
              <a:t>Simple practical approach</a:t>
            </a:r>
          </a:p>
          <a:p>
            <a:pPr lvl="1"/>
            <a:r>
              <a:rPr lang="en-US"/>
              <a:t>Take smallest values as 1 to scale others, round to integers</a:t>
            </a:r>
          </a:p>
          <a:p>
            <a:pPr lvl="1"/>
            <a:r>
              <a:rPr lang="en-US"/>
              <a:t>Normalize.  E.g. for n = 3, sigma = ½ </a:t>
            </a:r>
          </a:p>
        </p:txBody>
      </p:sp>
      <p:graphicFrame>
        <p:nvGraphicFramePr>
          <p:cNvPr id="1200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878982"/>
              </p:ext>
            </p:extLst>
          </p:nvPr>
        </p:nvGraphicFramePr>
        <p:xfrm>
          <a:off x="1490663" y="4489450"/>
          <a:ext cx="647541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151" name="Equation" r:id="rId3" imgW="3340100" imgH="495300" progId="Equation.DSMT4">
                  <p:embed/>
                </p:oleObj>
              </mc:Choice>
              <mc:Fallback>
                <p:oleObj name="Equation" r:id="rId3" imgW="3340100" imgH="495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4489450"/>
                        <a:ext cx="647541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0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314644"/>
              </p:ext>
            </p:extLst>
          </p:nvPr>
        </p:nvGraphicFramePr>
        <p:xfrm>
          <a:off x="2014538" y="5508625"/>
          <a:ext cx="515302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152" name="Equation" r:id="rId5" imgW="3086100" imgH="698500" progId="Equation.DSMT4">
                  <p:embed/>
                </p:oleObj>
              </mc:Choice>
              <mc:Fallback>
                <p:oleObj name="Equation" r:id="rId5" imgW="3086100" imgH="698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5508625"/>
                        <a:ext cx="5153025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Image Processing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Blur</a:t>
            </a:r>
          </a:p>
          <a:p>
            <a:r>
              <a:rPr lang="en-US" i="1"/>
              <a:t>Sharpen</a:t>
            </a:r>
          </a:p>
          <a:p>
            <a:r>
              <a:rPr lang="en-US"/>
              <a:t>Edge Detection</a:t>
            </a:r>
          </a:p>
          <a:p>
            <a:endParaRPr lang="en-US"/>
          </a:p>
          <a:p>
            <a:pPr>
              <a:buFont typeface="Wingdings" charset="0"/>
              <a:buNone/>
            </a:pPr>
            <a:r>
              <a:rPr lang="en-US"/>
              <a:t>All implemented using convolution with different filters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 Filter</a:t>
            </a:r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1527175"/>
            <a:ext cx="8904287" cy="5029200"/>
          </a:xfrm>
        </p:spPr>
        <p:txBody>
          <a:bodyPr/>
          <a:lstStyle/>
          <a:p>
            <a:r>
              <a:rPr lang="en-US"/>
              <a:t>Unlike blur, want to accentuate high frequencies</a:t>
            </a:r>
          </a:p>
          <a:p>
            <a:r>
              <a:rPr lang="en-US"/>
              <a:t>Take differences with nearby pixels (rather than avg)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1202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735599"/>
              </p:ext>
            </p:extLst>
          </p:nvPr>
        </p:nvGraphicFramePr>
        <p:xfrm>
          <a:off x="2084388" y="3179763"/>
          <a:ext cx="451485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190" name="Equation" r:id="rId3" imgW="1803400" imgH="698500" progId="Equation.DSMT4">
                  <p:embed/>
                </p:oleObj>
              </mc:Choice>
              <mc:Fallback>
                <p:oleObj name="Equation" r:id="rId3" imgW="1803400" imgH="698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3179763"/>
                        <a:ext cx="451485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03204" name="Picture 4" descr="mandr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0825"/>
            <a:ext cx="6307138" cy="63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04228" name="Picture 4" descr="mandril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05252" name="Picture 4" descr="mandrillshar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Reconstruction</a:t>
            </a:r>
          </a:p>
        </p:txBody>
      </p:sp>
      <p:pic>
        <p:nvPicPr>
          <p:cNvPr id="1139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577975"/>
            <a:ext cx="7062788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Image Processing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Blur</a:t>
            </a:r>
          </a:p>
          <a:p>
            <a:r>
              <a:rPr lang="en-US"/>
              <a:t>Sharpen</a:t>
            </a:r>
          </a:p>
          <a:p>
            <a:r>
              <a:rPr lang="en-US" i="1"/>
              <a:t>Edge Detection</a:t>
            </a:r>
          </a:p>
          <a:p>
            <a:endParaRPr lang="en-US" i="1"/>
          </a:p>
          <a:p>
            <a:pPr>
              <a:buFont typeface="Wingdings" charset="0"/>
              <a:buNone/>
            </a:pPr>
            <a:r>
              <a:rPr lang="en-US"/>
              <a:t>All implemented using convolution with different filters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Detection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Complicated topic: subject of many PhD theses</a:t>
            </a:r>
          </a:p>
          <a:p>
            <a:r>
              <a:rPr lang="en-US"/>
              <a:t>Here, we present one approach (Sobel edge detector)</a:t>
            </a:r>
          </a:p>
          <a:p>
            <a:r>
              <a:rPr lang="en-US"/>
              <a:t>Step 1: Convolution with gradient (Sobel) filter</a:t>
            </a:r>
          </a:p>
          <a:p>
            <a:pPr lvl="1"/>
            <a:r>
              <a:rPr lang="en-US"/>
              <a:t>Edges occur where image gradients are large</a:t>
            </a:r>
          </a:p>
          <a:p>
            <a:pPr lvl="1"/>
            <a:r>
              <a:rPr lang="en-US"/>
              <a:t>Separately for horizontal and vertical directions</a:t>
            </a:r>
          </a:p>
          <a:p>
            <a:r>
              <a:rPr lang="en-US"/>
              <a:t>Step 2: Magnitude of gradient</a:t>
            </a:r>
          </a:p>
          <a:p>
            <a:pPr lvl="1"/>
            <a:r>
              <a:rPr lang="en-US"/>
              <a:t>Norm of horizontal and vertical gradients</a:t>
            </a:r>
          </a:p>
          <a:p>
            <a:r>
              <a:rPr lang="en-US"/>
              <a:t>Step 3: Thresholding</a:t>
            </a:r>
          </a:p>
          <a:p>
            <a:pPr lvl="1"/>
            <a:r>
              <a:rPr lang="en-US"/>
              <a:t>Threshold to detect edges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Detection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08324" name="Picture 4" descr="ed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819275"/>
            <a:ext cx="3729038" cy="41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25" name="Picture 5" descr="checkerboar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820863"/>
            <a:ext cx="3741737" cy="41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Detection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09348" name="Picture 4" descr="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549400"/>
            <a:ext cx="8556625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Detection</a:t>
            </a:r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10372" name="Picture 4" descr="ed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44638"/>
            <a:ext cx="8556625" cy="50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Step 1: Convolution with gradient (Sobel) filter</a:t>
            </a:r>
          </a:p>
          <a:p>
            <a:pPr lvl="1">
              <a:lnSpc>
                <a:spcPct val="90000"/>
              </a:lnSpc>
            </a:pPr>
            <a:r>
              <a:rPr lang="en-US"/>
              <a:t>Edges occur where image gradients are large</a:t>
            </a:r>
          </a:p>
          <a:p>
            <a:pPr lvl="1">
              <a:lnSpc>
                <a:spcPct val="90000"/>
              </a:lnSpc>
            </a:pPr>
            <a:r>
              <a:rPr lang="en-US"/>
              <a:t>Separately for horizontal and vertical directions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Step 2: Magnitude of gradient</a:t>
            </a:r>
          </a:p>
          <a:p>
            <a:pPr lvl="1">
              <a:lnSpc>
                <a:spcPct val="90000"/>
              </a:lnSpc>
            </a:pPr>
            <a:r>
              <a:rPr lang="en-US"/>
              <a:t>Norm of horizontal and vertical gradients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Step 3: Thresholding</a:t>
            </a:r>
          </a:p>
        </p:txBody>
      </p:sp>
      <p:graphicFrame>
        <p:nvGraphicFramePr>
          <p:cNvPr id="1211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055571"/>
              </p:ext>
            </p:extLst>
          </p:nvPr>
        </p:nvGraphicFramePr>
        <p:xfrm>
          <a:off x="941388" y="2830513"/>
          <a:ext cx="6819900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415" name="Equation" r:id="rId3" imgW="3594100" imgH="698500" progId="Equation.DSMT4">
                  <p:embed/>
                </p:oleObj>
              </mc:Choice>
              <mc:Fallback>
                <p:oleObj name="Equation" r:id="rId3" imgW="3594100" imgH="698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830513"/>
                        <a:ext cx="6819900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1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110691"/>
              </p:ext>
            </p:extLst>
          </p:nvPr>
        </p:nvGraphicFramePr>
        <p:xfrm>
          <a:off x="3019425" y="5092700"/>
          <a:ext cx="21701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416" name="Equation" r:id="rId5" imgW="1143000" imgH="393700" progId="Equation.DSMT4">
                  <p:embed/>
                </p:oleObj>
              </mc:Choice>
              <mc:Fallback>
                <p:oleObj name="Equation" r:id="rId5" imgW="11430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5092700"/>
                        <a:ext cx="2170113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Implementation of digital filters</a:t>
            </a:r>
          </a:p>
          <a:p>
            <a:pPr lvl="1"/>
            <a:r>
              <a:rPr lang="en-US"/>
              <a:t>Discrete convolution in spatial domain</a:t>
            </a:r>
          </a:p>
          <a:p>
            <a:pPr lvl="1"/>
            <a:r>
              <a:rPr lang="en-US"/>
              <a:t>Basic image-processing operations</a:t>
            </a:r>
          </a:p>
          <a:p>
            <a:pPr lvl="1"/>
            <a:r>
              <a:rPr lang="en-US" i="1"/>
              <a:t>Antialiased shift and resize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Antialiased Shift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Shift image based on (fractional) </a:t>
            </a:r>
            <a:r>
              <a:rPr lang="en-US" dirty="0" err="1"/>
              <a:t>s</a:t>
            </a:r>
            <a:r>
              <a:rPr lang="en-US" baseline="-25000" dirty="0" err="1"/>
              <a:t>x</a:t>
            </a:r>
            <a:r>
              <a:rPr lang="en-US" dirty="0"/>
              <a:t> and </a:t>
            </a:r>
            <a:r>
              <a:rPr lang="en-US" dirty="0" err="1"/>
              <a:t>s</a:t>
            </a:r>
            <a:r>
              <a:rPr lang="en-US" baseline="-25000" dirty="0" err="1"/>
              <a:t>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Check for integers, treat separately</a:t>
            </a:r>
          </a:p>
          <a:p>
            <a:pPr lvl="1"/>
            <a:r>
              <a:rPr lang="en-US" dirty="0"/>
              <a:t>Otherwise convolve/resample with kernel/filter h: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1344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48374417"/>
              </p:ext>
            </p:extLst>
          </p:nvPr>
        </p:nvGraphicFramePr>
        <p:xfrm>
          <a:off x="2498725" y="3160713"/>
          <a:ext cx="38623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466" name="Equation" r:id="rId3" imgW="1651000" imgH="177800" progId="Equation.DSMT4">
                  <p:embed/>
                </p:oleObj>
              </mc:Choice>
              <mc:Fallback>
                <p:oleObj name="Equation" r:id="rId3" imgW="1651000" imgH="177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3160713"/>
                        <a:ext cx="38623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3445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79390811"/>
              </p:ext>
            </p:extLst>
          </p:nvPr>
        </p:nvGraphicFramePr>
        <p:xfrm>
          <a:off x="2289175" y="3836988"/>
          <a:ext cx="52276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467" name="Equation" r:id="rId5" imgW="2387600" imgH="368300" progId="Equation.DSMT4">
                  <p:embed/>
                </p:oleObj>
              </mc:Choice>
              <mc:Fallback>
                <p:oleObj name="Equation" r:id="rId5" imgW="23876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3836988"/>
                        <a:ext cx="522763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Antialiased Scale Magnification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Magnify image (scale s or  </a:t>
            </a:r>
            <a:r>
              <a:rPr lang="el-GR" dirty="0">
                <a:cs typeface="Times New Roman" charset="0"/>
              </a:rPr>
              <a:t>γ</a:t>
            </a:r>
            <a:r>
              <a:rPr lang="en-US" dirty="0"/>
              <a:t> &gt; 1) </a:t>
            </a:r>
          </a:p>
          <a:p>
            <a:pPr lvl="1"/>
            <a:r>
              <a:rPr lang="en-US" dirty="0"/>
              <a:t>Interpolate between orig. samples to evaluate </a:t>
            </a:r>
            <a:r>
              <a:rPr lang="en-US" dirty="0" err="1"/>
              <a:t>frac</a:t>
            </a:r>
            <a:r>
              <a:rPr lang="en-US" dirty="0"/>
              <a:t> </a:t>
            </a:r>
            <a:r>
              <a:rPr lang="en-US" dirty="0" err="1"/>
              <a:t>vals</a:t>
            </a:r>
            <a:endParaRPr lang="en-US" dirty="0"/>
          </a:p>
          <a:p>
            <a:pPr lvl="1"/>
            <a:r>
              <a:rPr lang="en-US" dirty="0"/>
              <a:t>Do so by convolving/resampling with kernel/filter: </a:t>
            </a:r>
          </a:p>
          <a:p>
            <a:pPr lvl="1"/>
            <a:r>
              <a:rPr lang="en-US" i="1" dirty="0"/>
              <a:t>Treat the two image dimensions independently (diff scales)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14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667254"/>
              </p:ext>
            </p:extLst>
          </p:nvPr>
        </p:nvGraphicFramePr>
        <p:xfrm>
          <a:off x="3900488" y="3390900"/>
          <a:ext cx="1476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490" name="Equation" r:id="rId3" imgW="685800" imgH="444500" progId="Equation.DSMT4">
                  <p:embed/>
                </p:oleObj>
              </mc:Choice>
              <mc:Fallback>
                <p:oleObj name="Equation" r:id="rId3" imgW="6858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3390900"/>
                        <a:ext cx="14763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4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86671"/>
              </p:ext>
            </p:extLst>
          </p:nvPr>
        </p:nvGraphicFramePr>
        <p:xfrm>
          <a:off x="2509838" y="4643438"/>
          <a:ext cx="483076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491" name="Equation" r:id="rId5" imgW="2032000" imgH="482600" progId="Equation.DSMT4">
                  <p:embed/>
                </p:oleObj>
              </mc:Choice>
              <mc:Fallback>
                <p:oleObj name="Equation" r:id="rId5" imgW="20320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4643438"/>
                        <a:ext cx="4830762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Antialiased Scale Minification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15492" name="Picture 4" descr="checkerboardmin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822450"/>
            <a:ext cx="3692525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5493" name="Picture 5" descr="checkerboardmi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1824038"/>
            <a:ext cx="3692525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5494" name="Text Box 6"/>
          <p:cNvSpPr txBox="1">
            <a:spLocks noChangeArrowheads="1"/>
          </p:cNvSpPr>
          <p:nvPr/>
        </p:nvSpPr>
        <p:spPr bwMode="auto">
          <a:xfrm>
            <a:off x="358775" y="5502275"/>
            <a:ext cx="443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checkerboard.bmp 300x300: point sample</a:t>
            </a:r>
          </a:p>
        </p:txBody>
      </p:sp>
      <p:sp>
        <p:nvSpPr>
          <p:cNvPr id="1215495" name="Text Box 7"/>
          <p:cNvSpPr txBox="1">
            <a:spLocks noChangeArrowheads="1"/>
          </p:cNvSpPr>
          <p:nvPr/>
        </p:nvSpPr>
        <p:spPr bwMode="auto">
          <a:xfrm>
            <a:off x="4838700" y="5521325"/>
            <a:ext cx="391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checkerboard.bmp 300x300: Mitchell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(Spatial) Aliasing</a:t>
            </a:r>
          </a:p>
        </p:txBody>
      </p:sp>
      <p:pic>
        <p:nvPicPr>
          <p:cNvPr id="11417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635125"/>
            <a:ext cx="55911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Antialiased Scale Minification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75"/>
            <a:ext cx="82296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Minify (reduce size of) image</a:t>
            </a:r>
          </a:p>
          <a:p>
            <a:pPr lvl="1"/>
            <a:r>
              <a:rPr lang="en-US"/>
              <a:t>Similar in some ways to mipmapping for texture maps</a:t>
            </a:r>
          </a:p>
          <a:p>
            <a:pPr lvl="1"/>
            <a:r>
              <a:rPr lang="en-US"/>
              <a:t>We use </a:t>
            </a:r>
            <a:r>
              <a:rPr lang="en-US" i="1"/>
              <a:t>fat</a:t>
            </a:r>
            <a:r>
              <a:rPr lang="en-US"/>
              <a:t> pixels of size 1/</a:t>
            </a:r>
            <a:r>
              <a:rPr lang="el-GR">
                <a:cs typeface="Times New Roman" charset="0"/>
              </a:rPr>
              <a:t>γ</a:t>
            </a:r>
            <a:r>
              <a:rPr lang="en-US"/>
              <a:t>, with new size </a:t>
            </a:r>
            <a:r>
              <a:rPr lang="el-GR">
                <a:cs typeface="Times New Roman" charset="0"/>
              </a:rPr>
              <a:t>γ</a:t>
            </a:r>
            <a:r>
              <a:rPr lang="en-US"/>
              <a:t>*orig size (</a:t>
            </a:r>
            <a:r>
              <a:rPr lang="el-GR">
                <a:cs typeface="Times New Roman" charset="0"/>
              </a:rPr>
              <a:t>γ</a:t>
            </a:r>
            <a:r>
              <a:rPr lang="en-US"/>
              <a:t> is scale factor &lt; 1).  </a:t>
            </a:r>
          </a:p>
          <a:p>
            <a:pPr lvl="1"/>
            <a:r>
              <a:rPr lang="en-US"/>
              <a:t>Each fat pixel must integrate over corresponding region in original image using the filter kernel.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216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957480"/>
              </p:ext>
            </p:extLst>
          </p:nvPr>
        </p:nvGraphicFramePr>
        <p:xfrm>
          <a:off x="404813" y="3784600"/>
          <a:ext cx="147796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538" name="Equation" r:id="rId3" imgW="685800" imgH="444500" progId="Equation.DSMT4">
                  <p:embed/>
                </p:oleObj>
              </mc:Choice>
              <mc:Fallback>
                <p:oleObj name="Equation" r:id="rId3" imgW="6858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784600"/>
                        <a:ext cx="1477962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65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372073"/>
              </p:ext>
            </p:extLst>
          </p:nvPr>
        </p:nvGraphicFramePr>
        <p:xfrm>
          <a:off x="1544638" y="3835400"/>
          <a:ext cx="77041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539" name="Equation" r:id="rId5" imgW="3721100" imgH="482600" progId="Equation.DSMT4">
                  <p:embed/>
                </p:oleObj>
              </mc:Choice>
              <mc:Fallback>
                <p:oleObj name="Equation" r:id="rId5" imgW="37211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3835400"/>
                        <a:ext cx="7704137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(Spatial) Aliasing</a:t>
            </a:r>
          </a:p>
        </p:txBody>
      </p:sp>
      <p:sp>
        <p:nvSpPr>
          <p:cNvPr id="114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Jaggies probably biggest aliasing problem</a:t>
            </a:r>
          </a:p>
        </p:txBody>
      </p:sp>
      <p:pic>
        <p:nvPicPr>
          <p:cNvPr id="1145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160588"/>
            <a:ext cx="5010150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Aliasing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Artifacts due to undersampling or poor reconstruction</a:t>
            </a:r>
          </a:p>
          <a:p>
            <a:r>
              <a:rPr lang="en-US"/>
              <a:t>Formally, high frequencies masquerading as low</a:t>
            </a:r>
          </a:p>
          <a:p>
            <a:r>
              <a:rPr lang="en-US"/>
              <a:t>E.g. high frequency line as low freq jaggies</a:t>
            </a:r>
          </a:p>
        </p:txBody>
      </p:sp>
      <p:pic>
        <p:nvPicPr>
          <p:cNvPr id="1147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627438"/>
            <a:ext cx="8296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Processing pipeline</a:t>
            </a:r>
          </a:p>
        </p:txBody>
      </p:sp>
      <p:pic>
        <p:nvPicPr>
          <p:cNvPr id="1152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462088"/>
            <a:ext cx="4037013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29040</TotalTime>
  <Words>1439</Words>
  <Application>Microsoft Macintosh PowerPoint</Application>
  <PresentationFormat>Letter Paper (8.5x11 in)</PresentationFormat>
  <Paragraphs>334</Paragraphs>
  <Slides>60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Default Design</vt:lpstr>
      <vt:lpstr>1_Default Design</vt:lpstr>
      <vt:lpstr>MathType 6.0 Equation</vt:lpstr>
      <vt:lpstr>Equation</vt:lpstr>
      <vt:lpstr> Advanced Computer Graphics                    (Spring 2013)</vt:lpstr>
      <vt:lpstr>Basics</vt:lpstr>
      <vt:lpstr>Outline</vt:lpstr>
      <vt:lpstr>Sampling and Reconstruction</vt:lpstr>
      <vt:lpstr>Sampling and Reconstruction</vt:lpstr>
      <vt:lpstr>(Spatial) Aliasing</vt:lpstr>
      <vt:lpstr>(Spatial) Aliasing</vt:lpstr>
      <vt:lpstr>Sampling and Aliasing</vt:lpstr>
      <vt:lpstr>Image Processing pipeline</vt:lpstr>
      <vt:lpstr>Outline</vt:lpstr>
      <vt:lpstr>Motivation</vt:lpstr>
      <vt:lpstr>Ideas</vt:lpstr>
      <vt:lpstr>Sampling Theory</vt:lpstr>
      <vt:lpstr>Fourier Transform</vt:lpstr>
      <vt:lpstr>Fourier Transform</vt:lpstr>
      <vt:lpstr>Fourier Transform</vt:lpstr>
      <vt:lpstr>Fourier Transform: Examples 1</vt:lpstr>
      <vt:lpstr>Fourier Transform Examples 2</vt:lpstr>
      <vt:lpstr>Fourier Transform Properties</vt:lpstr>
      <vt:lpstr>Sampling Theorem, Bandlimiting</vt:lpstr>
      <vt:lpstr>Sampling Theorem, Bandlimiting</vt:lpstr>
      <vt:lpstr>Antialiasing</vt:lpstr>
      <vt:lpstr>Ideal bandlimiting filter</vt:lpstr>
      <vt:lpstr>Outline</vt:lpstr>
      <vt:lpstr>Convolution 1</vt:lpstr>
      <vt:lpstr>Convolution 2</vt:lpstr>
      <vt:lpstr>Convolution 3</vt:lpstr>
      <vt:lpstr>Convolution 4</vt:lpstr>
      <vt:lpstr>Convolution 5</vt:lpstr>
      <vt:lpstr>Convolution in Frequency Domain</vt:lpstr>
      <vt:lpstr>Practical Image Processing</vt:lpstr>
      <vt:lpstr>Outline</vt:lpstr>
      <vt:lpstr>Discrete Convolution</vt:lpstr>
      <vt:lpstr>Implementing Discrete Convolution</vt:lpstr>
      <vt:lpstr>Outline</vt:lpstr>
      <vt:lpstr>Basic Image Processing</vt:lpstr>
      <vt:lpstr>Blurring</vt:lpstr>
      <vt:lpstr>Blurring</vt:lpstr>
      <vt:lpstr>Blurring</vt:lpstr>
      <vt:lpstr>Blurring</vt:lpstr>
      <vt:lpstr>Blurring</vt:lpstr>
      <vt:lpstr>Blurring</vt:lpstr>
      <vt:lpstr>Blurring Filter</vt:lpstr>
      <vt:lpstr>Discrete Filtering, Normalization</vt:lpstr>
      <vt:lpstr>Basic Image Processing</vt:lpstr>
      <vt:lpstr>Sharpening Filter</vt:lpstr>
      <vt:lpstr>Blurring</vt:lpstr>
      <vt:lpstr>Blurring</vt:lpstr>
      <vt:lpstr>Blurring</vt:lpstr>
      <vt:lpstr>Basic Image Processing</vt:lpstr>
      <vt:lpstr>Edge Detection</vt:lpstr>
      <vt:lpstr>Edge Detection</vt:lpstr>
      <vt:lpstr>Edge Detection</vt:lpstr>
      <vt:lpstr>Edge Detection</vt:lpstr>
      <vt:lpstr>Details</vt:lpstr>
      <vt:lpstr>Outline</vt:lpstr>
      <vt:lpstr>Antialiased Shift</vt:lpstr>
      <vt:lpstr>Antialiased Scale Magnification</vt:lpstr>
      <vt:lpstr>Antialiased Scale Minification</vt:lpstr>
      <vt:lpstr>Antialiased Scale Minification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615</cp:revision>
  <cp:lastPrinted>2013-01-24T18:46:16Z</cp:lastPrinted>
  <dcterms:created xsi:type="dcterms:W3CDTF">1999-02-11T00:43:51Z</dcterms:created>
  <dcterms:modified xsi:type="dcterms:W3CDTF">2013-01-25T12:22:39Z</dcterms:modified>
</cp:coreProperties>
</file>