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2"/>
  </p:notesMasterIdLst>
  <p:handoutMasterIdLst>
    <p:handoutMasterId r:id="rId43"/>
  </p:handoutMasterIdLst>
  <p:sldIdLst>
    <p:sldId id="256" r:id="rId2"/>
    <p:sldId id="290" r:id="rId3"/>
    <p:sldId id="309" r:id="rId4"/>
    <p:sldId id="310" r:id="rId5"/>
    <p:sldId id="314" r:id="rId6"/>
    <p:sldId id="315" r:id="rId7"/>
    <p:sldId id="291" r:id="rId8"/>
    <p:sldId id="292" r:id="rId9"/>
    <p:sldId id="293" r:id="rId10"/>
    <p:sldId id="294" r:id="rId11"/>
    <p:sldId id="295" r:id="rId12"/>
    <p:sldId id="296" r:id="rId13"/>
    <p:sldId id="321" r:id="rId14"/>
    <p:sldId id="297" r:id="rId15"/>
    <p:sldId id="328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31" r:id="rId28"/>
    <p:sldId id="311" r:id="rId29"/>
    <p:sldId id="312" r:id="rId30"/>
    <p:sldId id="313" r:id="rId31"/>
    <p:sldId id="322" r:id="rId32"/>
    <p:sldId id="323" r:id="rId33"/>
    <p:sldId id="325" r:id="rId34"/>
    <p:sldId id="326" r:id="rId35"/>
    <p:sldId id="332" r:id="rId36"/>
    <p:sldId id="327" r:id="rId37"/>
    <p:sldId id="333" r:id="rId38"/>
    <p:sldId id="330" r:id="rId39"/>
    <p:sldId id="334" r:id="rId40"/>
    <p:sldId id="329" r:id="rId4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Review" id="{28330E01-EB2D-4714-BF2B-F5A810ECB6A1}">
          <p14:sldIdLst>
            <p14:sldId id="256"/>
            <p14:sldId id="290"/>
            <p14:sldId id="309"/>
          </p14:sldIdLst>
        </p14:section>
        <p14:section name="Introduction" id="{58241437-7419-4540-9B15-2F6786E4D393}">
          <p14:sldIdLst>
            <p14:sldId id="310"/>
            <p14:sldId id="314"/>
            <p14:sldId id="315"/>
          </p14:sldIdLst>
        </p14:section>
        <p14:section name="Generalization of Values and Functions" id="{20647A45-5F11-41C6-9AC4-10BBE1E4B39A}">
          <p14:sldIdLst>
            <p14:sldId id="291"/>
            <p14:sldId id="292"/>
            <p14:sldId id="293"/>
            <p14:sldId id="294"/>
            <p14:sldId id="295"/>
            <p14:sldId id="296"/>
            <p14:sldId id="321"/>
            <p14:sldId id="297"/>
            <p14:sldId id="328"/>
            <p14:sldId id="298"/>
            <p14:sldId id="299"/>
            <p14:sldId id="300"/>
            <p14:sldId id="301"/>
            <p14:sldId id="302"/>
          </p14:sldIdLst>
        </p14:section>
        <p14:section name="Higher Order Functions: Functions as Arguments" id="{692042E5-3300-4BF9-BF8F-464501A7E5B8}">
          <p14:sldIdLst>
            <p14:sldId id="303"/>
            <p14:sldId id="304"/>
            <p14:sldId id="305"/>
            <p14:sldId id="306"/>
            <p14:sldId id="307"/>
            <p14:sldId id="308"/>
            <p14:sldId id="331"/>
            <p14:sldId id="311"/>
            <p14:sldId id="312"/>
            <p14:sldId id="313"/>
            <p14:sldId id="322"/>
            <p14:sldId id="323"/>
          </p14:sldIdLst>
        </p14:section>
        <p14:section name="More Practice" id="{588EC8EF-4767-480C-BF54-5F844DC0DB56}">
          <p14:sldIdLst>
            <p14:sldId id="325"/>
            <p14:sldId id="326"/>
            <p14:sldId id="332"/>
            <p14:sldId id="327"/>
            <p14:sldId id="333"/>
            <p14:sldId id="330"/>
            <p14:sldId id="334"/>
            <p14:sldId id="32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3" autoAdjust="0"/>
    <p:restoredTop sz="94676" autoAdjust="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381000" y="6294331"/>
            <a:ext cx="723900" cy="471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694939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imperial.ac.uk/newsandeventspggrp/imperialcollege/newssummary/news_19-6-2012-9-59-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CS61A Lecture 3</a:t>
            </a:r>
            <a:br>
              <a:rPr lang="en-US" dirty="0" smtClean="0"/>
            </a:br>
            <a:r>
              <a:rPr lang="en-US" i="1" dirty="0" smtClean="0"/>
              <a:t>Higher Order Functions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Jon </a:t>
            </a:r>
            <a:r>
              <a:rPr lang="en-US" dirty="0" err="1" smtClean="0"/>
              <a:t>Kotker</a:t>
            </a:r>
            <a:r>
              <a:rPr lang="en-US" dirty="0" smtClean="0"/>
              <a:t> and Tom Magrino</a:t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June 20,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Squares: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ctr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n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2438400"/>
            <a:ext cx="3874202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 smtClean="0"/>
              <a:t>THE </a:t>
            </a:r>
            <a:r>
              <a:rPr lang="en-US" sz="2500" b="1" dirty="0" smtClean="0">
                <a:solidFill>
                  <a:srgbClr val="FF0000"/>
                </a:solidFill>
              </a:rPr>
              <a:t>SQUARE</a:t>
            </a:r>
            <a:r>
              <a:rPr lang="en-US" sz="2500" b="1" dirty="0" smtClean="0"/>
              <a:t> OF A </a:t>
            </a:r>
            <a:r>
              <a:rPr lang="en-US" sz="2500" b="1" dirty="0" smtClean="0">
                <a:solidFill>
                  <a:schemeClr val="tx2"/>
                </a:solidFill>
              </a:rPr>
              <a:t>NUMBER</a:t>
            </a:r>
            <a:endParaRPr lang="en-US" sz="25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9679" y="4856946"/>
            <a:ext cx="5287921" cy="4770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en-US" sz="2500" b="1" dirty="0" smtClean="0"/>
              <a:t> THE </a:t>
            </a:r>
            <a:r>
              <a:rPr lang="en-US" sz="2500" b="1" dirty="0" smtClean="0">
                <a:solidFill>
                  <a:schemeClr val="accent3">
                    <a:lumMod val="50000"/>
                  </a:schemeClr>
                </a:solidFill>
              </a:rPr>
              <a:t>NUMBER</a:t>
            </a:r>
            <a:r>
              <a:rPr lang="en-US" sz="2500" b="1" dirty="0" smtClean="0"/>
              <a:t>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</a:rPr>
              <a:t>MULTIPLIED</a:t>
            </a:r>
            <a:r>
              <a:rPr lang="en-US" sz="2500" b="1" dirty="0" smtClean="0"/>
              <a:t> BY </a:t>
            </a:r>
            <a:r>
              <a:rPr lang="en-US" sz="2500" b="1" dirty="0" smtClean="0">
                <a:solidFill>
                  <a:schemeClr val="accent3">
                    <a:lumMod val="50000"/>
                  </a:schemeClr>
                </a:solidFill>
              </a:rPr>
              <a:t>ITSELF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352800" y="2895600"/>
            <a:ext cx="1905000" cy="437346"/>
            <a:chOff x="3352800" y="2991654"/>
            <a:chExt cx="1905000" cy="43734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352800" y="2991654"/>
              <a:ext cx="10668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886200" y="2991654"/>
              <a:ext cx="419100" cy="437346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886200" y="3429000"/>
              <a:ext cx="13716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5181600" y="2895600"/>
            <a:ext cx="1295400" cy="437346"/>
            <a:chOff x="3276600" y="2991654"/>
            <a:chExt cx="1295400" cy="437346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276600" y="2991654"/>
              <a:ext cx="12954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3695700" y="2991654"/>
              <a:ext cx="190500" cy="437346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505200" y="3429000"/>
              <a:ext cx="38100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286000" y="4419600"/>
            <a:ext cx="2971800" cy="437346"/>
            <a:chOff x="1727200" y="2991654"/>
            <a:chExt cx="2971800" cy="43734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3352800" y="2991654"/>
              <a:ext cx="13462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2032000" y="2991654"/>
              <a:ext cx="1854200" cy="437346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27200" y="3429000"/>
              <a:ext cx="3048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200400" y="4419600"/>
            <a:ext cx="2495550" cy="437346"/>
            <a:chOff x="1117600" y="2991654"/>
            <a:chExt cx="2495550" cy="437346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3352800" y="2991654"/>
              <a:ext cx="260350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2012950" y="2991654"/>
              <a:ext cx="1470026" cy="437346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117600" y="3429000"/>
              <a:ext cx="1244600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495800" y="4419600"/>
            <a:ext cx="1676400" cy="437346"/>
            <a:chOff x="1936750" y="2991654"/>
            <a:chExt cx="1676400" cy="437346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352800" y="2991654"/>
              <a:ext cx="26035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2709862" y="2991654"/>
              <a:ext cx="773114" cy="437346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936750" y="3429000"/>
              <a:ext cx="1546225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6369050" y="4419600"/>
            <a:ext cx="1022350" cy="437346"/>
            <a:chOff x="3352800" y="2991654"/>
            <a:chExt cx="1022350" cy="437346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352800" y="2991654"/>
              <a:ext cx="260350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3482976" y="2991654"/>
              <a:ext cx="511174" cy="437346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524952" y="3429000"/>
              <a:ext cx="850198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26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Sums of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sum_of_n_squares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‘‘‘Returns 1</a:t>
            </a:r>
            <a:r>
              <a:rPr lang="en-US" sz="2100" baseline="30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+ 2</a:t>
            </a:r>
            <a:r>
              <a:rPr lang="en-US" sz="2100" baseline="30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+ 3</a:t>
            </a:r>
            <a:r>
              <a:rPr lang="en-US" sz="2100" baseline="30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+ ... + n</a:t>
            </a:r>
            <a:r>
              <a:rPr lang="en-US" sz="2100" baseline="30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.’’’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sum, k = 0, 1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sum, k = sum + square(k), k + 1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sum</a:t>
            </a:r>
          </a:p>
          <a:p>
            <a:pPr marL="0" indent="0">
              <a:buNone/>
            </a:pPr>
            <a:endParaRPr lang="en-US" sz="21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sum_of_n_cubes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‘‘‘Returns 1</a:t>
            </a:r>
            <a:r>
              <a:rPr lang="en-US" sz="2100" baseline="30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+ 2</a:t>
            </a:r>
            <a:r>
              <a:rPr lang="en-US" sz="2100" baseline="30000" dirty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+ 3</a:t>
            </a:r>
            <a:r>
              <a:rPr lang="en-US" sz="2100" baseline="30000" dirty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+ ... + n</a:t>
            </a:r>
            <a:r>
              <a:rPr lang="en-US" sz="2100" baseline="30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’’’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sum, k = 0, 1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sum, k = sum + cube(k), k + 1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return sum</a:t>
            </a:r>
          </a:p>
        </p:txBody>
      </p:sp>
    </p:spTree>
    <p:extLst>
      <p:ext uri="{BB962C8B-B14F-4D97-AF65-F5344CB8AC3E}">
        <p14:creationId xmlns:p14="http://schemas.microsoft.com/office/powerpoint/2010/main" val="125701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</a:t>
            </a:r>
            <a:r>
              <a:rPr lang="en-US" dirty="0" smtClean="0"/>
              <a:t>Sums of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55310"/>
            <a:ext cx="8686800" cy="48406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from math import sin,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endParaRPr lang="en-US" sz="19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sum_of_n_sines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‘‘‘Returns sin(1) + sin(2) + sin(3) + ... + sin(n).’’’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sum, k = 0, 1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   sum, k = sum + sin(k), k + 1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return sum</a:t>
            </a:r>
          </a:p>
          <a:p>
            <a:pPr marL="0" indent="0">
              <a:buNone/>
            </a:pPr>
            <a:endParaRPr lang="en-US" sz="19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sum_of_n_sqrts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‘‘‘Returns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(1) +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(2) + ... +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(n).’’’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sum, k = 0, 1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   sum, k = sum +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(k), k + 1</a:t>
            </a:r>
          </a:p>
          <a:p>
            <a:pPr marL="0" indent="0"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return sum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6600" y="5715000"/>
            <a:ext cx="1676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i="1" dirty="0" smtClean="0"/>
              <a:t>and so on…</a:t>
            </a:r>
            <a:endParaRPr lang="en-US" sz="2500" i="1" dirty="0"/>
          </a:p>
        </p:txBody>
      </p:sp>
    </p:spTree>
    <p:extLst>
      <p:ext uri="{BB962C8B-B14F-4D97-AF65-F5344CB8AC3E}">
        <p14:creationId xmlns:p14="http://schemas.microsoft.com/office/powerpoint/2010/main" val="195968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</a:t>
            </a:r>
            <a:r>
              <a:rPr lang="en-US" dirty="0" smtClean="0"/>
              <a:t>Sums of Series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5715000"/>
            <a:ext cx="1676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i="1" dirty="0" smtClean="0"/>
              <a:t>and so on…</a:t>
            </a:r>
            <a:endParaRPr lang="en-US" sz="2500" i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55310"/>
            <a:ext cx="8686800" cy="4840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from math import sin,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endParaRPr lang="en-US" sz="19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sum_of_n_sines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‘‘‘Returns sin(1) + sin(2) + sin(3) + ... + sin(n).’’’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sum, k = 0, 1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while k &lt;= n: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    sum, k = sum + sin(k), k + 1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return sum</a:t>
            </a:r>
          </a:p>
          <a:p>
            <a:pPr marL="0" indent="0">
              <a:buFont typeface="Arial" pitchFamily="34" charset="0"/>
              <a:buNone/>
            </a:pPr>
            <a:endParaRPr lang="en-US" sz="19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sum_of_n_sqrts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‘‘‘Returns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(1) +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(2) + ... +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(n).’’’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sum, k = 0, 1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while k &lt;= n: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    sum, k = sum + 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(k), k + 1</a:t>
            </a:r>
          </a:p>
          <a:p>
            <a:pPr marL="0" indent="0">
              <a:buFont typeface="Arial" pitchFamily="34" charset="0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   return sum</a:t>
            </a:r>
          </a:p>
        </p:txBody>
      </p:sp>
      <p:sp>
        <p:nvSpPr>
          <p:cNvPr id="6" name="Rectangle 5"/>
          <p:cNvSpPr/>
          <p:nvPr/>
        </p:nvSpPr>
        <p:spPr>
          <a:xfrm rot="20883295">
            <a:off x="431657" y="3173448"/>
            <a:ext cx="8186078" cy="609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a better way!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9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</a:t>
            </a:r>
            <a:r>
              <a:rPr lang="en-US" dirty="0" smtClean="0"/>
              <a:t>Sums of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 numCol="2">
            <a:noAutofit/>
          </a:bodyPr>
          <a:lstStyle/>
          <a:p>
            <a:pPr marL="0" indent="0" algn="just">
              <a:buNone/>
            </a:pP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sum_of_n_squares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sum, k = 0,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sum = sum + </a:t>
            </a: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k = k + 1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return sum</a:t>
            </a:r>
          </a:p>
          <a:p>
            <a:pPr marL="0" indent="0" algn="just">
              <a:buNone/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sum_of_n_cubes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sum, k = 0,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sum = sum + </a:t>
            </a: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cube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 k = k + 1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return sum</a:t>
            </a:r>
          </a:p>
          <a:p>
            <a:pPr marL="0" indent="0" algn="just">
              <a:buNone/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sz="17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sum_of_n_sines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sum,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= 0,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&lt;= n: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sum = sum +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k = 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+ 1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return sum</a:t>
            </a:r>
          </a:p>
          <a:p>
            <a:pPr marL="0" indent="0" algn="just">
              <a:buNone/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sz="17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sum_of_n_sqrts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sum,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= 0,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&lt;= 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 algn="just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sum = sum +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k = k + 1</a:t>
            </a:r>
          </a:p>
          <a:p>
            <a:pPr marL="0" indent="0" algn="just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return sum</a:t>
            </a:r>
          </a:p>
          <a:p>
            <a:pPr marL="0" indent="0" algn="just">
              <a:buNone/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5200" y="5715000"/>
            <a:ext cx="2209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Can we generalize?</a:t>
            </a:r>
            <a:endParaRPr lang="en-US" sz="3200" dirty="0"/>
          </a:p>
        </p:txBody>
      </p:sp>
      <p:sp>
        <p:nvSpPr>
          <p:cNvPr id="6" name="Freeform 5"/>
          <p:cNvSpPr/>
          <p:nvPr/>
        </p:nvSpPr>
        <p:spPr>
          <a:xfrm>
            <a:off x="5806440" y="5105401"/>
            <a:ext cx="1280160" cy="1371600"/>
          </a:xfrm>
          <a:custGeom>
            <a:avLst/>
            <a:gdLst>
              <a:gd name="connsiteX0" fmla="*/ 0 w 1520190"/>
              <a:gd name="connsiteY0" fmla="*/ 1120140 h 1142977"/>
              <a:gd name="connsiteX1" fmla="*/ 1131570 w 1520190"/>
              <a:gd name="connsiteY1" fmla="*/ 994410 h 1142977"/>
              <a:gd name="connsiteX2" fmla="*/ 1520190 w 1520190"/>
              <a:gd name="connsiteY2" fmla="*/ 0 h 114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0190" h="1142977">
                <a:moveTo>
                  <a:pt x="0" y="1120140"/>
                </a:moveTo>
                <a:cubicBezTo>
                  <a:pt x="439102" y="1150620"/>
                  <a:pt x="878205" y="1181100"/>
                  <a:pt x="1131570" y="994410"/>
                </a:cubicBezTo>
                <a:cubicBezTo>
                  <a:pt x="1384935" y="807720"/>
                  <a:pt x="1452562" y="403860"/>
                  <a:pt x="152019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814060" y="2918460"/>
            <a:ext cx="1120140" cy="3329940"/>
          </a:xfrm>
          <a:custGeom>
            <a:avLst/>
            <a:gdLst>
              <a:gd name="connsiteX0" fmla="*/ 0 w 1798320"/>
              <a:gd name="connsiteY0" fmla="*/ 3208020 h 3284838"/>
              <a:gd name="connsiteX1" fmla="*/ 1089660 w 1798320"/>
              <a:gd name="connsiteY1" fmla="*/ 3177540 h 3284838"/>
              <a:gd name="connsiteX2" fmla="*/ 1554480 w 1798320"/>
              <a:gd name="connsiteY2" fmla="*/ 2171700 h 3284838"/>
              <a:gd name="connsiteX3" fmla="*/ 1798320 w 1798320"/>
              <a:gd name="connsiteY3" fmla="*/ 0 h 328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3284838">
                <a:moveTo>
                  <a:pt x="0" y="3208020"/>
                </a:moveTo>
                <a:cubicBezTo>
                  <a:pt x="415290" y="3279140"/>
                  <a:pt x="830580" y="3350260"/>
                  <a:pt x="1089660" y="3177540"/>
                </a:cubicBezTo>
                <a:cubicBezTo>
                  <a:pt x="1348740" y="3004820"/>
                  <a:pt x="1436370" y="2701290"/>
                  <a:pt x="1554480" y="2171700"/>
                </a:cubicBezTo>
                <a:cubicBezTo>
                  <a:pt x="1672590" y="1642110"/>
                  <a:pt x="1735455" y="821055"/>
                  <a:pt x="179832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2743200" y="5029200"/>
            <a:ext cx="685800" cy="1295400"/>
          </a:xfrm>
          <a:custGeom>
            <a:avLst/>
            <a:gdLst>
              <a:gd name="connsiteX0" fmla="*/ 0 w 1798320"/>
              <a:gd name="connsiteY0" fmla="*/ 3208020 h 3284838"/>
              <a:gd name="connsiteX1" fmla="*/ 1089660 w 1798320"/>
              <a:gd name="connsiteY1" fmla="*/ 3177540 h 3284838"/>
              <a:gd name="connsiteX2" fmla="*/ 1554480 w 1798320"/>
              <a:gd name="connsiteY2" fmla="*/ 2171700 h 3284838"/>
              <a:gd name="connsiteX3" fmla="*/ 1798320 w 1798320"/>
              <a:gd name="connsiteY3" fmla="*/ 0 h 328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3284838">
                <a:moveTo>
                  <a:pt x="0" y="3208020"/>
                </a:moveTo>
                <a:cubicBezTo>
                  <a:pt x="415290" y="3279140"/>
                  <a:pt x="830580" y="3350260"/>
                  <a:pt x="1089660" y="3177540"/>
                </a:cubicBezTo>
                <a:cubicBezTo>
                  <a:pt x="1348740" y="3004820"/>
                  <a:pt x="1436370" y="2701290"/>
                  <a:pt x="1554480" y="2171700"/>
                </a:cubicBezTo>
                <a:cubicBezTo>
                  <a:pt x="1672590" y="1642110"/>
                  <a:pt x="1735455" y="821055"/>
                  <a:pt x="179832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H="1">
            <a:off x="2971800" y="2842259"/>
            <a:ext cx="457200" cy="3329940"/>
          </a:xfrm>
          <a:custGeom>
            <a:avLst/>
            <a:gdLst>
              <a:gd name="connsiteX0" fmla="*/ 0 w 1798320"/>
              <a:gd name="connsiteY0" fmla="*/ 3208020 h 3284838"/>
              <a:gd name="connsiteX1" fmla="*/ 1089660 w 1798320"/>
              <a:gd name="connsiteY1" fmla="*/ 3177540 h 3284838"/>
              <a:gd name="connsiteX2" fmla="*/ 1554480 w 1798320"/>
              <a:gd name="connsiteY2" fmla="*/ 2171700 h 3284838"/>
              <a:gd name="connsiteX3" fmla="*/ 1798320 w 1798320"/>
              <a:gd name="connsiteY3" fmla="*/ 0 h 328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3284838">
                <a:moveTo>
                  <a:pt x="0" y="3208020"/>
                </a:moveTo>
                <a:cubicBezTo>
                  <a:pt x="415290" y="3279140"/>
                  <a:pt x="830580" y="3350260"/>
                  <a:pt x="1089660" y="3177540"/>
                </a:cubicBezTo>
                <a:cubicBezTo>
                  <a:pt x="1348740" y="3004820"/>
                  <a:pt x="1436370" y="2701290"/>
                  <a:pt x="1554480" y="2171700"/>
                </a:cubicBezTo>
                <a:cubicBezTo>
                  <a:pt x="1672590" y="1642110"/>
                  <a:pt x="1735455" y="821055"/>
                  <a:pt x="179832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HW2 is released, due </a:t>
            </a:r>
            <a:r>
              <a:rPr lang="en-US" b="1" dirty="0" smtClean="0"/>
              <a:t>Tuesday, June 26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Discussions earlier held in 320 Soda will now be held in </a:t>
            </a:r>
            <a:r>
              <a:rPr lang="en-US" b="1" dirty="0" smtClean="0"/>
              <a:t>310 Soda</a:t>
            </a:r>
            <a:r>
              <a:rPr lang="en-US" dirty="0" smtClean="0"/>
              <a:t> for the next six weeks. We will move back to 320 Soda for the last two weeks.</a:t>
            </a:r>
          </a:p>
          <a:p>
            <a:r>
              <a:rPr lang="en-US" dirty="0" smtClean="0"/>
              <a:t>Groups for studying and midterms will be assembled on </a:t>
            </a:r>
            <a:r>
              <a:rPr lang="en-US" b="1" dirty="0" smtClean="0"/>
              <a:t>Thursday, June 21</a:t>
            </a:r>
            <a:r>
              <a:rPr lang="en-US" dirty="0"/>
              <a:t> </a:t>
            </a:r>
            <a:r>
              <a:rPr lang="en-US" dirty="0" smtClean="0"/>
              <a:t>in discussion 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Primitive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3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x = 5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x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‘CS61A’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‘CS61A’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4" name="Curved Connector 13"/>
          <p:cNvCxnSpPr/>
          <p:nvPr/>
        </p:nvCxnSpPr>
        <p:spPr>
          <a:xfrm rot="10800000" flipV="1">
            <a:off x="914400" y="1905000"/>
            <a:ext cx="914400" cy="609600"/>
          </a:xfrm>
          <a:prstGeom prst="curvedConnector3">
            <a:avLst>
              <a:gd name="adj1" fmla="val -87500"/>
            </a:avLst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23968" y="1971273"/>
            <a:ext cx="17718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i="1" dirty="0" smtClean="0">
                <a:solidFill>
                  <a:schemeClr val="tx2">
                    <a:lumMod val="75000"/>
                  </a:schemeClr>
                </a:solidFill>
              </a:rPr>
              <a:t>evaluates to</a:t>
            </a:r>
            <a:endParaRPr lang="en-US" sz="2500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1" name="Curved Connector 20"/>
          <p:cNvCxnSpPr/>
          <p:nvPr/>
        </p:nvCxnSpPr>
        <p:spPr>
          <a:xfrm rot="10800000" flipV="1">
            <a:off x="914401" y="3657600"/>
            <a:ext cx="914400" cy="609600"/>
          </a:xfrm>
          <a:prstGeom prst="curvedConnector3">
            <a:avLst>
              <a:gd name="adj1" fmla="val -87500"/>
            </a:avLst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23968" y="3723873"/>
            <a:ext cx="17718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i="1" dirty="0" smtClean="0">
                <a:solidFill>
                  <a:schemeClr val="tx2">
                    <a:lumMod val="75000"/>
                  </a:schemeClr>
                </a:solidFill>
              </a:rPr>
              <a:t>evaluates to</a:t>
            </a:r>
            <a:endParaRPr lang="en-US" sz="25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4953000"/>
            <a:ext cx="17718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i="1" dirty="0" smtClean="0">
                <a:solidFill>
                  <a:schemeClr val="tx2">
                    <a:lumMod val="75000"/>
                  </a:schemeClr>
                </a:solidFill>
              </a:rPr>
              <a:t>evaluates to</a:t>
            </a:r>
            <a:endParaRPr lang="en-US" sz="2500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667000" y="3048000"/>
            <a:ext cx="628832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347613" y="2799546"/>
            <a:ext cx="15403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Statement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6" name="Curved Connector 35"/>
          <p:cNvCxnSpPr/>
          <p:nvPr/>
        </p:nvCxnSpPr>
        <p:spPr>
          <a:xfrm rot="10800000" flipV="1">
            <a:off x="2105116" y="4876800"/>
            <a:ext cx="914400" cy="609600"/>
          </a:xfrm>
          <a:prstGeom prst="curvedConnector3">
            <a:avLst>
              <a:gd name="adj1" fmla="val -87500"/>
            </a:avLst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7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6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&lt;function square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at 0x0000000002279648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&gt;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4" name="Curved Connector 13"/>
          <p:cNvCxnSpPr/>
          <p:nvPr/>
        </p:nvCxnSpPr>
        <p:spPr>
          <a:xfrm>
            <a:off x="2895600" y="1905000"/>
            <a:ext cx="1228319" cy="342900"/>
          </a:xfrm>
          <a:prstGeom prst="curvedConnector3">
            <a:avLst>
              <a:gd name="adj1" fmla="val 100249"/>
            </a:avLst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382810">
            <a:off x="2840420" y="1468571"/>
            <a:ext cx="17718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i="1" dirty="0" smtClean="0">
                <a:solidFill>
                  <a:schemeClr val="tx2">
                    <a:lumMod val="75000"/>
                  </a:schemeClr>
                </a:solidFill>
              </a:rPr>
              <a:t>evaluates to</a:t>
            </a:r>
            <a:endParaRPr lang="en-US" sz="2500" i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532840" y="4648200"/>
            <a:ext cx="3639360" cy="914397"/>
            <a:chOff x="2837640" y="3581400"/>
            <a:chExt cx="3639360" cy="914397"/>
          </a:xfrm>
        </p:grpSpPr>
        <p:grpSp>
          <p:nvGrpSpPr>
            <p:cNvPr id="54" name="Group 53"/>
            <p:cNvGrpSpPr/>
            <p:nvPr/>
          </p:nvGrpSpPr>
          <p:grpSpPr>
            <a:xfrm>
              <a:off x="2837640" y="3581400"/>
              <a:ext cx="3639360" cy="914397"/>
              <a:chOff x="2837640" y="3581400"/>
              <a:chExt cx="3639360" cy="914397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2837640" y="3581400"/>
                <a:ext cx="3639360" cy="911301"/>
                <a:chOff x="2454633" y="3098802"/>
                <a:chExt cx="4077178" cy="1250682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2881467" y="3098802"/>
                  <a:ext cx="3158577" cy="1250682"/>
                  <a:chOff x="3592667" y="2819402"/>
                  <a:chExt cx="3158577" cy="1250682"/>
                </a:xfrm>
              </p:grpSpPr>
              <p:grpSp>
                <p:nvGrpSpPr>
                  <p:cNvPr id="28" name="Group 27"/>
                  <p:cNvGrpSpPr/>
                  <p:nvPr/>
                </p:nvGrpSpPr>
                <p:grpSpPr>
                  <a:xfrm>
                    <a:off x="3657600" y="2857500"/>
                    <a:ext cx="3093644" cy="1212584"/>
                    <a:chOff x="2057400" y="3124200"/>
                    <a:chExt cx="3093644" cy="1212584"/>
                  </a:xfrm>
                </p:grpSpPr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2057400" y="3124200"/>
                      <a:ext cx="2581442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2576572" y="4336784"/>
                      <a:ext cx="2560244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>
                      <a:off x="2057401" y="3742158"/>
                      <a:ext cx="53340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4617644" y="3124200"/>
                      <a:ext cx="0" cy="603341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>
                      <a:off x="4617644" y="3698577"/>
                      <a:ext cx="53340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3592667" y="2819402"/>
                    <a:ext cx="2027608" cy="61247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 anchorCtr="1">
                    <a:spAutoFit/>
                  </a:bodyPr>
                  <a:lstStyle/>
                  <a:p>
                    <a:r>
                      <a:rPr lang="en-US" sz="2300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onsolas" pitchFamily="49" charset="0"/>
                        <a:cs typeface="Consolas" pitchFamily="49" charset="0"/>
                      </a:rPr>
                      <a:t>square(n):</a:t>
                    </a:r>
                    <a:endParaRPr lang="en-US" sz="2300" i="1" dirty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endParaRPr>
                  </a:p>
                </p:txBody>
              </p:sp>
            </p:grpSp>
            <p:sp>
              <p:nvSpPr>
                <p:cNvPr id="25" name="Striped Right Arrow 24"/>
                <p:cNvSpPr/>
                <p:nvPr/>
              </p:nvSpPr>
              <p:spPr>
                <a:xfrm>
                  <a:off x="6125411" y="3830843"/>
                  <a:ext cx="406400" cy="419099"/>
                </a:xfrm>
                <a:prstGeom prst="stripedRightArrow">
                  <a:avLst>
                    <a:gd name="adj1" fmla="val 25000"/>
                    <a:gd name="adj2" fmla="val 50000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Striped Right Arrow 26"/>
                <p:cNvSpPr/>
                <p:nvPr/>
              </p:nvSpPr>
              <p:spPr>
                <a:xfrm>
                  <a:off x="2454633" y="3202589"/>
                  <a:ext cx="406400" cy="419099"/>
                </a:xfrm>
                <a:prstGeom prst="stripedRightArrow">
                  <a:avLst>
                    <a:gd name="adj1" fmla="val 25000"/>
                    <a:gd name="adj2" fmla="val 50000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TextBox 41"/>
              <p:cNvSpPr txBox="1"/>
              <p:nvPr/>
            </p:nvSpPr>
            <p:spPr>
              <a:xfrm>
                <a:off x="4209240" y="4049521"/>
                <a:ext cx="1866898" cy="446276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r"/>
                <a:r>
                  <a:rPr lang="en-US" sz="23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return n*n</a:t>
                </a:r>
                <a:endParaRPr lang="en-US" sz="2300" i="1" dirty="0">
                  <a:solidFill>
                    <a:schemeClr val="tx2">
                      <a:lumMod val="7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>
              <a:off x="3752040" y="4053081"/>
              <a:ext cx="0" cy="4396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33400" y="2514600"/>
            <a:ext cx="7658100" cy="1947140"/>
            <a:chOff x="533400" y="2514600"/>
            <a:chExt cx="7658100" cy="1947140"/>
          </a:xfrm>
        </p:grpSpPr>
        <p:grpSp>
          <p:nvGrpSpPr>
            <p:cNvPr id="59" name="Group 58"/>
            <p:cNvGrpSpPr/>
            <p:nvPr/>
          </p:nvGrpSpPr>
          <p:grpSpPr>
            <a:xfrm>
              <a:off x="533400" y="2514600"/>
              <a:ext cx="7658100" cy="1947140"/>
              <a:chOff x="571500" y="2624860"/>
              <a:chExt cx="7658100" cy="1947140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V="1">
                <a:off x="4401360" y="3048000"/>
                <a:ext cx="0" cy="1524000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arrow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8" name="Left Brace 57"/>
              <p:cNvSpPr/>
              <p:nvPr/>
            </p:nvSpPr>
            <p:spPr>
              <a:xfrm rot="16200000">
                <a:off x="4172237" y="-975877"/>
                <a:ext cx="456626" cy="7658100"/>
              </a:xfrm>
              <a:prstGeom prst="leftBrace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2564609" y="3485346"/>
              <a:ext cx="3607591" cy="4770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500" i="1" dirty="0" smtClean="0">
                  <a:solidFill>
                    <a:schemeClr val="tx2">
                      <a:lumMod val="75000"/>
                    </a:schemeClr>
                  </a:solidFill>
                </a:rPr>
                <a:t>Python’s representation of</a:t>
              </a:r>
              <a:endParaRPr lang="en-US" sz="2500" i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 rot="21222452">
            <a:off x="6406500" y="3205624"/>
            <a:ext cx="2487930" cy="20159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square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name of the function, or “machine”, that squares its input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6324600" y="1219200"/>
            <a:ext cx="2590800" cy="990600"/>
            <a:chOff x="6324600" y="1219200"/>
            <a:chExt cx="2590800" cy="990600"/>
          </a:xfrm>
        </p:grpSpPr>
        <p:cxnSp>
          <p:nvCxnSpPr>
            <p:cNvPr id="74" name="Straight Arrow Connector 73"/>
            <p:cNvCxnSpPr/>
            <p:nvPr/>
          </p:nvCxnSpPr>
          <p:spPr>
            <a:xfrm flipH="1">
              <a:off x="6705600" y="1783298"/>
              <a:ext cx="152400" cy="42650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324600" y="1219200"/>
              <a:ext cx="25908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smtClean="0"/>
                <a:t>Address where the function</a:t>
              </a:r>
            </a:p>
            <a:p>
              <a:pPr algn="ctr"/>
              <a:r>
                <a:rPr lang="en-US" sz="1500" dirty="0" smtClean="0"/>
                <a:t>is </a:t>
              </a:r>
              <a:r>
                <a:rPr lang="en-US" sz="1500" i="1" dirty="0" smtClean="0"/>
                <a:t>stored</a:t>
              </a:r>
              <a:r>
                <a:rPr lang="en-US" sz="1500" dirty="0" smtClean="0"/>
                <a:t> in the computer.</a:t>
              </a:r>
            </a:p>
            <a:p>
              <a:pPr algn="ctr"/>
              <a:r>
                <a:rPr lang="en-US" sz="1500" dirty="0" smtClean="0"/>
                <a:t>It is not fixed.</a:t>
              </a:r>
              <a:endParaRPr lang="en-US" sz="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8405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&gt;&gt;&gt; square</a:t>
            </a:r>
          </a:p>
          <a:p>
            <a:pPr marL="0" indent="0">
              <a:buNone/>
            </a:pPr>
            <a:r>
              <a:rPr lang="en-US" sz="2900" dirty="0">
                <a:latin typeface="Consolas" pitchFamily="49" charset="0"/>
                <a:cs typeface="Consolas" pitchFamily="49" charset="0"/>
              </a:rPr>
              <a:t>&lt;function square 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at 0x0000000002279648&gt;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&gt;&gt;&gt; cube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&lt;function cube at 0x00000000022796C8&gt;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&gt;&gt;&gt; max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&lt;built-in function max&gt;</a:t>
            </a:r>
          </a:p>
        </p:txBody>
      </p:sp>
      <p:sp>
        <p:nvSpPr>
          <p:cNvPr id="60" name="TextBox 59"/>
          <p:cNvSpPr txBox="1"/>
          <p:nvPr/>
        </p:nvSpPr>
        <p:spPr>
          <a:xfrm rot="198575">
            <a:off x="5553622" y="3854129"/>
            <a:ext cx="2487930" cy="24006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nsolas" pitchFamily="49" charset="0"/>
              </a:rPr>
              <a:t>Function names are </a:t>
            </a:r>
            <a:r>
              <a:rPr lang="en-US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nsolas" pitchFamily="49" charset="0"/>
              </a:rPr>
              <a:t>primitive expressions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nsolas" pitchFamily="49" charset="0"/>
              </a:rPr>
              <a:t> that </a:t>
            </a:r>
            <a:r>
              <a:rPr lang="en-US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nsolas" pitchFamily="49" charset="0"/>
              </a:rPr>
              <a:t>evaluate to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nsolas" pitchFamily="49" charset="0"/>
              </a:rPr>
              <a:t> the corresponding “machines”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881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Primitive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We have seen primitive expressions used as arguments to functions: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square(3)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x = 4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square(x)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16</a:t>
            </a:r>
          </a:p>
          <a:p>
            <a:pPr marL="0" indent="0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Can we then use function names as arguments?</a:t>
            </a:r>
          </a:p>
        </p:txBody>
      </p:sp>
    </p:spTree>
    <p:extLst>
      <p:ext uri="{BB962C8B-B14F-4D97-AF65-F5344CB8AC3E}">
        <p14:creationId xmlns:p14="http://schemas.microsoft.com/office/powerpoint/2010/main" val="93637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19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600" i="1" dirty="0" smtClean="0"/>
              <a:t>The (Literal) Evolution of Music</a:t>
            </a:r>
          </a:p>
          <a:p>
            <a:r>
              <a:rPr lang="en-US" dirty="0" smtClean="0"/>
              <a:t>Scientists from Imperial College London created a computer program powered by Darwinian natural selection.</a:t>
            </a:r>
          </a:p>
          <a:p>
            <a:pPr marL="457200" lvl="1" indent="0">
              <a:buNone/>
            </a:pPr>
            <a:r>
              <a:rPr lang="en-US" dirty="0" smtClean="0"/>
              <a:t>Theory that cultural changes in language, art, and music evolve like living things do, since consumers </a:t>
            </a:r>
            <a:r>
              <a:rPr lang="en-US" i="1" dirty="0" smtClean="0"/>
              <a:t>choose</a:t>
            </a:r>
            <a:r>
              <a:rPr lang="en-US" dirty="0" smtClean="0"/>
              <a:t> what is “popular”.</a:t>
            </a:r>
          </a:p>
          <a:p>
            <a:r>
              <a:rPr lang="en-US" dirty="0" smtClean="0"/>
              <a:t>Program would produce loops of random sounds and analyze opinions of musical consumers. The top loops were then “mated”.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DarwinTunes</a:t>
            </a:r>
            <a:r>
              <a:rPr lang="en-US" dirty="0" smtClean="0"/>
              <a:t>” </a:t>
            </a:r>
            <a:r>
              <a:rPr lang="en-US" dirty="0"/>
              <a:t>(</a:t>
            </a:r>
            <a:r>
              <a:rPr lang="en-US" dirty="0" smtClean="0"/>
              <a:t>darwintunes.org) has evolved through at least 2513 generations.</a:t>
            </a:r>
          </a:p>
          <a:p>
            <a:pPr marL="0" indent="0" algn="r">
              <a:buNone/>
            </a:pPr>
            <a:r>
              <a:rPr lang="en-US" sz="1500" dirty="0" smtClean="0"/>
              <a:t>Source: </a:t>
            </a:r>
            <a:r>
              <a:rPr lang="en-US" sz="1500" dirty="0">
                <a:hlinkClick r:id="rId2"/>
              </a:rPr>
              <a:t>http://www3.imperial.ac.uk/newsandeventspggrp/imperialcollege/newssummary/news_19-6-2012-9-59-1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oredommagnified.files.wordpress.com/2011/07/challenge-accep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92013"/>
            <a:ext cx="5334000" cy="572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86000" y="60198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/>
              <a:t>http://boredommagnified.files.wordpress.com/2011/07/challenge-accepted.jpg</a:t>
            </a:r>
          </a:p>
        </p:txBody>
      </p:sp>
    </p:spTree>
    <p:extLst>
      <p:ext uri="{BB962C8B-B14F-4D97-AF65-F5344CB8AC3E}">
        <p14:creationId xmlns:p14="http://schemas.microsoft.com/office/powerpoint/2010/main" val="13364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Sums of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 numCol="2">
            <a:noAutofit/>
          </a:bodyPr>
          <a:lstStyle/>
          <a:p>
            <a:pPr marL="0" indent="0" algn="just">
              <a:buNone/>
            </a:pP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sum_of_n_squares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sum, k = 0,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sum = sum + </a:t>
            </a: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k = k + 1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return sum</a:t>
            </a:r>
          </a:p>
          <a:p>
            <a:pPr marL="0" indent="0" algn="just">
              <a:buNone/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sum_of_n_cubes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sum, k = 0,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while k &lt;= n: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sum = sum + </a:t>
            </a:r>
            <a:r>
              <a:rPr lang="en-US" sz="17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cube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 k = k + 1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return sum</a:t>
            </a:r>
          </a:p>
          <a:p>
            <a:pPr marL="0" indent="0" algn="just">
              <a:buNone/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sz="17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sum_of_n_sines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sum,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= 0,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&lt;= n: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sum = sum + 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k = 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+ 1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return sum</a:t>
            </a:r>
          </a:p>
          <a:p>
            <a:pPr marL="0" indent="0" algn="just">
              <a:buNone/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sz="17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sum_of_n_sqrts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sum,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= 0, 1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&lt;= 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 algn="just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sum = sum +</a:t>
            </a:r>
            <a:r>
              <a:rPr lang="en-US" sz="1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   k = k + 1</a:t>
            </a:r>
          </a:p>
          <a:p>
            <a:pPr marL="0" indent="0" algn="just"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return sum</a:t>
            </a:r>
          </a:p>
          <a:p>
            <a:pPr marL="0" indent="0" algn="just">
              <a:buNone/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summation(n,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sum,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0,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&lt;= n: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sum = sum +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(k)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sum</a:t>
            </a:r>
          </a:p>
          <a:p>
            <a:pPr marL="0" indent="0" algn="just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sum_of_n_squares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summation(n, square)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3866346"/>
            <a:ext cx="4316438" cy="4770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500" dirty="0" smtClean="0"/>
              <a:t>term(1) + term(2) + ... + term(n)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581400" y="4104873"/>
            <a:ext cx="1066800" cy="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5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summation(n,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sum,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0,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&lt;= n: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sum = sum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(k)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sum</a:t>
            </a:r>
          </a:p>
          <a:p>
            <a:pPr marL="0" indent="0" algn="just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sum_of_n_squares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summation(n, square)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338373">
            <a:off x="4125604" y="1658931"/>
            <a:ext cx="799784" cy="3146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square</a:t>
            </a: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 rot="21248912">
            <a:off x="4748861" y="3030531"/>
            <a:ext cx="799784" cy="3146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square</a:t>
            </a: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8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43200" y="1458722"/>
            <a:ext cx="3639360" cy="914397"/>
            <a:chOff x="2837640" y="3581400"/>
            <a:chExt cx="3639360" cy="914397"/>
          </a:xfrm>
        </p:grpSpPr>
        <p:grpSp>
          <p:nvGrpSpPr>
            <p:cNvPr id="5" name="Group 4"/>
            <p:cNvGrpSpPr/>
            <p:nvPr/>
          </p:nvGrpSpPr>
          <p:grpSpPr>
            <a:xfrm>
              <a:off x="2837640" y="3581400"/>
              <a:ext cx="3639360" cy="914397"/>
              <a:chOff x="2837640" y="3581400"/>
              <a:chExt cx="3639360" cy="91439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837640" y="3581400"/>
                <a:ext cx="3639360" cy="911301"/>
                <a:chOff x="2454633" y="3098802"/>
                <a:chExt cx="4077178" cy="1250682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2881467" y="3098802"/>
                  <a:ext cx="3158577" cy="1250682"/>
                  <a:chOff x="3592667" y="2819402"/>
                  <a:chExt cx="3158577" cy="1250682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3657600" y="2857500"/>
                    <a:ext cx="3093644" cy="1212584"/>
                    <a:chOff x="2057400" y="3124200"/>
                    <a:chExt cx="3093644" cy="1212584"/>
                  </a:xfrm>
                </p:grpSpPr>
                <p:cxnSp>
                  <p:nvCxnSpPr>
                    <p:cNvPr id="14" name="Straight Connector 13"/>
                    <p:cNvCxnSpPr/>
                    <p:nvPr/>
                  </p:nvCxnSpPr>
                  <p:spPr>
                    <a:xfrm>
                      <a:off x="2057400" y="3124200"/>
                      <a:ext cx="2581442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4"/>
                    <p:cNvCxnSpPr/>
                    <p:nvPr/>
                  </p:nvCxnSpPr>
                  <p:spPr>
                    <a:xfrm>
                      <a:off x="2576572" y="4336784"/>
                      <a:ext cx="2560244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5"/>
                    <p:cNvCxnSpPr/>
                    <p:nvPr/>
                  </p:nvCxnSpPr>
                  <p:spPr>
                    <a:xfrm>
                      <a:off x="2057401" y="3742158"/>
                      <a:ext cx="53340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Connector 16"/>
                    <p:cNvCxnSpPr/>
                    <p:nvPr/>
                  </p:nvCxnSpPr>
                  <p:spPr>
                    <a:xfrm>
                      <a:off x="4617644" y="3124200"/>
                      <a:ext cx="0" cy="603341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>
                      <a:off x="4617644" y="3698577"/>
                      <a:ext cx="53340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3592667" y="2819402"/>
                    <a:ext cx="2027608" cy="61247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 anchorCtr="1">
                    <a:spAutoFit/>
                  </a:bodyPr>
                  <a:lstStyle/>
                  <a:p>
                    <a:r>
                      <a:rPr lang="en-US" sz="2300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onsolas" pitchFamily="49" charset="0"/>
                        <a:cs typeface="Consolas" pitchFamily="49" charset="0"/>
                      </a:rPr>
                      <a:t>square(n):</a:t>
                    </a:r>
                    <a:endParaRPr lang="en-US" sz="2300" i="1" dirty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endParaRPr>
                  </a:p>
                </p:txBody>
              </p:sp>
            </p:grpSp>
            <p:sp>
              <p:nvSpPr>
                <p:cNvPr id="10" name="Striped Right Arrow 9"/>
                <p:cNvSpPr/>
                <p:nvPr/>
              </p:nvSpPr>
              <p:spPr>
                <a:xfrm>
                  <a:off x="6125411" y="3830843"/>
                  <a:ext cx="406400" cy="419099"/>
                </a:xfrm>
                <a:prstGeom prst="stripedRightArrow">
                  <a:avLst>
                    <a:gd name="adj1" fmla="val 25000"/>
                    <a:gd name="adj2" fmla="val 50000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Striped Right Arrow 10"/>
                <p:cNvSpPr/>
                <p:nvPr/>
              </p:nvSpPr>
              <p:spPr>
                <a:xfrm>
                  <a:off x="2454633" y="3202589"/>
                  <a:ext cx="406400" cy="419099"/>
                </a:xfrm>
                <a:prstGeom prst="stripedRightArrow">
                  <a:avLst>
                    <a:gd name="adj1" fmla="val 25000"/>
                    <a:gd name="adj2" fmla="val 50000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209240" y="4049521"/>
                <a:ext cx="1866898" cy="446276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r"/>
                <a:r>
                  <a:rPr lang="en-US" sz="23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return n*n</a:t>
                </a:r>
                <a:endParaRPr lang="en-US" sz="2300" i="1" dirty="0">
                  <a:solidFill>
                    <a:schemeClr val="tx2">
                      <a:lumMod val="7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3752040" y="4053081"/>
              <a:ext cx="0" cy="4396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2209800" y="1427202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3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3200" y="1884402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9</a:t>
            </a:r>
            <a:endParaRPr lang="en-US" sz="3000" b="1" dirty="0">
              <a:solidFill>
                <a:srgbClr val="C0000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810000" y="3214199"/>
            <a:ext cx="4553760" cy="2577001"/>
            <a:chOff x="2609040" y="3357570"/>
            <a:chExt cx="4553760" cy="2577001"/>
          </a:xfrm>
        </p:grpSpPr>
        <p:grpSp>
          <p:nvGrpSpPr>
            <p:cNvPr id="51" name="Group 50"/>
            <p:cNvGrpSpPr/>
            <p:nvPr/>
          </p:nvGrpSpPr>
          <p:grpSpPr>
            <a:xfrm>
              <a:off x="3024441" y="3357570"/>
              <a:ext cx="3681159" cy="2577001"/>
              <a:chOff x="3100640" y="3357570"/>
              <a:chExt cx="3681159" cy="2577001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182159" y="3357570"/>
                <a:ext cx="3599640" cy="2577001"/>
                <a:chOff x="2057400" y="3124200"/>
                <a:chExt cx="4032679" cy="1212584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057400" y="3124200"/>
                  <a:ext cx="343511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V="1">
                  <a:off x="2576572" y="4336784"/>
                  <a:ext cx="3513507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057400" y="3742158"/>
                  <a:ext cx="533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492510" y="3124200"/>
                  <a:ext cx="0" cy="60334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471312" y="3731494"/>
                  <a:ext cx="618767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24"/>
              <p:cNvSpPr txBox="1"/>
              <p:nvPr/>
            </p:nvSpPr>
            <p:spPr>
              <a:xfrm>
                <a:off x="4056839" y="4698593"/>
                <a:ext cx="2724151" cy="1169551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r>
                  <a:rPr lang="en-US" sz="14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sum</a:t>
                </a:r>
                <a:r>
                  <a:rPr lang="en-US" sz="14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, </a:t>
                </a:r>
                <a:r>
                  <a:rPr lang="en-US" sz="14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k </a:t>
                </a:r>
                <a:r>
                  <a:rPr lang="en-US" sz="14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= 0, 1</a:t>
                </a:r>
              </a:p>
              <a:p>
                <a:r>
                  <a:rPr lang="en-US" sz="14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while k </a:t>
                </a:r>
                <a:r>
                  <a:rPr lang="en-US" sz="14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&lt;= n:</a:t>
                </a:r>
              </a:p>
              <a:p>
                <a:r>
                  <a:rPr lang="en-US" sz="14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14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sum </a:t>
                </a:r>
                <a:r>
                  <a:rPr lang="en-US" sz="14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= sum + </a:t>
                </a:r>
                <a:r>
                  <a:rPr lang="en-US" sz="14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term(k)</a:t>
                </a:r>
                <a:endParaRPr lang="en-US" sz="1400" i="1" dirty="0">
                  <a:solidFill>
                    <a:schemeClr val="tx2">
                      <a:lumMod val="7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  <a:p>
                <a:r>
                  <a:rPr lang="en-US" sz="14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    </a:t>
                </a:r>
                <a:r>
                  <a:rPr lang="en-US" sz="14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k </a:t>
                </a:r>
                <a:r>
                  <a:rPr lang="en-US" sz="14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= </a:t>
                </a:r>
                <a:r>
                  <a:rPr lang="en-US" sz="14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k </a:t>
                </a:r>
                <a:r>
                  <a:rPr lang="en-US" sz="14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+ 1</a:t>
                </a:r>
              </a:p>
              <a:p>
                <a:r>
                  <a:rPr lang="en-US" sz="14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return </a:t>
                </a:r>
                <a:r>
                  <a:rPr lang="en-US" sz="14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sum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3657600" y="4652342"/>
                <a:ext cx="0" cy="12822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3100640" y="3814018"/>
                <a:ext cx="2590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summation(n, term):</a:t>
                </a:r>
                <a:endParaRPr lang="en-US" i="1" dirty="0">
                  <a:solidFill>
                    <a:schemeClr val="tx2">
                      <a:lumMod val="7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47" name="Striped Right Arrow 46"/>
            <p:cNvSpPr/>
            <p:nvPr/>
          </p:nvSpPr>
          <p:spPr>
            <a:xfrm>
              <a:off x="6800040" y="5105400"/>
              <a:ext cx="362760" cy="305374"/>
            </a:xfrm>
            <a:prstGeom prst="stripedRightArrow">
              <a:avLst>
                <a:gd name="adj1" fmla="val 25000"/>
                <a:gd name="adj2" fmla="val 5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/>
            </a:p>
          </p:txBody>
        </p:sp>
        <p:sp>
          <p:nvSpPr>
            <p:cNvPr id="48" name="Striped Right Arrow 47"/>
            <p:cNvSpPr/>
            <p:nvPr/>
          </p:nvSpPr>
          <p:spPr>
            <a:xfrm>
              <a:off x="2609040" y="3877976"/>
              <a:ext cx="362760" cy="305374"/>
            </a:xfrm>
            <a:prstGeom prst="stripedRightArrow">
              <a:avLst>
                <a:gd name="adj1" fmla="val 25000"/>
                <a:gd name="adj2" fmla="val 5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2667000" y="1371600"/>
            <a:ext cx="3810000" cy="11430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990600" y="3480558"/>
            <a:ext cx="1905000" cy="786642"/>
            <a:chOff x="659938" y="3404358"/>
            <a:chExt cx="1905000" cy="786642"/>
          </a:xfrm>
        </p:grpSpPr>
        <p:grpSp>
          <p:nvGrpSpPr>
            <p:cNvPr id="54" name="Group 53"/>
            <p:cNvGrpSpPr/>
            <p:nvPr/>
          </p:nvGrpSpPr>
          <p:grpSpPr>
            <a:xfrm>
              <a:off x="847321" y="3581400"/>
              <a:ext cx="1591079" cy="410496"/>
              <a:chOff x="2837640" y="3546004"/>
              <a:chExt cx="3639360" cy="985188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2837640" y="3546004"/>
                <a:ext cx="3639360" cy="985188"/>
                <a:chOff x="2837640" y="3546004"/>
                <a:chExt cx="3639360" cy="985188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2837640" y="3546004"/>
                  <a:ext cx="3639360" cy="946696"/>
                  <a:chOff x="2454633" y="3050225"/>
                  <a:chExt cx="4077178" cy="1299259"/>
                </a:xfrm>
              </p:grpSpPr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2881467" y="3050225"/>
                    <a:ext cx="3158577" cy="1299259"/>
                    <a:chOff x="3592667" y="2770825"/>
                    <a:chExt cx="3158577" cy="1299259"/>
                  </a:xfrm>
                </p:grpSpPr>
                <p:grpSp>
                  <p:nvGrpSpPr>
                    <p:cNvPr id="62" name="Group 61"/>
                    <p:cNvGrpSpPr/>
                    <p:nvPr/>
                  </p:nvGrpSpPr>
                  <p:grpSpPr>
                    <a:xfrm>
                      <a:off x="3657600" y="2857500"/>
                      <a:ext cx="3093644" cy="1212584"/>
                      <a:chOff x="2057400" y="3124200"/>
                      <a:chExt cx="3093644" cy="1212584"/>
                    </a:xfrm>
                  </p:grpSpPr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>
                        <a:off x="2057400" y="3124200"/>
                        <a:ext cx="2581442" cy="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" name="Straight Connector 64"/>
                      <p:cNvCxnSpPr/>
                      <p:nvPr/>
                    </p:nvCxnSpPr>
                    <p:spPr>
                      <a:xfrm>
                        <a:off x="2576572" y="4336784"/>
                        <a:ext cx="2560244" cy="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" name="Straight Connector 65"/>
                      <p:cNvCxnSpPr/>
                      <p:nvPr/>
                    </p:nvCxnSpPr>
                    <p:spPr>
                      <a:xfrm>
                        <a:off x="2057401" y="3742158"/>
                        <a:ext cx="533400" cy="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Straight Connector 66"/>
                      <p:cNvCxnSpPr/>
                      <p:nvPr/>
                    </p:nvCxnSpPr>
                    <p:spPr>
                      <a:xfrm>
                        <a:off x="4617644" y="3124200"/>
                        <a:ext cx="0" cy="603341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" name="Straight Connector 67"/>
                      <p:cNvCxnSpPr/>
                      <p:nvPr/>
                    </p:nvCxnSpPr>
                    <p:spPr>
                      <a:xfrm>
                        <a:off x="4617644" y="3698577"/>
                        <a:ext cx="533400" cy="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63" name="TextBox 62"/>
                    <p:cNvSpPr txBox="1"/>
                    <p:nvPr/>
                  </p:nvSpPr>
                  <p:spPr>
                    <a:xfrm>
                      <a:off x="3592667" y="2770825"/>
                      <a:ext cx="2027607" cy="70962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 anchorCtr="1">
                      <a:spAutoFit/>
                    </a:bodyPr>
                    <a:lstStyle/>
                    <a:p>
                      <a:r>
                        <a:rPr lang="en-US" sz="8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square(n):</a:t>
                      </a:r>
                      <a:endParaRPr lang="en-US" sz="8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p:txBody>
                </p:sp>
              </p:grpSp>
              <p:sp>
                <p:nvSpPr>
                  <p:cNvPr id="60" name="Striped Right Arrow 59"/>
                  <p:cNvSpPr/>
                  <p:nvPr/>
                </p:nvSpPr>
                <p:spPr>
                  <a:xfrm>
                    <a:off x="6125411" y="3830843"/>
                    <a:ext cx="406400" cy="419099"/>
                  </a:xfrm>
                  <a:prstGeom prst="stripedRightArrow">
                    <a:avLst>
                      <a:gd name="adj1" fmla="val 25000"/>
                      <a:gd name="adj2" fmla="val 50000"/>
                    </a:avLst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 anchorCtr="1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Striped Right Arrow 60"/>
                  <p:cNvSpPr/>
                  <p:nvPr/>
                </p:nvSpPr>
                <p:spPr>
                  <a:xfrm>
                    <a:off x="2454633" y="3202589"/>
                    <a:ext cx="406400" cy="419099"/>
                  </a:xfrm>
                  <a:prstGeom prst="stripedRightArrow">
                    <a:avLst>
                      <a:gd name="adj1" fmla="val 25000"/>
                      <a:gd name="adj2" fmla="val 50000"/>
                    </a:avLst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 anchorCtr="1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8" name="TextBox 57"/>
                <p:cNvSpPr txBox="1"/>
                <p:nvPr/>
              </p:nvSpPr>
              <p:spPr>
                <a:xfrm>
                  <a:off x="4209240" y="4014128"/>
                  <a:ext cx="1866899" cy="517064"/>
                </a:xfrm>
                <a:prstGeom prst="rect">
                  <a:avLst/>
                </a:prstGeom>
                <a:noFill/>
              </p:spPr>
              <p:txBody>
                <a:bodyPr wrap="square" rtlCol="0" anchor="ctr" anchorCtr="1">
                  <a:spAutoFit/>
                </a:bodyPr>
                <a:lstStyle/>
                <a:p>
                  <a:pPr algn="r"/>
                  <a:r>
                    <a:rPr lang="en-US" sz="800" i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rPr>
                    <a:t>return n*n</a:t>
                  </a:r>
                  <a:endParaRPr lang="en-US" sz="800" i="1" dirty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endParaRPr>
                </a:p>
              </p:txBody>
            </p:sp>
          </p:grpSp>
          <p:cxnSp>
            <p:nvCxnSpPr>
              <p:cNvPr id="56" name="Straight Connector 55"/>
              <p:cNvCxnSpPr/>
              <p:nvPr/>
            </p:nvCxnSpPr>
            <p:spPr>
              <a:xfrm>
                <a:off x="3752040" y="4053081"/>
                <a:ext cx="0" cy="43962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Rectangle 68"/>
            <p:cNvSpPr/>
            <p:nvPr/>
          </p:nvSpPr>
          <p:spPr>
            <a:xfrm>
              <a:off x="659938" y="3404358"/>
              <a:ext cx="1905000" cy="786642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Connector 71"/>
          <p:cNvCxnSpPr/>
          <p:nvPr/>
        </p:nvCxnSpPr>
        <p:spPr>
          <a:xfrm flipH="1">
            <a:off x="990600" y="2514600"/>
            <a:ext cx="1676400" cy="965958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2895600" y="2514600"/>
            <a:ext cx="3581402" cy="965958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24419" y="3581400"/>
            <a:ext cx="56618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4, 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82000" y="4856202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27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 rot="198575">
            <a:off x="337342" y="4745356"/>
            <a:ext cx="4123726" cy="12464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summation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nsolas" pitchFamily="49" charset="0"/>
              </a:rPr>
              <a:t> takes a function as an argument, and is thus a </a:t>
            </a:r>
            <a:r>
              <a:rPr lang="en-US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nsolas" pitchFamily="49" charset="0"/>
              </a:rPr>
              <a:t>higher order function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nsolas" pitchFamily="49" charset="0"/>
              </a:rPr>
              <a:t>.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312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53" grpId="0" animBg="1"/>
      <p:bldP spid="80" grpId="0"/>
      <p:bldP spid="83" grpId="0"/>
      <p:bldP spid="9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</a:t>
            </a:r>
            <a:endParaRPr lang="en-US" dirty="0"/>
          </a:p>
        </p:txBody>
      </p:sp>
      <p:pic>
        <p:nvPicPr>
          <p:cNvPr id="2050" name="Picture 2" descr="Yo Dawg - yo dawg, i heard you like functions so we put a function in yo function so you can function while you 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2474"/>
            <a:ext cx="5791200" cy="373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5257800"/>
            <a:ext cx="5791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http://cdn.memegenerator.net/instances/400x/13712469.jpg</a:t>
            </a:r>
          </a:p>
        </p:txBody>
      </p:sp>
    </p:spTree>
    <p:extLst>
      <p:ext uri="{BB962C8B-B14F-4D97-AF65-F5344CB8AC3E}">
        <p14:creationId xmlns:p14="http://schemas.microsoft.com/office/powerpoint/2010/main" val="15211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summation(n,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sum, k = 0,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while k &lt;= n: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sum = sum +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k = k + 1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sum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sum_of_n_cubes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summation(n, _______________)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sum_of_n_sines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summation(n, _______________)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sum_of_n_positive_ints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summation(n, _______________)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7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summation(n,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sum, k = 0,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while k &lt;= n: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sum = sum +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k = k + 1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sum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sum_of_n_cubes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summation(n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lambda x: x ** 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sum_of_n_sines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summation(n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sin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sum_of_n_positive_ints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summation(n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lambda x: 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2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Functions that can take other functions as arguments are considered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higher order functions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i="1" dirty="0" smtClean="0"/>
              <a:t>domains</a:t>
            </a:r>
            <a:r>
              <a:rPr lang="en-US" dirty="0" smtClean="0"/>
              <a:t> of these functions now include </a:t>
            </a:r>
            <a:r>
              <a:rPr lang="en-US" i="1" dirty="0" smtClean="0"/>
              <a:t>other functions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Functions</a:t>
            </a:r>
            <a:r>
              <a:rPr lang="en-US" dirty="0" smtClean="0"/>
              <a:t> can be treated as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71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Functions: 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Why “higher order”?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First-order functions </a:t>
            </a:r>
            <a:r>
              <a:rPr lang="en-US" dirty="0" smtClean="0"/>
              <a:t>only take non-function values, like numbers and strings, as arguments.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Second-order functions </a:t>
            </a:r>
            <a:r>
              <a:rPr lang="en-US" dirty="0" smtClean="0"/>
              <a:t>can take first-order functions as arguments.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Third-order functions </a:t>
            </a:r>
            <a:r>
              <a:rPr lang="en-US" dirty="0" smtClean="0"/>
              <a:t>can take second-order functions as arguments.</a:t>
            </a:r>
          </a:p>
          <a:p>
            <a:pPr marL="0" indent="0" algn="r">
              <a:buNone/>
            </a:pPr>
            <a:r>
              <a:rPr lang="en-US" i="1" dirty="0" smtClean="0"/>
              <a:t>… and so on.</a:t>
            </a:r>
          </a:p>
        </p:txBody>
      </p:sp>
    </p:spTree>
    <p:extLst>
      <p:ext uri="{BB962C8B-B14F-4D97-AF65-F5344CB8AC3E}">
        <p14:creationId xmlns:p14="http://schemas.microsoft.com/office/powerpoint/2010/main" val="12939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foo(n):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k = 2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while k &lt; n: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if n % k == 0: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return False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k = k + 1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True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foo(7)? foo(9)? foo(1)?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925020" y="1143000"/>
            <a:ext cx="7139204" cy="4105694"/>
            <a:chOff x="1925020" y="1167291"/>
            <a:chExt cx="7139204" cy="4105694"/>
          </a:xfrm>
        </p:grpSpPr>
        <p:grpSp>
          <p:nvGrpSpPr>
            <p:cNvPr id="8" name="Group 7"/>
            <p:cNvGrpSpPr/>
            <p:nvPr/>
          </p:nvGrpSpPr>
          <p:grpSpPr>
            <a:xfrm>
              <a:off x="1925020" y="1167291"/>
              <a:ext cx="6960233" cy="4105694"/>
              <a:chOff x="1925020" y="1167291"/>
              <a:chExt cx="6960233" cy="4105694"/>
            </a:xfrm>
          </p:grpSpPr>
          <p:sp>
            <p:nvSpPr>
              <p:cNvPr id="6" name="Freeform 5"/>
              <p:cNvSpPr/>
              <p:nvPr/>
            </p:nvSpPr>
            <p:spPr>
              <a:xfrm rot="21445211">
                <a:off x="1925020" y="1167291"/>
                <a:ext cx="4487441" cy="990600"/>
              </a:xfrm>
              <a:custGeom>
                <a:avLst/>
                <a:gdLst>
                  <a:gd name="connsiteX0" fmla="*/ 4354830 w 4487441"/>
                  <a:gd name="connsiteY0" fmla="*/ 742723 h 742723"/>
                  <a:gd name="connsiteX1" fmla="*/ 3943350 w 4487441"/>
                  <a:gd name="connsiteY1" fmla="*/ 22633 h 742723"/>
                  <a:gd name="connsiteX2" fmla="*/ 0 w 4487441"/>
                  <a:gd name="connsiteY2" fmla="*/ 251233 h 742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87441" h="742723">
                    <a:moveTo>
                      <a:pt x="4354830" y="742723"/>
                    </a:moveTo>
                    <a:cubicBezTo>
                      <a:pt x="4511992" y="423635"/>
                      <a:pt x="4669155" y="104548"/>
                      <a:pt x="3943350" y="22633"/>
                    </a:cubicBezTo>
                    <a:cubicBezTo>
                      <a:pt x="3217545" y="-59282"/>
                      <a:pt x="1608772" y="95975"/>
                      <a:pt x="0" y="251233"/>
                    </a:cubicBezTo>
                  </a:path>
                </a:pathLst>
              </a:cu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98575">
                <a:off x="5831298" y="1856665"/>
                <a:ext cx="3053955" cy="34163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foo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 is a </a:t>
                </a:r>
                <a:r>
                  <a:rPr lang="en-US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metasyntactic variable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, or a commonly used nonsense name to denote an </a:t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arbitary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 or temporary thing.</a:t>
                </a:r>
              </a:p>
              <a:p>
                <a:pPr algn="ctr"/>
                <a:endParaRPr lang="en-U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Consolas" pitchFamily="49" charset="0"/>
                </a:endParaRPr>
              </a:p>
              <a:p>
                <a:pPr algn="ctr"/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Other examples you may see are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bar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, </a:t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garply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, and </a:t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baz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. Sometimes, </a:t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om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 and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nom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.</a:t>
                </a:r>
              </a:p>
              <a:p>
                <a:pPr algn="ctr"/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Or even </a:t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herp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 and </a:t>
                </a:r>
                <a:r>
                  <a:rPr lang="en-US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olas" pitchFamily="49" charset="0"/>
                    <a:cs typeface="Consolas" pitchFamily="49" charset="0"/>
                  </a:rPr>
                  <a:t>derp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.</a:t>
                </a:r>
              </a:p>
              <a:p>
                <a:pPr algn="ctr"/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Consolas" pitchFamily="49" charset="0"/>
                </a:endParaRPr>
              </a:p>
              <a:p>
                <a:pPr algn="ctr"/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Consolas" pitchFamily="49" charset="0"/>
                  </a:rPr>
                  <a:t>This deserves a better name though. Any suggestions?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 rot="172796">
              <a:off x="8238357" y="1591354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TRIVIA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96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HOFs Elsewhere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6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60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60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6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6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6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6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/>
          <p:nvPr/>
        </p:nvSpPr>
        <p:spPr>
          <a:xfrm>
            <a:off x="2354492" y="3657600"/>
            <a:ext cx="571588" cy="1588349"/>
          </a:xfrm>
          <a:custGeom>
            <a:avLst/>
            <a:gdLst>
              <a:gd name="connsiteX0" fmla="*/ 537298 w 571588"/>
              <a:gd name="connsiteY0" fmla="*/ 0 h 1588349"/>
              <a:gd name="connsiteX1" fmla="*/ 88 w 571588"/>
              <a:gd name="connsiteY1" fmla="*/ 1371600 h 1588349"/>
              <a:gd name="connsiteX2" fmla="*/ 571588 w 571588"/>
              <a:gd name="connsiteY2" fmla="*/ 1565910 h 158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1588" h="1588349">
                <a:moveTo>
                  <a:pt x="537298" y="0"/>
                </a:moveTo>
                <a:cubicBezTo>
                  <a:pt x="265835" y="555307"/>
                  <a:pt x="-5627" y="1110615"/>
                  <a:pt x="88" y="1371600"/>
                </a:cubicBezTo>
                <a:cubicBezTo>
                  <a:pt x="5803" y="1632585"/>
                  <a:pt x="288695" y="1599247"/>
                  <a:pt x="571588" y="1565910"/>
                </a:cubicBezTo>
              </a:path>
            </a:pathLst>
          </a:custGeom>
          <a:ln w="38100"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26080" y="3986986"/>
            <a:ext cx="4846320" cy="21852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Integral </a:t>
            </a:r>
            <a:r>
              <a:rPr lang="en-US" sz="4000" i="1" dirty="0" smtClean="0"/>
              <a:t>∫</a:t>
            </a:r>
            <a:r>
              <a:rPr lang="en-US" sz="3200" dirty="0" smtClean="0"/>
              <a:t> is a </a:t>
            </a:r>
            <a:r>
              <a:rPr lang="en-US" sz="3200" b="1" dirty="0" smtClean="0"/>
              <a:t>function</a:t>
            </a:r>
            <a:endParaRPr lang="en-US" sz="3200" dirty="0"/>
          </a:p>
          <a:p>
            <a:pPr algn="ctr"/>
            <a:r>
              <a:rPr lang="en-US" sz="3200" dirty="0" smtClean="0"/>
              <a:t>that takes three arguments:</a:t>
            </a:r>
          </a:p>
          <a:p>
            <a:pPr algn="ctr"/>
            <a:r>
              <a:rPr lang="en-US" sz="3200" dirty="0" smtClean="0"/>
              <a:t>lower limit </a:t>
            </a:r>
            <a:r>
              <a:rPr lang="en-US" sz="3200" i="1" dirty="0" smtClean="0"/>
              <a:t>a</a:t>
            </a:r>
            <a:r>
              <a:rPr lang="en-US" sz="3200" dirty="0" smtClean="0"/>
              <a:t>, upper limit </a:t>
            </a:r>
            <a:r>
              <a:rPr lang="en-US" sz="3200" i="1" dirty="0" smtClean="0"/>
              <a:t>b</a:t>
            </a:r>
            <a:r>
              <a:rPr lang="en-US" sz="3200" dirty="0" smtClean="0"/>
              <a:t>, and a </a:t>
            </a:r>
            <a:r>
              <a:rPr lang="en-US" sz="3200" b="1" dirty="0" smtClean="0"/>
              <a:t>function</a:t>
            </a:r>
            <a:r>
              <a:rPr lang="en-US" sz="3200" dirty="0" smtClean="0"/>
              <a:t> </a:t>
            </a:r>
            <a:r>
              <a:rPr lang="en-US" sz="3200" i="1" dirty="0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71670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HOFs Elsewhere</a:t>
            </a:r>
            <a:endParaRPr lang="en-US" dirty="0"/>
          </a:p>
        </p:txBody>
      </p:sp>
      <p:pic>
        <p:nvPicPr>
          <p:cNvPr id="6148" name="Picture 4" descr="C:\Users\advancedversion\AppData\Local\Microsoft\Windows\Temporary Internet Files\Content.IE5\L8OB1ODZ\MP90034161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288" y="1371601"/>
            <a:ext cx="2826512" cy="39624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467600" y="3124200"/>
            <a:ext cx="832728" cy="477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500" dirty="0" smtClean="0"/>
              <a:t>Food</a:t>
            </a:r>
            <a:endParaRPr lang="en-US" sz="2500" dirty="0"/>
          </a:p>
        </p:txBody>
      </p:sp>
      <p:cxnSp>
        <p:nvCxnSpPr>
          <p:cNvPr id="11" name="Straight Arrow Connector 10"/>
          <p:cNvCxnSpPr>
            <a:stCxn id="6148" idx="1"/>
          </p:cNvCxnSpPr>
          <p:nvPr/>
        </p:nvCxnSpPr>
        <p:spPr>
          <a:xfrm flipH="1">
            <a:off x="1828800" y="3352801"/>
            <a:ext cx="1364488" cy="0"/>
          </a:xfrm>
          <a:prstGeom prst="straightConnector1">
            <a:avLst/>
          </a:prstGeom>
          <a:ln w="88900">
            <a:headEnd type="triangle" w="med" len="med"/>
            <a:tailEnd type="non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026912" y="3352800"/>
            <a:ext cx="1364488" cy="0"/>
          </a:xfrm>
          <a:prstGeom prst="straightConnector1">
            <a:avLst/>
          </a:prstGeom>
          <a:ln w="88900">
            <a:headEnd type="triangle" w="med" len="med"/>
            <a:tailEnd type="non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3047203" y="3303270"/>
            <a:ext cx="1307627" cy="2487930"/>
          </a:xfrm>
          <a:custGeom>
            <a:avLst/>
            <a:gdLst>
              <a:gd name="connsiteX0" fmla="*/ 701837 w 1307627"/>
              <a:gd name="connsiteY0" fmla="*/ 2594610 h 2594610"/>
              <a:gd name="connsiteX1" fmla="*/ 16037 w 1307627"/>
              <a:gd name="connsiteY1" fmla="*/ 1428750 h 2594610"/>
              <a:gd name="connsiteX2" fmla="*/ 1307627 w 1307627"/>
              <a:gd name="connsiteY2" fmla="*/ 0 h 259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627" h="2594610">
                <a:moveTo>
                  <a:pt x="701837" y="2594610"/>
                </a:moveTo>
                <a:cubicBezTo>
                  <a:pt x="308454" y="2227897"/>
                  <a:pt x="-84928" y="1861185"/>
                  <a:pt x="16037" y="1428750"/>
                </a:cubicBezTo>
                <a:cubicBezTo>
                  <a:pt x="117002" y="996315"/>
                  <a:pt x="712314" y="498157"/>
                  <a:pt x="1307627" y="0"/>
                </a:cubicBezTo>
              </a:path>
            </a:pathLst>
          </a:custGeom>
          <a:ln w="57150"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5449669"/>
            <a:ext cx="2090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cap="small" dirty="0" smtClean="0">
                <a:solidFill>
                  <a:schemeClr val="accent1">
                    <a:lumMod val="50000"/>
                  </a:schemeClr>
                </a:solidFill>
              </a:rPr>
              <a:t>YOU </a:t>
            </a:r>
            <a:r>
              <a:rPr lang="en-US" sz="2000" b="1" cap="small" dirty="0" smtClean="0">
                <a:solidFill>
                  <a:schemeClr val="accent1">
                    <a:lumMod val="50000"/>
                  </a:schemeClr>
                </a:solidFill>
              </a:rPr>
              <a:t>(Kind of.)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83822" y="5893713"/>
            <a:ext cx="28407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re a function </a:t>
            </a:r>
            <a:r>
              <a:rPr lang="en-US" sz="2000" b="1" cap="small" dirty="0" smtClean="0">
                <a:solidFill>
                  <a:schemeClr val="accent1">
                    <a:lumMod val="50000"/>
                  </a:schemeClr>
                </a:solidFill>
              </a:rPr>
              <a:t>(Kind of.)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18179" y="2288739"/>
            <a:ext cx="1539205" cy="1749861"/>
            <a:chOff x="218179" y="2262426"/>
            <a:chExt cx="1539205" cy="1749861"/>
          </a:xfrm>
        </p:grpSpPr>
        <p:sp>
          <p:nvSpPr>
            <p:cNvPr id="12" name="TextBox 11"/>
            <p:cNvSpPr txBox="1"/>
            <p:nvPr/>
          </p:nvSpPr>
          <p:spPr>
            <a:xfrm>
              <a:off x="218180" y="2262426"/>
              <a:ext cx="1539204" cy="8617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500" dirty="0" smtClean="0"/>
                <a:t>Recipe</a:t>
              </a:r>
            </a:p>
            <a:p>
              <a:pPr algn="ctr"/>
              <a:r>
                <a:rPr lang="en-US" sz="2500" dirty="0" smtClean="0"/>
                <a:t>(</a:t>
              </a:r>
              <a:r>
                <a:rPr lang="en-US" sz="2500" b="1" dirty="0" smtClean="0"/>
                <a:t>Function</a:t>
              </a:r>
              <a:r>
                <a:rPr lang="en-US" sz="2500" dirty="0" smtClean="0"/>
                <a:t>)</a:t>
              </a:r>
              <a:endParaRPr lang="en-US" sz="25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8179" y="3581400"/>
              <a:ext cx="1539205" cy="4308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Ingredients</a:t>
              </a:r>
              <a:endParaRPr lang="en-US" sz="2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2856" y="3048000"/>
              <a:ext cx="3898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1">
                      <a:lumMod val="50000"/>
                    </a:schemeClr>
                  </a:solidFill>
                </a:rPr>
                <a:t>+</a:t>
              </a:r>
              <a:endParaRPr lang="en-US" sz="3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44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 animBg="1"/>
      <p:bldP spid="5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HOFs Elsewhere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715869"/>
            <a:ext cx="2089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Basketball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142139" y="2308860"/>
            <a:ext cx="745841" cy="885520"/>
          </a:xfrm>
          <a:custGeom>
            <a:avLst/>
            <a:gdLst>
              <a:gd name="connsiteX0" fmla="*/ 745841 w 745841"/>
              <a:gd name="connsiteY0" fmla="*/ 880110 h 885520"/>
              <a:gd name="connsiteX1" fmla="*/ 37181 w 745841"/>
              <a:gd name="connsiteY1" fmla="*/ 754380 h 885520"/>
              <a:gd name="connsiteX2" fmla="*/ 162911 w 745841"/>
              <a:gd name="connsiteY2" fmla="*/ 0 h 88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841" h="885520">
                <a:moveTo>
                  <a:pt x="745841" y="880110"/>
                </a:moveTo>
                <a:cubicBezTo>
                  <a:pt x="440088" y="890587"/>
                  <a:pt x="134336" y="901065"/>
                  <a:pt x="37181" y="754380"/>
                </a:cubicBezTo>
                <a:cubicBezTo>
                  <a:pt x="-59974" y="607695"/>
                  <a:pt x="51468" y="303847"/>
                  <a:pt x="162911" y="0"/>
                </a:cubicBezTo>
              </a:path>
            </a:pathLst>
          </a:custGeom>
          <a:noFill/>
          <a:ln w="5715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2795826"/>
            <a:ext cx="1015021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bg1"/>
                </a:solidFill>
              </a:rPr>
              <a:t>NOUN</a:t>
            </a:r>
          </a:p>
          <a:p>
            <a:pPr algn="ctr"/>
            <a:r>
              <a:rPr lang="en-US" sz="2500" dirty="0" smtClean="0">
                <a:solidFill>
                  <a:schemeClr val="bg1"/>
                </a:solidFill>
              </a:rPr>
              <a:t>(</a:t>
            </a:r>
            <a:r>
              <a:rPr lang="en-US" sz="2500" b="1" dirty="0" smtClean="0">
                <a:solidFill>
                  <a:schemeClr val="bg1"/>
                </a:solidFill>
              </a:rPr>
              <a:t>Data</a:t>
            </a:r>
            <a:r>
              <a:rPr lang="en-US" sz="2500" dirty="0" smtClean="0">
                <a:solidFill>
                  <a:schemeClr val="bg1"/>
                </a:solidFill>
              </a:rPr>
              <a:t>)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9533" y="1676400"/>
            <a:ext cx="1516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Playing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6264282" y="2269391"/>
            <a:ext cx="746118" cy="885520"/>
          </a:xfrm>
          <a:custGeom>
            <a:avLst/>
            <a:gdLst>
              <a:gd name="connsiteX0" fmla="*/ 745841 w 745841"/>
              <a:gd name="connsiteY0" fmla="*/ 880110 h 885520"/>
              <a:gd name="connsiteX1" fmla="*/ 37181 w 745841"/>
              <a:gd name="connsiteY1" fmla="*/ 754380 h 885520"/>
              <a:gd name="connsiteX2" fmla="*/ 162911 w 745841"/>
              <a:gd name="connsiteY2" fmla="*/ 0 h 88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841" h="885520">
                <a:moveTo>
                  <a:pt x="745841" y="880110"/>
                </a:moveTo>
                <a:cubicBezTo>
                  <a:pt x="440088" y="890587"/>
                  <a:pt x="134336" y="901065"/>
                  <a:pt x="37181" y="754380"/>
                </a:cubicBezTo>
                <a:cubicBezTo>
                  <a:pt x="-59974" y="607695"/>
                  <a:pt x="51468" y="303847"/>
                  <a:pt x="162911" y="0"/>
                </a:cubicBezTo>
              </a:path>
            </a:pathLst>
          </a:custGeom>
          <a:noFill/>
          <a:ln w="5715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32996" y="2795826"/>
            <a:ext cx="1539204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bg1"/>
                </a:solidFill>
              </a:rPr>
              <a:t>VERB</a:t>
            </a:r>
          </a:p>
          <a:p>
            <a:pPr algn="ctr"/>
            <a:r>
              <a:rPr lang="en-US" sz="2500" dirty="0" smtClean="0">
                <a:solidFill>
                  <a:schemeClr val="bg1"/>
                </a:solidFill>
              </a:rPr>
              <a:t>(</a:t>
            </a:r>
            <a:r>
              <a:rPr lang="en-US" sz="2500" b="1" dirty="0" smtClean="0">
                <a:solidFill>
                  <a:schemeClr val="bg1"/>
                </a:solidFill>
              </a:rPr>
              <a:t>Function</a:t>
            </a:r>
            <a:r>
              <a:rPr lang="en-US" sz="2500" dirty="0" smtClean="0">
                <a:solidFill>
                  <a:schemeClr val="bg1"/>
                </a:solidFill>
              </a:rPr>
              <a:t>)</a:t>
            </a: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7050" y="4191000"/>
            <a:ext cx="5050101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i="1" dirty="0" smtClean="0">
                <a:solidFill>
                  <a:schemeClr val="bg2">
                    <a:lumMod val="50000"/>
                  </a:schemeClr>
                </a:solidFill>
              </a:rPr>
              <a:t>Interests: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Playing Basketball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5310426"/>
            <a:ext cx="2563843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bg1"/>
                </a:solidFill>
              </a:rPr>
              <a:t>NOUN (“Gerund”)</a:t>
            </a:r>
          </a:p>
          <a:p>
            <a:pPr algn="ctr"/>
            <a:r>
              <a:rPr lang="en-US" sz="2500" dirty="0" smtClean="0">
                <a:solidFill>
                  <a:schemeClr val="bg1"/>
                </a:solidFill>
              </a:rPr>
              <a:t>(</a:t>
            </a:r>
            <a:r>
              <a:rPr lang="en-US" sz="2500" b="1" dirty="0" smtClean="0">
                <a:solidFill>
                  <a:schemeClr val="bg1"/>
                </a:solidFill>
              </a:rPr>
              <a:t>Function as data</a:t>
            </a:r>
            <a:r>
              <a:rPr lang="en-US" sz="2500" dirty="0" smtClean="0">
                <a:solidFill>
                  <a:schemeClr val="bg1"/>
                </a:solidFill>
              </a:rPr>
              <a:t>)</a:t>
            </a:r>
            <a:endParaRPr lang="en-US" sz="2500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12" idx="0"/>
            <a:endCxn id="11" idx="2"/>
          </p:cNvCxnSpPr>
          <p:nvPr/>
        </p:nvCxnSpPr>
        <p:spPr>
          <a:xfrm flipV="1">
            <a:off x="4558522" y="4837331"/>
            <a:ext cx="3579" cy="473095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45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summation2(n,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sum,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0,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&lt;= n: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sum = sum +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(k)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=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(k)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sum</a:t>
            </a:r>
          </a:p>
        </p:txBody>
      </p:sp>
    </p:spTree>
    <p:extLst>
      <p:ext uri="{BB962C8B-B14F-4D97-AF65-F5344CB8AC3E}">
        <p14:creationId xmlns:p14="http://schemas.microsoft.com/office/powerpoint/2010/main" val="1954976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summation2(n,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sum,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0,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&lt;= n: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sum = sum +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(k)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=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(k)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sum</a:t>
            </a:r>
          </a:p>
          <a:p>
            <a:pPr marL="0" indent="0" algn="just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summation(n, term):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summation2(n, term,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_______________)</a:t>
            </a:r>
          </a:p>
        </p:txBody>
      </p:sp>
    </p:spTree>
    <p:extLst>
      <p:ext uri="{BB962C8B-B14F-4D97-AF65-F5344CB8AC3E}">
        <p14:creationId xmlns:p14="http://schemas.microsoft.com/office/powerpoint/2010/main" val="10123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summation2(n,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sum,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0, 1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&lt;= n: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sum = sum +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(k)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 =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(k)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sum</a:t>
            </a:r>
          </a:p>
          <a:p>
            <a:pPr marL="0" indent="0" algn="just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summation(n, term):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summation2(n, term,</a:t>
            </a:r>
          </a:p>
          <a:p>
            <a:pPr marL="0" indent="0" algn="just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lambda x: x + 1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6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summation(n,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sum, k = 0, 1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while k &lt;= n: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sum = sum +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k = k + 1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return sum</a:t>
            </a:r>
          </a:p>
          <a:p>
            <a:pPr marL="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sum_of_n_even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‘‘‘Returns the sum of the first n even numbers.’’’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return summation(n, ________________)</a:t>
            </a:r>
          </a:p>
          <a:p>
            <a:pPr marL="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sum_of_n_odd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‘‘‘Returns the sum of the first n odd numbers.’’’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return summation(n, ________________)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sum_of_n_starting_from_m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(m, n):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‘‘‘Returns the sum of the first n numbers starting from m.’’’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return summation(n, ________________)</a:t>
            </a:r>
          </a:p>
        </p:txBody>
      </p:sp>
    </p:spTree>
    <p:extLst>
      <p:ext uri="{BB962C8B-B14F-4D97-AF65-F5344CB8AC3E}">
        <p14:creationId xmlns:p14="http://schemas.microsoft.com/office/powerpoint/2010/main" val="266957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Order Functions: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summation(n,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sum, k = 0, 1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while k &lt;= n: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sum = sum +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term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(k)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k = k + 1</a:t>
            </a:r>
          </a:p>
          <a:p>
            <a:pPr marL="0" indent="0" algn="just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return sum</a:t>
            </a:r>
          </a:p>
          <a:p>
            <a:pPr marL="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sum_of_n_even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‘‘‘Returns the sum of the first n even numbers.’’’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return summation(n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lambda x: 2 * 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sum_of_n_odd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‘‘‘Returns the sum of the first n odd numbers.’’’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return summation(n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lambda x: 2 * x + 1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sum_of_n_starting_from_m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(m, n):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‘‘‘Returns the sum of the first n numbers starting from m.’’’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return summation(n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lambda x: x + m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8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Order Functions: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value of the </a:t>
                </a:r>
                <a:r>
                  <a:rPr lang="en-US" i="1" dirty="0" smtClean="0"/>
                  <a:t>derivative</a:t>
                </a:r>
                <a:r>
                  <a:rPr lang="en-US" dirty="0" smtClean="0"/>
                  <a:t> of 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at a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can be approximated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is really small.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Write the function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derivative</a:t>
                </a:r>
                <a:r>
                  <a:rPr lang="en-US" dirty="0" smtClean="0"/>
                  <a:t> that takes as arguments a function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f</a:t>
                </a:r>
                <a:r>
                  <a:rPr lang="en-US" dirty="0" smtClean="0">
                    <a:latin typeface="+mj-lt"/>
                    <a:cs typeface="Consolas" pitchFamily="49" charset="0"/>
                  </a:rPr>
                  <a:t>, a point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dirty="0" smtClean="0">
                    <a:latin typeface="+mj-lt"/>
                    <a:cs typeface="Consolas" pitchFamily="49" charset="0"/>
                  </a:rPr>
                  <a:t>,</a:t>
                </a:r>
                <a:r>
                  <a:rPr lang="en-US" dirty="0" smtClean="0"/>
                  <a:t> and a really small value </a:t>
                </a:r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delta_x</a:t>
                </a:r>
                <a:r>
                  <a:rPr lang="en-US" dirty="0" smtClean="0"/>
                  <a:t>, and returns the approximate value of the derivative at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def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deriv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(f, x, </a:t>
                </a:r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delta_x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):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   return _______________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48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Order Functions: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value of the </a:t>
                </a:r>
                <a:r>
                  <a:rPr lang="en-US" i="1" dirty="0" smtClean="0"/>
                  <a:t>derivative</a:t>
                </a:r>
                <a:r>
                  <a:rPr lang="en-US" dirty="0" smtClean="0"/>
                  <a:t> of a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at a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can be approximated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is really small.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Write the function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derivative</a:t>
                </a:r>
                <a:r>
                  <a:rPr lang="en-US" dirty="0" smtClean="0"/>
                  <a:t> that takes as arguments a function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f</a:t>
                </a:r>
                <a:r>
                  <a:rPr lang="en-US" dirty="0" smtClean="0">
                    <a:latin typeface="+mj-lt"/>
                    <a:cs typeface="Consolas" pitchFamily="49" charset="0"/>
                  </a:rPr>
                  <a:t>, a point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dirty="0" smtClean="0">
                    <a:latin typeface="+mj-lt"/>
                    <a:cs typeface="Consolas" pitchFamily="49" charset="0"/>
                  </a:rPr>
                  <a:t>,</a:t>
                </a:r>
                <a:r>
                  <a:rPr lang="en-US" dirty="0" smtClean="0"/>
                  <a:t> and a really small value </a:t>
                </a:r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delta_x</a:t>
                </a:r>
                <a:r>
                  <a:rPr lang="en-US" dirty="0" smtClean="0"/>
                  <a:t>, and returns the approximate value of the derivative at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def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deriv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(f, x, </a:t>
                </a:r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delta_x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):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nsolas" pitchFamily="49" charset="0"/>
                    <a:cs typeface="Consolas" pitchFamily="49" charset="0"/>
                  </a:rPr>
                  <a:t>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   </a:t>
                </a:r>
                <a:r>
                  <a:rPr lang="en-US" dirty="0" smtClean="0">
                    <a:latin typeface="Consolas" pitchFamily="49" charset="0"/>
                    <a:cs typeface="Consolas" pitchFamily="49" charset="0"/>
                  </a:rPr>
                  <a:t>return </a:t>
                </a:r>
                <a:r>
                  <a:rPr lang="en-US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(f(x +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delta_x</a:t>
                </a:r>
                <a:r>
                  <a:rPr lang="en-US" b="1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) – f(x)) /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delta_x</a:t>
                </a:r>
                <a:endParaRPr lang="en-US" dirty="0">
                  <a:latin typeface="Consolas" pitchFamily="49" charset="0"/>
                  <a:cs typeface="Consolas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37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Domain and range of functions</a:t>
            </a:r>
          </a:p>
          <a:p>
            <a:pPr marL="0" indent="0">
              <a:buNone/>
            </a:pPr>
            <a:r>
              <a:rPr lang="en-US" dirty="0" smtClean="0"/>
              <a:t>... and feeding functions to functions</a:t>
            </a:r>
          </a:p>
        </p:txBody>
      </p:sp>
      <p:pic>
        <p:nvPicPr>
          <p:cNvPr id="3074" name="Picture 2" descr="http://j.wigflip.com/5o57ty5L/roflbo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2"/>
          <a:stretch/>
        </p:blipFill>
        <p:spPr bwMode="auto">
          <a:xfrm>
            <a:off x="2514600" y="2971800"/>
            <a:ext cx="4114800" cy="277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74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important to remember the domain and range of functions!</a:t>
            </a:r>
          </a:p>
          <a:p>
            <a:r>
              <a:rPr lang="en-US" dirty="0" smtClean="0"/>
              <a:t>Functions can take functions as arguments.</a:t>
            </a:r>
          </a:p>
          <a:p>
            <a:r>
              <a:rPr lang="en-US" b="1" i="1" dirty="0" smtClean="0"/>
              <a:t>Preview</a:t>
            </a:r>
            <a:r>
              <a:rPr lang="en-US" dirty="0" smtClean="0"/>
              <a:t>: Functions can also </a:t>
            </a:r>
            <a:r>
              <a:rPr lang="en-US" i="1" dirty="0" smtClean="0"/>
              <a:t>return</a:t>
            </a:r>
            <a:r>
              <a:rPr lang="en-US" dirty="0"/>
              <a:t> </a:t>
            </a:r>
            <a:r>
              <a:rPr lang="en-US" dirty="0" smtClean="0"/>
              <a:t>functions.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47646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Domain and Range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25642" y="2718140"/>
            <a:ext cx="3639360" cy="914397"/>
            <a:chOff x="2837640" y="3581400"/>
            <a:chExt cx="3639360" cy="914397"/>
          </a:xfrm>
        </p:grpSpPr>
        <p:grpSp>
          <p:nvGrpSpPr>
            <p:cNvPr id="5" name="Group 4"/>
            <p:cNvGrpSpPr/>
            <p:nvPr/>
          </p:nvGrpSpPr>
          <p:grpSpPr>
            <a:xfrm>
              <a:off x="2837640" y="3581400"/>
              <a:ext cx="3639360" cy="914397"/>
              <a:chOff x="2837640" y="3581400"/>
              <a:chExt cx="3639360" cy="91439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837640" y="3581400"/>
                <a:ext cx="3639360" cy="911301"/>
                <a:chOff x="2454633" y="3098802"/>
                <a:chExt cx="4077178" cy="1250682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2881467" y="3098802"/>
                  <a:ext cx="3158577" cy="1250682"/>
                  <a:chOff x="3592667" y="2819402"/>
                  <a:chExt cx="3158577" cy="1250682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3657600" y="2857500"/>
                    <a:ext cx="3093644" cy="1212584"/>
                    <a:chOff x="2057400" y="3124200"/>
                    <a:chExt cx="3093644" cy="1212584"/>
                  </a:xfrm>
                </p:grpSpPr>
                <p:cxnSp>
                  <p:nvCxnSpPr>
                    <p:cNvPr id="14" name="Straight Connector 13"/>
                    <p:cNvCxnSpPr/>
                    <p:nvPr/>
                  </p:nvCxnSpPr>
                  <p:spPr>
                    <a:xfrm>
                      <a:off x="2057400" y="3124200"/>
                      <a:ext cx="2581442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4"/>
                    <p:cNvCxnSpPr/>
                    <p:nvPr/>
                  </p:nvCxnSpPr>
                  <p:spPr>
                    <a:xfrm>
                      <a:off x="2576572" y="4336784"/>
                      <a:ext cx="2560244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5"/>
                    <p:cNvCxnSpPr/>
                    <p:nvPr/>
                  </p:nvCxnSpPr>
                  <p:spPr>
                    <a:xfrm>
                      <a:off x="2057401" y="3742158"/>
                      <a:ext cx="53340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Connector 16"/>
                    <p:cNvCxnSpPr/>
                    <p:nvPr/>
                  </p:nvCxnSpPr>
                  <p:spPr>
                    <a:xfrm>
                      <a:off x="4617644" y="3124200"/>
                      <a:ext cx="0" cy="603341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>
                      <a:off x="4617644" y="3698577"/>
                      <a:ext cx="53340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3592667" y="2819402"/>
                    <a:ext cx="2027608" cy="61247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 anchorCtr="1">
                    <a:spAutoFit/>
                  </a:bodyPr>
                  <a:lstStyle/>
                  <a:p>
                    <a:r>
                      <a:rPr lang="en-US" sz="2300" i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onsolas" pitchFamily="49" charset="0"/>
                        <a:cs typeface="Consolas" pitchFamily="49" charset="0"/>
                      </a:rPr>
                      <a:t>square(n):</a:t>
                    </a:r>
                    <a:endParaRPr lang="en-US" sz="2300" i="1" dirty="0">
                      <a:solidFill>
                        <a:schemeClr val="tx2">
                          <a:lumMod val="75000"/>
                        </a:schemeClr>
                      </a:solidFill>
                      <a:latin typeface="Consolas" pitchFamily="49" charset="0"/>
                      <a:cs typeface="Consolas" pitchFamily="49" charset="0"/>
                    </a:endParaRPr>
                  </a:p>
                </p:txBody>
              </p:sp>
            </p:grpSp>
            <p:sp>
              <p:nvSpPr>
                <p:cNvPr id="10" name="Striped Right Arrow 9"/>
                <p:cNvSpPr/>
                <p:nvPr/>
              </p:nvSpPr>
              <p:spPr>
                <a:xfrm>
                  <a:off x="6125411" y="3830843"/>
                  <a:ext cx="406400" cy="419099"/>
                </a:xfrm>
                <a:prstGeom prst="stripedRightArrow">
                  <a:avLst>
                    <a:gd name="adj1" fmla="val 25000"/>
                    <a:gd name="adj2" fmla="val 50000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Striped Right Arrow 10"/>
                <p:cNvSpPr/>
                <p:nvPr/>
              </p:nvSpPr>
              <p:spPr>
                <a:xfrm>
                  <a:off x="2454633" y="3202589"/>
                  <a:ext cx="406400" cy="419099"/>
                </a:xfrm>
                <a:prstGeom prst="stripedRightArrow">
                  <a:avLst>
                    <a:gd name="adj1" fmla="val 25000"/>
                    <a:gd name="adj2" fmla="val 50000"/>
                  </a:avLst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4209240" y="4049521"/>
                <a:ext cx="1866898" cy="446276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r"/>
                <a:r>
                  <a:rPr lang="en-US" sz="2300" i="1" dirty="0" smtClean="0">
                    <a:solidFill>
                      <a:schemeClr val="tx2">
                        <a:lumMod val="75000"/>
                      </a:schemeClr>
                    </a:solidFill>
                    <a:latin typeface="Consolas" pitchFamily="49" charset="0"/>
                    <a:cs typeface="Consolas" pitchFamily="49" charset="0"/>
                  </a:rPr>
                  <a:t>return n*n</a:t>
                </a:r>
                <a:endParaRPr lang="en-US" sz="2300" i="1" dirty="0">
                  <a:solidFill>
                    <a:schemeClr val="tx2">
                      <a:lumMod val="75000"/>
                    </a:schemeClr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3752040" y="4053081"/>
              <a:ext cx="0" cy="4396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04800" y="1956137"/>
            <a:ext cx="2168442" cy="20159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500" dirty="0" smtClean="0"/>
              <a:t>Domain is the </a:t>
            </a:r>
            <a:r>
              <a:rPr lang="en-US" sz="2500" i="1" dirty="0" smtClean="0"/>
              <a:t>set of values</a:t>
            </a:r>
            <a:r>
              <a:rPr lang="en-US" sz="2500" dirty="0" smtClean="0"/>
              <a:t> that the function is </a:t>
            </a:r>
            <a:r>
              <a:rPr lang="en-US" sz="2500" i="1" dirty="0" smtClean="0"/>
              <a:t>defined for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20" name="TextBox 19"/>
          <p:cNvSpPr txBox="1"/>
          <p:nvPr/>
        </p:nvSpPr>
        <p:spPr>
          <a:xfrm>
            <a:off x="6400800" y="2565737"/>
            <a:ext cx="2473242" cy="1631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500" dirty="0" smtClean="0"/>
              <a:t>Range (or image) is the </a:t>
            </a:r>
            <a:r>
              <a:rPr lang="en-US" sz="2500" i="1" dirty="0" smtClean="0"/>
              <a:t>set of values</a:t>
            </a:r>
            <a:r>
              <a:rPr lang="en-US" sz="2500" dirty="0" smtClean="0"/>
              <a:t> that the function </a:t>
            </a:r>
            <a:r>
              <a:rPr lang="en-US" sz="2500" i="1" dirty="0" smtClean="0"/>
              <a:t>returns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4394537"/>
            <a:ext cx="856924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000" dirty="0" smtClean="0"/>
              <a:t>Domain of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square</a:t>
            </a:r>
            <a:r>
              <a:rPr lang="en-US" sz="3000" dirty="0" smtClean="0"/>
              <a:t>: All real </a:t>
            </a:r>
            <a:r>
              <a:rPr lang="en-US" sz="3000" i="1" dirty="0" smtClean="0"/>
              <a:t>numbers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Range of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square</a:t>
            </a:r>
            <a:r>
              <a:rPr lang="en-US" sz="3000" dirty="0" smtClean="0"/>
              <a:t>: All non-negative real </a:t>
            </a:r>
            <a:r>
              <a:rPr lang="en-US" sz="3000" i="1" dirty="0" smtClean="0"/>
              <a:t>numbers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5555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and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Remember the domain and range of the functions that you are writing and using!</a:t>
            </a:r>
            <a:endParaRPr lang="en-US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dirty="0" smtClean="0"/>
              <a:t>Many bugs arise because programmers forget what a function can and cannot work with.</a:t>
            </a:r>
            <a:endParaRPr lang="en-US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dirty="0" smtClean="0"/>
              <a:t>The domain and range are </a:t>
            </a:r>
            <a:r>
              <a:rPr lang="en-US" i="1" dirty="0" smtClean="0"/>
              <a:t>especially important</a:t>
            </a:r>
            <a:r>
              <a:rPr lang="en-US" dirty="0" smtClean="0"/>
              <a:t> when working with higher order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Finding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square_of_0 = 0*0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square_of_1 = 1*1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square_of_2 = 2*2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square_of_3 = 3*3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square_of_65536 = 65536*65536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square_of_65537 = 65537*65537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3464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Finding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square_of_0 = 0*0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square_of_1 = 1*1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square_of_2 = 2*2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square_of_3 = 3*3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square_of_65536 = 65536*65536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square_of_65537 = 65537*65537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4" name="Rectangle 3"/>
          <p:cNvSpPr/>
          <p:nvPr/>
        </p:nvSpPr>
        <p:spPr>
          <a:xfrm rot="20883295">
            <a:off x="431657" y="3173448"/>
            <a:ext cx="8186078" cy="609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a better way!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85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Finding Squares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65536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65536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65536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square_of_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65537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65537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65537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312229" y="1055713"/>
            <a:ext cx="3439898" cy="3995258"/>
            <a:chOff x="5312229" y="1055713"/>
            <a:chExt cx="3439898" cy="3995258"/>
          </a:xfrm>
        </p:grpSpPr>
        <p:sp>
          <p:nvSpPr>
            <p:cNvPr id="5" name="Rectangle 4"/>
            <p:cNvSpPr/>
            <p:nvPr/>
          </p:nvSpPr>
          <p:spPr>
            <a:xfrm>
              <a:off x="6400800" y="1752600"/>
              <a:ext cx="21336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Can we generalize?</a:t>
              </a:r>
              <a:endParaRPr lang="en-US" sz="3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312229" y="1055713"/>
              <a:ext cx="2179873" cy="642458"/>
            </a:xfrm>
            <a:custGeom>
              <a:avLst/>
              <a:gdLst>
                <a:gd name="connsiteX0" fmla="*/ 2068285 w 2179873"/>
                <a:gd name="connsiteY0" fmla="*/ 588030 h 642458"/>
                <a:gd name="connsiteX1" fmla="*/ 1948542 w 2179873"/>
                <a:gd name="connsiteY1" fmla="*/ 201 h 642458"/>
                <a:gd name="connsiteX2" fmla="*/ 0 w 2179873"/>
                <a:gd name="connsiteY2" fmla="*/ 642458 h 642458"/>
                <a:gd name="connsiteX3" fmla="*/ 0 w 2179873"/>
                <a:gd name="connsiteY3" fmla="*/ 642458 h 64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9873" h="642458">
                  <a:moveTo>
                    <a:pt x="2068285" y="588030"/>
                  </a:moveTo>
                  <a:cubicBezTo>
                    <a:pt x="2180770" y="289580"/>
                    <a:pt x="2293256" y="-8870"/>
                    <a:pt x="1948542" y="201"/>
                  </a:cubicBezTo>
                  <a:cubicBezTo>
                    <a:pt x="1603828" y="9272"/>
                    <a:pt x="0" y="642458"/>
                    <a:pt x="0" y="642458"/>
                  </a:cubicBezTo>
                  <a:lnTo>
                    <a:pt x="0" y="642458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headEnd type="arrow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5312229" y="2247900"/>
              <a:ext cx="936171" cy="1143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5312229" y="2514600"/>
              <a:ext cx="936171" cy="3429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 rot="9610086" flipH="1">
              <a:off x="5332284" y="3112089"/>
              <a:ext cx="2264527" cy="514102"/>
            </a:xfrm>
            <a:custGeom>
              <a:avLst/>
              <a:gdLst>
                <a:gd name="connsiteX0" fmla="*/ 2068285 w 2179873"/>
                <a:gd name="connsiteY0" fmla="*/ 588030 h 642458"/>
                <a:gd name="connsiteX1" fmla="*/ 1948542 w 2179873"/>
                <a:gd name="connsiteY1" fmla="*/ 201 h 642458"/>
                <a:gd name="connsiteX2" fmla="*/ 0 w 2179873"/>
                <a:gd name="connsiteY2" fmla="*/ 642458 h 642458"/>
                <a:gd name="connsiteX3" fmla="*/ 0 w 2179873"/>
                <a:gd name="connsiteY3" fmla="*/ 642458 h 64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9873" h="642458">
                  <a:moveTo>
                    <a:pt x="2068285" y="588030"/>
                  </a:moveTo>
                  <a:cubicBezTo>
                    <a:pt x="2180770" y="289580"/>
                    <a:pt x="2293256" y="-8870"/>
                    <a:pt x="1948542" y="201"/>
                  </a:cubicBezTo>
                  <a:cubicBezTo>
                    <a:pt x="1603828" y="9272"/>
                    <a:pt x="0" y="642458"/>
                    <a:pt x="0" y="642458"/>
                  </a:cubicBezTo>
                  <a:lnTo>
                    <a:pt x="0" y="642458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headEnd type="arrow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728857" y="2852057"/>
              <a:ext cx="522975" cy="1654629"/>
            </a:xfrm>
            <a:custGeom>
              <a:avLst/>
              <a:gdLst>
                <a:gd name="connsiteX0" fmla="*/ 304800 w 522975"/>
                <a:gd name="connsiteY0" fmla="*/ 1643743 h 1643743"/>
                <a:gd name="connsiteX1" fmla="*/ 511629 w 522975"/>
                <a:gd name="connsiteY1" fmla="*/ 1240971 h 1643743"/>
                <a:gd name="connsiteX2" fmla="*/ 0 w 522975"/>
                <a:gd name="connsiteY2" fmla="*/ 0 h 1643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2975" h="1643743">
                  <a:moveTo>
                    <a:pt x="304800" y="1643743"/>
                  </a:moveTo>
                  <a:cubicBezTo>
                    <a:pt x="433614" y="1579335"/>
                    <a:pt x="562429" y="1514928"/>
                    <a:pt x="511629" y="1240971"/>
                  </a:cubicBezTo>
                  <a:cubicBezTo>
                    <a:pt x="460829" y="967014"/>
                    <a:pt x="230414" y="483507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none" w="med" len="med"/>
              <a:tailEnd type="arrow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990114" y="2852057"/>
              <a:ext cx="762013" cy="2198914"/>
            </a:xfrm>
            <a:custGeom>
              <a:avLst/>
              <a:gdLst>
                <a:gd name="connsiteX0" fmla="*/ 0 w 762013"/>
                <a:gd name="connsiteY0" fmla="*/ 2198914 h 2198914"/>
                <a:gd name="connsiteX1" fmla="*/ 762000 w 762013"/>
                <a:gd name="connsiteY1" fmla="*/ 1698172 h 2198914"/>
                <a:gd name="connsiteX2" fmla="*/ 21772 w 762013"/>
                <a:gd name="connsiteY2" fmla="*/ 0 h 2198914"/>
                <a:gd name="connsiteX3" fmla="*/ 21772 w 762013"/>
                <a:gd name="connsiteY3" fmla="*/ 0 h 2198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13" h="2198914">
                  <a:moveTo>
                    <a:pt x="0" y="2198914"/>
                  </a:moveTo>
                  <a:cubicBezTo>
                    <a:pt x="379185" y="2131786"/>
                    <a:pt x="758371" y="2064658"/>
                    <a:pt x="762000" y="1698172"/>
                  </a:cubicBezTo>
                  <a:cubicBezTo>
                    <a:pt x="765629" y="1331686"/>
                    <a:pt x="21772" y="0"/>
                    <a:pt x="21772" y="0"/>
                  </a:cubicBezTo>
                  <a:lnTo>
                    <a:pt x="21772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headEnd type="none" w="med" len="med"/>
              <a:tailEnd type="arrow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340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61A Lectur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CS61A Lecture 1</Template>
  <TotalTime>1568</TotalTime>
  <Words>2317</Words>
  <Application>Microsoft Office PowerPoint</Application>
  <PresentationFormat>On-screen Show (4:3)</PresentationFormat>
  <Paragraphs>427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CS61A Lecture 1</vt:lpstr>
      <vt:lpstr>CS61A Lecture 3 Higher Order Functions</vt:lpstr>
      <vt:lpstr>Computer Science in the News</vt:lpstr>
      <vt:lpstr>Review</vt:lpstr>
      <vt:lpstr>Today</vt:lpstr>
      <vt:lpstr>Domain and Range</vt:lpstr>
      <vt:lpstr>Domain and Range</vt:lpstr>
      <vt:lpstr>Problem: Finding Squares</vt:lpstr>
      <vt:lpstr>Problem: Finding Squares</vt:lpstr>
      <vt:lpstr>Problem: Finding Squares</vt:lpstr>
      <vt:lpstr>Finding Squares: Generalization</vt:lpstr>
      <vt:lpstr>Problem: Sums of Series</vt:lpstr>
      <vt:lpstr>Problem: Sums of Series</vt:lpstr>
      <vt:lpstr>Problem: Sums of Series</vt:lpstr>
      <vt:lpstr>Problem: Sums of Series</vt:lpstr>
      <vt:lpstr>Announcements</vt:lpstr>
      <vt:lpstr>Evaluation of Primitive Expressions</vt:lpstr>
      <vt:lpstr>Function Names</vt:lpstr>
      <vt:lpstr>Function Names</vt:lpstr>
      <vt:lpstr>Using Primitive Expressions</vt:lpstr>
      <vt:lpstr>PowerPoint Presentation</vt:lpstr>
      <vt:lpstr>Problem: Sums of Series</vt:lpstr>
      <vt:lpstr>Functions as Arguments</vt:lpstr>
      <vt:lpstr>Functions as Arguments</vt:lpstr>
      <vt:lpstr>Functions as Arguments</vt:lpstr>
      <vt:lpstr>Higher Order Functions</vt:lpstr>
      <vt:lpstr>Higher Order Functions: Practice</vt:lpstr>
      <vt:lpstr>Higher Order Functions: Practice</vt:lpstr>
      <vt:lpstr>Higher Order Functions</vt:lpstr>
      <vt:lpstr>Higher Order Functions: Aside</vt:lpstr>
      <vt:lpstr>HOFs Elsewhere</vt:lpstr>
      <vt:lpstr>HOFs Elsewhere</vt:lpstr>
      <vt:lpstr>HOFs Elsewhere</vt:lpstr>
      <vt:lpstr>Functions as Arguments</vt:lpstr>
      <vt:lpstr>Functions as Arguments: Practice</vt:lpstr>
      <vt:lpstr>Functions as Arguments: Practice</vt:lpstr>
      <vt:lpstr>Higher Order Functions: Practice</vt:lpstr>
      <vt:lpstr>Higher Order Functions: Practice</vt:lpstr>
      <vt:lpstr>Higher Order Functions: Practice</vt:lpstr>
      <vt:lpstr>Higher Order Functions: Practice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2 Functions and Applicative Model of Computation</dc:title>
  <dc:creator>hkn</dc:creator>
  <cp:lastModifiedBy>Tom</cp:lastModifiedBy>
  <cp:revision>319</cp:revision>
  <cp:lastPrinted>2012-06-19T16:42:16Z</cp:lastPrinted>
  <dcterms:created xsi:type="dcterms:W3CDTF">2012-06-17T06:12:50Z</dcterms:created>
  <dcterms:modified xsi:type="dcterms:W3CDTF">2012-07-08T14:11:25Z</dcterms:modified>
</cp:coreProperties>
</file>