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42"/>
  </p:notesMasterIdLst>
  <p:handoutMasterIdLst>
    <p:handoutMasterId r:id="rId43"/>
  </p:handoutMasterIdLst>
  <p:sldIdLst>
    <p:sldId id="256" r:id="rId2"/>
    <p:sldId id="290" r:id="rId3"/>
    <p:sldId id="309" r:id="rId4"/>
    <p:sldId id="367" r:id="rId5"/>
    <p:sldId id="310" r:id="rId6"/>
    <p:sldId id="335" r:id="rId7"/>
    <p:sldId id="340" r:id="rId8"/>
    <p:sldId id="336" r:id="rId9"/>
    <p:sldId id="346" r:id="rId10"/>
    <p:sldId id="345" r:id="rId11"/>
    <p:sldId id="347" r:id="rId12"/>
    <p:sldId id="348" r:id="rId13"/>
    <p:sldId id="338" r:id="rId14"/>
    <p:sldId id="339" r:id="rId15"/>
    <p:sldId id="349" r:id="rId16"/>
    <p:sldId id="341" r:id="rId17"/>
    <p:sldId id="350" r:id="rId18"/>
    <p:sldId id="343" r:id="rId19"/>
    <p:sldId id="363" r:id="rId20"/>
    <p:sldId id="331" r:id="rId21"/>
    <p:sldId id="332" r:id="rId22"/>
    <p:sldId id="333" r:id="rId23"/>
    <p:sldId id="352" r:id="rId24"/>
    <p:sldId id="334" r:id="rId25"/>
    <p:sldId id="351" r:id="rId26"/>
    <p:sldId id="353" r:id="rId27"/>
    <p:sldId id="368" r:id="rId28"/>
    <p:sldId id="355" r:id="rId29"/>
    <p:sldId id="362" r:id="rId30"/>
    <p:sldId id="354" r:id="rId31"/>
    <p:sldId id="356" r:id="rId32"/>
    <p:sldId id="357" r:id="rId33"/>
    <p:sldId id="364" r:id="rId34"/>
    <p:sldId id="365" r:id="rId35"/>
    <p:sldId id="366" r:id="rId36"/>
    <p:sldId id="358" r:id="rId37"/>
    <p:sldId id="360" r:id="rId38"/>
    <p:sldId id="369" r:id="rId39"/>
    <p:sldId id="361" r:id="rId40"/>
    <p:sldId id="359" r:id="rId4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and Review" id="{28330E01-EB2D-4714-BF2B-F5A810ECB6A1}">
          <p14:sldIdLst>
            <p14:sldId id="256"/>
            <p14:sldId id="290"/>
            <p14:sldId id="309"/>
            <p14:sldId id="367"/>
          </p14:sldIdLst>
        </p14:section>
        <p14:section name="Introduction" id="{58241437-7419-4540-9B15-2F6786E4D393}">
          <p14:sldIdLst>
            <p14:sldId id="310"/>
          </p14:sldIdLst>
        </p14:section>
        <p14:section name="Nested Functions" id="{FAA2A682-9C2E-4F52-AF43-7EBB939CF94F}">
          <p14:sldIdLst>
            <p14:sldId id="335"/>
            <p14:sldId id="340"/>
            <p14:sldId id="336"/>
            <p14:sldId id="346"/>
            <p14:sldId id="345"/>
            <p14:sldId id="347"/>
            <p14:sldId id="348"/>
            <p14:sldId id="338"/>
            <p14:sldId id="339"/>
            <p14:sldId id="349"/>
            <p14:sldId id="341"/>
            <p14:sldId id="350"/>
            <p14:sldId id="343"/>
          </p14:sldIdLst>
        </p14:section>
        <p14:section name="Announcements" id="{8C6611BF-DFB0-40DF-8210-B2FD4D95B36C}">
          <p14:sldIdLst>
            <p14:sldId id="363"/>
          </p14:sldIdLst>
        </p14:section>
        <p14:section name="Returning Functions" id="{9AF177F3-6224-452C-A218-24CF90A399A4}">
          <p14:sldIdLst>
            <p14:sldId id="331"/>
            <p14:sldId id="332"/>
            <p14:sldId id="333"/>
            <p14:sldId id="352"/>
            <p14:sldId id="334"/>
            <p14:sldId id="351"/>
            <p14:sldId id="353"/>
            <p14:sldId id="368"/>
            <p14:sldId id="355"/>
            <p14:sldId id="362"/>
          </p14:sldIdLst>
        </p14:section>
        <p14:section name="Lambda Functions" id="{6F1999D9-B68C-47C8-ABAC-47B60C880906}">
          <p14:sldIdLst>
            <p14:sldId id="354"/>
            <p14:sldId id="356"/>
            <p14:sldId id="357"/>
            <p14:sldId id="364"/>
            <p14:sldId id="365"/>
            <p14:sldId id="366"/>
            <p14:sldId id="358"/>
            <p14:sldId id="360"/>
            <p14:sldId id="369"/>
          </p14:sldIdLst>
        </p14:section>
        <p14:section name="Conclusion and Extras" id="{89B35DD1-1CC0-4729-A601-F22B293E954C}">
          <p14:sldIdLst>
            <p14:sldId id="361"/>
            <p14:sldId id="3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06" autoAdjust="0"/>
    <p:restoredTop sz="94676" autoAdjust="0"/>
  </p:normalViewPr>
  <p:slideViewPr>
    <p:cSldViewPr>
      <p:cViewPr varScale="1">
        <p:scale>
          <a:sx n="126" d="100"/>
          <a:sy n="126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814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433CEF-ED81-4DFB-951B-E3290E51FD9A}" type="doc">
      <dgm:prSet loTypeId="urn:microsoft.com/office/officeart/2005/8/layout/process1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E573030-2E48-428D-A82F-9CEF78D0C0CF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9C770306-6265-4BC7-A6BB-827520A067CA}" type="parTrans" cxnId="{F4878FF4-1B11-49B1-B499-5159C7557919}">
      <dgm:prSet/>
      <dgm:spPr/>
      <dgm:t>
        <a:bodyPr/>
        <a:lstStyle/>
        <a:p>
          <a:pPr algn="ctr"/>
          <a:endParaRPr lang="en-US"/>
        </a:p>
      </dgm:t>
    </dgm:pt>
    <dgm:pt modelId="{BF424601-94E3-48D2-83CE-BC74FFC9DCFB}" type="sibTrans" cxnId="{F4878FF4-1B11-49B1-B499-5159C7557919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endParaRPr lang="en-US" dirty="0"/>
        </a:p>
      </dgm:t>
    </dgm:pt>
    <dgm:pt modelId="{B6742C2C-C856-41E7-BA13-E2EB2987F62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20B3C5A9-2C5C-44E6-AA16-FC2C95D80950}" type="parTrans" cxnId="{CBC8E527-7326-4D65-A845-37FE7BD24657}">
      <dgm:prSet/>
      <dgm:spPr/>
      <dgm:t>
        <a:bodyPr/>
        <a:lstStyle/>
        <a:p>
          <a:pPr algn="ctr"/>
          <a:endParaRPr lang="en-US"/>
        </a:p>
      </dgm:t>
    </dgm:pt>
    <dgm:pt modelId="{F85978BD-2198-4F94-9918-FE620B28CA88}" type="sibTrans" cxnId="{CBC8E527-7326-4D65-A845-37FE7BD24657}">
      <dgm:prSet/>
      <dgm:spPr/>
      <dgm:t>
        <a:bodyPr/>
        <a:lstStyle/>
        <a:p>
          <a:pPr algn="ctr"/>
          <a:endParaRPr lang="en-US"/>
        </a:p>
      </dgm:t>
    </dgm:pt>
    <dgm:pt modelId="{B03FB4AE-34EE-4383-8B0B-BB2D0DFEEA26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C30A0E2B-1DB0-4CCA-92D0-5A0FD3C733F1}" type="sibTrans" cxnId="{62D13861-A773-4133-A51A-9EE6286048B2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pPr algn="ctr"/>
          <a:endParaRPr lang="en-US" dirty="0"/>
        </a:p>
      </dgm:t>
    </dgm:pt>
    <dgm:pt modelId="{D4E31FC5-DC67-40E9-86C4-41B10117EBB3}" type="parTrans" cxnId="{62D13861-A773-4133-A51A-9EE6286048B2}">
      <dgm:prSet/>
      <dgm:spPr/>
      <dgm:t>
        <a:bodyPr/>
        <a:lstStyle/>
        <a:p>
          <a:pPr algn="ctr"/>
          <a:endParaRPr lang="en-US"/>
        </a:p>
      </dgm:t>
    </dgm:pt>
    <dgm:pt modelId="{A10B7A57-A38C-4891-9FEF-A1C23CD6C4FA}">
      <dgm:prSet phldrT="[Text]" custT="1"/>
      <dgm:spPr>
        <a:solidFill>
          <a:srgbClr val="C00000"/>
        </a:solidFill>
      </dgm:spPr>
      <dgm:t>
        <a:bodyPr/>
        <a:lstStyle/>
        <a:p>
          <a:pPr algn="ctr"/>
          <a:endParaRPr lang="en-US" sz="1200" i="1" dirty="0"/>
        </a:p>
      </dgm:t>
    </dgm:pt>
    <dgm:pt modelId="{F7B48512-D72E-4345-BB87-16B8248BDE67}" type="sibTrans" cxnId="{414E0274-8111-4FB2-A9FF-A44251564069}">
      <dgm:prSet/>
      <dgm:spPr>
        <a:solidFill>
          <a:srgbClr val="C00000"/>
        </a:solidFill>
      </dgm:spPr>
      <dgm:t>
        <a:bodyPr/>
        <a:lstStyle/>
        <a:p>
          <a:pPr algn="ctr"/>
          <a:endParaRPr lang="en-US" dirty="0"/>
        </a:p>
      </dgm:t>
    </dgm:pt>
    <dgm:pt modelId="{EE7D0CE1-3BF4-4053-A825-1FF49C545153}" type="parTrans" cxnId="{414E0274-8111-4FB2-A9FF-A44251564069}">
      <dgm:prSet/>
      <dgm:spPr/>
      <dgm:t>
        <a:bodyPr/>
        <a:lstStyle/>
        <a:p>
          <a:pPr algn="ctr"/>
          <a:endParaRPr lang="en-US"/>
        </a:p>
      </dgm:t>
    </dgm:pt>
    <dgm:pt modelId="{EE9A77A3-D858-4AEA-B81B-6FD6D72780D7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24D989DC-90FC-4069-A005-8C4931C5D83B}" type="sibTrans" cxnId="{8BECF777-AA9F-434D-B441-B5B7AFA3251C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pPr algn="ctr"/>
          <a:endParaRPr lang="en-US" dirty="0"/>
        </a:p>
      </dgm:t>
    </dgm:pt>
    <dgm:pt modelId="{FAF1B4CE-2D8C-4990-9A62-86EED439A93A}" type="parTrans" cxnId="{8BECF777-AA9F-434D-B441-B5B7AFA3251C}">
      <dgm:prSet/>
      <dgm:spPr/>
      <dgm:t>
        <a:bodyPr/>
        <a:lstStyle/>
        <a:p>
          <a:pPr algn="ctr"/>
          <a:endParaRPr lang="en-US"/>
        </a:p>
      </dgm:t>
    </dgm:pt>
    <dgm:pt modelId="{1BEF9239-9857-4141-94D3-93F61A8164FB}" type="pres">
      <dgm:prSet presAssocID="{87433CEF-ED81-4DFB-951B-E3290E51FD9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840697-E0F8-4C38-9111-5B2FE868299E}" type="pres">
      <dgm:prSet presAssocID="{A10B7A57-A38C-4891-9FEF-A1C23CD6C4F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D80F04-C8E6-4C87-BEBB-B14FB5EDCECB}" type="pres">
      <dgm:prSet presAssocID="{F7B48512-D72E-4345-BB87-16B8248BDE6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B7B83F48-E09F-4F96-A9FC-8267E6AC6E5C}" type="pres">
      <dgm:prSet presAssocID="{F7B48512-D72E-4345-BB87-16B8248BDE6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F63DB19B-BD72-44D5-878E-4D5479A118E3}" type="pres">
      <dgm:prSet presAssocID="{EE9A77A3-D858-4AEA-B81B-6FD6D72780D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58652B-3189-40CF-8711-A9D2D038A9D9}" type="pres">
      <dgm:prSet presAssocID="{24D989DC-90FC-4069-A005-8C4931C5D83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8A638D5E-D2BD-4595-A5AD-357B5596CA88}" type="pres">
      <dgm:prSet presAssocID="{24D989DC-90FC-4069-A005-8C4931C5D83B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DCB6567A-AB2D-4DAD-A758-218485B758E9}" type="pres">
      <dgm:prSet presAssocID="{B03FB4AE-34EE-4383-8B0B-BB2D0DFEEA2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FF6782-9D42-4CD5-A940-62B6466C0EAC}" type="pres">
      <dgm:prSet presAssocID="{C30A0E2B-1DB0-4CCA-92D0-5A0FD3C733F1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4718F03-A33A-44B1-8955-2A2F5C3D875D}" type="pres">
      <dgm:prSet presAssocID="{C30A0E2B-1DB0-4CCA-92D0-5A0FD3C733F1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64B4260-25FE-4512-AE11-7BC4B18952CA}" type="pres">
      <dgm:prSet presAssocID="{CE573030-2E48-428D-A82F-9CEF78D0C0C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44FA30-B1F1-4CFA-917F-8D540D5513B9}" type="pres">
      <dgm:prSet presAssocID="{BF424601-94E3-48D2-83CE-BC74FFC9DCFB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7A1D4CE-B14E-4BC9-BAE4-E5B6505A4558}" type="pres">
      <dgm:prSet presAssocID="{BF424601-94E3-48D2-83CE-BC74FFC9DCFB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76C74148-7CC6-4823-8E21-B0923A34DE62}" type="pres">
      <dgm:prSet presAssocID="{B6742C2C-C856-41E7-BA13-E2EB2987F62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4E0274-8111-4FB2-A9FF-A44251564069}" srcId="{87433CEF-ED81-4DFB-951B-E3290E51FD9A}" destId="{A10B7A57-A38C-4891-9FEF-A1C23CD6C4FA}" srcOrd="0" destOrd="0" parTransId="{EE7D0CE1-3BF4-4053-A825-1FF49C545153}" sibTransId="{F7B48512-D72E-4345-BB87-16B8248BDE67}"/>
    <dgm:cxn modelId="{2BA8B795-085C-4356-9980-210BAD42A6BA}" type="presOf" srcId="{C30A0E2B-1DB0-4CCA-92D0-5A0FD3C733F1}" destId="{B4718F03-A33A-44B1-8955-2A2F5C3D875D}" srcOrd="1" destOrd="0" presId="urn:microsoft.com/office/officeart/2005/8/layout/process1"/>
    <dgm:cxn modelId="{8BECF777-AA9F-434D-B441-B5B7AFA3251C}" srcId="{87433CEF-ED81-4DFB-951B-E3290E51FD9A}" destId="{EE9A77A3-D858-4AEA-B81B-6FD6D72780D7}" srcOrd="1" destOrd="0" parTransId="{FAF1B4CE-2D8C-4990-9A62-86EED439A93A}" sibTransId="{24D989DC-90FC-4069-A005-8C4931C5D83B}"/>
    <dgm:cxn modelId="{EDBDF2AC-47EE-47E3-8235-6D31E9E8721F}" type="presOf" srcId="{BF424601-94E3-48D2-83CE-BC74FFC9DCFB}" destId="{D744FA30-B1F1-4CFA-917F-8D540D5513B9}" srcOrd="0" destOrd="0" presId="urn:microsoft.com/office/officeart/2005/8/layout/process1"/>
    <dgm:cxn modelId="{86C892B5-5E4B-4E23-9D91-137742AC4A00}" type="presOf" srcId="{F7B48512-D72E-4345-BB87-16B8248BDE67}" destId="{27D80F04-C8E6-4C87-BEBB-B14FB5EDCECB}" srcOrd="0" destOrd="0" presId="urn:microsoft.com/office/officeart/2005/8/layout/process1"/>
    <dgm:cxn modelId="{F11FB7FF-0B5F-45BF-ABE2-4EC28827DB3A}" type="presOf" srcId="{B03FB4AE-34EE-4383-8B0B-BB2D0DFEEA26}" destId="{DCB6567A-AB2D-4DAD-A758-218485B758E9}" srcOrd="0" destOrd="0" presId="urn:microsoft.com/office/officeart/2005/8/layout/process1"/>
    <dgm:cxn modelId="{252F5455-558B-47DC-85CC-322A3472A55D}" type="presOf" srcId="{A10B7A57-A38C-4891-9FEF-A1C23CD6C4FA}" destId="{29840697-E0F8-4C38-9111-5B2FE868299E}" srcOrd="0" destOrd="0" presId="urn:microsoft.com/office/officeart/2005/8/layout/process1"/>
    <dgm:cxn modelId="{CBC8E527-7326-4D65-A845-37FE7BD24657}" srcId="{87433CEF-ED81-4DFB-951B-E3290E51FD9A}" destId="{B6742C2C-C856-41E7-BA13-E2EB2987F62B}" srcOrd="4" destOrd="0" parTransId="{20B3C5A9-2C5C-44E6-AA16-FC2C95D80950}" sibTransId="{F85978BD-2198-4F94-9918-FE620B28CA88}"/>
    <dgm:cxn modelId="{78DA019E-3FE9-4861-8D88-46561D0B62AA}" type="presOf" srcId="{24D989DC-90FC-4069-A005-8C4931C5D83B}" destId="{8A638D5E-D2BD-4595-A5AD-357B5596CA88}" srcOrd="1" destOrd="0" presId="urn:microsoft.com/office/officeart/2005/8/layout/process1"/>
    <dgm:cxn modelId="{575E2488-A375-48F1-8797-F11E8D895ABA}" type="presOf" srcId="{EE9A77A3-D858-4AEA-B81B-6FD6D72780D7}" destId="{F63DB19B-BD72-44D5-878E-4D5479A118E3}" srcOrd="0" destOrd="0" presId="urn:microsoft.com/office/officeart/2005/8/layout/process1"/>
    <dgm:cxn modelId="{F4878FF4-1B11-49B1-B499-5159C7557919}" srcId="{87433CEF-ED81-4DFB-951B-E3290E51FD9A}" destId="{CE573030-2E48-428D-A82F-9CEF78D0C0CF}" srcOrd="3" destOrd="0" parTransId="{9C770306-6265-4BC7-A6BB-827520A067CA}" sibTransId="{BF424601-94E3-48D2-83CE-BC74FFC9DCFB}"/>
    <dgm:cxn modelId="{AD8AB747-9B8B-466A-BAA3-36A128BABDFB}" type="presOf" srcId="{24D989DC-90FC-4069-A005-8C4931C5D83B}" destId="{0E58652B-3189-40CF-8711-A9D2D038A9D9}" srcOrd="0" destOrd="0" presId="urn:microsoft.com/office/officeart/2005/8/layout/process1"/>
    <dgm:cxn modelId="{B3775336-E1E3-4E06-91A2-4CC107A45EE5}" type="presOf" srcId="{87433CEF-ED81-4DFB-951B-E3290E51FD9A}" destId="{1BEF9239-9857-4141-94D3-93F61A8164FB}" srcOrd="0" destOrd="0" presId="urn:microsoft.com/office/officeart/2005/8/layout/process1"/>
    <dgm:cxn modelId="{0822F440-D16D-4BC2-8C7D-F03A88D93C3F}" type="presOf" srcId="{CE573030-2E48-428D-A82F-9CEF78D0C0CF}" destId="{464B4260-25FE-4512-AE11-7BC4B18952CA}" srcOrd="0" destOrd="0" presId="urn:microsoft.com/office/officeart/2005/8/layout/process1"/>
    <dgm:cxn modelId="{0F963BCA-F778-4536-91A5-8F3A6BEC0DD2}" type="presOf" srcId="{F7B48512-D72E-4345-BB87-16B8248BDE67}" destId="{B7B83F48-E09F-4F96-A9FC-8267E6AC6E5C}" srcOrd="1" destOrd="0" presId="urn:microsoft.com/office/officeart/2005/8/layout/process1"/>
    <dgm:cxn modelId="{459F4A4A-7687-4817-9594-A9377A3A4B51}" type="presOf" srcId="{C30A0E2B-1DB0-4CCA-92D0-5A0FD3C733F1}" destId="{B6FF6782-9D42-4CD5-A940-62B6466C0EAC}" srcOrd="0" destOrd="0" presId="urn:microsoft.com/office/officeart/2005/8/layout/process1"/>
    <dgm:cxn modelId="{62D13861-A773-4133-A51A-9EE6286048B2}" srcId="{87433CEF-ED81-4DFB-951B-E3290E51FD9A}" destId="{B03FB4AE-34EE-4383-8B0B-BB2D0DFEEA26}" srcOrd="2" destOrd="0" parTransId="{D4E31FC5-DC67-40E9-86C4-41B10117EBB3}" sibTransId="{C30A0E2B-1DB0-4CCA-92D0-5A0FD3C733F1}"/>
    <dgm:cxn modelId="{3D2A39E9-3CB8-4A0F-92F1-0F717D97CCE7}" type="presOf" srcId="{B6742C2C-C856-41E7-BA13-E2EB2987F62B}" destId="{76C74148-7CC6-4823-8E21-B0923A34DE62}" srcOrd="0" destOrd="0" presId="urn:microsoft.com/office/officeart/2005/8/layout/process1"/>
    <dgm:cxn modelId="{360F15AD-C3B4-4E4E-AD2E-62D2689AE92E}" type="presOf" srcId="{BF424601-94E3-48D2-83CE-BC74FFC9DCFB}" destId="{07A1D4CE-B14E-4BC9-BAE4-E5B6505A4558}" srcOrd="1" destOrd="0" presId="urn:microsoft.com/office/officeart/2005/8/layout/process1"/>
    <dgm:cxn modelId="{409A7BAA-9873-49FE-8224-A802EC206D27}" type="presParOf" srcId="{1BEF9239-9857-4141-94D3-93F61A8164FB}" destId="{29840697-E0F8-4C38-9111-5B2FE868299E}" srcOrd="0" destOrd="0" presId="urn:microsoft.com/office/officeart/2005/8/layout/process1"/>
    <dgm:cxn modelId="{8336FECD-4251-4E9F-9D8F-E676C5CAC0E7}" type="presParOf" srcId="{1BEF9239-9857-4141-94D3-93F61A8164FB}" destId="{27D80F04-C8E6-4C87-BEBB-B14FB5EDCECB}" srcOrd="1" destOrd="0" presId="urn:microsoft.com/office/officeart/2005/8/layout/process1"/>
    <dgm:cxn modelId="{0CE8ADA5-B5D1-4155-905C-302C3F5F4605}" type="presParOf" srcId="{27D80F04-C8E6-4C87-BEBB-B14FB5EDCECB}" destId="{B7B83F48-E09F-4F96-A9FC-8267E6AC6E5C}" srcOrd="0" destOrd="0" presId="urn:microsoft.com/office/officeart/2005/8/layout/process1"/>
    <dgm:cxn modelId="{70E3977D-03CC-4F8A-922E-0E26BD450A0F}" type="presParOf" srcId="{1BEF9239-9857-4141-94D3-93F61A8164FB}" destId="{F63DB19B-BD72-44D5-878E-4D5479A118E3}" srcOrd="2" destOrd="0" presId="urn:microsoft.com/office/officeart/2005/8/layout/process1"/>
    <dgm:cxn modelId="{E40C448F-565E-4C54-A175-557D6EE3C503}" type="presParOf" srcId="{1BEF9239-9857-4141-94D3-93F61A8164FB}" destId="{0E58652B-3189-40CF-8711-A9D2D038A9D9}" srcOrd="3" destOrd="0" presId="urn:microsoft.com/office/officeart/2005/8/layout/process1"/>
    <dgm:cxn modelId="{BB93D6E4-A162-433F-BF58-5490B4518EF8}" type="presParOf" srcId="{0E58652B-3189-40CF-8711-A9D2D038A9D9}" destId="{8A638D5E-D2BD-4595-A5AD-357B5596CA88}" srcOrd="0" destOrd="0" presId="urn:microsoft.com/office/officeart/2005/8/layout/process1"/>
    <dgm:cxn modelId="{3CBEC04F-5422-4B65-AAC6-0ABAC678B0EB}" type="presParOf" srcId="{1BEF9239-9857-4141-94D3-93F61A8164FB}" destId="{DCB6567A-AB2D-4DAD-A758-218485B758E9}" srcOrd="4" destOrd="0" presId="urn:microsoft.com/office/officeart/2005/8/layout/process1"/>
    <dgm:cxn modelId="{1E290FAC-F0BA-42BB-801E-23643057F7B7}" type="presParOf" srcId="{1BEF9239-9857-4141-94D3-93F61A8164FB}" destId="{B6FF6782-9D42-4CD5-A940-62B6466C0EAC}" srcOrd="5" destOrd="0" presId="urn:microsoft.com/office/officeart/2005/8/layout/process1"/>
    <dgm:cxn modelId="{ED81BB0C-5775-4B5B-AFB8-C850E75C3212}" type="presParOf" srcId="{B6FF6782-9D42-4CD5-A940-62B6466C0EAC}" destId="{B4718F03-A33A-44B1-8955-2A2F5C3D875D}" srcOrd="0" destOrd="0" presId="urn:microsoft.com/office/officeart/2005/8/layout/process1"/>
    <dgm:cxn modelId="{2961063F-CECC-4520-B368-26D400E194FD}" type="presParOf" srcId="{1BEF9239-9857-4141-94D3-93F61A8164FB}" destId="{464B4260-25FE-4512-AE11-7BC4B18952CA}" srcOrd="6" destOrd="0" presId="urn:microsoft.com/office/officeart/2005/8/layout/process1"/>
    <dgm:cxn modelId="{55438937-B1CC-41C8-AC34-1500A5575DAC}" type="presParOf" srcId="{1BEF9239-9857-4141-94D3-93F61A8164FB}" destId="{D744FA30-B1F1-4CFA-917F-8D540D5513B9}" srcOrd="7" destOrd="0" presId="urn:microsoft.com/office/officeart/2005/8/layout/process1"/>
    <dgm:cxn modelId="{0B1BF52B-FD01-44E9-BD77-894C60983A25}" type="presParOf" srcId="{D744FA30-B1F1-4CFA-917F-8D540D5513B9}" destId="{07A1D4CE-B14E-4BC9-BAE4-E5B6505A4558}" srcOrd="0" destOrd="0" presId="urn:microsoft.com/office/officeart/2005/8/layout/process1"/>
    <dgm:cxn modelId="{31D068F4-DDC2-4D85-9B6E-EB2A58AEFA09}" type="presParOf" srcId="{1BEF9239-9857-4141-94D3-93F61A8164FB}" destId="{76C74148-7CC6-4823-8E21-B0923A34DE62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40697-E0F8-4C38-9111-5B2FE868299E}">
      <dsp:nvSpPr>
        <dsp:cNvPr id="0" name=""/>
        <dsp:cNvSpPr/>
      </dsp:nvSpPr>
      <dsp:spPr>
        <a:xfrm>
          <a:off x="1265" y="377651"/>
          <a:ext cx="392162" cy="235297"/>
        </a:xfrm>
        <a:prstGeom prst="roundRect">
          <a:avLst>
            <a:gd name="adj" fmla="val 10000"/>
          </a:avLst>
        </a:prstGeom>
        <a:solidFill>
          <a:srgbClr val="C0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8157" y="384543"/>
        <a:ext cx="378378" cy="221513"/>
      </dsp:txXfrm>
    </dsp:sp>
    <dsp:sp modelId="{27D80F04-C8E6-4C87-BEBB-B14FB5EDCECB}">
      <dsp:nvSpPr>
        <dsp:cNvPr id="0" name=""/>
        <dsp:cNvSpPr/>
      </dsp:nvSpPr>
      <dsp:spPr>
        <a:xfrm>
          <a:off x="432643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32643" y="466122"/>
        <a:ext cx="58197" cy="58354"/>
      </dsp:txXfrm>
    </dsp:sp>
    <dsp:sp modelId="{F63DB19B-BD72-44D5-878E-4D5479A118E3}">
      <dsp:nvSpPr>
        <dsp:cNvPr id="0" name=""/>
        <dsp:cNvSpPr/>
      </dsp:nvSpPr>
      <dsp:spPr>
        <a:xfrm>
          <a:off x="550291" y="377651"/>
          <a:ext cx="392162" cy="235297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557183" y="384543"/>
        <a:ext cx="378378" cy="221513"/>
      </dsp:txXfrm>
    </dsp:sp>
    <dsp:sp modelId="{0E58652B-3189-40CF-8711-A9D2D038A9D9}">
      <dsp:nvSpPr>
        <dsp:cNvPr id="0" name=""/>
        <dsp:cNvSpPr/>
      </dsp:nvSpPr>
      <dsp:spPr>
        <a:xfrm>
          <a:off x="981670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981670" y="466122"/>
        <a:ext cx="58197" cy="58354"/>
      </dsp:txXfrm>
    </dsp:sp>
    <dsp:sp modelId="{DCB6567A-AB2D-4DAD-A758-218485B758E9}">
      <dsp:nvSpPr>
        <dsp:cNvPr id="0" name=""/>
        <dsp:cNvSpPr/>
      </dsp:nvSpPr>
      <dsp:spPr>
        <a:xfrm>
          <a:off x="1099318" y="377651"/>
          <a:ext cx="392162" cy="235297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1106210" y="384543"/>
        <a:ext cx="378378" cy="221513"/>
      </dsp:txXfrm>
    </dsp:sp>
    <dsp:sp modelId="{B6FF6782-9D42-4CD5-A940-62B6466C0EAC}">
      <dsp:nvSpPr>
        <dsp:cNvPr id="0" name=""/>
        <dsp:cNvSpPr/>
      </dsp:nvSpPr>
      <dsp:spPr>
        <a:xfrm>
          <a:off x="1530697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530697" y="466122"/>
        <a:ext cx="58197" cy="58354"/>
      </dsp:txXfrm>
    </dsp:sp>
    <dsp:sp modelId="{464B4260-25FE-4512-AE11-7BC4B18952CA}">
      <dsp:nvSpPr>
        <dsp:cNvPr id="0" name=""/>
        <dsp:cNvSpPr/>
      </dsp:nvSpPr>
      <dsp:spPr>
        <a:xfrm>
          <a:off x="1648345" y="377651"/>
          <a:ext cx="392162" cy="235297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1655237" y="384543"/>
        <a:ext cx="378378" cy="221513"/>
      </dsp:txXfrm>
    </dsp:sp>
    <dsp:sp modelId="{D744FA30-B1F1-4CFA-917F-8D540D5513B9}">
      <dsp:nvSpPr>
        <dsp:cNvPr id="0" name=""/>
        <dsp:cNvSpPr/>
      </dsp:nvSpPr>
      <dsp:spPr>
        <a:xfrm>
          <a:off x="2079724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079724" y="466122"/>
        <a:ext cx="58197" cy="58354"/>
      </dsp:txXfrm>
    </dsp:sp>
    <dsp:sp modelId="{76C74148-7CC6-4823-8E21-B0923A34DE62}">
      <dsp:nvSpPr>
        <dsp:cNvPr id="0" name=""/>
        <dsp:cNvSpPr/>
      </dsp:nvSpPr>
      <dsp:spPr>
        <a:xfrm>
          <a:off x="2197372" y="377651"/>
          <a:ext cx="392162" cy="235297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2204264" y="384543"/>
        <a:ext cx="378378" cy="221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F1B6978-5E3E-488D-B057-5C6B94B3E265}" type="datetimeFigureOut">
              <a:rPr lang="en-US" smtClean="0"/>
              <a:t>7/8/2012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42423F3-24E0-4269-B9B4-72E53018C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53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0E945F7-029C-4DD7-822E-0EA23C540B25}" type="datetimeFigureOut">
              <a:rPr lang="en-US" smtClean="0"/>
              <a:t>7/8/2012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E51D97-F361-44BD-98F4-4B58128F5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4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328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452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09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sm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00" y="64008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FB3BCDA-CC45-4431-9903-20D3ECADADC0}" type="slidenum">
              <a:rPr lang="en-US" sz="1200" smtClean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17687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36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512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186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970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483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893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648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diagramData" Target="../diagrams/data1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6" Type="http://schemas.openxmlformats.org/officeDocument/2006/relationships/diagramColors" Target="../diagrams/colors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diagramQuickStyle" Target="../diagrams/quickStyl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diagramLayout" Target="../diagrams/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1000" y="6294331"/>
            <a:ext cx="723900" cy="4714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1694939"/>
              </p:ext>
            </p:extLst>
          </p:nvPr>
        </p:nvGraphicFramePr>
        <p:xfrm>
          <a:off x="533400" y="6019800"/>
          <a:ext cx="25908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6258842"/>
            <a:ext cx="678039" cy="542431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99F1A6-9EB1-4C42-9B1A-533E5EC4DD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3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CS61A Lecture 4</a:t>
            </a:r>
            <a:br>
              <a:rPr lang="en-US" dirty="0" smtClean="0"/>
            </a:br>
            <a:r>
              <a:rPr lang="en-US" i="1" dirty="0" smtClean="0"/>
              <a:t>Higher Order Functions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Tom Magrino and Jon Kotker</a:t>
            </a:r>
            <a:br>
              <a:rPr lang="en-US" dirty="0" smtClean="0"/>
            </a:br>
            <a:r>
              <a:rPr lang="en-US" dirty="0" smtClean="0"/>
              <a:t>UC Berkeley EECS</a:t>
            </a:r>
          </a:p>
          <a:p>
            <a:r>
              <a:rPr lang="en-US" dirty="0" smtClean="0"/>
              <a:t>June 21,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2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(Helper)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US" dirty="0" smtClean="0"/>
              <a:t>How does this work?</a:t>
            </a:r>
          </a:p>
          <a:p>
            <a:pPr mar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sz="24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funny_function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a_funny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(b):</a:t>
            </a: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    return 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*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+ 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(b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/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+ 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** 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b)</a:t>
            </a: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a_funny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 /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a_funny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lvl="0" indent="0">
              <a:buNone/>
            </a:pP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funny_function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sz="2400" dirty="0" smtClean="0"/>
          </a:p>
        </p:txBody>
      </p:sp>
      <p:pic>
        <p:nvPicPr>
          <p:cNvPr id="4" name="Picture 2" descr="C:\Users\Tom\AppData\Local\Microsoft\Windows\Temporary Internet Files\Content.IE5\XY2P9LNX\MC9000708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228"/>
            <a:ext cx="1405550" cy="169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5" name="Group 44"/>
          <p:cNvGrpSpPr/>
          <p:nvPr/>
        </p:nvGrpSpPr>
        <p:grpSpPr>
          <a:xfrm>
            <a:off x="3033829" y="3200400"/>
            <a:ext cx="3773949" cy="2497597"/>
            <a:chOff x="3033829" y="3200400"/>
            <a:chExt cx="3773949" cy="2497597"/>
          </a:xfrm>
        </p:grpSpPr>
        <p:sp>
          <p:nvSpPr>
            <p:cNvPr id="6" name="Rectangle 5"/>
            <p:cNvSpPr/>
            <p:nvPr/>
          </p:nvSpPr>
          <p:spPr>
            <a:xfrm>
              <a:off x="3033830" y="5393197"/>
              <a:ext cx="228600" cy="3048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3033830" y="3200400"/>
              <a:ext cx="899916" cy="2345198"/>
              <a:chOff x="3033830" y="3200400"/>
              <a:chExt cx="899916" cy="2345198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705146" y="3200400"/>
                <a:ext cx="228600" cy="304800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Curved Connector 13"/>
              <p:cNvCxnSpPr>
                <a:stCxn id="6" idx="1"/>
                <a:endCxn id="5" idx="0"/>
              </p:cNvCxnSpPr>
              <p:nvPr/>
            </p:nvCxnSpPr>
            <p:spPr>
              <a:xfrm rot="10800000" flipH="1">
                <a:off x="3033830" y="3200401"/>
                <a:ext cx="785616" cy="2345197"/>
              </a:xfrm>
              <a:prstGeom prst="curvedConnector4">
                <a:avLst>
                  <a:gd name="adj1" fmla="val -360962"/>
                  <a:gd name="adj2" fmla="val 123282"/>
                </a:avLst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3033829" y="4114800"/>
              <a:ext cx="392808" cy="1430798"/>
              <a:chOff x="3540938" y="3200400"/>
              <a:chExt cx="392808" cy="1430798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3705146" y="3200400"/>
                <a:ext cx="228600" cy="304800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Curved Connector 26"/>
              <p:cNvCxnSpPr>
                <a:stCxn id="6" idx="1"/>
                <a:endCxn id="26" idx="0"/>
              </p:cNvCxnSpPr>
              <p:nvPr/>
            </p:nvCxnSpPr>
            <p:spPr>
              <a:xfrm rot="10800000" flipH="1">
                <a:off x="3540938" y="3200401"/>
                <a:ext cx="278507" cy="1430797"/>
              </a:xfrm>
              <a:prstGeom prst="curvedConnector4">
                <a:avLst>
                  <a:gd name="adj1" fmla="val -722445"/>
                  <a:gd name="adj2" fmla="val 108054"/>
                </a:avLst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/>
            <p:cNvGrpSpPr/>
            <p:nvPr/>
          </p:nvGrpSpPr>
          <p:grpSpPr>
            <a:xfrm>
              <a:off x="3262430" y="4090868"/>
              <a:ext cx="2540578" cy="1454729"/>
              <a:chOff x="1393168" y="3200400"/>
              <a:chExt cx="2540578" cy="1454729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3705146" y="3200400"/>
                <a:ext cx="228600" cy="304800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4" name="Curved Connector 33"/>
              <p:cNvCxnSpPr>
                <a:stCxn id="6" idx="3"/>
                <a:endCxn id="33" idx="3"/>
              </p:cNvCxnSpPr>
              <p:nvPr/>
            </p:nvCxnSpPr>
            <p:spPr>
              <a:xfrm flipV="1">
                <a:off x="1393168" y="3352800"/>
                <a:ext cx="2540578" cy="1302329"/>
              </a:xfrm>
              <a:prstGeom prst="curvedConnector3">
                <a:avLst>
                  <a:gd name="adj1" fmla="val 125953"/>
                </a:avLst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3262430" y="4102834"/>
              <a:ext cx="3545348" cy="1442763"/>
              <a:chOff x="388398" y="3200400"/>
              <a:chExt cx="3545348" cy="1442763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3705146" y="3200400"/>
                <a:ext cx="228600" cy="304800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Curved Connector 41"/>
              <p:cNvCxnSpPr>
                <a:stCxn id="6" idx="3"/>
                <a:endCxn id="41" idx="3"/>
              </p:cNvCxnSpPr>
              <p:nvPr/>
            </p:nvCxnSpPr>
            <p:spPr>
              <a:xfrm flipV="1">
                <a:off x="388398" y="3352800"/>
                <a:ext cx="3545348" cy="1290363"/>
              </a:xfrm>
              <a:prstGeom prst="curvedConnector3">
                <a:avLst>
                  <a:gd name="adj1" fmla="val 118385"/>
                </a:avLst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41789" y="1447800"/>
                <a:ext cx="3914341" cy="13895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  <a:cs typeface="Consolas" pitchFamily="49" charset="0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𝑎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, 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𝑏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𝑐</m:t>
                          </m:r>
                        </m:e>
                      </m:d>
                      <m:r>
                        <a:rPr lang="en-US" sz="2400" i="1">
                          <a:latin typeface="Cambria Math"/>
                          <a:cs typeface="Consolas" pitchFamily="49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𝑎𝑏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sz="2400" i="1">
                                      <a:latin typeface="Cambria Math"/>
                                      <a:cs typeface="Consolas" pitchFamily="49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𝑏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𝑏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𝑎𝑐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sz="2400" i="1">
                                      <a:latin typeface="Cambria Math"/>
                                      <a:cs typeface="Consolas" pitchFamily="49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𝑐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 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789" y="1447800"/>
                <a:ext cx="3914341" cy="13895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850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(Helper)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US" dirty="0" smtClean="0"/>
              <a:t>How does this work?</a:t>
            </a:r>
          </a:p>
          <a:p>
            <a:pPr mar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sz="24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funny_function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a_funny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(b):</a:t>
            </a: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    return 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*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+ 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(b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/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+ 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** 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b)</a:t>
            </a: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a_funny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 /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a_funny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lvl="0" indent="0">
              <a:buNone/>
            </a:pP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funny_function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sz="2400" dirty="0" smtClean="0"/>
          </a:p>
        </p:txBody>
      </p:sp>
      <p:pic>
        <p:nvPicPr>
          <p:cNvPr id="4" name="Picture 2" descr="C:\Users\Tom\AppData\Local\Microsoft\Windows\Temporary Internet Files\Content.IE5\XY2P9LNX\MC9000708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228"/>
            <a:ext cx="1405550" cy="169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5" name="Group 54"/>
          <p:cNvGrpSpPr/>
          <p:nvPr/>
        </p:nvGrpSpPr>
        <p:grpSpPr>
          <a:xfrm>
            <a:off x="3505199" y="3124200"/>
            <a:ext cx="2667001" cy="2596195"/>
            <a:chOff x="3505199" y="3124200"/>
            <a:chExt cx="2667001" cy="2596195"/>
          </a:xfrm>
        </p:grpSpPr>
        <p:grpSp>
          <p:nvGrpSpPr>
            <p:cNvPr id="39" name="Group 38"/>
            <p:cNvGrpSpPr/>
            <p:nvPr/>
          </p:nvGrpSpPr>
          <p:grpSpPr>
            <a:xfrm>
              <a:off x="3505199" y="3124200"/>
              <a:ext cx="932608" cy="2590800"/>
              <a:chOff x="3505199" y="3124200"/>
              <a:chExt cx="932608" cy="25908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3505200" y="5334000"/>
                <a:ext cx="304800" cy="381000"/>
              </a:xfrm>
              <a:prstGeom prst="rect">
                <a:avLst/>
              </a:prstGeom>
              <a:noFill/>
              <a:ln w="19050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3675807" y="4495800"/>
                <a:ext cx="304800" cy="381000"/>
              </a:xfrm>
              <a:prstGeom prst="rect">
                <a:avLst/>
              </a:prstGeom>
              <a:noFill/>
              <a:ln w="19050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4133007" y="3124200"/>
                <a:ext cx="304800" cy="381000"/>
              </a:xfrm>
              <a:prstGeom prst="rect">
                <a:avLst/>
              </a:prstGeom>
              <a:noFill/>
              <a:ln w="19050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Curved Connector 21"/>
              <p:cNvCxnSpPr>
                <a:stCxn id="31" idx="0"/>
                <a:endCxn id="35" idx="2"/>
              </p:cNvCxnSpPr>
              <p:nvPr/>
            </p:nvCxnSpPr>
            <p:spPr>
              <a:xfrm rot="5400000" flipH="1" flipV="1">
                <a:off x="3514303" y="5020097"/>
                <a:ext cx="457200" cy="170607"/>
              </a:xfrm>
              <a:prstGeom prst="curvedConnector3">
                <a:avLst>
                  <a:gd name="adj1" fmla="val 50000"/>
                </a:avLst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urved Connector 36"/>
              <p:cNvCxnSpPr>
                <a:stCxn id="31" idx="1"/>
                <a:endCxn id="36" idx="0"/>
              </p:cNvCxnSpPr>
              <p:nvPr/>
            </p:nvCxnSpPr>
            <p:spPr>
              <a:xfrm rot="10800000" flipH="1">
                <a:off x="3505199" y="3124200"/>
                <a:ext cx="780207" cy="2400300"/>
              </a:xfrm>
              <a:prstGeom prst="curvedConnector4">
                <a:avLst>
                  <a:gd name="adj1" fmla="val -409940"/>
                  <a:gd name="adj2" fmla="val 128403"/>
                </a:avLst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/>
            <p:cNvGrpSpPr/>
            <p:nvPr/>
          </p:nvGrpSpPr>
          <p:grpSpPr>
            <a:xfrm>
              <a:off x="3996788" y="3130269"/>
              <a:ext cx="2175412" cy="2590126"/>
              <a:chOff x="3996788" y="3130269"/>
              <a:chExt cx="2175412" cy="2590126"/>
            </a:xfrm>
          </p:grpSpPr>
          <p:sp>
            <p:nvSpPr>
              <p:cNvPr id="46" name="Rectangle 45"/>
              <p:cNvSpPr/>
              <p:nvPr/>
            </p:nvSpPr>
            <p:spPr>
              <a:xfrm flipH="1">
                <a:off x="3996788" y="5339395"/>
                <a:ext cx="304800" cy="381000"/>
              </a:xfrm>
              <a:prstGeom prst="rect">
                <a:avLst/>
              </a:prstGeom>
              <a:noFill/>
              <a:ln w="1905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 flipH="1">
                <a:off x="5867400" y="4494114"/>
                <a:ext cx="304800" cy="381000"/>
              </a:xfrm>
              <a:prstGeom prst="rect">
                <a:avLst/>
              </a:prstGeom>
              <a:noFill/>
              <a:ln w="1905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 flipH="1">
                <a:off x="4648200" y="3130269"/>
                <a:ext cx="304800" cy="381000"/>
              </a:xfrm>
              <a:prstGeom prst="rect">
                <a:avLst/>
              </a:prstGeom>
              <a:noFill/>
              <a:ln w="1905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9" name="Curved Connector 48"/>
              <p:cNvCxnSpPr>
                <a:stCxn id="46" idx="0"/>
                <a:endCxn id="47" idx="2"/>
              </p:cNvCxnSpPr>
              <p:nvPr/>
            </p:nvCxnSpPr>
            <p:spPr>
              <a:xfrm rot="5400000" flipH="1" flipV="1">
                <a:off x="4852354" y="4171949"/>
                <a:ext cx="464281" cy="1870612"/>
              </a:xfrm>
              <a:prstGeom prst="curvedConnector3">
                <a:avLst>
                  <a:gd name="adj1" fmla="val 50000"/>
                </a:avLst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urved Connector 49"/>
              <p:cNvCxnSpPr>
                <a:stCxn id="46" idx="1"/>
                <a:endCxn id="48" idx="0"/>
              </p:cNvCxnSpPr>
              <p:nvPr/>
            </p:nvCxnSpPr>
            <p:spPr>
              <a:xfrm flipV="1">
                <a:off x="4301588" y="3130269"/>
                <a:ext cx="499012" cy="2399626"/>
              </a:xfrm>
              <a:prstGeom prst="curvedConnector4">
                <a:avLst>
                  <a:gd name="adj1" fmla="val 740131"/>
                  <a:gd name="adj2" fmla="val 126387"/>
                </a:avLst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841789" y="1447800"/>
                <a:ext cx="3914341" cy="13895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  <a:cs typeface="Consolas" pitchFamily="49" charset="0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𝑎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, 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𝑏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𝑐</m:t>
                          </m:r>
                        </m:e>
                      </m:d>
                      <m:r>
                        <a:rPr lang="en-US" sz="2400" i="1">
                          <a:latin typeface="Cambria Math"/>
                          <a:cs typeface="Consolas" pitchFamily="49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𝑎𝑏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sz="2400" i="1">
                                      <a:latin typeface="Cambria Math"/>
                                      <a:cs typeface="Consolas" pitchFamily="49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𝑏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𝑏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𝑎𝑐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sz="2400" i="1">
                                      <a:latin typeface="Cambria Math"/>
                                      <a:cs typeface="Consolas" pitchFamily="49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𝑐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 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789" y="1447800"/>
                <a:ext cx="3914341" cy="13895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51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(Helper)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US" dirty="0" smtClean="0"/>
              <a:t>How does this work?</a:t>
            </a:r>
          </a:p>
          <a:p>
            <a:pPr mar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sz="24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funny_function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):</a:t>
            </a: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a_funny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(b):</a:t>
            </a: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    return 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*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+ 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(b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/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+ 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** 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b)</a:t>
            </a: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a_funny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/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a_funny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lvl="0" indent="0">
              <a:buNone/>
            </a:pP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funny_function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sz="2400" dirty="0" smtClean="0"/>
          </a:p>
        </p:txBody>
      </p:sp>
      <p:pic>
        <p:nvPicPr>
          <p:cNvPr id="4" name="Picture 2" descr="C:\Users\Tom\AppData\Local\Microsoft\Windows\Temporary Internet Files\Content.IE5\XY2P9LNX\MC9000708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228"/>
            <a:ext cx="1405550" cy="169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5" name="Group 54"/>
          <p:cNvGrpSpPr/>
          <p:nvPr/>
        </p:nvGrpSpPr>
        <p:grpSpPr>
          <a:xfrm>
            <a:off x="3505199" y="3124200"/>
            <a:ext cx="2667001" cy="2596195"/>
            <a:chOff x="3505199" y="3124200"/>
            <a:chExt cx="2667001" cy="2596195"/>
          </a:xfrm>
        </p:grpSpPr>
        <p:grpSp>
          <p:nvGrpSpPr>
            <p:cNvPr id="39" name="Group 38"/>
            <p:cNvGrpSpPr/>
            <p:nvPr/>
          </p:nvGrpSpPr>
          <p:grpSpPr>
            <a:xfrm>
              <a:off x="3505199" y="3124200"/>
              <a:ext cx="932608" cy="2590800"/>
              <a:chOff x="3505199" y="3124200"/>
              <a:chExt cx="932608" cy="25908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3505200" y="5334000"/>
                <a:ext cx="304800" cy="381000"/>
              </a:xfrm>
              <a:prstGeom prst="rect">
                <a:avLst/>
              </a:prstGeom>
              <a:noFill/>
              <a:ln w="19050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3675807" y="4495800"/>
                <a:ext cx="304800" cy="381000"/>
              </a:xfrm>
              <a:prstGeom prst="rect">
                <a:avLst/>
              </a:prstGeom>
              <a:noFill/>
              <a:ln w="19050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4133007" y="3124200"/>
                <a:ext cx="304800" cy="381000"/>
              </a:xfrm>
              <a:prstGeom prst="rect">
                <a:avLst/>
              </a:prstGeom>
              <a:noFill/>
              <a:ln w="19050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Curved Connector 21"/>
              <p:cNvCxnSpPr>
                <a:stCxn id="31" idx="0"/>
                <a:endCxn id="35" idx="2"/>
              </p:cNvCxnSpPr>
              <p:nvPr/>
            </p:nvCxnSpPr>
            <p:spPr>
              <a:xfrm rot="5400000" flipH="1" flipV="1">
                <a:off x="3514303" y="5020097"/>
                <a:ext cx="457200" cy="170607"/>
              </a:xfrm>
              <a:prstGeom prst="curvedConnector3">
                <a:avLst>
                  <a:gd name="adj1" fmla="val 50000"/>
                </a:avLst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urved Connector 36"/>
              <p:cNvCxnSpPr>
                <a:stCxn id="31" idx="1"/>
                <a:endCxn id="36" idx="0"/>
              </p:cNvCxnSpPr>
              <p:nvPr/>
            </p:nvCxnSpPr>
            <p:spPr>
              <a:xfrm rot="10800000" flipH="1">
                <a:off x="3505199" y="3124200"/>
                <a:ext cx="780207" cy="2400300"/>
              </a:xfrm>
              <a:prstGeom prst="curvedConnector4">
                <a:avLst>
                  <a:gd name="adj1" fmla="val -409940"/>
                  <a:gd name="adj2" fmla="val 128403"/>
                </a:avLst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/>
            <p:cNvGrpSpPr/>
            <p:nvPr/>
          </p:nvGrpSpPr>
          <p:grpSpPr>
            <a:xfrm>
              <a:off x="3996788" y="3130269"/>
              <a:ext cx="2175412" cy="2590126"/>
              <a:chOff x="3996788" y="3130269"/>
              <a:chExt cx="2175412" cy="2590126"/>
            </a:xfrm>
          </p:grpSpPr>
          <p:sp>
            <p:nvSpPr>
              <p:cNvPr id="46" name="Rectangle 45"/>
              <p:cNvSpPr/>
              <p:nvPr/>
            </p:nvSpPr>
            <p:spPr>
              <a:xfrm flipH="1">
                <a:off x="3996788" y="5339395"/>
                <a:ext cx="304800" cy="381000"/>
              </a:xfrm>
              <a:prstGeom prst="rect">
                <a:avLst/>
              </a:prstGeom>
              <a:noFill/>
              <a:ln w="1905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 flipH="1">
                <a:off x="5867400" y="4494114"/>
                <a:ext cx="304800" cy="381000"/>
              </a:xfrm>
              <a:prstGeom prst="rect">
                <a:avLst/>
              </a:prstGeom>
              <a:noFill/>
              <a:ln w="1905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 flipH="1">
                <a:off x="4648200" y="3130269"/>
                <a:ext cx="304800" cy="381000"/>
              </a:xfrm>
              <a:prstGeom prst="rect">
                <a:avLst/>
              </a:prstGeom>
              <a:noFill/>
              <a:ln w="1905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9" name="Curved Connector 48"/>
              <p:cNvCxnSpPr>
                <a:stCxn id="46" idx="0"/>
                <a:endCxn id="47" idx="2"/>
              </p:cNvCxnSpPr>
              <p:nvPr/>
            </p:nvCxnSpPr>
            <p:spPr>
              <a:xfrm rot="5400000" flipH="1" flipV="1">
                <a:off x="4852354" y="4171949"/>
                <a:ext cx="464281" cy="1870612"/>
              </a:xfrm>
              <a:prstGeom prst="curvedConnector3">
                <a:avLst>
                  <a:gd name="adj1" fmla="val 50000"/>
                </a:avLst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urved Connector 49"/>
              <p:cNvCxnSpPr>
                <a:stCxn id="46" idx="1"/>
                <a:endCxn id="48" idx="0"/>
              </p:cNvCxnSpPr>
              <p:nvPr/>
            </p:nvCxnSpPr>
            <p:spPr>
              <a:xfrm flipV="1">
                <a:off x="4301588" y="3130269"/>
                <a:ext cx="499012" cy="2399626"/>
              </a:xfrm>
              <a:prstGeom prst="curvedConnector4">
                <a:avLst>
                  <a:gd name="adj1" fmla="val 740131"/>
                  <a:gd name="adj2" fmla="val 126387"/>
                </a:avLst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841789" y="1447800"/>
                <a:ext cx="3914341" cy="13895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  <a:cs typeface="Consolas" pitchFamily="49" charset="0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𝑎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, 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𝑏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𝑐</m:t>
                          </m:r>
                        </m:e>
                      </m:d>
                      <m:r>
                        <a:rPr lang="en-US" sz="2400" i="1">
                          <a:latin typeface="Cambria Math"/>
                          <a:cs typeface="Consolas" pitchFamily="49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𝑎𝑏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sz="2400" i="1">
                                      <a:latin typeface="Cambria Math"/>
                                      <a:cs typeface="Consolas" pitchFamily="49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𝑏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𝑏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𝑎𝑐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sz="2400" i="1">
                                      <a:latin typeface="Cambria Math"/>
                                      <a:cs typeface="Consolas" pitchFamily="49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𝑐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 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789" y="1447800"/>
                <a:ext cx="3914341" cy="13895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992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(Helper)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US" dirty="0" smtClean="0"/>
              <a:t>How does this work?</a:t>
            </a:r>
          </a:p>
          <a:p>
            <a:pPr mar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sz="24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funny_function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):</a:t>
            </a: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a_funny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(b):</a:t>
            </a: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    return 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*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+ 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(b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/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+ 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** 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b)</a:t>
            </a: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a_funny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/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a_funny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lvl="0" indent="0">
              <a:buNone/>
            </a:pP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funny_function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sz="2400" dirty="0" smtClean="0"/>
          </a:p>
        </p:txBody>
      </p:sp>
      <p:pic>
        <p:nvPicPr>
          <p:cNvPr id="4" name="Picture 2" descr="C:\Users\Tom\AppData\Local\Microsoft\Windows\Temporary Internet Files\Content.IE5\XY2P9LNX\MC9000708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228"/>
            <a:ext cx="1405550" cy="169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41789" y="1447800"/>
                <a:ext cx="3914341" cy="13895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  <a:cs typeface="Consolas" pitchFamily="49" charset="0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𝑎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, 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𝑏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𝑐</m:t>
                          </m:r>
                        </m:e>
                      </m:d>
                      <m:r>
                        <a:rPr lang="en-US" sz="2400" i="1">
                          <a:latin typeface="Cambria Math"/>
                          <a:cs typeface="Consolas" pitchFamily="49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𝑎𝑏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sz="2400" i="1">
                                      <a:latin typeface="Cambria Math"/>
                                      <a:cs typeface="Consolas" pitchFamily="49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𝑏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𝑏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𝑎𝑐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sz="2400" i="1">
                                      <a:latin typeface="Cambria Math"/>
                                      <a:cs typeface="Consolas" pitchFamily="49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𝑐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 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789" y="1447800"/>
                <a:ext cx="3914341" cy="13895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910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(Helper)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US" dirty="0" smtClean="0"/>
              <a:t>How does this work?</a:t>
            </a:r>
          </a:p>
          <a:p>
            <a:pPr mar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sz="24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funny_function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):</a:t>
            </a: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a_funny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):</a:t>
            </a: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    return 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*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+ 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/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+ 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**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sz="2400" b="1" u="sng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a_funny</a:t>
            </a:r>
            <a:r>
              <a:rPr lang="en-US" sz="2400" b="1" u="sng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u="sng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b="1" u="sng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400" b="1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/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a_funny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lvl="0" indent="0">
              <a:buNone/>
            </a:pP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funny_function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sz="2400" dirty="0" smtClean="0"/>
          </a:p>
        </p:txBody>
      </p:sp>
      <p:pic>
        <p:nvPicPr>
          <p:cNvPr id="4" name="Picture 2" descr="C:\Users\Tom\AppData\Local\Microsoft\Windows\Temporary Internet Files\Content.IE5\XY2P9LNX\MC9000708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228"/>
            <a:ext cx="1405550" cy="169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" name="Group 31"/>
          <p:cNvGrpSpPr/>
          <p:nvPr/>
        </p:nvGrpSpPr>
        <p:grpSpPr>
          <a:xfrm>
            <a:off x="3200400" y="3581400"/>
            <a:ext cx="4457700" cy="1271457"/>
            <a:chOff x="3200400" y="3581400"/>
            <a:chExt cx="4457700" cy="1271457"/>
          </a:xfrm>
        </p:grpSpPr>
        <p:sp>
          <p:nvSpPr>
            <p:cNvPr id="7" name="Rectangle 6"/>
            <p:cNvSpPr/>
            <p:nvPr/>
          </p:nvSpPr>
          <p:spPr>
            <a:xfrm>
              <a:off x="3848100" y="4038599"/>
              <a:ext cx="266700" cy="355375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00400" y="3581400"/>
              <a:ext cx="266700" cy="355375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76800" y="4046016"/>
              <a:ext cx="266700" cy="355375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391400" y="4046016"/>
              <a:ext cx="266700" cy="355375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14750" y="4497482"/>
              <a:ext cx="266700" cy="355375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Curved Connector 13"/>
            <p:cNvCxnSpPr>
              <a:stCxn id="12" idx="1"/>
              <a:endCxn id="9" idx="0"/>
            </p:cNvCxnSpPr>
            <p:nvPr/>
          </p:nvCxnSpPr>
          <p:spPr>
            <a:xfrm rot="10800000">
              <a:off x="3333750" y="3581400"/>
              <a:ext cx="381000" cy="1093770"/>
            </a:xfrm>
            <a:prstGeom prst="curvedConnector4">
              <a:avLst>
                <a:gd name="adj1" fmla="val 754624"/>
                <a:gd name="adj2" fmla="val 106843"/>
              </a:avLst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urved Connector 16"/>
            <p:cNvCxnSpPr>
              <a:stCxn id="12" idx="1"/>
              <a:endCxn id="7" idx="1"/>
            </p:cNvCxnSpPr>
            <p:nvPr/>
          </p:nvCxnSpPr>
          <p:spPr>
            <a:xfrm rot="10800000" flipH="1">
              <a:off x="3714750" y="4216288"/>
              <a:ext cx="133350" cy="458883"/>
            </a:xfrm>
            <a:prstGeom prst="curvedConnector3">
              <a:avLst>
                <a:gd name="adj1" fmla="val -171429"/>
              </a:avLst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urved Connector 19"/>
            <p:cNvCxnSpPr>
              <a:stCxn id="12" idx="3"/>
              <a:endCxn id="10" idx="1"/>
            </p:cNvCxnSpPr>
            <p:nvPr/>
          </p:nvCxnSpPr>
          <p:spPr>
            <a:xfrm flipV="1">
              <a:off x="3981450" y="4223704"/>
              <a:ext cx="895350" cy="451466"/>
            </a:xfrm>
            <a:prstGeom prst="curvedConnector3">
              <a:avLst>
                <a:gd name="adj1" fmla="val 34636"/>
              </a:avLst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urved Connector 24"/>
            <p:cNvCxnSpPr>
              <a:stCxn id="12" idx="3"/>
              <a:endCxn id="11" idx="0"/>
            </p:cNvCxnSpPr>
            <p:nvPr/>
          </p:nvCxnSpPr>
          <p:spPr>
            <a:xfrm flipV="1">
              <a:off x="3981450" y="4046016"/>
              <a:ext cx="3543300" cy="629154"/>
            </a:xfrm>
            <a:prstGeom prst="curvedConnector4">
              <a:avLst>
                <a:gd name="adj1" fmla="val 43094"/>
                <a:gd name="adj2" fmla="val 162059"/>
              </a:avLst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41789" y="1447800"/>
                <a:ext cx="3914341" cy="13895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  <a:cs typeface="Consolas" pitchFamily="49" charset="0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𝑎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, 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𝑏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𝑐</m:t>
                          </m:r>
                        </m:e>
                      </m:d>
                      <m:r>
                        <a:rPr lang="en-US" sz="2400" i="1">
                          <a:latin typeface="Cambria Math"/>
                          <a:cs typeface="Consolas" pitchFamily="49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𝑎𝑏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sz="2400" i="1">
                                      <a:latin typeface="Cambria Math"/>
                                      <a:cs typeface="Consolas" pitchFamily="49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𝑏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𝑏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𝑎𝑐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sz="2400" i="1">
                                      <a:latin typeface="Cambria Math"/>
                                      <a:cs typeface="Consolas" pitchFamily="49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𝑐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 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789" y="1447800"/>
                <a:ext cx="3914341" cy="13895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465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(Helper)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US" dirty="0" smtClean="0"/>
              <a:t>How does this work?</a:t>
            </a:r>
          </a:p>
          <a:p>
            <a:pPr mar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sz="24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funny_function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):</a:t>
            </a: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a_funny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):</a:t>
            </a: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    return 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*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+ 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/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+ 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**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sz="2400" b="1" u="sng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a_funny</a:t>
            </a:r>
            <a:r>
              <a:rPr lang="en-US" sz="2400" b="1" u="sng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u="sng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b="1" u="sng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400" b="1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/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a_funny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lvl="0" indent="0">
              <a:buNone/>
            </a:pP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funny_function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sz="2400" dirty="0" smtClean="0"/>
          </a:p>
        </p:txBody>
      </p:sp>
      <p:pic>
        <p:nvPicPr>
          <p:cNvPr id="4" name="Picture 2" descr="C:\Users\Tom\AppData\Local\Microsoft\Windows\Temporary Internet Files\Content.IE5\XY2P9LNX\MC9000708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228"/>
            <a:ext cx="1405550" cy="169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" name="Group 31"/>
          <p:cNvGrpSpPr/>
          <p:nvPr/>
        </p:nvGrpSpPr>
        <p:grpSpPr>
          <a:xfrm>
            <a:off x="3200400" y="3581400"/>
            <a:ext cx="4457700" cy="1271457"/>
            <a:chOff x="3200400" y="3581400"/>
            <a:chExt cx="4457700" cy="1271457"/>
          </a:xfrm>
        </p:grpSpPr>
        <p:sp>
          <p:nvSpPr>
            <p:cNvPr id="7" name="Rectangle 6"/>
            <p:cNvSpPr/>
            <p:nvPr/>
          </p:nvSpPr>
          <p:spPr>
            <a:xfrm>
              <a:off x="3848100" y="4038599"/>
              <a:ext cx="266700" cy="355375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00400" y="3581400"/>
              <a:ext cx="266700" cy="355375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76800" y="4046016"/>
              <a:ext cx="266700" cy="355375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391400" y="4046016"/>
              <a:ext cx="266700" cy="355375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14750" y="4497482"/>
              <a:ext cx="266700" cy="355375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Curved Connector 13"/>
            <p:cNvCxnSpPr>
              <a:stCxn id="12" idx="1"/>
              <a:endCxn id="9" idx="0"/>
            </p:cNvCxnSpPr>
            <p:nvPr/>
          </p:nvCxnSpPr>
          <p:spPr>
            <a:xfrm rot="10800000">
              <a:off x="3333750" y="3581400"/>
              <a:ext cx="381000" cy="1093770"/>
            </a:xfrm>
            <a:prstGeom prst="curvedConnector4">
              <a:avLst>
                <a:gd name="adj1" fmla="val 754624"/>
                <a:gd name="adj2" fmla="val 106843"/>
              </a:avLst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urved Connector 16"/>
            <p:cNvCxnSpPr>
              <a:stCxn id="12" idx="1"/>
              <a:endCxn id="7" idx="1"/>
            </p:cNvCxnSpPr>
            <p:nvPr/>
          </p:nvCxnSpPr>
          <p:spPr>
            <a:xfrm rot="10800000" flipH="1">
              <a:off x="3714750" y="4216288"/>
              <a:ext cx="133350" cy="458883"/>
            </a:xfrm>
            <a:prstGeom prst="curvedConnector3">
              <a:avLst>
                <a:gd name="adj1" fmla="val -171429"/>
              </a:avLst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urved Connector 19"/>
            <p:cNvCxnSpPr>
              <a:stCxn id="12" idx="3"/>
              <a:endCxn id="10" idx="1"/>
            </p:cNvCxnSpPr>
            <p:nvPr/>
          </p:nvCxnSpPr>
          <p:spPr>
            <a:xfrm flipV="1">
              <a:off x="3981450" y="4223704"/>
              <a:ext cx="895350" cy="451466"/>
            </a:xfrm>
            <a:prstGeom prst="curvedConnector3">
              <a:avLst>
                <a:gd name="adj1" fmla="val 34636"/>
              </a:avLst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urved Connector 24"/>
            <p:cNvCxnSpPr>
              <a:stCxn id="12" idx="3"/>
              <a:endCxn id="11" idx="0"/>
            </p:cNvCxnSpPr>
            <p:nvPr/>
          </p:nvCxnSpPr>
          <p:spPr>
            <a:xfrm flipV="1">
              <a:off x="3981450" y="4046016"/>
              <a:ext cx="3543300" cy="629154"/>
            </a:xfrm>
            <a:prstGeom prst="curvedConnector4">
              <a:avLst>
                <a:gd name="adj1" fmla="val 43094"/>
                <a:gd name="adj2" fmla="val 162059"/>
              </a:avLst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2393219" y="4419600"/>
            <a:ext cx="17526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nsolas" pitchFamily="49" charset="0"/>
                <a:cs typeface="Consolas" pitchFamily="49" charset="0"/>
              </a:rPr>
              <a:t>26</a:t>
            </a:r>
            <a:endParaRPr lang="en-US" sz="3200" dirty="0">
              <a:latin typeface="Consolas" pitchFamily="49" charset="0"/>
              <a:cs typeface="Consolas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841789" y="1447800"/>
                <a:ext cx="3914341" cy="13895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  <a:cs typeface="Consolas" pitchFamily="49" charset="0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𝑎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, 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𝑏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𝑐</m:t>
                          </m:r>
                        </m:e>
                      </m:d>
                      <m:r>
                        <a:rPr lang="en-US" sz="2400" i="1">
                          <a:latin typeface="Cambria Math"/>
                          <a:cs typeface="Consolas" pitchFamily="49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𝑎𝑏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sz="2400" i="1">
                                      <a:latin typeface="Cambria Math"/>
                                      <a:cs typeface="Consolas" pitchFamily="49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𝑏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𝑏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𝑎𝑐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sz="2400" i="1">
                                      <a:latin typeface="Cambria Math"/>
                                      <a:cs typeface="Consolas" pitchFamily="49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𝑐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 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789" y="1447800"/>
                <a:ext cx="3914341" cy="13895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901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(Helper)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US" dirty="0" smtClean="0"/>
              <a:t>How does this work?</a:t>
            </a:r>
          </a:p>
          <a:p>
            <a:pPr mar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sz="24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funny_function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):</a:t>
            </a: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a_funny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):</a:t>
            </a: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    return 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* </a:t>
            </a:r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+ 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/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+ 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** </a:t>
            </a:r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a_funny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/ </a:t>
            </a:r>
            <a:r>
              <a:rPr lang="en-US" sz="2400" b="1" u="sng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a_funny</a:t>
            </a:r>
            <a:r>
              <a:rPr lang="en-US" sz="2400" b="1" u="sng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u="sng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400" b="1" u="sng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lvl="0" indent="0">
              <a:buNone/>
            </a:pP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funny_function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sz="2400" dirty="0" smtClean="0"/>
          </a:p>
        </p:txBody>
      </p:sp>
      <p:pic>
        <p:nvPicPr>
          <p:cNvPr id="4" name="Picture 2" descr="C:\Users\Tom\AppData\Local\Microsoft\Windows\Temporary Internet Files\Content.IE5\XY2P9LNX\MC9000708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228"/>
            <a:ext cx="1405550" cy="169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93219" y="4419600"/>
            <a:ext cx="17526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nsolas" pitchFamily="49" charset="0"/>
                <a:cs typeface="Consolas" pitchFamily="49" charset="0"/>
              </a:rPr>
              <a:t>26</a:t>
            </a:r>
            <a:endParaRPr lang="en-US" sz="32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200400" y="3610059"/>
            <a:ext cx="4457700" cy="1226616"/>
            <a:chOff x="3200400" y="3610059"/>
            <a:chExt cx="4457700" cy="1226616"/>
          </a:xfrm>
        </p:grpSpPr>
        <p:sp>
          <p:nvSpPr>
            <p:cNvPr id="8" name="Rectangle 7"/>
            <p:cNvSpPr/>
            <p:nvPr/>
          </p:nvSpPr>
          <p:spPr>
            <a:xfrm>
              <a:off x="3852314" y="4064225"/>
              <a:ext cx="266700" cy="355375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00400" y="3610059"/>
              <a:ext cx="266700" cy="355375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76800" y="4064224"/>
              <a:ext cx="266700" cy="355375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391400" y="4053602"/>
              <a:ext cx="266700" cy="355375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910896" y="4481300"/>
              <a:ext cx="261304" cy="355375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Curved Connector 12"/>
            <p:cNvCxnSpPr>
              <a:stCxn id="12" idx="1"/>
              <a:endCxn id="9" idx="0"/>
            </p:cNvCxnSpPr>
            <p:nvPr/>
          </p:nvCxnSpPr>
          <p:spPr>
            <a:xfrm rot="10800000">
              <a:off x="3333750" y="3610060"/>
              <a:ext cx="2577146" cy="1048929"/>
            </a:xfrm>
            <a:prstGeom prst="curvedConnector4">
              <a:avLst>
                <a:gd name="adj1" fmla="val 54635"/>
                <a:gd name="adj2" fmla="val 107136"/>
              </a:avLst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urved Connector 13"/>
            <p:cNvCxnSpPr>
              <a:stCxn id="12" idx="1"/>
              <a:endCxn id="8" idx="3"/>
            </p:cNvCxnSpPr>
            <p:nvPr/>
          </p:nvCxnSpPr>
          <p:spPr>
            <a:xfrm rot="10800000">
              <a:off x="4119014" y="4241914"/>
              <a:ext cx="1791882" cy="417075"/>
            </a:xfrm>
            <a:prstGeom prst="curvedConnector3">
              <a:avLst>
                <a:gd name="adj1" fmla="val 74838"/>
              </a:avLst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urved Connector 14"/>
            <p:cNvCxnSpPr>
              <a:stCxn id="12" idx="0"/>
              <a:endCxn id="10" idx="0"/>
            </p:cNvCxnSpPr>
            <p:nvPr/>
          </p:nvCxnSpPr>
          <p:spPr>
            <a:xfrm rot="16200000" flipV="1">
              <a:off x="5317311" y="3757063"/>
              <a:ext cx="417076" cy="1031398"/>
            </a:xfrm>
            <a:prstGeom prst="curvedConnector3">
              <a:avLst>
                <a:gd name="adj1" fmla="val 189733"/>
              </a:avLst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urved Connector 15"/>
            <p:cNvCxnSpPr>
              <a:stCxn id="12" idx="3"/>
              <a:endCxn id="11" idx="0"/>
            </p:cNvCxnSpPr>
            <p:nvPr/>
          </p:nvCxnSpPr>
          <p:spPr>
            <a:xfrm flipV="1">
              <a:off x="6172200" y="4053602"/>
              <a:ext cx="1352550" cy="605386"/>
            </a:xfrm>
            <a:prstGeom prst="curvedConnector4">
              <a:avLst>
                <a:gd name="adj1" fmla="val 49856"/>
                <a:gd name="adj2" fmla="val 137761"/>
              </a:avLst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841789" y="1447800"/>
                <a:ext cx="3914341" cy="13895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  <a:cs typeface="Consolas" pitchFamily="49" charset="0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𝑎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, 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𝑏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𝑐</m:t>
                          </m:r>
                        </m:e>
                      </m:d>
                      <m:r>
                        <a:rPr lang="en-US" sz="2400" i="1">
                          <a:latin typeface="Cambria Math"/>
                          <a:cs typeface="Consolas" pitchFamily="49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𝑎𝑏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sz="2400" i="1">
                                      <a:latin typeface="Cambria Math"/>
                                      <a:cs typeface="Consolas" pitchFamily="49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𝑏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𝑏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𝑎𝑐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sz="2400" i="1">
                                      <a:latin typeface="Cambria Math"/>
                                      <a:cs typeface="Consolas" pitchFamily="49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𝑐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 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789" y="1447800"/>
                <a:ext cx="3914341" cy="13895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919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(Helper)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US" dirty="0" smtClean="0"/>
              <a:t>How does this work?</a:t>
            </a:r>
          </a:p>
          <a:p>
            <a:pPr mar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sz="24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funny_function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):</a:t>
            </a: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a_funny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):</a:t>
            </a: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    return 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* </a:t>
            </a:r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+ 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/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+ 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** </a:t>
            </a:r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a_funny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/ </a:t>
            </a:r>
            <a:r>
              <a:rPr lang="en-US" sz="2400" b="1" u="sng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a_funny</a:t>
            </a:r>
            <a:r>
              <a:rPr lang="en-US" sz="2400" b="1" u="sng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u="sng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400" b="1" u="sng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lvl="0" indent="0">
              <a:buNone/>
            </a:pP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funny_function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sz="2400" dirty="0" smtClean="0"/>
          </a:p>
        </p:txBody>
      </p:sp>
      <p:pic>
        <p:nvPicPr>
          <p:cNvPr id="4" name="Picture 2" descr="C:\Users\Tom\AppData\Local\Microsoft\Windows\Temporary Internet Files\Content.IE5\XY2P9LNX\MC9000708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228"/>
            <a:ext cx="1405550" cy="169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93219" y="4419600"/>
            <a:ext cx="17526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nsolas" pitchFamily="49" charset="0"/>
                <a:cs typeface="Consolas" pitchFamily="49" charset="0"/>
              </a:rPr>
              <a:t>26</a:t>
            </a:r>
            <a:endParaRPr lang="en-US" sz="32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200400" y="3610059"/>
            <a:ext cx="4457700" cy="1226616"/>
            <a:chOff x="3200400" y="3610059"/>
            <a:chExt cx="4457700" cy="1226616"/>
          </a:xfrm>
        </p:grpSpPr>
        <p:sp>
          <p:nvSpPr>
            <p:cNvPr id="7" name="Rectangle 6"/>
            <p:cNvSpPr/>
            <p:nvPr/>
          </p:nvSpPr>
          <p:spPr>
            <a:xfrm>
              <a:off x="3852314" y="4064225"/>
              <a:ext cx="266700" cy="355375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200400" y="3610059"/>
              <a:ext cx="266700" cy="355375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876800" y="4064224"/>
              <a:ext cx="266700" cy="355375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391400" y="4053602"/>
              <a:ext cx="266700" cy="355375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10896" y="4481300"/>
              <a:ext cx="261304" cy="355375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Curved Connector 11"/>
            <p:cNvCxnSpPr>
              <a:stCxn id="11" idx="1"/>
              <a:endCxn id="8" idx="0"/>
            </p:cNvCxnSpPr>
            <p:nvPr/>
          </p:nvCxnSpPr>
          <p:spPr>
            <a:xfrm rot="10800000">
              <a:off x="3333750" y="3610060"/>
              <a:ext cx="2577146" cy="1048929"/>
            </a:xfrm>
            <a:prstGeom prst="curvedConnector4">
              <a:avLst>
                <a:gd name="adj1" fmla="val 54635"/>
                <a:gd name="adj2" fmla="val 107136"/>
              </a:avLst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urved Connector 12"/>
            <p:cNvCxnSpPr>
              <a:stCxn id="11" idx="1"/>
              <a:endCxn id="7" idx="3"/>
            </p:cNvCxnSpPr>
            <p:nvPr/>
          </p:nvCxnSpPr>
          <p:spPr>
            <a:xfrm rot="10800000">
              <a:off x="4119014" y="4241914"/>
              <a:ext cx="1791882" cy="417075"/>
            </a:xfrm>
            <a:prstGeom prst="curvedConnector3">
              <a:avLst>
                <a:gd name="adj1" fmla="val 74838"/>
              </a:avLst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urved Connector 13"/>
            <p:cNvCxnSpPr>
              <a:stCxn id="11" idx="0"/>
              <a:endCxn id="9" idx="0"/>
            </p:cNvCxnSpPr>
            <p:nvPr/>
          </p:nvCxnSpPr>
          <p:spPr>
            <a:xfrm rot="16200000" flipV="1">
              <a:off x="5317311" y="3757063"/>
              <a:ext cx="417076" cy="1031398"/>
            </a:xfrm>
            <a:prstGeom prst="curvedConnector3">
              <a:avLst>
                <a:gd name="adj1" fmla="val 189733"/>
              </a:avLst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urved Connector 14"/>
            <p:cNvCxnSpPr>
              <a:stCxn id="11" idx="3"/>
              <a:endCxn id="10" idx="0"/>
            </p:cNvCxnSpPr>
            <p:nvPr/>
          </p:nvCxnSpPr>
          <p:spPr>
            <a:xfrm flipV="1">
              <a:off x="6172200" y="4053602"/>
              <a:ext cx="1352550" cy="605386"/>
            </a:xfrm>
            <a:prstGeom prst="curvedConnector4">
              <a:avLst>
                <a:gd name="adj1" fmla="val 49856"/>
                <a:gd name="adj2" fmla="val 137761"/>
              </a:avLst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4569977" y="4430114"/>
            <a:ext cx="17526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nsolas" pitchFamily="49" charset="0"/>
                <a:cs typeface="Consolas" pitchFamily="49" charset="0"/>
              </a:rPr>
              <a:t>79</a:t>
            </a:r>
            <a:endParaRPr lang="en-US" sz="3200" dirty="0">
              <a:latin typeface="Consolas" pitchFamily="49" charset="0"/>
              <a:cs typeface="Consolas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841789" y="1447800"/>
                <a:ext cx="3914341" cy="13895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  <a:cs typeface="Consolas" pitchFamily="49" charset="0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𝑎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, 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𝑏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𝑐</m:t>
                          </m:r>
                        </m:e>
                      </m:d>
                      <m:r>
                        <a:rPr lang="en-US" sz="2400" i="1">
                          <a:latin typeface="Cambria Math"/>
                          <a:cs typeface="Consolas" pitchFamily="49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𝑎𝑏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sz="2400" i="1">
                                      <a:latin typeface="Cambria Math"/>
                                      <a:cs typeface="Consolas" pitchFamily="49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𝑏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𝑏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𝑎𝑐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sz="2400" i="1">
                                      <a:latin typeface="Cambria Math"/>
                                      <a:cs typeface="Consolas" pitchFamily="49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𝑐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 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789" y="1447800"/>
                <a:ext cx="3914341" cy="13895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966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(Helper)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US" dirty="0" smtClean="0"/>
              <a:t>How does this work?</a:t>
            </a:r>
          </a:p>
          <a:p>
            <a:pPr mar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sz="24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funny_function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):</a:t>
            </a: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a_funny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(b):</a:t>
            </a: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    return 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* b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+ 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(b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/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+ 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** b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a_funny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/ </a:t>
            </a:r>
            <a:r>
              <a:rPr lang="en-US" sz="2400" b="1" u="sng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a_funny</a:t>
            </a:r>
            <a:r>
              <a:rPr lang="en-US" sz="2400" b="1" u="sng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u="sng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400" b="1" u="sng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lvl="0" indent="0">
              <a:buNone/>
            </a:pP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funny_function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sz="2400" dirty="0" smtClean="0"/>
          </a:p>
        </p:txBody>
      </p:sp>
      <p:pic>
        <p:nvPicPr>
          <p:cNvPr id="4" name="Picture 2" descr="C:\Users\Tom\AppData\Local\Microsoft\Windows\Temporary Internet Files\Content.IE5\XY2P9LNX\MC9000708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228"/>
            <a:ext cx="1405550" cy="169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93219" y="4419600"/>
            <a:ext cx="17526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nsolas" pitchFamily="49" charset="0"/>
                <a:cs typeface="Consolas" pitchFamily="49" charset="0"/>
              </a:rPr>
              <a:t>26</a:t>
            </a:r>
            <a:endParaRPr lang="en-US" sz="32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69977" y="4430114"/>
            <a:ext cx="17526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nsolas" pitchFamily="49" charset="0"/>
                <a:cs typeface="Consolas" pitchFamily="49" charset="0"/>
              </a:rPr>
              <a:t>79</a:t>
            </a:r>
            <a:endParaRPr lang="en-US" sz="32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419600" y="5257800"/>
            <a:ext cx="2514600" cy="584775"/>
            <a:chOff x="4419600" y="5257800"/>
            <a:chExt cx="25146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5181600" y="5257800"/>
              <a:ext cx="1752600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Consolas" pitchFamily="49" charset="0"/>
                  <a:cs typeface="Consolas" pitchFamily="49" charset="0"/>
                </a:rPr>
                <a:t>0.329…</a:t>
              </a:r>
              <a:endParaRPr lang="en-US" sz="32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4419600" y="5321587"/>
              <a:ext cx="761999" cy="4572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841789" y="1447800"/>
                <a:ext cx="3914341" cy="13895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  <a:cs typeface="Consolas" pitchFamily="49" charset="0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𝑎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, 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𝑏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𝑐</m:t>
                          </m:r>
                        </m:e>
                      </m:d>
                      <m:r>
                        <a:rPr lang="en-US" sz="2400" i="1">
                          <a:latin typeface="Cambria Math"/>
                          <a:cs typeface="Consolas" pitchFamily="49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𝑎𝑏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sz="2400" i="1">
                                      <a:latin typeface="Cambria Math"/>
                                      <a:cs typeface="Consolas" pitchFamily="49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𝑏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𝑏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𝑎𝑐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sz="2400" i="1">
                                      <a:latin typeface="Cambria Math"/>
                                      <a:cs typeface="Consolas" pitchFamily="49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𝑐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 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789" y="1447800"/>
                <a:ext cx="3914341" cy="13895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535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be placed into study/exam groups in discussion section today.</a:t>
            </a:r>
          </a:p>
          <a:p>
            <a:pPr lvl="1"/>
            <a:r>
              <a:rPr lang="en-US" dirty="0" smtClean="0"/>
              <a:t>Email your TA ASAP if you can’t make section so they can assign you a group.</a:t>
            </a:r>
          </a:p>
          <a:p>
            <a:r>
              <a:rPr lang="en-US" dirty="0" smtClean="0"/>
              <a:t>Homework 1 is due tomorrow night.</a:t>
            </a:r>
          </a:p>
          <a:p>
            <a:r>
              <a:rPr lang="en-US" dirty="0" smtClean="0"/>
              <a:t>Homework 2 is out and due Tuesday night.</a:t>
            </a:r>
          </a:p>
          <a:p>
            <a:r>
              <a:rPr lang="en-US" dirty="0" smtClean="0"/>
              <a:t>Project 1 is out and due the night of 6/29.</a:t>
            </a:r>
            <a:endParaRPr lang="en-US" dirty="0"/>
          </a:p>
        </p:txBody>
      </p:sp>
      <p:pic>
        <p:nvPicPr>
          <p:cNvPr id="20482" name="Picture 2" descr="C:\Users\Tom\AppData\Local\Microsoft\Windows\Temporary Internet Files\Content.IE5\2KM4G9E1\MC9001958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830" y="0"/>
            <a:ext cx="1814170" cy="1592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7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Science in the News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153" y="1256965"/>
            <a:ext cx="5677693" cy="4801270"/>
          </a:xfrm>
        </p:spPr>
      </p:pic>
      <p:sp>
        <p:nvSpPr>
          <p:cNvPr id="5" name="TextBox 4"/>
          <p:cNvSpPr txBox="1"/>
          <p:nvPr/>
        </p:nvSpPr>
        <p:spPr>
          <a:xfrm>
            <a:off x="2088116" y="6078379"/>
            <a:ext cx="4998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http://blogs.wsj.com/tech-europe/2012/06/20/ai-system-automates-consumer-complaints/</a:t>
            </a:r>
          </a:p>
        </p:txBody>
      </p:sp>
    </p:spTree>
    <p:extLst>
      <p:ext uri="{BB962C8B-B14F-4D97-AF65-F5344CB8AC3E}">
        <p14:creationId xmlns:p14="http://schemas.microsoft.com/office/powerpoint/2010/main" val="261404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Making Adders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add_1_to_twice(n):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return (2*n)+1</a:t>
            </a:r>
          </a:p>
          <a:p>
            <a:pPr marL="0" indent="0">
              <a:buNone/>
            </a:pP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add_2_to_twice(n):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return (2*n)+2</a:t>
            </a:r>
          </a:p>
          <a:p>
            <a:pPr marL="0" indent="0">
              <a:buNone/>
            </a:pP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add_3_to_twice(n):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return (2*n)+3</a:t>
            </a:r>
          </a:p>
          <a:p>
            <a:pPr marL="0" indent="0"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add_65536_to_twice(n):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return (2*n)+65536</a:t>
            </a:r>
          </a:p>
          <a:p>
            <a:pPr marL="0" indent="0">
              <a:buNone/>
            </a:pP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add_65537_to_twice(n):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return (2*n)+65537</a:t>
            </a:r>
          </a:p>
          <a:p>
            <a:pPr marL="0" indent="0"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...</a:t>
            </a:r>
          </a:p>
        </p:txBody>
      </p:sp>
      <p:pic>
        <p:nvPicPr>
          <p:cNvPr id="4100" name="Picture 4" descr="Shows the front parts of two common adders. One snake has the normal colour while the other has melanistic color/pattern form. The head of the normal snake is enclosed in a half-coil of the melanistic form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"/>
            <a:ext cx="1676400" cy="129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59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Making Adders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add_1_to_twice(n):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return (2*n)+1</a:t>
            </a:r>
          </a:p>
          <a:p>
            <a:pPr marL="0" indent="0">
              <a:buNone/>
            </a:pP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add_2_to_twice(n):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return (2*n)+2</a:t>
            </a:r>
          </a:p>
          <a:p>
            <a:pPr marL="0" indent="0">
              <a:buNone/>
            </a:pP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add_3_to_twice(n):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return (2*n)+3</a:t>
            </a:r>
          </a:p>
          <a:p>
            <a:pPr marL="0" indent="0"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add_65536_to_twice(n):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return (2*n)+65536</a:t>
            </a:r>
          </a:p>
          <a:p>
            <a:pPr marL="0" indent="0">
              <a:buNone/>
            </a:pP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add_65537_to_twice(n):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return (2*n)+65537</a:t>
            </a:r>
          </a:p>
          <a:p>
            <a:pPr marL="0" indent="0"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...</a:t>
            </a:r>
          </a:p>
        </p:txBody>
      </p:sp>
      <p:sp>
        <p:nvSpPr>
          <p:cNvPr id="5" name="Rectangle 4"/>
          <p:cNvSpPr/>
          <p:nvPr/>
        </p:nvSpPr>
        <p:spPr>
          <a:xfrm rot="20883295">
            <a:off x="431657" y="3173448"/>
            <a:ext cx="8186078" cy="609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be a better way!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4" descr="Shows the front parts of two common adders. One snake has the normal colour while the other has melanistic color/pattern form. The head of the normal snake is enclosed in a half-coil of the melanistic form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"/>
            <a:ext cx="1676400" cy="129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00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Making Adders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add_</a:t>
            </a:r>
            <a:r>
              <a:rPr lang="en-US" sz="21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_to_twice(n):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return (2*n)+</a:t>
            </a:r>
            <a:r>
              <a:rPr lang="en-US" sz="21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</a:t>
            </a:r>
          </a:p>
          <a:p>
            <a:pPr marL="0" indent="0">
              <a:buNone/>
            </a:pP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add_</a:t>
            </a:r>
            <a:r>
              <a:rPr lang="en-US" sz="21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_to_twice(n):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return (2*n)+</a:t>
            </a:r>
            <a:r>
              <a:rPr lang="en-US" sz="21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</a:p>
          <a:p>
            <a:pPr marL="0" indent="0">
              <a:buNone/>
            </a:pP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add_</a:t>
            </a:r>
            <a:r>
              <a:rPr lang="en-US" sz="21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_to_twice(n):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return (2*n)+</a:t>
            </a:r>
            <a:r>
              <a:rPr lang="en-US" sz="21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</a:t>
            </a:r>
          </a:p>
          <a:p>
            <a:pPr marL="0" indent="0"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add_</a:t>
            </a:r>
            <a:r>
              <a:rPr lang="en-US" sz="21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65536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_to_twice(n):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return (2*n)+</a:t>
            </a:r>
            <a:r>
              <a:rPr lang="en-US" sz="21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65536</a:t>
            </a:r>
          </a:p>
          <a:p>
            <a:pPr marL="0" indent="0">
              <a:buNone/>
            </a:pP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add_</a:t>
            </a:r>
            <a:r>
              <a:rPr lang="en-US" sz="21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65537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_to_twice(n):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return (2*n)+</a:t>
            </a:r>
            <a:r>
              <a:rPr lang="en-US" sz="21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65537</a:t>
            </a:r>
          </a:p>
          <a:p>
            <a:pPr marL="0" indent="0"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...</a:t>
            </a:r>
          </a:p>
        </p:txBody>
      </p:sp>
      <p:pic>
        <p:nvPicPr>
          <p:cNvPr id="6" name="Picture 4" descr="Shows the front parts of two common adders. One snake has the normal colour while the other has melanistic color/pattern form. The head of the normal snake is enclosed in a half-coil of the melanistic form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"/>
            <a:ext cx="1676400" cy="129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943600" y="3124200"/>
            <a:ext cx="2209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Can we generalize?</a:t>
            </a:r>
            <a:endParaRPr lang="en-US" sz="3200" dirty="0"/>
          </a:p>
        </p:txBody>
      </p:sp>
      <p:sp>
        <p:nvSpPr>
          <p:cNvPr id="8" name="Freeform 7"/>
          <p:cNvSpPr/>
          <p:nvPr/>
        </p:nvSpPr>
        <p:spPr>
          <a:xfrm rot="15887354" flipH="1">
            <a:off x="4951504" y="2898267"/>
            <a:ext cx="492404" cy="3181549"/>
          </a:xfrm>
          <a:custGeom>
            <a:avLst/>
            <a:gdLst>
              <a:gd name="connsiteX0" fmla="*/ 0 w 1520190"/>
              <a:gd name="connsiteY0" fmla="*/ 1120140 h 1142977"/>
              <a:gd name="connsiteX1" fmla="*/ 1131570 w 1520190"/>
              <a:gd name="connsiteY1" fmla="*/ 994410 h 1142977"/>
              <a:gd name="connsiteX2" fmla="*/ 1520190 w 1520190"/>
              <a:gd name="connsiteY2" fmla="*/ 0 h 1142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0190" h="1142977">
                <a:moveTo>
                  <a:pt x="0" y="1120140"/>
                </a:moveTo>
                <a:cubicBezTo>
                  <a:pt x="439102" y="1150620"/>
                  <a:pt x="878205" y="1181100"/>
                  <a:pt x="1131570" y="994410"/>
                </a:cubicBezTo>
                <a:cubicBezTo>
                  <a:pt x="1384935" y="807720"/>
                  <a:pt x="1452562" y="403860"/>
                  <a:pt x="1520190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9" name="Freeform 8"/>
          <p:cNvSpPr/>
          <p:nvPr/>
        </p:nvSpPr>
        <p:spPr>
          <a:xfrm rot="16200000" flipH="1">
            <a:off x="4613068" y="3092877"/>
            <a:ext cx="1527810" cy="3571655"/>
          </a:xfrm>
          <a:custGeom>
            <a:avLst/>
            <a:gdLst>
              <a:gd name="connsiteX0" fmla="*/ 0 w 1798320"/>
              <a:gd name="connsiteY0" fmla="*/ 3208020 h 3284838"/>
              <a:gd name="connsiteX1" fmla="*/ 1089660 w 1798320"/>
              <a:gd name="connsiteY1" fmla="*/ 3177540 h 3284838"/>
              <a:gd name="connsiteX2" fmla="*/ 1554480 w 1798320"/>
              <a:gd name="connsiteY2" fmla="*/ 2171700 h 3284838"/>
              <a:gd name="connsiteX3" fmla="*/ 1798320 w 1798320"/>
              <a:gd name="connsiteY3" fmla="*/ 0 h 328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8320" h="3284838">
                <a:moveTo>
                  <a:pt x="0" y="3208020"/>
                </a:moveTo>
                <a:cubicBezTo>
                  <a:pt x="415290" y="3279140"/>
                  <a:pt x="830580" y="3350260"/>
                  <a:pt x="1089660" y="3177540"/>
                </a:cubicBezTo>
                <a:cubicBezTo>
                  <a:pt x="1348740" y="3004820"/>
                  <a:pt x="1436370" y="2701290"/>
                  <a:pt x="1554480" y="2171700"/>
                </a:cubicBezTo>
                <a:cubicBezTo>
                  <a:pt x="1672590" y="1642110"/>
                  <a:pt x="1735455" y="821055"/>
                  <a:pt x="1798320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 rot="16200000">
            <a:off x="4648543" y="609942"/>
            <a:ext cx="913714" cy="4114800"/>
          </a:xfrm>
          <a:custGeom>
            <a:avLst/>
            <a:gdLst>
              <a:gd name="connsiteX0" fmla="*/ 0 w 1798320"/>
              <a:gd name="connsiteY0" fmla="*/ 3208020 h 3284838"/>
              <a:gd name="connsiteX1" fmla="*/ 1089660 w 1798320"/>
              <a:gd name="connsiteY1" fmla="*/ 3177540 h 3284838"/>
              <a:gd name="connsiteX2" fmla="*/ 1554480 w 1798320"/>
              <a:gd name="connsiteY2" fmla="*/ 2171700 h 3284838"/>
              <a:gd name="connsiteX3" fmla="*/ 1798320 w 1798320"/>
              <a:gd name="connsiteY3" fmla="*/ 0 h 328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8320" h="3284838">
                <a:moveTo>
                  <a:pt x="0" y="3208020"/>
                </a:moveTo>
                <a:cubicBezTo>
                  <a:pt x="415290" y="3279140"/>
                  <a:pt x="830580" y="3350260"/>
                  <a:pt x="1089660" y="3177540"/>
                </a:cubicBezTo>
                <a:cubicBezTo>
                  <a:pt x="1348740" y="3004820"/>
                  <a:pt x="1436370" y="2701290"/>
                  <a:pt x="1554480" y="2171700"/>
                </a:cubicBezTo>
                <a:cubicBezTo>
                  <a:pt x="1672590" y="1642110"/>
                  <a:pt x="1735455" y="821055"/>
                  <a:pt x="1798320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048000" y="2971800"/>
            <a:ext cx="2895600" cy="38100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" idx="1"/>
          </p:cNvCxnSpPr>
          <p:nvPr/>
        </p:nvCxnSpPr>
        <p:spPr>
          <a:xfrm flipV="1">
            <a:off x="3048000" y="3619500"/>
            <a:ext cx="2895600" cy="11430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949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Making Adders</a:t>
            </a:r>
            <a:endParaRPr lang="en-US" dirty="0"/>
          </a:p>
        </p:txBody>
      </p:sp>
      <p:pic>
        <p:nvPicPr>
          <p:cNvPr id="6" name="Picture 4" descr="Shows the front parts of two common adders. One snake has the normal colour while the other has melanistic color/pattern form. The head of the normal snake is enclosed in a half-coil of the melanistic form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"/>
            <a:ext cx="1676400" cy="129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http://farm8.staticflickr.com/7014/6766279501_4ddeb9193c_z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346" y="1219200"/>
            <a:ext cx="3017308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7000" y="5744933"/>
            <a:ext cx="37128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http://farm8.staticflickr.com/7014/6766279501_4ddeb9193c_z.jpg</a:t>
            </a:r>
          </a:p>
        </p:txBody>
      </p:sp>
    </p:spTree>
    <p:extLst>
      <p:ext uri="{BB962C8B-B14F-4D97-AF65-F5344CB8AC3E}">
        <p14:creationId xmlns:p14="http://schemas.microsoft.com/office/powerpoint/2010/main" val="360789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Making Adders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6580"/>
            <a:ext cx="6324600" cy="47256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make_adder_for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1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      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add_</a:t>
            </a:r>
            <a:r>
              <a:rPr lang="en-US" sz="21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_to_twice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(n):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           return (2*n)+</a:t>
            </a:r>
            <a:r>
              <a:rPr lang="en-US" sz="21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       return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add_m_to_twice</a:t>
            </a:r>
            <a:endParaRPr lang="en-US" sz="21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21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add_</a:t>
            </a:r>
            <a:r>
              <a:rPr lang="en-US" sz="21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_to_twice =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make_adder_for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1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sz="21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add_</a:t>
            </a:r>
            <a:r>
              <a:rPr lang="en-US" sz="21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_to_twice =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make_adder_for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1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sz="21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add_</a:t>
            </a:r>
            <a:r>
              <a:rPr lang="en-US" sz="21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_to_twice =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make_adder_for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1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sz="21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add_</a:t>
            </a:r>
            <a:r>
              <a:rPr lang="en-US" sz="21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65536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_to_twice =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make_adder_for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1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65536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add_</a:t>
            </a:r>
            <a:r>
              <a:rPr lang="en-US" sz="21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65537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_to_twice =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make_adder_for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1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65537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...</a:t>
            </a:r>
            <a:endParaRPr lang="en-US" sz="21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21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2100" dirty="0" smtClean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4100" name="Picture 4" descr="Shows the front parts of two common adders. One snake has the normal colour while the other has melanistic color/pattern form. The head of the normal snake is enclosed in a half-coil of the melanistic form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"/>
            <a:ext cx="1676400" cy="129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40248" y="2024154"/>
            <a:ext cx="6141552" cy="2547846"/>
            <a:chOff x="2837640" y="3609159"/>
            <a:chExt cx="3639360" cy="883542"/>
          </a:xfrm>
        </p:grpSpPr>
        <p:grpSp>
          <p:nvGrpSpPr>
            <p:cNvPr id="9" name="Group 8"/>
            <p:cNvGrpSpPr/>
            <p:nvPr/>
          </p:nvGrpSpPr>
          <p:grpSpPr>
            <a:xfrm>
              <a:off x="2837640" y="3609159"/>
              <a:ext cx="3639360" cy="883541"/>
              <a:chOff x="2454633" y="3136900"/>
              <a:chExt cx="4077178" cy="1212584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2861033" y="3136900"/>
                <a:ext cx="3376755" cy="1212584"/>
                <a:chOff x="3572233" y="2857500"/>
                <a:chExt cx="3376755" cy="1212584"/>
              </a:xfrm>
            </p:grpSpPr>
            <p:grpSp>
              <p:nvGrpSpPr>
                <p:cNvPr id="14" name="Group 13"/>
                <p:cNvGrpSpPr/>
                <p:nvPr/>
              </p:nvGrpSpPr>
              <p:grpSpPr>
                <a:xfrm>
                  <a:off x="3657600" y="2857500"/>
                  <a:ext cx="3093644" cy="1212584"/>
                  <a:chOff x="2057400" y="3124200"/>
                  <a:chExt cx="3093644" cy="1212584"/>
                </a:xfrm>
              </p:grpSpPr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2057400" y="3124200"/>
                    <a:ext cx="2581442" cy="0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2576572" y="4336784"/>
                    <a:ext cx="2560244" cy="0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2057401" y="3742158"/>
                    <a:ext cx="533400" cy="0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4617644" y="3124200"/>
                    <a:ext cx="0" cy="574377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4617644" y="3698577"/>
                    <a:ext cx="533400" cy="0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5" name="TextBox 14"/>
                <p:cNvSpPr txBox="1"/>
                <p:nvPr/>
              </p:nvSpPr>
              <p:spPr>
                <a:xfrm>
                  <a:off x="3572233" y="2969994"/>
                  <a:ext cx="3376755" cy="1054647"/>
                </a:xfrm>
                <a:prstGeom prst="rect">
                  <a:avLst/>
                </a:prstGeom>
                <a:noFill/>
              </p:spPr>
              <p:txBody>
                <a:bodyPr wrap="square" rtlCol="0" anchor="t" anchorCtr="1">
                  <a:spAutoFit/>
                </a:bodyPr>
                <a:lstStyle/>
                <a:p>
                  <a:r>
                    <a:rPr lang="en-US" sz="2300" i="1" dirty="0" err="1" smtClean="0">
                      <a:solidFill>
                        <a:schemeClr val="tx2">
                          <a:lumMod val="75000"/>
                        </a:schemeClr>
                      </a:solidFill>
                      <a:latin typeface="Consolas" pitchFamily="49" charset="0"/>
                      <a:cs typeface="Consolas" pitchFamily="49" charset="0"/>
                    </a:rPr>
                    <a:t>make_adder_for</a:t>
                  </a:r>
                  <a:r>
                    <a:rPr lang="en-US" sz="2300" i="1" dirty="0" smtClean="0">
                      <a:solidFill>
                        <a:schemeClr val="tx2">
                          <a:lumMod val="75000"/>
                        </a:schemeClr>
                      </a:solidFill>
                      <a:latin typeface="Consolas" pitchFamily="49" charset="0"/>
                      <a:cs typeface="Consolas" pitchFamily="49" charset="0"/>
                    </a:rPr>
                    <a:t>(</a:t>
                  </a:r>
                  <a:r>
                    <a:rPr lang="en-US" sz="2300" i="1" dirty="0" smtClean="0">
                      <a:solidFill>
                        <a:srgbClr val="FF0000"/>
                      </a:solidFill>
                      <a:latin typeface="Consolas" pitchFamily="49" charset="0"/>
                      <a:cs typeface="Consolas" pitchFamily="49" charset="0"/>
                    </a:rPr>
                    <a:t>m</a:t>
                  </a:r>
                  <a:r>
                    <a:rPr lang="en-US" sz="2300" i="1" dirty="0" smtClean="0">
                      <a:solidFill>
                        <a:schemeClr val="tx2">
                          <a:lumMod val="75000"/>
                        </a:schemeClr>
                      </a:solidFill>
                      <a:latin typeface="Consolas" pitchFamily="49" charset="0"/>
                      <a:cs typeface="Consolas" pitchFamily="49" charset="0"/>
                    </a:rPr>
                    <a:t>):</a:t>
                  </a:r>
                </a:p>
                <a:p>
                  <a:r>
                    <a:rPr lang="en-US" sz="2300" i="1" dirty="0">
                      <a:solidFill>
                        <a:schemeClr val="tx2">
                          <a:lumMod val="75000"/>
                        </a:schemeClr>
                      </a:solidFill>
                      <a:latin typeface="Consolas" pitchFamily="49" charset="0"/>
                      <a:cs typeface="Consolas" pitchFamily="49" charset="0"/>
                    </a:rPr>
                    <a:t>	</a:t>
                  </a:r>
                  <a:endParaRPr lang="en-US" sz="2300" i="1" dirty="0" smtClean="0">
                    <a:solidFill>
                      <a:schemeClr val="tx2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endParaRPr>
                </a:p>
                <a:p>
                  <a:endParaRPr lang="en-US" sz="2300" i="1" dirty="0">
                    <a:solidFill>
                      <a:schemeClr val="tx2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endParaRPr>
                </a:p>
                <a:p>
                  <a:endParaRPr lang="en-US" sz="2300" i="1" dirty="0" smtClean="0">
                    <a:solidFill>
                      <a:schemeClr val="tx2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endParaRPr>
                </a:p>
                <a:p>
                  <a:endParaRPr lang="en-US" sz="2300" i="1" dirty="0">
                    <a:solidFill>
                      <a:schemeClr val="tx2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endParaRPr>
                </a:p>
                <a:p>
                  <a:r>
                    <a:rPr lang="en-US" sz="2300" i="1" dirty="0" smtClean="0">
                      <a:solidFill>
                        <a:schemeClr val="tx2">
                          <a:lumMod val="75000"/>
                        </a:schemeClr>
                      </a:solidFill>
                      <a:latin typeface="Consolas" pitchFamily="49" charset="0"/>
                      <a:cs typeface="Consolas" pitchFamily="49" charset="0"/>
                    </a:rPr>
                    <a:t>	return </a:t>
                  </a:r>
                  <a:r>
                    <a:rPr lang="en-US" sz="2300" i="1" dirty="0" err="1" smtClean="0">
                      <a:solidFill>
                        <a:schemeClr val="tx2">
                          <a:lumMod val="75000"/>
                        </a:schemeClr>
                      </a:solidFill>
                      <a:latin typeface="Consolas" pitchFamily="49" charset="0"/>
                      <a:cs typeface="Consolas" pitchFamily="49" charset="0"/>
                    </a:rPr>
                    <a:t>add_m_to_twice</a:t>
                  </a:r>
                  <a:endParaRPr lang="en-US" sz="2300" i="1" dirty="0">
                    <a:solidFill>
                      <a:schemeClr val="tx2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endParaRPr>
                </a:p>
              </p:txBody>
            </p:sp>
          </p:grpSp>
          <p:sp>
            <p:nvSpPr>
              <p:cNvPr id="12" name="Striped Right Arrow 11"/>
              <p:cNvSpPr/>
              <p:nvPr/>
            </p:nvSpPr>
            <p:spPr>
              <a:xfrm>
                <a:off x="6125411" y="3830843"/>
                <a:ext cx="406400" cy="419099"/>
              </a:xfrm>
              <a:prstGeom prst="stripedRightArrow">
                <a:avLst>
                  <a:gd name="adj1" fmla="val 25000"/>
                  <a:gd name="adj2" fmla="val 50000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/>
              </a:p>
            </p:txBody>
          </p:sp>
          <p:sp>
            <p:nvSpPr>
              <p:cNvPr id="13" name="Striped Right Arrow 12"/>
              <p:cNvSpPr/>
              <p:nvPr/>
            </p:nvSpPr>
            <p:spPr>
              <a:xfrm>
                <a:off x="2454633" y="3202589"/>
                <a:ext cx="406400" cy="419099"/>
              </a:xfrm>
              <a:prstGeom prst="stripedRightArrow">
                <a:avLst>
                  <a:gd name="adj1" fmla="val 25000"/>
                  <a:gd name="adj2" fmla="val 50000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>
              <a:off x="3752040" y="4053081"/>
              <a:ext cx="0" cy="4396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Making Adders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610" y="1498523"/>
            <a:ext cx="4218190" cy="175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make_adder_for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1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add_</a:t>
            </a:r>
            <a:r>
              <a:rPr lang="en-US" sz="21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_to_twice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(n):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    return (2*n)+</a:t>
            </a:r>
            <a:r>
              <a:rPr lang="en-US" sz="21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return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add_m_to_twice</a:t>
            </a:r>
            <a:endParaRPr lang="en-US" sz="2100" dirty="0" smtClean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4100" name="Picture 4" descr="Shows the front parts of two common adders. One snake has the normal colour while the other has melanistic color/pattern form. The head of the normal snake is enclosed in a half-coil of the melanistic form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"/>
            <a:ext cx="1676400" cy="129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oup 20"/>
          <p:cNvGrpSpPr/>
          <p:nvPr/>
        </p:nvGrpSpPr>
        <p:grpSpPr>
          <a:xfrm>
            <a:off x="1752599" y="3006109"/>
            <a:ext cx="4419600" cy="772282"/>
            <a:chOff x="2837640" y="3609163"/>
            <a:chExt cx="3639360" cy="883542"/>
          </a:xfrm>
        </p:grpSpPr>
        <p:grpSp>
          <p:nvGrpSpPr>
            <p:cNvPr id="24" name="Group 23"/>
            <p:cNvGrpSpPr/>
            <p:nvPr/>
          </p:nvGrpSpPr>
          <p:grpSpPr>
            <a:xfrm>
              <a:off x="2837640" y="3609163"/>
              <a:ext cx="3639360" cy="883542"/>
              <a:chOff x="2454633" y="3136900"/>
              <a:chExt cx="4077178" cy="1212584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2938230" y="3136900"/>
                <a:ext cx="3125558" cy="1212584"/>
                <a:chOff x="3649430" y="2857500"/>
                <a:chExt cx="3125558" cy="1212584"/>
              </a:xfrm>
            </p:grpSpPr>
            <p:grpSp>
              <p:nvGrpSpPr>
                <p:cNvPr id="29" name="Group 28"/>
                <p:cNvGrpSpPr/>
                <p:nvPr/>
              </p:nvGrpSpPr>
              <p:grpSpPr>
                <a:xfrm>
                  <a:off x="3657600" y="2857500"/>
                  <a:ext cx="3093644" cy="1212584"/>
                  <a:chOff x="2057400" y="3124200"/>
                  <a:chExt cx="3093644" cy="1212584"/>
                </a:xfrm>
              </p:grpSpPr>
              <p:cxnSp>
                <p:nvCxnSpPr>
                  <p:cNvPr id="31" name="Straight Connector 30"/>
                  <p:cNvCxnSpPr/>
                  <p:nvPr/>
                </p:nvCxnSpPr>
                <p:spPr>
                  <a:xfrm>
                    <a:off x="2057400" y="3124200"/>
                    <a:ext cx="2581442" cy="0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576572" y="4336784"/>
                    <a:ext cx="2560244" cy="0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>
                    <a:off x="2057401" y="3742158"/>
                    <a:ext cx="533400" cy="0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>
                    <a:off x="4617644" y="3124200"/>
                    <a:ext cx="0" cy="603341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>
                    <a:off x="4617644" y="3698577"/>
                    <a:ext cx="533400" cy="0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0" name="TextBox 29"/>
                <p:cNvSpPr txBox="1"/>
                <p:nvPr/>
              </p:nvSpPr>
              <p:spPr>
                <a:xfrm>
                  <a:off x="3649430" y="2865691"/>
                  <a:ext cx="3125558" cy="1111474"/>
                </a:xfrm>
                <a:prstGeom prst="rect">
                  <a:avLst/>
                </a:prstGeom>
                <a:noFill/>
              </p:spPr>
              <p:txBody>
                <a:bodyPr wrap="square" rtlCol="0" anchor="ctr" anchorCtr="1">
                  <a:spAutoFit/>
                </a:bodyPr>
                <a:lstStyle/>
                <a:p>
                  <a:r>
                    <a:rPr lang="en-US" sz="2000" i="1" dirty="0" err="1" smtClean="0">
                      <a:solidFill>
                        <a:schemeClr val="tx2">
                          <a:lumMod val="75000"/>
                        </a:schemeClr>
                      </a:solidFill>
                      <a:latin typeface="Consolas" pitchFamily="49" charset="0"/>
                      <a:cs typeface="Consolas" pitchFamily="49" charset="0"/>
                    </a:rPr>
                    <a:t>add_m_to_twice</a:t>
                  </a:r>
                  <a:r>
                    <a:rPr lang="en-US" sz="2000" i="1" dirty="0" smtClean="0">
                      <a:solidFill>
                        <a:schemeClr val="tx2">
                          <a:lumMod val="75000"/>
                        </a:schemeClr>
                      </a:solidFill>
                      <a:latin typeface="Consolas" pitchFamily="49" charset="0"/>
                      <a:cs typeface="Consolas" pitchFamily="49" charset="0"/>
                    </a:rPr>
                    <a:t>(n):</a:t>
                  </a:r>
                </a:p>
                <a:p>
                  <a:r>
                    <a:rPr lang="en-US" sz="2000" i="1" dirty="0">
                      <a:solidFill>
                        <a:schemeClr val="tx2">
                          <a:lumMod val="75000"/>
                        </a:schemeClr>
                      </a:solidFill>
                      <a:latin typeface="Consolas" pitchFamily="49" charset="0"/>
                      <a:cs typeface="Consolas" pitchFamily="49" charset="0"/>
                    </a:rPr>
                    <a:t> </a:t>
                  </a:r>
                  <a:r>
                    <a:rPr lang="en-US" sz="2000" i="1" dirty="0" smtClean="0">
                      <a:solidFill>
                        <a:schemeClr val="tx2">
                          <a:lumMod val="75000"/>
                        </a:schemeClr>
                      </a:solidFill>
                      <a:latin typeface="Consolas" pitchFamily="49" charset="0"/>
                      <a:cs typeface="Consolas" pitchFamily="49" charset="0"/>
                    </a:rPr>
                    <a:t>  return (2 * n) + </a:t>
                  </a:r>
                  <a:r>
                    <a:rPr lang="en-US" sz="2000" i="1" dirty="0" smtClean="0">
                      <a:solidFill>
                        <a:srgbClr val="FF0000"/>
                      </a:solidFill>
                      <a:latin typeface="Consolas" pitchFamily="49" charset="0"/>
                      <a:cs typeface="Consolas" pitchFamily="49" charset="0"/>
                    </a:rPr>
                    <a:t>m</a:t>
                  </a:r>
                  <a:r>
                    <a:rPr lang="en-US" sz="2000" i="1" dirty="0" smtClean="0">
                      <a:solidFill>
                        <a:schemeClr val="tx2">
                          <a:lumMod val="75000"/>
                        </a:schemeClr>
                      </a:solidFill>
                      <a:latin typeface="Consolas" pitchFamily="49" charset="0"/>
                      <a:cs typeface="Consolas" pitchFamily="49" charset="0"/>
                    </a:rPr>
                    <a:t> </a:t>
                  </a:r>
                  <a:endParaRPr lang="en-US" sz="2000" i="1" dirty="0">
                    <a:solidFill>
                      <a:schemeClr val="tx2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endParaRPr>
                </a:p>
              </p:txBody>
            </p:sp>
          </p:grpSp>
          <p:sp>
            <p:nvSpPr>
              <p:cNvPr id="27" name="Striped Right Arrow 26"/>
              <p:cNvSpPr/>
              <p:nvPr/>
            </p:nvSpPr>
            <p:spPr>
              <a:xfrm>
                <a:off x="6125411" y="3830843"/>
                <a:ext cx="406400" cy="419099"/>
              </a:xfrm>
              <a:prstGeom prst="stripedRightArrow">
                <a:avLst>
                  <a:gd name="adj1" fmla="val 25000"/>
                  <a:gd name="adj2" fmla="val 50000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/>
              </a:p>
            </p:txBody>
          </p:sp>
          <p:sp>
            <p:nvSpPr>
              <p:cNvPr id="28" name="Striped Right Arrow 27"/>
              <p:cNvSpPr/>
              <p:nvPr/>
            </p:nvSpPr>
            <p:spPr>
              <a:xfrm>
                <a:off x="2454633" y="3202589"/>
                <a:ext cx="406400" cy="419099"/>
              </a:xfrm>
              <a:prstGeom prst="stripedRightArrow">
                <a:avLst>
                  <a:gd name="adj1" fmla="val 25000"/>
                  <a:gd name="adj2" fmla="val 50000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>
              <a:off x="3752040" y="4053081"/>
              <a:ext cx="0" cy="4396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259248" y="236443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</a:t>
            </a:r>
            <a:endParaRPr lang="en-US" sz="24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2209800" y="5181600"/>
            <a:ext cx="4419600" cy="772282"/>
            <a:chOff x="2837640" y="3609163"/>
            <a:chExt cx="3639360" cy="883542"/>
          </a:xfrm>
        </p:grpSpPr>
        <p:grpSp>
          <p:nvGrpSpPr>
            <p:cNvPr id="39" name="Group 38"/>
            <p:cNvGrpSpPr/>
            <p:nvPr/>
          </p:nvGrpSpPr>
          <p:grpSpPr>
            <a:xfrm>
              <a:off x="2837640" y="3609163"/>
              <a:ext cx="3639360" cy="883542"/>
              <a:chOff x="2454633" y="3136900"/>
              <a:chExt cx="4077178" cy="1212584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2938230" y="3136900"/>
                <a:ext cx="3125558" cy="1212584"/>
                <a:chOff x="3649430" y="2857500"/>
                <a:chExt cx="3125558" cy="1212584"/>
              </a:xfrm>
            </p:grpSpPr>
            <p:grpSp>
              <p:nvGrpSpPr>
                <p:cNvPr id="44" name="Group 43"/>
                <p:cNvGrpSpPr/>
                <p:nvPr/>
              </p:nvGrpSpPr>
              <p:grpSpPr>
                <a:xfrm>
                  <a:off x="3657600" y="2857500"/>
                  <a:ext cx="3093644" cy="1212584"/>
                  <a:chOff x="2057400" y="3124200"/>
                  <a:chExt cx="3093644" cy="1212584"/>
                </a:xfrm>
              </p:grpSpPr>
              <p:cxnSp>
                <p:nvCxnSpPr>
                  <p:cNvPr id="46" name="Straight Connector 45"/>
                  <p:cNvCxnSpPr/>
                  <p:nvPr/>
                </p:nvCxnSpPr>
                <p:spPr>
                  <a:xfrm>
                    <a:off x="2057400" y="3124200"/>
                    <a:ext cx="2581442" cy="0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>
                    <a:off x="2576572" y="4336784"/>
                    <a:ext cx="2560244" cy="0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>
                    <a:off x="2057401" y="3742158"/>
                    <a:ext cx="533400" cy="0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/>
                  <p:cNvCxnSpPr/>
                  <p:nvPr/>
                </p:nvCxnSpPr>
                <p:spPr>
                  <a:xfrm>
                    <a:off x="4617644" y="3124200"/>
                    <a:ext cx="0" cy="603341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9"/>
                  <p:cNvCxnSpPr/>
                  <p:nvPr/>
                </p:nvCxnSpPr>
                <p:spPr>
                  <a:xfrm>
                    <a:off x="4617644" y="3698577"/>
                    <a:ext cx="533400" cy="0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5" name="TextBox 44"/>
                <p:cNvSpPr txBox="1"/>
                <p:nvPr/>
              </p:nvSpPr>
              <p:spPr>
                <a:xfrm>
                  <a:off x="3649430" y="2865691"/>
                  <a:ext cx="3125558" cy="1111474"/>
                </a:xfrm>
                <a:prstGeom prst="rect">
                  <a:avLst/>
                </a:prstGeom>
                <a:noFill/>
              </p:spPr>
              <p:txBody>
                <a:bodyPr wrap="square" rtlCol="0" anchor="ctr" anchorCtr="1">
                  <a:spAutoFit/>
                </a:bodyPr>
                <a:lstStyle/>
                <a:p>
                  <a:r>
                    <a:rPr lang="en-US" sz="2000" i="1" dirty="0" err="1" smtClean="0">
                      <a:solidFill>
                        <a:schemeClr val="tx2">
                          <a:lumMod val="75000"/>
                        </a:schemeClr>
                      </a:solidFill>
                      <a:latin typeface="Consolas" pitchFamily="49" charset="0"/>
                      <a:cs typeface="Consolas" pitchFamily="49" charset="0"/>
                    </a:rPr>
                    <a:t>add_m_to_twice</a:t>
                  </a:r>
                  <a:r>
                    <a:rPr lang="en-US" sz="2000" i="1" dirty="0" smtClean="0">
                      <a:solidFill>
                        <a:schemeClr val="tx2">
                          <a:lumMod val="75000"/>
                        </a:schemeClr>
                      </a:solidFill>
                      <a:latin typeface="Consolas" pitchFamily="49" charset="0"/>
                      <a:cs typeface="Consolas" pitchFamily="49" charset="0"/>
                    </a:rPr>
                    <a:t>(n):</a:t>
                  </a:r>
                </a:p>
                <a:p>
                  <a:r>
                    <a:rPr lang="en-US" sz="2000" i="1" dirty="0">
                      <a:solidFill>
                        <a:schemeClr val="tx2">
                          <a:lumMod val="75000"/>
                        </a:schemeClr>
                      </a:solidFill>
                      <a:latin typeface="Consolas" pitchFamily="49" charset="0"/>
                      <a:cs typeface="Consolas" pitchFamily="49" charset="0"/>
                    </a:rPr>
                    <a:t> </a:t>
                  </a:r>
                  <a:r>
                    <a:rPr lang="en-US" sz="2000" i="1" dirty="0" smtClean="0">
                      <a:solidFill>
                        <a:schemeClr val="tx2">
                          <a:lumMod val="75000"/>
                        </a:schemeClr>
                      </a:solidFill>
                      <a:latin typeface="Consolas" pitchFamily="49" charset="0"/>
                      <a:cs typeface="Consolas" pitchFamily="49" charset="0"/>
                    </a:rPr>
                    <a:t>  return (2 * n) + </a:t>
                  </a:r>
                  <a:r>
                    <a:rPr lang="en-US" sz="2000" i="1" dirty="0">
                      <a:solidFill>
                        <a:srgbClr val="FF0000"/>
                      </a:solidFill>
                      <a:latin typeface="Consolas" pitchFamily="49" charset="0"/>
                      <a:cs typeface="Consolas" pitchFamily="49" charset="0"/>
                    </a:rPr>
                    <a:t>3</a:t>
                  </a:r>
                  <a:r>
                    <a:rPr lang="en-US" sz="2000" i="1" dirty="0" smtClean="0">
                      <a:solidFill>
                        <a:schemeClr val="tx2">
                          <a:lumMod val="75000"/>
                        </a:schemeClr>
                      </a:solidFill>
                      <a:latin typeface="Consolas" pitchFamily="49" charset="0"/>
                      <a:cs typeface="Consolas" pitchFamily="49" charset="0"/>
                    </a:rPr>
                    <a:t> </a:t>
                  </a:r>
                  <a:endParaRPr lang="en-US" sz="2000" i="1" dirty="0">
                    <a:solidFill>
                      <a:schemeClr val="tx2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endParaRPr>
                </a:p>
              </p:txBody>
            </p:sp>
          </p:grpSp>
          <p:sp>
            <p:nvSpPr>
              <p:cNvPr id="42" name="Striped Right Arrow 41"/>
              <p:cNvSpPr/>
              <p:nvPr/>
            </p:nvSpPr>
            <p:spPr>
              <a:xfrm>
                <a:off x="6125411" y="3830843"/>
                <a:ext cx="406400" cy="419099"/>
              </a:xfrm>
              <a:prstGeom prst="stripedRightArrow">
                <a:avLst>
                  <a:gd name="adj1" fmla="val 25000"/>
                  <a:gd name="adj2" fmla="val 50000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/>
              </a:p>
            </p:txBody>
          </p:sp>
          <p:sp>
            <p:nvSpPr>
              <p:cNvPr id="43" name="Striped Right Arrow 42"/>
              <p:cNvSpPr/>
              <p:nvPr/>
            </p:nvSpPr>
            <p:spPr>
              <a:xfrm>
                <a:off x="2454633" y="3202589"/>
                <a:ext cx="406400" cy="419099"/>
              </a:xfrm>
              <a:prstGeom prst="stripedRightArrow">
                <a:avLst>
                  <a:gd name="adj1" fmla="val 25000"/>
                  <a:gd name="adj2" fmla="val 50000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0" name="Straight Connector 39"/>
            <p:cNvCxnSpPr/>
            <p:nvPr/>
          </p:nvCxnSpPr>
          <p:spPr>
            <a:xfrm>
              <a:off x="3752040" y="4053081"/>
              <a:ext cx="0" cy="4396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Curved Connector 21"/>
          <p:cNvCxnSpPr>
            <a:stCxn id="12" idx="3"/>
            <a:endCxn id="43" idx="1"/>
          </p:cNvCxnSpPr>
          <p:nvPr/>
        </p:nvCxnSpPr>
        <p:spPr>
          <a:xfrm flipH="1">
            <a:off x="2209800" y="3922544"/>
            <a:ext cx="4572000" cy="1434353"/>
          </a:xfrm>
          <a:prstGeom prst="curvedConnector5">
            <a:avLst>
              <a:gd name="adj1" fmla="val -30225"/>
              <a:gd name="adj2" fmla="val 60696"/>
              <a:gd name="adj3" fmla="val 131667"/>
            </a:avLst>
          </a:prstGeom>
          <a:ln w="571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71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cs typeface="Consolas" pitchFamily="49" charset="0"/>
              </a:rPr>
              <a:t>I want to make specialized sums for later use.  Complete the definition below:</a:t>
            </a:r>
          </a:p>
          <a:p>
            <a:pPr marL="0" indent="0">
              <a:buNone/>
            </a:pPr>
            <a:endParaRPr lang="en-US" dirty="0" smtClean="0"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make_summationer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(term):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summation(n):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k, sum = 1, 0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while k &lt;= n: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	sum = sum + term(k)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	k = k + 1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return sum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return summation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371600" y="3810000"/>
            <a:ext cx="5334000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Making Summation...</a:t>
            </a:r>
            <a:r>
              <a:rPr lang="en-US" dirty="0" err="1" smtClean="0"/>
              <a:t>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90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cs typeface="Consolas" pitchFamily="49" charset="0"/>
              </a:rPr>
              <a:t>I want to make specialized sums for later use.  Complete the definition below:</a:t>
            </a:r>
          </a:p>
          <a:p>
            <a:pPr marL="0" indent="0">
              <a:buNone/>
            </a:pPr>
            <a:endParaRPr lang="en-US" dirty="0" smtClean="0"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make_summationer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(term):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summation(n):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k, sum = 1, 0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while k &lt;= n: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sum = sum + term(k)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k = k + 1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return sum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return summation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Making Summation...</a:t>
            </a:r>
            <a:r>
              <a:rPr lang="en-US" dirty="0" err="1" smtClean="0"/>
              <a:t>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82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Practice: Making Adders for Summations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cs typeface="Consolas" pitchFamily="49" charset="0"/>
              </a:rPr>
              <a:t>Say I wanted to get the sum of the numbers 4 through 17.  How can I do this in one line using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summation</a:t>
            </a:r>
            <a:r>
              <a:rPr lang="en-US" dirty="0" smtClean="0">
                <a:cs typeface="Consolas" pitchFamily="49" charset="0"/>
              </a:rPr>
              <a:t> and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make_adder</a:t>
            </a:r>
            <a:r>
              <a:rPr lang="en-US" dirty="0" smtClean="0">
                <a:cs typeface="Consolas" pitchFamily="49" charset="0"/>
              </a:rPr>
              <a:t>?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make_adder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(n):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add_n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(m):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return n + m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add_n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summation(n, term):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sum, k = 0, 1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while k &lt;= n: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sum = sum + term(k)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k = k + 1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return sum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summation(14,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make_adder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(3))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147</a:t>
            </a:r>
          </a:p>
          <a:p>
            <a:pPr marL="0" indent="0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5181600"/>
            <a:ext cx="4038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??!?!?!??!?!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Practice: Making Adders for Summations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cs typeface="Consolas" pitchFamily="49" charset="0"/>
              </a:rPr>
              <a:t>Say I wanted to get the sum of the numbers 4 through 17.  How can I do this in one line using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summation</a:t>
            </a:r>
            <a:r>
              <a:rPr lang="en-US" dirty="0" smtClean="0">
                <a:cs typeface="Consolas" pitchFamily="49" charset="0"/>
              </a:rPr>
              <a:t> and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make_adder</a:t>
            </a:r>
            <a:r>
              <a:rPr lang="en-US" dirty="0" smtClean="0">
                <a:cs typeface="Consolas" pitchFamily="49" charset="0"/>
              </a:rPr>
              <a:t>?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make_adder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(n):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add_n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(m):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return n + m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add_n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summation(n, term):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sum, k = 0, 1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while k &lt;= n: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sum = sum + term(k)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k = k + 1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return sum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summation(14,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make_adder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(3))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147</a:t>
            </a:r>
          </a:p>
          <a:p>
            <a:pPr marL="0" indent="0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0724710">
            <a:off x="2843406" y="3201621"/>
            <a:ext cx="107112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“k + 3”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0633137">
            <a:off x="3300605" y="4268421"/>
            <a:ext cx="107112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“k + 3”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505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cs typeface="Consolas" pitchFamily="49" charset="0"/>
              </a:rPr>
              <a:t>Write the function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filtered_count</a:t>
            </a:r>
            <a:r>
              <a:rPr lang="en-US" dirty="0" smtClean="0">
                <a:cs typeface="Consolas" pitchFamily="49" charset="0"/>
              </a:rPr>
              <a:t> that takes a number,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dirty="0" smtClean="0">
                <a:cs typeface="Consolas" pitchFamily="49" charset="0"/>
              </a:rPr>
              <a:t>, and a function,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pred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dirty="0" smtClean="0">
                <a:cs typeface="Consolas" pitchFamily="49" charset="0"/>
              </a:rPr>
              <a:t>, and prints all the numbers 1 to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n</a:t>
            </a:r>
            <a:r>
              <a:rPr lang="en-US" dirty="0" smtClean="0">
                <a:cs typeface="Consolas" pitchFamily="49" charset="0"/>
              </a:rPr>
              <a:t> for which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pred</a:t>
            </a:r>
            <a:r>
              <a:rPr lang="en-US" dirty="0" smtClean="0">
                <a:cs typeface="Consolas" pitchFamily="49" charset="0"/>
              </a:rPr>
              <a:t> returns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True.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filtered_count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pred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k = 1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while k &lt;= n: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if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pred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(k):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print(k)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k = k + 1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3048000"/>
            <a:ext cx="5943600" cy="2438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5257800"/>
            <a:ext cx="3244925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pred</a:t>
            </a:r>
            <a:r>
              <a:rPr lang="en-US" dirty="0" smtClean="0">
                <a:cs typeface="Consolas" pitchFamily="49" charset="0"/>
              </a:rPr>
              <a:t> stands for </a:t>
            </a:r>
            <a:r>
              <a:rPr lang="en-US" i="1" dirty="0" smtClean="0">
                <a:cs typeface="Consolas" pitchFamily="49" charset="0"/>
              </a:rPr>
              <a:t>predicate</a:t>
            </a:r>
            <a:r>
              <a:rPr lang="en-US" dirty="0" smtClean="0">
                <a:cs typeface="Consolas" pitchFamily="49" charset="0"/>
              </a:rPr>
              <a:t>, a function that only returns True or False.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66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What if we don’t want to give a name to our function?  Seems silly that we have to come up with a name that we’re only using once in our program (in the return statement).</a:t>
            </a:r>
          </a:p>
          <a:p>
            <a:pPr marL="0" indent="0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make_adder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(n):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add_n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(m):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return n + m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add_n</a:t>
            </a:r>
            <a:endParaRPr lang="en-US" dirty="0" smtClean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nsolas" pitchFamily="49" charset="0"/>
              </a:rPr>
              <a:t>Can I do the same thing without providing a name?</a:t>
            </a:r>
          </a:p>
          <a:p>
            <a:pPr lvl="1"/>
            <a:r>
              <a:rPr lang="en-US" dirty="0" smtClean="0">
                <a:cs typeface="Consolas" pitchFamily="49" charset="0"/>
              </a:rPr>
              <a:t>Yes!</a:t>
            </a:r>
          </a:p>
        </p:txBody>
      </p:sp>
      <p:pic>
        <p:nvPicPr>
          <p:cNvPr id="19459" name="Picture 3" descr="C:\Users\Tom\AppData\Local\Microsoft\Windows\Temporary Internet Files\Content.IE5\F7B1HYDY\MC9003117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0"/>
            <a:ext cx="1066800" cy="159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29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In Computer Science, we traditionally call anonymous function values “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lambda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functions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 smtClean="0"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nsolas" pitchFamily="49" charset="0"/>
              </a:rPr>
              <a:t>In Python a lambda function has the form:</a:t>
            </a:r>
          </a:p>
          <a:p>
            <a:pPr marL="0" indent="0">
              <a:buNone/>
            </a:pPr>
            <a:endParaRPr lang="en-US" dirty="0"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lambda &lt;arguments&gt;: &lt;expression&gt;</a:t>
            </a:r>
            <a:endParaRPr lang="en-US" dirty="0" smtClean="0">
              <a:cs typeface="Consolas" pitchFamily="49" charset="0"/>
            </a:endParaRPr>
          </a:p>
          <a:p>
            <a:pPr marL="0" indent="0">
              <a:buNone/>
            </a:pPr>
            <a:endParaRPr lang="en-US" dirty="0"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nsolas" pitchFamily="49" charset="0"/>
              </a:rPr>
              <a:t>For example we could have done:</a:t>
            </a:r>
          </a:p>
          <a:p>
            <a:pPr marL="0" indent="0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make_adder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return lambda m: n + 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228600"/>
            <a:ext cx="53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72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λ</a:t>
            </a:r>
            <a:endParaRPr lang="en-US" sz="7200" dirty="0">
              <a:solidFill>
                <a:srgbClr val="7030A0"/>
              </a:solidFill>
            </a:endParaRPr>
          </a:p>
        </p:txBody>
      </p:sp>
      <p:pic>
        <p:nvPicPr>
          <p:cNvPr id="5" name="Picture 3" descr="C:\Users\Tom\AppData\Local\Microsoft\Windows\Temporary Internet Files\Content.IE5\F7B1HYDY\MC9003117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0"/>
            <a:ext cx="1066800" cy="159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693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Translating between lambdas and defined functions.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228600"/>
            <a:ext cx="53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72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λ</a:t>
            </a:r>
            <a:endParaRPr lang="en-US" sz="7200" dirty="0">
              <a:solidFill>
                <a:srgbClr val="7030A0"/>
              </a:solidFill>
            </a:endParaRPr>
          </a:p>
        </p:txBody>
      </p:sp>
      <p:pic>
        <p:nvPicPr>
          <p:cNvPr id="5" name="Picture 3" descr="C:\Users\Tom\AppData\Local\Microsoft\Windows\Temporary Internet Files\Content.IE5\F7B1HYDY\MC9003117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0"/>
            <a:ext cx="1066800" cy="159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5800" y="2996625"/>
            <a:ext cx="79604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&lt;name&gt;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= lambda </a:t>
            </a:r>
            <a:r>
              <a:rPr lang="en-US" sz="3200" b="1" u="sng" dirty="0" smtClean="0">
                <a:solidFill>
                  <a:srgbClr val="0070C0"/>
                </a:solidFill>
              </a:rPr>
              <a:t>&lt;arguments&gt;</a:t>
            </a:r>
            <a:r>
              <a:rPr lang="en-US" sz="3200" dirty="0" smtClean="0"/>
              <a:t>: </a:t>
            </a:r>
            <a:r>
              <a:rPr lang="en-US" sz="3200" b="1" u="sng" dirty="0" smtClean="0">
                <a:solidFill>
                  <a:srgbClr val="00B050"/>
                </a:solidFill>
              </a:rPr>
              <a:t>&lt;expression&gt;</a:t>
            </a:r>
            <a:endParaRPr lang="en-US" sz="3200" b="1" u="sng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962400"/>
            <a:ext cx="478111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def</a:t>
            </a:r>
            <a:r>
              <a:rPr lang="en-US" sz="3200" dirty="0" smtClean="0"/>
              <a:t> </a:t>
            </a:r>
            <a:r>
              <a:rPr lang="en-US" sz="3200" b="1" u="sng" dirty="0" smtClean="0">
                <a:solidFill>
                  <a:srgbClr val="FF0000"/>
                </a:solidFill>
              </a:rPr>
              <a:t>&lt;name&gt;</a:t>
            </a:r>
            <a:r>
              <a:rPr lang="en-US" sz="3200" dirty="0" smtClean="0"/>
              <a:t>(</a:t>
            </a:r>
            <a:r>
              <a:rPr lang="en-US" sz="3200" b="1" u="sng" dirty="0" smtClean="0">
                <a:solidFill>
                  <a:srgbClr val="0070C0"/>
                </a:solidFill>
              </a:rPr>
              <a:t>&lt;arguments&gt;</a:t>
            </a:r>
            <a:r>
              <a:rPr lang="en-US" sz="3200" dirty="0" smtClean="0"/>
              <a:t>):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return </a:t>
            </a:r>
            <a:r>
              <a:rPr lang="en-US" sz="3200" b="1" u="sng" dirty="0" smtClean="0">
                <a:solidFill>
                  <a:srgbClr val="00B050"/>
                </a:solidFill>
              </a:rPr>
              <a:t>&lt;expression&gt;</a:t>
            </a:r>
            <a:endParaRPr lang="en-US" sz="3200" b="1" u="sng" dirty="0">
              <a:solidFill>
                <a:srgbClr val="00B05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47800" y="3479334"/>
            <a:ext cx="609600" cy="62825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419600" y="3490784"/>
            <a:ext cx="304800" cy="6096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029200" y="3490784"/>
            <a:ext cx="2133600" cy="123361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103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Translating between lambdas and defined functions.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228600"/>
            <a:ext cx="53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72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λ</a:t>
            </a:r>
            <a:endParaRPr lang="en-US" sz="7200" dirty="0">
              <a:solidFill>
                <a:srgbClr val="7030A0"/>
              </a:solidFill>
            </a:endParaRPr>
          </a:p>
        </p:txBody>
      </p:sp>
      <p:pic>
        <p:nvPicPr>
          <p:cNvPr id="5" name="Picture 3" descr="C:\Users\Tom\AppData\Local\Microsoft\Windows\Temporary Internet Files\Content.IE5\F7B1HYDY\MC9003117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0"/>
            <a:ext cx="1066800" cy="159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38400" y="2996625"/>
            <a:ext cx="42340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square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= lambda </a:t>
            </a:r>
            <a:r>
              <a:rPr lang="en-US" sz="3200" b="1" u="sng" dirty="0">
                <a:solidFill>
                  <a:srgbClr val="0070C0"/>
                </a:solidFill>
              </a:rPr>
              <a:t>x</a:t>
            </a:r>
            <a:r>
              <a:rPr lang="en-US" sz="3200" dirty="0" smtClean="0"/>
              <a:t>: </a:t>
            </a:r>
            <a:r>
              <a:rPr lang="en-US" sz="3200" b="1" u="sng" dirty="0" smtClean="0">
                <a:solidFill>
                  <a:srgbClr val="00B050"/>
                </a:solidFill>
              </a:rPr>
              <a:t>x * x</a:t>
            </a:r>
            <a:endParaRPr lang="en-US" sz="3200" b="1" u="sng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3962400"/>
            <a:ext cx="28364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def</a:t>
            </a:r>
            <a:r>
              <a:rPr lang="en-US" sz="3200" dirty="0" smtClean="0"/>
              <a:t> </a:t>
            </a:r>
            <a:r>
              <a:rPr lang="en-US" sz="3200" b="1" u="sng" dirty="0" smtClean="0">
                <a:solidFill>
                  <a:srgbClr val="FF0000"/>
                </a:solidFill>
              </a:rPr>
              <a:t>square</a:t>
            </a:r>
            <a:r>
              <a:rPr lang="en-US" sz="3200" dirty="0" smtClean="0"/>
              <a:t>(</a:t>
            </a:r>
            <a:r>
              <a:rPr lang="en-US" sz="3200" b="1" u="sng" dirty="0">
                <a:solidFill>
                  <a:srgbClr val="0070C0"/>
                </a:solidFill>
              </a:rPr>
              <a:t>x</a:t>
            </a:r>
            <a:r>
              <a:rPr lang="en-US" sz="3200" dirty="0" smtClean="0"/>
              <a:t>):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return </a:t>
            </a:r>
            <a:r>
              <a:rPr lang="en-US" sz="3200" b="1" u="sng" dirty="0" smtClean="0">
                <a:solidFill>
                  <a:srgbClr val="00B050"/>
                </a:solidFill>
              </a:rPr>
              <a:t>x*x</a:t>
            </a:r>
            <a:endParaRPr lang="en-US" sz="3200" b="1" u="sng" dirty="0">
              <a:solidFill>
                <a:srgbClr val="00B05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124200" y="3483227"/>
            <a:ext cx="304800" cy="63157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555422" y="3483227"/>
            <a:ext cx="930978" cy="63157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953000" y="3483227"/>
            <a:ext cx="1217802" cy="10959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252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Translating between lambdas and defined functions.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228600"/>
            <a:ext cx="53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72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λ</a:t>
            </a:r>
            <a:endParaRPr lang="en-US" sz="7200" dirty="0">
              <a:solidFill>
                <a:srgbClr val="7030A0"/>
              </a:solidFill>
            </a:endParaRPr>
          </a:p>
        </p:txBody>
      </p:sp>
      <p:pic>
        <p:nvPicPr>
          <p:cNvPr id="5" name="Picture 3" descr="C:\Users\Tom\AppData\Local\Microsoft\Windows\Temporary Internet Files\Content.IE5\F7B1HYDY\MC9003117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0"/>
            <a:ext cx="1066800" cy="159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05000" y="2996625"/>
            <a:ext cx="5346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foo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= lambda </a:t>
            </a:r>
            <a:r>
              <a:rPr lang="en-US" sz="3200" b="1" u="sng" dirty="0" smtClean="0">
                <a:solidFill>
                  <a:srgbClr val="0070C0"/>
                </a:solidFill>
              </a:rPr>
              <a:t>a, x, b</a:t>
            </a:r>
            <a:r>
              <a:rPr lang="en-US" sz="3200" dirty="0" smtClean="0"/>
              <a:t>: </a:t>
            </a:r>
            <a:r>
              <a:rPr lang="en-US" sz="3200" b="1" u="sng" dirty="0" smtClean="0">
                <a:solidFill>
                  <a:srgbClr val="00B050"/>
                </a:solidFill>
              </a:rPr>
              <a:t>(a * x) + b</a:t>
            </a:r>
            <a:endParaRPr lang="en-US" sz="3200" b="1" u="sng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3962400"/>
            <a:ext cx="390247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def</a:t>
            </a:r>
            <a:r>
              <a:rPr lang="en-US" sz="3200" dirty="0" smtClean="0"/>
              <a:t> </a:t>
            </a:r>
            <a:r>
              <a:rPr lang="en-US" sz="3200" b="1" u="sng" dirty="0" smtClean="0">
                <a:solidFill>
                  <a:srgbClr val="FF0000"/>
                </a:solidFill>
              </a:rPr>
              <a:t>foo</a:t>
            </a:r>
            <a:r>
              <a:rPr lang="en-US" sz="3200" dirty="0" smtClean="0"/>
              <a:t>(</a:t>
            </a:r>
            <a:r>
              <a:rPr lang="en-US" sz="3200" b="1" u="sng" dirty="0" smtClean="0">
                <a:solidFill>
                  <a:srgbClr val="0070C0"/>
                </a:solidFill>
              </a:rPr>
              <a:t>a, x, b</a:t>
            </a:r>
            <a:r>
              <a:rPr lang="en-US" sz="3200" dirty="0" smtClean="0"/>
              <a:t>):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return </a:t>
            </a:r>
            <a:r>
              <a:rPr lang="en-US" sz="3200" b="1" u="sng" dirty="0" smtClean="0">
                <a:solidFill>
                  <a:srgbClr val="00B050"/>
                </a:solidFill>
              </a:rPr>
              <a:t>(a * x) + b</a:t>
            </a:r>
            <a:endParaRPr lang="en-US" sz="3200" b="1" u="sng" dirty="0">
              <a:solidFill>
                <a:srgbClr val="00B05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0" y="3490784"/>
            <a:ext cx="609600" cy="62401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733800" y="3490784"/>
            <a:ext cx="990600" cy="62401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105400" y="3490784"/>
            <a:ext cx="838200" cy="108121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915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Translating between lambdas and defined functions.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228600"/>
            <a:ext cx="53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72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λ</a:t>
            </a:r>
            <a:endParaRPr lang="en-US" sz="7200" dirty="0">
              <a:solidFill>
                <a:srgbClr val="7030A0"/>
              </a:solidFill>
            </a:endParaRPr>
          </a:p>
        </p:txBody>
      </p:sp>
      <p:pic>
        <p:nvPicPr>
          <p:cNvPr id="5" name="Picture 3" descr="C:\Users\Tom\AppData\Local\Microsoft\Windows\Temporary Internet Files\Content.IE5\F7B1HYDY\MC9003117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0"/>
            <a:ext cx="1066800" cy="159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63525" y="2590800"/>
            <a:ext cx="60612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dirty="0" err="1" smtClean="0">
                <a:latin typeface="Consolas" pitchFamily="49" charset="0"/>
                <a:cs typeface="Consolas" pitchFamily="49" charset="0"/>
              </a:rPr>
              <a:t>make_adder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(n):</a:t>
            </a:r>
          </a:p>
          <a:p>
            <a:r>
              <a:rPr lang="en-US" sz="3200" dirty="0" smtClean="0">
                <a:latin typeface="Consolas" pitchFamily="49" charset="0"/>
                <a:cs typeface="Consolas" pitchFamily="49" charset="0"/>
              </a:rPr>
              <a:t>    return lambda </a:t>
            </a:r>
            <a:r>
              <a:rPr lang="en-US" sz="3200" b="1" u="sng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m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3200" b="1" u="sng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m + n</a:t>
            </a:r>
            <a:endParaRPr lang="en-US" sz="3200" b="1" u="sng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1625" y="3962400"/>
            <a:ext cx="470513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dirty="0" err="1" smtClean="0">
                <a:latin typeface="Consolas" pitchFamily="49" charset="0"/>
                <a:cs typeface="Consolas" pitchFamily="49" charset="0"/>
              </a:rPr>
              <a:t>make_adder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(n):</a:t>
            </a:r>
          </a:p>
          <a:p>
            <a:r>
              <a:rPr lang="en-US" sz="3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32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add_n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3200" b="1" u="sng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m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r>
              <a:rPr lang="en-US" sz="3200" dirty="0" smtClean="0">
                <a:latin typeface="Consolas" pitchFamily="49" charset="0"/>
                <a:cs typeface="Consolas" pitchFamily="49" charset="0"/>
              </a:rPr>
              <a:t>        return </a:t>
            </a:r>
            <a:r>
              <a:rPr lang="en-US" sz="3200" b="1" u="sng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m + n</a:t>
            </a:r>
            <a:endParaRPr lang="en-US" sz="3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3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   return </a:t>
            </a:r>
            <a:r>
              <a:rPr lang="en-US" sz="3200" dirty="0" err="1" smtClean="0">
                <a:latin typeface="Consolas" pitchFamily="49" charset="0"/>
                <a:cs typeface="Consolas" pitchFamily="49" charset="0"/>
              </a:rPr>
              <a:t>add_n</a:t>
            </a:r>
            <a:endParaRPr lang="en-US" sz="3200" dirty="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257800" y="3577796"/>
            <a:ext cx="838200" cy="107040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943600" y="3577796"/>
            <a:ext cx="1219200" cy="152760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671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19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Key points about lambda in Python:</a:t>
            </a:r>
            <a:endParaRPr lang="en-US" dirty="0"/>
          </a:p>
          <a:p>
            <a:pPr lvl="1"/>
            <a:r>
              <a:rPr lang="en-US" dirty="0" smtClean="0"/>
              <a:t>A lambda in Python </a:t>
            </a:r>
            <a:r>
              <a:rPr lang="en-US" b="1" i="1" dirty="0" smtClean="0"/>
              <a:t>is an expression</a:t>
            </a:r>
            <a:r>
              <a:rPr lang="en-US" dirty="0" smtClean="0"/>
              <a:t>, so you can use them anywhere you can use any other expression in Python.</a:t>
            </a:r>
          </a:p>
          <a:p>
            <a:pPr lvl="1"/>
            <a:r>
              <a:rPr lang="en-US" dirty="0" smtClean="0"/>
              <a:t>You can only use a single </a:t>
            </a:r>
            <a:r>
              <a:rPr lang="en-US" i="1" dirty="0" smtClean="0">
                <a:solidFill>
                  <a:srgbClr val="0070C0"/>
                </a:solidFill>
              </a:rPr>
              <a:t>expression</a:t>
            </a:r>
            <a:r>
              <a:rPr lang="en-US" dirty="0" smtClean="0"/>
              <a:t> in the body of a lambda function.</a:t>
            </a:r>
          </a:p>
          <a:p>
            <a:pPr lvl="1"/>
            <a:r>
              <a:rPr lang="en-US" dirty="0" smtClean="0"/>
              <a:t>A lambda function always </a:t>
            </a:r>
            <a:r>
              <a:rPr lang="en-US" b="1" dirty="0" smtClean="0">
                <a:solidFill>
                  <a:srgbClr val="0070C0"/>
                </a:solidFill>
              </a:rPr>
              <a:t>returns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value of the body expression.</a:t>
            </a:r>
          </a:p>
          <a:p>
            <a:pPr lvl="1"/>
            <a:r>
              <a:rPr lang="en-US" dirty="0" smtClean="0"/>
              <a:t>Lambdas should be used </a:t>
            </a:r>
            <a:r>
              <a:rPr lang="en-US" i="1" dirty="0" smtClean="0">
                <a:solidFill>
                  <a:srgbClr val="FF0000"/>
                </a:solidFill>
              </a:rPr>
              <a:t>sparingly</a:t>
            </a:r>
            <a:r>
              <a:rPr lang="en-US" dirty="0" smtClean="0"/>
              <a:t>, only for very simple functions.  </a:t>
            </a:r>
            <a:r>
              <a:rPr lang="en-US" dirty="0"/>
              <a:t>O</a:t>
            </a:r>
            <a:r>
              <a:rPr lang="en-US" dirty="0" smtClean="0"/>
              <a:t>therwise the code can quickly become </a:t>
            </a:r>
            <a:r>
              <a:rPr lang="en-US" b="1" dirty="0" smtClean="0">
                <a:solidFill>
                  <a:srgbClr val="FF0000"/>
                </a:solidFill>
              </a:rPr>
              <a:t>unreadable</a:t>
            </a:r>
            <a:r>
              <a:rPr lang="en-US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228600"/>
            <a:ext cx="53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72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λ</a:t>
            </a:r>
            <a:endParaRPr lang="en-US" sz="7200" dirty="0">
              <a:solidFill>
                <a:srgbClr val="7030A0"/>
              </a:solidFill>
            </a:endParaRPr>
          </a:p>
        </p:txBody>
      </p:sp>
      <p:pic>
        <p:nvPicPr>
          <p:cNvPr id="5" name="Picture 3" descr="C:\Users\Tom\AppData\Local\Microsoft\Windows\Temporary Internet Files\Content.IE5\F7B1HYDY\MC9003117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0"/>
            <a:ext cx="1066800" cy="159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30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would the following expression evaluate to?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summation(3, lambda x: x + 5)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21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962400"/>
            <a:ext cx="838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4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would the following expression evaluate to?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summation(3, lambda x: x + 5)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21</a:t>
            </a:r>
            <a:endParaRPr lang="en-US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92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can be defined inside other functions!</a:t>
            </a:r>
          </a:p>
          <a:p>
            <a:r>
              <a:rPr lang="en-US" dirty="0" smtClean="0"/>
              <a:t>Functions can </a:t>
            </a:r>
            <a:r>
              <a:rPr lang="en-US" i="1" dirty="0" smtClean="0"/>
              <a:t>return</a:t>
            </a:r>
            <a:r>
              <a:rPr lang="en-US" dirty="0" smtClean="0"/>
              <a:t> functions.</a:t>
            </a:r>
          </a:p>
          <a:p>
            <a:r>
              <a:rPr lang="en-US" dirty="0" smtClean="0"/>
              <a:t>Python has </a:t>
            </a:r>
            <a:r>
              <a:rPr lang="en-US" b="1" dirty="0" smtClean="0"/>
              <a:t>lambda functions </a:t>
            </a:r>
            <a:r>
              <a:rPr lang="en-US" dirty="0" smtClean="0"/>
              <a:t>for creating anonymous functions.</a:t>
            </a:r>
          </a:p>
          <a:p>
            <a:r>
              <a:rPr lang="en-US" b="1" dirty="0" smtClean="0"/>
              <a:t>Next Time:</a:t>
            </a:r>
            <a:r>
              <a:rPr lang="en-US" dirty="0" smtClean="0"/>
              <a:t> More practice with HOFs, and practical applications!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196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cs typeface="Consolas" pitchFamily="49" charset="0"/>
              </a:rPr>
              <a:t>Write the function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filtered_count</a:t>
            </a:r>
            <a:r>
              <a:rPr lang="en-US" dirty="0" smtClean="0">
                <a:cs typeface="Consolas" pitchFamily="49" charset="0"/>
              </a:rPr>
              <a:t> that takes a number,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dirty="0" smtClean="0">
                <a:cs typeface="Consolas" pitchFamily="49" charset="0"/>
              </a:rPr>
              <a:t>, and a function,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pred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dirty="0" smtClean="0">
                <a:cs typeface="Consolas" pitchFamily="49" charset="0"/>
              </a:rPr>
              <a:t>, and prints all the numbers 1 to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n</a:t>
            </a:r>
            <a:r>
              <a:rPr lang="en-US" dirty="0" smtClean="0">
                <a:cs typeface="Consolas" pitchFamily="49" charset="0"/>
              </a:rPr>
              <a:t> for which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pred</a:t>
            </a:r>
            <a:r>
              <a:rPr lang="en-US" dirty="0" smtClean="0">
                <a:cs typeface="Consolas" pitchFamily="49" charset="0"/>
              </a:rPr>
              <a:t> returns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True.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filtered_count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(n,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pred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k = 1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while k &lt;= n: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if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pred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(k):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print(k)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k = k + 1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5257800"/>
            <a:ext cx="3244925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pred</a:t>
            </a:r>
            <a:r>
              <a:rPr lang="en-US" dirty="0" smtClean="0">
                <a:cs typeface="Consolas" pitchFamily="49" charset="0"/>
              </a:rPr>
              <a:t> stands for </a:t>
            </a:r>
            <a:r>
              <a:rPr lang="en-US" i="1" dirty="0" smtClean="0">
                <a:cs typeface="Consolas" pitchFamily="49" charset="0"/>
              </a:rPr>
              <a:t>predicate</a:t>
            </a:r>
            <a:r>
              <a:rPr lang="en-US" dirty="0" smtClean="0">
                <a:cs typeface="Consolas" pitchFamily="49" charset="0"/>
              </a:rPr>
              <a:t>, a function that only returns True or False.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86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Extras: Making My Adder</a:t>
            </a:r>
            <a:br>
              <a:rPr lang="en-US" dirty="0" smtClean="0"/>
            </a:br>
            <a:r>
              <a:rPr lang="en-US" dirty="0" smtClean="0"/>
              <a:t>and Using It Too!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cs typeface="Consolas" pitchFamily="49" charset="0"/>
              </a:rPr>
              <a:t>We can add 3 and 5, using only the values </a:t>
            </a:r>
            <a:r>
              <a:rPr lang="en-US" dirty="0" err="1" smtClean="0">
                <a:cs typeface="Consolas" pitchFamily="49" charset="0"/>
              </a:rPr>
              <a:t>make_adder</a:t>
            </a:r>
            <a:r>
              <a:rPr lang="en-US" dirty="0" smtClean="0">
                <a:cs typeface="Consolas" pitchFamily="49" charset="0"/>
              </a:rPr>
              <a:t>, 3, and 5.</a:t>
            </a:r>
            <a:endParaRPr lang="en-US" dirty="0">
              <a:cs typeface="Consolas" pitchFamily="49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600200" y="2352179"/>
            <a:ext cx="6019800" cy="1169550"/>
            <a:chOff x="1600200" y="2352179"/>
            <a:chExt cx="6019800" cy="1169550"/>
          </a:xfrm>
        </p:grpSpPr>
        <p:sp>
          <p:nvSpPr>
            <p:cNvPr id="4" name="TextBox 3"/>
            <p:cNvSpPr txBox="1"/>
            <p:nvPr/>
          </p:nvSpPr>
          <p:spPr>
            <a:xfrm>
              <a:off x="1600200" y="2936954"/>
              <a:ext cx="6019800" cy="584775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 smtClean="0">
                  <a:latin typeface="Consolas" pitchFamily="49" charset="0"/>
                  <a:cs typeface="Consolas" pitchFamily="49" charset="0"/>
                </a:rPr>
                <a:t>make_adder</a:t>
              </a:r>
              <a:r>
                <a:rPr lang="en-US" sz="3200" dirty="0" smtClean="0">
                  <a:latin typeface="Consolas" pitchFamily="49" charset="0"/>
                  <a:cs typeface="Consolas" pitchFamily="49" charset="0"/>
                </a:rPr>
                <a:t>(3)</a:t>
              </a:r>
              <a:r>
                <a:rPr lang="en-US" sz="32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3200" dirty="0" smtClean="0">
                  <a:latin typeface="Consolas" pitchFamily="49" charset="0"/>
                  <a:cs typeface="Consolas" pitchFamily="49" charset="0"/>
                </a:rPr>
                <a:t>	(	5	)</a:t>
              </a:r>
              <a:endParaRPr lang="en-US" sz="32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562600" y="2352179"/>
              <a:ext cx="1428750" cy="584775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3200" dirty="0">
                <a:latin typeface="Consolas" pitchFamily="49" charset="0"/>
                <a:cs typeface="Consolas" pitchFamily="49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096000" y="3429000"/>
            <a:ext cx="1143000" cy="1270574"/>
            <a:chOff x="6019800" y="3429000"/>
            <a:chExt cx="1143000" cy="1270574"/>
          </a:xfrm>
        </p:grpSpPr>
        <p:sp>
          <p:nvSpPr>
            <p:cNvPr id="9" name="TextBox 8"/>
            <p:cNvSpPr txBox="1"/>
            <p:nvPr/>
          </p:nvSpPr>
          <p:spPr>
            <a:xfrm>
              <a:off x="6553200" y="4114799"/>
              <a:ext cx="609600" cy="584775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Consolas" pitchFamily="49" charset="0"/>
                  <a:cs typeface="Consolas" pitchFamily="49" charset="0"/>
                </a:rPr>
                <a:t>5</a:t>
              </a:r>
              <a:endParaRPr lang="en-US" sz="3200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019800" y="3429000"/>
              <a:ext cx="762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9" idx="0"/>
            </p:cNvCxnSpPr>
            <p:nvPr/>
          </p:nvCxnSpPr>
          <p:spPr>
            <a:xfrm flipH="1" flipV="1">
              <a:off x="6400800" y="3429001"/>
              <a:ext cx="457200" cy="68579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838200" y="3429000"/>
            <a:ext cx="5029200" cy="1719208"/>
            <a:chOff x="838200" y="3429000"/>
            <a:chExt cx="5029200" cy="1719208"/>
          </a:xfrm>
        </p:grpSpPr>
        <p:sp>
          <p:nvSpPr>
            <p:cNvPr id="8" name="TextBox 7"/>
            <p:cNvSpPr txBox="1"/>
            <p:nvPr/>
          </p:nvSpPr>
          <p:spPr>
            <a:xfrm>
              <a:off x="838200" y="4563433"/>
              <a:ext cx="5029200" cy="584775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 smtClean="0">
                  <a:latin typeface="Consolas" pitchFamily="49" charset="0"/>
                  <a:cs typeface="Consolas" pitchFamily="49" charset="0"/>
                </a:rPr>
                <a:t>make_adder</a:t>
              </a:r>
              <a:r>
                <a:rPr lang="en-US" sz="3200" dirty="0" smtClean="0">
                  <a:latin typeface="Consolas" pitchFamily="49" charset="0"/>
                  <a:cs typeface="Consolas" pitchFamily="49" charset="0"/>
                </a:rPr>
                <a:t>	(	3	)</a:t>
              </a:r>
              <a:endParaRPr lang="en-US" sz="3200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6400" y="3429000"/>
              <a:ext cx="3048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8" idx="0"/>
            </p:cNvCxnSpPr>
            <p:nvPr/>
          </p:nvCxnSpPr>
          <p:spPr>
            <a:xfrm flipH="1" flipV="1">
              <a:off x="3048000" y="3429001"/>
              <a:ext cx="304800" cy="113443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657600" y="3962400"/>
              <a:ext cx="1733550" cy="584775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3200" dirty="0">
                <a:latin typeface="Consolas" pitchFamily="49" charset="0"/>
                <a:cs typeface="Consolas" pitchFamily="49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343400" y="5054026"/>
            <a:ext cx="1143000" cy="1270574"/>
            <a:chOff x="4343400" y="5054026"/>
            <a:chExt cx="1143000" cy="1270574"/>
          </a:xfrm>
        </p:grpSpPr>
        <p:sp>
          <p:nvSpPr>
            <p:cNvPr id="32" name="TextBox 31"/>
            <p:cNvSpPr txBox="1"/>
            <p:nvPr/>
          </p:nvSpPr>
          <p:spPr>
            <a:xfrm>
              <a:off x="4876800" y="5739825"/>
              <a:ext cx="609600" cy="584775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Consolas" pitchFamily="49" charset="0"/>
                  <a:cs typeface="Consolas" pitchFamily="49" charset="0"/>
                </a:rPr>
                <a:t>3</a:t>
              </a:r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4343400" y="5054026"/>
              <a:ext cx="762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2" idx="0"/>
            </p:cNvCxnSpPr>
            <p:nvPr/>
          </p:nvCxnSpPr>
          <p:spPr>
            <a:xfrm flipH="1" flipV="1">
              <a:off x="4724400" y="5054027"/>
              <a:ext cx="457200" cy="68579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5564145" y="2352178"/>
            <a:ext cx="1428750" cy="58477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nsolas" pitchFamily="49" charset="0"/>
                <a:cs typeface="Consolas" pitchFamily="49" charset="0"/>
              </a:rPr>
              <a:t>8</a:t>
            </a:r>
            <a:endParaRPr lang="en-US" sz="32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914400" y="5054026"/>
            <a:ext cx="2514600" cy="1093349"/>
            <a:chOff x="914400" y="5054026"/>
            <a:chExt cx="2514600" cy="1093349"/>
          </a:xfrm>
        </p:grpSpPr>
        <p:sp>
          <p:nvSpPr>
            <p:cNvPr id="29" name="TextBox 28"/>
            <p:cNvSpPr txBox="1"/>
            <p:nvPr/>
          </p:nvSpPr>
          <p:spPr>
            <a:xfrm>
              <a:off x="914400" y="5562600"/>
              <a:ext cx="2514600" cy="584775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 smtClean="0">
                  <a:latin typeface="Consolas" pitchFamily="49" charset="0"/>
                  <a:cs typeface="Consolas" pitchFamily="49" charset="0"/>
                </a:rPr>
                <a:t>make_adder</a:t>
              </a:r>
              <a:endParaRPr lang="en-US" sz="3200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 flipV="1">
              <a:off x="914400" y="5054026"/>
              <a:ext cx="22860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29" idx="0"/>
            </p:cNvCxnSpPr>
            <p:nvPr/>
          </p:nvCxnSpPr>
          <p:spPr>
            <a:xfrm flipH="1" flipV="1">
              <a:off x="2019300" y="5054027"/>
              <a:ext cx="152400" cy="5085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657600" y="3962400"/>
            <a:ext cx="5076823" cy="1283732"/>
            <a:chOff x="3657600" y="3962400"/>
            <a:chExt cx="5076823" cy="1283732"/>
          </a:xfrm>
        </p:grpSpPr>
        <p:sp>
          <p:nvSpPr>
            <p:cNvPr id="45" name="TextBox 44"/>
            <p:cNvSpPr txBox="1"/>
            <p:nvPr/>
          </p:nvSpPr>
          <p:spPr>
            <a:xfrm>
              <a:off x="3657600" y="3962400"/>
              <a:ext cx="1733550" cy="584775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 smtClean="0">
                  <a:latin typeface="Consolas" pitchFamily="49" charset="0"/>
                  <a:cs typeface="Consolas" pitchFamily="49" charset="0"/>
                </a:rPr>
                <a:t>add_n</a:t>
              </a:r>
              <a:r>
                <a:rPr lang="en-US" sz="3200" i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*</a:t>
              </a:r>
              <a:endParaRPr lang="en-US" sz="3200" i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400798" y="4876800"/>
              <a:ext cx="2333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*</a:t>
              </a:r>
              <a:r>
                <a:rPr lang="en-US" dirty="0" smtClean="0"/>
                <a:t> Where n is equal to 3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1634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Defining functions inside functions.</a:t>
            </a:r>
          </a:p>
          <a:p>
            <a:pPr marL="0" indent="0">
              <a:buNone/>
            </a:pPr>
            <a:r>
              <a:rPr lang="en-US" dirty="0" smtClean="0"/>
              <a:t>Returning functions from functions.</a:t>
            </a:r>
          </a:p>
          <a:p>
            <a:pPr marL="0" indent="0">
              <a:buNone/>
            </a:pPr>
            <a:r>
              <a:rPr lang="en-US" dirty="0" smtClean="0"/>
              <a:t>A Friendly Greek Letter.</a:t>
            </a:r>
          </a:p>
          <a:p>
            <a:pPr marL="0" indent="0">
              <a:buNone/>
            </a:pPr>
            <a:endParaRPr lang="en-US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2319992" y="3429000"/>
            <a:ext cx="4427815" cy="2760821"/>
            <a:chOff x="2319992" y="3429000"/>
            <a:chExt cx="4427815" cy="2760821"/>
          </a:xfrm>
        </p:grpSpPr>
        <p:pic>
          <p:nvPicPr>
            <p:cNvPr id="1028" name="Picture 4" descr="http://gingerconsult.files.wordpress.com/2012/06/turn-it-up.png?w=300&amp;h=3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6600" y="3429000"/>
              <a:ext cx="2514600" cy="2514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2319992" y="5943600"/>
              <a:ext cx="442781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http://gingerconsult.files.wordpress.com/2012/06/turn-it-up.png?w=300&amp;h=300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574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(Helper)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382000" cy="4648199"/>
              </a:xfrm>
            </p:spPr>
            <p:txBody>
              <a:bodyPr anchor="t">
                <a:normAutofit fontScale="92500" lnSpcReduction="10000"/>
              </a:bodyPr>
              <a:lstStyle/>
              <a:p>
                <a:pPr marL="0" indent="0" algn="ctr">
                  <a:buNone/>
                </a:pPr>
                <a:r>
                  <a:rPr lang="en-US" dirty="0" smtClean="0"/>
                  <a:t>Python allows us to make functions 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inside</a:t>
                </a:r>
                <a:r>
                  <a:rPr lang="en-US" dirty="0" smtClean="0"/>
                  <a:t> other functions.  This is useful for making helper functions.</a:t>
                </a:r>
              </a:p>
              <a:p>
                <a:pPr marL="0" indent="0" algn="ctr">
                  <a:buNone/>
                </a:pPr>
                <a:endParaRPr lang="en-US" dirty="0" smtClean="0">
                  <a:latin typeface="Consolas" pitchFamily="49" charset="0"/>
                  <a:cs typeface="Consolas" pitchFamily="49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cs typeface="Consolas" pitchFamily="49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cs typeface="Consolas" pitchFamily="49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cs typeface="Consolas" pitchFamily="49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  <a:cs typeface="Consolas" pitchFamily="49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  <a:cs typeface="Consolas" pitchFamily="49" charset="0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  <a:cs typeface="Consolas" pitchFamily="49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  <a:cs typeface="Consolas" pitchFamily="49" charset="0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cs typeface="Consolas" pitchFamily="49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  <a:cs typeface="Consolas" pitchFamily="49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cs typeface="Consolas" pitchFamily="49" charset="0"/>
                            </a:rPr>
                            <m:t>𝑎𝑏</m:t>
                          </m:r>
                          <m:r>
                            <a:rPr lang="en-US" b="0" i="1" smtClean="0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cs typeface="Consolas" pitchFamily="49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b="0" i="1" smtClean="0">
                                      <a:latin typeface="Cambria Math"/>
                                      <a:cs typeface="Consolas" pitchFamily="49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cs typeface="Consolas" pitchFamily="49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  <a:cs typeface="Consolas" pitchFamily="49" charset="0"/>
                                        </a:rPr>
                                        <m:t>𝑏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cs typeface="Consolas" pitchFamily="49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  <m:r>
                            <a:rPr lang="en-US" b="0" i="1" smtClean="0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cs typeface="Consolas" pitchFamily="49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cs typeface="Consolas" pitchFamily="49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cs typeface="Consolas" pitchFamily="49" charset="0"/>
                                </a:rPr>
                                <m:t>𝑏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  <a:cs typeface="Consolas" pitchFamily="49" charset="0"/>
                            </a:rPr>
                            <m:t>𝑎𝑐</m:t>
                          </m:r>
                          <m:r>
                            <a:rPr lang="en-US" b="0" i="1" smtClean="0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cs typeface="Consolas" pitchFamily="49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b="0" i="1" smtClean="0">
                                      <a:latin typeface="Cambria Math"/>
                                      <a:cs typeface="Consolas" pitchFamily="49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cs typeface="Consolas" pitchFamily="49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  <a:cs typeface="Consolas" pitchFamily="49" charset="0"/>
                                        </a:rPr>
                                        <m:t>𝑐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cs typeface="Consolas" pitchFamily="49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  <m:r>
                            <a:rPr lang="en-US" b="0" i="1" smtClean="0">
                              <a:latin typeface="Cambria Math"/>
                              <a:cs typeface="Consolas" pitchFamily="49" charset="0"/>
                            </a:rPr>
                            <m:t>+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cs typeface="Consolas" pitchFamily="49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cs typeface="Consolas" pitchFamily="49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cs typeface="Consolas" pitchFamily="49" charset="0"/>
                                </a:rPr>
                                <m:t>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>
                  <a:latin typeface="Consolas" pitchFamily="49" charset="0"/>
                  <a:cs typeface="Consolas" pitchFamily="49" charset="0"/>
                </a:endParaRPr>
              </a:p>
              <a:p>
                <a:pPr marL="0" indent="0" algn="ctr">
                  <a:buNone/>
                </a:pPr>
                <a:endParaRPr lang="en-US" dirty="0">
                  <a:latin typeface="Consolas" pitchFamily="49" charset="0"/>
                  <a:cs typeface="Consolas" pitchFamily="49" charset="0"/>
                </a:endParaRPr>
              </a:p>
              <a:p>
                <a:pPr marL="0" indent="0">
                  <a:buNone/>
                </a:pPr>
                <a:r>
                  <a:rPr lang="en-US" sz="2400" dirty="0" err="1" smtClean="0">
                    <a:latin typeface="Consolas" pitchFamily="49" charset="0"/>
                    <a:cs typeface="Consolas" pitchFamily="49" charset="0"/>
                  </a:rPr>
                  <a:t>def</a:t>
                </a:r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2400" dirty="0" err="1" smtClean="0">
                    <a:latin typeface="Consolas" pitchFamily="49" charset="0"/>
                    <a:cs typeface="Consolas" pitchFamily="49" charset="0"/>
                  </a:rPr>
                  <a:t>funny_function</a:t>
                </a:r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(a, b, c):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   </a:t>
                </a:r>
                <a:r>
                  <a:rPr lang="en-US" sz="2400" dirty="0" err="1" smtClean="0">
                    <a:latin typeface="Consolas" pitchFamily="49" charset="0"/>
                    <a:cs typeface="Consolas" pitchFamily="49" charset="0"/>
                  </a:rPr>
                  <a:t>a_funny_b</a:t>
                </a:r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 = (a * b) + (b / a) + (a ** b)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    </a:t>
                </a:r>
                <a:r>
                  <a:rPr lang="en-US" sz="2400" dirty="0" err="1" smtClean="0">
                    <a:latin typeface="Consolas" pitchFamily="49" charset="0"/>
                    <a:cs typeface="Consolas" pitchFamily="49" charset="0"/>
                  </a:rPr>
                  <a:t>a_funny_c</a:t>
                </a:r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 = (a * c) + (c / a) + (a ** c)</a:t>
                </a:r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    return </a:t>
                </a:r>
                <a:r>
                  <a:rPr lang="en-US" sz="2400" dirty="0" err="1" smtClean="0">
                    <a:latin typeface="Consolas" pitchFamily="49" charset="0"/>
                    <a:cs typeface="Consolas" pitchFamily="49" charset="0"/>
                  </a:rPr>
                  <a:t>a_funny_b</a:t>
                </a:r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 / </a:t>
                </a:r>
                <a:r>
                  <a:rPr lang="en-US" sz="2400" dirty="0" err="1" smtClean="0">
                    <a:latin typeface="Consolas" pitchFamily="49" charset="0"/>
                    <a:cs typeface="Consolas" pitchFamily="49" charset="0"/>
                  </a:rPr>
                  <a:t>a_funny_c</a:t>
                </a:r>
                <a:endParaRPr lang="en-US" sz="2400" dirty="0" smtClean="0">
                  <a:latin typeface="Consolas" pitchFamily="49" charset="0"/>
                  <a:cs typeface="Consolas" pitchFamily="49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382000" cy="4648199"/>
              </a:xfrm>
              <a:blipFill rotWithShape="1">
                <a:blip r:embed="rId2"/>
                <a:stretch>
                  <a:fillRect l="-1309" t="-2625" r="-1309" b="-3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ounded Rectangle 13"/>
          <p:cNvSpPr/>
          <p:nvPr/>
        </p:nvSpPr>
        <p:spPr>
          <a:xfrm>
            <a:off x="1066800" y="5029200"/>
            <a:ext cx="6248400" cy="6858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1066800" y="3563924"/>
            <a:ext cx="5787422" cy="1808176"/>
            <a:chOff x="1066800" y="3563924"/>
            <a:chExt cx="5787422" cy="1808176"/>
          </a:xfrm>
        </p:grpSpPr>
        <p:cxnSp>
          <p:nvCxnSpPr>
            <p:cNvPr id="11" name="Curved Connector 10"/>
            <p:cNvCxnSpPr>
              <a:stCxn id="17" idx="1"/>
              <a:endCxn id="14" idx="1"/>
            </p:cNvCxnSpPr>
            <p:nvPr/>
          </p:nvCxnSpPr>
          <p:spPr>
            <a:xfrm rot="10800000" flipV="1">
              <a:off x="1066800" y="3849674"/>
              <a:ext cx="3321314" cy="1522426"/>
            </a:xfrm>
            <a:prstGeom prst="curvedConnector3">
              <a:avLst>
                <a:gd name="adj1" fmla="val 122963"/>
              </a:avLst>
            </a:prstGeom>
            <a:ln w="38100">
              <a:solidFill>
                <a:srgbClr val="FF0000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ounded Rectangle 16"/>
            <p:cNvSpPr/>
            <p:nvPr/>
          </p:nvSpPr>
          <p:spPr>
            <a:xfrm>
              <a:off x="4388114" y="3563924"/>
              <a:ext cx="2466108" cy="5715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388114" y="2971800"/>
            <a:ext cx="2927086" cy="2400300"/>
            <a:chOff x="4388114" y="2971800"/>
            <a:chExt cx="2927086" cy="2400300"/>
          </a:xfrm>
        </p:grpSpPr>
        <p:cxnSp>
          <p:nvCxnSpPr>
            <p:cNvPr id="9" name="Curved Connector 8"/>
            <p:cNvCxnSpPr>
              <a:stCxn id="21" idx="3"/>
              <a:endCxn id="14" idx="3"/>
            </p:cNvCxnSpPr>
            <p:nvPr/>
          </p:nvCxnSpPr>
          <p:spPr>
            <a:xfrm>
              <a:off x="6854222" y="3257550"/>
              <a:ext cx="460978" cy="2114550"/>
            </a:xfrm>
            <a:prstGeom prst="curvedConnector3">
              <a:avLst>
                <a:gd name="adj1" fmla="val 274224"/>
              </a:avLst>
            </a:prstGeom>
            <a:ln w="38100">
              <a:solidFill>
                <a:srgbClr val="FF0000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ounded Rectangle 20"/>
            <p:cNvSpPr/>
            <p:nvPr/>
          </p:nvSpPr>
          <p:spPr>
            <a:xfrm>
              <a:off x="4388114" y="2971800"/>
              <a:ext cx="2466108" cy="5715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50" name="Picture 2" descr="C:\Users\Tom\AppData\Local\Microsoft\Windows\Temporary Internet Files\Content.IE5\XY2P9LNX\MC90007085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228"/>
            <a:ext cx="1405550" cy="169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60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(Helper)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382000" cy="4648199"/>
              </a:xfrm>
            </p:spPr>
            <p:txBody>
              <a:bodyPr anchor="t">
                <a:normAutofit fontScale="92500" lnSpcReduction="10000"/>
              </a:bodyPr>
              <a:lstStyle/>
              <a:p>
                <a:pPr marL="0" indent="0" algn="ctr">
                  <a:buNone/>
                </a:pPr>
                <a:r>
                  <a:rPr lang="en-US" dirty="0" smtClean="0"/>
                  <a:t>Python allows us to make functions inside other functions.  This is useful for making helper functions.</a:t>
                </a:r>
              </a:p>
              <a:p>
                <a:pPr marL="0" indent="0" algn="ctr">
                  <a:buNone/>
                </a:pPr>
                <a:endParaRPr lang="en-US" dirty="0" smtClean="0">
                  <a:latin typeface="Consolas" pitchFamily="49" charset="0"/>
                  <a:cs typeface="Consolas" pitchFamily="49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cs typeface="Consolas" pitchFamily="49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cs typeface="Consolas" pitchFamily="49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cs typeface="Consolas" pitchFamily="49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  <a:cs typeface="Consolas" pitchFamily="49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  <a:cs typeface="Consolas" pitchFamily="49" charset="0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  <a:cs typeface="Consolas" pitchFamily="49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  <a:cs typeface="Consolas" pitchFamily="49" charset="0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cs typeface="Consolas" pitchFamily="49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  <a:cs typeface="Consolas" pitchFamily="49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cs typeface="Consolas" pitchFamily="49" charset="0"/>
                            </a:rPr>
                            <m:t>𝑎𝑏</m:t>
                          </m:r>
                          <m:r>
                            <a:rPr lang="en-US" b="0" i="1" smtClean="0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cs typeface="Consolas" pitchFamily="49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b="0" i="1" smtClean="0">
                                      <a:latin typeface="Cambria Math"/>
                                      <a:cs typeface="Consolas" pitchFamily="49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cs typeface="Consolas" pitchFamily="49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  <a:cs typeface="Consolas" pitchFamily="49" charset="0"/>
                                        </a:rPr>
                                        <m:t>𝑏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cs typeface="Consolas" pitchFamily="49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  <m:r>
                            <a:rPr lang="en-US" b="0" i="1" smtClean="0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cs typeface="Consolas" pitchFamily="49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cs typeface="Consolas" pitchFamily="49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cs typeface="Consolas" pitchFamily="49" charset="0"/>
                                </a:rPr>
                                <m:t>𝑏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  <a:cs typeface="Consolas" pitchFamily="49" charset="0"/>
                            </a:rPr>
                            <m:t>𝑎𝑐</m:t>
                          </m:r>
                          <m:r>
                            <a:rPr lang="en-US" b="0" i="1" smtClean="0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cs typeface="Consolas" pitchFamily="49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b="0" i="1" smtClean="0">
                                      <a:latin typeface="Cambria Math"/>
                                      <a:cs typeface="Consolas" pitchFamily="49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cs typeface="Consolas" pitchFamily="49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  <a:cs typeface="Consolas" pitchFamily="49" charset="0"/>
                                        </a:rPr>
                                        <m:t>𝑐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cs typeface="Consolas" pitchFamily="49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  <m:r>
                            <a:rPr lang="en-US" b="0" i="1" smtClean="0">
                              <a:latin typeface="Cambria Math"/>
                              <a:cs typeface="Consolas" pitchFamily="49" charset="0"/>
                            </a:rPr>
                            <m:t>+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cs typeface="Consolas" pitchFamily="49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cs typeface="Consolas" pitchFamily="49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cs typeface="Consolas" pitchFamily="49" charset="0"/>
                                </a:rPr>
                                <m:t>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>
                  <a:latin typeface="Consolas" pitchFamily="49" charset="0"/>
                  <a:cs typeface="Consolas" pitchFamily="49" charset="0"/>
                </a:endParaRPr>
              </a:p>
              <a:p>
                <a:pPr marL="0" indent="0" algn="ctr">
                  <a:buNone/>
                </a:pPr>
                <a:endParaRPr lang="en-US" dirty="0">
                  <a:latin typeface="Consolas" pitchFamily="49" charset="0"/>
                  <a:cs typeface="Consolas" pitchFamily="49" charset="0"/>
                </a:endParaRPr>
              </a:p>
              <a:p>
                <a:pPr marL="0" indent="0">
                  <a:buNone/>
                </a:pPr>
                <a:r>
                  <a:rPr lang="en-US" sz="2400" dirty="0" err="1" smtClean="0">
                    <a:latin typeface="Consolas" pitchFamily="49" charset="0"/>
                    <a:cs typeface="Consolas" pitchFamily="49" charset="0"/>
                  </a:rPr>
                  <a:t>def</a:t>
                </a:r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2400" dirty="0" err="1" smtClean="0">
                    <a:latin typeface="Consolas" pitchFamily="49" charset="0"/>
                    <a:cs typeface="Consolas" pitchFamily="49" charset="0"/>
                  </a:rPr>
                  <a:t>funny_function</a:t>
                </a:r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(a, b, c):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   </a:t>
                </a:r>
                <a:r>
                  <a:rPr lang="en-US" sz="2400" b="1" dirty="0" err="1" smtClean="0">
                    <a:latin typeface="Consolas" pitchFamily="49" charset="0"/>
                    <a:cs typeface="Consolas" pitchFamily="49" charset="0"/>
                  </a:rPr>
                  <a:t>def</a:t>
                </a:r>
                <a:r>
                  <a:rPr lang="en-US" sz="2400" b="1" dirty="0" smtClean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2400" b="1" dirty="0" err="1" smtClean="0">
                    <a:latin typeface="Consolas" pitchFamily="49" charset="0"/>
                    <a:cs typeface="Consolas" pitchFamily="49" charset="0"/>
                  </a:rPr>
                  <a:t>a_funny</a:t>
                </a:r>
                <a:r>
                  <a:rPr lang="en-US" sz="2400" b="1" dirty="0" smtClean="0">
                    <a:latin typeface="Consolas" pitchFamily="49" charset="0"/>
                    <a:cs typeface="Consolas" pitchFamily="49" charset="0"/>
                  </a:rPr>
                  <a:t>(b):</a:t>
                </a:r>
              </a:p>
              <a:p>
                <a:pPr marL="0" indent="0">
                  <a:buNone/>
                </a:pPr>
                <a:r>
                  <a:rPr lang="en-US" sz="2400" b="1" dirty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sz="2400" b="1" dirty="0" smtClean="0">
                    <a:latin typeface="Consolas" pitchFamily="49" charset="0"/>
                    <a:cs typeface="Consolas" pitchFamily="49" charset="0"/>
                  </a:rPr>
                  <a:t>       return (a * b) + (b / a) + (a ** b)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    return </a:t>
                </a:r>
                <a:r>
                  <a:rPr lang="en-US" sz="2400" dirty="0" err="1" smtClean="0">
                    <a:latin typeface="Consolas" pitchFamily="49" charset="0"/>
                    <a:cs typeface="Consolas" pitchFamily="49" charset="0"/>
                  </a:rPr>
                  <a:t>a_funny</a:t>
                </a:r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(b) / </a:t>
                </a:r>
                <a:r>
                  <a:rPr lang="en-US" sz="2400" dirty="0" err="1" smtClean="0">
                    <a:latin typeface="Consolas" pitchFamily="49" charset="0"/>
                    <a:cs typeface="Consolas" pitchFamily="49" charset="0"/>
                  </a:rPr>
                  <a:t>a_funny</a:t>
                </a:r>
                <a:r>
                  <a:rPr lang="en-US" sz="2400" dirty="0" smtClean="0">
                    <a:latin typeface="Consolas" pitchFamily="49" charset="0"/>
                    <a:cs typeface="Consolas" pitchFamily="49" charset="0"/>
                  </a:rPr>
                  <a:t>(c)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382000" cy="4648199"/>
              </a:xfrm>
              <a:blipFill rotWithShape="1">
                <a:blip r:embed="rId2"/>
                <a:stretch>
                  <a:fillRect l="-1309" t="-2625" r="-1309" b="-3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ounded Rectangle 13"/>
          <p:cNvSpPr/>
          <p:nvPr/>
        </p:nvSpPr>
        <p:spPr>
          <a:xfrm>
            <a:off x="1066800" y="5071394"/>
            <a:ext cx="6248400" cy="6858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1066800" y="3563924"/>
            <a:ext cx="5787422" cy="1850370"/>
            <a:chOff x="1066800" y="3563924"/>
            <a:chExt cx="5787422" cy="1850370"/>
          </a:xfrm>
        </p:grpSpPr>
        <p:cxnSp>
          <p:nvCxnSpPr>
            <p:cNvPr id="11" name="Curved Connector 10"/>
            <p:cNvCxnSpPr>
              <a:stCxn id="17" idx="1"/>
              <a:endCxn id="14" idx="1"/>
            </p:cNvCxnSpPr>
            <p:nvPr/>
          </p:nvCxnSpPr>
          <p:spPr>
            <a:xfrm rot="10800000" flipV="1">
              <a:off x="1066800" y="3849674"/>
              <a:ext cx="3321314" cy="1564620"/>
            </a:xfrm>
            <a:prstGeom prst="curvedConnector3">
              <a:avLst>
                <a:gd name="adj1" fmla="val 122810"/>
              </a:avLst>
            </a:prstGeom>
            <a:ln w="38100">
              <a:solidFill>
                <a:srgbClr val="FF0000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ounded Rectangle 16"/>
            <p:cNvSpPr/>
            <p:nvPr/>
          </p:nvSpPr>
          <p:spPr>
            <a:xfrm>
              <a:off x="4388114" y="3563924"/>
              <a:ext cx="2466108" cy="5715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388114" y="2971800"/>
            <a:ext cx="2927086" cy="2442494"/>
            <a:chOff x="4388114" y="2971800"/>
            <a:chExt cx="2927086" cy="2442494"/>
          </a:xfrm>
        </p:grpSpPr>
        <p:cxnSp>
          <p:nvCxnSpPr>
            <p:cNvPr id="9" name="Curved Connector 8"/>
            <p:cNvCxnSpPr>
              <a:stCxn id="21" idx="3"/>
              <a:endCxn id="14" idx="3"/>
            </p:cNvCxnSpPr>
            <p:nvPr/>
          </p:nvCxnSpPr>
          <p:spPr>
            <a:xfrm>
              <a:off x="6854222" y="3257550"/>
              <a:ext cx="460978" cy="2156744"/>
            </a:xfrm>
            <a:prstGeom prst="curvedConnector3">
              <a:avLst>
                <a:gd name="adj1" fmla="val 280738"/>
              </a:avLst>
            </a:prstGeom>
            <a:ln w="38100">
              <a:solidFill>
                <a:srgbClr val="FF0000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ounded Rectangle 20"/>
            <p:cNvSpPr/>
            <p:nvPr/>
          </p:nvSpPr>
          <p:spPr>
            <a:xfrm>
              <a:off x="4388114" y="2971800"/>
              <a:ext cx="2466108" cy="5715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50" name="Picture 2" descr="C:\Users\Tom\AppData\Local\Microsoft\Windows\Temporary Internet Files\Content.IE5\XY2P9LNX\MC90007085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228"/>
            <a:ext cx="1405550" cy="169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 rot="616570">
            <a:off x="6140272" y="1291623"/>
            <a:ext cx="2667212" cy="16312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Locally defined “helper” functions help us avoid repetition!</a:t>
            </a:r>
            <a:endParaRPr lang="en-U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448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(Helper)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US" dirty="0" smtClean="0"/>
              <a:t>How does this work?</a:t>
            </a:r>
          </a:p>
          <a:p>
            <a:pPr mar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sz="24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funny_function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a_funny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(b):</a:t>
            </a: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    return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*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+ 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(b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/ 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 +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** b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a_funny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 /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a_funny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lvl="0" indent="0">
              <a:buNone/>
            </a:pP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funny_function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sz="2400" dirty="0" smtClean="0"/>
          </a:p>
        </p:txBody>
      </p:sp>
      <p:pic>
        <p:nvPicPr>
          <p:cNvPr id="4" name="Picture 2" descr="C:\Users\Tom\AppData\Local\Microsoft\Windows\Temporary Internet Files\Content.IE5\XY2P9LNX\MC9000708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228"/>
            <a:ext cx="1405550" cy="169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841789" y="1447800"/>
                <a:ext cx="3914341" cy="13895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  <a:cs typeface="Consolas" pitchFamily="49" charset="0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𝑎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, 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𝑏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𝑐</m:t>
                          </m:r>
                        </m:e>
                      </m:d>
                      <m:r>
                        <a:rPr lang="en-US" sz="2400" i="1">
                          <a:latin typeface="Cambria Math"/>
                          <a:cs typeface="Consolas" pitchFamily="49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𝑎𝑏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sz="2400" i="1">
                                      <a:latin typeface="Cambria Math"/>
                                      <a:cs typeface="Consolas" pitchFamily="49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𝑏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𝑏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𝑎𝑐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sz="2400" i="1">
                                      <a:latin typeface="Cambria Math"/>
                                      <a:cs typeface="Consolas" pitchFamily="49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𝑐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 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789" y="1447800"/>
                <a:ext cx="3914341" cy="13895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873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(Helper)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US" dirty="0" smtClean="0"/>
              <a:t>How does this work?</a:t>
            </a:r>
          </a:p>
          <a:p>
            <a:pPr mar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sz="24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funny_function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a_funny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(b):</a:t>
            </a: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    return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*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+ 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(b 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/ 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 +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** 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b)</a:t>
            </a: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a_funny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 / </a:t>
            </a: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a_funny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lvl="0" indent="0">
              <a:buNone/>
            </a:pPr>
            <a:endParaRPr lang="en-US" sz="2400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buNone/>
            </a:pPr>
            <a:r>
              <a:rPr lang="en-US" sz="24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funny_function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sz="2400" dirty="0" smtClean="0"/>
          </a:p>
        </p:txBody>
      </p:sp>
      <p:pic>
        <p:nvPicPr>
          <p:cNvPr id="4" name="Picture 2" descr="C:\Users\Tom\AppData\Local\Microsoft\Windows\Temporary Internet Files\Content.IE5\XY2P9LNX\MC9000708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228"/>
            <a:ext cx="1405550" cy="169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5" name="Group 44"/>
          <p:cNvGrpSpPr/>
          <p:nvPr/>
        </p:nvGrpSpPr>
        <p:grpSpPr>
          <a:xfrm>
            <a:off x="3033829" y="3200400"/>
            <a:ext cx="3773949" cy="2497597"/>
            <a:chOff x="3033829" y="3200400"/>
            <a:chExt cx="3773949" cy="2497597"/>
          </a:xfrm>
        </p:grpSpPr>
        <p:sp>
          <p:nvSpPr>
            <p:cNvPr id="6" name="Rectangle 5"/>
            <p:cNvSpPr/>
            <p:nvPr/>
          </p:nvSpPr>
          <p:spPr>
            <a:xfrm>
              <a:off x="3033830" y="5393197"/>
              <a:ext cx="228600" cy="3048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3033830" y="3200400"/>
              <a:ext cx="899916" cy="2345198"/>
              <a:chOff x="3033830" y="3200400"/>
              <a:chExt cx="899916" cy="2345198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705146" y="3200400"/>
                <a:ext cx="228600" cy="304800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Curved Connector 13"/>
              <p:cNvCxnSpPr>
                <a:stCxn id="6" idx="1"/>
                <a:endCxn id="5" idx="0"/>
              </p:cNvCxnSpPr>
              <p:nvPr/>
            </p:nvCxnSpPr>
            <p:spPr>
              <a:xfrm rot="10800000" flipH="1">
                <a:off x="3033830" y="3200401"/>
                <a:ext cx="785616" cy="2345197"/>
              </a:xfrm>
              <a:prstGeom prst="curvedConnector4">
                <a:avLst>
                  <a:gd name="adj1" fmla="val -360962"/>
                  <a:gd name="adj2" fmla="val 123282"/>
                </a:avLst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3033829" y="4114800"/>
              <a:ext cx="392808" cy="1430798"/>
              <a:chOff x="3540938" y="3200400"/>
              <a:chExt cx="392808" cy="1430798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3705146" y="3200400"/>
                <a:ext cx="228600" cy="304800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Curved Connector 26"/>
              <p:cNvCxnSpPr>
                <a:stCxn id="6" idx="1"/>
                <a:endCxn id="26" idx="0"/>
              </p:cNvCxnSpPr>
              <p:nvPr/>
            </p:nvCxnSpPr>
            <p:spPr>
              <a:xfrm rot="10800000" flipH="1">
                <a:off x="3540938" y="3200401"/>
                <a:ext cx="278507" cy="1430797"/>
              </a:xfrm>
              <a:prstGeom prst="curvedConnector4">
                <a:avLst>
                  <a:gd name="adj1" fmla="val -722445"/>
                  <a:gd name="adj2" fmla="val 108054"/>
                </a:avLst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/>
            <p:cNvGrpSpPr/>
            <p:nvPr/>
          </p:nvGrpSpPr>
          <p:grpSpPr>
            <a:xfrm>
              <a:off x="3262430" y="4090868"/>
              <a:ext cx="2540578" cy="1454729"/>
              <a:chOff x="1393168" y="3200400"/>
              <a:chExt cx="2540578" cy="1454729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3705146" y="3200400"/>
                <a:ext cx="228600" cy="304800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4" name="Curved Connector 33"/>
              <p:cNvCxnSpPr>
                <a:stCxn id="6" idx="3"/>
                <a:endCxn id="33" idx="3"/>
              </p:cNvCxnSpPr>
              <p:nvPr/>
            </p:nvCxnSpPr>
            <p:spPr>
              <a:xfrm flipV="1">
                <a:off x="1393168" y="3352800"/>
                <a:ext cx="2540578" cy="1302329"/>
              </a:xfrm>
              <a:prstGeom prst="curvedConnector3">
                <a:avLst>
                  <a:gd name="adj1" fmla="val 125953"/>
                </a:avLst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3262430" y="4102834"/>
              <a:ext cx="3545348" cy="1442763"/>
              <a:chOff x="388398" y="3200400"/>
              <a:chExt cx="3545348" cy="1442763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3705146" y="3200400"/>
                <a:ext cx="228600" cy="304800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Curved Connector 41"/>
              <p:cNvCxnSpPr>
                <a:stCxn id="6" idx="3"/>
                <a:endCxn id="41" idx="3"/>
              </p:cNvCxnSpPr>
              <p:nvPr/>
            </p:nvCxnSpPr>
            <p:spPr>
              <a:xfrm flipV="1">
                <a:off x="388398" y="3352800"/>
                <a:ext cx="3545348" cy="1290363"/>
              </a:xfrm>
              <a:prstGeom prst="curvedConnector3">
                <a:avLst>
                  <a:gd name="adj1" fmla="val 118385"/>
                </a:avLst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41789" y="1447800"/>
                <a:ext cx="3914341" cy="13895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  <a:cs typeface="Consolas" pitchFamily="49" charset="0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𝑎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, 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𝑏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𝑐</m:t>
                          </m:r>
                        </m:e>
                      </m:d>
                      <m:r>
                        <a:rPr lang="en-US" sz="2400" i="1">
                          <a:latin typeface="Cambria Math"/>
                          <a:cs typeface="Consolas" pitchFamily="49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𝑎𝑏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sz="2400" i="1">
                                      <a:latin typeface="Cambria Math"/>
                                      <a:cs typeface="Consolas" pitchFamily="49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𝑏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𝑏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𝑎𝑐</m:t>
                          </m:r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sz="2400" i="1">
                                      <a:latin typeface="Cambria Math"/>
                                      <a:cs typeface="Consolas" pitchFamily="49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𝑐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latin typeface="Cambria Math"/>
                                          <a:cs typeface="Consolas" pitchFamily="49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  <m:r>
                            <a:rPr lang="en-US" sz="2400" i="1">
                              <a:latin typeface="Cambria Math"/>
                              <a:cs typeface="Consolas" pitchFamily="49" charset="0"/>
                            </a:rPr>
                            <m:t>+ 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  <a:cs typeface="Consolas" pitchFamily="49" charset="0"/>
                                </a:rPr>
                                <m:t>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>
                  <a:latin typeface="Consolas" pitchFamily="49" charset="0"/>
                  <a:cs typeface="Consolas" pitchFamily="49" charset="0"/>
                </a:endParaRP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789" y="1447800"/>
                <a:ext cx="3914341" cy="13895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38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0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lec03</Template>
  <TotalTime>689</TotalTime>
  <Words>2267</Words>
  <Application>Microsoft Office PowerPoint</Application>
  <PresentationFormat>On-screen Show (4:3)</PresentationFormat>
  <Paragraphs>380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lec03</vt:lpstr>
      <vt:lpstr>CS61A Lecture 4 Higher Order Functions</vt:lpstr>
      <vt:lpstr>Computer Science in the News</vt:lpstr>
      <vt:lpstr>Review</vt:lpstr>
      <vt:lpstr>Review</vt:lpstr>
      <vt:lpstr>Today</vt:lpstr>
      <vt:lpstr>Local (Helper) Functions</vt:lpstr>
      <vt:lpstr>Local (Helper) Functions</vt:lpstr>
      <vt:lpstr>Local (Helper) Functions</vt:lpstr>
      <vt:lpstr>Local (Helper) Functions</vt:lpstr>
      <vt:lpstr>Local (Helper) Functions</vt:lpstr>
      <vt:lpstr>Local (Helper) Functions</vt:lpstr>
      <vt:lpstr>Local (Helper) Functions</vt:lpstr>
      <vt:lpstr>Local (Helper) Functions</vt:lpstr>
      <vt:lpstr>Local (Helper) Functions</vt:lpstr>
      <vt:lpstr>Local (Helper) Functions</vt:lpstr>
      <vt:lpstr>Local (Helper) Functions</vt:lpstr>
      <vt:lpstr>Local (Helper) Functions</vt:lpstr>
      <vt:lpstr>Local (Helper) Functions</vt:lpstr>
      <vt:lpstr>Announcements</vt:lpstr>
      <vt:lpstr>Problem: Making Adders</vt:lpstr>
      <vt:lpstr>Problem: Making Adders</vt:lpstr>
      <vt:lpstr>Problem: Making Adders</vt:lpstr>
      <vt:lpstr>Problem: Making Adders</vt:lpstr>
      <vt:lpstr>Problem: Making Adders</vt:lpstr>
      <vt:lpstr>Problem: Making Adders</vt:lpstr>
      <vt:lpstr>Practice: Making Summation...ers</vt:lpstr>
      <vt:lpstr>Practice: Making Summation...ers</vt:lpstr>
      <vt:lpstr>Practice: Making Adders for Summations</vt:lpstr>
      <vt:lpstr>Practice: Making Adders for Summations</vt:lpstr>
      <vt:lpstr>Anonymous Functions</vt:lpstr>
      <vt:lpstr>Anonymous Functions</vt:lpstr>
      <vt:lpstr>Anonymous Functions</vt:lpstr>
      <vt:lpstr>Anonymous Functions</vt:lpstr>
      <vt:lpstr>Anonymous Functions</vt:lpstr>
      <vt:lpstr>Anonymous Functions</vt:lpstr>
      <vt:lpstr>Anonymous Functions</vt:lpstr>
      <vt:lpstr>Practice: Anonymous Functions</vt:lpstr>
      <vt:lpstr>Practice: Anonymous Functions</vt:lpstr>
      <vt:lpstr>Conclusion</vt:lpstr>
      <vt:lpstr>Extras: Making My Adder and Using It Too!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CS61A Lecture 4 Higher Order Functions</dc:title>
  <dc:creator>Tom</dc:creator>
  <cp:lastModifiedBy>Tom</cp:lastModifiedBy>
  <cp:revision>56</cp:revision>
  <cp:lastPrinted>2012-06-19T16:42:16Z</cp:lastPrinted>
  <dcterms:created xsi:type="dcterms:W3CDTF">2012-06-20T20:40:09Z</dcterms:created>
  <dcterms:modified xsi:type="dcterms:W3CDTF">2012-07-08T14:15:17Z</dcterms:modified>
</cp:coreProperties>
</file>