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291" r:id="rId4"/>
    <p:sldId id="344" r:id="rId5"/>
    <p:sldId id="318" r:id="rId6"/>
    <p:sldId id="319" r:id="rId7"/>
    <p:sldId id="320" r:id="rId8"/>
    <p:sldId id="345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42" r:id="rId17"/>
    <p:sldId id="328" r:id="rId18"/>
    <p:sldId id="346" r:id="rId19"/>
    <p:sldId id="332" r:id="rId20"/>
    <p:sldId id="347" r:id="rId21"/>
    <p:sldId id="331" r:id="rId22"/>
    <p:sldId id="348" r:id="rId23"/>
    <p:sldId id="339" r:id="rId24"/>
    <p:sldId id="329" r:id="rId25"/>
    <p:sldId id="330" r:id="rId26"/>
    <p:sldId id="336" r:id="rId27"/>
    <p:sldId id="349" r:id="rId28"/>
    <p:sldId id="343" r:id="rId29"/>
    <p:sldId id="350" r:id="rId30"/>
    <p:sldId id="341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Review" id="{28330E01-EB2D-4714-BF2B-F5A810ECB6A1}">
          <p14:sldIdLst>
            <p14:sldId id="256"/>
            <p14:sldId id="290"/>
          </p14:sldIdLst>
        </p14:section>
        <p14:section name="Introduction" id="{58241437-7419-4540-9B15-2F6786E4D393}">
          <p14:sldIdLst>
            <p14:sldId id="291"/>
          </p14:sldIdLst>
        </p14:section>
        <p14:section name="Recap: Newton's Method" id="{86505AFB-ECFC-4EE2-85D0-2DF88F44870F}">
          <p14:sldIdLst>
            <p14:sldId id="344"/>
            <p14:sldId id="318"/>
            <p14:sldId id="319"/>
            <p14:sldId id="320"/>
            <p14:sldId id="345"/>
          </p14:sldIdLst>
        </p14:section>
        <p14:section name="Simple Recursion" id="{B0904A5A-9FB0-4EC7-9C44-D9C7BB18F0A0}">
          <p14:sldIdLst>
            <p14:sldId id="321"/>
            <p14:sldId id="322"/>
            <p14:sldId id="323"/>
            <p14:sldId id="324"/>
            <p14:sldId id="325"/>
            <p14:sldId id="326"/>
            <p14:sldId id="327"/>
            <p14:sldId id="342"/>
            <p14:sldId id="328"/>
            <p14:sldId id="346"/>
            <p14:sldId id="332"/>
            <p14:sldId id="347"/>
            <p14:sldId id="331"/>
            <p14:sldId id="348"/>
          </p14:sldIdLst>
        </p14:section>
        <p14:section name="Announcements" id="{B8D5170D-BE2B-49A4-817C-C55E661B9B8B}">
          <p14:sldIdLst>
            <p14:sldId id="339"/>
          </p14:sldIdLst>
        </p14:section>
        <p14:section name="Tree Recursion" id="{905CEA46-9217-4BAB-A0C5-22257A1724CC}">
          <p14:sldIdLst>
            <p14:sldId id="329"/>
            <p14:sldId id="330"/>
            <p14:sldId id="336"/>
            <p14:sldId id="349"/>
            <p14:sldId id="343"/>
            <p14:sldId id="350"/>
          </p14:sldIdLst>
        </p14:section>
        <p14:section name="Why do we care/Conclusion" id="{194F1BA9-C95C-4F05-9678-229729840407}">
          <p14:sldIdLst>
            <p14:sldId id="341"/>
          </p14:sldIdLst>
        </p14:section>
        <p14:section name="Extras" id="{2FD09054-EFB8-4EBA-88B7-7077B80B204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3" autoAdjust="0"/>
    <p:restoredTop sz="92230" autoAdjust="0"/>
  </p:normalViewPr>
  <p:slideViewPr>
    <p:cSldViewPr>
      <p:cViewPr varScale="1">
        <p:scale>
          <a:sx n="123" d="100"/>
          <a:sy n="123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33CEF-ED81-4DFB-951B-E3290E51FD9A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573030-2E48-428D-A82F-9CEF78D0C0C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9C770306-6265-4BC7-A6BB-827520A067CA}" type="parTrans" cxnId="{F4878FF4-1B11-49B1-B499-5159C7557919}">
      <dgm:prSet/>
      <dgm:spPr/>
      <dgm:t>
        <a:bodyPr/>
        <a:lstStyle/>
        <a:p>
          <a:pPr algn="ctr"/>
          <a:endParaRPr lang="en-US"/>
        </a:p>
      </dgm:t>
    </dgm:pt>
    <dgm:pt modelId="{BF424601-94E3-48D2-83CE-BC74FFC9DCFB}" type="sibTrans" cxnId="{F4878FF4-1B11-49B1-B499-5159C755791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B6742C2C-C856-41E7-BA13-E2EB2987F6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0B3C5A9-2C5C-44E6-AA16-FC2C95D80950}" type="par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F85978BD-2198-4F94-9918-FE620B28CA88}" type="sib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B03FB4AE-34EE-4383-8B0B-BB2D0DFEEA2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C30A0E2B-1DB0-4CCA-92D0-5A0FD3C733F1}" type="sibTrans" cxnId="{62D13861-A773-4133-A51A-9EE6286048B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D4E31FC5-DC67-40E9-86C4-41B10117EBB3}" type="parTrans" cxnId="{62D13861-A773-4133-A51A-9EE6286048B2}">
      <dgm:prSet/>
      <dgm:spPr/>
      <dgm:t>
        <a:bodyPr/>
        <a:lstStyle/>
        <a:p>
          <a:pPr algn="ctr"/>
          <a:endParaRPr lang="en-US"/>
        </a:p>
      </dgm:t>
    </dgm:pt>
    <dgm:pt modelId="{A10B7A57-A38C-4891-9FEF-A1C23CD6C4FA}">
      <dgm:prSet phldrT="[Text]" custT="1"/>
      <dgm:spPr>
        <a:solidFill>
          <a:srgbClr val="C00000"/>
        </a:solidFill>
      </dgm:spPr>
      <dgm:t>
        <a:bodyPr/>
        <a:lstStyle/>
        <a:p>
          <a:pPr algn="ctr"/>
          <a:endParaRPr lang="en-US" sz="1200" i="1" dirty="0"/>
        </a:p>
      </dgm:t>
    </dgm:pt>
    <dgm:pt modelId="{F7B48512-D72E-4345-BB87-16B8248BDE67}" type="sibTrans" cxnId="{414E0274-8111-4FB2-A9FF-A44251564069}">
      <dgm:prSet/>
      <dgm:spPr>
        <a:solidFill>
          <a:srgbClr val="C00000"/>
        </a:solidFill>
      </dgm:spPr>
      <dgm:t>
        <a:bodyPr/>
        <a:lstStyle/>
        <a:p>
          <a:pPr algn="ctr"/>
          <a:endParaRPr lang="en-US" dirty="0"/>
        </a:p>
      </dgm:t>
    </dgm:pt>
    <dgm:pt modelId="{EE7D0CE1-3BF4-4053-A825-1FF49C545153}" type="parTrans" cxnId="{414E0274-8111-4FB2-A9FF-A44251564069}">
      <dgm:prSet/>
      <dgm:spPr/>
      <dgm:t>
        <a:bodyPr/>
        <a:lstStyle/>
        <a:p>
          <a:pPr algn="ctr"/>
          <a:endParaRPr lang="en-US"/>
        </a:p>
      </dgm:t>
    </dgm:pt>
    <dgm:pt modelId="{EE9A77A3-D858-4AEA-B81B-6FD6D72780D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4D989DC-90FC-4069-A005-8C4931C5D83B}" type="sibTrans" cxnId="{8BECF777-AA9F-434D-B441-B5B7AFA3251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FAF1B4CE-2D8C-4990-9A62-86EED439A93A}" type="parTrans" cxnId="{8BECF777-AA9F-434D-B441-B5B7AFA3251C}">
      <dgm:prSet/>
      <dgm:spPr/>
      <dgm:t>
        <a:bodyPr/>
        <a:lstStyle/>
        <a:p>
          <a:pPr algn="ctr"/>
          <a:endParaRPr lang="en-US"/>
        </a:p>
      </dgm:t>
    </dgm:pt>
    <dgm:pt modelId="{1BEF9239-9857-4141-94D3-93F61A8164FB}" type="pres">
      <dgm:prSet presAssocID="{87433CEF-ED81-4DFB-951B-E3290E51FD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40697-E0F8-4C38-9111-5B2FE868299E}" type="pres">
      <dgm:prSet presAssocID="{A10B7A57-A38C-4891-9FEF-A1C23CD6C4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80F04-C8E6-4C87-BEBB-B14FB5EDCECB}" type="pres">
      <dgm:prSet presAssocID="{F7B48512-D72E-4345-BB87-16B8248BD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7B83F48-E09F-4F96-A9FC-8267E6AC6E5C}" type="pres">
      <dgm:prSet presAssocID="{F7B48512-D72E-4345-BB87-16B8248BDE6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63DB19B-BD72-44D5-878E-4D5479A118E3}" type="pres">
      <dgm:prSet presAssocID="{EE9A77A3-D858-4AEA-B81B-6FD6D72780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652B-3189-40CF-8711-A9D2D038A9D9}" type="pres">
      <dgm:prSet presAssocID="{24D989DC-90FC-4069-A005-8C4931C5D83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A638D5E-D2BD-4595-A5AD-357B5596CA88}" type="pres">
      <dgm:prSet presAssocID="{24D989DC-90FC-4069-A005-8C4931C5D8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CB6567A-AB2D-4DAD-A758-218485B758E9}" type="pres">
      <dgm:prSet presAssocID="{B03FB4AE-34EE-4383-8B0B-BB2D0DFEEA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6782-9D42-4CD5-A940-62B6466C0EAC}" type="pres">
      <dgm:prSet presAssocID="{C30A0E2B-1DB0-4CCA-92D0-5A0FD3C733F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718F03-A33A-44B1-8955-2A2F5C3D875D}" type="pres">
      <dgm:prSet presAssocID="{C30A0E2B-1DB0-4CCA-92D0-5A0FD3C733F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4B4260-25FE-4512-AE11-7BC4B18952CA}" type="pres">
      <dgm:prSet presAssocID="{CE573030-2E48-428D-A82F-9CEF78D0C0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4FA30-B1F1-4CFA-917F-8D540D5513B9}" type="pres">
      <dgm:prSet presAssocID="{BF424601-94E3-48D2-83CE-BC74FFC9DCF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7A1D4CE-B14E-4BC9-BAE4-E5B6505A4558}" type="pres">
      <dgm:prSet presAssocID="{BF424601-94E3-48D2-83CE-BC74FFC9DCF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6C74148-7CC6-4823-8E21-B0923A34DE62}" type="pres">
      <dgm:prSet presAssocID="{B6742C2C-C856-41E7-BA13-E2EB2987F6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E0274-8111-4FB2-A9FF-A44251564069}" srcId="{87433CEF-ED81-4DFB-951B-E3290E51FD9A}" destId="{A10B7A57-A38C-4891-9FEF-A1C23CD6C4FA}" srcOrd="0" destOrd="0" parTransId="{EE7D0CE1-3BF4-4053-A825-1FF49C545153}" sibTransId="{F7B48512-D72E-4345-BB87-16B8248BDE67}"/>
    <dgm:cxn modelId="{2BA8B795-085C-4356-9980-210BAD42A6BA}" type="presOf" srcId="{C30A0E2B-1DB0-4CCA-92D0-5A0FD3C733F1}" destId="{B4718F03-A33A-44B1-8955-2A2F5C3D875D}" srcOrd="1" destOrd="0" presId="urn:microsoft.com/office/officeart/2005/8/layout/process1"/>
    <dgm:cxn modelId="{8BECF777-AA9F-434D-B441-B5B7AFA3251C}" srcId="{87433CEF-ED81-4DFB-951B-E3290E51FD9A}" destId="{EE9A77A3-D858-4AEA-B81B-6FD6D72780D7}" srcOrd="1" destOrd="0" parTransId="{FAF1B4CE-2D8C-4990-9A62-86EED439A93A}" sibTransId="{24D989DC-90FC-4069-A005-8C4931C5D83B}"/>
    <dgm:cxn modelId="{EDBDF2AC-47EE-47E3-8235-6D31E9E8721F}" type="presOf" srcId="{BF424601-94E3-48D2-83CE-BC74FFC9DCFB}" destId="{D744FA30-B1F1-4CFA-917F-8D540D5513B9}" srcOrd="0" destOrd="0" presId="urn:microsoft.com/office/officeart/2005/8/layout/process1"/>
    <dgm:cxn modelId="{86C892B5-5E4B-4E23-9D91-137742AC4A00}" type="presOf" srcId="{F7B48512-D72E-4345-BB87-16B8248BDE67}" destId="{27D80F04-C8E6-4C87-BEBB-B14FB5EDCECB}" srcOrd="0" destOrd="0" presId="urn:microsoft.com/office/officeart/2005/8/layout/process1"/>
    <dgm:cxn modelId="{F11FB7FF-0B5F-45BF-ABE2-4EC28827DB3A}" type="presOf" srcId="{B03FB4AE-34EE-4383-8B0B-BB2D0DFEEA26}" destId="{DCB6567A-AB2D-4DAD-A758-218485B758E9}" srcOrd="0" destOrd="0" presId="urn:microsoft.com/office/officeart/2005/8/layout/process1"/>
    <dgm:cxn modelId="{252F5455-558B-47DC-85CC-322A3472A55D}" type="presOf" srcId="{A10B7A57-A38C-4891-9FEF-A1C23CD6C4FA}" destId="{29840697-E0F8-4C38-9111-5B2FE868299E}" srcOrd="0" destOrd="0" presId="urn:microsoft.com/office/officeart/2005/8/layout/process1"/>
    <dgm:cxn modelId="{CBC8E527-7326-4D65-A845-37FE7BD24657}" srcId="{87433CEF-ED81-4DFB-951B-E3290E51FD9A}" destId="{B6742C2C-C856-41E7-BA13-E2EB2987F62B}" srcOrd="4" destOrd="0" parTransId="{20B3C5A9-2C5C-44E6-AA16-FC2C95D80950}" sibTransId="{F85978BD-2198-4F94-9918-FE620B28CA88}"/>
    <dgm:cxn modelId="{78DA019E-3FE9-4861-8D88-46561D0B62AA}" type="presOf" srcId="{24D989DC-90FC-4069-A005-8C4931C5D83B}" destId="{8A638D5E-D2BD-4595-A5AD-357B5596CA88}" srcOrd="1" destOrd="0" presId="urn:microsoft.com/office/officeart/2005/8/layout/process1"/>
    <dgm:cxn modelId="{575E2488-A375-48F1-8797-F11E8D895ABA}" type="presOf" srcId="{EE9A77A3-D858-4AEA-B81B-6FD6D72780D7}" destId="{F63DB19B-BD72-44D5-878E-4D5479A118E3}" srcOrd="0" destOrd="0" presId="urn:microsoft.com/office/officeart/2005/8/layout/process1"/>
    <dgm:cxn modelId="{F4878FF4-1B11-49B1-B499-5159C7557919}" srcId="{87433CEF-ED81-4DFB-951B-E3290E51FD9A}" destId="{CE573030-2E48-428D-A82F-9CEF78D0C0CF}" srcOrd="3" destOrd="0" parTransId="{9C770306-6265-4BC7-A6BB-827520A067CA}" sibTransId="{BF424601-94E3-48D2-83CE-BC74FFC9DCFB}"/>
    <dgm:cxn modelId="{AD8AB747-9B8B-466A-BAA3-36A128BABDFB}" type="presOf" srcId="{24D989DC-90FC-4069-A005-8C4931C5D83B}" destId="{0E58652B-3189-40CF-8711-A9D2D038A9D9}" srcOrd="0" destOrd="0" presId="urn:microsoft.com/office/officeart/2005/8/layout/process1"/>
    <dgm:cxn modelId="{B3775336-E1E3-4E06-91A2-4CC107A45EE5}" type="presOf" srcId="{87433CEF-ED81-4DFB-951B-E3290E51FD9A}" destId="{1BEF9239-9857-4141-94D3-93F61A8164FB}" srcOrd="0" destOrd="0" presId="urn:microsoft.com/office/officeart/2005/8/layout/process1"/>
    <dgm:cxn modelId="{0822F440-D16D-4BC2-8C7D-F03A88D93C3F}" type="presOf" srcId="{CE573030-2E48-428D-A82F-9CEF78D0C0CF}" destId="{464B4260-25FE-4512-AE11-7BC4B18952CA}" srcOrd="0" destOrd="0" presId="urn:microsoft.com/office/officeart/2005/8/layout/process1"/>
    <dgm:cxn modelId="{0F963BCA-F778-4536-91A5-8F3A6BEC0DD2}" type="presOf" srcId="{F7B48512-D72E-4345-BB87-16B8248BDE67}" destId="{B7B83F48-E09F-4F96-A9FC-8267E6AC6E5C}" srcOrd="1" destOrd="0" presId="urn:microsoft.com/office/officeart/2005/8/layout/process1"/>
    <dgm:cxn modelId="{459F4A4A-7687-4817-9594-A9377A3A4B51}" type="presOf" srcId="{C30A0E2B-1DB0-4CCA-92D0-5A0FD3C733F1}" destId="{B6FF6782-9D42-4CD5-A940-62B6466C0EAC}" srcOrd="0" destOrd="0" presId="urn:microsoft.com/office/officeart/2005/8/layout/process1"/>
    <dgm:cxn modelId="{62D13861-A773-4133-A51A-9EE6286048B2}" srcId="{87433CEF-ED81-4DFB-951B-E3290E51FD9A}" destId="{B03FB4AE-34EE-4383-8B0B-BB2D0DFEEA26}" srcOrd="2" destOrd="0" parTransId="{D4E31FC5-DC67-40E9-86C4-41B10117EBB3}" sibTransId="{C30A0E2B-1DB0-4CCA-92D0-5A0FD3C733F1}"/>
    <dgm:cxn modelId="{3D2A39E9-3CB8-4A0F-92F1-0F717D97CCE7}" type="presOf" srcId="{B6742C2C-C856-41E7-BA13-E2EB2987F62B}" destId="{76C74148-7CC6-4823-8E21-B0923A34DE62}" srcOrd="0" destOrd="0" presId="urn:microsoft.com/office/officeart/2005/8/layout/process1"/>
    <dgm:cxn modelId="{360F15AD-C3B4-4E4E-AD2E-62D2689AE92E}" type="presOf" srcId="{BF424601-94E3-48D2-83CE-BC74FFC9DCFB}" destId="{07A1D4CE-B14E-4BC9-BAE4-E5B6505A4558}" srcOrd="1" destOrd="0" presId="urn:microsoft.com/office/officeart/2005/8/layout/process1"/>
    <dgm:cxn modelId="{409A7BAA-9873-49FE-8224-A802EC206D27}" type="presParOf" srcId="{1BEF9239-9857-4141-94D3-93F61A8164FB}" destId="{29840697-E0F8-4C38-9111-5B2FE868299E}" srcOrd="0" destOrd="0" presId="urn:microsoft.com/office/officeart/2005/8/layout/process1"/>
    <dgm:cxn modelId="{8336FECD-4251-4E9F-9D8F-E676C5CAC0E7}" type="presParOf" srcId="{1BEF9239-9857-4141-94D3-93F61A8164FB}" destId="{27D80F04-C8E6-4C87-BEBB-B14FB5EDCECB}" srcOrd="1" destOrd="0" presId="urn:microsoft.com/office/officeart/2005/8/layout/process1"/>
    <dgm:cxn modelId="{0CE8ADA5-B5D1-4155-905C-302C3F5F4605}" type="presParOf" srcId="{27D80F04-C8E6-4C87-BEBB-B14FB5EDCECB}" destId="{B7B83F48-E09F-4F96-A9FC-8267E6AC6E5C}" srcOrd="0" destOrd="0" presId="urn:microsoft.com/office/officeart/2005/8/layout/process1"/>
    <dgm:cxn modelId="{70E3977D-03CC-4F8A-922E-0E26BD450A0F}" type="presParOf" srcId="{1BEF9239-9857-4141-94D3-93F61A8164FB}" destId="{F63DB19B-BD72-44D5-878E-4D5479A118E3}" srcOrd="2" destOrd="0" presId="urn:microsoft.com/office/officeart/2005/8/layout/process1"/>
    <dgm:cxn modelId="{E40C448F-565E-4C54-A175-557D6EE3C503}" type="presParOf" srcId="{1BEF9239-9857-4141-94D3-93F61A8164FB}" destId="{0E58652B-3189-40CF-8711-A9D2D038A9D9}" srcOrd="3" destOrd="0" presId="urn:microsoft.com/office/officeart/2005/8/layout/process1"/>
    <dgm:cxn modelId="{BB93D6E4-A162-433F-BF58-5490B4518EF8}" type="presParOf" srcId="{0E58652B-3189-40CF-8711-A9D2D038A9D9}" destId="{8A638D5E-D2BD-4595-A5AD-357B5596CA88}" srcOrd="0" destOrd="0" presId="urn:microsoft.com/office/officeart/2005/8/layout/process1"/>
    <dgm:cxn modelId="{3CBEC04F-5422-4B65-AAC6-0ABAC678B0EB}" type="presParOf" srcId="{1BEF9239-9857-4141-94D3-93F61A8164FB}" destId="{DCB6567A-AB2D-4DAD-A758-218485B758E9}" srcOrd="4" destOrd="0" presId="urn:microsoft.com/office/officeart/2005/8/layout/process1"/>
    <dgm:cxn modelId="{1E290FAC-F0BA-42BB-801E-23643057F7B7}" type="presParOf" srcId="{1BEF9239-9857-4141-94D3-93F61A8164FB}" destId="{B6FF6782-9D42-4CD5-A940-62B6466C0EAC}" srcOrd="5" destOrd="0" presId="urn:microsoft.com/office/officeart/2005/8/layout/process1"/>
    <dgm:cxn modelId="{ED81BB0C-5775-4B5B-AFB8-C850E75C3212}" type="presParOf" srcId="{B6FF6782-9D42-4CD5-A940-62B6466C0EAC}" destId="{B4718F03-A33A-44B1-8955-2A2F5C3D875D}" srcOrd="0" destOrd="0" presId="urn:microsoft.com/office/officeart/2005/8/layout/process1"/>
    <dgm:cxn modelId="{2961063F-CECC-4520-B368-26D400E194FD}" type="presParOf" srcId="{1BEF9239-9857-4141-94D3-93F61A8164FB}" destId="{464B4260-25FE-4512-AE11-7BC4B18952CA}" srcOrd="6" destOrd="0" presId="urn:microsoft.com/office/officeart/2005/8/layout/process1"/>
    <dgm:cxn modelId="{55438937-B1CC-41C8-AC34-1500A5575DAC}" type="presParOf" srcId="{1BEF9239-9857-4141-94D3-93F61A8164FB}" destId="{D744FA30-B1F1-4CFA-917F-8D540D5513B9}" srcOrd="7" destOrd="0" presId="urn:microsoft.com/office/officeart/2005/8/layout/process1"/>
    <dgm:cxn modelId="{0B1BF52B-FD01-44E9-BD77-894C60983A25}" type="presParOf" srcId="{D744FA30-B1F1-4CFA-917F-8D540D5513B9}" destId="{07A1D4CE-B14E-4BC9-BAE4-E5B6505A4558}" srcOrd="0" destOrd="0" presId="urn:microsoft.com/office/officeart/2005/8/layout/process1"/>
    <dgm:cxn modelId="{31D068F4-DDC2-4D85-9B6E-EB2A58AEFA09}" type="presParOf" srcId="{1BEF9239-9857-4141-94D3-93F61A8164FB}" destId="{76C74148-7CC6-4823-8E21-B0923A34DE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40697-E0F8-4C38-9111-5B2FE868299E}">
      <dsp:nvSpPr>
        <dsp:cNvPr id="0" name=""/>
        <dsp:cNvSpPr/>
      </dsp:nvSpPr>
      <dsp:spPr>
        <a:xfrm>
          <a:off x="1265" y="377651"/>
          <a:ext cx="392162" cy="235297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8157" y="384543"/>
        <a:ext cx="378378" cy="221513"/>
      </dsp:txXfrm>
    </dsp:sp>
    <dsp:sp modelId="{27D80F04-C8E6-4C87-BEBB-B14FB5EDCECB}">
      <dsp:nvSpPr>
        <dsp:cNvPr id="0" name=""/>
        <dsp:cNvSpPr/>
      </dsp:nvSpPr>
      <dsp:spPr>
        <a:xfrm>
          <a:off x="432643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2643" y="466122"/>
        <a:ext cx="58197" cy="58354"/>
      </dsp:txXfrm>
    </dsp:sp>
    <dsp:sp modelId="{F63DB19B-BD72-44D5-878E-4D5479A118E3}">
      <dsp:nvSpPr>
        <dsp:cNvPr id="0" name=""/>
        <dsp:cNvSpPr/>
      </dsp:nvSpPr>
      <dsp:spPr>
        <a:xfrm>
          <a:off x="550291" y="377651"/>
          <a:ext cx="392162" cy="23529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557183" y="384543"/>
        <a:ext cx="378378" cy="221513"/>
      </dsp:txXfrm>
    </dsp:sp>
    <dsp:sp modelId="{0E58652B-3189-40CF-8711-A9D2D038A9D9}">
      <dsp:nvSpPr>
        <dsp:cNvPr id="0" name=""/>
        <dsp:cNvSpPr/>
      </dsp:nvSpPr>
      <dsp:spPr>
        <a:xfrm>
          <a:off x="981670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81670" y="466122"/>
        <a:ext cx="58197" cy="58354"/>
      </dsp:txXfrm>
    </dsp:sp>
    <dsp:sp modelId="{DCB6567A-AB2D-4DAD-A758-218485B758E9}">
      <dsp:nvSpPr>
        <dsp:cNvPr id="0" name=""/>
        <dsp:cNvSpPr/>
      </dsp:nvSpPr>
      <dsp:spPr>
        <a:xfrm>
          <a:off x="1099318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106210" y="384543"/>
        <a:ext cx="378378" cy="221513"/>
      </dsp:txXfrm>
    </dsp:sp>
    <dsp:sp modelId="{B6FF6782-9D42-4CD5-A940-62B6466C0EAC}">
      <dsp:nvSpPr>
        <dsp:cNvPr id="0" name=""/>
        <dsp:cNvSpPr/>
      </dsp:nvSpPr>
      <dsp:spPr>
        <a:xfrm>
          <a:off x="1530697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0697" y="466122"/>
        <a:ext cx="58197" cy="58354"/>
      </dsp:txXfrm>
    </dsp:sp>
    <dsp:sp modelId="{464B4260-25FE-4512-AE11-7BC4B18952CA}">
      <dsp:nvSpPr>
        <dsp:cNvPr id="0" name=""/>
        <dsp:cNvSpPr/>
      </dsp:nvSpPr>
      <dsp:spPr>
        <a:xfrm>
          <a:off x="1648345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655237" y="384543"/>
        <a:ext cx="378378" cy="221513"/>
      </dsp:txXfrm>
    </dsp:sp>
    <dsp:sp modelId="{D744FA30-B1F1-4CFA-917F-8D540D5513B9}">
      <dsp:nvSpPr>
        <dsp:cNvPr id="0" name=""/>
        <dsp:cNvSpPr/>
      </dsp:nvSpPr>
      <dsp:spPr>
        <a:xfrm>
          <a:off x="2079724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79724" y="466122"/>
        <a:ext cx="58197" cy="58354"/>
      </dsp:txXfrm>
    </dsp:sp>
    <dsp:sp modelId="{76C74148-7CC6-4823-8E21-B0923A34DE62}">
      <dsp:nvSpPr>
        <dsp:cNvPr id="0" name=""/>
        <dsp:cNvSpPr/>
      </dsp:nvSpPr>
      <dsp:spPr>
        <a:xfrm>
          <a:off x="2197372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2204264" y="384543"/>
        <a:ext cx="378378" cy="22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1B6978-5E3E-488D-B057-5C6B94B3E26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2423F3-24E0-4269-B9B4-72E53018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E945F7-029C-4DD7-822E-0EA23C540B25}" type="datetimeFigureOut">
              <a:rPr lang="en-US" smtClean="0"/>
              <a:t>7/8/2012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E51D97-F361-44BD-98F4-4B58128F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0" y="640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B3BCDA-CC45-4431-9903-20D3ECADADC0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768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9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6294331"/>
            <a:ext cx="723900" cy="47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94939"/>
              </p:ext>
            </p:extLst>
          </p:nvPr>
        </p:nvGraphicFramePr>
        <p:xfrm>
          <a:off x="533400" y="6019800"/>
          <a:ext cx="2590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8842"/>
            <a:ext cx="678039" cy="5424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9F1A6-9EB1-4C42-9B1A-533E5EC4D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CS61A Lecture 6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Recursion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 Magrino and Jon Kotker</a:t>
            </a:r>
            <a:br>
              <a:rPr lang="en-US" dirty="0" smtClean="0"/>
            </a:br>
            <a:r>
              <a:rPr lang="en-US" dirty="0" smtClean="0"/>
              <a:t>UC Berkeley EECS</a:t>
            </a:r>
          </a:p>
          <a:p>
            <a:r>
              <a:rPr lang="en-US" dirty="0" smtClean="0"/>
              <a:t>June 26,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Factorial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factorial of a positive integer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was: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!=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∗</m:t>
                              </m:r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 −1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 … ∗1</m:t>
                                      </m:r>
                                    </m:e>
                                  </m:groupChr>
                                </m:e>
                                <m:lim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 −1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lim>
                              </m:limLow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4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Factorial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factorial of a positive integer n was: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!=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!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13800" y="3581400"/>
            <a:ext cx="3582000" cy="2253186"/>
            <a:chOff x="913800" y="3581400"/>
            <a:chExt cx="3582000" cy="2253186"/>
          </a:xfrm>
        </p:grpSpPr>
        <p:sp>
          <p:nvSpPr>
            <p:cNvPr id="6" name="Rectangle 5"/>
            <p:cNvSpPr/>
            <p:nvPr/>
          </p:nvSpPr>
          <p:spPr>
            <a:xfrm rot="179945">
              <a:off x="913800" y="4767786"/>
              <a:ext cx="2440323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We </a:t>
              </a:r>
              <a:r>
                <a:rPr lang="en-US" sz="2000" i="1" dirty="0" smtClean="0"/>
                <a:t>generalized</a:t>
              </a:r>
              <a:r>
                <a:rPr lang="en-US" sz="2000" dirty="0" smtClean="0"/>
                <a:t> our definition.  Can we do that with our code?</a:t>
              </a:r>
              <a:endParaRPr lang="en-US" sz="2000" dirty="0"/>
            </a:p>
          </p:txBody>
        </p:sp>
        <p:cxnSp>
          <p:nvCxnSpPr>
            <p:cNvPr id="8" name="Curved Connector 7"/>
            <p:cNvCxnSpPr>
              <a:stCxn id="6" idx="3"/>
            </p:cNvCxnSpPr>
            <p:nvPr/>
          </p:nvCxnSpPr>
          <p:spPr>
            <a:xfrm flipV="1">
              <a:off x="3352452" y="3581400"/>
              <a:ext cx="1143348" cy="1783625"/>
            </a:xfrm>
            <a:prstGeom prst="curved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3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Factorial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latin typeface="Cambria Math"/>
                        </a:rPr>
                        <m:t>!=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1,       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=0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∗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!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dirty="0" smtClean="0"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buNone/>
                </a:pPr>
                <a:r>
                  <a:rPr lang="en-US" sz="2400" b="0" dirty="0" err="1" smtClean="0"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sz="2400" b="0" dirty="0" smtClean="0">
                    <a:latin typeface="Consolas" pitchFamily="49" charset="0"/>
                    <a:cs typeface="Consolas" pitchFamily="49" charset="0"/>
                  </a:rPr>
                  <a:t> fact(n):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if n == 1 or n == 0: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	return 1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total = 1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while n &gt;= 1: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	total, n = total * n, n – 1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	return total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962400" y="2438400"/>
            <a:ext cx="4315032" cy="1981200"/>
            <a:chOff x="4038601" y="2985801"/>
            <a:chExt cx="4315032" cy="1981200"/>
          </a:xfrm>
        </p:grpSpPr>
        <p:sp>
          <p:nvSpPr>
            <p:cNvPr id="4" name="TextBox 3"/>
            <p:cNvSpPr txBox="1"/>
            <p:nvPr/>
          </p:nvSpPr>
          <p:spPr>
            <a:xfrm rot="584297">
              <a:off x="5398610" y="2985801"/>
              <a:ext cx="2955023" cy="10156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Can we generalize here like we did with our mathematical expression?</a:t>
              </a:r>
              <a:endParaRPr lang="en-US" sz="2000" dirty="0"/>
            </a:p>
          </p:txBody>
        </p:sp>
        <p:cxnSp>
          <p:nvCxnSpPr>
            <p:cNvPr id="7" name="Curved Connector 6"/>
            <p:cNvCxnSpPr>
              <a:stCxn id="4" idx="2"/>
            </p:cNvCxnSpPr>
            <p:nvPr/>
          </p:nvCxnSpPr>
          <p:spPr>
            <a:xfrm rot="5400000">
              <a:off x="4927985" y="3104763"/>
              <a:ext cx="972854" cy="2751622"/>
            </a:xfrm>
            <a:prstGeom prst="curved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3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Factorial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latin typeface="Cambria Math"/>
                        </a:rPr>
                        <m:t>!=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1,       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=0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∗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!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dirty="0" smtClean="0">
                  <a:latin typeface="Consolas" pitchFamily="49" charset="0"/>
                  <a:cs typeface="Consolas" pitchFamily="49" charset="0"/>
                </a:endParaRPr>
              </a:p>
              <a:p>
                <a:pPr marL="0" indent="0">
                  <a:buNone/>
                </a:pPr>
                <a:r>
                  <a:rPr lang="en-US" sz="2400" b="0" dirty="0" err="1" smtClean="0"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sz="2400" b="0" dirty="0" smtClean="0">
                    <a:latin typeface="Consolas" pitchFamily="49" charset="0"/>
                    <a:cs typeface="Consolas" pitchFamily="49" charset="0"/>
                  </a:rPr>
                  <a:t> fact(n):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if n == 1 or n == 0: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	return 1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return n *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nsolas" pitchFamily="49" charset="0"/>
                    <a:cs typeface="Consolas" pitchFamily="49" charset="0"/>
                  </a:rPr>
                  <a:t>fact(n – 1)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cs typeface="Consolas" pitchFamily="49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cs typeface="Consolas" pitchFamily="49" charset="0"/>
                  </a:rPr>
                  <a:t>How can 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fact</a:t>
                </a:r>
                <a:r>
                  <a:rPr lang="en-US" sz="2400" dirty="0" smtClean="0">
                    <a:cs typeface="Consolas" pitchFamily="49" charset="0"/>
                  </a:rPr>
                  <a:t> be defined by calling </a:t>
                </a:r>
                <a:r>
                  <a:rPr lang="en-US" sz="2400" dirty="0" smtClean="0">
                    <a:latin typeface="Consolas" pitchFamily="49" charset="0"/>
                    <a:cs typeface="Consolas" pitchFamily="49" charset="0"/>
                  </a:rPr>
                  <a:t>fact</a:t>
                </a:r>
                <a:r>
                  <a:rPr lang="en-US" sz="2400" dirty="0" smtClean="0">
                    <a:cs typeface="Consolas" pitchFamily="49" charset="0"/>
                  </a:rPr>
                  <a:t>?!?!?!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68714" y="2305050"/>
            <a:ext cx="3292889" cy="2316110"/>
            <a:chOff x="5768714" y="2305050"/>
            <a:chExt cx="3292889" cy="2316110"/>
          </a:xfrm>
        </p:grpSpPr>
        <p:sp>
          <p:nvSpPr>
            <p:cNvPr id="4" name="TextBox 3"/>
            <p:cNvSpPr txBox="1"/>
            <p:nvPr/>
          </p:nvSpPr>
          <p:spPr>
            <a:xfrm>
              <a:off x="5768714" y="4405716"/>
              <a:ext cx="32928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http://cdn.shopify.com/s/files/1/0070/7032/files/wat_grande.jpg?113123</a:t>
              </a:r>
            </a:p>
          </p:txBody>
        </p:sp>
        <p:pic>
          <p:nvPicPr>
            <p:cNvPr id="2050" name="Picture 2" descr="http://cdn.shopify.com/s/files/1/0070/7032/files/wat_grande.jpg?113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305050"/>
              <a:ext cx="2943118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2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ular Callout 31"/>
          <p:cNvSpPr/>
          <p:nvPr/>
        </p:nvSpPr>
        <p:spPr>
          <a:xfrm>
            <a:off x="3816458" y="4876800"/>
            <a:ext cx="1676400" cy="533400"/>
          </a:xfrm>
          <a:prstGeom prst="wedgeRoundRectCallout">
            <a:avLst>
              <a:gd name="adj1" fmla="val -57924"/>
              <a:gd name="adj2" fmla="val -4980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3 * fact(2)…</a:t>
            </a:r>
            <a:endParaRPr lang="en-US" dirty="0"/>
          </a:p>
        </p:txBody>
      </p:sp>
      <p:sp>
        <p:nvSpPr>
          <p:cNvPr id="46" name="Rounded Rectangular Callout 45"/>
          <p:cNvSpPr/>
          <p:nvPr/>
        </p:nvSpPr>
        <p:spPr>
          <a:xfrm>
            <a:off x="6591300" y="5538567"/>
            <a:ext cx="685800" cy="533400"/>
          </a:xfrm>
          <a:prstGeom prst="wedgeRoundRectCallout">
            <a:avLst>
              <a:gd name="adj1" fmla="val 125606"/>
              <a:gd name="adj2" fmla="val -5887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447800" y="4106290"/>
            <a:ext cx="1676400" cy="533400"/>
          </a:xfrm>
          <a:prstGeom prst="wedgeRoundRectCallout">
            <a:avLst>
              <a:gd name="adj1" fmla="val -53764"/>
              <a:gd name="adj2" fmla="val 7804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Fiona, what is fact(3)?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447800" y="4876800"/>
            <a:ext cx="1676400" cy="533400"/>
          </a:xfrm>
          <a:prstGeom prst="wedgeRoundRectCallout">
            <a:avLst>
              <a:gd name="adj1" fmla="val -61622"/>
              <a:gd name="adj2" fmla="val -4544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4 * fact(3)…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4422758"/>
            <a:ext cx="1295400" cy="1901842"/>
            <a:chOff x="4182605" y="3657600"/>
            <a:chExt cx="1295400" cy="1901842"/>
          </a:xfrm>
        </p:grpSpPr>
        <p:pic>
          <p:nvPicPr>
            <p:cNvPr id="1028" name="Picture 4" descr="C:\Users\Tom\AppData\Local\Microsoft\Windows\Temporary Internet Files\Content.IE5\J2HUNSH4\MC900390994[2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657600"/>
              <a:ext cx="1126210" cy="153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82605" y="519011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Fred</a:t>
              </a:r>
              <a:endParaRPr lang="en-US" dirty="0"/>
            </a:p>
          </p:txBody>
        </p:sp>
      </p:grpSp>
      <p:pic>
        <p:nvPicPr>
          <p:cNvPr id="1027" name="Picture 3" descr="C:\Users\Tom\AppData\Local\Microsoft\Windows\Temporary Internet Files\Content.IE5\2KM4G9E1\MP9004464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73" y="1371600"/>
            <a:ext cx="329259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600"/>
            <a:ext cx="4800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b="0" dirty="0" smtClean="0">
                <a:latin typeface="Consolas" pitchFamily="49" charset="0"/>
                <a:cs typeface="Consolas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n == 1 or n == 0: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return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n *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fact(n – 1)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0" y="1524000"/>
            <a:ext cx="2514600" cy="762000"/>
          </a:xfrm>
          <a:prstGeom prst="wedgeRoundRectCallout">
            <a:avLst>
              <a:gd name="adj1" fmla="val -51650"/>
              <a:gd name="adj2" fmla="val 10419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Computer, what is fact(4)?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3505200"/>
            <a:ext cx="1466527" cy="533400"/>
          </a:xfrm>
          <a:prstGeom prst="wedgeRoundRectCallout">
            <a:avLst>
              <a:gd name="adj1" fmla="val -47423"/>
              <a:gd name="adj2" fmla="val -8757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Fred, what is fact(4)?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819400" y="4422758"/>
            <a:ext cx="1295400" cy="1901842"/>
            <a:chOff x="4182605" y="3657600"/>
            <a:chExt cx="1295400" cy="1901842"/>
          </a:xfrm>
        </p:grpSpPr>
        <p:pic>
          <p:nvPicPr>
            <p:cNvPr id="26" name="Picture 4" descr="C:\Users\Tom\AppData\Local\Microsoft\Windows\Temporary Internet Files\Content.IE5\J2HUNSH4\MC900390994[2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657600"/>
              <a:ext cx="1126210" cy="153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182605" y="519011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Fiona</a:t>
              </a:r>
              <a:endParaRPr 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810000" y="4106290"/>
            <a:ext cx="1676400" cy="533400"/>
          </a:xfrm>
          <a:prstGeom prst="wedgeRoundRectCallout">
            <a:avLst>
              <a:gd name="adj1" fmla="val -53764"/>
              <a:gd name="adj2" fmla="val 7804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Ferris, what is fact(2)?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6172200" y="4930823"/>
            <a:ext cx="1676400" cy="533400"/>
          </a:xfrm>
          <a:prstGeom prst="wedgeRoundRectCallout">
            <a:avLst>
              <a:gd name="adj1" fmla="val -62085"/>
              <a:gd name="adj2" fmla="val -5851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2 * fact(1)…</a:t>
            </a:r>
            <a:endParaRPr lang="en-US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6096000" y="4114800"/>
            <a:ext cx="1676400" cy="533400"/>
          </a:xfrm>
          <a:prstGeom prst="wedgeRoundRectCallout">
            <a:avLst>
              <a:gd name="adj1" fmla="val -53764"/>
              <a:gd name="adj2" fmla="val 7804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Fatima, what is fact(1)?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467600" y="4431268"/>
            <a:ext cx="1295400" cy="1901842"/>
            <a:chOff x="4182605" y="3657600"/>
            <a:chExt cx="1295400" cy="1901842"/>
          </a:xfrm>
        </p:grpSpPr>
        <p:pic>
          <p:nvPicPr>
            <p:cNvPr id="43" name="Picture 4" descr="C:\Users\Tom\AppData\Local\Microsoft\Windows\Temporary Internet Files\Content.IE5\J2HUNSH4\MC900390994[2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657600"/>
              <a:ext cx="1126210" cy="153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182605" y="519011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Fatima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5400" y="4422758"/>
            <a:ext cx="1295400" cy="1901842"/>
            <a:chOff x="4182605" y="3657600"/>
            <a:chExt cx="1295400" cy="1901842"/>
          </a:xfrm>
        </p:grpSpPr>
        <p:pic>
          <p:nvPicPr>
            <p:cNvPr id="38" name="Picture 4" descr="C:\Users\Tom\AppData\Local\Microsoft\Windows\Temporary Internet Files\Content.IE5\J2HUNSH4\MC900390994[2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657600"/>
              <a:ext cx="1126210" cy="153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182605" y="519011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Ferris</a:t>
              </a:r>
              <a:endParaRPr lang="en-US" dirty="0"/>
            </a:p>
          </p:txBody>
        </p:sp>
      </p:grpSp>
      <p:sp>
        <p:nvSpPr>
          <p:cNvPr id="47" name="Rounded Rectangular Callout 46"/>
          <p:cNvSpPr/>
          <p:nvPr/>
        </p:nvSpPr>
        <p:spPr>
          <a:xfrm>
            <a:off x="4311758" y="5538567"/>
            <a:ext cx="685800" cy="533400"/>
          </a:xfrm>
          <a:prstGeom prst="wedgeRoundRectCallout">
            <a:avLst>
              <a:gd name="adj1" fmla="val 108657"/>
              <a:gd name="adj2" fmla="val -6614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1943100" y="5514637"/>
            <a:ext cx="685800" cy="533400"/>
          </a:xfrm>
          <a:prstGeom prst="wedgeRoundRectCallout">
            <a:avLst>
              <a:gd name="adj1" fmla="val 108657"/>
              <a:gd name="adj2" fmla="val -6614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9" name="Rounded Rectangular Callout 48"/>
          <p:cNvSpPr/>
          <p:nvPr/>
        </p:nvSpPr>
        <p:spPr>
          <a:xfrm>
            <a:off x="114300" y="4164568"/>
            <a:ext cx="685800" cy="533400"/>
          </a:xfrm>
          <a:prstGeom prst="wedgeRoundRectCallout">
            <a:avLst>
              <a:gd name="adj1" fmla="val 55550"/>
              <a:gd name="adj2" fmla="val 8494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24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311966" y="2438400"/>
            <a:ext cx="685800" cy="533400"/>
          </a:xfrm>
          <a:prstGeom prst="wedgeRoundRectCallout">
            <a:avLst>
              <a:gd name="adj1" fmla="val -71004"/>
              <a:gd name="adj2" fmla="val 8930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  <p:bldP spid="15" grpId="0" animBg="1"/>
      <p:bldP spid="14" grpId="0" animBg="1"/>
      <p:bldP spid="5" grpId="0" animBg="1"/>
      <p:bldP spid="9" grpId="0" animBg="1"/>
      <p:bldP spid="33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function is a </a:t>
            </a:r>
            <a:r>
              <a:rPr lang="en-US" b="1" i="1" dirty="0" smtClean="0"/>
              <a:t>recursive function </a:t>
            </a:r>
            <a:r>
              <a:rPr lang="en-US" dirty="0" smtClean="0"/>
              <a:t>if the body calls the function itself, either directly or indirectly.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Recursive functions typically have 2 main pieces: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Recursive case(s)</a:t>
            </a:r>
            <a:r>
              <a:rPr lang="en-US" dirty="0" smtClean="0"/>
              <a:t>, where the function calls itself.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Base case(s)</a:t>
            </a:r>
            <a:r>
              <a:rPr lang="en-US" dirty="0" smtClean="0"/>
              <a:t>, where the function does NOT recursively call itself and instead returns a direct answer.  This is what ensures that the recursion will eventually stop.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fact(n):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if n == 1 or n == 0: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	return 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return n * fact(n – 1)</a:t>
            </a:r>
          </a:p>
        </p:txBody>
      </p:sp>
      <p:sp>
        <p:nvSpPr>
          <p:cNvPr id="4" name="Right Arrow 3"/>
          <p:cNvSpPr/>
          <p:nvPr/>
        </p:nvSpPr>
        <p:spPr>
          <a:xfrm rot="20120835" flipH="1">
            <a:off x="4961322" y="4094972"/>
            <a:ext cx="1981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Case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120835" flipH="1">
            <a:off x="5342324" y="4959003"/>
            <a:ext cx="1981200" cy="838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Recursive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Recursion in Every Day Life:</a:t>
            </a:r>
            <a:br>
              <a:rPr lang="en-US" dirty="0" smtClean="0"/>
            </a:br>
            <a:r>
              <a:rPr lang="en-US" dirty="0" smtClean="0"/>
              <a:t>Eating Chocolate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You have a bar of chocolate with n small pieces.  How do you eat it?</a:t>
            </a:r>
          </a:p>
          <a:p>
            <a:pPr marL="0" indent="0">
              <a:buNone/>
            </a:pPr>
            <a:endParaRPr lang="en-US" dirty="0" smtClean="0">
              <a:cs typeface="Consolas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You eat 1 piece of chocolate.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You eat a bar of n – 1 pieces of chocolate.</a:t>
            </a:r>
          </a:p>
          <a:p>
            <a:pPr marL="0" indent="0">
              <a:buNone/>
            </a:pPr>
            <a:endParaRPr lang="en-US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What’s your base case?</a:t>
            </a:r>
          </a:p>
          <a:p>
            <a:pPr lvl="1"/>
            <a:r>
              <a:rPr lang="en-US" dirty="0" smtClean="0">
                <a:cs typeface="Consolas" pitchFamily="49" charset="0"/>
              </a:rPr>
              <a:t>You have no more chocolate.</a:t>
            </a:r>
          </a:p>
        </p:txBody>
      </p:sp>
      <p:pic>
        <p:nvPicPr>
          <p:cNvPr id="1026" name="Picture 2" descr="C:\Users\Tom\AppData\Local\Microsoft\Windows\Temporary Internet Files\Content.IE5\F7B1HYDY\MP9004483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79172" y="4378607"/>
            <a:ext cx="3595856" cy="1856637"/>
            <a:chOff x="5479172" y="4378607"/>
            <a:chExt cx="3595856" cy="1856637"/>
          </a:xfrm>
        </p:grpSpPr>
        <p:sp>
          <p:nvSpPr>
            <p:cNvPr id="4" name="TextBox 3"/>
            <p:cNvSpPr txBox="1"/>
            <p:nvPr/>
          </p:nvSpPr>
          <p:spPr>
            <a:xfrm>
              <a:off x="5479172" y="6019800"/>
              <a:ext cx="35958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http://i0.kym-cdn.com/photos/images/original/000/000/578/1234931504682.jpg</a:t>
              </a:r>
            </a:p>
          </p:txBody>
        </p:sp>
        <p:pic>
          <p:nvPicPr>
            <p:cNvPr id="1028" name="Picture 4" descr="http://i0.kym-cdn.com/photos/images/original/000/000/578/123493150468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78607"/>
              <a:ext cx="2181225" cy="164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I rewrite the summation function from last week to use recursion?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summation(n, term):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n ==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return 0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term(n) + summation(n – 1, term)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581400"/>
            <a:ext cx="6705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would I rewrite the summation function from last week to use recursion?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summation(n, term):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 n == 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return 0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return term(n) + summation(n – 1, term)</a:t>
            </a:r>
            <a:endParaRPr lang="en-US" sz="24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does the following function calculate?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fun(a, b):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 b == 0: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return 0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 % 2 == 0: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return fun(a + a, b / 2)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return fun(a, b – 1) + a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It’s multiplying a times b!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in the News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3" y="1143000"/>
            <a:ext cx="4729293" cy="5029200"/>
          </a:xfrm>
        </p:spPr>
      </p:pic>
    </p:spTree>
    <p:extLst>
      <p:ext uri="{BB962C8B-B14F-4D97-AF65-F5344CB8AC3E}">
        <p14:creationId xmlns:p14="http://schemas.microsoft.com/office/powerpoint/2010/main" val="26140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does the following function calculate?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fun(a, b):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 b == 0: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return 0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 % 2 == 0: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return fun(a + a, b / 2)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return fun(a, b – 1) +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 * b</a:t>
            </a: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It’s </a:t>
            </a:r>
            <a:r>
              <a:rPr lang="en-US" dirty="0" smtClean="0">
                <a:cs typeface="Consolas" pitchFamily="49" charset="0"/>
              </a:rPr>
              <a:t>multiplying a times b!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Using recursion, write the function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log(b, x)</a:t>
                </a:r>
                <a:r>
                  <a:rPr lang="en-US" dirty="0" smtClean="0">
                    <a:cs typeface="Consolas" pitchFamily="49" charset="0"/>
                  </a:rPr>
                  <a:t> which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assuming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x</a:t>
                </a:r>
                <a:r>
                  <a:rPr lang="en-US" dirty="0" smtClean="0"/>
                  <a:t> is some power of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b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log(b, x):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if x == 1: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	return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return 1 + log(b, x / b)</a:t>
                </a:r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815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95400" y="4343400"/>
            <a:ext cx="6705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Recursion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Using recursion, write the function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log(b, x)</a:t>
                </a:r>
                <a:r>
                  <a:rPr lang="en-US" dirty="0" smtClean="0">
                    <a:cs typeface="Consolas" pitchFamily="49" charset="0"/>
                  </a:rPr>
                  <a:t> which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assuming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x</a:t>
                </a:r>
                <a:r>
                  <a:rPr lang="en-US" dirty="0" smtClean="0"/>
                  <a:t> is some power of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b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log(b, x):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itchFamily="49" charset="0"/>
                    <a:cs typeface="Consolas" pitchFamily="49" charset="0"/>
                  </a:rPr>
                  <a:t>if x == 1: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itchFamily="49" charset="0"/>
                    <a:cs typeface="Consolas" pitchFamily="49" charset="0"/>
                  </a:rPr>
                  <a:t>	return 0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itchFamily="49" charset="0"/>
                    <a:cs typeface="Consolas" pitchFamily="49" charset="0"/>
                  </a:rPr>
                  <a:t>return 1 + log(b, x / b)</a:t>
                </a:r>
                <a:endParaRPr lang="en-US" b="1" dirty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815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Bug-Submit is now available!</a:t>
            </a:r>
          </a:p>
          <a:p>
            <a:r>
              <a:rPr lang="en-US" dirty="0" smtClean="0"/>
              <a:t>Project 1 is due Friday</a:t>
            </a:r>
          </a:p>
          <a:p>
            <a:r>
              <a:rPr lang="en-US" dirty="0" smtClean="0"/>
              <a:t>Homework 3 is due Friday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You can have a function defined in terms of itself using more than one recursive call.  This is called </a:t>
                </a:r>
                <a:r>
                  <a:rPr lang="en-US" b="1" i="1" dirty="0" smtClean="0"/>
                  <a:t>tree recursion.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fib(n):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if n == 0: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	return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err="1" smtClean="0">
                    <a:latin typeface="Consolas" pitchFamily="49" charset="0"/>
                    <a:cs typeface="Consolas" pitchFamily="49" charset="0"/>
                  </a:rPr>
                  <a:t>elif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n == 1: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	return 1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return fib(n – 1) + fib(n – 2)</a:t>
                </a:r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6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228241"/>
            <a:ext cx="3581400" cy="1108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why is it called </a:t>
            </a:r>
            <a:r>
              <a:rPr lang="en-US" b="1" i="1" dirty="0" smtClean="0"/>
              <a:t>tree recursion</a:t>
            </a:r>
            <a:r>
              <a:rPr lang="en-US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4907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fib(n):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if n == 0: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	return 0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n == 1: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	return 1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	return fib(n – 1) + fib(n – 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62400" y="2895600"/>
            <a:ext cx="1447800" cy="750354"/>
            <a:chOff x="3733800" y="3107366"/>
            <a:chExt cx="2514600" cy="750354"/>
          </a:xfrm>
        </p:grpSpPr>
        <p:sp>
          <p:nvSpPr>
            <p:cNvPr id="6" name="TextBox 5"/>
            <p:cNvSpPr txBox="1"/>
            <p:nvPr/>
          </p:nvSpPr>
          <p:spPr>
            <a:xfrm>
              <a:off x="3733800" y="3488388"/>
              <a:ext cx="2514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fib(4)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1913" y="3107366"/>
              <a:ext cx="9144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7000" y="3645954"/>
            <a:ext cx="2019300" cy="838200"/>
            <a:chOff x="2667000" y="3645954"/>
            <a:chExt cx="2019300" cy="838200"/>
          </a:xfrm>
        </p:grpSpPr>
        <p:cxnSp>
          <p:nvCxnSpPr>
            <p:cNvPr id="34" name="Straight Connector 33"/>
            <p:cNvCxnSpPr>
              <a:stCxn id="6" idx="2"/>
              <a:endCxn id="19" idx="0"/>
            </p:cNvCxnSpPr>
            <p:nvPr/>
          </p:nvCxnSpPr>
          <p:spPr>
            <a:xfrm flipH="1">
              <a:off x="3390900" y="3645954"/>
              <a:ext cx="1295400" cy="4688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667000" y="3733800"/>
              <a:ext cx="1447800" cy="750354"/>
              <a:chOff x="3733800" y="3107366"/>
              <a:chExt cx="2514600" cy="75035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fib(3)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310556" y="4484154"/>
            <a:ext cx="2080344" cy="838178"/>
            <a:chOff x="1310556" y="4484154"/>
            <a:chExt cx="2080344" cy="838178"/>
          </a:xfrm>
        </p:grpSpPr>
        <p:cxnSp>
          <p:nvCxnSpPr>
            <p:cNvPr id="37" name="Straight Connector 36"/>
            <p:cNvCxnSpPr>
              <a:stCxn id="19" idx="2"/>
              <a:endCxn id="22" idx="0"/>
            </p:cNvCxnSpPr>
            <p:nvPr/>
          </p:nvCxnSpPr>
          <p:spPr>
            <a:xfrm flipH="1">
              <a:off x="2034456" y="4484154"/>
              <a:ext cx="1356444" cy="4688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310556" y="4571978"/>
              <a:ext cx="1447800" cy="750354"/>
              <a:chOff x="3733800" y="3107366"/>
              <a:chExt cx="2514600" cy="7503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fib(2)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27846" y="5322332"/>
            <a:ext cx="1806610" cy="838222"/>
            <a:chOff x="227846" y="5322332"/>
            <a:chExt cx="1806610" cy="838222"/>
          </a:xfrm>
        </p:grpSpPr>
        <p:cxnSp>
          <p:nvCxnSpPr>
            <p:cNvPr id="40" name="Straight Connector 39"/>
            <p:cNvCxnSpPr>
              <a:stCxn id="22" idx="2"/>
              <a:endCxn id="25" idx="0"/>
            </p:cNvCxnSpPr>
            <p:nvPr/>
          </p:nvCxnSpPr>
          <p:spPr>
            <a:xfrm flipH="1">
              <a:off x="951746" y="5322332"/>
              <a:ext cx="1082710" cy="4688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27846" y="5410200"/>
              <a:ext cx="1447800" cy="750354"/>
              <a:chOff x="3733800" y="3107366"/>
              <a:chExt cx="2514600" cy="75035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fib(1)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034456" y="5322332"/>
            <a:ext cx="1477493" cy="845971"/>
            <a:chOff x="2034456" y="5322332"/>
            <a:chExt cx="1477493" cy="845971"/>
          </a:xfrm>
        </p:grpSpPr>
        <p:grpSp>
          <p:nvGrpSpPr>
            <p:cNvPr id="27" name="Group 26"/>
            <p:cNvGrpSpPr/>
            <p:nvPr/>
          </p:nvGrpSpPr>
          <p:grpSpPr>
            <a:xfrm>
              <a:off x="2064149" y="5417949"/>
              <a:ext cx="1447800" cy="750354"/>
              <a:chOff x="3733800" y="3107366"/>
              <a:chExt cx="2514600" cy="7503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fib(0)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3" name="Straight Connector 42"/>
            <p:cNvCxnSpPr>
              <a:stCxn id="22" idx="2"/>
              <a:endCxn id="28" idx="0"/>
            </p:cNvCxnSpPr>
            <p:nvPr/>
          </p:nvCxnSpPr>
          <p:spPr>
            <a:xfrm>
              <a:off x="2034456" y="5322332"/>
              <a:ext cx="753593" cy="4766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390900" y="4484154"/>
            <a:ext cx="1634207" cy="844023"/>
            <a:chOff x="3390900" y="4484154"/>
            <a:chExt cx="1634207" cy="844023"/>
          </a:xfrm>
        </p:grpSpPr>
        <p:cxnSp>
          <p:nvCxnSpPr>
            <p:cNvPr id="46" name="Straight Connector 45"/>
            <p:cNvCxnSpPr>
              <a:stCxn id="19" idx="2"/>
              <a:endCxn id="48" idx="0"/>
            </p:cNvCxnSpPr>
            <p:nvPr/>
          </p:nvCxnSpPr>
          <p:spPr>
            <a:xfrm>
              <a:off x="3390900" y="4484154"/>
              <a:ext cx="910307" cy="474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577307" y="4577823"/>
              <a:ext cx="1447800" cy="750354"/>
              <a:chOff x="3733800" y="3107366"/>
              <a:chExt cx="2514600" cy="75035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fib(1)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686300" y="3645954"/>
            <a:ext cx="3036396" cy="865913"/>
            <a:chOff x="4686300" y="3645954"/>
            <a:chExt cx="3036396" cy="865913"/>
          </a:xfrm>
        </p:grpSpPr>
        <p:cxnSp>
          <p:nvCxnSpPr>
            <p:cNvPr id="52" name="Straight Connector 51"/>
            <p:cNvCxnSpPr>
              <a:stCxn id="6" idx="2"/>
              <a:endCxn id="54" idx="0"/>
            </p:cNvCxnSpPr>
            <p:nvPr/>
          </p:nvCxnSpPr>
          <p:spPr>
            <a:xfrm>
              <a:off x="4686300" y="3645954"/>
              <a:ext cx="2312496" cy="4965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274896" y="3761513"/>
              <a:ext cx="1447800" cy="750354"/>
              <a:chOff x="3733800" y="3107366"/>
              <a:chExt cx="2514600" cy="750354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fib(2)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192186" y="4511867"/>
            <a:ext cx="1806610" cy="838222"/>
            <a:chOff x="5192186" y="4511867"/>
            <a:chExt cx="1806610" cy="838222"/>
          </a:xfrm>
        </p:grpSpPr>
        <p:cxnSp>
          <p:nvCxnSpPr>
            <p:cNvPr id="51" name="Straight Connector 50"/>
            <p:cNvCxnSpPr>
              <a:stCxn id="54" idx="2"/>
              <a:endCxn id="57" idx="0"/>
            </p:cNvCxnSpPr>
            <p:nvPr/>
          </p:nvCxnSpPr>
          <p:spPr>
            <a:xfrm flipH="1">
              <a:off x="5916086" y="4511867"/>
              <a:ext cx="1082710" cy="4688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5192186" y="4599735"/>
              <a:ext cx="1447800" cy="750354"/>
              <a:chOff x="3733800" y="3107366"/>
              <a:chExt cx="2514600" cy="750354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fib(1)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998796" y="4511867"/>
            <a:ext cx="1477493" cy="845971"/>
            <a:chOff x="6998796" y="4511867"/>
            <a:chExt cx="1477493" cy="845971"/>
          </a:xfrm>
        </p:grpSpPr>
        <p:grpSp>
          <p:nvGrpSpPr>
            <p:cNvPr id="59" name="Group 58"/>
            <p:cNvGrpSpPr/>
            <p:nvPr/>
          </p:nvGrpSpPr>
          <p:grpSpPr>
            <a:xfrm>
              <a:off x="7028489" y="4607484"/>
              <a:ext cx="1447800" cy="750354"/>
              <a:chOff x="3733800" y="3107366"/>
              <a:chExt cx="2514600" cy="75035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733800" y="3488388"/>
                <a:ext cx="25146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fib(0)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211913" y="3107366"/>
                <a:ext cx="91440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2" name="Straight Connector 61"/>
            <p:cNvCxnSpPr>
              <a:stCxn id="54" idx="2"/>
              <a:endCxn id="60" idx="0"/>
            </p:cNvCxnSpPr>
            <p:nvPr/>
          </p:nvCxnSpPr>
          <p:spPr>
            <a:xfrm>
              <a:off x="6998796" y="4511867"/>
              <a:ext cx="753593" cy="4766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813435" y="2900810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12127" y="3733800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62857" y="4572000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8881" y="5407617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5184" y="5407617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423063" y="4561646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40638" y="4597152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25931" y="3761513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79523" y="4619174"/>
            <a:ext cx="5264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50" grpId="0" animBg="1"/>
      <p:bldP spid="63" grpId="0" animBg="1"/>
      <p:bldP spid="65" grpId="0" animBg="1"/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Tree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Suppose I want to count all the different routes I could take from (0, 0) to (x, y) on a grid moving only up and right.  Write the function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paths(x, y)</a:t>
            </a:r>
            <a:r>
              <a:rPr lang="en-US" dirty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to calculate the number of routes to (x, y).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paths(x, y):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 x == 0 or y == 0: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return 1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return paths(x – 1, y) \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   + paths(x, y –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3810000"/>
            <a:ext cx="6324600" cy="202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Tree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Suppose I want to count all the different routes I could take from (0, 0) to (x, y) on a grid moving only up and right.  Write the function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paths(x, y)</a:t>
            </a:r>
            <a:r>
              <a:rPr lang="en-US" dirty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to calculate the number of routes to (x, y).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paths(x, y):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 x == 0 or y == 0: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return 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return paths(x – 1, y) \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   + paths(x, y – 1)</a:t>
            </a:r>
          </a:p>
        </p:txBody>
      </p:sp>
    </p:spTree>
    <p:extLst>
      <p:ext uri="{BB962C8B-B14F-4D97-AF65-F5344CB8AC3E}">
        <p14:creationId xmlns:p14="http://schemas.microsoft.com/office/powerpoint/2010/main" val="20797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Tree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I want to </a:t>
            </a:r>
            <a:r>
              <a:rPr lang="en-US" b="1" dirty="0" smtClean="0"/>
              <a:t>print</a:t>
            </a:r>
            <a:r>
              <a:rPr lang="en-US" dirty="0" smtClean="0"/>
              <a:t> all the different routes I could take from (0, 0) to (x, y) on a grid moving only up and right.  Write the function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directions(x, y)</a:t>
            </a:r>
            <a:r>
              <a:rPr lang="en-US" dirty="0" smtClean="0">
                <a:cs typeface="Consolas" pitchFamily="49" charset="0"/>
              </a:rPr>
              <a:t> which prints the each different set of directions using a combination of “UP” and “RIGHT” that one could take.  </a:t>
            </a:r>
            <a:r>
              <a:rPr lang="en-US" i="1" dirty="0" smtClean="0">
                <a:cs typeface="Consolas" pitchFamily="49" charset="0"/>
              </a:rPr>
              <a:t>Hint: </a:t>
            </a:r>
            <a:r>
              <a:rPr lang="en-US" dirty="0" smtClean="0">
                <a:cs typeface="Consolas" pitchFamily="49" charset="0"/>
              </a:rPr>
              <a:t>use a helper function that does the recursion and keeps track of the “directions so far.”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directions(x, y):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(x, y,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so_far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if x == 0 and y == 0: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print(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so_far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y &gt; 0: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(x, y – 1,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so_far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“ UP”)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x &gt; 0: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(x-1, y,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so_far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“ RIGHT”)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(x, y, “”)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3200400"/>
            <a:ext cx="7162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Tree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I want to </a:t>
            </a:r>
            <a:r>
              <a:rPr lang="en-US" b="1" dirty="0" smtClean="0"/>
              <a:t>print</a:t>
            </a:r>
            <a:r>
              <a:rPr lang="en-US" dirty="0" smtClean="0"/>
              <a:t> all the different routes I could take from (0, 0) to (x, y) on a grid moving only up and right.  Write the function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directions(x, y)</a:t>
            </a:r>
            <a:r>
              <a:rPr lang="en-US" dirty="0" smtClean="0">
                <a:cs typeface="Consolas" pitchFamily="49" charset="0"/>
              </a:rPr>
              <a:t> which prints the each different set of directions using a combination of “UP” and “RIGHT” that one could take.  </a:t>
            </a:r>
            <a:r>
              <a:rPr lang="en-US" i="1" dirty="0" smtClean="0">
                <a:cs typeface="Consolas" pitchFamily="49" charset="0"/>
              </a:rPr>
              <a:t>Hint: </a:t>
            </a:r>
            <a:r>
              <a:rPr lang="en-US" dirty="0" smtClean="0">
                <a:cs typeface="Consolas" pitchFamily="49" charset="0"/>
              </a:rPr>
              <a:t>use a helper function that does the recursion and keeps track of the “directions so far.”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directions(x, y):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(x, y,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so_far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if x == 0 and y == 0: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print(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so_far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endParaRPr lang="en-US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y &gt; 0: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(x, y – 1,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so_far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“ UP”)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 &gt; 0: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(x-1, y,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so_far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“ RIGHT”)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dir_helper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(x, y, “”)</a:t>
            </a:r>
          </a:p>
        </p:txBody>
      </p:sp>
    </p:spTree>
    <p:extLst>
      <p:ext uri="{BB962C8B-B14F-4D97-AF65-F5344CB8AC3E}">
        <p14:creationId xmlns:p14="http://schemas.microsoft.com/office/powerpoint/2010/main" val="2265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review of Iterative Improvement.</a:t>
            </a:r>
          </a:p>
          <a:p>
            <a:r>
              <a:rPr lang="en-US" dirty="0" smtClean="0"/>
              <a:t>Defining functions that call themselves.</a:t>
            </a:r>
          </a:p>
          <a:p>
            <a:pPr lvl="1"/>
            <a:r>
              <a:rPr lang="en-US" dirty="0" smtClean="0"/>
              <a:t>Sometimes more than once.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2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Recursion is a way for functions to be defined using themselves.</a:t>
            </a:r>
          </a:p>
          <a:p>
            <a:r>
              <a:rPr lang="en-US" dirty="0" smtClean="0"/>
              <a:t>Recursive functions have two parts:</a:t>
            </a:r>
          </a:p>
          <a:p>
            <a:pPr lvl="1"/>
            <a:r>
              <a:rPr lang="en-US" dirty="0" smtClean="0"/>
              <a:t>Recursive case(s), where the function calls itself.</a:t>
            </a:r>
          </a:p>
          <a:p>
            <a:pPr lvl="1"/>
            <a:r>
              <a:rPr lang="en-US" dirty="0" smtClean="0"/>
              <a:t>Base case(s), where the function does not call itself (stopping the recursion).</a:t>
            </a:r>
          </a:p>
          <a:p>
            <a:r>
              <a:rPr lang="en-US" dirty="0" smtClean="0"/>
              <a:t>Tree recursion is used by functions that make more than one recursive call (at the same time) in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5468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Newton’s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iter_improve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isclose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guess=1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   while not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isclose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find_root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(f,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initial_guess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=10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iter_improve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newton_update</a:t>
            </a:r>
            <a:r>
              <a:rPr lang="en-US" sz="2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(f)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lambda x: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approx_zero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(f(x))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initial_guess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Newton’s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i="1" dirty="0" smtClean="0"/>
                  <a:t>Incredibly </a:t>
                </a:r>
                <a:r>
                  <a:rPr lang="en-US" dirty="0" smtClean="0"/>
                  <a:t>powerful, but does not always work!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Certain conditions </a:t>
                </a:r>
                <a:r>
                  <a:rPr lang="en-US" dirty="0" smtClean="0"/>
                  <a:t>need to be satisfied: for example, the function needs to be differentiable.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method can fail in many ways, including: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Infinite loop among a set of guesses. (Try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−2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.)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Guesses may never fall within the tolerance for approximate equality.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Guesses converge</a:t>
                </a:r>
                <a:r>
                  <a:rPr lang="en-US" dirty="0"/>
                  <a:t> </a:t>
                </a:r>
                <a:r>
                  <a:rPr lang="en-US" dirty="0" smtClean="0"/>
                  <a:t>to the answer </a:t>
                </a:r>
                <a:r>
                  <a:rPr lang="en-US" i="1" dirty="0" smtClean="0"/>
                  <a:t>very slowly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704" t="-2525" r="-2519" b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4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Newton’s Method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/>
              <a:t>Iterative </a:t>
            </a:r>
            <a:r>
              <a:rPr lang="en-US" sz="3600" i="1" dirty="0" smtClean="0"/>
              <a:t>Improvement (with one </a:t>
            </a:r>
            <a:r>
              <a:rPr lang="en-US" sz="3600" i="1" dirty="0"/>
              <a:t>f</a:t>
            </a:r>
            <a:r>
              <a:rPr lang="en-US" sz="3600" i="1" dirty="0" smtClean="0"/>
              <a:t>ix)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can add a limit on the number of </a:t>
            </a:r>
            <a:r>
              <a:rPr lang="en-US" i="1" dirty="0" smtClean="0"/>
              <a:t>iterations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100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iter_improve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1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isclose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guess=1, </a:t>
            </a:r>
            <a:r>
              <a:rPr lang="en-US" sz="2100" b="1" dirty="0" err="1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max_iter</a:t>
            </a:r>
            <a:r>
              <a:rPr lang="en-US" sz="21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=5000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   counter = 1</a:t>
            </a:r>
            <a:endParaRPr lang="en-US" sz="21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nsolas" pitchFamily="49" charset="0"/>
                <a:cs typeface="Consolas" pitchFamily="49" charset="0"/>
              </a:rPr>
              <a:t>    while not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isclose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) and counter &lt;= </a:t>
            </a:r>
            <a:r>
              <a:rPr lang="en-US" sz="2100" b="1" dirty="0" err="1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max_iter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:</a:t>
            </a:r>
            <a:endParaRPr lang="en-US" sz="21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1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21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       counter += 1</a:t>
            </a:r>
            <a:endParaRPr lang="en-US" sz="21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guess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Practice: Newton’s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find_root</a:t>
            </a:r>
            <a:r>
              <a:rPr lang="en-US" sz="2800" dirty="0" smtClean="0"/>
              <a:t>, write a function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intersection(f, g)</a:t>
            </a:r>
            <a:r>
              <a:rPr lang="en-US" sz="2800" dirty="0" smtClean="0">
                <a:cs typeface="Consolas" pitchFamily="49" charset="0"/>
              </a:rPr>
              <a:t> which takes two functions,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</a:t>
            </a:r>
            <a:r>
              <a:rPr lang="en-US" sz="2800" dirty="0" smtClean="0">
                <a:cs typeface="Consolas" pitchFamily="49" charset="0"/>
              </a:rPr>
              <a:t> and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g</a:t>
            </a:r>
            <a:r>
              <a:rPr lang="en-US" sz="2800" dirty="0" smtClean="0">
                <a:cs typeface="Consolas" pitchFamily="49" charset="0"/>
              </a:rPr>
              <a:t>, and finds a point at which the two are equal.</a:t>
            </a:r>
          </a:p>
          <a:p>
            <a:pPr marL="0" indent="0">
              <a:buNone/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intersection(f, g):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find_root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(lambda x: f(x) – g(x))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038600"/>
            <a:ext cx="7696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Practice: Newton’s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find_root</a:t>
            </a:r>
            <a:r>
              <a:rPr lang="en-US" sz="2800" dirty="0" smtClean="0"/>
              <a:t>, write a function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intersection(f, g)</a:t>
            </a:r>
            <a:r>
              <a:rPr lang="en-US" sz="2800" dirty="0" smtClean="0">
                <a:cs typeface="Consolas" pitchFamily="49" charset="0"/>
              </a:rPr>
              <a:t> which takes two functions,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</a:t>
            </a:r>
            <a:r>
              <a:rPr lang="en-US" sz="2800" dirty="0" smtClean="0">
                <a:cs typeface="Consolas" pitchFamily="49" charset="0"/>
              </a:rPr>
              <a:t> and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g</a:t>
            </a:r>
            <a:r>
              <a:rPr lang="en-US" sz="2800" dirty="0" smtClean="0">
                <a:cs typeface="Consolas" pitchFamily="49" charset="0"/>
              </a:rPr>
              <a:t>, and finds a point at which the two are equal.</a:t>
            </a:r>
          </a:p>
          <a:p>
            <a:pPr marL="0" indent="0">
              <a:buNone/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intersection(f, g):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find_root</a:t>
            </a: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(lambda x: f(x) – g(x))</a:t>
            </a:r>
            <a:endParaRPr lang="en-US" sz="28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Factorial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factorial of a positive integer n is: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!=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∗ … ∗1,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1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lec05</Template>
  <TotalTime>579</TotalTime>
  <Words>1261</Words>
  <Application>Microsoft Office PowerPoint</Application>
  <PresentationFormat>On-screen Show (4:3)</PresentationFormat>
  <Paragraphs>255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lec05</vt:lpstr>
      <vt:lpstr>CS61A Lecture 6 Recursion</vt:lpstr>
      <vt:lpstr>Computer Science in the News</vt:lpstr>
      <vt:lpstr>Today</vt:lpstr>
      <vt:lpstr>Recap: Newton’s Method</vt:lpstr>
      <vt:lpstr>Recap: Newton’s Method</vt:lpstr>
      <vt:lpstr>Recap: Newton’s Method Iterative Improvement (with one fix)</vt:lpstr>
      <vt:lpstr>Practice: Newton’s Method</vt:lpstr>
      <vt:lpstr>Practice: Newton’s Method</vt:lpstr>
      <vt:lpstr>Computing Factorial</vt:lpstr>
      <vt:lpstr>Computing Factorial</vt:lpstr>
      <vt:lpstr>Computing Factorial</vt:lpstr>
      <vt:lpstr>Computing Factorial</vt:lpstr>
      <vt:lpstr>Computing Factorial</vt:lpstr>
      <vt:lpstr>Computing Factorial</vt:lpstr>
      <vt:lpstr>Recursive Functions</vt:lpstr>
      <vt:lpstr>Recursion in Every Day Life: Eating Chocolate</vt:lpstr>
      <vt:lpstr>Practice: Recursion</vt:lpstr>
      <vt:lpstr>Practice: Recursion</vt:lpstr>
      <vt:lpstr>Practice: Recursion</vt:lpstr>
      <vt:lpstr>Practice: Recursion</vt:lpstr>
      <vt:lpstr>Practice: Recursion</vt:lpstr>
      <vt:lpstr>Practice: Recursion</vt:lpstr>
      <vt:lpstr>Announcements</vt:lpstr>
      <vt:lpstr>Tree Recursion</vt:lpstr>
      <vt:lpstr>Tree Recursion</vt:lpstr>
      <vt:lpstr>Practice: Tree Recursion</vt:lpstr>
      <vt:lpstr>Practice: Tree Recursion</vt:lpstr>
      <vt:lpstr>Practice: Tree Recursion</vt:lpstr>
      <vt:lpstr>Practice: Tree Recursion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CS61A Lecture 6 Recursion</dc:title>
  <dc:creator>Tom</dc:creator>
  <cp:lastModifiedBy>Tom</cp:lastModifiedBy>
  <cp:revision>47</cp:revision>
  <cp:lastPrinted>2012-06-26T15:45:25Z</cp:lastPrinted>
  <dcterms:created xsi:type="dcterms:W3CDTF">2012-06-25T20:04:59Z</dcterms:created>
  <dcterms:modified xsi:type="dcterms:W3CDTF">2012-07-08T14:31:42Z</dcterms:modified>
</cp:coreProperties>
</file>