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6"/>
  </p:notesMasterIdLst>
  <p:handoutMasterIdLst>
    <p:handoutMasterId r:id="rId37"/>
  </p:handoutMasterIdLst>
  <p:sldIdLst>
    <p:sldId id="256" r:id="rId2"/>
    <p:sldId id="290" r:id="rId3"/>
    <p:sldId id="291" r:id="rId4"/>
    <p:sldId id="335" r:id="rId5"/>
    <p:sldId id="336" r:id="rId6"/>
    <p:sldId id="363" r:id="rId7"/>
    <p:sldId id="364" r:id="rId8"/>
    <p:sldId id="365" r:id="rId9"/>
    <p:sldId id="343" r:id="rId10"/>
    <p:sldId id="342" r:id="rId11"/>
    <p:sldId id="340" r:id="rId12"/>
    <p:sldId id="344" r:id="rId13"/>
    <p:sldId id="341" r:id="rId14"/>
    <p:sldId id="345" r:id="rId15"/>
    <p:sldId id="346" r:id="rId16"/>
    <p:sldId id="302" r:id="rId17"/>
    <p:sldId id="303" r:id="rId18"/>
    <p:sldId id="347" r:id="rId19"/>
    <p:sldId id="349" r:id="rId20"/>
    <p:sldId id="350" r:id="rId21"/>
    <p:sldId id="361" r:id="rId22"/>
    <p:sldId id="348" r:id="rId23"/>
    <p:sldId id="351" r:id="rId24"/>
    <p:sldId id="352" r:id="rId25"/>
    <p:sldId id="353" r:id="rId26"/>
    <p:sldId id="354" r:id="rId27"/>
    <p:sldId id="355" r:id="rId28"/>
    <p:sldId id="356" r:id="rId29"/>
    <p:sldId id="357" r:id="rId30"/>
    <p:sldId id="358" r:id="rId31"/>
    <p:sldId id="359" r:id="rId32"/>
    <p:sldId id="362" r:id="rId33"/>
    <p:sldId id="360" r:id="rId34"/>
    <p:sldId id="331" r:id="rId3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28330E01-EB2D-4714-BF2B-F5A810ECB6A1}">
          <p14:sldIdLst>
            <p14:sldId id="256"/>
          </p14:sldIdLst>
        </p14:section>
        <p14:section name="CS in the News" id="{8A07CB74-DB75-4F2D-8DAC-E6E24CBEFE57}">
          <p14:sldIdLst>
            <p14:sldId id="290"/>
          </p14:sldIdLst>
        </p14:section>
        <p14:section name="Agenda" id="{72534F13-0A5B-4506-8A0D-02A3BAD0CF47}">
          <p14:sldIdLst>
            <p14:sldId id="291"/>
          </p14:sldIdLst>
        </p14:section>
        <p14:section name="Review: Dispatch Dictionaries and OOP" id="{58241437-7419-4540-9B15-2F6786E4D393}">
          <p14:sldIdLst>
            <p14:sldId id="335"/>
            <p14:sldId id="336"/>
            <p14:sldId id="363"/>
            <p14:sldId id="364"/>
            <p14:sldId id="365"/>
            <p14:sldId id="343"/>
            <p14:sldId id="342"/>
            <p14:sldId id="340"/>
            <p14:sldId id="344"/>
            <p14:sldId id="341"/>
            <p14:sldId id="345"/>
            <p14:sldId id="346"/>
          </p14:sldIdLst>
        </p14:section>
        <p14:section name="Announcements" id="{6B629195-2781-4093-98AC-DABC1DB07021}">
          <p14:sldIdLst>
            <p14:sldId id="302"/>
            <p14:sldId id="303"/>
          </p14:sldIdLst>
        </p14:section>
        <p14:section name="Scheme" id="{ED5DC6AE-E54C-43FC-9791-936875C179BC}">
          <p14:sldIdLst>
            <p14:sldId id="347"/>
            <p14:sldId id="349"/>
            <p14:sldId id="350"/>
            <p14:sldId id="361"/>
            <p14:sldId id="348"/>
            <p14:sldId id="351"/>
            <p14:sldId id="352"/>
            <p14:sldId id="353"/>
            <p14:sldId id="354"/>
            <p14:sldId id="355"/>
          </p14:sldIdLst>
        </p14:section>
        <p14:section name="Break" id="{7A51DD54-F986-4DF1-9269-5D0C8CC0A8C9}">
          <p14:sldIdLst>
            <p14:sldId id="356"/>
            <p14:sldId id="357"/>
            <p14:sldId id="358"/>
            <p14:sldId id="359"/>
            <p14:sldId id="362"/>
            <p14:sldId id="360"/>
          </p14:sldIdLst>
        </p14:section>
        <p14:section name="Conclusion" id="{9706F41D-37AA-4C6D-823C-2E5F12A2E12B}">
          <p14:sldIdLst>
            <p14:sldId id="33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16" autoAdjust="0"/>
    <p:restoredTop sz="92230" autoAdjust="0"/>
  </p:normalViewPr>
  <p:slideViewPr>
    <p:cSldViewPr>
      <p:cViewPr>
        <p:scale>
          <a:sx n="100" d="100"/>
          <a:sy n="100" d="100"/>
        </p:scale>
        <p:origin x="-264" y="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54"/>
    </p:cViewPr>
  </p:sorterViewPr>
  <p:notesViewPr>
    <p:cSldViewPr>
      <p:cViewPr varScale="1">
        <p:scale>
          <a:sx n="96" d="100"/>
          <a:sy n="96" d="100"/>
        </p:scale>
        <p:origin x="-3504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433CEF-ED81-4DFB-951B-E3290E51FD9A}" type="doc">
      <dgm:prSet loTypeId="urn:microsoft.com/office/officeart/2005/8/layout/process1" loCatId="process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E573030-2E48-428D-A82F-9CEF78D0C0CF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endParaRPr lang="en-US" sz="1200" i="1" dirty="0"/>
        </a:p>
      </dgm:t>
    </dgm:pt>
    <dgm:pt modelId="{9C770306-6265-4BC7-A6BB-827520A067CA}" type="parTrans" cxnId="{F4878FF4-1B11-49B1-B499-5159C7557919}">
      <dgm:prSet/>
      <dgm:spPr/>
      <dgm:t>
        <a:bodyPr/>
        <a:lstStyle/>
        <a:p>
          <a:pPr algn="ctr"/>
          <a:endParaRPr lang="en-US"/>
        </a:p>
      </dgm:t>
    </dgm:pt>
    <dgm:pt modelId="{BF424601-94E3-48D2-83CE-BC74FFC9DCFB}" type="sibTrans" cxnId="{F4878FF4-1B11-49B1-B499-5159C7557919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endParaRPr lang="en-US" dirty="0"/>
        </a:p>
      </dgm:t>
    </dgm:pt>
    <dgm:pt modelId="{B6742C2C-C856-41E7-BA13-E2EB2987F62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ctr"/>
          <a:endParaRPr lang="en-US" sz="1200" i="1" dirty="0"/>
        </a:p>
      </dgm:t>
    </dgm:pt>
    <dgm:pt modelId="{20B3C5A9-2C5C-44E6-AA16-FC2C95D80950}" type="parTrans" cxnId="{CBC8E527-7326-4D65-A845-37FE7BD24657}">
      <dgm:prSet/>
      <dgm:spPr/>
      <dgm:t>
        <a:bodyPr/>
        <a:lstStyle/>
        <a:p>
          <a:pPr algn="ctr"/>
          <a:endParaRPr lang="en-US"/>
        </a:p>
      </dgm:t>
    </dgm:pt>
    <dgm:pt modelId="{F85978BD-2198-4F94-9918-FE620B28CA88}" type="sibTrans" cxnId="{CBC8E527-7326-4D65-A845-37FE7BD24657}">
      <dgm:prSet/>
      <dgm:spPr/>
      <dgm:t>
        <a:bodyPr/>
        <a:lstStyle/>
        <a:p>
          <a:pPr algn="ctr"/>
          <a:endParaRPr lang="en-US"/>
        </a:p>
      </dgm:t>
    </dgm:pt>
    <dgm:pt modelId="{B03FB4AE-34EE-4383-8B0B-BB2D0DFEEA26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pPr algn="ctr"/>
          <a:endParaRPr lang="en-US" sz="1200" i="1" dirty="0"/>
        </a:p>
      </dgm:t>
    </dgm:pt>
    <dgm:pt modelId="{C30A0E2B-1DB0-4CCA-92D0-5A0FD3C733F1}" type="sibTrans" cxnId="{62D13861-A773-4133-A51A-9EE6286048B2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pPr algn="ctr"/>
          <a:endParaRPr lang="en-US" dirty="0"/>
        </a:p>
      </dgm:t>
    </dgm:pt>
    <dgm:pt modelId="{D4E31FC5-DC67-40E9-86C4-41B10117EBB3}" type="parTrans" cxnId="{62D13861-A773-4133-A51A-9EE6286048B2}">
      <dgm:prSet/>
      <dgm:spPr/>
      <dgm:t>
        <a:bodyPr/>
        <a:lstStyle/>
        <a:p>
          <a:pPr algn="ctr"/>
          <a:endParaRPr lang="en-US"/>
        </a:p>
      </dgm:t>
    </dgm:pt>
    <dgm:pt modelId="{A10B7A57-A38C-4891-9FEF-A1C23CD6C4FA}">
      <dgm:prSet phldrT="[Text]" custT="1"/>
      <dgm:spPr>
        <a:solidFill>
          <a:srgbClr val="C00000"/>
        </a:solidFill>
      </dgm:spPr>
      <dgm:t>
        <a:bodyPr/>
        <a:lstStyle/>
        <a:p>
          <a:pPr algn="ctr"/>
          <a:endParaRPr lang="en-US" sz="1200" i="1" dirty="0"/>
        </a:p>
      </dgm:t>
    </dgm:pt>
    <dgm:pt modelId="{F7B48512-D72E-4345-BB87-16B8248BDE67}" type="sibTrans" cxnId="{414E0274-8111-4FB2-A9FF-A44251564069}">
      <dgm:prSet/>
      <dgm:spPr>
        <a:solidFill>
          <a:srgbClr val="C00000"/>
        </a:solidFill>
      </dgm:spPr>
      <dgm:t>
        <a:bodyPr/>
        <a:lstStyle/>
        <a:p>
          <a:pPr algn="ctr"/>
          <a:endParaRPr lang="en-US" dirty="0"/>
        </a:p>
      </dgm:t>
    </dgm:pt>
    <dgm:pt modelId="{EE7D0CE1-3BF4-4053-A825-1FF49C545153}" type="parTrans" cxnId="{414E0274-8111-4FB2-A9FF-A44251564069}">
      <dgm:prSet/>
      <dgm:spPr/>
      <dgm:t>
        <a:bodyPr/>
        <a:lstStyle/>
        <a:p>
          <a:pPr algn="ctr"/>
          <a:endParaRPr lang="en-US"/>
        </a:p>
      </dgm:t>
    </dgm:pt>
    <dgm:pt modelId="{EE9A77A3-D858-4AEA-B81B-6FD6D72780D7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 algn="ctr"/>
          <a:endParaRPr lang="en-US" sz="1200" i="1" dirty="0"/>
        </a:p>
      </dgm:t>
    </dgm:pt>
    <dgm:pt modelId="{24D989DC-90FC-4069-A005-8C4931C5D83B}" type="sibTrans" cxnId="{8BECF777-AA9F-434D-B441-B5B7AFA3251C}">
      <dgm:prSet/>
      <dgm:spPr>
        <a:solidFill>
          <a:schemeClr val="tx2">
            <a:lumMod val="50000"/>
          </a:schemeClr>
        </a:solidFill>
      </dgm:spPr>
      <dgm:t>
        <a:bodyPr/>
        <a:lstStyle/>
        <a:p>
          <a:pPr algn="ctr"/>
          <a:endParaRPr lang="en-US" dirty="0"/>
        </a:p>
      </dgm:t>
    </dgm:pt>
    <dgm:pt modelId="{FAF1B4CE-2D8C-4990-9A62-86EED439A93A}" type="parTrans" cxnId="{8BECF777-AA9F-434D-B441-B5B7AFA3251C}">
      <dgm:prSet/>
      <dgm:spPr/>
      <dgm:t>
        <a:bodyPr/>
        <a:lstStyle/>
        <a:p>
          <a:pPr algn="ctr"/>
          <a:endParaRPr lang="en-US"/>
        </a:p>
      </dgm:t>
    </dgm:pt>
    <dgm:pt modelId="{1BEF9239-9857-4141-94D3-93F61A8164FB}" type="pres">
      <dgm:prSet presAssocID="{87433CEF-ED81-4DFB-951B-E3290E51FD9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840697-E0F8-4C38-9111-5B2FE868299E}" type="pres">
      <dgm:prSet presAssocID="{A10B7A57-A38C-4891-9FEF-A1C23CD6C4F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D80F04-C8E6-4C87-BEBB-B14FB5EDCECB}" type="pres">
      <dgm:prSet presAssocID="{F7B48512-D72E-4345-BB87-16B8248BDE67}" presName="sibTrans" presStyleLbl="sibTrans2D1" presStyleIdx="0" presStyleCnt="4"/>
      <dgm:spPr/>
      <dgm:t>
        <a:bodyPr/>
        <a:lstStyle/>
        <a:p>
          <a:endParaRPr lang="en-US"/>
        </a:p>
      </dgm:t>
    </dgm:pt>
    <dgm:pt modelId="{B7B83F48-E09F-4F96-A9FC-8267E6AC6E5C}" type="pres">
      <dgm:prSet presAssocID="{F7B48512-D72E-4345-BB87-16B8248BDE67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F63DB19B-BD72-44D5-878E-4D5479A118E3}" type="pres">
      <dgm:prSet presAssocID="{EE9A77A3-D858-4AEA-B81B-6FD6D72780D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58652B-3189-40CF-8711-A9D2D038A9D9}" type="pres">
      <dgm:prSet presAssocID="{24D989DC-90FC-4069-A005-8C4931C5D83B}" presName="sibTrans" presStyleLbl="sibTrans2D1" presStyleIdx="1" presStyleCnt="4"/>
      <dgm:spPr/>
      <dgm:t>
        <a:bodyPr/>
        <a:lstStyle/>
        <a:p>
          <a:endParaRPr lang="en-US"/>
        </a:p>
      </dgm:t>
    </dgm:pt>
    <dgm:pt modelId="{8A638D5E-D2BD-4595-A5AD-357B5596CA88}" type="pres">
      <dgm:prSet presAssocID="{24D989DC-90FC-4069-A005-8C4931C5D83B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DCB6567A-AB2D-4DAD-A758-218485B758E9}" type="pres">
      <dgm:prSet presAssocID="{B03FB4AE-34EE-4383-8B0B-BB2D0DFEEA2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FF6782-9D42-4CD5-A940-62B6466C0EAC}" type="pres">
      <dgm:prSet presAssocID="{C30A0E2B-1DB0-4CCA-92D0-5A0FD3C733F1}" presName="sibTrans" presStyleLbl="sibTrans2D1" presStyleIdx="2" presStyleCnt="4"/>
      <dgm:spPr/>
      <dgm:t>
        <a:bodyPr/>
        <a:lstStyle/>
        <a:p>
          <a:endParaRPr lang="en-US"/>
        </a:p>
      </dgm:t>
    </dgm:pt>
    <dgm:pt modelId="{B4718F03-A33A-44B1-8955-2A2F5C3D875D}" type="pres">
      <dgm:prSet presAssocID="{C30A0E2B-1DB0-4CCA-92D0-5A0FD3C733F1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464B4260-25FE-4512-AE11-7BC4B18952CA}" type="pres">
      <dgm:prSet presAssocID="{CE573030-2E48-428D-A82F-9CEF78D0C0C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44FA30-B1F1-4CFA-917F-8D540D5513B9}" type="pres">
      <dgm:prSet presAssocID="{BF424601-94E3-48D2-83CE-BC74FFC9DCFB}" presName="sibTrans" presStyleLbl="sibTrans2D1" presStyleIdx="3" presStyleCnt="4"/>
      <dgm:spPr/>
      <dgm:t>
        <a:bodyPr/>
        <a:lstStyle/>
        <a:p>
          <a:endParaRPr lang="en-US"/>
        </a:p>
      </dgm:t>
    </dgm:pt>
    <dgm:pt modelId="{07A1D4CE-B14E-4BC9-BAE4-E5B6505A4558}" type="pres">
      <dgm:prSet presAssocID="{BF424601-94E3-48D2-83CE-BC74FFC9DCFB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76C74148-7CC6-4823-8E21-B0923A34DE62}" type="pres">
      <dgm:prSet presAssocID="{B6742C2C-C856-41E7-BA13-E2EB2987F62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4E0274-8111-4FB2-A9FF-A44251564069}" srcId="{87433CEF-ED81-4DFB-951B-E3290E51FD9A}" destId="{A10B7A57-A38C-4891-9FEF-A1C23CD6C4FA}" srcOrd="0" destOrd="0" parTransId="{EE7D0CE1-3BF4-4053-A825-1FF49C545153}" sibTransId="{F7B48512-D72E-4345-BB87-16B8248BDE67}"/>
    <dgm:cxn modelId="{2BA8B795-085C-4356-9980-210BAD42A6BA}" type="presOf" srcId="{C30A0E2B-1DB0-4CCA-92D0-5A0FD3C733F1}" destId="{B4718F03-A33A-44B1-8955-2A2F5C3D875D}" srcOrd="1" destOrd="0" presId="urn:microsoft.com/office/officeart/2005/8/layout/process1"/>
    <dgm:cxn modelId="{8BECF777-AA9F-434D-B441-B5B7AFA3251C}" srcId="{87433CEF-ED81-4DFB-951B-E3290E51FD9A}" destId="{EE9A77A3-D858-4AEA-B81B-6FD6D72780D7}" srcOrd="1" destOrd="0" parTransId="{FAF1B4CE-2D8C-4990-9A62-86EED439A93A}" sibTransId="{24D989DC-90FC-4069-A005-8C4931C5D83B}"/>
    <dgm:cxn modelId="{EDBDF2AC-47EE-47E3-8235-6D31E9E8721F}" type="presOf" srcId="{BF424601-94E3-48D2-83CE-BC74FFC9DCFB}" destId="{D744FA30-B1F1-4CFA-917F-8D540D5513B9}" srcOrd="0" destOrd="0" presId="urn:microsoft.com/office/officeart/2005/8/layout/process1"/>
    <dgm:cxn modelId="{86C892B5-5E4B-4E23-9D91-137742AC4A00}" type="presOf" srcId="{F7B48512-D72E-4345-BB87-16B8248BDE67}" destId="{27D80F04-C8E6-4C87-BEBB-B14FB5EDCECB}" srcOrd="0" destOrd="0" presId="urn:microsoft.com/office/officeart/2005/8/layout/process1"/>
    <dgm:cxn modelId="{F11FB7FF-0B5F-45BF-ABE2-4EC28827DB3A}" type="presOf" srcId="{B03FB4AE-34EE-4383-8B0B-BB2D0DFEEA26}" destId="{DCB6567A-AB2D-4DAD-A758-218485B758E9}" srcOrd="0" destOrd="0" presId="urn:microsoft.com/office/officeart/2005/8/layout/process1"/>
    <dgm:cxn modelId="{252F5455-558B-47DC-85CC-322A3472A55D}" type="presOf" srcId="{A10B7A57-A38C-4891-9FEF-A1C23CD6C4FA}" destId="{29840697-E0F8-4C38-9111-5B2FE868299E}" srcOrd="0" destOrd="0" presId="urn:microsoft.com/office/officeart/2005/8/layout/process1"/>
    <dgm:cxn modelId="{CBC8E527-7326-4D65-A845-37FE7BD24657}" srcId="{87433CEF-ED81-4DFB-951B-E3290E51FD9A}" destId="{B6742C2C-C856-41E7-BA13-E2EB2987F62B}" srcOrd="4" destOrd="0" parTransId="{20B3C5A9-2C5C-44E6-AA16-FC2C95D80950}" sibTransId="{F85978BD-2198-4F94-9918-FE620B28CA88}"/>
    <dgm:cxn modelId="{78DA019E-3FE9-4861-8D88-46561D0B62AA}" type="presOf" srcId="{24D989DC-90FC-4069-A005-8C4931C5D83B}" destId="{8A638D5E-D2BD-4595-A5AD-357B5596CA88}" srcOrd="1" destOrd="0" presId="urn:microsoft.com/office/officeart/2005/8/layout/process1"/>
    <dgm:cxn modelId="{575E2488-A375-48F1-8797-F11E8D895ABA}" type="presOf" srcId="{EE9A77A3-D858-4AEA-B81B-6FD6D72780D7}" destId="{F63DB19B-BD72-44D5-878E-4D5479A118E3}" srcOrd="0" destOrd="0" presId="urn:microsoft.com/office/officeart/2005/8/layout/process1"/>
    <dgm:cxn modelId="{F4878FF4-1B11-49B1-B499-5159C7557919}" srcId="{87433CEF-ED81-4DFB-951B-E3290E51FD9A}" destId="{CE573030-2E48-428D-A82F-9CEF78D0C0CF}" srcOrd="3" destOrd="0" parTransId="{9C770306-6265-4BC7-A6BB-827520A067CA}" sibTransId="{BF424601-94E3-48D2-83CE-BC74FFC9DCFB}"/>
    <dgm:cxn modelId="{AD8AB747-9B8B-466A-BAA3-36A128BABDFB}" type="presOf" srcId="{24D989DC-90FC-4069-A005-8C4931C5D83B}" destId="{0E58652B-3189-40CF-8711-A9D2D038A9D9}" srcOrd="0" destOrd="0" presId="urn:microsoft.com/office/officeart/2005/8/layout/process1"/>
    <dgm:cxn modelId="{B3775336-E1E3-4E06-91A2-4CC107A45EE5}" type="presOf" srcId="{87433CEF-ED81-4DFB-951B-E3290E51FD9A}" destId="{1BEF9239-9857-4141-94D3-93F61A8164FB}" srcOrd="0" destOrd="0" presId="urn:microsoft.com/office/officeart/2005/8/layout/process1"/>
    <dgm:cxn modelId="{0822F440-D16D-4BC2-8C7D-F03A88D93C3F}" type="presOf" srcId="{CE573030-2E48-428D-A82F-9CEF78D0C0CF}" destId="{464B4260-25FE-4512-AE11-7BC4B18952CA}" srcOrd="0" destOrd="0" presId="urn:microsoft.com/office/officeart/2005/8/layout/process1"/>
    <dgm:cxn modelId="{0F963BCA-F778-4536-91A5-8F3A6BEC0DD2}" type="presOf" srcId="{F7B48512-D72E-4345-BB87-16B8248BDE67}" destId="{B7B83F48-E09F-4F96-A9FC-8267E6AC6E5C}" srcOrd="1" destOrd="0" presId="urn:microsoft.com/office/officeart/2005/8/layout/process1"/>
    <dgm:cxn modelId="{459F4A4A-7687-4817-9594-A9377A3A4B51}" type="presOf" srcId="{C30A0E2B-1DB0-4CCA-92D0-5A0FD3C733F1}" destId="{B6FF6782-9D42-4CD5-A940-62B6466C0EAC}" srcOrd="0" destOrd="0" presId="urn:microsoft.com/office/officeart/2005/8/layout/process1"/>
    <dgm:cxn modelId="{62D13861-A773-4133-A51A-9EE6286048B2}" srcId="{87433CEF-ED81-4DFB-951B-E3290E51FD9A}" destId="{B03FB4AE-34EE-4383-8B0B-BB2D0DFEEA26}" srcOrd="2" destOrd="0" parTransId="{D4E31FC5-DC67-40E9-86C4-41B10117EBB3}" sibTransId="{C30A0E2B-1DB0-4CCA-92D0-5A0FD3C733F1}"/>
    <dgm:cxn modelId="{3D2A39E9-3CB8-4A0F-92F1-0F717D97CCE7}" type="presOf" srcId="{B6742C2C-C856-41E7-BA13-E2EB2987F62B}" destId="{76C74148-7CC6-4823-8E21-B0923A34DE62}" srcOrd="0" destOrd="0" presId="urn:microsoft.com/office/officeart/2005/8/layout/process1"/>
    <dgm:cxn modelId="{360F15AD-C3B4-4E4E-AD2E-62D2689AE92E}" type="presOf" srcId="{BF424601-94E3-48D2-83CE-BC74FFC9DCFB}" destId="{07A1D4CE-B14E-4BC9-BAE4-E5B6505A4558}" srcOrd="1" destOrd="0" presId="urn:microsoft.com/office/officeart/2005/8/layout/process1"/>
    <dgm:cxn modelId="{409A7BAA-9873-49FE-8224-A802EC206D27}" type="presParOf" srcId="{1BEF9239-9857-4141-94D3-93F61A8164FB}" destId="{29840697-E0F8-4C38-9111-5B2FE868299E}" srcOrd="0" destOrd="0" presId="urn:microsoft.com/office/officeart/2005/8/layout/process1"/>
    <dgm:cxn modelId="{8336FECD-4251-4E9F-9D8F-E676C5CAC0E7}" type="presParOf" srcId="{1BEF9239-9857-4141-94D3-93F61A8164FB}" destId="{27D80F04-C8E6-4C87-BEBB-B14FB5EDCECB}" srcOrd="1" destOrd="0" presId="urn:microsoft.com/office/officeart/2005/8/layout/process1"/>
    <dgm:cxn modelId="{0CE8ADA5-B5D1-4155-905C-302C3F5F4605}" type="presParOf" srcId="{27D80F04-C8E6-4C87-BEBB-B14FB5EDCECB}" destId="{B7B83F48-E09F-4F96-A9FC-8267E6AC6E5C}" srcOrd="0" destOrd="0" presId="urn:microsoft.com/office/officeart/2005/8/layout/process1"/>
    <dgm:cxn modelId="{70E3977D-03CC-4F8A-922E-0E26BD450A0F}" type="presParOf" srcId="{1BEF9239-9857-4141-94D3-93F61A8164FB}" destId="{F63DB19B-BD72-44D5-878E-4D5479A118E3}" srcOrd="2" destOrd="0" presId="urn:microsoft.com/office/officeart/2005/8/layout/process1"/>
    <dgm:cxn modelId="{E40C448F-565E-4C54-A175-557D6EE3C503}" type="presParOf" srcId="{1BEF9239-9857-4141-94D3-93F61A8164FB}" destId="{0E58652B-3189-40CF-8711-A9D2D038A9D9}" srcOrd="3" destOrd="0" presId="urn:microsoft.com/office/officeart/2005/8/layout/process1"/>
    <dgm:cxn modelId="{BB93D6E4-A162-433F-BF58-5490B4518EF8}" type="presParOf" srcId="{0E58652B-3189-40CF-8711-A9D2D038A9D9}" destId="{8A638D5E-D2BD-4595-A5AD-357B5596CA88}" srcOrd="0" destOrd="0" presId="urn:microsoft.com/office/officeart/2005/8/layout/process1"/>
    <dgm:cxn modelId="{3CBEC04F-5422-4B65-AAC6-0ABAC678B0EB}" type="presParOf" srcId="{1BEF9239-9857-4141-94D3-93F61A8164FB}" destId="{DCB6567A-AB2D-4DAD-A758-218485B758E9}" srcOrd="4" destOrd="0" presId="urn:microsoft.com/office/officeart/2005/8/layout/process1"/>
    <dgm:cxn modelId="{1E290FAC-F0BA-42BB-801E-23643057F7B7}" type="presParOf" srcId="{1BEF9239-9857-4141-94D3-93F61A8164FB}" destId="{B6FF6782-9D42-4CD5-A940-62B6466C0EAC}" srcOrd="5" destOrd="0" presId="urn:microsoft.com/office/officeart/2005/8/layout/process1"/>
    <dgm:cxn modelId="{ED81BB0C-5775-4B5B-AFB8-C850E75C3212}" type="presParOf" srcId="{B6FF6782-9D42-4CD5-A940-62B6466C0EAC}" destId="{B4718F03-A33A-44B1-8955-2A2F5C3D875D}" srcOrd="0" destOrd="0" presId="urn:microsoft.com/office/officeart/2005/8/layout/process1"/>
    <dgm:cxn modelId="{2961063F-CECC-4520-B368-26D400E194FD}" type="presParOf" srcId="{1BEF9239-9857-4141-94D3-93F61A8164FB}" destId="{464B4260-25FE-4512-AE11-7BC4B18952CA}" srcOrd="6" destOrd="0" presId="urn:microsoft.com/office/officeart/2005/8/layout/process1"/>
    <dgm:cxn modelId="{55438937-B1CC-41C8-AC34-1500A5575DAC}" type="presParOf" srcId="{1BEF9239-9857-4141-94D3-93F61A8164FB}" destId="{D744FA30-B1F1-4CFA-917F-8D540D5513B9}" srcOrd="7" destOrd="0" presId="urn:microsoft.com/office/officeart/2005/8/layout/process1"/>
    <dgm:cxn modelId="{0B1BF52B-FD01-44E9-BD77-894C60983A25}" type="presParOf" srcId="{D744FA30-B1F1-4CFA-917F-8D540D5513B9}" destId="{07A1D4CE-B14E-4BC9-BAE4-E5B6505A4558}" srcOrd="0" destOrd="0" presId="urn:microsoft.com/office/officeart/2005/8/layout/process1"/>
    <dgm:cxn modelId="{31D068F4-DDC2-4D85-9B6E-EB2A58AEFA09}" type="presParOf" srcId="{1BEF9239-9857-4141-94D3-93F61A8164FB}" destId="{76C74148-7CC6-4823-8E21-B0923A34DE62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840697-E0F8-4C38-9111-5B2FE868299E}">
      <dsp:nvSpPr>
        <dsp:cNvPr id="0" name=""/>
        <dsp:cNvSpPr/>
      </dsp:nvSpPr>
      <dsp:spPr>
        <a:xfrm>
          <a:off x="1265" y="377651"/>
          <a:ext cx="392162" cy="235297"/>
        </a:xfrm>
        <a:prstGeom prst="roundRect">
          <a:avLst>
            <a:gd name="adj" fmla="val 10000"/>
          </a:avLst>
        </a:prstGeom>
        <a:solidFill>
          <a:srgbClr val="C0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8157" y="384543"/>
        <a:ext cx="378378" cy="221513"/>
      </dsp:txXfrm>
    </dsp:sp>
    <dsp:sp modelId="{27D80F04-C8E6-4C87-BEBB-B14FB5EDCECB}">
      <dsp:nvSpPr>
        <dsp:cNvPr id="0" name=""/>
        <dsp:cNvSpPr/>
      </dsp:nvSpPr>
      <dsp:spPr>
        <a:xfrm>
          <a:off x="432643" y="446671"/>
          <a:ext cx="83138" cy="97256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32643" y="466122"/>
        <a:ext cx="58197" cy="58354"/>
      </dsp:txXfrm>
    </dsp:sp>
    <dsp:sp modelId="{F63DB19B-BD72-44D5-878E-4D5479A118E3}">
      <dsp:nvSpPr>
        <dsp:cNvPr id="0" name=""/>
        <dsp:cNvSpPr/>
      </dsp:nvSpPr>
      <dsp:spPr>
        <a:xfrm>
          <a:off x="550291" y="377651"/>
          <a:ext cx="392162" cy="235297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557183" y="384543"/>
        <a:ext cx="378378" cy="221513"/>
      </dsp:txXfrm>
    </dsp:sp>
    <dsp:sp modelId="{0E58652B-3189-40CF-8711-A9D2D038A9D9}">
      <dsp:nvSpPr>
        <dsp:cNvPr id="0" name=""/>
        <dsp:cNvSpPr/>
      </dsp:nvSpPr>
      <dsp:spPr>
        <a:xfrm>
          <a:off x="981670" y="446671"/>
          <a:ext cx="83138" cy="97256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5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981670" y="466122"/>
        <a:ext cx="58197" cy="58354"/>
      </dsp:txXfrm>
    </dsp:sp>
    <dsp:sp modelId="{DCB6567A-AB2D-4DAD-A758-218485B758E9}">
      <dsp:nvSpPr>
        <dsp:cNvPr id="0" name=""/>
        <dsp:cNvSpPr/>
      </dsp:nvSpPr>
      <dsp:spPr>
        <a:xfrm>
          <a:off x="1099318" y="377651"/>
          <a:ext cx="392162" cy="235297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1106210" y="384543"/>
        <a:ext cx="378378" cy="221513"/>
      </dsp:txXfrm>
    </dsp:sp>
    <dsp:sp modelId="{B6FF6782-9D42-4CD5-A940-62B6466C0EAC}">
      <dsp:nvSpPr>
        <dsp:cNvPr id="0" name=""/>
        <dsp:cNvSpPr/>
      </dsp:nvSpPr>
      <dsp:spPr>
        <a:xfrm>
          <a:off x="1530697" y="446671"/>
          <a:ext cx="83138" cy="972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1530697" y="466122"/>
        <a:ext cx="58197" cy="58354"/>
      </dsp:txXfrm>
    </dsp:sp>
    <dsp:sp modelId="{464B4260-25FE-4512-AE11-7BC4B18952CA}">
      <dsp:nvSpPr>
        <dsp:cNvPr id="0" name=""/>
        <dsp:cNvSpPr/>
      </dsp:nvSpPr>
      <dsp:spPr>
        <a:xfrm>
          <a:off x="1648345" y="377651"/>
          <a:ext cx="392162" cy="235297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1655237" y="384543"/>
        <a:ext cx="378378" cy="221513"/>
      </dsp:txXfrm>
    </dsp:sp>
    <dsp:sp modelId="{D744FA30-B1F1-4CFA-917F-8D540D5513B9}">
      <dsp:nvSpPr>
        <dsp:cNvPr id="0" name=""/>
        <dsp:cNvSpPr/>
      </dsp:nvSpPr>
      <dsp:spPr>
        <a:xfrm>
          <a:off x="2079724" y="446671"/>
          <a:ext cx="83138" cy="972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2079724" y="466122"/>
        <a:ext cx="58197" cy="58354"/>
      </dsp:txXfrm>
    </dsp:sp>
    <dsp:sp modelId="{76C74148-7CC6-4823-8E21-B0923A34DE62}">
      <dsp:nvSpPr>
        <dsp:cNvPr id="0" name=""/>
        <dsp:cNvSpPr/>
      </dsp:nvSpPr>
      <dsp:spPr>
        <a:xfrm>
          <a:off x="2197372" y="377651"/>
          <a:ext cx="392162" cy="235297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2204264" y="384543"/>
        <a:ext cx="378378" cy="2215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F1B6978-5E3E-488D-B057-5C6B94B3E265}" type="datetimeFigureOut">
              <a:rPr lang="en-US" smtClean="0"/>
              <a:t>7/27/2012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42423F3-24E0-4269-B9B4-72E53018C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53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0E945F7-029C-4DD7-822E-0EA23C540B25}" type="datetimeFigureOut">
              <a:rPr lang="en-US" smtClean="0"/>
              <a:t>7/27/2012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E51D97-F361-44BD-98F4-4B58128F5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84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328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452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909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sm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7620000" y="64008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FB3BCDA-CC45-4431-9903-20D3ECADADC0}" type="slidenum">
              <a:rPr lang="en-US" sz="1200" smtClean="0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17687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36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512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186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970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483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893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648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diagramData" Target="../diagrams/data1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6" Type="http://schemas.openxmlformats.org/officeDocument/2006/relationships/diagramColors" Target="../diagrams/colors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diagramQuickStyle" Target="../diagrams/quickStyl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diagramLayout" Target="../diagrams/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447800" y="6287417"/>
            <a:ext cx="762000" cy="4714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1162491"/>
              </p:ext>
            </p:extLst>
          </p:nvPr>
        </p:nvGraphicFramePr>
        <p:xfrm>
          <a:off x="533400" y="6019800"/>
          <a:ext cx="25908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6258842"/>
            <a:ext cx="678039" cy="542431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99F1A6-9EB1-4C42-9B1A-533E5EC4DD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731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CS61A Lecture 21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 smtClean="0"/>
              <a:t>Scheme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Jom</a:t>
            </a:r>
            <a:r>
              <a:rPr lang="en-US" dirty="0" smtClean="0"/>
              <a:t> </a:t>
            </a:r>
            <a:r>
              <a:rPr lang="en-US" dirty="0" err="1" smtClean="0"/>
              <a:t>Magrotker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UC Berkeley EECS</a:t>
            </a:r>
          </a:p>
          <a:p>
            <a:r>
              <a:rPr lang="en-US" dirty="0" smtClean="0"/>
              <a:t>July 24,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92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OOP Implementation: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4000" dirty="0" smtClean="0"/>
              <a:t>Just as we did with classes, we use dictionaries to represent </a:t>
            </a:r>
            <a:r>
              <a:rPr lang="en-US" sz="4000" i="1" dirty="0" smtClean="0"/>
              <a:t>objects</a:t>
            </a:r>
            <a:r>
              <a:rPr lang="en-US" sz="4000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make_instance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cls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):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get_value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(name):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    if name in attributes: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        return attributes[name]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else: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        return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cls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[‘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get’](name)</a:t>
            </a:r>
          </a:p>
          <a:p>
            <a:pPr marL="0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set_value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(name, value):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    attributes[name] =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value</a:t>
            </a:r>
          </a:p>
          <a:p>
            <a:pPr marL="0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attributes = {}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instance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 {‘get’: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get_value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‘set’: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set_value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instance</a:t>
            </a:r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3657600" y="2514600"/>
            <a:ext cx="5410200" cy="381000"/>
            <a:chOff x="3657600" y="2590800"/>
            <a:chExt cx="5410200" cy="381000"/>
          </a:xfrm>
        </p:grpSpPr>
        <p:sp>
          <p:nvSpPr>
            <p:cNvPr id="5" name="Rectangle 4"/>
            <p:cNvSpPr/>
            <p:nvPr/>
          </p:nvSpPr>
          <p:spPr>
            <a:xfrm>
              <a:off x="4800600" y="2590800"/>
              <a:ext cx="4267200" cy="3810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To find the value of an instance attribute…</a:t>
              </a:r>
              <a:endParaRPr lang="en-US" dirty="0"/>
            </a:p>
          </p:txBody>
        </p:sp>
        <p:cxnSp>
          <p:nvCxnSpPr>
            <p:cNvPr id="6" name="Straight Arrow Connector 5"/>
            <p:cNvCxnSpPr>
              <a:stCxn id="5" idx="1"/>
            </p:cNvCxnSpPr>
            <p:nvPr/>
          </p:nvCxnSpPr>
          <p:spPr>
            <a:xfrm flipH="1">
              <a:off x="3657600" y="2781300"/>
              <a:ext cx="1143000" cy="1143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4419600" y="2971800"/>
            <a:ext cx="4648200" cy="533400"/>
            <a:chOff x="4267200" y="2819400"/>
            <a:chExt cx="4648200" cy="533400"/>
          </a:xfrm>
        </p:grpSpPr>
        <p:cxnSp>
          <p:nvCxnSpPr>
            <p:cNvPr id="8" name="Straight Arrow Connector 7"/>
            <p:cNvCxnSpPr>
              <a:stCxn id="9" idx="1"/>
            </p:cNvCxnSpPr>
            <p:nvPr/>
          </p:nvCxnSpPr>
          <p:spPr>
            <a:xfrm flipH="1" flipV="1">
              <a:off x="4267200" y="3009900"/>
              <a:ext cx="1295400" cy="762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5562600" y="2819400"/>
              <a:ext cx="3352800" cy="5334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… check if it is already in the dictionary of attributes.</a:t>
              </a:r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724400" y="4038600"/>
            <a:ext cx="4343400" cy="685800"/>
            <a:chOff x="5086349" y="4191000"/>
            <a:chExt cx="4343400" cy="685800"/>
          </a:xfrm>
        </p:grpSpPr>
        <p:sp>
          <p:nvSpPr>
            <p:cNvPr id="11" name="Freeform 10"/>
            <p:cNvSpPr/>
            <p:nvPr/>
          </p:nvSpPr>
          <p:spPr>
            <a:xfrm>
              <a:off x="5086349" y="4267199"/>
              <a:ext cx="990600" cy="342901"/>
            </a:xfrm>
            <a:custGeom>
              <a:avLst/>
              <a:gdLst>
                <a:gd name="connsiteX0" fmla="*/ 422405 w 422405"/>
                <a:gd name="connsiteY0" fmla="*/ 552450 h 598376"/>
                <a:gd name="connsiteX1" fmla="*/ 50930 w 422405"/>
                <a:gd name="connsiteY1" fmla="*/ 542925 h 598376"/>
                <a:gd name="connsiteX2" fmla="*/ 12830 w 422405"/>
                <a:gd name="connsiteY2" fmla="*/ 0 h 598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2405" h="598376">
                  <a:moveTo>
                    <a:pt x="422405" y="552450"/>
                  </a:moveTo>
                  <a:cubicBezTo>
                    <a:pt x="270798" y="593725"/>
                    <a:pt x="119192" y="635000"/>
                    <a:pt x="50930" y="542925"/>
                  </a:cubicBezTo>
                  <a:cubicBezTo>
                    <a:pt x="-17332" y="450850"/>
                    <a:pt x="-2251" y="225425"/>
                    <a:pt x="12830" y="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076949" y="4191000"/>
              <a:ext cx="3352800" cy="6858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Otherwise, check if the class has a value for the attribute.</a:t>
              </a:r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971800" y="5029200"/>
            <a:ext cx="3771900" cy="381000"/>
            <a:chOff x="3619500" y="2590800"/>
            <a:chExt cx="3771900" cy="381000"/>
          </a:xfrm>
        </p:grpSpPr>
        <p:sp>
          <p:nvSpPr>
            <p:cNvPr id="20" name="Rectangle 19"/>
            <p:cNvSpPr/>
            <p:nvPr/>
          </p:nvSpPr>
          <p:spPr>
            <a:xfrm>
              <a:off x="4076700" y="2590800"/>
              <a:ext cx="33147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Dictionary of instance attributes</a:t>
              </a:r>
              <a:endParaRPr lang="en-US" dirty="0"/>
            </a:p>
          </p:txBody>
        </p:sp>
        <p:cxnSp>
          <p:nvCxnSpPr>
            <p:cNvPr id="21" name="Straight Arrow Connector 20"/>
            <p:cNvCxnSpPr>
              <a:stCxn id="20" idx="1"/>
            </p:cNvCxnSpPr>
            <p:nvPr/>
          </p:nvCxnSpPr>
          <p:spPr>
            <a:xfrm flipH="1">
              <a:off x="3619500" y="2781300"/>
              <a:ext cx="457200" cy="1143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352800" y="5638800"/>
            <a:ext cx="4211920" cy="1066800"/>
            <a:chOff x="3429000" y="5562600"/>
            <a:chExt cx="4211920" cy="1066800"/>
          </a:xfrm>
        </p:grpSpPr>
        <p:sp>
          <p:nvSpPr>
            <p:cNvPr id="26" name="Freeform 25"/>
            <p:cNvSpPr/>
            <p:nvPr/>
          </p:nvSpPr>
          <p:spPr>
            <a:xfrm>
              <a:off x="7115908" y="5562600"/>
              <a:ext cx="525012" cy="457200"/>
            </a:xfrm>
            <a:custGeom>
              <a:avLst/>
              <a:gdLst>
                <a:gd name="connsiteX0" fmla="*/ 281354 w 525012"/>
                <a:gd name="connsiteY0" fmla="*/ 457200 h 457200"/>
                <a:gd name="connsiteX1" fmla="*/ 515815 w 525012"/>
                <a:gd name="connsiteY1" fmla="*/ 82062 h 457200"/>
                <a:gd name="connsiteX2" fmla="*/ 0 w 525012"/>
                <a:gd name="connsiteY2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25012" h="457200">
                  <a:moveTo>
                    <a:pt x="281354" y="457200"/>
                  </a:moveTo>
                  <a:cubicBezTo>
                    <a:pt x="422030" y="307731"/>
                    <a:pt x="562707" y="158262"/>
                    <a:pt x="515815" y="82062"/>
                  </a:cubicBezTo>
                  <a:cubicBezTo>
                    <a:pt x="468923" y="5862"/>
                    <a:pt x="234461" y="2931"/>
                    <a:pt x="0" y="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429000" y="5791200"/>
              <a:ext cx="4191000" cy="838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An instance is a dictionary! The two messages 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get</a:t>
              </a:r>
              <a:r>
                <a:rPr lang="en-US" dirty="0" smtClean="0"/>
                <a:t> and 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set</a:t>
              </a:r>
              <a:r>
                <a:rPr lang="en-US" dirty="0" smtClean="0"/>
                <a:t> allow us to use the general getter and setter functions.</a:t>
              </a:r>
              <a:endParaRPr lang="en-US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94892" y="1905000"/>
            <a:ext cx="4615962" cy="381000"/>
            <a:chOff x="3094892" y="1905000"/>
            <a:chExt cx="4615962" cy="381000"/>
          </a:xfrm>
        </p:grpSpPr>
        <p:sp>
          <p:nvSpPr>
            <p:cNvPr id="34" name="Freeform 33"/>
            <p:cNvSpPr/>
            <p:nvPr/>
          </p:nvSpPr>
          <p:spPr>
            <a:xfrm>
              <a:off x="3094892" y="2038891"/>
              <a:ext cx="879231" cy="188494"/>
            </a:xfrm>
            <a:custGeom>
              <a:avLst/>
              <a:gdLst>
                <a:gd name="connsiteX0" fmla="*/ 879231 w 879231"/>
                <a:gd name="connsiteY0" fmla="*/ 129878 h 188494"/>
                <a:gd name="connsiteX1" fmla="*/ 304800 w 879231"/>
                <a:gd name="connsiteY1" fmla="*/ 924 h 188494"/>
                <a:gd name="connsiteX2" fmla="*/ 0 w 879231"/>
                <a:gd name="connsiteY2" fmla="*/ 188494 h 188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79231" h="188494">
                  <a:moveTo>
                    <a:pt x="879231" y="129878"/>
                  </a:moveTo>
                  <a:cubicBezTo>
                    <a:pt x="665284" y="60516"/>
                    <a:pt x="451338" y="-8845"/>
                    <a:pt x="304800" y="924"/>
                  </a:cubicBezTo>
                  <a:cubicBezTo>
                    <a:pt x="158262" y="10693"/>
                    <a:pt x="79131" y="99593"/>
                    <a:pt x="0" y="188494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657600" y="1905000"/>
              <a:ext cx="4053254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What class is this object an instance of?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578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OOP Implementation: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make_instance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cls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):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get_value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(name):</a:t>
            </a:r>
          </a:p>
          <a:p>
            <a:pPr marL="0" indent="0"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    if name in attributes:</a:t>
            </a:r>
          </a:p>
          <a:p>
            <a:pPr marL="0" indent="0"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        return attributes[name]</a:t>
            </a:r>
          </a:p>
          <a:p>
            <a:pPr marL="0" indent="0"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else: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value =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cls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[‘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get’](name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return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bind_method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(value, instance)</a:t>
            </a:r>
            <a:endParaRPr lang="en-US" sz="2400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816851" y="4709011"/>
            <a:ext cx="5764286" cy="1316538"/>
            <a:chOff x="3010224" y="4738168"/>
            <a:chExt cx="5764286" cy="1316538"/>
          </a:xfrm>
        </p:grpSpPr>
        <p:sp>
          <p:nvSpPr>
            <p:cNvPr id="31" name="Freeform 30"/>
            <p:cNvSpPr/>
            <p:nvPr/>
          </p:nvSpPr>
          <p:spPr>
            <a:xfrm>
              <a:off x="5257800" y="4738168"/>
              <a:ext cx="154037" cy="713062"/>
            </a:xfrm>
            <a:custGeom>
              <a:avLst/>
              <a:gdLst>
                <a:gd name="connsiteX0" fmla="*/ 260959 w 260959"/>
                <a:gd name="connsiteY0" fmla="*/ 422030 h 422030"/>
                <a:gd name="connsiteX1" fmla="*/ 14774 w 260959"/>
                <a:gd name="connsiteY1" fmla="*/ 269630 h 422030"/>
                <a:gd name="connsiteX2" fmla="*/ 26497 w 260959"/>
                <a:gd name="connsiteY2" fmla="*/ 0 h 422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0959" h="422030">
                  <a:moveTo>
                    <a:pt x="260959" y="422030"/>
                  </a:moveTo>
                  <a:cubicBezTo>
                    <a:pt x="157405" y="380999"/>
                    <a:pt x="53851" y="339968"/>
                    <a:pt x="14774" y="269630"/>
                  </a:cubicBezTo>
                  <a:cubicBezTo>
                    <a:pt x="-24303" y="199292"/>
                    <a:pt x="26497" y="0"/>
                    <a:pt x="26497" y="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 rot="21429009">
              <a:off x="3010224" y="5187791"/>
              <a:ext cx="5764286" cy="866915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All the methods are defined in the class. We might get one of these: if we do, bind the first argument to the current instance to produce a bound method for the instance.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3943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OOP Implementation: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bind_method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(value, instance):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if callable(value):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method(*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        return value(instance, *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    return method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 else: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     return value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724400" y="2286000"/>
            <a:ext cx="4191000" cy="533400"/>
            <a:chOff x="4724400" y="2286000"/>
            <a:chExt cx="4191000" cy="533400"/>
          </a:xfrm>
        </p:grpSpPr>
        <p:cxnSp>
          <p:nvCxnSpPr>
            <p:cNvPr id="6" name="Straight Arrow Connector 5"/>
            <p:cNvCxnSpPr>
              <a:stCxn id="4" idx="1"/>
            </p:cNvCxnSpPr>
            <p:nvPr/>
          </p:nvCxnSpPr>
          <p:spPr>
            <a:xfrm flipH="1">
              <a:off x="4724400" y="2552700"/>
              <a:ext cx="533400" cy="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ectangle 3"/>
            <p:cNvSpPr/>
            <p:nvPr/>
          </p:nvSpPr>
          <p:spPr>
            <a:xfrm>
              <a:off x="5257800" y="2286000"/>
              <a:ext cx="36576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If the value provided is callable (for example, a function), ...</a:t>
              </a:r>
              <a:endParaRPr 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257800" y="2971800"/>
            <a:ext cx="3657600" cy="533400"/>
            <a:chOff x="5029200" y="2286000"/>
            <a:chExt cx="3657600" cy="533400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5029200" y="2552700"/>
              <a:ext cx="609600" cy="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5486400" y="2286000"/>
              <a:ext cx="32004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… make the new bound method…</a:t>
              </a:r>
              <a:endParaRPr 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186561" y="4114800"/>
            <a:ext cx="3746424" cy="1176942"/>
            <a:chOff x="5186561" y="4149968"/>
            <a:chExt cx="3746424" cy="1176942"/>
          </a:xfrm>
        </p:grpSpPr>
        <p:sp>
          <p:nvSpPr>
            <p:cNvPr id="18" name="Rectangle 17"/>
            <p:cNvSpPr/>
            <p:nvPr/>
          </p:nvSpPr>
          <p:spPr>
            <a:xfrm>
              <a:off x="5732585" y="4149969"/>
              <a:ext cx="3200400" cy="1176941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… where the first argument is bound to the instance given, and all the other arguments remain the same…</a:t>
              </a:r>
              <a:endParaRPr lang="en-US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186561" y="4149968"/>
              <a:ext cx="546024" cy="726831"/>
            </a:xfrm>
            <a:custGeom>
              <a:avLst/>
              <a:gdLst>
                <a:gd name="connsiteX0" fmla="*/ 546024 w 546024"/>
                <a:gd name="connsiteY0" fmla="*/ 339969 h 372682"/>
                <a:gd name="connsiteX1" fmla="*/ 18485 w 546024"/>
                <a:gd name="connsiteY1" fmla="*/ 339969 h 372682"/>
                <a:gd name="connsiteX2" fmla="*/ 170885 w 546024"/>
                <a:gd name="connsiteY2" fmla="*/ 0 h 372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6024" h="372682">
                  <a:moveTo>
                    <a:pt x="546024" y="339969"/>
                  </a:moveTo>
                  <a:cubicBezTo>
                    <a:pt x="313516" y="368299"/>
                    <a:pt x="81008" y="396630"/>
                    <a:pt x="18485" y="339969"/>
                  </a:cubicBezTo>
                  <a:cubicBezTo>
                    <a:pt x="-44038" y="283308"/>
                    <a:pt x="63423" y="141654"/>
                    <a:pt x="170885" y="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100525" y="4794738"/>
            <a:ext cx="4814874" cy="996462"/>
            <a:chOff x="4100525" y="4794738"/>
            <a:chExt cx="4814874" cy="996462"/>
          </a:xfrm>
        </p:grpSpPr>
        <p:sp>
          <p:nvSpPr>
            <p:cNvPr id="23" name="Freeform 22"/>
            <p:cNvSpPr/>
            <p:nvPr/>
          </p:nvSpPr>
          <p:spPr>
            <a:xfrm>
              <a:off x="4100525" y="4794738"/>
              <a:ext cx="1139690" cy="920262"/>
            </a:xfrm>
            <a:custGeom>
              <a:avLst/>
              <a:gdLst>
                <a:gd name="connsiteX0" fmla="*/ 1139690 w 1139690"/>
                <a:gd name="connsiteY0" fmla="*/ 762000 h 853757"/>
                <a:gd name="connsiteX1" fmla="*/ 178398 w 1139690"/>
                <a:gd name="connsiteY1" fmla="*/ 785447 h 853757"/>
                <a:gd name="connsiteX2" fmla="*/ 2552 w 1139690"/>
                <a:gd name="connsiteY2" fmla="*/ 0 h 853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39690" h="853757">
                  <a:moveTo>
                    <a:pt x="1139690" y="762000"/>
                  </a:moveTo>
                  <a:cubicBezTo>
                    <a:pt x="753805" y="837223"/>
                    <a:pt x="367921" y="912447"/>
                    <a:pt x="178398" y="785447"/>
                  </a:cubicBezTo>
                  <a:cubicBezTo>
                    <a:pt x="-11125" y="658447"/>
                    <a:pt x="-4287" y="329223"/>
                    <a:pt x="2552" y="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186561" y="5410200"/>
              <a:ext cx="3728838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… and return this bound method.</a:t>
              </a:r>
              <a:endParaRPr lang="en-US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621980" y="6163407"/>
            <a:ext cx="3921820" cy="536332"/>
            <a:chOff x="4670369" y="5254868"/>
            <a:chExt cx="3921820" cy="536332"/>
          </a:xfrm>
        </p:grpSpPr>
        <p:sp>
          <p:nvSpPr>
            <p:cNvPr id="28" name="Freeform 27"/>
            <p:cNvSpPr/>
            <p:nvPr/>
          </p:nvSpPr>
          <p:spPr>
            <a:xfrm>
              <a:off x="4670369" y="5254869"/>
              <a:ext cx="569845" cy="268166"/>
            </a:xfrm>
            <a:custGeom>
              <a:avLst/>
              <a:gdLst>
                <a:gd name="connsiteX0" fmla="*/ 1139690 w 1139690"/>
                <a:gd name="connsiteY0" fmla="*/ 762000 h 853757"/>
                <a:gd name="connsiteX1" fmla="*/ 178398 w 1139690"/>
                <a:gd name="connsiteY1" fmla="*/ 785447 h 853757"/>
                <a:gd name="connsiteX2" fmla="*/ 2552 w 1139690"/>
                <a:gd name="connsiteY2" fmla="*/ 0 h 853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39690" h="853757">
                  <a:moveTo>
                    <a:pt x="1139690" y="762000"/>
                  </a:moveTo>
                  <a:cubicBezTo>
                    <a:pt x="753805" y="837223"/>
                    <a:pt x="367921" y="912447"/>
                    <a:pt x="178398" y="785447"/>
                  </a:cubicBezTo>
                  <a:cubicBezTo>
                    <a:pt x="-11125" y="658447"/>
                    <a:pt x="-4287" y="329223"/>
                    <a:pt x="2552" y="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858389" y="5254868"/>
              <a:ext cx="3733800" cy="536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If the value provided is not callable, return it as is.</a:t>
              </a:r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1413" y="2667000"/>
            <a:ext cx="1919896" cy="1393460"/>
            <a:chOff x="41413" y="2743200"/>
            <a:chExt cx="1919896" cy="1393460"/>
          </a:xfrm>
        </p:grpSpPr>
        <p:cxnSp>
          <p:nvCxnSpPr>
            <p:cNvPr id="30" name="Straight Arrow Connector 29"/>
            <p:cNvCxnSpPr/>
            <p:nvPr/>
          </p:nvCxnSpPr>
          <p:spPr>
            <a:xfrm flipV="1">
              <a:off x="1676400" y="2743200"/>
              <a:ext cx="143293" cy="3048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 rot="320807">
              <a:off x="41413" y="2972349"/>
              <a:ext cx="1919896" cy="1164311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Consolas" pitchFamily="49" charset="0"/>
                  <a:cs typeface="Consolas" pitchFamily="49" charset="0"/>
                </a:rPr>
                <a:t>callable</a:t>
              </a:r>
              <a:r>
                <a:rPr lang="en-US" sz="1400" dirty="0" smtClean="0"/>
                <a:t> is a predicate that checks if the argument provided can be called with arguments.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4613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OOP Implementation:</a:t>
            </a:r>
            <a:br>
              <a:rPr lang="en-US" dirty="0" smtClean="0"/>
            </a:br>
            <a:r>
              <a:rPr lang="en-US" dirty="0" smtClean="0"/>
              <a:t>Instantiation and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We add an extra message that our classes can understand, which will allow us to create new objects: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make_class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(attributes={},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base_class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=None):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...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new(*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    return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init_instance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cls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, *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cls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= {‘get’: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get_value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       ‘set’: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set_value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       ‘new’: new}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return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cls</a:t>
            </a:r>
            <a:endParaRPr lang="en-US" sz="22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09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OOP Implementation: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make_pokemon_class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__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init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__(self, name, owner,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hp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self[‘set’](‘name’, name)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self[‘set’](‘owner’, owner)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self[‘set’](‘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hp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’,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hp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increase_hp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(self, amount):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old_hp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= self[‘get’](‘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hp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’)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self[‘set’](‘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hp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’,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old_hp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+ amount)</a:t>
            </a:r>
          </a:p>
          <a:p>
            <a:pPr marL="0" indent="0">
              <a:buNone/>
            </a:pP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...</a:t>
            </a:r>
          </a:p>
          <a:p>
            <a:pPr marL="0" indent="0">
              <a:buNone/>
            </a:pP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make_class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({‘__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init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__’: __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init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__,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               ‘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increase_hp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’: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increase_hp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, ...})</a:t>
            </a:r>
          </a:p>
        </p:txBody>
      </p:sp>
    </p:spTree>
    <p:extLst>
      <p:ext uri="{BB962C8B-B14F-4D97-AF65-F5344CB8AC3E}">
        <p14:creationId xmlns:p14="http://schemas.microsoft.com/office/powerpoint/2010/main" val="179179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OOP Implementation: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Pokemon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make_pokemon_class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ashs_pikachu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Pokemon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[‘new’](‘Pikachu’,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                              ‘Ash’, 300)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ashs_pikachu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[‘get’](‘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hp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’)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300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ashs_pikachu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[‘get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’](‘owner’)</a:t>
            </a:r>
            <a:endParaRPr lang="en-US" sz="22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‘Ash’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ashs_pikachu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[‘get’](‘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increase_hp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’)(50)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ashs_pikachu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[‘get’](‘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hp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’)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350</a:t>
            </a:r>
            <a:endParaRPr lang="en-US" sz="22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12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Announcements: Midterm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Midterm </a:t>
            </a:r>
            <a:r>
              <a:rPr lang="en-US" dirty="0" smtClean="0"/>
              <a:t>2 </a:t>
            </a:r>
            <a:r>
              <a:rPr lang="en-US" dirty="0"/>
              <a:t>is on </a:t>
            </a:r>
            <a:r>
              <a:rPr lang="en-US" b="1" dirty="0" smtClean="0"/>
              <a:t>Wednesday, July 25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i="1" dirty="0"/>
              <a:t>Where</a:t>
            </a:r>
            <a:r>
              <a:rPr lang="en-US" dirty="0"/>
              <a:t>? 2050 VLSB.</a:t>
            </a:r>
          </a:p>
          <a:p>
            <a:pPr lvl="1"/>
            <a:r>
              <a:rPr lang="en-US" i="1" dirty="0"/>
              <a:t>When</a:t>
            </a:r>
            <a:r>
              <a:rPr lang="en-US" dirty="0"/>
              <a:t>? 7PM to 9PM.</a:t>
            </a:r>
          </a:p>
          <a:p>
            <a:pPr lvl="1"/>
            <a:r>
              <a:rPr lang="en-US" i="1" dirty="0"/>
              <a:t>How much</a:t>
            </a:r>
            <a:r>
              <a:rPr lang="en-US" dirty="0"/>
              <a:t>? Material covered </a:t>
            </a:r>
            <a:r>
              <a:rPr lang="en-US" dirty="0" smtClean="0"/>
              <a:t>until, and including, July 19.</a:t>
            </a:r>
          </a:p>
          <a:p>
            <a:r>
              <a:rPr lang="en-US" dirty="0" smtClean="0"/>
              <a:t>Closed </a:t>
            </a:r>
            <a:r>
              <a:rPr lang="en-US" dirty="0"/>
              <a:t>book and closed electronic devices.</a:t>
            </a:r>
          </a:p>
          <a:p>
            <a:r>
              <a:rPr lang="en-US" dirty="0"/>
              <a:t>One 8.5” x 11” ‘cheat sheet’ allowed.</a:t>
            </a:r>
          </a:p>
          <a:p>
            <a:r>
              <a:rPr lang="en-US" dirty="0"/>
              <a:t>Group portion is 15 minutes long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you have a conflict, please let us know by the end of </a:t>
            </a:r>
            <a:r>
              <a:rPr lang="en-US" b="1" dirty="0" smtClean="0"/>
              <a:t>today, July 23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1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Homework 10 is due </a:t>
            </a:r>
            <a:r>
              <a:rPr lang="en-US" b="1" dirty="0" smtClean="0"/>
              <a:t>Today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Project 3 is due </a:t>
            </a:r>
            <a:r>
              <a:rPr lang="en-US" b="1" dirty="0" smtClean="0"/>
              <a:t>Thursday, July 26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Homework 11 is due </a:t>
            </a:r>
            <a:r>
              <a:rPr lang="en-US" b="1" dirty="0" smtClean="0"/>
              <a:t>Friday, July 27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will be released sometime tonight.</a:t>
            </a:r>
          </a:p>
          <a:p>
            <a:pPr marL="0" indent="0">
              <a:buNone/>
            </a:pPr>
            <a:r>
              <a:rPr lang="en-US" dirty="0"/>
              <a:t>Please </a:t>
            </a:r>
            <a:r>
              <a:rPr lang="en-US" b="1" i="1" dirty="0"/>
              <a:t>ask for help</a:t>
            </a:r>
            <a:r>
              <a:rPr lang="en-US" dirty="0"/>
              <a:t> if you need to. There is a lot of work in the weeks ahead, so if you are ever confused, consult (in order of preference) your study group and Piazza, your TAs, and </a:t>
            </a:r>
            <a:r>
              <a:rPr lang="en-US" dirty="0" err="1"/>
              <a:t>Jom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en-US" b="1" i="1" dirty="0"/>
              <a:t>Don’t be </a:t>
            </a:r>
            <a:r>
              <a:rPr lang="en-US" b="1" i="1" dirty="0" smtClean="0"/>
              <a:t>clueless!</a:t>
            </a:r>
            <a:endParaRPr lang="en-US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00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Scheme: A Dialect of Lisp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language you will implement for Project 4.</a:t>
            </a:r>
          </a:p>
          <a:p>
            <a:r>
              <a:rPr lang="en-US" dirty="0" smtClean="0"/>
              <a:t>One of the oldest languages still in use today!</a:t>
            </a:r>
          </a:p>
          <a:p>
            <a:r>
              <a:rPr lang="en-US" dirty="0" smtClean="0"/>
              <a:t>Easiest way to learn Scheme is to start by seeing some examples and then play with it, so that’s what most of today will be.</a:t>
            </a:r>
          </a:p>
        </p:txBody>
      </p:sp>
      <p:pic>
        <p:nvPicPr>
          <p:cNvPr id="1026" name="Picture 2" descr="http://www.lisperati.com/lisplogo_fancy_25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267200"/>
            <a:ext cx="243840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43400" y="6391275"/>
            <a:ext cx="20665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http://www.lisperati.com/logo.html</a:t>
            </a:r>
          </a:p>
        </p:txBody>
      </p:sp>
    </p:spTree>
    <p:extLst>
      <p:ext uri="{BB962C8B-B14F-4D97-AF65-F5344CB8AC3E}">
        <p14:creationId xmlns:p14="http://schemas.microsoft.com/office/powerpoint/2010/main" val="319619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Scheme: Simple Examples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5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5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‘hello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hello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‘(hello tom)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(hello tom)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(+ 5 7)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12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(* 3 22)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66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(= 3 22)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#f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(= 3 3)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#t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(equal? ‘foo ‘bar)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#f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(equal? ‘foo ‘foo)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#t</a:t>
            </a:r>
          </a:p>
        </p:txBody>
      </p:sp>
    </p:spTree>
    <p:extLst>
      <p:ext uri="{BB962C8B-B14F-4D97-AF65-F5344CB8AC3E}">
        <p14:creationId xmlns:p14="http://schemas.microsoft.com/office/powerpoint/2010/main" val="244675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Science in the News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5867400"/>
            <a:ext cx="55114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http://spectrum.ieee.org/tech-talk/robotics/artificial-intelligence/a-texas-hold-em-tournament-for-ais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62" y="1447800"/>
            <a:ext cx="3505519" cy="427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04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Scheme: Simple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(if (= 3 3) ‘true ‘false)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true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(if (= 3 4) ‘true)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okay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(first ‘word)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w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butfirst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‘word)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ord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(last ‘word)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d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butlast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‘word)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wor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(word ‘race ‘car)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racecar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19800" y="3276600"/>
            <a:ext cx="2895600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STk</a:t>
            </a:r>
            <a:r>
              <a:rPr lang="en-US" dirty="0" smtClean="0"/>
              <a:t> evaluates Scheme expressions to okay if there is no value to the expression.</a:t>
            </a:r>
            <a:endParaRPr lang="en-US" dirty="0"/>
          </a:p>
        </p:txBody>
      </p:sp>
      <p:cxnSp>
        <p:nvCxnSpPr>
          <p:cNvPr id="6" name="Curved Connector 5"/>
          <p:cNvCxnSpPr/>
          <p:nvPr/>
        </p:nvCxnSpPr>
        <p:spPr>
          <a:xfrm rot="10800000">
            <a:off x="1143000" y="2667000"/>
            <a:ext cx="4876804" cy="1143000"/>
          </a:xfrm>
          <a:prstGeom prst="curvedConnector3">
            <a:avLst>
              <a:gd name="adj1" fmla="val 24609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815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Scheme: Simple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&gt; (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cond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((= 5 0) ‘zero)</a:t>
            </a:r>
          </a:p>
          <a:p>
            <a:pPr marL="0" indent="0">
              <a:buNone/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     ((= (remainder 5 2) 0) ‘even)</a:t>
            </a:r>
          </a:p>
          <a:p>
            <a:pPr marL="0" indent="0">
              <a:buNone/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     (else ‘odd))</a:t>
            </a:r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odd</a:t>
            </a:r>
          </a:p>
          <a:p>
            <a:pPr marL="0" indent="0">
              <a:buNone/>
            </a:pP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22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Scheme: Prefix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In Python: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4 + 7</a:t>
            </a:r>
          </a:p>
          <a:p>
            <a:pPr marL="0" indent="0">
              <a:buNone/>
            </a:pPr>
            <a:endParaRPr lang="en-US" dirty="0"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nsolas" pitchFamily="49" charset="0"/>
              </a:rPr>
              <a:t>In Scheme</a:t>
            </a:r>
          </a:p>
          <a:p>
            <a:pPr marL="0" indent="0">
              <a:buNone/>
            </a:pPr>
            <a:endParaRPr lang="en-US" dirty="0"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(+ 4 7)</a:t>
            </a:r>
            <a:endParaRPr lang="en-US" dirty="0" smtClean="0">
              <a:cs typeface="Consolas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Scheme uses </a:t>
            </a:r>
            <a:r>
              <a:rPr lang="en-US" b="1" i="1" dirty="0" smtClean="0"/>
              <a:t>prefix notation</a:t>
            </a:r>
            <a:r>
              <a:rPr lang="en-US" dirty="0" smtClean="0"/>
              <a:t> where all operations appear before the expressions used by the operation.  There is </a:t>
            </a:r>
            <a:r>
              <a:rPr lang="en-US" b="1" i="1" dirty="0" smtClean="0"/>
              <a:t>absolutely no exceptions</a:t>
            </a:r>
            <a:r>
              <a:rPr lang="en-US" dirty="0"/>
              <a:t> </a:t>
            </a:r>
            <a:r>
              <a:rPr lang="en-US" dirty="0" smtClean="0"/>
              <a:t>to this notation.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makes the language much simpler, since we don’t have a bunch of different special cases for each type of operation.</a:t>
            </a:r>
            <a:endParaRPr lang="en-US" dirty="0"/>
          </a:p>
        </p:txBody>
      </p:sp>
      <p:cxnSp>
        <p:nvCxnSpPr>
          <p:cNvPr id="8" name="Curved Connector 7"/>
          <p:cNvCxnSpPr>
            <a:stCxn id="11" idx="0"/>
          </p:cNvCxnSpPr>
          <p:nvPr/>
        </p:nvCxnSpPr>
        <p:spPr>
          <a:xfrm rot="16200000" flipV="1">
            <a:off x="1807801" y="4605700"/>
            <a:ext cx="881193" cy="369293"/>
          </a:xfrm>
          <a:prstGeom prst="curvedConnector3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271189">
            <a:off x="152400" y="5229651"/>
            <a:ext cx="4495800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Notice that the parentheses go </a:t>
            </a:r>
            <a:r>
              <a:rPr lang="en-US" sz="2400" b="1" i="1" dirty="0" smtClean="0"/>
              <a:t>BEFORE</a:t>
            </a:r>
            <a:r>
              <a:rPr lang="en-US" sz="2400" dirty="0" smtClean="0"/>
              <a:t> the function or operation.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76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Scheme: Variables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(define toms-number 5)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toms-number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toms-number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5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y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*** Error: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unbound variable: y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(+ toms-number 66)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2592943"/>
            <a:ext cx="335280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Variable names can have hyphens in Scheme</a:t>
            </a:r>
            <a:endParaRPr lang="en-US" sz="2400" dirty="0"/>
          </a:p>
        </p:txBody>
      </p:sp>
      <p:cxnSp>
        <p:nvCxnSpPr>
          <p:cNvPr id="9" name="Curved Connector 8"/>
          <p:cNvCxnSpPr>
            <a:stCxn id="7" idx="1"/>
          </p:cNvCxnSpPr>
          <p:nvPr/>
        </p:nvCxnSpPr>
        <p:spPr>
          <a:xfrm rot="10800000">
            <a:off x="3962400" y="1981202"/>
            <a:ext cx="685800" cy="1027240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571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Scheme: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(define (square x)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 (* x x))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square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(square 5)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25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square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#[closure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arglist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=(x) 23a8a8]</a:t>
            </a:r>
          </a:p>
          <a:p>
            <a:pPr marL="0" indent="0"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24600" y="2133600"/>
            <a:ext cx="2438400" cy="203132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Notice that we didn’t have to say return or anything like that!  In Scheme, every function MUST return a value.  This is always the last expression of the body.</a:t>
            </a:r>
            <a:endParaRPr lang="en-US" dirty="0"/>
          </a:p>
        </p:txBody>
      </p:sp>
      <p:cxnSp>
        <p:nvCxnSpPr>
          <p:cNvPr id="6" name="Curved Connector 5"/>
          <p:cNvCxnSpPr>
            <a:stCxn id="4" idx="1"/>
          </p:cNvCxnSpPr>
          <p:nvPr/>
        </p:nvCxnSpPr>
        <p:spPr>
          <a:xfrm rot="10800000">
            <a:off x="5334000" y="2514601"/>
            <a:ext cx="990600" cy="634663"/>
          </a:xfrm>
          <a:prstGeom prst="curvedConnector3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789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Scheme: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(lambda (x) (+ x 1))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#[closure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arglist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=(x) 23bbc8]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((lambda (x) (* x x)) 3)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9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(define (call-with-2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2))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call-with-2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(call-with-2 (lambda (x) (+ x 1)))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3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(lambda () 3)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#[closure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arglist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=()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blahblahblah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((lambda () 3))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3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400" y="1524000"/>
            <a:ext cx="3276600" cy="193899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Scheme has lambdas!  Unlike Python, anything you can do in a named function you can also do in a lambda.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342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Scheme: Repetition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(define (fact n)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(if (&lt;= n 1)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1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(* n (fact (- n 1)))))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fact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(fact 5)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120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29200" y="4114800"/>
            <a:ext cx="2285999" cy="224676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Traditionally, even if the version of Scheme you’re running has loops, it’s much more common to stick to recursion.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776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Scheme: 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(define (twice f)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(lambda (x) (f (f x))))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twice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(((twice (twice twice)) 1+) 0)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16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(define (make-adder x)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(lambda (y) (+ x y)))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make-adder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((make-adder 7) 22)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29</a:t>
            </a:r>
          </a:p>
        </p:txBody>
      </p:sp>
    </p:spTree>
    <p:extLst>
      <p:ext uri="{BB962C8B-B14F-4D97-AF65-F5344CB8AC3E}">
        <p14:creationId xmlns:p14="http://schemas.microsoft.com/office/powerpoint/2010/main" val="205313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Break: Some Lisp Comics</a:t>
            </a:r>
            <a:endParaRPr lang="en-US" dirty="0"/>
          </a:p>
        </p:txBody>
      </p:sp>
      <p:pic>
        <p:nvPicPr>
          <p:cNvPr id="2050" name="Picture 2" descr="http://bc.tech.coop/blog/images/workingdaze200601628790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47812"/>
            <a:ext cx="3352800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i.techrepublic.com.com/blogs/lisp_cycl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24000"/>
            <a:ext cx="3581400" cy="404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04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Scheme: Pairs and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(cons 2 5)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(2 . 5)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(list 1 2 3 4 5 6)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(1 2 3 4 5 6)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(car ‘(1 2 3))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1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cdr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‘(1 2 3))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(2 3)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(cons 1 ‘())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(1)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(cons 1 (cons 2 (cons 3 ‘())))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(1 2 3) 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79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Review: Dispatch Dictionaries</a:t>
            </a:r>
          </a:p>
          <a:p>
            <a:r>
              <a:rPr lang="en-US" dirty="0" smtClean="0"/>
              <a:t>Review: OOP Implementation</a:t>
            </a:r>
          </a:p>
          <a:p>
            <a:r>
              <a:rPr lang="en-US" dirty="0" smtClean="0"/>
              <a:t>Scheme, a new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15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Scheme: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(append ‘(1 2 3) ‘(4 5 6))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(1 2 3 4 5 6)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(define (map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(if (null?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‘()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(cons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(car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      (map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cdr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)))))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(map (lambda (x) (* x 5)) ‘(1 2 3))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(5 10 15)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(map (lambda (x) (* x 22)) ‘(1 2 3))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(22 44 66)</a:t>
            </a:r>
          </a:p>
        </p:txBody>
      </p:sp>
    </p:spTree>
    <p:extLst>
      <p:ext uri="{BB962C8B-B14F-4D97-AF65-F5344CB8AC3E}">
        <p14:creationId xmlns:p14="http://schemas.microsoft.com/office/powerpoint/2010/main" val="186055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What does each expression evaluate to?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(square (square 5))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???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‘(square 5)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???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(cons (car ‘(3 . 4))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cdr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‘(5 . 6)))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???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(cons (car ‘(3 . 4))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cdr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mtClean="0">
                <a:latin typeface="Consolas" pitchFamily="49" charset="0"/>
                <a:cs typeface="Consolas" pitchFamily="49" charset="0"/>
              </a:rPr>
              <a:t>‘(5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6)))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???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72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What does each expression evaluate to?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(square (square 5))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625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‘(square 5)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(square 5)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(cons (car ‘(3 . 4))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cdr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‘(5 . 6)))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(3 . 6)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(cons (car ‘(3 . 4))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cdr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‘(5 6)))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(3 5 6)</a:t>
            </a:r>
            <a:endParaRPr lang="en-US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47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Write the function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filter </a:t>
            </a:r>
            <a:r>
              <a:rPr lang="en-US" dirty="0" smtClean="0"/>
              <a:t>which takes a predicate and a list and produces a new list only including the elements for which the predicate is true.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&gt; (filter (lambda (x) (= (remainder x 2) 0))</a:t>
            </a:r>
          </a:p>
          <a:p>
            <a:pPr marL="0" indent="0">
              <a:buNone/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       ‘(1 2 3 4 5 6 7 8 9 10))</a:t>
            </a:r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(2 4 6 8 10)</a:t>
            </a:r>
          </a:p>
          <a:p>
            <a:pPr marL="0" indent="0">
              <a:buNone/>
            </a:pP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STk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&gt; (filter (lambda (x) (&lt; x 5))</a:t>
            </a:r>
          </a:p>
          <a:p>
            <a:pPr marL="0" indent="0">
              <a:buNone/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       ‘(1 10 2 9 3 8))</a:t>
            </a:r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(1 2 3)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89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400" b="1" dirty="0" smtClean="0"/>
              <a:t>Scheme:</a:t>
            </a:r>
            <a:r>
              <a:rPr lang="en-US" sz="3400" dirty="0" smtClean="0"/>
              <a:t> It’s awesome, it’s simple, it’s what you’re implementing in project 4.</a:t>
            </a:r>
            <a:endParaRPr lang="en-US" sz="3400" b="1" dirty="0"/>
          </a:p>
          <a:p>
            <a:pPr marL="0" indent="0">
              <a:buNone/>
            </a:pPr>
            <a:endParaRPr lang="en-US" sz="3400" b="1" dirty="0"/>
          </a:p>
          <a:p>
            <a:pPr marL="0" indent="0">
              <a:buNone/>
            </a:pPr>
            <a:r>
              <a:rPr lang="en-US" sz="3400" b="1" dirty="0" smtClean="0"/>
              <a:t>Preview:</a:t>
            </a:r>
            <a:r>
              <a:rPr lang="en-US" sz="3400" dirty="0" smtClean="0"/>
              <a:t> We will start to talk about how we implement an interpreter.</a:t>
            </a:r>
          </a:p>
        </p:txBody>
      </p:sp>
    </p:spTree>
    <p:extLst>
      <p:ext uri="{BB962C8B-B14F-4D97-AF65-F5344CB8AC3E}">
        <p14:creationId xmlns:p14="http://schemas.microsoft.com/office/powerpoint/2010/main" val="153045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Dispatch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b="1" i="1" dirty="0" smtClean="0"/>
              <a:t>Idea</a:t>
            </a:r>
            <a:r>
              <a:rPr lang="en-US" dirty="0" smtClean="0"/>
              <a:t>: We will allow ourselves one kind of data structure. In particular, we will represent an object by a </a:t>
            </a:r>
            <a:r>
              <a:rPr lang="en-US" b="1" i="1" dirty="0" smtClean="0"/>
              <a:t>dispatch dictionary</a:t>
            </a:r>
            <a:r>
              <a:rPr lang="en-US" dirty="0" smtClean="0"/>
              <a:t>, where the </a:t>
            </a:r>
            <a:r>
              <a:rPr lang="en-US" i="1" dirty="0" smtClean="0"/>
              <a:t>messages</a:t>
            </a:r>
            <a:r>
              <a:rPr lang="en-US" dirty="0" smtClean="0"/>
              <a:t> are the </a:t>
            </a:r>
            <a:r>
              <a:rPr lang="en-US" i="1" dirty="0" smtClean="0"/>
              <a:t>keys</a:t>
            </a:r>
            <a:r>
              <a:rPr lang="en-US" dirty="0" smtClean="0"/>
              <a:t>.</a:t>
            </a:r>
            <a:endParaRPr lang="en-US" b="1" i="1" dirty="0" smtClean="0"/>
          </a:p>
        </p:txBody>
      </p:sp>
    </p:spTree>
    <p:extLst>
      <p:ext uri="{BB962C8B-B14F-4D97-AF65-F5344CB8AC3E}">
        <p14:creationId xmlns:p14="http://schemas.microsoft.com/office/powerpoint/2010/main" val="260108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Dispatch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make_pair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(first, second):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pair_dict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{ ‘first’ : first,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 ‘second’: second }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return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pair_dict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dirty="0" smtClean="0">
              <a:latin typeface="+mj-lt"/>
              <a:cs typeface="Consolas" pitchFamily="49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+mj-lt"/>
                <a:cs typeface="Consolas" pitchFamily="49" charset="0"/>
              </a:rPr>
              <a:t>How do we create and use “pair objects” now?</a:t>
            </a:r>
          </a:p>
        </p:txBody>
      </p:sp>
    </p:spTree>
    <p:extLst>
      <p:ext uri="{BB962C8B-B14F-4D97-AF65-F5344CB8AC3E}">
        <p14:creationId xmlns:p14="http://schemas.microsoft.com/office/powerpoint/2010/main" val="228009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make_pair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(first, second): ...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p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make_pair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(1, 2)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83355" y="3429000"/>
            <a:ext cx="1250245" cy="1219201"/>
            <a:chOff x="867833" y="1600199"/>
            <a:chExt cx="1875367" cy="1828801"/>
          </a:xfrm>
        </p:grpSpPr>
        <p:sp>
          <p:nvSpPr>
            <p:cNvPr id="5" name="Rectangle 4"/>
            <p:cNvSpPr/>
            <p:nvPr/>
          </p:nvSpPr>
          <p:spPr>
            <a:xfrm>
              <a:off x="914400" y="1600200"/>
              <a:ext cx="1828800" cy="1828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914400" y="1600200"/>
              <a:ext cx="359394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67833" y="1600199"/>
              <a:ext cx="452528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latin typeface="HelveticaNeueLT Std Med" pitchFamily="34" charset="0"/>
                </a:rPr>
                <a:t>G</a:t>
              </a:r>
              <a:endParaRPr lang="en-US" sz="1200" dirty="0">
                <a:latin typeface="HelveticaNeueLT Std Med" pitchFamily="34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914400" y="3962400"/>
            <a:ext cx="11811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err="1" smtClean="0">
                <a:latin typeface="Consolas" pitchFamily="49" charset="0"/>
                <a:cs typeface="Consolas" pitchFamily="49" charset="0"/>
              </a:rPr>
              <a:t>make_pair</a:t>
            </a:r>
            <a:endParaRPr lang="en-US" sz="15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019300" y="2895600"/>
            <a:ext cx="3924300" cy="2394466"/>
            <a:chOff x="2019300" y="1066800"/>
            <a:chExt cx="3924300" cy="2394466"/>
          </a:xfrm>
        </p:grpSpPr>
        <p:grpSp>
          <p:nvGrpSpPr>
            <p:cNvPr id="10" name="Group 9"/>
            <p:cNvGrpSpPr/>
            <p:nvPr/>
          </p:nvGrpSpPr>
          <p:grpSpPr>
            <a:xfrm>
              <a:off x="3264662" y="2057400"/>
              <a:ext cx="2678938" cy="1403866"/>
              <a:chOff x="3264662" y="2057400"/>
              <a:chExt cx="2678938" cy="1403866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3417062" y="2057400"/>
                <a:ext cx="489466" cy="489466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906528" y="2057400"/>
                <a:ext cx="489466" cy="489466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3264662" y="2265882"/>
                <a:ext cx="2678938" cy="1195384"/>
                <a:chOff x="1800460" y="1785832"/>
                <a:chExt cx="2678938" cy="1195384"/>
              </a:xfrm>
            </p:grpSpPr>
            <p:sp>
              <p:nvSpPr>
                <p:cNvPr id="18" name="TextBox 17"/>
                <p:cNvSpPr txBox="1"/>
                <p:nvPr/>
              </p:nvSpPr>
              <p:spPr>
                <a:xfrm>
                  <a:off x="1800460" y="2427218"/>
                  <a:ext cx="2678938" cy="5539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500" dirty="0" err="1" smtClean="0">
                      <a:latin typeface="+mj-lt"/>
                      <a:cs typeface="Consolas" pitchFamily="49" charset="0"/>
                    </a:rPr>
                    <a:t>params</a:t>
                  </a:r>
                  <a:r>
                    <a:rPr lang="en-US" sz="1500" dirty="0" smtClean="0">
                      <a:latin typeface="+mj-lt"/>
                      <a:cs typeface="Consolas" pitchFamily="49" charset="0"/>
                    </a:rPr>
                    <a:t>: </a:t>
                  </a:r>
                  <a:r>
                    <a:rPr lang="en-US" sz="1500" dirty="0" smtClean="0">
                      <a:latin typeface="Consolas" pitchFamily="49" charset="0"/>
                      <a:cs typeface="Consolas" pitchFamily="49" charset="0"/>
                    </a:rPr>
                    <a:t>(first, second)</a:t>
                  </a:r>
                </a:p>
                <a:p>
                  <a:r>
                    <a:rPr lang="en-US" sz="1500" dirty="0" smtClean="0">
                      <a:latin typeface="+mj-lt"/>
                      <a:cs typeface="Consolas" pitchFamily="49" charset="0"/>
                    </a:rPr>
                    <a:t>body: </a:t>
                  </a:r>
                  <a:r>
                    <a:rPr lang="en-US" sz="1500" dirty="0" err="1" smtClean="0">
                      <a:latin typeface="Consolas" pitchFamily="49" charset="0"/>
                      <a:cs typeface="Consolas" pitchFamily="49" charset="0"/>
                    </a:rPr>
                    <a:t>pair_dict</a:t>
                  </a:r>
                  <a:r>
                    <a:rPr lang="en-US" sz="1500" dirty="0" smtClean="0">
                      <a:latin typeface="Consolas" pitchFamily="49" charset="0"/>
                      <a:cs typeface="Consolas" pitchFamily="49" charset="0"/>
                    </a:rPr>
                    <a:t> = { ... }</a:t>
                  </a:r>
                  <a:endParaRPr lang="en-US" sz="1500" dirty="0">
                    <a:latin typeface="Consolas" pitchFamily="49" charset="0"/>
                    <a:cs typeface="Consolas" pitchFamily="49" charset="0"/>
                  </a:endParaRPr>
                </a:p>
              </p:txBody>
            </p:sp>
            <p:cxnSp>
              <p:nvCxnSpPr>
                <p:cNvPr id="19" name="Straight Arrow Connector 18"/>
                <p:cNvCxnSpPr/>
                <p:nvPr/>
              </p:nvCxnSpPr>
              <p:spPr>
                <a:xfrm>
                  <a:off x="2197593" y="1822083"/>
                  <a:ext cx="0" cy="625733"/>
                </a:xfrm>
                <a:prstGeom prst="straightConnector1">
                  <a:avLst/>
                </a:prstGeom>
                <a:ln>
                  <a:tailEnd type="stealth" w="lg" len="lg"/>
                </a:ln>
                <a:effectLst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0" name="Oval 19"/>
                <p:cNvSpPr/>
                <p:nvPr/>
              </p:nvSpPr>
              <p:spPr>
                <a:xfrm>
                  <a:off x="2159493" y="1785832"/>
                  <a:ext cx="76200" cy="72502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" name="Oval 16"/>
              <p:cNvSpPr/>
              <p:nvPr/>
            </p:nvSpPr>
            <p:spPr>
              <a:xfrm>
                <a:off x="4113161" y="2265882"/>
                <a:ext cx="76200" cy="7250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1" name="Straight Connector 10"/>
            <p:cNvCxnSpPr>
              <a:stCxn id="17" idx="0"/>
            </p:cNvCxnSpPr>
            <p:nvPr/>
          </p:nvCxnSpPr>
          <p:spPr>
            <a:xfrm flipV="1">
              <a:off x="4151261" y="1066801"/>
              <a:ext cx="0" cy="119908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2019301" y="1066800"/>
              <a:ext cx="213196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019300" y="1066800"/>
              <a:ext cx="0" cy="533400"/>
            </a:xfrm>
            <a:prstGeom prst="line">
              <a:avLst/>
            </a:prstGeom>
            <a:ln w="28575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Straight Arrow Connector 20"/>
          <p:cNvCxnSpPr/>
          <p:nvPr/>
        </p:nvCxnSpPr>
        <p:spPr>
          <a:xfrm>
            <a:off x="2019300" y="4138616"/>
            <a:ext cx="1371600" cy="0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roup 86"/>
          <p:cNvGrpSpPr/>
          <p:nvPr/>
        </p:nvGrpSpPr>
        <p:grpSpPr>
          <a:xfrm>
            <a:off x="851294" y="4648201"/>
            <a:ext cx="1282306" cy="1552578"/>
            <a:chOff x="851294" y="4648201"/>
            <a:chExt cx="1282306" cy="1552578"/>
          </a:xfrm>
        </p:grpSpPr>
        <p:grpSp>
          <p:nvGrpSpPr>
            <p:cNvPr id="51" name="Group 50"/>
            <p:cNvGrpSpPr/>
            <p:nvPr/>
          </p:nvGrpSpPr>
          <p:grpSpPr>
            <a:xfrm>
              <a:off x="851294" y="4981578"/>
              <a:ext cx="1282306" cy="1219201"/>
              <a:chOff x="819741" y="1600199"/>
              <a:chExt cx="1923459" cy="1828801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914400" y="1600200"/>
                <a:ext cx="1828800" cy="18288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914400" y="1600200"/>
                <a:ext cx="359394" cy="36933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819741" y="1600199"/>
                <a:ext cx="548709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 smtClean="0">
                    <a:latin typeface="HelveticaNeueLT Std Med" pitchFamily="34" charset="0"/>
                  </a:rPr>
                  <a:t>E1</a:t>
                </a:r>
                <a:endParaRPr lang="en-US" sz="1200" dirty="0">
                  <a:latin typeface="HelveticaNeueLT Std Med" pitchFamily="34" charset="0"/>
                </a:endParaRPr>
              </a:p>
            </p:txBody>
          </p:sp>
        </p:grpSp>
        <p:cxnSp>
          <p:nvCxnSpPr>
            <p:cNvPr id="56" name="Straight Arrow Connector 55"/>
            <p:cNvCxnSpPr>
              <a:stCxn id="52" idx="0"/>
              <a:endCxn id="5" idx="2"/>
            </p:cNvCxnSpPr>
            <p:nvPr/>
          </p:nvCxnSpPr>
          <p:spPr>
            <a:xfrm flipV="1">
              <a:off x="1524000" y="4648201"/>
              <a:ext cx="0" cy="33337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883355" y="5486400"/>
            <a:ext cx="1250245" cy="323166"/>
            <a:chOff x="883355" y="5414962"/>
            <a:chExt cx="1250245" cy="323166"/>
          </a:xfrm>
        </p:grpSpPr>
        <p:sp>
          <p:nvSpPr>
            <p:cNvPr id="57" name="TextBox 56"/>
            <p:cNvSpPr txBox="1"/>
            <p:nvPr/>
          </p:nvSpPr>
          <p:spPr>
            <a:xfrm>
              <a:off x="883355" y="5414963"/>
              <a:ext cx="793045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Consolas" pitchFamily="49" charset="0"/>
                  <a:cs typeface="Consolas" pitchFamily="49" charset="0"/>
                </a:rPr>
                <a:t>first</a:t>
              </a:r>
              <a:endParaRPr lang="en-US" sz="1500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>
              <a:off x="1653613" y="5576545"/>
              <a:ext cx="23456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1850464" y="5414962"/>
              <a:ext cx="283136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Consolas" pitchFamily="49" charset="0"/>
                  <a:cs typeface="Consolas" pitchFamily="49" charset="0"/>
                </a:rPr>
                <a:t>1</a:t>
              </a:r>
              <a:endParaRPr lang="en-US" sz="1500" dirty="0">
                <a:latin typeface="Consolas" pitchFamily="49" charset="0"/>
                <a:cs typeface="Consolas" pitchFamily="49" charset="0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883354" y="5728945"/>
            <a:ext cx="1250246" cy="323166"/>
            <a:chOff x="877385" y="5414962"/>
            <a:chExt cx="1250246" cy="323166"/>
          </a:xfrm>
        </p:grpSpPr>
        <p:sp>
          <p:nvSpPr>
            <p:cNvPr id="66" name="TextBox 65"/>
            <p:cNvSpPr txBox="1"/>
            <p:nvPr/>
          </p:nvSpPr>
          <p:spPr>
            <a:xfrm>
              <a:off x="877385" y="5414963"/>
              <a:ext cx="834129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Consolas" pitchFamily="49" charset="0"/>
                  <a:cs typeface="Consolas" pitchFamily="49" charset="0"/>
                </a:rPr>
                <a:t>second</a:t>
              </a:r>
              <a:endParaRPr lang="en-US" sz="1500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>
              <a:off x="1647645" y="5576545"/>
              <a:ext cx="23456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1844495" y="5414962"/>
              <a:ext cx="283136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Consolas" pitchFamily="49" charset="0"/>
                  <a:cs typeface="Consolas" pitchFamily="49" charset="0"/>
                </a:rPr>
                <a:t>2</a:t>
              </a:r>
              <a:endParaRPr lang="en-US" sz="1500" dirty="0"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69" name="Oval 68"/>
          <p:cNvSpPr/>
          <p:nvPr/>
        </p:nvSpPr>
        <p:spPr>
          <a:xfrm>
            <a:off x="6019800" y="5141654"/>
            <a:ext cx="1752600" cy="128072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Group 69"/>
          <p:cNvGrpSpPr/>
          <p:nvPr/>
        </p:nvGrpSpPr>
        <p:grpSpPr>
          <a:xfrm>
            <a:off x="6096001" y="5486400"/>
            <a:ext cx="1523999" cy="553999"/>
            <a:chOff x="883355" y="5414962"/>
            <a:chExt cx="1250245" cy="553999"/>
          </a:xfrm>
        </p:grpSpPr>
        <p:sp>
          <p:nvSpPr>
            <p:cNvPr id="71" name="TextBox 70"/>
            <p:cNvSpPr txBox="1"/>
            <p:nvPr/>
          </p:nvSpPr>
          <p:spPr>
            <a:xfrm>
              <a:off x="883355" y="5414963"/>
              <a:ext cx="793045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Consolas" pitchFamily="49" charset="0"/>
                  <a:cs typeface="Consolas" pitchFamily="49" charset="0"/>
                </a:rPr>
                <a:t>‘first’</a:t>
              </a:r>
              <a:endParaRPr lang="en-US" sz="1500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>
              <a:off x="1653613" y="5576545"/>
              <a:ext cx="23456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1850464" y="5414962"/>
              <a:ext cx="283136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Consolas" pitchFamily="49" charset="0"/>
                  <a:cs typeface="Consolas" pitchFamily="49" charset="0"/>
                </a:rPr>
                <a:t>1</a:t>
              </a:r>
              <a:endParaRPr lang="en-US" sz="1500" dirty="0">
                <a:latin typeface="Consolas" pitchFamily="49" charset="0"/>
                <a:cs typeface="Consolas" pitchFamily="49" charset="0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6096000" y="5791200"/>
            <a:ext cx="1447800" cy="323166"/>
            <a:chOff x="877385" y="5414962"/>
            <a:chExt cx="1447800" cy="323166"/>
          </a:xfrm>
        </p:grpSpPr>
        <p:sp>
          <p:nvSpPr>
            <p:cNvPr id="75" name="TextBox 74"/>
            <p:cNvSpPr txBox="1"/>
            <p:nvPr/>
          </p:nvSpPr>
          <p:spPr>
            <a:xfrm>
              <a:off x="877385" y="5414963"/>
              <a:ext cx="108188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Consolas" pitchFamily="49" charset="0"/>
                  <a:cs typeface="Consolas" pitchFamily="49" charset="0"/>
                </a:rPr>
                <a:t>‘second’</a:t>
              </a:r>
              <a:endParaRPr lang="en-US" sz="1500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>
              <a:off x="1845199" y="5576545"/>
              <a:ext cx="23456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2042049" y="5414962"/>
              <a:ext cx="283136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Consolas" pitchFamily="49" charset="0"/>
                  <a:cs typeface="Consolas" pitchFamily="49" charset="0"/>
                </a:rPr>
                <a:t>2</a:t>
              </a:r>
              <a:endParaRPr lang="en-US" sz="1500" dirty="0"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914400" y="4191000"/>
            <a:ext cx="27064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Consolas" pitchFamily="49" charset="0"/>
                <a:cs typeface="Consolas" pitchFamily="49" charset="0"/>
              </a:rPr>
              <a:t>p</a:t>
            </a:r>
          </a:p>
        </p:txBody>
      </p:sp>
      <p:grpSp>
        <p:nvGrpSpPr>
          <p:cNvPr id="86" name="Group 85"/>
          <p:cNvGrpSpPr/>
          <p:nvPr/>
        </p:nvGrpSpPr>
        <p:grpSpPr>
          <a:xfrm>
            <a:off x="1185040" y="4352582"/>
            <a:ext cx="4834760" cy="1429436"/>
            <a:chOff x="1185040" y="4352582"/>
            <a:chExt cx="4834760" cy="1429436"/>
          </a:xfrm>
        </p:grpSpPr>
        <p:cxnSp>
          <p:nvCxnSpPr>
            <p:cNvPr id="80" name="Straight Connector 79"/>
            <p:cNvCxnSpPr>
              <a:stCxn id="78" idx="3"/>
            </p:cNvCxnSpPr>
            <p:nvPr/>
          </p:nvCxnSpPr>
          <p:spPr>
            <a:xfrm flipV="1">
              <a:off x="1185040" y="4352582"/>
              <a:ext cx="1520060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2705100" y="4352582"/>
              <a:ext cx="0" cy="142943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endCxn id="69" idx="2"/>
            </p:cNvCxnSpPr>
            <p:nvPr/>
          </p:nvCxnSpPr>
          <p:spPr>
            <a:xfrm flipV="1">
              <a:off x="2705100" y="5782016"/>
              <a:ext cx="3314700" cy="2"/>
            </a:xfrm>
            <a:prstGeom prst="line">
              <a:avLst/>
            </a:prstGeom>
            <a:ln w="28575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903567" y="5181600"/>
            <a:ext cx="5116233" cy="466383"/>
            <a:chOff x="903567" y="5181600"/>
            <a:chExt cx="5116233" cy="466383"/>
          </a:xfrm>
        </p:grpSpPr>
        <p:sp>
          <p:nvSpPr>
            <p:cNvPr id="50" name="TextBox 49"/>
            <p:cNvSpPr txBox="1"/>
            <p:nvPr/>
          </p:nvSpPr>
          <p:spPr>
            <a:xfrm>
              <a:off x="903567" y="5181600"/>
              <a:ext cx="1153833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 err="1">
                  <a:latin typeface="Consolas" pitchFamily="49" charset="0"/>
                  <a:cs typeface="Consolas" pitchFamily="49" charset="0"/>
                </a:rPr>
                <a:t>p</a:t>
              </a:r>
              <a:r>
                <a:rPr lang="en-US" sz="1500" dirty="0" err="1" smtClean="0">
                  <a:latin typeface="Consolas" pitchFamily="49" charset="0"/>
                  <a:cs typeface="Consolas" pitchFamily="49" charset="0"/>
                </a:rPr>
                <a:t>air_dict</a:t>
              </a:r>
              <a:endParaRPr lang="en-US" sz="1500" dirty="0">
                <a:latin typeface="Consolas" pitchFamily="49" charset="0"/>
                <a:cs typeface="Consolas" pitchFamily="49" charset="0"/>
              </a:endParaRP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2057400" y="5343182"/>
              <a:ext cx="3962400" cy="304801"/>
              <a:chOff x="2057400" y="5343182"/>
              <a:chExt cx="3962400" cy="304801"/>
            </a:xfrm>
          </p:grpSpPr>
          <p:cxnSp>
            <p:nvCxnSpPr>
              <p:cNvPr id="25" name="Straight Connector 24"/>
              <p:cNvCxnSpPr>
                <a:stCxn id="50" idx="3"/>
              </p:cNvCxnSpPr>
              <p:nvPr/>
            </p:nvCxnSpPr>
            <p:spPr>
              <a:xfrm flipV="1">
                <a:off x="2057400" y="5343182"/>
                <a:ext cx="1207262" cy="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3264662" y="5343183"/>
                <a:ext cx="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>
                <a:off x="3264662" y="5647982"/>
                <a:ext cx="2755138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58154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69" grpId="0" animBg="1"/>
      <p:bldP spid="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p[‘first’]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1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83355" y="3429000"/>
            <a:ext cx="1250245" cy="1219201"/>
            <a:chOff x="867833" y="1600199"/>
            <a:chExt cx="1875367" cy="1828801"/>
          </a:xfrm>
        </p:grpSpPr>
        <p:sp>
          <p:nvSpPr>
            <p:cNvPr id="5" name="Rectangle 4"/>
            <p:cNvSpPr/>
            <p:nvPr/>
          </p:nvSpPr>
          <p:spPr>
            <a:xfrm>
              <a:off x="914400" y="1600200"/>
              <a:ext cx="1828800" cy="1828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914400" y="1600200"/>
              <a:ext cx="359394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67833" y="1600199"/>
              <a:ext cx="452528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latin typeface="HelveticaNeueLT Std Med" pitchFamily="34" charset="0"/>
                </a:rPr>
                <a:t>G</a:t>
              </a:r>
              <a:endParaRPr lang="en-US" sz="1200" dirty="0">
                <a:latin typeface="HelveticaNeueLT Std Med" pitchFamily="34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914400" y="3962400"/>
            <a:ext cx="11811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err="1" smtClean="0">
                <a:latin typeface="Consolas" pitchFamily="49" charset="0"/>
                <a:cs typeface="Consolas" pitchFamily="49" charset="0"/>
              </a:rPr>
              <a:t>make_pair</a:t>
            </a:r>
            <a:endParaRPr lang="en-US" sz="15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019300" y="2895600"/>
            <a:ext cx="3924300" cy="2394466"/>
            <a:chOff x="2019300" y="1066800"/>
            <a:chExt cx="3924300" cy="2394466"/>
          </a:xfrm>
        </p:grpSpPr>
        <p:grpSp>
          <p:nvGrpSpPr>
            <p:cNvPr id="10" name="Group 9"/>
            <p:cNvGrpSpPr/>
            <p:nvPr/>
          </p:nvGrpSpPr>
          <p:grpSpPr>
            <a:xfrm>
              <a:off x="3264662" y="2057400"/>
              <a:ext cx="2678938" cy="1403866"/>
              <a:chOff x="3264662" y="2057400"/>
              <a:chExt cx="2678938" cy="1403866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3417062" y="2057400"/>
                <a:ext cx="489466" cy="489466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906528" y="2057400"/>
                <a:ext cx="489466" cy="489466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3264662" y="2265882"/>
                <a:ext cx="2678938" cy="1195384"/>
                <a:chOff x="1800460" y="1785832"/>
                <a:chExt cx="2678938" cy="1195384"/>
              </a:xfrm>
            </p:grpSpPr>
            <p:sp>
              <p:nvSpPr>
                <p:cNvPr id="18" name="TextBox 17"/>
                <p:cNvSpPr txBox="1"/>
                <p:nvPr/>
              </p:nvSpPr>
              <p:spPr>
                <a:xfrm>
                  <a:off x="1800460" y="2427218"/>
                  <a:ext cx="2678938" cy="5539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500" dirty="0" err="1" smtClean="0">
                      <a:latin typeface="+mj-lt"/>
                      <a:cs typeface="Consolas" pitchFamily="49" charset="0"/>
                    </a:rPr>
                    <a:t>params</a:t>
                  </a:r>
                  <a:r>
                    <a:rPr lang="en-US" sz="1500" dirty="0" smtClean="0">
                      <a:latin typeface="+mj-lt"/>
                      <a:cs typeface="Consolas" pitchFamily="49" charset="0"/>
                    </a:rPr>
                    <a:t>: </a:t>
                  </a:r>
                  <a:r>
                    <a:rPr lang="en-US" sz="1500" dirty="0" smtClean="0">
                      <a:latin typeface="Consolas" pitchFamily="49" charset="0"/>
                      <a:cs typeface="Consolas" pitchFamily="49" charset="0"/>
                    </a:rPr>
                    <a:t>(first, second)</a:t>
                  </a:r>
                </a:p>
                <a:p>
                  <a:r>
                    <a:rPr lang="en-US" sz="1500" dirty="0" smtClean="0">
                      <a:latin typeface="+mj-lt"/>
                      <a:cs typeface="Consolas" pitchFamily="49" charset="0"/>
                    </a:rPr>
                    <a:t>body: </a:t>
                  </a:r>
                  <a:r>
                    <a:rPr lang="en-US" sz="1500" dirty="0" err="1" smtClean="0">
                      <a:latin typeface="Consolas" pitchFamily="49" charset="0"/>
                      <a:cs typeface="Consolas" pitchFamily="49" charset="0"/>
                    </a:rPr>
                    <a:t>pair_dict</a:t>
                  </a:r>
                  <a:r>
                    <a:rPr lang="en-US" sz="1500" dirty="0" smtClean="0">
                      <a:latin typeface="Consolas" pitchFamily="49" charset="0"/>
                      <a:cs typeface="Consolas" pitchFamily="49" charset="0"/>
                    </a:rPr>
                    <a:t> = { ... }</a:t>
                  </a:r>
                  <a:endParaRPr lang="en-US" sz="1500" dirty="0">
                    <a:latin typeface="Consolas" pitchFamily="49" charset="0"/>
                    <a:cs typeface="Consolas" pitchFamily="49" charset="0"/>
                  </a:endParaRPr>
                </a:p>
              </p:txBody>
            </p:sp>
            <p:cxnSp>
              <p:nvCxnSpPr>
                <p:cNvPr id="19" name="Straight Arrow Connector 18"/>
                <p:cNvCxnSpPr/>
                <p:nvPr/>
              </p:nvCxnSpPr>
              <p:spPr>
                <a:xfrm>
                  <a:off x="2197593" y="1822083"/>
                  <a:ext cx="0" cy="625733"/>
                </a:xfrm>
                <a:prstGeom prst="straightConnector1">
                  <a:avLst/>
                </a:prstGeom>
                <a:ln>
                  <a:tailEnd type="stealth" w="lg" len="lg"/>
                </a:ln>
                <a:effectLst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0" name="Oval 19"/>
                <p:cNvSpPr/>
                <p:nvPr/>
              </p:nvSpPr>
              <p:spPr>
                <a:xfrm>
                  <a:off x="2159493" y="1785832"/>
                  <a:ext cx="76200" cy="72502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" name="Oval 16"/>
              <p:cNvSpPr/>
              <p:nvPr/>
            </p:nvSpPr>
            <p:spPr>
              <a:xfrm>
                <a:off x="4113161" y="2265882"/>
                <a:ext cx="76200" cy="7250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1" name="Straight Connector 10"/>
            <p:cNvCxnSpPr>
              <a:stCxn id="17" idx="0"/>
            </p:cNvCxnSpPr>
            <p:nvPr/>
          </p:nvCxnSpPr>
          <p:spPr>
            <a:xfrm flipV="1">
              <a:off x="4151261" y="1066801"/>
              <a:ext cx="0" cy="119908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2019301" y="1066800"/>
              <a:ext cx="213196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019300" y="1066800"/>
              <a:ext cx="0" cy="533400"/>
            </a:xfrm>
            <a:prstGeom prst="line">
              <a:avLst/>
            </a:prstGeom>
            <a:ln w="28575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Straight Arrow Connector 20"/>
          <p:cNvCxnSpPr/>
          <p:nvPr/>
        </p:nvCxnSpPr>
        <p:spPr>
          <a:xfrm>
            <a:off x="2019300" y="4138616"/>
            <a:ext cx="1371600" cy="0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roup 86"/>
          <p:cNvGrpSpPr/>
          <p:nvPr/>
        </p:nvGrpSpPr>
        <p:grpSpPr>
          <a:xfrm>
            <a:off x="851294" y="4648201"/>
            <a:ext cx="1282306" cy="1552578"/>
            <a:chOff x="851294" y="4648201"/>
            <a:chExt cx="1282306" cy="1552578"/>
          </a:xfrm>
        </p:grpSpPr>
        <p:grpSp>
          <p:nvGrpSpPr>
            <p:cNvPr id="51" name="Group 50"/>
            <p:cNvGrpSpPr/>
            <p:nvPr/>
          </p:nvGrpSpPr>
          <p:grpSpPr>
            <a:xfrm>
              <a:off x="851294" y="4981578"/>
              <a:ext cx="1282306" cy="1219201"/>
              <a:chOff x="819741" y="1600199"/>
              <a:chExt cx="1923459" cy="1828801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914400" y="1600200"/>
                <a:ext cx="1828800" cy="18288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914400" y="1600200"/>
                <a:ext cx="359394" cy="36933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819741" y="1600199"/>
                <a:ext cx="548709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 smtClean="0">
                    <a:latin typeface="HelveticaNeueLT Std Med" pitchFamily="34" charset="0"/>
                  </a:rPr>
                  <a:t>E1</a:t>
                </a:r>
                <a:endParaRPr lang="en-US" sz="1200" dirty="0">
                  <a:latin typeface="HelveticaNeueLT Std Med" pitchFamily="34" charset="0"/>
                </a:endParaRPr>
              </a:p>
            </p:txBody>
          </p:sp>
        </p:grpSp>
        <p:cxnSp>
          <p:nvCxnSpPr>
            <p:cNvPr id="56" name="Straight Arrow Connector 55"/>
            <p:cNvCxnSpPr>
              <a:stCxn id="52" idx="0"/>
              <a:endCxn id="5" idx="2"/>
            </p:cNvCxnSpPr>
            <p:nvPr/>
          </p:nvCxnSpPr>
          <p:spPr>
            <a:xfrm flipV="1">
              <a:off x="1524000" y="4648201"/>
              <a:ext cx="0" cy="33337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883355" y="5486400"/>
            <a:ext cx="1250245" cy="323166"/>
            <a:chOff x="883355" y="5414962"/>
            <a:chExt cx="1250245" cy="323166"/>
          </a:xfrm>
        </p:grpSpPr>
        <p:sp>
          <p:nvSpPr>
            <p:cNvPr id="57" name="TextBox 56"/>
            <p:cNvSpPr txBox="1"/>
            <p:nvPr/>
          </p:nvSpPr>
          <p:spPr>
            <a:xfrm>
              <a:off x="883355" y="5414963"/>
              <a:ext cx="793045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Consolas" pitchFamily="49" charset="0"/>
                  <a:cs typeface="Consolas" pitchFamily="49" charset="0"/>
                </a:rPr>
                <a:t>first</a:t>
              </a:r>
              <a:endParaRPr lang="en-US" sz="1500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>
              <a:off x="1653613" y="5576545"/>
              <a:ext cx="23456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1850464" y="5414962"/>
              <a:ext cx="283136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Consolas" pitchFamily="49" charset="0"/>
                  <a:cs typeface="Consolas" pitchFamily="49" charset="0"/>
                </a:rPr>
                <a:t>1</a:t>
              </a:r>
              <a:endParaRPr lang="en-US" sz="1500" dirty="0">
                <a:latin typeface="Consolas" pitchFamily="49" charset="0"/>
                <a:cs typeface="Consolas" pitchFamily="49" charset="0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883354" y="5728945"/>
            <a:ext cx="1250246" cy="323166"/>
            <a:chOff x="877385" y="5414962"/>
            <a:chExt cx="1250246" cy="323166"/>
          </a:xfrm>
        </p:grpSpPr>
        <p:sp>
          <p:nvSpPr>
            <p:cNvPr id="66" name="TextBox 65"/>
            <p:cNvSpPr txBox="1"/>
            <p:nvPr/>
          </p:nvSpPr>
          <p:spPr>
            <a:xfrm>
              <a:off x="877385" y="5414963"/>
              <a:ext cx="834129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Consolas" pitchFamily="49" charset="0"/>
                  <a:cs typeface="Consolas" pitchFamily="49" charset="0"/>
                </a:rPr>
                <a:t>second</a:t>
              </a:r>
              <a:endParaRPr lang="en-US" sz="1500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>
              <a:off x="1647645" y="5576545"/>
              <a:ext cx="23456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1844495" y="5414962"/>
              <a:ext cx="283136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Consolas" pitchFamily="49" charset="0"/>
                  <a:cs typeface="Consolas" pitchFamily="49" charset="0"/>
                </a:rPr>
                <a:t>2</a:t>
              </a:r>
              <a:endParaRPr lang="en-US" sz="1500" dirty="0"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69" name="Oval 68"/>
          <p:cNvSpPr/>
          <p:nvPr/>
        </p:nvSpPr>
        <p:spPr>
          <a:xfrm>
            <a:off x="6019800" y="5141654"/>
            <a:ext cx="1752600" cy="128072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Group 69"/>
          <p:cNvGrpSpPr/>
          <p:nvPr/>
        </p:nvGrpSpPr>
        <p:grpSpPr>
          <a:xfrm>
            <a:off x="6096001" y="5486400"/>
            <a:ext cx="1523999" cy="553999"/>
            <a:chOff x="883355" y="5414962"/>
            <a:chExt cx="1250245" cy="553999"/>
          </a:xfrm>
        </p:grpSpPr>
        <p:sp>
          <p:nvSpPr>
            <p:cNvPr id="71" name="TextBox 70"/>
            <p:cNvSpPr txBox="1"/>
            <p:nvPr/>
          </p:nvSpPr>
          <p:spPr>
            <a:xfrm>
              <a:off x="883355" y="5414963"/>
              <a:ext cx="793045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Consolas" pitchFamily="49" charset="0"/>
                  <a:cs typeface="Consolas" pitchFamily="49" charset="0"/>
                </a:rPr>
                <a:t>‘first’</a:t>
              </a:r>
              <a:endParaRPr lang="en-US" sz="1500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>
              <a:off x="1653613" y="5576545"/>
              <a:ext cx="23456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1850464" y="5414962"/>
              <a:ext cx="283136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Consolas" pitchFamily="49" charset="0"/>
                  <a:cs typeface="Consolas" pitchFamily="49" charset="0"/>
                </a:rPr>
                <a:t>1</a:t>
              </a:r>
              <a:endParaRPr lang="en-US" sz="1500" dirty="0">
                <a:latin typeface="Consolas" pitchFamily="49" charset="0"/>
                <a:cs typeface="Consolas" pitchFamily="49" charset="0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6096000" y="5791200"/>
            <a:ext cx="1447800" cy="323166"/>
            <a:chOff x="877385" y="5414962"/>
            <a:chExt cx="1447800" cy="323166"/>
          </a:xfrm>
        </p:grpSpPr>
        <p:sp>
          <p:nvSpPr>
            <p:cNvPr id="75" name="TextBox 74"/>
            <p:cNvSpPr txBox="1"/>
            <p:nvPr/>
          </p:nvSpPr>
          <p:spPr>
            <a:xfrm>
              <a:off x="877385" y="5414963"/>
              <a:ext cx="108188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Consolas" pitchFamily="49" charset="0"/>
                  <a:cs typeface="Consolas" pitchFamily="49" charset="0"/>
                </a:rPr>
                <a:t>‘second’</a:t>
              </a:r>
              <a:endParaRPr lang="en-US" sz="1500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>
              <a:off x="1845199" y="5576545"/>
              <a:ext cx="23456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2042049" y="5414962"/>
              <a:ext cx="283136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Consolas" pitchFamily="49" charset="0"/>
                  <a:cs typeface="Consolas" pitchFamily="49" charset="0"/>
                </a:rPr>
                <a:t>2</a:t>
              </a:r>
              <a:endParaRPr lang="en-US" sz="1500" dirty="0"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914400" y="4191000"/>
            <a:ext cx="27064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Consolas" pitchFamily="49" charset="0"/>
                <a:cs typeface="Consolas" pitchFamily="49" charset="0"/>
              </a:rPr>
              <a:t>p</a:t>
            </a:r>
          </a:p>
        </p:txBody>
      </p:sp>
      <p:grpSp>
        <p:nvGrpSpPr>
          <p:cNvPr id="86" name="Group 85"/>
          <p:cNvGrpSpPr/>
          <p:nvPr/>
        </p:nvGrpSpPr>
        <p:grpSpPr>
          <a:xfrm>
            <a:off x="1185040" y="4352582"/>
            <a:ext cx="4834760" cy="1429436"/>
            <a:chOff x="1185040" y="4352582"/>
            <a:chExt cx="4834760" cy="1429436"/>
          </a:xfrm>
        </p:grpSpPr>
        <p:cxnSp>
          <p:nvCxnSpPr>
            <p:cNvPr id="80" name="Straight Connector 79"/>
            <p:cNvCxnSpPr>
              <a:stCxn id="78" idx="3"/>
            </p:cNvCxnSpPr>
            <p:nvPr/>
          </p:nvCxnSpPr>
          <p:spPr>
            <a:xfrm flipV="1">
              <a:off x="1185040" y="4352582"/>
              <a:ext cx="1520060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2705100" y="4352582"/>
              <a:ext cx="0" cy="142943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endCxn id="69" idx="2"/>
            </p:cNvCxnSpPr>
            <p:nvPr/>
          </p:nvCxnSpPr>
          <p:spPr>
            <a:xfrm flipV="1">
              <a:off x="2705100" y="5782016"/>
              <a:ext cx="3314700" cy="2"/>
            </a:xfrm>
            <a:prstGeom prst="line">
              <a:avLst/>
            </a:prstGeom>
            <a:ln w="28575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903567" y="5181600"/>
            <a:ext cx="5116233" cy="466383"/>
            <a:chOff x="903567" y="5181600"/>
            <a:chExt cx="5116233" cy="466383"/>
          </a:xfrm>
        </p:grpSpPr>
        <p:sp>
          <p:nvSpPr>
            <p:cNvPr id="55" name="TextBox 54"/>
            <p:cNvSpPr txBox="1"/>
            <p:nvPr/>
          </p:nvSpPr>
          <p:spPr>
            <a:xfrm>
              <a:off x="903567" y="5181600"/>
              <a:ext cx="1153833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 err="1">
                  <a:latin typeface="Consolas" pitchFamily="49" charset="0"/>
                  <a:cs typeface="Consolas" pitchFamily="49" charset="0"/>
                </a:rPr>
                <a:t>p</a:t>
              </a:r>
              <a:r>
                <a:rPr lang="en-US" sz="1500" dirty="0" err="1" smtClean="0">
                  <a:latin typeface="Consolas" pitchFamily="49" charset="0"/>
                  <a:cs typeface="Consolas" pitchFamily="49" charset="0"/>
                </a:rPr>
                <a:t>air_dict</a:t>
              </a:r>
              <a:endParaRPr lang="en-US" sz="1500" dirty="0">
                <a:latin typeface="Consolas" pitchFamily="49" charset="0"/>
                <a:cs typeface="Consolas" pitchFamily="49" charset="0"/>
              </a:endParaRPr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2057400" y="5343182"/>
              <a:ext cx="3962400" cy="304801"/>
              <a:chOff x="2057400" y="5343182"/>
              <a:chExt cx="3962400" cy="304801"/>
            </a:xfrm>
          </p:grpSpPr>
          <p:cxnSp>
            <p:nvCxnSpPr>
              <p:cNvPr id="60" name="Straight Connector 59"/>
              <p:cNvCxnSpPr>
                <a:stCxn id="55" idx="3"/>
              </p:cNvCxnSpPr>
              <p:nvPr/>
            </p:nvCxnSpPr>
            <p:spPr>
              <a:xfrm flipV="1">
                <a:off x="2057400" y="5343182"/>
                <a:ext cx="1207262" cy="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3264662" y="5343183"/>
                <a:ext cx="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/>
              <p:cNvCxnSpPr/>
              <p:nvPr/>
            </p:nvCxnSpPr>
            <p:spPr>
              <a:xfrm>
                <a:off x="3264662" y="5647982"/>
                <a:ext cx="2755138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66580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p[‘first’] = 3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83355" y="3429000"/>
            <a:ext cx="1250245" cy="1219201"/>
            <a:chOff x="867833" y="1600199"/>
            <a:chExt cx="1875367" cy="1828801"/>
          </a:xfrm>
        </p:grpSpPr>
        <p:sp>
          <p:nvSpPr>
            <p:cNvPr id="5" name="Rectangle 4"/>
            <p:cNvSpPr/>
            <p:nvPr/>
          </p:nvSpPr>
          <p:spPr>
            <a:xfrm>
              <a:off x="914400" y="1600200"/>
              <a:ext cx="1828800" cy="1828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914400" y="1600200"/>
              <a:ext cx="359394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67833" y="1600199"/>
              <a:ext cx="452528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latin typeface="HelveticaNeueLT Std Med" pitchFamily="34" charset="0"/>
                </a:rPr>
                <a:t>G</a:t>
              </a:r>
              <a:endParaRPr lang="en-US" sz="1200" dirty="0">
                <a:latin typeface="HelveticaNeueLT Std Med" pitchFamily="34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914400" y="3962400"/>
            <a:ext cx="11811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err="1" smtClean="0">
                <a:latin typeface="Consolas" pitchFamily="49" charset="0"/>
                <a:cs typeface="Consolas" pitchFamily="49" charset="0"/>
              </a:rPr>
              <a:t>make_pair</a:t>
            </a:r>
            <a:endParaRPr lang="en-US" sz="15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019300" y="2895600"/>
            <a:ext cx="3924300" cy="2394466"/>
            <a:chOff x="2019300" y="1066800"/>
            <a:chExt cx="3924300" cy="2394466"/>
          </a:xfrm>
        </p:grpSpPr>
        <p:grpSp>
          <p:nvGrpSpPr>
            <p:cNvPr id="10" name="Group 9"/>
            <p:cNvGrpSpPr/>
            <p:nvPr/>
          </p:nvGrpSpPr>
          <p:grpSpPr>
            <a:xfrm>
              <a:off x="3264662" y="2057400"/>
              <a:ext cx="2678938" cy="1403866"/>
              <a:chOff x="3264662" y="2057400"/>
              <a:chExt cx="2678938" cy="1403866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3417062" y="2057400"/>
                <a:ext cx="489466" cy="489466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906528" y="2057400"/>
                <a:ext cx="489466" cy="489466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3264662" y="2265882"/>
                <a:ext cx="2678938" cy="1195384"/>
                <a:chOff x="1800460" y="1785832"/>
                <a:chExt cx="2678938" cy="1195384"/>
              </a:xfrm>
            </p:grpSpPr>
            <p:sp>
              <p:nvSpPr>
                <p:cNvPr id="18" name="TextBox 17"/>
                <p:cNvSpPr txBox="1"/>
                <p:nvPr/>
              </p:nvSpPr>
              <p:spPr>
                <a:xfrm>
                  <a:off x="1800460" y="2427218"/>
                  <a:ext cx="2678938" cy="5539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500" dirty="0" err="1" smtClean="0">
                      <a:latin typeface="+mj-lt"/>
                      <a:cs typeface="Consolas" pitchFamily="49" charset="0"/>
                    </a:rPr>
                    <a:t>params</a:t>
                  </a:r>
                  <a:r>
                    <a:rPr lang="en-US" sz="1500" dirty="0" smtClean="0">
                      <a:latin typeface="+mj-lt"/>
                      <a:cs typeface="Consolas" pitchFamily="49" charset="0"/>
                    </a:rPr>
                    <a:t>: </a:t>
                  </a:r>
                  <a:r>
                    <a:rPr lang="en-US" sz="1500" dirty="0" smtClean="0">
                      <a:latin typeface="Consolas" pitchFamily="49" charset="0"/>
                      <a:cs typeface="Consolas" pitchFamily="49" charset="0"/>
                    </a:rPr>
                    <a:t>(first, second)</a:t>
                  </a:r>
                </a:p>
                <a:p>
                  <a:r>
                    <a:rPr lang="en-US" sz="1500" dirty="0" smtClean="0">
                      <a:latin typeface="+mj-lt"/>
                      <a:cs typeface="Consolas" pitchFamily="49" charset="0"/>
                    </a:rPr>
                    <a:t>body: </a:t>
                  </a:r>
                  <a:r>
                    <a:rPr lang="en-US" sz="1500" dirty="0" err="1" smtClean="0">
                      <a:latin typeface="Consolas" pitchFamily="49" charset="0"/>
                      <a:cs typeface="Consolas" pitchFamily="49" charset="0"/>
                    </a:rPr>
                    <a:t>pair_dict</a:t>
                  </a:r>
                  <a:r>
                    <a:rPr lang="en-US" sz="1500" dirty="0" smtClean="0">
                      <a:latin typeface="Consolas" pitchFamily="49" charset="0"/>
                      <a:cs typeface="Consolas" pitchFamily="49" charset="0"/>
                    </a:rPr>
                    <a:t> = { ... }</a:t>
                  </a:r>
                  <a:endParaRPr lang="en-US" sz="1500" dirty="0">
                    <a:latin typeface="Consolas" pitchFamily="49" charset="0"/>
                    <a:cs typeface="Consolas" pitchFamily="49" charset="0"/>
                  </a:endParaRPr>
                </a:p>
              </p:txBody>
            </p:sp>
            <p:cxnSp>
              <p:nvCxnSpPr>
                <p:cNvPr id="19" name="Straight Arrow Connector 18"/>
                <p:cNvCxnSpPr/>
                <p:nvPr/>
              </p:nvCxnSpPr>
              <p:spPr>
                <a:xfrm>
                  <a:off x="2197593" y="1822083"/>
                  <a:ext cx="0" cy="625733"/>
                </a:xfrm>
                <a:prstGeom prst="straightConnector1">
                  <a:avLst/>
                </a:prstGeom>
                <a:ln>
                  <a:tailEnd type="stealth" w="lg" len="lg"/>
                </a:ln>
                <a:effectLst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0" name="Oval 19"/>
                <p:cNvSpPr/>
                <p:nvPr/>
              </p:nvSpPr>
              <p:spPr>
                <a:xfrm>
                  <a:off x="2159493" y="1785832"/>
                  <a:ext cx="76200" cy="72502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" name="Oval 16"/>
              <p:cNvSpPr/>
              <p:nvPr/>
            </p:nvSpPr>
            <p:spPr>
              <a:xfrm>
                <a:off x="4113161" y="2265882"/>
                <a:ext cx="76200" cy="7250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1" name="Straight Connector 10"/>
            <p:cNvCxnSpPr>
              <a:stCxn id="17" idx="0"/>
            </p:cNvCxnSpPr>
            <p:nvPr/>
          </p:nvCxnSpPr>
          <p:spPr>
            <a:xfrm flipV="1">
              <a:off x="4151261" y="1066801"/>
              <a:ext cx="0" cy="119908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2019301" y="1066800"/>
              <a:ext cx="213196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019300" y="1066800"/>
              <a:ext cx="0" cy="533400"/>
            </a:xfrm>
            <a:prstGeom prst="line">
              <a:avLst/>
            </a:prstGeom>
            <a:ln w="28575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Straight Arrow Connector 20"/>
          <p:cNvCxnSpPr/>
          <p:nvPr/>
        </p:nvCxnSpPr>
        <p:spPr>
          <a:xfrm>
            <a:off x="2019300" y="4138616"/>
            <a:ext cx="1371600" cy="0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roup 86"/>
          <p:cNvGrpSpPr/>
          <p:nvPr/>
        </p:nvGrpSpPr>
        <p:grpSpPr>
          <a:xfrm>
            <a:off x="851294" y="4648201"/>
            <a:ext cx="1282306" cy="1552578"/>
            <a:chOff x="851294" y="4648201"/>
            <a:chExt cx="1282306" cy="1552578"/>
          </a:xfrm>
        </p:grpSpPr>
        <p:grpSp>
          <p:nvGrpSpPr>
            <p:cNvPr id="51" name="Group 50"/>
            <p:cNvGrpSpPr/>
            <p:nvPr/>
          </p:nvGrpSpPr>
          <p:grpSpPr>
            <a:xfrm>
              <a:off x="851294" y="4981578"/>
              <a:ext cx="1282306" cy="1219201"/>
              <a:chOff x="819741" y="1600199"/>
              <a:chExt cx="1923459" cy="1828801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914400" y="1600200"/>
                <a:ext cx="1828800" cy="18288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914400" y="1600200"/>
                <a:ext cx="359394" cy="36933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819741" y="1600199"/>
                <a:ext cx="548709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 smtClean="0">
                    <a:latin typeface="HelveticaNeueLT Std Med" pitchFamily="34" charset="0"/>
                  </a:rPr>
                  <a:t>E1</a:t>
                </a:r>
                <a:endParaRPr lang="en-US" sz="1200" dirty="0">
                  <a:latin typeface="HelveticaNeueLT Std Med" pitchFamily="34" charset="0"/>
                </a:endParaRPr>
              </a:p>
            </p:txBody>
          </p:sp>
        </p:grpSp>
        <p:cxnSp>
          <p:nvCxnSpPr>
            <p:cNvPr id="56" name="Straight Arrow Connector 55"/>
            <p:cNvCxnSpPr>
              <a:stCxn id="52" idx="0"/>
              <a:endCxn id="5" idx="2"/>
            </p:cNvCxnSpPr>
            <p:nvPr/>
          </p:nvCxnSpPr>
          <p:spPr>
            <a:xfrm flipV="1">
              <a:off x="1524000" y="4648201"/>
              <a:ext cx="0" cy="33337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883355" y="5486400"/>
            <a:ext cx="1250245" cy="323166"/>
            <a:chOff x="883355" y="5414962"/>
            <a:chExt cx="1250245" cy="323166"/>
          </a:xfrm>
        </p:grpSpPr>
        <p:sp>
          <p:nvSpPr>
            <p:cNvPr id="57" name="TextBox 56"/>
            <p:cNvSpPr txBox="1"/>
            <p:nvPr/>
          </p:nvSpPr>
          <p:spPr>
            <a:xfrm>
              <a:off x="883355" y="5414963"/>
              <a:ext cx="793045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Consolas" pitchFamily="49" charset="0"/>
                  <a:cs typeface="Consolas" pitchFamily="49" charset="0"/>
                </a:rPr>
                <a:t>first</a:t>
              </a:r>
              <a:endParaRPr lang="en-US" sz="1500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>
              <a:off x="1653613" y="5576545"/>
              <a:ext cx="23456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1850464" y="5414962"/>
              <a:ext cx="283136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Consolas" pitchFamily="49" charset="0"/>
                  <a:cs typeface="Consolas" pitchFamily="49" charset="0"/>
                </a:rPr>
                <a:t>1</a:t>
              </a:r>
              <a:endParaRPr lang="en-US" sz="1500" dirty="0">
                <a:latin typeface="Consolas" pitchFamily="49" charset="0"/>
                <a:cs typeface="Consolas" pitchFamily="49" charset="0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883354" y="5728945"/>
            <a:ext cx="1250246" cy="323166"/>
            <a:chOff x="877385" y="5414962"/>
            <a:chExt cx="1250246" cy="323166"/>
          </a:xfrm>
        </p:grpSpPr>
        <p:sp>
          <p:nvSpPr>
            <p:cNvPr id="66" name="TextBox 65"/>
            <p:cNvSpPr txBox="1"/>
            <p:nvPr/>
          </p:nvSpPr>
          <p:spPr>
            <a:xfrm>
              <a:off x="877385" y="5414963"/>
              <a:ext cx="834129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Consolas" pitchFamily="49" charset="0"/>
                  <a:cs typeface="Consolas" pitchFamily="49" charset="0"/>
                </a:rPr>
                <a:t>second</a:t>
              </a:r>
              <a:endParaRPr lang="en-US" sz="1500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>
              <a:off x="1647645" y="5576545"/>
              <a:ext cx="23456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1844495" y="5414962"/>
              <a:ext cx="283136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Consolas" pitchFamily="49" charset="0"/>
                  <a:cs typeface="Consolas" pitchFamily="49" charset="0"/>
                </a:rPr>
                <a:t>2</a:t>
              </a:r>
              <a:endParaRPr lang="en-US" sz="1500" dirty="0"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69" name="Oval 68"/>
          <p:cNvSpPr/>
          <p:nvPr/>
        </p:nvSpPr>
        <p:spPr>
          <a:xfrm>
            <a:off x="6019800" y="5141654"/>
            <a:ext cx="1752600" cy="128072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Group 69"/>
          <p:cNvGrpSpPr/>
          <p:nvPr/>
        </p:nvGrpSpPr>
        <p:grpSpPr>
          <a:xfrm>
            <a:off x="6096001" y="5486400"/>
            <a:ext cx="1523999" cy="553999"/>
            <a:chOff x="883355" y="5414962"/>
            <a:chExt cx="1250245" cy="553999"/>
          </a:xfrm>
        </p:grpSpPr>
        <p:sp>
          <p:nvSpPr>
            <p:cNvPr id="71" name="TextBox 70"/>
            <p:cNvSpPr txBox="1"/>
            <p:nvPr/>
          </p:nvSpPr>
          <p:spPr>
            <a:xfrm>
              <a:off x="883355" y="5414963"/>
              <a:ext cx="793045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Consolas" pitchFamily="49" charset="0"/>
                  <a:cs typeface="Consolas" pitchFamily="49" charset="0"/>
                </a:rPr>
                <a:t>‘first’</a:t>
              </a:r>
              <a:endParaRPr lang="en-US" sz="1500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>
              <a:off x="1653613" y="5576545"/>
              <a:ext cx="23456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1850464" y="5414962"/>
              <a:ext cx="283136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Consolas" pitchFamily="49" charset="0"/>
                  <a:cs typeface="Consolas" pitchFamily="49" charset="0"/>
                </a:rPr>
                <a:t>1</a:t>
              </a:r>
              <a:endParaRPr lang="en-US" sz="1500" dirty="0">
                <a:latin typeface="Consolas" pitchFamily="49" charset="0"/>
                <a:cs typeface="Consolas" pitchFamily="49" charset="0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6096000" y="5791200"/>
            <a:ext cx="1447800" cy="323166"/>
            <a:chOff x="877385" y="5414962"/>
            <a:chExt cx="1447800" cy="323166"/>
          </a:xfrm>
        </p:grpSpPr>
        <p:sp>
          <p:nvSpPr>
            <p:cNvPr id="75" name="TextBox 74"/>
            <p:cNvSpPr txBox="1"/>
            <p:nvPr/>
          </p:nvSpPr>
          <p:spPr>
            <a:xfrm>
              <a:off x="877385" y="5414963"/>
              <a:ext cx="108188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Consolas" pitchFamily="49" charset="0"/>
                  <a:cs typeface="Consolas" pitchFamily="49" charset="0"/>
                </a:rPr>
                <a:t>‘second’</a:t>
              </a:r>
              <a:endParaRPr lang="en-US" sz="1500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>
              <a:off x="1845199" y="5576545"/>
              <a:ext cx="23456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2042049" y="5414962"/>
              <a:ext cx="283136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Consolas" pitchFamily="49" charset="0"/>
                  <a:cs typeface="Consolas" pitchFamily="49" charset="0"/>
                </a:rPr>
                <a:t>2</a:t>
              </a:r>
              <a:endParaRPr lang="en-US" sz="1500" dirty="0"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914400" y="4191000"/>
            <a:ext cx="27064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Consolas" pitchFamily="49" charset="0"/>
                <a:cs typeface="Consolas" pitchFamily="49" charset="0"/>
              </a:rPr>
              <a:t>p</a:t>
            </a:r>
          </a:p>
        </p:txBody>
      </p:sp>
      <p:grpSp>
        <p:nvGrpSpPr>
          <p:cNvPr id="86" name="Group 85"/>
          <p:cNvGrpSpPr/>
          <p:nvPr/>
        </p:nvGrpSpPr>
        <p:grpSpPr>
          <a:xfrm>
            <a:off x="1185040" y="4352582"/>
            <a:ext cx="4834760" cy="1429436"/>
            <a:chOff x="1185040" y="4352582"/>
            <a:chExt cx="4834760" cy="1429436"/>
          </a:xfrm>
        </p:grpSpPr>
        <p:cxnSp>
          <p:nvCxnSpPr>
            <p:cNvPr id="80" name="Straight Connector 79"/>
            <p:cNvCxnSpPr>
              <a:stCxn id="78" idx="3"/>
            </p:cNvCxnSpPr>
            <p:nvPr/>
          </p:nvCxnSpPr>
          <p:spPr>
            <a:xfrm flipV="1">
              <a:off x="1185040" y="4352582"/>
              <a:ext cx="1520060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2705100" y="4352582"/>
              <a:ext cx="0" cy="142943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endCxn id="69" idx="2"/>
            </p:cNvCxnSpPr>
            <p:nvPr/>
          </p:nvCxnSpPr>
          <p:spPr>
            <a:xfrm flipV="1">
              <a:off x="2705100" y="5782016"/>
              <a:ext cx="3314700" cy="2"/>
            </a:xfrm>
            <a:prstGeom prst="line">
              <a:avLst/>
            </a:prstGeom>
            <a:ln w="28575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7315200" y="5509779"/>
            <a:ext cx="228600" cy="281421"/>
            <a:chOff x="3571875" y="4953000"/>
            <a:chExt cx="314325" cy="382548"/>
          </a:xfrm>
        </p:grpSpPr>
        <p:cxnSp>
          <p:nvCxnSpPr>
            <p:cNvPr id="59" name="Straight Connector 58"/>
            <p:cNvCxnSpPr/>
            <p:nvPr/>
          </p:nvCxnSpPr>
          <p:spPr>
            <a:xfrm flipV="1">
              <a:off x="3571875" y="4953000"/>
              <a:ext cx="314325" cy="36933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3581399" y="4966216"/>
              <a:ext cx="295275" cy="36933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7469195" y="5486400"/>
            <a:ext cx="2968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3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903567" y="5181600"/>
            <a:ext cx="5116233" cy="466383"/>
            <a:chOff x="903567" y="5181600"/>
            <a:chExt cx="5116233" cy="466383"/>
          </a:xfrm>
        </p:grpSpPr>
        <p:sp>
          <p:nvSpPr>
            <p:cNvPr id="62" name="TextBox 61"/>
            <p:cNvSpPr txBox="1"/>
            <p:nvPr/>
          </p:nvSpPr>
          <p:spPr>
            <a:xfrm>
              <a:off x="903567" y="5181600"/>
              <a:ext cx="1153833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 err="1" smtClean="0">
                  <a:latin typeface="Consolas" pitchFamily="49" charset="0"/>
                  <a:cs typeface="Consolas" pitchFamily="49" charset="0"/>
                </a:rPr>
                <a:t>pair_dict</a:t>
              </a:r>
              <a:endParaRPr lang="en-US" sz="1500" dirty="0">
                <a:latin typeface="Consolas" pitchFamily="49" charset="0"/>
                <a:cs typeface="Consolas" pitchFamily="49" charset="0"/>
              </a:endParaRPr>
            </a:p>
          </p:txBody>
        </p:sp>
        <p:grpSp>
          <p:nvGrpSpPr>
            <p:cNvPr id="79" name="Group 78"/>
            <p:cNvGrpSpPr/>
            <p:nvPr/>
          </p:nvGrpSpPr>
          <p:grpSpPr>
            <a:xfrm>
              <a:off x="2057400" y="5343182"/>
              <a:ext cx="3962400" cy="304801"/>
              <a:chOff x="2057400" y="5343182"/>
              <a:chExt cx="3962400" cy="304801"/>
            </a:xfrm>
          </p:grpSpPr>
          <p:cxnSp>
            <p:nvCxnSpPr>
              <p:cNvPr id="81" name="Straight Connector 80"/>
              <p:cNvCxnSpPr>
                <a:stCxn id="62" idx="3"/>
              </p:cNvCxnSpPr>
              <p:nvPr/>
            </p:nvCxnSpPr>
            <p:spPr>
              <a:xfrm flipV="1">
                <a:off x="2057400" y="5343182"/>
                <a:ext cx="1207262" cy="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3264662" y="5343183"/>
                <a:ext cx="0" cy="30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/>
              <p:cNvCxnSpPr/>
              <p:nvPr/>
            </p:nvCxnSpPr>
            <p:spPr>
              <a:xfrm>
                <a:off x="3264662" y="5647982"/>
                <a:ext cx="2755138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82886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OOP Implementation: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62500" lnSpcReduction="20000"/>
          </a:bodyPr>
          <a:lstStyle/>
          <a:p>
            <a:pPr marL="0" indent="0">
              <a:buNone/>
            </a:pPr>
            <a:r>
              <a:rPr lang="en-US" b="1" i="1" dirty="0" smtClean="0"/>
              <a:t>Modified solution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make_class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(attributes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={},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base_class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=None):</a:t>
            </a:r>
          </a:p>
          <a:p>
            <a:pPr marL="0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get_value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(name):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    if name in attributes: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        return attributes[name]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elif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base_class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is not None: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        return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base_class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[‘get’](name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set_value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(name, value):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attributes[name] = value</a:t>
            </a:r>
          </a:p>
          <a:p>
            <a:pPr marL="0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cls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{‘get’: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get_value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‘set’: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set_value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cls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962400" y="2590800"/>
            <a:ext cx="5105400" cy="381000"/>
            <a:chOff x="3962400" y="2590800"/>
            <a:chExt cx="5105400" cy="381000"/>
          </a:xfrm>
        </p:grpSpPr>
        <p:sp>
          <p:nvSpPr>
            <p:cNvPr id="4" name="Rectangle 3"/>
            <p:cNvSpPr/>
            <p:nvPr/>
          </p:nvSpPr>
          <p:spPr>
            <a:xfrm>
              <a:off x="4800600" y="2590800"/>
              <a:ext cx="4267200" cy="3810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To find the value of a class attribute…</a:t>
              </a:r>
              <a:endParaRPr lang="en-US" dirty="0"/>
            </a:p>
          </p:txBody>
        </p:sp>
        <p:cxnSp>
          <p:nvCxnSpPr>
            <p:cNvPr id="6" name="Straight Arrow Connector 5"/>
            <p:cNvCxnSpPr>
              <a:stCxn id="4" idx="1"/>
            </p:cNvCxnSpPr>
            <p:nvPr/>
          </p:nvCxnSpPr>
          <p:spPr>
            <a:xfrm flipH="1">
              <a:off x="3962400" y="2781300"/>
              <a:ext cx="838200" cy="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4800600" y="3048000"/>
            <a:ext cx="4267200" cy="533400"/>
            <a:chOff x="4648200" y="2895600"/>
            <a:chExt cx="4267200" cy="533400"/>
          </a:xfrm>
        </p:grpSpPr>
        <p:cxnSp>
          <p:nvCxnSpPr>
            <p:cNvPr id="10" name="Straight Arrow Connector 9"/>
            <p:cNvCxnSpPr/>
            <p:nvPr/>
          </p:nvCxnSpPr>
          <p:spPr>
            <a:xfrm flipH="1" flipV="1">
              <a:off x="4648200" y="2933700"/>
              <a:ext cx="1066800" cy="2286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5562600" y="2895600"/>
              <a:ext cx="3352800" cy="5334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… check if it is already in the dictionary of attributes.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162549" y="4162425"/>
            <a:ext cx="3905251" cy="942975"/>
            <a:chOff x="5162549" y="4162425"/>
            <a:chExt cx="3905251" cy="942975"/>
          </a:xfrm>
        </p:grpSpPr>
        <p:sp>
          <p:nvSpPr>
            <p:cNvPr id="19" name="Freeform 18"/>
            <p:cNvSpPr/>
            <p:nvPr/>
          </p:nvSpPr>
          <p:spPr>
            <a:xfrm>
              <a:off x="5162549" y="4162425"/>
              <a:ext cx="704851" cy="598376"/>
            </a:xfrm>
            <a:custGeom>
              <a:avLst/>
              <a:gdLst>
                <a:gd name="connsiteX0" fmla="*/ 422405 w 422405"/>
                <a:gd name="connsiteY0" fmla="*/ 552450 h 598376"/>
                <a:gd name="connsiteX1" fmla="*/ 50930 w 422405"/>
                <a:gd name="connsiteY1" fmla="*/ 542925 h 598376"/>
                <a:gd name="connsiteX2" fmla="*/ 12830 w 422405"/>
                <a:gd name="connsiteY2" fmla="*/ 0 h 598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2405" h="598376">
                  <a:moveTo>
                    <a:pt x="422405" y="552450"/>
                  </a:moveTo>
                  <a:cubicBezTo>
                    <a:pt x="270798" y="593725"/>
                    <a:pt x="119192" y="635000"/>
                    <a:pt x="50930" y="542925"/>
                  </a:cubicBezTo>
                  <a:cubicBezTo>
                    <a:pt x="-17332" y="450850"/>
                    <a:pt x="-2251" y="225425"/>
                    <a:pt x="12830" y="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715000" y="4267200"/>
              <a:ext cx="3352800" cy="838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Otherwise, if there is a parent class, check if the parent class has the class attribute.</a:t>
              </a:r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352800" y="5562600"/>
            <a:ext cx="4211920" cy="1066800"/>
            <a:chOff x="3429000" y="5562600"/>
            <a:chExt cx="4211920" cy="1066800"/>
          </a:xfrm>
        </p:grpSpPr>
        <p:sp>
          <p:nvSpPr>
            <p:cNvPr id="27" name="Freeform 26"/>
            <p:cNvSpPr/>
            <p:nvPr/>
          </p:nvSpPr>
          <p:spPr>
            <a:xfrm>
              <a:off x="7115908" y="5562600"/>
              <a:ext cx="525012" cy="457200"/>
            </a:xfrm>
            <a:custGeom>
              <a:avLst/>
              <a:gdLst>
                <a:gd name="connsiteX0" fmla="*/ 281354 w 525012"/>
                <a:gd name="connsiteY0" fmla="*/ 457200 h 457200"/>
                <a:gd name="connsiteX1" fmla="*/ 515815 w 525012"/>
                <a:gd name="connsiteY1" fmla="*/ 82062 h 457200"/>
                <a:gd name="connsiteX2" fmla="*/ 0 w 525012"/>
                <a:gd name="connsiteY2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25012" h="457200">
                  <a:moveTo>
                    <a:pt x="281354" y="457200"/>
                  </a:moveTo>
                  <a:cubicBezTo>
                    <a:pt x="422030" y="307731"/>
                    <a:pt x="562707" y="158262"/>
                    <a:pt x="515815" y="82062"/>
                  </a:cubicBezTo>
                  <a:cubicBezTo>
                    <a:pt x="468923" y="5862"/>
                    <a:pt x="234461" y="2931"/>
                    <a:pt x="0" y="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429000" y="5791200"/>
              <a:ext cx="4191000" cy="838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 class is still a dictionary! The two new messages 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get</a:t>
              </a:r>
              <a:r>
                <a:rPr lang="en-US" dirty="0" smtClean="0"/>
                <a:t> and 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set</a:t>
              </a:r>
              <a:r>
                <a:rPr lang="en-US" dirty="0" smtClean="0"/>
                <a:t> allow us to use the general getter and setter functions.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9291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2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lec20</Template>
  <TotalTime>708</TotalTime>
  <Words>2183</Words>
  <Application>Microsoft Office PowerPoint</Application>
  <PresentationFormat>On-screen Show (4:3)</PresentationFormat>
  <Paragraphs>367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lec20</vt:lpstr>
      <vt:lpstr>CS61A Lecture 21 Scheme</vt:lpstr>
      <vt:lpstr>Computer Science in the News</vt:lpstr>
      <vt:lpstr>Today</vt:lpstr>
      <vt:lpstr>Review: Dispatch Dictionaries</vt:lpstr>
      <vt:lpstr>Review: Dispatch Dictionaries</vt:lpstr>
      <vt:lpstr>Dispatch Dictionaries</vt:lpstr>
      <vt:lpstr>Dispatch Dictionaries</vt:lpstr>
      <vt:lpstr>Dispatch Dictionaries</vt:lpstr>
      <vt:lpstr>Review: OOP Implementation: Inheritance</vt:lpstr>
      <vt:lpstr>Review: OOP Implementation: Objects</vt:lpstr>
      <vt:lpstr>Review: OOP Implementation: Objects</vt:lpstr>
      <vt:lpstr>Review: OOP Implementation: Objects</vt:lpstr>
      <vt:lpstr>Review: OOP Implementation: Instantiation and Initialization</vt:lpstr>
      <vt:lpstr>Review: OOP Implementation: Usage</vt:lpstr>
      <vt:lpstr>Review: OOP Implementation: Usage</vt:lpstr>
      <vt:lpstr>Announcements: Midterm 2</vt:lpstr>
      <vt:lpstr>Announcements</vt:lpstr>
      <vt:lpstr>Scheme: A Dialect of Lisp</vt:lpstr>
      <vt:lpstr>Scheme: Simple Examples</vt:lpstr>
      <vt:lpstr>Scheme: Simple Examples</vt:lpstr>
      <vt:lpstr>Scheme: Simple Examples</vt:lpstr>
      <vt:lpstr>Scheme: Prefix Notation</vt:lpstr>
      <vt:lpstr>Scheme: Variables</vt:lpstr>
      <vt:lpstr>Scheme: Functions</vt:lpstr>
      <vt:lpstr>Scheme: Functions</vt:lpstr>
      <vt:lpstr>Scheme: Repetition</vt:lpstr>
      <vt:lpstr>Scheme: More Examples</vt:lpstr>
      <vt:lpstr>Break: Some Lisp Comics</vt:lpstr>
      <vt:lpstr>Scheme: Pairs and Lists</vt:lpstr>
      <vt:lpstr>Scheme: Lists</vt:lpstr>
      <vt:lpstr>Practice: Scheme</vt:lpstr>
      <vt:lpstr>Practice: Scheme</vt:lpstr>
      <vt:lpstr>Practice: Scheme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CS61A Lecture 20 Object-Oriented Programming: Implementation</dc:title>
  <dc:creator>Tom</dc:creator>
  <cp:lastModifiedBy>advancedversion</cp:lastModifiedBy>
  <cp:revision>26</cp:revision>
  <cp:lastPrinted>2012-07-23T16:27:15Z</cp:lastPrinted>
  <dcterms:created xsi:type="dcterms:W3CDTF">2012-07-24T13:35:27Z</dcterms:created>
  <dcterms:modified xsi:type="dcterms:W3CDTF">2012-07-28T05:50:22Z</dcterms:modified>
</cp:coreProperties>
</file>