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9"/>
  </p:notesMasterIdLst>
  <p:handoutMasterIdLst>
    <p:handoutMasterId r:id="rId40"/>
  </p:handoutMasterIdLst>
  <p:sldIdLst>
    <p:sldId id="256" r:id="rId2"/>
    <p:sldId id="290" r:id="rId3"/>
    <p:sldId id="291" r:id="rId4"/>
    <p:sldId id="293" r:id="rId5"/>
    <p:sldId id="297" r:id="rId6"/>
    <p:sldId id="302" r:id="rId7"/>
    <p:sldId id="369" r:id="rId8"/>
    <p:sldId id="371" r:id="rId9"/>
    <p:sldId id="342" r:id="rId10"/>
    <p:sldId id="344" r:id="rId11"/>
    <p:sldId id="345" r:id="rId12"/>
    <p:sldId id="346" r:id="rId13"/>
    <p:sldId id="347" r:id="rId14"/>
    <p:sldId id="348" r:id="rId15"/>
    <p:sldId id="349" r:id="rId16"/>
    <p:sldId id="351" r:id="rId17"/>
    <p:sldId id="350" r:id="rId18"/>
    <p:sldId id="353" r:id="rId19"/>
    <p:sldId id="352" r:id="rId20"/>
    <p:sldId id="362" r:id="rId21"/>
    <p:sldId id="354" r:id="rId22"/>
    <p:sldId id="355" r:id="rId23"/>
    <p:sldId id="373" r:id="rId24"/>
    <p:sldId id="356" r:id="rId25"/>
    <p:sldId id="357" r:id="rId26"/>
    <p:sldId id="358" r:id="rId27"/>
    <p:sldId id="327" r:id="rId28"/>
    <p:sldId id="359" r:id="rId29"/>
    <p:sldId id="363" r:id="rId30"/>
    <p:sldId id="361" r:id="rId31"/>
    <p:sldId id="364" r:id="rId32"/>
    <p:sldId id="365" r:id="rId33"/>
    <p:sldId id="366" r:id="rId34"/>
    <p:sldId id="367" r:id="rId35"/>
    <p:sldId id="368" r:id="rId36"/>
    <p:sldId id="372" r:id="rId37"/>
    <p:sldId id="329"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28330E01-EB2D-4714-BF2B-F5A810ECB6A1}">
          <p14:sldIdLst>
            <p14:sldId id="256"/>
          </p14:sldIdLst>
        </p14:section>
        <p14:section name="CS in the News" id="{8A07CB74-DB75-4F2D-8DAC-E6E24CBEFE57}">
          <p14:sldIdLst>
            <p14:sldId id="290"/>
          </p14:sldIdLst>
        </p14:section>
        <p14:section name="Agenda" id="{72534F13-0A5B-4506-8A0D-02A3BAD0CF47}">
          <p14:sldIdLst>
            <p14:sldId id="291"/>
          </p14:sldIdLst>
        </p14:section>
        <p14:section name="Review" id="{415AECB4-D46F-406A-8464-1491ABDD94B6}">
          <p14:sldIdLst>
            <p14:sldId id="293"/>
            <p14:sldId id="297"/>
            <p14:sldId id="302"/>
            <p14:sldId id="369"/>
            <p14:sldId id="371"/>
          </p14:sldIdLst>
        </p14:section>
        <p14:section name="Announcements" id="{6B629195-2781-4093-98AC-DABC1DB07021}">
          <p14:sldIdLst>
            <p14:sldId id="342"/>
          </p14:sldIdLst>
        </p14:section>
        <p14:section name="Py: Introduction and Motivation" id="{ED5DC6AE-E54C-43FC-9791-936875C179BC}">
          <p14:sldIdLst>
            <p14:sldId id="344"/>
            <p14:sldId id="345"/>
            <p14:sldId id="346"/>
            <p14:sldId id="347"/>
            <p14:sldId id="348"/>
            <p14:sldId id="349"/>
            <p14:sldId id="351"/>
          </p14:sldIdLst>
        </p14:section>
        <p14:section name="Py Organization" id="{3C0795A8-4DE4-47D7-AFA4-FF410B85400A}">
          <p14:sldIdLst>
            <p14:sldId id="350"/>
            <p14:sldId id="353"/>
            <p14:sldId id="352"/>
            <p14:sldId id="362"/>
          </p14:sldIdLst>
        </p14:section>
        <p14:section name="Py Environments" id="{6B8A19A5-7841-4264-92B1-1B536F2C328B}">
          <p14:sldIdLst>
            <p14:sldId id="354"/>
            <p14:sldId id="355"/>
            <p14:sldId id="373"/>
            <p14:sldId id="356"/>
            <p14:sldId id="357"/>
            <p14:sldId id="358"/>
          </p14:sldIdLst>
        </p14:section>
        <p14:section name="Break" id="{7A51DD54-F986-4DF1-9269-5D0C8CC0A8C9}">
          <p14:sldIdLst>
            <p14:sldId id="327"/>
          </p14:sldIdLst>
        </p14:section>
        <p14:section name="Py Stmts" id="{C2FE6A3B-AD24-47E2-A3A7-C61FD58B4E51}">
          <p14:sldIdLst>
            <p14:sldId id="359"/>
            <p14:sldId id="363"/>
            <p14:sldId id="361"/>
          </p14:sldIdLst>
        </p14:section>
        <p14:section name="Functions" id="{72DE30A5-F42C-4220-8306-B4F0784CD298}">
          <p14:sldIdLst>
            <p14:sldId id="364"/>
            <p14:sldId id="365"/>
            <p14:sldId id="366"/>
            <p14:sldId id="367"/>
            <p14:sldId id="368"/>
            <p14:sldId id="372"/>
          </p14:sldIdLst>
        </p14:section>
        <p14:section name="Conclusion" id="{9706F41D-37AA-4C6D-823C-2E5F12A2E12B}">
          <p14:sldIdLst>
            <p14:sldId id="32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75" autoAdjust="0"/>
    <p:restoredTop sz="92230" autoAdjust="0"/>
  </p:normalViewPr>
  <p:slideViewPr>
    <p:cSldViewPr>
      <p:cViewPr varScale="1">
        <p:scale>
          <a:sx n="123" d="100"/>
          <a:sy n="123" d="100"/>
        </p:scale>
        <p:origin x="-12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4"/>
    </p:cViewPr>
  </p:sorterViewPr>
  <p:notesViewPr>
    <p:cSldViewPr>
      <p:cViewPr varScale="1">
        <p:scale>
          <a:sx n="96" d="100"/>
          <a:sy n="96" d="100"/>
        </p:scale>
        <p:origin x="-3504"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433CEF-ED81-4DFB-951B-E3290E51FD9A}" type="doc">
      <dgm:prSet loTypeId="urn:microsoft.com/office/officeart/2005/8/layout/process1" loCatId="process" qsTypeId="urn:microsoft.com/office/officeart/2005/8/quickstyle/simple2" qsCatId="simple" csTypeId="urn:microsoft.com/office/officeart/2005/8/colors/colorful1" csCatId="colorful" phldr="1"/>
      <dgm:spPr/>
      <dgm:t>
        <a:bodyPr/>
        <a:lstStyle/>
        <a:p>
          <a:endParaRPr lang="en-US"/>
        </a:p>
      </dgm:t>
    </dgm:pt>
    <dgm:pt modelId="{CE573030-2E48-428D-A82F-9CEF78D0C0CF}">
      <dgm:prSet phldrT="[Text]" custT="1"/>
      <dgm:spPr>
        <a:solidFill>
          <a:schemeClr val="accent5">
            <a:lumMod val="75000"/>
          </a:schemeClr>
        </a:solidFill>
      </dgm:spPr>
      <dgm:t>
        <a:bodyPr/>
        <a:lstStyle/>
        <a:p>
          <a:pPr algn="ctr"/>
          <a:endParaRPr lang="en-US" sz="1200" i="1" dirty="0"/>
        </a:p>
      </dgm:t>
    </dgm:pt>
    <dgm:pt modelId="{9C770306-6265-4BC7-A6BB-827520A067CA}" type="parTrans" cxnId="{F4878FF4-1B11-49B1-B499-5159C7557919}">
      <dgm:prSet/>
      <dgm:spPr/>
      <dgm:t>
        <a:bodyPr/>
        <a:lstStyle/>
        <a:p>
          <a:pPr algn="ctr"/>
          <a:endParaRPr lang="en-US"/>
        </a:p>
      </dgm:t>
    </dgm:pt>
    <dgm:pt modelId="{BF424601-94E3-48D2-83CE-BC74FFC9DCFB}" type="sibTrans" cxnId="{F4878FF4-1B11-49B1-B499-5159C7557919}">
      <dgm:prSet/>
      <dgm:spPr>
        <a:solidFill>
          <a:schemeClr val="accent5">
            <a:lumMod val="75000"/>
          </a:schemeClr>
        </a:solidFill>
      </dgm:spPr>
      <dgm:t>
        <a:bodyPr/>
        <a:lstStyle/>
        <a:p>
          <a:pPr algn="ctr"/>
          <a:endParaRPr lang="en-US" dirty="0"/>
        </a:p>
      </dgm:t>
    </dgm:pt>
    <dgm:pt modelId="{B6742C2C-C856-41E7-BA13-E2EB2987F62B}">
      <dgm:prSet phldrT="[Text]" custT="1"/>
      <dgm:spPr>
        <a:solidFill>
          <a:schemeClr val="accent6">
            <a:lumMod val="75000"/>
          </a:schemeClr>
        </a:solidFill>
      </dgm:spPr>
      <dgm:t>
        <a:bodyPr/>
        <a:lstStyle/>
        <a:p>
          <a:pPr algn="ctr"/>
          <a:endParaRPr lang="en-US" sz="1200" i="1" dirty="0"/>
        </a:p>
      </dgm:t>
    </dgm:pt>
    <dgm:pt modelId="{20B3C5A9-2C5C-44E6-AA16-FC2C95D80950}" type="parTrans" cxnId="{CBC8E527-7326-4D65-A845-37FE7BD24657}">
      <dgm:prSet/>
      <dgm:spPr/>
      <dgm:t>
        <a:bodyPr/>
        <a:lstStyle/>
        <a:p>
          <a:pPr algn="ctr"/>
          <a:endParaRPr lang="en-US"/>
        </a:p>
      </dgm:t>
    </dgm:pt>
    <dgm:pt modelId="{F85978BD-2198-4F94-9918-FE620B28CA88}" type="sibTrans" cxnId="{CBC8E527-7326-4D65-A845-37FE7BD24657}">
      <dgm:prSet/>
      <dgm:spPr/>
      <dgm:t>
        <a:bodyPr/>
        <a:lstStyle/>
        <a:p>
          <a:pPr algn="ctr"/>
          <a:endParaRPr lang="en-US"/>
        </a:p>
      </dgm:t>
    </dgm:pt>
    <dgm:pt modelId="{B03FB4AE-34EE-4383-8B0B-BB2D0DFEEA26}">
      <dgm:prSet phldrT="[Text]" custT="1"/>
      <dgm:spPr>
        <a:solidFill>
          <a:schemeClr val="accent4">
            <a:lumMod val="75000"/>
          </a:schemeClr>
        </a:solidFill>
      </dgm:spPr>
      <dgm:t>
        <a:bodyPr/>
        <a:lstStyle/>
        <a:p>
          <a:pPr algn="ctr"/>
          <a:endParaRPr lang="en-US" sz="1200" i="1" dirty="0"/>
        </a:p>
      </dgm:t>
    </dgm:pt>
    <dgm:pt modelId="{C30A0E2B-1DB0-4CCA-92D0-5A0FD3C733F1}" type="sibTrans" cxnId="{62D13861-A773-4133-A51A-9EE6286048B2}">
      <dgm:prSet/>
      <dgm:spPr>
        <a:solidFill>
          <a:schemeClr val="accent4">
            <a:lumMod val="75000"/>
          </a:schemeClr>
        </a:solidFill>
      </dgm:spPr>
      <dgm:t>
        <a:bodyPr/>
        <a:lstStyle/>
        <a:p>
          <a:pPr algn="ctr"/>
          <a:endParaRPr lang="en-US" dirty="0"/>
        </a:p>
      </dgm:t>
    </dgm:pt>
    <dgm:pt modelId="{D4E31FC5-DC67-40E9-86C4-41B10117EBB3}" type="parTrans" cxnId="{62D13861-A773-4133-A51A-9EE6286048B2}">
      <dgm:prSet/>
      <dgm:spPr/>
      <dgm:t>
        <a:bodyPr/>
        <a:lstStyle/>
        <a:p>
          <a:pPr algn="ctr"/>
          <a:endParaRPr lang="en-US"/>
        </a:p>
      </dgm:t>
    </dgm:pt>
    <dgm:pt modelId="{A10B7A57-A38C-4891-9FEF-A1C23CD6C4FA}">
      <dgm:prSet phldrT="[Text]" custT="1"/>
      <dgm:spPr>
        <a:solidFill>
          <a:srgbClr val="C00000"/>
        </a:solidFill>
      </dgm:spPr>
      <dgm:t>
        <a:bodyPr/>
        <a:lstStyle/>
        <a:p>
          <a:pPr algn="ctr"/>
          <a:endParaRPr lang="en-US" sz="1200" i="1" dirty="0"/>
        </a:p>
      </dgm:t>
    </dgm:pt>
    <dgm:pt modelId="{F7B48512-D72E-4345-BB87-16B8248BDE67}" type="sibTrans" cxnId="{414E0274-8111-4FB2-A9FF-A44251564069}">
      <dgm:prSet/>
      <dgm:spPr>
        <a:solidFill>
          <a:srgbClr val="C00000"/>
        </a:solidFill>
      </dgm:spPr>
      <dgm:t>
        <a:bodyPr/>
        <a:lstStyle/>
        <a:p>
          <a:pPr algn="ctr"/>
          <a:endParaRPr lang="en-US" dirty="0"/>
        </a:p>
      </dgm:t>
    </dgm:pt>
    <dgm:pt modelId="{EE7D0CE1-3BF4-4053-A825-1FF49C545153}" type="parTrans" cxnId="{414E0274-8111-4FB2-A9FF-A44251564069}">
      <dgm:prSet/>
      <dgm:spPr/>
      <dgm:t>
        <a:bodyPr/>
        <a:lstStyle/>
        <a:p>
          <a:pPr algn="ctr"/>
          <a:endParaRPr lang="en-US"/>
        </a:p>
      </dgm:t>
    </dgm:pt>
    <dgm:pt modelId="{EE9A77A3-D858-4AEA-B81B-6FD6D72780D7}">
      <dgm:prSet phldrT="[Text]" custT="1"/>
      <dgm:spPr>
        <a:solidFill>
          <a:schemeClr val="tx2">
            <a:lumMod val="50000"/>
          </a:schemeClr>
        </a:solidFill>
      </dgm:spPr>
      <dgm:t>
        <a:bodyPr/>
        <a:lstStyle/>
        <a:p>
          <a:pPr algn="ctr"/>
          <a:endParaRPr lang="en-US" sz="1200" i="1" dirty="0"/>
        </a:p>
      </dgm:t>
    </dgm:pt>
    <dgm:pt modelId="{24D989DC-90FC-4069-A005-8C4931C5D83B}" type="sibTrans" cxnId="{8BECF777-AA9F-434D-B441-B5B7AFA3251C}">
      <dgm:prSet/>
      <dgm:spPr>
        <a:solidFill>
          <a:schemeClr val="tx2">
            <a:lumMod val="50000"/>
          </a:schemeClr>
        </a:solidFill>
      </dgm:spPr>
      <dgm:t>
        <a:bodyPr/>
        <a:lstStyle/>
        <a:p>
          <a:pPr algn="ctr"/>
          <a:endParaRPr lang="en-US" dirty="0"/>
        </a:p>
      </dgm:t>
    </dgm:pt>
    <dgm:pt modelId="{FAF1B4CE-2D8C-4990-9A62-86EED439A93A}" type="parTrans" cxnId="{8BECF777-AA9F-434D-B441-B5B7AFA3251C}">
      <dgm:prSet/>
      <dgm:spPr/>
      <dgm:t>
        <a:bodyPr/>
        <a:lstStyle/>
        <a:p>
          <a:pPr algn="ctr"/>
          <a:endParaRPr lang="en-US"/>
        </a:p>
      </dgm:t>
    </dgm:pt>
    <dgm:pt modelId="{1BEF9239-9857-4141-94D3-93F61A8164FB}" type="pres">
      <dgm:prSet presAssocID="{87433CEF-ED81-4DFB-951B-E3290E51FD9A}" presName="Name0" presStyleCnt="0">
        <dgm:presLayoutVars>
          <dgm:dir/>
          <dgm:resizeHandles val="exact"/>
        </dgm:presLayoutVars>
      </dgm:prSet>
      <dgm:spPr/>
      <dgm:t>
        <a:bodyPr/>
        <a:lstStyle/>
        <a:p>
          <a:endParaRPr lang="en-US"/>
        </a:p>
      </dgm:t>
    </dgm:pt>
    <dgm:pt modelId="{29840697-E0F8-4C38-9111-5B2FE868299E}" type="pres">
      <dgm:prSet presAssocID="{A10B7A57-A38C-4891-9FEF-A1C23CD6C4FA}" presName="node" presStyleLbl="node1" presStyleIdx="0" presStyleCnt="5">
        <dgm:presLayoutVars>
          <dgm:bulletEnabled val="1"/>
        </dgm:presLayoutVars>
      </dgm:prSet>
      <dgm:spPr/>
      <dgm:t>
        <a:bodyPr/>
        <a:lstStyle/>
        <a:p>
          <a:endParaRPr lang="en-US"/>
        </a:p>
      </dgm:t>
    </dgm:pt>
    <dgm:pt modelId="{27D80F04-C8E6-4C87-BEBB-B14FB5EDCECB}" type="pres">
      <dgm:prSet presAssocID="{F7B48512-D72E-4345-BB87-16B8248BDE67}" presName="sibTrans" presStyleLbl="sibTrans2D1" presStyleIdx="0" presStyleCnt="4"/>
      <dgm:spPr/>
      <dgm:t>
        <a:bodyPr/>
        <a:lstStyle/>
        <a:p>
          <a:endParaRPr lang="en-US"/>
        </a:p>
      </dgm:t>
    </dgm:pt>
    <dgm:pt modelId="{B7B83F48-E09F-4F96-A9FC-8267E6AC6E5C}" type="pres">
      <dgm:prSet presAssocID="{F7B48512-D72E-4345-BB87-16B8248BDE67}" presName="connectorText" presStyleLbl="sibTrans2D1" presStyleIdx="0" presStyleCnt="4"/>
      <dgm:spPr/>
      <dgm:t>
        <a:bodyPr/>
        <a:lstStyle/>
        <a:p>
          <a:endParaRPr lang="en-US"/>
        </a:p>
      </dgm:t>
    </dgm:pt>
    <dgm:pt modelId="{F63DB19B-BD72-44D5-878E-4D5479A118E3}" type="pres">
      <dgm:prSet presAssocID="{EE9A77A3-D858-4AEA-B81B-6FD6D72780D7}" presName="node" presStyleLbl="node1" presStyleIdx="1" presStyleCnt="5">
        <dgm:presLayoutVars>
          <dgm:bulletEnabled val="1"/>
        </dgm:presLayoutVars>
      </dgm:prSet>
      <dgm:spPr/>
      <dgm:t>
        <a:bodyPr/>
        <a:lstStyle/>
        <a:p>
          <a:endParaRPr lang="en-US"/>
        </a:p>
      </dgm:t>
    </dgm:pt>
    <dgm:pt modelId="{0E58652B-3189-40CF-8711-A9D2D038A9D9}" type="pres">
      <dgm:prSet presAssocID="{24D989DC-90FC-4069-A005-8C4931C5D83B}" presName="sibTrans" presStyleLbl="sibTrans2D1" presStyleIdx="1" presStyleCnt="4"/>
      <dgm:spPr/>
      <dgm:t>
        <a:bodyPr/>
        <a:lstStyle/>
        <a:p>
          <a:endParaRPr lang="en-US"/>
        </a:p>
      </dgm:t>
    </dgm:pt>
    <dgm:pt modelId="{8A638D5E-D2BD-4595-A5AD-357B5596CA88}" type="pres">
      <dgm:prSet presAssocID="{24D989DC-90FC-4069-A005-8C4931C5D83B}" presName="connectorText" presStyleLbl="sibTrans2D1" presStyleIdx="1" presStyleCnt="4"/>
      <dgm:spPr/>
      <dgm:t>
        <a:bodyPr/>
        <a:lstStyle/>
        <a:p>
          <a:endParaRPr lang="en-US"/>
        </a:p>
      </dgm:t>
    </dgm:pt>
    <dgm:pt modelId="{DCB6567A-AB2D-4DAD-A758-218485B758E9}" type="pres">
      <dgm:prSet presAssocID="{B03FB4AE-34EE-4383-8B0B-BB2D0DFEEA26}" presName="node" presStyleLbl="node1" presStyleIdx="2" presStyleCnt="5">
        <dgm:presLayoutVars>
          <dgm:bulletEnabled val="1"/>
        </dgm:presLayoutVars>
      </dgm:prSet>
      <dgm:spPr/>
      <dgm:t>
        <a:bodyPr/>
        <a:lstStyle/>
        <a:p>
          <a:endParaRPr lang="en-US"/>
        </a:p>
      </dgm:t>
    </dgm:pt>
    <dgm:pt modelId="{B6FF6782-9D42-4CD5-A940-62B6466C0EAC}" type="pres">
      <dgm:prSet presAssocID="{C30A0E2B-1DB0-4CCA-92D0-5A0FD3C733F1}" presName="sibTrans" presStyleLbl="sibTrans2D1" presStyleIdx="2" presStyleCnt="4"/>
      <dgm:spPr/>
      <dgm:t>
        <a:bodyPr/>
        <a:lstStyle/>
        <a:p>
          <a:endParaRPr lang="en-US"/>
        </a:p>
      </dgm:t>
    </dgm:pt>
    <dgm:pt modelId="{B4718F03-A33A-44B1-8955-2A2F5C3D875D}" type="pres">
      <dgm:prSet presAssocID="{C30A0E2B-1DB0-4CCA-92D0-5A0FD3C733F1}" presName="connectorText" presStyleLbl="sibTrans2D1" presStyleIdx="2" presStyleCnt="4"/>
      <dgm:spPr/>
      <dgm:t>
        <a:bodyPr/>
        <a:lstStyle/>
        <a:p>
          <a:endParaRPr lang="en-US"/>
        </a:p>
      </dgm:t>
    </dgm:pt>
    <dgm:pt modelId="{464B4260-25FE-4512-AE11-7BC4B18952CA}" type="pres">
      <dgm:prSet presAssocID="{CE573030-2E48-428D-A82F-9CEF78D0C0CF}" presName="node" presStyleLbl="node1" presStyleIdx="3" presStyleCnt="5">
        <dgm:presLayoutVars>
          <dgm:bulletEnabled val="1"/>
        </dgm:presLayoutVars>
      </dgm:prSet>
      <dgm:spPr/>
      <dgm:t>
        <a:bodyPr/>
        <a:lstStyle/>
        <a:p>
          <a:endParaRPr lang="en-US"/>
        </a:p>
      </dgm:t>
    </dgm:pt>
    <dgm:pt modelId="{D744FA30-B1F1-4CFA-917F-8D540D5513B9}" type="pres">
      <dgm:prSet presAssocID="{BF424601-94E3-48D2-83CE-BC74FFC9DCFB}" presName="sibTrans" presStyleLbl="sibTrans2D1" presStyleIdx="3" presStyleCnt="4"/>
      <dgm:spPr/>
      <dgm:t>
        <a:bodyPr/>
        <a:lstStyle/>
        <a:p>
          <a:endParaRPr lang="en-US"/>
        </a:p>
      </dgm:t>
    </dgm:pt>
    <dgm:pt modelId="{07A1D4CE-B14E-4BC9-BAE4-E5B6505A4558}" type="pres">
      <dgm:prSet presAssocID="{BF424601-94E3-48D2-83CE-BC74FFC9DCFB}" presName="connectorText" presStyleLbl="sibTrans2D1" presStyleIdx="3" presStyleCnt="4"/>
      <dgm:spPr/>
      <dgm:t>
        <a:bodyPr/>
        <a:lstStyle/>
        <a:p>
          <a:endParaRPr lang="en-US"/>
        </a:p>
      </dgm:t>
    </dgm:pt>
    <dgm:pt modelId="{76C74148-7CC6-4823-8E21-B0923A34DE62}" type="pres">
      <dgm:prSet presAssocID="{B6742C2C-C856-41E7-BA13-E2EB2987F62B}" presName="node" presStyleLbl="node1" presStyleIdx="4" presStyleCnt="5">
        <dgm:presLayoutVars>
          <dgm:bulletEnabled val="1"/>
        </dgm:presLayoutVars>
      </dgm:prSet>
      <dgm:spPr/>
      <dgm:t>
        <a:bodyPr/>
        <a:lstStyle/>
        <a:p>
          <a:endParaRPr lang="en-US"/>
        </a:p>
      </dgm:t>
    </dgm:pt>
  </dgm:ptLst>
  <dgm:cxnLst>
    <dgm:cxn modelId="{414E0274-8111-4FB2-A9FF-A44251564069}" srcId="{87433CEF-ED81-4DFB-951B-E3290E51FD9A}" destId="{A10B7A57-A38C-4891-9FEF-A1C23CD6C4FA}" srcOrd="0" destOrd="0" parTransId="{EE7D0CE1-3BF4-4053-A825-1FF49C545153}" sibTransId="{F7B48512-D72E-4345-BB87-16B8248BDE67}"/>
    <dgm:cxn modelId="{2BA8B795-085C-4356-9980-210BAD42A6BA}" type="presOf" srcId="{C30A0E2B-1DB0-4CCA-92D0-5A0FD3C733F1}" destId="{B4718F03-A33A-44B1-8955-2A2F5C3D875D}" srcOrd="1" destOrd="0" presId="urn:microsoft.com/office/officeart/2005/8/layout/process1"/>
    <dgm:cxn modelId="{8BECF777-AA9F-434D-B441-B5B7AFA3251C}" srcId="{87433CEF-ED81-4DFB-951B-E3290E51FD9A}" destId="{EE9A77A3-D858-4AEA-B81B-6FD6D72780D7}" srcOrd="1" destOrd="0" parTransId="{FAF1B4CE-2D8C-4990-9A62-86EED439A93A}" sibTransId="{24D989DC-90FC-4069-A005-8C4931C5D83B}"/>
    <dgm:cxn modelId="{EDBDF2AC-47EE-47E3-8235-6D31E9E8721F}" type="presOf" srcId="{BF424601-94E3-48D2-83CE-BC74FFC9DCFB}" destId="{D744FA30-B1F1-4CFA-917F-8D540D5513B9}" srcOrd="0" destOrd="0" presId="urn:microsoft.com/office/officeart/2005/8/layout/process1"/>
    <dgm:cxn modelId="{86C892B5-5E4B-4E23-9D91-137742AC4A00}" type="presOf" srcId="{F7B48512-D72E-4345-BB87-16B8248BDE67}" destId="{27D80F04-C8E6-4C87-BEBB-B14FB5EDCECB}" srcOrd="0" destOrd="0" presId="urn:microsoft.com/office/officeart/2005/8/layout/process1"/>
    <dgm:cxn modelId="{F11FB7FF-0B5F-45BF-ABE2-4EC28827DB3A}" type="presOf" srcId="{B03FB4AE-34EE-4383-8B0B-BB2D0DFEEA26}" destId="{DCB6567A-AB2D-4DAD-A758-218485B758E9}" srcOrd="0" destOrd="0" presId="urn:microsoft.com/office/officeart/2005/8/layout/process1"/>
    <dgm:cxn modelId="{252F5455-558B-47DC-85CC-322A3472A55D}" type="presOf" srcId="{A10B7A57-A38C-4891-9FEF-A1C23CD6C4FA}" destId="{29840697-E0F8-4C38-9111-5B2FE868299E}" srcOrd="0" destOrd="0" presId="urn:microsoft.com/office/officeart/2005/8/layout/process1"/>
    <dgm:cxn modelId="{CBC8E527-7326-4D65-A845-37FE7BD24657}" srcId="{87433CEF-ED81-4DFB-951B-E3290E51FD9A}" destId="{B6742C2C-C856-41E7-BA13-E2EB2987F62B}" srcOrd="4" destOrd="0" parTransId="{20B3C5A9-2C5C-44E6-AA16-FC2C95D80950}" sibTransId="{F85978BD-2198-4F94-9918-FE620B28CA88}"/>
    <dgm:cxn modelId="{78DA019E-3FE9-4861-8D88-46561D0B62AA}" type="presOf" srcId="{24D989DC-90FC-4069-A005-8C4931C5D83B}" destId="{8A638D5E-D2BD-4595-A5AD-357B5596CA88}" srcOrd="1" destOrd="0" presId="urn:microsoft.com/office/officeart/2005/8/layout/process1"/>
    <dgm:cxn modelId="{575E2488-A375-48F1-8797-F11E8D895ABA}" type="presOf" srcId="{EE9A77A3-D858-4AEA-B81B-6FD6D72780D7}" destId="{F63DB19B-BD72-44D5-878E-4D5479A118E3}" srcOrd="0" destOrd="0" presId="urn:microsoft.com/office/officeart/2005/8/layout/process1"/>
    <dgm:cxn modelId="{F4878FF4-1B11-49B1-B499-5159C7557919}" srcId="{87433CEF-ED81-4DFB-951B-E3290E51FD9A}" destId="{CE573030-2E48-428D-A82F-9CEF78D0C0CF}" srcOrd="3" destOrd="0" parTransId="{9C770306-6265-4BC7-A6BB-827520A067CA}" sibTransId="{BF424601-94E3-48D2-83CE-BC74FFC9DCFB}"/>
    <dgm:cxn modelId="{AD8AB747-9B8B-466A-BAA3-36A128BABDFB}" type="presOf" srcId="{24D989DC-90FC-4069-A005-8C4931C5D83B}" destId="{0E58652B-3189-40CF-8711-A9D2D038A9D9}" srcOrd="0" destOrd="0" presId="urn:microsoft.com/office/officeart/2005/8/layout/process1"/>
    <dgm:cxn modelId="{B3775336-E1E3-4E06-91A2-4CC107A45EE5}" type="presOf" srcId="{87433CEF-ED81-4DFB-951B-E3290E51FD9A}" destId="{1BEF9239-9857-4141-94D3-93F61A8164FB}" srcOrd="0" destOrd="0" presId="urn:microsoft.com/office/officeart/2005/8/layout/process1"/>
    <dgm:cxn modelId="{0822F440-D16D-4BC2-8C7D-F03A88D93C3F}" type="presOf" srcId="{CE573030-2E48-428D-A82F-9CEF78D0C0CF}" destId="{464B4260-25FE-4512-AE11-7BC4B18952CA}" srcOrd="0" destOrd="0" presId="urn:microsoft.com/office/officeart/2005/8/layout/process1"/>
    <dgm:cxn modelId="{0F963BCA-F778-4536-91A5-8F3A6BEC0DD2}" type="presOf" srcId="{F7B48512-D72E-4345-BB87-16B8248BDE67}" destId="{B7B83F48-E09F-4F96-A9FC-8267E6AC6E5C}" srcOrd="1" destOrd="0" presId="urn:microsoft.com/office/officeart/2005/8/layout/process1"/>
    <dgm:cxn modelId="{459F4A4A-7687-4817-9594-A9377A3A4B51}" type="presOf" srcId="{C30A0E2B-1DB0-4CCA-92D0-5A0FD3C733F1}" destId="{B6FF6782-9D42-4CD5-A940-62B6466C0EAC}" srcOrd="0" destOrd="0" presId="urn:microsoft.com/office/officeart/2005/8/layout/process1"/>
    <dgm:cxn modelId="{62D13861-A773-4133-A51A-9EE6286048B2}" srcId="{87433CEF-ED81-4DFB-951B-E3290E51FD9A}" destId="{B03FB4AE-34EE-4383-8B0B-BB2D0DFEEA26}" srcOrd="2" destOrd="0" parTransId="{D4E31FC5-DC67-40E9-86C4-41B10117EBB3}" sibTransId="{C30A0E2B-1DB0-4CCA-92D0-5A0FD3C733F1}"/>
    <dgm:cxn modelId="{3D2A39E9-3CB8-4A0F-92F1-0F717D97CCE7}" type="presOf" srcId="{B6742C2C-C856-41E7-BA13-E2EB2987F62B}" destId="{76C74148-7CC6-4823-8E21-B0923A34DE62}" srcOrd="0" destOrd="0" presId="urn:microsoft.com/office/officeart/2005/8/layout/process1"/>
    <dgm:cxn modelId="{360F15AD-C3B4-4E4E-AD2E-62D2689AE92E}" type="presOf" srcId="{BF424601-94E3-48D2-83CE-BC74FFC9DCFB}" destId="{07A1D4CE-B14E-4BC9-BAE4-E5B6505A4558}" srcOrd="1" destOrd="0" presId="urn:microsoft.com/office/officeart/2005/8/layout/process1"/>
    <dgm:cxn modelId="{409A7BAA-9873-49FE-8224-A802EC206D27}" type="presParOf" srcId="{1BEF9239-9857-4141-94D3-93F61A8164FB}" destId="{29840697-E0F8-4C38-9111-5B2FE868299E}" srcOrd="0" destOrd="0" presId="urn:microsoft.com/office/officeart/2005/8/layout/process1"/>
    <dgm:cxn modelId="{8336FECD-4251-4E9F-9D8F-E676C5CAC0E7}" type="presParOf" srcId="{1BEF9239-9857-4141-94D3-93F61A8164FB}" destId="{27D80F04-C8E6-4C87-BEBB-B14FB5EDCECB}" srcOrd="1" destOrd="0" presId="urn:microsoft.com/office/officeart/2005/8/layout/process1"/>
    <dgm:cxn modelId="{0CE8ADA5-B5D1-4155-905C-302C3F5F4605}" type="presParOf" srcId="{27D80F04-C8E6-4C87-BEBB-B14FB5EDCECB}" destId="{B7B83F48-E09F-4F96-A9FC-8267E6AC6E5C}" srcOrd="0" destOrd="0" presId="urn:microsoft.com/office/officeart/2005/8/layout/process1"/>
    <dgm:cxn modelId="{70E3977D-03CC-4F8A-922E-0E26BD450A0F}" type="presParOf" srcId="{1BEF9239-9857-4141-94D3-93F61A8164FB}" destId="{F63DB19B-BD72-44D5-878E-4D5479A118E3}" srcOrd="2" destOrd="0" presId="urn:microsoft.com/office/officeart/2005/8/layout/process1"/>
    <dgm:cxn modelId="{E40C448F-565E-4C54-A175-557D6EE3C503}" type="presParOf" srcId="{1BEF9239-9857-4141-94D3-93F61A8164FB}" destId="{0E58652B-3189-40CF-8711-A9D2D038A9D9}" srcOrd="3" destOrd="0" presId="urn:microsoft.com/office/officeart/2005/8/layout/process1"/>
    <dgm:cxn modelId="{BB93D6E4-A162-433F-BF58-5490B4518EF8}" type="presParOf" srcId="{0E58652B-3189-40CF-8711-A9D2D038A9D9}" destId="{8A638D5E-D2BD-4595-A5AD-357B5596CA88}" srcOrd="0" destOrd="0" presId="urn:microsoft.com/office/officeart/2005/8/layout/process1"/>
    <dgm:cxn modelId="{3CBEC04F-5422-4B65-AAC6-0ABAC678B0EB}" type="presParOf" srcId="{1BEF9239-9857-4141-94D3-93F61A8164FB}" destId="{DCB6567A-AB2D-4DAD-A758-218485B758E9}" srcOrd="4" destOrd="0" presId="urn:microsoft.com/office/officeart/2005/8/layout/process1"/>
    <dgm:cxn modelId="{1E290FAC-F0BA-42BB-801E-23643057F7B7}" type="presParOf" srcId="{1BEF9239-9857-4141-94D3-93F61A8164FB}" destId="{B6FF6782-9D42-4CD5-A940-62B6466C0EAC}" srcOrd="5" destOrd="0" presId="urn:microsoft.com/office/officeart/2005/8/layout/process1"/>
    <dgm:cxn modelId="{ED81BB0C-5775-4B5B-AFB8-C850E75C3212}" type="presParOf" srcId="{B6FF6782-9D42-4CD5-A940-62B6466C0EAC}" destId="{B4718F03-A33A-44B1-8955-2A2F5C3D875D}" srcOrd="0" destOrd="0" presId="urn:microsoft.com/office/officeart/2005/8/layout/process1"/>
    <dgm:cxn modelId="{2961063F-CECC-4520-B368-26D400E194FD}" type="presParOf" srcId="{1BEF9239-9857-4141-94D3-93F61A8164FB}" destId="{464B4260-25FE-4512-AE11-7BC4B18952CA}" srcOrd="6" destOrd="0" presId="urn:microsoft.com/office/officeart/2005/8/layout/process1"/>
    <dgm:cxn modelId="{55438937-B1CC-41C8-AC34-1500A5575DAC}" type="presParOf" srcId="{1BEF9239-9857-4141-94D3-93F61A8164FB}" destId="{D744FA30-B1F1-4CFA-917F-8D540D5513B9}" srcOrd="7" destOrd="0" presId="urn:microsoft.com/office/officeart/2005/8/layout/process1"/>
    <dgm:cxn modelId="{0B1BF52B-FD01-44E9-BD77-894C60983A25}" type="presParOf" srcId="{D744FA30-B1F1-4CFA-917F-8D540D5513B9}" destId="{07A1D4CE-B14E-4BC9-BAE4-E5B6505A4558}" srcOrd="0" destOrd="0" presId="urn:microsoft.com/office/officeart/2005/8/layout/process1"/>
    <dgm:cxn modelId="{31D068F4-DDC2-4D85-9B6E-EB2A58AEFA09}" type="presParOf" srcId="{1BEF9239-9857-4141-94D3-93F61A8164FB}" destId="{76C74148-7CC6-4823-8E21-B0923A34DE62}" srcOrd="8"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819CBDC-ED6B-4729-B632-3C0A32C6DE3C}" type="doc">
      <dgm:prSet loTypeId="urn:microsoft.com/office/officeart/2005/8/layout/cycle8" loCatId="cycle" qsTypeId="urn:microsoft.com/office/officeart/2005/8/quickstyle/simple2" qsCatId="simple" csTypeId="urn:microsoft.com/office/officeart/2005/8/colors/colorful4" csCatId="colorful" phldr="1"/>
      <dgm:spPr/>
    </dgm:pt>
    <dgm:pt modelId="{65FCB74E-2A1B-44C2-A48C-386C2E4B687E}">
      <dgm:prSet phldrT="[Text]"/>
      <dgm:spPr/>
      <dgm:t>
        <a:bodyPr/>
        <a:lstStyle/>
        <a:p>
          <a:r>
            <a:rPr lang="en-US" dirty="0" smtClean="0"/>
            <a:t>READ</a:t>
          </a:r>
          <a:endParaRPr lang="en-US" dirty="0"/>
        </a:p>
      </dgm:t>
    </dgm:pt>
    <dgm:pt modelId="{DF2859C5-8540-4EA3-96F0-33202EB0A03C}" type="parTrans" cxnId="{6007C073-4AB6-417A-9F65-EED4EB6BF356}">
      <dgm:prSet/>
      <dgm:spPr/>
      <dgm:t>
        <a:bodyPr/>
        <a:lstStyle/>
        <a:p>
          <a:endParaRPr lang="en-US"/>
        </a:p>
      </dgm:t>
    </dgm:pt>
    <dgm:pt modelId="{131D9DBE-F774-4231-A221-302A6E807425}" type="sibTrans" cxnId="{6007C073-4AB6-417A-9F65-EED4EB6BF356}">
      <dgm:prSet/>
      <dgm:spPr/>
      <dgm:t>
        <a:bodyPr/>
        <a:lstStyle/>
        <a:p>
          <a:endParaRPr lang="en-US"/>
        </a:p>
      </dgm:t>
    </dgm:pt>
    <dgm:pt modelId="{0F3FF4C5-2840-4911-A3CF-C646D4B79FF9}">
      <dgm:prSet phldrT="[Text]"/>
      <dgm:spPr/>
      <dgm:t>
        <a:bodyPr/>
        <a:lstStyle/>
        <a:p>
          <a:r>
            <a:rPr lang="en-US" dirty="0" smtClean="0"/>
            <a:t>EVAL</a:t>
          </a:r>
          <a:endParaRPr lang="en-US" dirty="0"/>
        </a:p>
      </dgm:t>
    </dgm:pt>
    <dgm:pt modelId="{41EA34FA-CEE5-4245-8D11-4E57F9739AA7}" type="parTrans" cxnId="{46F4E0C1-7383-49F2-82FF-5BB06F296659}">
      <dgm:prSet/>
      <dgm:spPr/>
      <dgm:t>
        <a:bodyPr/>
        <a:lstStyle/>
        <a:p>
          <a:endParaRPr lang="en-US"/>
        </a:p>
      </dgm:t>
    </dgm:pt>
    <dgm:pt modelId="{82F85942-310C-44D7-B928-F61AD8D04316}" type="sibTrans" cxnId="{46F4E0C1-7383-49F2-82FF-5BB06F296659}">
      <dgm:prSet/>
      <dgm:spPr/>
      <dgm:t>
        <a:bodyPr/>
        <a:lstStyle/>
        <a:p>
          <a:endParaRPr lang="en-US"/>
        </a:p>
      </dgm:t>
    </dgm:pt>
    <dgm:pt modelId="{D09ED1CC-BA4E-4E48-8498-E5E2A8157596}">
      <dgm:prSet phldrT="[Text]"/>
      <dgm:spPr/>
      <dgm:t>
        <a:bodyPr/>
        <a:lstStyle/>
        <a:p>
          <a:r>
            <a:rPr lang="en-US" dirty="0" smtClean="0"/>
            <a:t>PRINT</a:t>
          </a:r>
          <a:endParaRPr lang="en-US" dirty="0"/>
        </a:p>
      </dgm:t>
    </dgm:pt>
    <dgm:pt modelId="{416B5536-A94A-4417-8747-490F636D667D}" type="parTrans" cxnId="{1B8557CA-4638-4A18-A2A8-6FC16DE27543}">
      <dgm:prSet/>
      <dgm:spPr/>
      <dgm:t>
        <a:bodyPr/>
        <a:lstStyle/>
        <a:p>
          <a:endParaRPr lang="en-US"/>
        </a:p>
      </dgm:t>
    </dgm:pt>
    <dgm:pt modelId="{68F4556C-513B-420B-BE95-D85B4FACDBDA}" type="sibTrans" cxnId="{1B8557CA-4638-4A18-A2A8-6FC16DE27543}">
      <dgm:prSet/>
      <dgm:spPr/>
      <dgm:t>
        <a:bodyPr/>
        <a:lstStyle/>
        <a:p>
          <a:endParaRPr lang="en-US"/>
        </a:p>
      </dgm:t>
    </dgm:pt>
    <dgm:pt modelId="{EDAFC326-9B2F-46FB-BD92-D5FA5DBBD8D3}" type="pres">
      <dgm:prSet presAssocID="{6819CBDC-ED6B-4729-B632-3C0A32C6DE3C}" presName="compositeShape" presStyleCnt="0">
        <dgm:presLayoutVars>
          <dgm:chMax val="7"/>
          <dgm:dir/>
          <dgm:resizeHandles val="exact"/>
        </dgm:presLayoutVars>
      </dgm:prSet>
      <dgm:spPr/>
    </dgm:pt>
    <dgm:pt modelId="{E0ECE6FF-94C5-4853-B37D-3206A3EACDBB}" type="pres">
      <dgm:prSet presAssocID="{6819CBDC-ED6B-4729-B632-3C0A32C6DE3C}" presName="wedge1" presStyleLbl="node1" presStyleIdx="0" presStyleCnt="3"/>
      <dgm:spPr/>
      <dgm:t>
        <a:bodyPr/>
        <a:lstStyle/>
        <a:p>
          <a:endParaRPr lang="en-US"/>
        </a:p>
      </dgm:t>
    </dgm:pt>
    <dgm:pt modelId="{A3C052D4-0458-4377-A0FF-16EB2E937D68}" type="pres">
      <dgm:prSet presAssocID="{6819CBDC-ED6B-4729-B632-3C0A32C6DE3C}" presName="dummy1a" presStyleCnt="0"/>
      <dgm:spPr/>
    </dgm:pt>
    <dgm:pt modelId="{B24A8142-0B88-4299-88CD-FF2F5AADA441}" type="pres">
      <dgm:prSet presAssocID="{6819CBDC-ED6B-4729-B632-3C0A32C6DE3C}" presName="dummy1b" presStyleCnt="0"/>
      <dgm:spPr/>
    </dgm:pt>
    <dgm:pt modelId="{551CFF57-85DF-4A2A-8EA1-5B1101C8F185}" type="pres">
      <dgm:prSet presAssocID="{6819CBDC-ED6B-4729-B632-3C0A32C6DE3C}" presName="wedge1Tx" presStyleLbl="node1" presStyleIdx="0" presStyleCnt="3">
        <dgm:presLayoutVars>
          <dgm:chMax val="0"/>
          <dgm:chPref val="0"/>
          <dgm:bulletEnabled val="1"/>
        </dgm:presLayoutVars>
      </dgm:prSet>
      <dgm:spPr/>
      <dgm:t>
        <a:bodyPr/>
        <a:lstStyle/>
        <a:p>
          <a:endParaRPr lang="en-US"/>
        </a:p>
      </dgm:t>
    </dgm:pt>
    <dgm:pt modelId="{16AD821B-7405-4033-91FD-0148580D2BA1}" type="pres">
      <dgm:prSet presAssocID="{6819CBDC-ED6B-4729-B632-3C0A32C6DE3C}" presName="wedge2" presStyleLbl="node1" presStyleIdx="1" presStyleCnt="3"/>
      <dgm:spPr/>
      <dgm:t>
        <a:bodyPr/>
        <a:lstStyle/>
        <a:p>
          <a:endParaRPr lang="en-US"/>
        </a:p>
      </dgm:t>
    </dgm:pt>
    <dgm:pt modelId="{1B97F7B7-981E-4180-8D7D-CA1446FC7BAC}" type="pres">
      <dgm:prSet presAssocID="{6819CBDC-ED6B-4729-B632-3C0A32C6DE3C}" presName="dummy2a" presStyleCnt="0"/>
      <dgm:spPr/>
    </dgm:pt>
    <dgm:pt modelId="{BF59AA0E-6D79-46F5-A3ED-BB160A8BC761}" type="pres">
      <dgm:prSet presAssocID="{6819CBDC-ED6B-4729-B632-3C0A32C6DE3C}" presName="dummy2b" presStyleCnt="0"/>
      <dgm:spPr/>
    </dgm:pt>
    <dgm:pt modelId="{871763A5-9ED1-4018-B809-8D8A961F70E5}" type="pres">
      <dgm:prSet presAssocID="{6819CBDC-ED6B-4729-B632-3C0A32C6DE3C}" presName="wedge2Tx" presStyleLbl="node1" presStyleIdx="1" presStyleCnt="3">
        <dgm:presLayoutVars>
          <dgm:chMax val="0"/>
          <dgm:chPref val="0"/>
          <dgm:bulletEnabled val="1"/>
        </dgm:presLayoutVars>
      </dgm:prSet>
      <dgm:spPr/>
      <dgm:t>
        <a:bodyPr/>
        <a:lstStyle/>
        <a:p>
          <a:endParaRPr lang="en-US"/>
        </a:p>
      </dgm:t>
    </dgm:pt>
    <dgm:pt modelId="{53BCC4AC-F0C5-4520-9A59-A8A1ACEE9907}" type="pres">
      <dgm:prSet presAssocID="{6819CBDC-ED6B-4729-B632-3C0A32C6DE3C}" presName="wedge3" presStyleLbl="node1" presStyleIdx="2" presStyleCnt="3"/>
      <dgm:spPr/>
      <dgm:t>
        <a:bodyPr/>
        <a:lstStyle/>
        <a:p>
          <a:endParaRPr lang="en-US"/>
        </a:p>
      </dgm:t>
    </dgm:pt>
    <dgm:pt modelId="{F1F6FFCE-40BB-41BC-B9BF-C3BB733C6D01}" type="pres">
      <dgm:prSet presAssocID="{6819CBDC-ED6B-4729-B632-3C0A32C6DE3C}" presName="dummy3a" presStyleCnt="0"/>
      <dgm:spPr/>
    </dgm:pt>
    <dgm:pt modelId="{32CCF9F7-4C1F-4E93-B210-D8F806D9EA5F}" type="pres">
      <dgm:prSet presAssocID="{6819CBDC-ED6B-4729-B632-3C0A32C6DE3C}" presName="dummy3b" presStyleCnt="0"/>
      <dgm:spPr/>
    </dgm:pt>
    <dgm:pt modelId="{CE05F195-7D03-486F-B88C-90A417D0FA60}" type="pres">
      <dgm:prSet presAssocID="{6819CBDC-ED6B-4729-B632-3C0A32C6DE3C}" presName="wedge3Tx" presStyleLbl="node1" presStyleIdx="2" presStyleCnt="3">
        <dgm:presLayoutVars>
          <dgm:chMax val="0"/>
          <dgm:chPref val="0"/>
          <dgm:bulletEnabled val="1"/>
        </dgm:presLayoutVars>
      </dgm:prSet>
      <dgm:spPr/>
      <dgm:t>
        <a:bodyPr/>
        <a:lstStyle/>
        <a:p>
          <a:endParaRPr lang="en-US"/>
        </a:p>
      </dgm:t>
    </dgm:pt>
    <dgm:pt modelId="{26B8B073-FF5C-416B-8ACE-F123EFCCCD22}" type="pres">
      <dgm:prSet presAssocID="{131D9DBE-F774-4231-A221-302A6E807425}" presName="arrowWedge1" presStyleLbl="fgSibTrans2D1" presStyleIdx="0" presStyleCnt="3"/>
      <dgm:spPr/>
    </dgm:pt>
    <dgm:pt modelId="{7DE41C34-CA10-4F0F-BA9A-98C03252EB32}" type="pres">
      <dgm:prSet presAssocID="{82F85942-310C-44D7-B928-F61AD8D04316}" presName="arrowWedge2" presStyleLbl="fgSibTrans2D1" presStyleIdx="1" presStyleCnt="3"/>
      <dgm:spPr/>
    </dgm:pt>
    <dgm:pt modelId="{152ED470-D630-4361-AF98-170B3F523382}" type="pres">
      <dgm:prSet presAssocID="{68F4556C-513B-420B-BE95-D85B4FACDBDA}" presName="arrowWedge3" presStyleLbl="fgSibTrans2D1" presStyleIdx="2" presStyleCnt="3"/>
      <dgm:spPr/>
    </dgm:pt>
  </dgm:ptLst>
  <dgm:cxnLst>
    <dgm:cxn modelId="{1B8557CA-4638-4A18-A2A8-6FC16DE27543}" srcId="{6819CBDC-ED6B-4729-B632-3C0A32C6DE3C}" destId="{D09ED1CC-BA4E-4E48-8498-E5E2A8157596}" srcOrd="2" destOrd="0" parTransId="{416B5536-A94A-4417-8747-490F636D667D}" sibTransId="{68F4556C-513B-420B-BE95-D85B4FACDBDA}"/>
    <dgm:cxn modelId="{B9A30BFE-9B06-40C3-80D8-BCFD79F90B56}" type="presOf" srcId="{D09ED1CC-BA4E-4E48-8498-E5E2A8157596}" destId="{53BCC4AC-F0C5-4520-9A59-A8A1ACEE9907}" srcOrd="0" destOrd="0" presId="urn:microsoft.com/office/officeart/2005/8/layout/cycle8"/>
    <dgm:cxn modelId="{36DEC5D5-4AB5-447B-9014-2A07441E4EB1}" type="presOf" srcId="{65FCB74E-2A1B-44C2-A48C-386C2E4B687E}" destId="{551CFF57-85DF-4A2A-8EA1-5B1101C8F185}" srcOrd="1" destOrd="0" presId="urn:microsoft.com/office/officeart/2005/8/layout/cycle8"/>
    <dgm:cxn modelId="{A51E67DB-7201-44B2-8464-6A7FDC3C0616}" type="presOf" srcId="{0F3FF4C5-2840-4911-A3CF-C646D4B79FF9}" destId="{16AD821B-7405-4033-91FD-0148580D2BA1}" srcOrd="0" destOrd="0" presId="urn:microsoft.com/office/officeart/2005/8/layout/cycle8"/>
    <dgm:cxn modelId="{6007C073-4AB6-417A-9F65-EED4EB6BF356}" srcId="{6819CBDC-ED6B-4729-B632-3C0A32C6DE3C}" destId="{65FCB74E-2A1B-44C2-A48C-386C2E4B687E}" srcOrd="0" destOrd="0" parTransId="{DF2859C5-8540-4EA3-96F0-33202EB0A03C}" sibTransId="{131D9DBE-F774-4231-A221-302A6E807425}"/>
    <dgm:cxn modelId="{96B62C19-6813-4E35-B83E-E059F0293DD9}" type="presOf" srcId="{6819CBDC-ED6B-4729-B632-3C0A32C6DE3C}" destId="{EDAFC326-9B2F-46FB-BD92-D5FA5DBBD8D3}" srcOrd="0" destOrd="0" presId="urn:microsoft.com/office/officeart/2005/8/layout/cycle8"/>
    <dgm:cxn modelId="{8E4E8504-2F3A-4278-BE00-AB9D31397689}" type="presOf" srcId="{65FCB74E-2A1B-44C2-A48C-386C2E4B687E}" destId="{E0ECE6FF-94C5-4853-B37D-3206A3EACDBB}" srcOrd="0" destOrd="0" presId="urn:microsoft.com/office/officeart/2005/8/layout/cycle8"/>
    <dgm:cxn modelId="{46F4E0C1-7383-49F2-82FF-5BB06F296659}" srcId="{6819CBDC-ED6B-4729-B632-3C0A32C6DE3C}" destId="{0F3FF4C5-2840-4911-A3CF-C646D4B79FF9}" srcOrd="1" destOrd="0" parTransId="{41EA34FA-CEE5-4245-8D11-4E57F9739AA7}" sibTransId="{82F85942-310C-44D7-B928-F61AD8D04316}"/>
    <dgm:cxn modelId="{019D96EC-9D27-4549-BF90-6E175456602B}" type="presOf" srcId="{0F3FF4C5-2840-4911-A3CF-C646D4B79FF9}" destId="{871763A5-9ED1-4018-B809-8D8A961F70E5}" srcOrd="1" destOrd="0" presId="urn:microsoft.com/office/officeart/2005/8/layout/cycle8"/>
    <dgm:cxn modelId="{98B3D210-E983-4D27-8201-4E70091CA90C}" type="presOf" srcId="{D09ED1CC-BA4E-4E48-8498-E5E2A8157596}" destId="{CE05F195-7D03-486F-B88C-90A417D0FA60}" srcOrd="1" destOrd="0" presId="urn:microsoft.com/office/officeart/2005/8/layout/cycle8"/>
    <dgm:cxn modelId="{921C6628-503D-47AA-84CC-A6520401C21E}" type="presParOf" srcId="{EDAFC326-9B2F-46FB-BD92-D5FA5DBBD8D3}" destId="{E0ECE6FF-94C5-4853-B37D-3206A3EACDBB}" srcOrd="0" destOrd="0" presId="urn:microsoft.com/office/officeart/2005/8/layout/cycle8"/>
    <dgm:cxn modelId="{DB76A2A4-609A-445F-96BA-04336DDCB66D}" type="presParOf" srcId="{EDAFC326-9B2F-46FB-BD92-D5FA5DBBD8D3}" destId="{A3C052D4-0458-4377-A0FF-16EB2E937D68}" srcOrd="1" destOrd="0" presId="urn:microsoft.com/office/officeart/2005/8/layout/cycle8"/>
    <dgm:cxn modelId="{D57D3467-C70E-477A-BE65-ED14B0C1D76D}" type="presParOf" srcId="{EDAFC326-9B2F-46FB-BD92-D5FA5DBBD8D3}" destId="{B24A8142-0B88-4299-88CD-FF2F5AADA441}" srcOrd="2" destOrd="0" presId="urn:microsoft.com/office/officeart/2005/8/layout/cycle8"/>
    <dgm:cxn modelId="{E39C4234-807F-456D-99DD-1795A87D0B5E}" type="presParOf" srcId="{EDAFC326-9B2F-46FB-BD92-D5FA5DBBD8D3}" destId="{551CFF57-85DF-4A2A-8EA1-5B1101C8F185}" srcOrd="3" destOrd="0" presId="urn:microsoft.com/office/officeart/2005/8/layout/cycle8"/>
    <dgm:cxn modelId="{2263FB45-8AF4-4589-B984-74B99DBB723C}" type="presParOf" srcId="{EDAFC326-9B2F-46FB-BD92-D5FA5DBBD8D3}" destId="{16AD821B-7405-4033-91FD-0148580D2BA1}" srcOrd="4" destOrd="0" presId="urn:microsoft.com/office/officeart/2005/8/layout/cycle8"/>
    <dgm:cxn modelId="{5B60C617-E7CC-4D5B-A399-1D3E04639533}" type="presParOf" srcId="{EDAFC326-9B2F-46FB-BD92-D5FA5DBBD8D3}" destId="{1B97F7B7-981E-4180-8D7D-CA1446FC7BAC}" srcOrd="5" destOrd="0" presId="urn:microsoft.com/office/officeart/2005/8/layout/cycle8"/>
    <dgm:cxn modelId="{5A5B0D64-7428-4EC2-BA09-FCBAE8B0855A}" type="presParOf" srcId="{EDAFC326-9B2F-46FB-BD92-D5FA5DBBD8D3}" destId="{BF59AA0E-6D79-46F5-A3ED-BB160A8BC761}" srcOrd="6" destOrd="0" presId="urn:microsoft.com/office/officeart/2005/8/layout/cycle8"/>
    <dgm:cxn modelId="{5220C27A-5CEA-484B-8770-8FFA67EA6273}" type="presParOf" srcId="{EDAFC326-9B2F-46FB-BD92-D5FA5DBBD8D3}" destId="{871763A5-9ED1-4018-B809-8D8A961F70E5}" srcOrd="7" destOrd="0" presId="urn:microsoft.com/office/officeart/2005/8/layout/cycle8"/>
    <dgm:cxn modelId="{B7B69D23-7E3C-418D-B16F-1D67A46F4BCE}" type="presParOf" srcId="{EDAFC326-9B2F-46FB-BD92-D5FA5DBBD8D3}" destId="{53BCC4AC-F0C5-4520-9A59-A8A1ACEE9907}" srcOrd="8" destOrd="0" presId="urn:microsoft.com/office/officeart/2005/8/layout/cycle8"/>
    <dgm:cxn modelId="{AFC07CD0-38B7-4A87-AEAC-531E9001C8D1}" type="presParOf" srcId="{EDAFC326-9B2F-46FB-BD92-D5FA5DBBD8D3}" destId="{F1F6FFCE-40BB-41BC-B9BF-C3BB733C6D01}" srcOrd="9" destOrd="0" presId="urn:microsoft.com/office/officeart/2005/8/layout/cycle8"/>
    <dgm:cxn modelId="{D6776EF3-908E-4319-BDD9-515BC704166D}" type="presParOf" srcId="{EDAFC326-9B2F-46FB-BD92-D5FA5DBBD8D3}" destId="{32CCF9F7-4C1F-4E93-B210-D8F806D9EA5F}" srcOrd="10" destOrd="0" presId="urn:microsoft.com/office/officeart/2005/8/layout/cycle8"/>
    <dgm:cxn modelId="{1551B8A9-3AFE-4DE5-B989-B4D7870A53C1}" type="presParOf" srcId="{EDAFC326-9B2F-46FB-BD92-D5FA5DBBD8D3}" destId="{CE05F195-7D03-486F-B88C-90A417D0FA60}" srcOrd="11" destOrd="0" presId="urn:microsoft.com/office/officeart/2005/8/layout/cycle8"/>
    <dgm:cxn modelId="{19D3C43A-4CC2-4AE2-8276-AC621F233DD2}" type="presParOf" srcId="{EDAFC326-9B2F-46FB-BD92-D5FA5DBBD8D3}" destId="{26B8B073-FF5C-416B-8ACE-F123EFCCCD22}" srcOrd="12" destOrd="0" presId="urn:microsoft.com/office/officeart/2005/8/layout/cycle8"/>
    <dgm:cxn modelId="{6858B0CC-2A10-4498-8F73-AA66BC9D59D9}" type="presParOf" srcId="{EDAFC326-9B2F-46FB-BD92-D5FA5DBBD8D3}" destId="{7DE41C34-CA10-4F0F-BA9A-98C03252EB32}" srcOrd="13" destOrd="0" presId="urn:microsoft.com/office/officeart/2005/8/layout/cycle8"/>
    <dgm:cxn modelId="{72146281-5CFF-45D0-BE99-518FC0A4180E}" type="presParOf" srcId="{EDAFC326-9B2F-46FB-BD92-D5FA5DBBD8D3}" destId="{152ED470-D630-4361-AF98-170B3F523382}"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40697-E0F8-4C38-9111-5B2FE868299E}">
      <dsp:nvSpPr>
        <dsp:cNvPr id="0" name=""/>
        <dsp:cNvSpPr/>
      </dsp:nvSpPr>
      <dsp:spPr>
        <a:xfrm>
          <a:off x="1265" y="377651"/>
          <a:ext cx="392162" cy="235297"/>
        </a:xfrm>
        <a:prstGeom prst="roundRect">
          <a:avLst>
            <a:gd name="adj" fmla="val 10000"/>
          </a:avLst>
        </a:prstGeom>
        <a:solidFill>
          <a:srgbClr val="C0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8157" y="384543"/>
        <a:ext cx="378378" cy="221513"/>
      </dsp:txXfrm>
    </dsp:sp>
    <dsp:sp modelId="{27D80F04-C8E6-4C87-BEBB-B14FB5EDCECB}">
      <dsp:nvSpPr>
        <dsp:cNvPr id="0" name=""/>
        <dsp:cNvSpPr/>
      </dsp:nvSpPr>
      <dsp:spPr>
        <a:xfrm>
          <a:off x="432643" y="446671"/>
          <a:ext cx="83138" cy="97256"/>
        </a:xfrm>
        <a:prstGeom prst="rightArrow">
          <a:avLst>
            <a:gd name="adj1" fmla="val 60000"/>
            <a:gd name="adj2" fmla="val 50000"/>
          </a:avLst>
        </a:prstGeom>
        <a:solidFill>
          <a:srgbClr val="C00000"/>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32643" y="466122"/>
        <a:ext cx="58197" cy="58354"/>
      </dsp:txXfrm>
    </dsp:sp>
    <dsp:sp modelId="{F63DB19B-BD72-44D5-878E-4D5479A118E3}">
      <dsp:nvSpPr>
        <dsp:cNvPr id="0" name=""/>
        <dsp:cNvSpPr/>
      </dsp:nvSpPr>
      <dsp:spPr>
        <a:xfrm>
          <a:off x="550291" y="377651"/>
          <a:ext cx="392162" cy="235297"/>
        </a:xfrm>
        <a:prstGeom prst="roundRect">
          <a:avLst>
            <a:gd name="adj" fmla="val 10000"/>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557183" y="384543"/>
        <a:ext cx="378378" cy="221513"/>
      </dsp:txXfrm>
    </dsp:sp>
    <dsp:sp modelId="{0E58652B-3189-40CF-8711-A9D2D038A9D9}">
      <dsp:nvSpPr>
        <dsp:cNvPr id="0" name=""/>
        <dsp:cNvSpPr/>
      </dsp:nvSpPr>
      <dsp:spPr>
        <a:xfrm>
          <a:off x="981670" y="446671"/>
          <a:ext cx="83138" cy="97256"/>
        </a:xfrm>
        <a:prstGeom prst="rightArrow">
          <a:avLst>
            <a:gd name="adj1" fmla="val 60000"/>
            <a:gd name="adj2" fmla="val 50000"/>
          </a:avLst>
        </a:prstGeom>
        <a:solidFill>
          <a:schemeClr val="tx2">
            <a:lumMod val="5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981670" y="466122"/>
        <a:ext cx="58197" cy="58354"/>
      </dsp:txXfrm>
    </dsp:sp>
    <dsp:sp modelId="{DCB6567A-AB2D-4DAD-A758-218485B758E9}">
      <dsp:nvSpPr>
        <dsp:cNvPr id="0" name=""/>
        <dsp:cNvSpPr/>
      </dsp:nvSpPr>
      <dsp:spPr>
        <a:xfrm>
          <a:off x="1099318" y="377651"/>
          <a:ext cx="392162" cy="235297"/>
        </a:xfrm>
        <a:prstGeom prst="roundRect">
          <a:avLst>
            <a:gd name="adj" fmla="val 10000"/>
          </a:avLst>
        </a:prstGeom>
        <a:solidFill>
          <a:schemeClr val="accent4">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1106210" y="384543"/>
        <a:ext cx="378378" cy="221513"/>
      </dsp:txXfrm>
    </dsp:sp>
    <dsp:sp modelId="{B6FF6782-9D42-4CD5-A940-62B6466C0EAC}">
      <dsp:nvSpPr>
        <dsp:cNvPr id="0" name=""/>
        <dsp:cNvSpPr/>
      </dsp:nvSpPr>
      <dsp:spPr>
        <a:xfrm>
          <a:off x="1530697" y="446671"/>
          <a:ext cx="83138" cy="97256"/>
        </a:xfrm>
        <a:prstGeom prst="rightArrow">
          <a:avLst>
            <a:gd name="adj1" fmla="val 60000"/>
            <a:gd name="adj2" fmla="val 50000"/>
          </a:avLst>
        </a:prstGeom>
        <a:solidFill>
          <a:schemeClr val="accent4">
            <a:lumMod val="75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530697" y="466122"/>
        <a:ext cx="58197" cy="58354"/>
      </dsp:txXfrm>
    </dsp:sp>
    <dsp:sp modelId="{464B4260-25FE-4512-AE11-7BC4B18952CA}">
      <dsp:nvSpPr>
        <dsp:cNvPr id="0" name=""/>
        <dsp:cNvSpPr/>
      </dsp:nvSpPr>
      <dsp:spPr>
        <a:xfrm>
          <a:off x="1648345" y="377651"/>
          <a:ext cx="392162" cy="235297"/>
        </a:xfrm>
        <a:prstGeom prst="roundRect">
          <a:avLst>
            <a:gd name="adj" fmla="val 10000"/>
          </a:avLst>
        </a:prstGeom>
        <a:solidFill>
          <a:schemeClr val="accent5">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1655237" y="384543"/>
        <a:ext cx="378378" cy="221513"/>
      </dsp:txXfrm>
    </dsp:sp>
    <dsp:sp modelId="{D744FA30-B1F1-4CFA-917F-8D540D5513B9}">
      <dsp:nvSpPr>
        <dsp:cNvPr id="0" name=""/>
        <dsp:cNvSpPr/>
      </dsp:nvSpPr>
      <dsp:spPr>
        <a:xfrm>
          <a:off x="2079724" y="446671"/>
          <a:ext cx="83138" cy="97256"/>
        </a:xfrm>
        <a:prstGeom prst="rightArrow">
          <a:avLst>
            <a:gd name="adj1" fmla="val 60000"/>
            <a:gd name="adj2" fmla="val 50000"/>
          </a:avLst>
        </a:prstGeom>
        <a:solidFill>
          <a:schemeClr val="accent5">
            <a:lumMod val="75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079724" y="466122"/>
        <a:ext cx="58197" cy="58354"/>
      </dsp:txXfrm>
    </dsp:sp>
    <dsp:sp modelId="{76C74148-7CC6-4823-8E21-B0923A34DE62}">
      <dsp:nvSpPr>
        <dsp:cNvPr id="0" name=""/>
        <dsp:cNvSpPr/>
      </dsp:nvSpPr>
      <dsp:spPr>
        <a:xfrm>
          <a:off x="2197372" y="377651"/>
          <a:ext cx="392162" cy="235297"/>
        </a:xfrm>
        <a:prstGeom prst="roundRect">
          <a:avLst>
            <a:gd name="adj" fmla="val 10000"/>
          </a:avLst>
        </a:prstGeom>
        <a:solidFill>
          <a:schemeClr val="accent6">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2204264" y="384543"/>
        <a:ext cx="378378" cy="221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CE6FF-94C5-4853-B37D-3206A3EACDBB}">
      <dsp:nvSpPr>
        <dsp:cNvPr id="0" name=""/>
        <dsp:cNvSpPr/>
      </dsp:nvSpPr>
      <dsp:spPr>
        <a:xfrm>
          <a:off x="2292194" y="294187"/>
          <a:ext cx="3801808" cy="3801808"/>
        </a:xfrm>
        <a:prstGeom prst="pie">
          <a:avLst>
            <a:gd name="adj1" fmla="val 16200000"/>
            <a:gd name="adj2" fmla="val 180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READ</a:t>
          </a:r>
          <a:endParaRPr lang="en-US" sz="4000" kern="1200" dirty="0"/>
        </a:p>
      </dsp:txBody>
      <dsp:txXfrm>
        <a:off x="4295838" y="1099809"/>
        <a:ext cx="1357788" cy="1131490"/>
      </dsp:txXfrm>
    </dsp:sp>
    <dsp:sp modelId="{16AD821B-7405-4033-91FD-0148580D2BA1}">
      <dsp:nvSpPr>
        <dsp:cNvPr id="0" name=""/>
        <dsp:cNvSpPr/>
      </dsp:nvSpPr>
      <dsp:spPr>
        <a:xfrm>
          <a:off x="2213895" y="429966"/>
          <a:ext cx="3801808" cy="3801808"/>
        </a:xfrm>
        <a:prstGeom prst="pie">
          <a:avLst>
            <a:gd name="adj1" fmla="val 1800000"/>
            <a:gd name="adj2" fmla="val 9000000"/>
          </a:avLst>
        </a:prstGeom>
        <a:solidFill>
          <a:schemeClr val="accent4">
            <a:hueOff val="-2232385"/>
            <a:satOff val="13449"/>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EVAL</a:t>
          </a:r>
          <a:endParaRPr lang="en-US" sz="4000" kern="1200" dirty="0"/>
        </a:p>
      </dsp:txBody>
      <dsp:txXfrm>
        <a:off x="3119088" y="2896616"/>
        <a:ext cx="2036683" cy="995711"/>
      </dsp:txXfrm>
    </dsp:sp>
    <dsp:sp modelId="{53BCC4AC-F0C5-4520-9A59-A8A1ACEE9907}">
      <dsp:nvSpPr>
        <dsp:cNvPr id="0" name=""/>
        <dsp:cNvSpPr/>
      </dsp:nvSpPr>
      <dsp:spPr>
        <a:xfrm>
          <a:off x="2135596" y="294187"/>
          <a:ext cx="3801808" cy="3801808"/>
        </a:xfrm>
        <a:prstGeom prst="pie">
          <a:avLst>
            <a:gd name="adj1" fmla="val 9000000"/>
            <a:gd name="adj2" fmla="val 16200000"/>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PRINT</a:t>
          </a:r>
          <a:endParaRPr lang="en-US" sz="4000" kern="1200" dirty="0"/>
        </a:p>
      </dsp:txBody>
      <dsp:txXfrm>
        <a:off x="2575972" y="1099809"/>
        <a:ext cx="1357788" cy="1131490"/>
      </dsp:txXfrm>
    </dsp:sp>
    <dsp:sp modelId="{26B8B073-FF5C-416B-8ACE-F123EFCCCD22}">
      <dsp:nvSpPr>
        <dsp:cNvPr id="0" name=""/>
        <dsp:cNvSpPr/>
      </dsp:nvSpPr>
      <dsp:spPr>
        <a:xfrm>
          <a:off x="2057158" y="58837"/>
          <a:ext cx="4272509" cy="4272509"/>
        </a:xfrm>
        <a:prstGeom prst="circularArrow">
          <a:avLst>
            <a:gd name="adj1" fmla="val 5085"/>
            <a:gd name="adj2" fmla="val 327528"/>
            <a:gd name="adj3" fmla="val 1472472"/>
            <a:gd name="adj4" fmla="val 16199432"/>
            <a:gd name="adj5" fmla="val 5932"/>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DE41C34-CA10-4F0F-BA9A-98C03252EB32}">
      <dsp:nvSpPr>
        <dsp:cNvPr id="0" name=""/>
        <dsp:cNvSpPr/>
      </dsp:nvSpPr>
      <dsp:spPr>
        <a:xfrm>
          <a:off x="1978545" y="194376"/>
          <a:ext cx="4272509" cy="4272509"/>
        </a:xfrm>
        <a:prstGeom prst="circularArrow">
          <a:avLst>
            <a:gd name="adj1" fmla="val 5085"/>
            <a:gd name="adj2" fmla="val 327528"/>
            <a:gd name="adj3" fmla="val 8671970"/>
            <a:gd name="adj4" fmla="val 1800502"/>
            <a:gd name="adj5" fmla="val 5932"/>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52ED470-D630-4361-AF98-170B3F523382}">
      <dsp:nvSpPr>
        <dsp:cNvPr id="0" name=""/>
        <dsp:cNvSpPr/>
      </dsp:nvSpPr>
      <dsp:spPr>
        <a:xfrm>
          <a:off x="1899932" y="58837"/>
          <a:ext cx="4272509" cy="4272509"/>
        </a:xfrm>
        <a:prstGeom prst="circularArrow">
          <a:avLst>
            <a:gd name="adj1" fmla="val 5085"/>
            <a:gd name="adj2" fmla="val 327528"/>
            <a:gd name="adj3" fmla="val 15873039"/>
            <a:gd name="adj4" fmla="val 9000000"/>
            <a:gd name="adj5" fmla="val 5932"/>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F1B6978-5E3E-488D-B057-5C6B94B3E265}" type="datetimeFigureOut">
              <a:rPr lang="en-US" smtClean="0"/>
              <a:t>7/26/2012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142423F3-24E0-4269-B9B4-72E53018CFB6}" type="slidenum">
              <a:rPr lang="en-US" smtClean="0"/>
              <a:t>‹#›</a:t>
            </a:fld>
            <a:endParaRPr lang="en-US"/>
          </a:p>
        </p:txBody>
      </p:sp>
    </p:spTree>
    <p:extLst>
      <p:ext uri="{BB962C8B-B14F-4D97-AF65-F5344CB8AC3E}">
        <p14:creationId xmlns:p14="http://schemas.microsoft.com/office/powerpoint/2010/main" val="3379753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0E945F7-029C-4DD7-822E-0EA23C540B25}" type="datetimeFigureOut">
              <a:rPr lang="en-US" smtClean="0"/>
              <a:t>7/26/2012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E51D97-F361-44BD-98F4-4B58128F5192}" type="slidenum">
              <a:rPr lang="en-US" smtClean="0"/>
              <a:t>‹#›</a:t>
            </a:fld>
            <a:endParaRPr lang="en-US"/>
          </a:p>
        </p:txBody>
      </p:sp>
    </p:spTree>
    <p:extLst>
      <p:ext uri="{BB962C8B-B14F-4D97-AF65-F5344CB8AC3E}">
        <p14:creationId xmlns:p14="http://schemas.microsoft.com/office/powerpoint/2010/main" val="33268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51D97-F361-44BD-98F4-4B58128F5192}" type="slidenum">
              <a:rPr lang="en-US" smtClean="0"/>
              <a:t>24</a:t>
            </a:fld>
            <a:endParaRPr lang="en-US"/>
          </a:p>
        </p:txBody>
      </p:sp>
    </p:spTree>
    <p:extLst>
      <p:ext uri="{BB962C8B-B14F-4D97-AF65-F5344CB8AC3E}">
        <p14:creationId xmlns:p14="http://schemas.microsoft.com/office/powerpoint/2010/main" val="2449595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51D97-F361-44BD-98F4-4B58128F5192}" type="slidenum">
              <a:rPr lang="en-US" smtClean="0"/>
              <a:t>25</a:t>
            </a:fld>
            <a:endParaRPr lang="en-US"/>
          </a:p>
        </p:txBody>
      </p:sp>
    </p:spTree>
    <p:extLst>
      <p:ext uri="{BB962C8B-B14F-4D97-AF65-F5344CB8AC3E}">
        <p14:creationId xmlns:p14="http://schemas.microsoft.com/office/powerpoint/2010/main" val="2449595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51D97-F361-44BD-98F4-4B58128F5192}" type="slidenum">
              <a:rPr lang="en-US" smtClean="0"/>
              <a:t>26</a:t>
            </a:fld>
            <a:endParaRPr lang="en-US"/>
          </a:p>
        </p:txBody>
      </p:sp>
    </p:spTree>
    <p:extLst>
      <p:ext uri="{BB962C8B-B14F-4D97-AF65-F5344CB8AC3E}">
        <p14:creationId xmlns:p14="http://schemas.microsoft.com/office/powerpoint/2010/main" val="2449595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51D97-F361-44BD-98F4-4B58128F5192}" type="slidenum">
              <a:rPr lang="en-US" smtClean="0"/>
              <a:t>28</a:t>
            </a:fld>
            <a:endParaRPr lang="en-US"/>
          </a:p>
        </p:txBody>
      </p:sp>
    </p:spTree>
    <p:extLst>
      <p:ext uri="{BB962C8B-B14F-4D97-AF65-F5344CB8AC3E}">
        <p14:creationId xmlns:p14="http://schemas.microsoft.com/office/powerpoint/2010/main" val="3735356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51D97-F361-44BD-98F4-4B58128F5192}" type="slidenum">
              <a:rPr lang="en-US" smtClean="0"/>
              <a:t>29</a:t>
            </a:fld>
            <a:endParaRPr lang="en-US"/>
          </a:p>
        </p:txBody>
      </p:sp>
    </p:spTree>
    <p:extLst>
      <p:ext uri="{BB962C8B-B14F-4D97-AF65-F5344CB8AC3E}">
        <p14:creationId xmlns:p14="http://schemas.microsoft.com/office/powerpoint/2010/main" val="3735356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51D97-F361-44BD-98F4-4B58128F5192}" type="slidenum">
              <a:rPr lang="en-US" smtClean="0"/>
              <a:t>30</a:t>
            </a:fld>
            <a:endParaRPr lang="en-US"/>
          </a:p>
        </p:txBody>
      </p:sp>
    </p:spTree>
    <p:extLst>
      <p:ext uri="{BB962C8B-B14F-4D97-AF65-F5344CB8AC3E}">
        <p14:creationId xmlns:p14="http://schemas.microsoft.com/office/powerpoint/2010/main" val="3735356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23043281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2956452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30279097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small"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TextBox 3"/>
          <p:cNvSpPr txBox="1"/>
          <p:nvPr userDrawn="1"/>
        </p:nvSpPr>
        <p:spPr>
          <a:xfrm>
            <a:off x="7620000" y="6400800"/>
            <a:ext cx="1066800" cy="276999"/>
          </a:xfrm>
          <a:prstGeom prst="rect">
            <a:avLst/>
          </a:prstGeom>
          <a:noFill/>
        </p:spPr>
        <p:txBody>
          <a:bodyPr wrap="square" rtlCol="0">
            <a:spAutoFit/>
          </a:bodyPr>
          <a:lstStyle/>
          <a:p>
            <a:fld id="{5FB3BCDA-CC45-4431-9903-20D3ECADADC0}" type="slidenum">
              <a:rPr lang="en-US" sz="1200" smtClean="0"/>
              <a:t>‹#›</a:t>
            </a:fld>
            <a:endParaRPr lang="en-US" sz="1200" dirty="0"/>
          </a:p>
        </p:txBody>
      </p:sp>
    </p:spTree>
    <p:extLst>
      <p:ext uri="{BB962C8B-B14F-4D97-AF65-F5344CB8AC3E}">
        <p14:creationId xmlns:p14="http://schemas.microsoft.com/office/powerpoint/2010/main" val="9176872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3252362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32235126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9541861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39509704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10704836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42558933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6686489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diagramData" Target="../diagrams/data1.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diagramDrawing" Target="../diagrams/drawing1.xml"/><Relationship Id="rId2" Type="http://schemas.openxmlformats.org/officeDocument/2006/relationships/slideLayout" Target="../slideLayouts/slideLayout2.xml"/><Relationship Id="rId16" Type="http://schemas.openxmlformats.org/officeDocument/2006/relationships/diagramColors" Target="../diagrams/colors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diagramQuickStyle" Target="../diagrams/quickStyl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diagramLayout" Target="../diagrams/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Oval 3"/>
          <p:cNvSpPr/>
          <p:nvPr/>
        </p:nvSpPr>
        <p:spPr>
          <a:xfrm>
            <a:off x="1981200" y="6287417"/>
            <a:ext cx="762000" cy="471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6"/>
          <p:cNvGraphicFramePr>
            <a:graphicFrameLocks/>
          </p:cNvGraphicFramePr>
          <p:nvPr>
            <p:extLst>
              <p:ext uri="{D42A27DB-BD31-4B8C-83A1-F6EECF244321}">
                <p14:modId xmlns:p14="http://schemas.microsoft.com/office/powerpoint/2010/main" val="2526310503"/>
              </p:ext>
            </p:extLst>
          </p:nvPr>
        </p:nvGraphicFramePr>
        <p:xfrm>
          <a:off x="533400" y="6019800"/>
          <a:ext cx="2590800" cy="9906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001000" y="6258842"/>
            <a:ext cx="678039" cy="542431"/>
          </a:xfrm>
          <a:prstGeom prst="rect">
            <a:avLst/>
          </a:prstGeom>
        </p:spPr>
      </p:pic>
      <p:sp>
        <p:nvSpPr>
          <p:cNvPr id="11" name="Slide Number Placeholder 5"/>
          <p:cNvSpPr>
            <a:spLocks noGrp="1"/>
          </p:cNvSpPr>
          <p:nvPr>
            <p:ph type="sldNum" sz="quarter" idx="4"/>
          </p:nvPr>
        </p:nvSpPr>
        <p:spPr>
          <a:xfrm>
            <a:off x="6553200" y="6356350"/>
            <a:ext cx="2133600" cy="365125"/>
          </a:xfrm>
          <a:prstGeom prst="rect">
            <a:avLst/>
          </a:prstGeom>
        </p:spPr>
        <p:txBody>
          <a:bodyPr/>
          <a:lstStyle/>
          <a:p>
            <a:fld id="{9999F1A6-9EB1-4C42-9B1A-533E5EC4DDE2}" type="slidenum">
              <a:rPr lang="en-US" smtClean="0"/>
              <a:t>‹#›</a:t>
            </a:fld>
            <a:endParaRPr lang="en-US" dirty="0"/>
          </a:p>
        </p:txBody>
      </p:sp>
    </p:spTree>
    <p:extLst>
      <p:ext uri="{BB962C8B-B14F-4D97-AF65-F5344CB8AC3E}">
        <p14:creationId xmlns:p14="http://schemas.microsoft.com/office/powerpoint/2010/main" val="32487317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981200"/>
          </a:xfrm>
        </p:spPr>
        <p:txBody>
          <a:bodyPr>
            <a:normAutofit/>
          </a:bodyPr>
          <a:lstStyle/>
          <a:p>
            <a:r>
              <a:rPr lang="en-US" dirty="0" smtClean="0"/>
              <a:t>CS61A Lecture 23</a:t>
            </a:r>
            <a:r>
              <a:rPr lang="en-US" dirty="0"/>
              <a:t/>
            </a:r>
            <a:br>
              <a:rPr lang="en-US" dirty="0"/>
            </a:br>
            <a:r>
              <a:rPr lang="en-US" i="1" dirty="0" err="1" smtClean="0"/>
              <a:t>Py</a:t>
            </a:r>
            <a:endParaRPr lang="en-US" i="1" dirty="0"/>
          </a:p>
        </p:txBody>
      </p:sp>
      <p:sp>
        <p:nvSpPr>
          <p:cNvPr id="3" name="Subtitle 2"/>
          <p:cNvSpPr>
            <a:spLocks noGrp="1"/>
          </p:cNvSpPr>
          <p:nvPr>
            <p:ph type="subTitle" idx="1"/>
          </p:nvPr>
        </p:nvSpPr>
        <p:spPr/>
        <p:txBody>
          <a:bodyPr>
            <a:normAutofit/>
          </a:bodyPr>
          <a:lstStyle/>
          <a:p>
            <a:r>
              <a:rPr lang="en-US" dirty="0" err="1" smtClean="0"/>
              <a:t>Jom</a:t>
            </a:r>
            <a:r>
              <a:rPr lang="en-US" dirty="0" smtClean="0"/>
              <a:t> </a:t>
            </a:r>
            <a:r>
              <a:rPr lang="en-US" dirty="0" err="1" smtClean="0"/>
              <a:t>Magrotker</a:t>
            </a:r>
            <a:r>
              <a:rPr lang="en-US" dirty="0" smtClean="0"/>
              <a:t/>
            </a:r>
            <a:br>
              <a:rPr lang="en-US" dirty="0" smtClean="0"/>
            </a:br>
            <a:r>
              <a:rPr lang="en-US" dirty="0" smtClean="0"/>
              <a:t>UC Berkeley EECS</a:t>
            </a:r>
          </a:p>
          <a:p>
            <a:r>
              <a:rPr lang="en-US" dirty="0" smtClean="0"/>
              <a:t>July 26, 2012</a:t>
            </a:r>
            <a:endParaRPr lang="en-US" dirty="0"/>
          </a:p>
        </p:txBody>
      </p:sp>
    </p:spTree>
    <p:extLst>
      <p:ext uri="{BB962C8B-B14F-4D97-AF65-F5344CB8AC3E}">
        <p14:creationId xmlns:p14="http://schemas.microsoft.com/office/powerpoint/2010/main" val="169492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a:t>
            </a:r>
            <a:endParaRPr lang="en-US" dirty="0"/>
          </a:p>
        </p:txBody>
      </p:sp>
      <p:sp>
        <p:nvSpPr>
          <p:cNvPr id="3" name="Content Placeholder 2"/>
          <p:cNvSpPr>
            <a:spLocks noGrp="1"/>
          </p:cNvSpPr>
          <p:nvPr>
            <p:ph idx="1"/>
          </p:nvPr>
        </p:nvSpPr>
        <p:spPr>
          <a:xfrm>
            <a:off x="457200" y="1600200"/>
            <a:ext cx="8305800" cy="4525963"/>
          </a:xfrm>
        </p:spPr>
        <p:txBody>
          <a:bodyPr>
            <a:normAutofit fontScale="62500" lnSpcReduction="20000"/>
          </a:bodyPr>
          <a:lstStyle/>
          <a:p>
            <a:pPr marL="0" indent="0">
              <a:buNone/>
            </a:pPr>
            <a:r>
              <a:rPr lang="en-US" dirty="0" smtClean="0"/>
              <a:t>Tom developed a Python written in Python.</a:t>
            </a:r>
          </a:p>
          <a:p>
            <a:pPr marL="0" indent="0">
              <a:buNone/>
            </a:pPr>
            <a:endParaRPr lang="en-US" dirty="0"/>
          </a:p>
          <a:p>
            <a:pPr marL="0" indent="0">
              <a:buNone/>
            </a:pPr>
            <a:r>
              <a:rPr lang="en-US" dirty="0" smtClean="0"/>
              <a:t>... He calls it </a:t>
            </a:r>
            <a:r>
              <a:rPr lang="en-US" dirty="0" err="1" smtClean="0"/>
              <a:t>Py</a:t>
            </a:r>
            <a:r>
              <a:rPr lang="en-US" dirty="0" smtClean="0"/>
              <a:t>. </a:t>
            </a:r>
            <a:r>
              <a:rPr lang="en-US" dirty="0"/>
              <a:t> </a:t>
            </a:r>
            <a:r>
              <a:rPr lang="en-US" dirty="0" smtClean="0"/>
              <a:t>(He’s actually quite proud of it </a:t>
            </a:r>
            <a:r>
              <a:rPr lang="en-US" dirty="0" smtClean="0">
                <a:sym typeface="Wingdings" pitchFamily="2" charset="2"/>
              </a:rPr>
              <a:t>)</a:t>
            </a:r>
            <a:endParaRPr lang="en-US" dirty="0" smtClean="0"/>
          </a:p>
          <a:p>
            <a:pPr marL="0" indent="0">
              <a:buNone/>
            </a:pPr>
            <a:endParaRPr lang="en-US" dirty="0"/>
          </a:p>
          <a:p>
            <a:pPr marL="0" indent="0">
              <a:buNone/>
            </a:pPr>
            <a:r>
              <a:rPr lang="en-US" dirty="0" err="1" smtClean="0"/>
              <a:t>Py</a:t>
            </a:r>
            <a:r>
              <a:rPr lang="en-US" dirty="0" smtClean="0"/>
              <a:t> has</a:t>
            </a:r>
            <a:r>
              <a:rPr lang="en-US" dirty="0" smtClean="0"/>
              <a:t>:</a:t>
            </a:r>
            <a:endParaRPr lang="en-US" dirty="0" smtClean="0"/>
          </a:p>
          <a:p>
            <a:pPr lvl="1"/>
            <a:r>
              <a:rPr lang="en-US" dirty="0" smtClean="0"/>
              <a:t>Numbers</a:t>
            </a:r>
          </a:p>
          <a:p>
            <a:pPr lvl="1"/>
            <a:r>
              <a:rPr lang="en-US" dirty="0" smtClean="0"/>
              <a:t>True/False</a:t>
            </a:r>
          </a:p>
          <a:p>
            <a:pPr lvl="1"/>
            <a:r>
              <a:rPr lang="en-US" dirty="0" smtClean="0"/>
              <a:t>None</a:t>
            </a:r>
          </a:p>
          <a:p>
            <a:pPr lvl="1"/>
            <a:r>
              <a:rPr lang="en-US" dirty="0" smtClean="0"/>
              <a:t>Primitive Functions</a:t>
            </a:r>
          </a:p>
          <a:p>
            <a:pPr lvl="1"/>
            <a:r>
              <a:rPr lang="en-US" dirty="0" smtClean="0"/>
              <a:t>Variables</a:t>
            </a:r>
          </a:p>
          <a:p>
            <a:pPr lvl="1"/>
            <a:r>
              <a:rPr lang="en-US" dirty="0" err="1" smtClean="0"/>
              <a:t>Def</a:t>
            </a:r>
            <a:r>
              <a:rPr lang="en-US" dirty="0" smtClean="0"/>
              <a:t> statements</a:t>
            </a:r>
          </a:p>
          <a:p>
            <a:pPr lvl="2"/>
            <a:r>
              <a:rPr lang="en-US" dirty="0" smtClean="0"/>
              <a:t>Including return and nonlocal</a:t>
            </a:r>
          </a:p>
          <a:p>
            <a:pPr lvl="1"/>
            <a:r>
              <a:rPr lang="en-US" dirty="0" smtClean="0"/>
              <a:t>If statements</a:t>
            </a:r>
          </a:p>
          <a:p>
            <a:pPr lvl="1"/>
            <a:r>
              <a:rPr lang="en-US" dirty="0" smtClean="0"/>
              <a:t>Lambdas</a:t>
            </a:r>
          </a:p>
          <a:p>
            <a:pPr lvl="1"/>
            <a:r>
              <a:rPr lang="en-US" dirty="0" smtClean="0"/>
              <a:t>Comments</a:t>
            </a:r>
            <a:endParaRPr lang="en-US" dirty="0"/>
          </a:p>
        </p:txBody>
      </p:sp>
      <p:pic>
        <p:nvPicPr>
          <p:cNvPr id="1026" name="Picture 2" descr="C:\Users\Tom\AppData\Local\Microsoft\Windows\Temporary Internet Files\Content.IE5\XY2P9LNX\MC9003344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6457"/>
            <a:ext cx="1775785" cy="1429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0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If you’re logged onto an instructional computer, you can find the code in ~cs61a/lib/</a:t>
            </a:r>
            <a:r>
              <a:rPr lang="en-US" dirty="0" err="1" smtClean="0"/>
              <a:t>python_modules</a:t>
            </a:r>
            <a:r>
              <a:rPr lang="en-US" dirty="0" smtClean="0"/>
              <a:t>/</a:t>
            </a:r>
            <a:r>
              <a:rPr lang="en-US" dirty="0" err="1" smtClean="0"/>
              <a:t>py</a:t>
            </a:r>
            <a:r>
              <a:rPr lang="en-US" dirty="0" smtClean="0"/>
              <a:t>/</a:t>
            </a:r>
          </a:p>
          <a:p>
            <a:pPr marL="0" indent="0">
              <a:buNone/>
            </a:pPr>
            <a:endParaRPr lang="en-US" dirty="0"/>
          </a:p>
          <a:p>
            <a:pPr marL="0" indent="0">
              <a:buNone/>
            </a:pPr>
            <a:r>
              <a:rPr lang="en-US" dirty="0" smtClean="0"/>
              <a:t>Or, when logged in, you can run it using:</a:t>
            </a:r>
            <a:br>
              <a:rPr lang="en-US" dirty="0" smtClean="0"/>
            </a:br>
            <a:r>
              <a:rPr lang="en-US" dirty="0" smtClean="0"/>
              <a:t/>
            </a:r>
            <a:br>
              <a:rPr lang="en-US" dirty="0" smtClean="0"/>
            </a:br>
            <a:r>
              <a:rPr lang="en-US" dirty="0" smtClean="0"/>
              <a:t>	python3 –m </a:t>
            </a:r>
            <a:r>
              <a:rPr lang="en-US" dirty="0" err="1" smtClean="0"/>
              <a:t>py.interpreter</a:t>
            </a:r>
            <a:endParaRPr lang="en-US" dirty="0" smtClean="0"/>
          </a:p>
          <a:p>
            <a:pPr marL="0" indent="0">
              <a:buNone/>
            </a:pPr>
            <a:endParaRPr lang="en-US" dirty="0"/>
          </a:p>
          <a:p>
            <a:pPr marL="0" indent="0">
              <a:buNone/>
            </a:pPr>
            <a:r>
              <a:rPr lang="en-US" dirty="0" smtClean="0"/>
              <a:t>There might be a </a:t>
            </a:r>
            <a:r>
              <a:rPr lang="en-US" i="1" dirty="0" smtClean="0"/>
              <a:t>small</a:t>
            </a:r>
            <a:r>
              <a:rPr lang="en-US" dirty="0" smtClean="0"/>
              <a:t> number of updates before you see it in homework and lab, as it’s still in beta.</a:t>
            </a:r>
            <a:endParaRPr lang="en-US" dirty="0"/>
          </a:p>
        </p:txBody>
      </p:sp>
      <p:pic>
        <p:nvPicPr>
          <p:cNvPr id="2050" name="Picture 2" descr="C:\Users\Tom\AppData\Local\Microsoft\Windows\Temporary Internet Files\Content.IE5\J2HUNSH4\MC90033432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0"/>
            <a:ext cx="1817827" cy="157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845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a:t>
            </a:r>
            <a:r>
              <a:rPr lang="en-US" dirty="0" smtClean="0"/>
              <a:t>: Why?</a:t>
            </a:r>
            <a:endParaRPr lang="en-US" dirty="0"/>
          </a:p>
        </p:txBody>
      </p:sp>
      <p:sp>
        <p:nvSpPr>
          <p:cNvPr id="3" name="Content Placeholder 2"/>
          <p:cNvSpPr>
            <a:spLocks noGrp="1"/>
          </p:cNvSpPr>
          <p:nvPr>
            <p:ph idx="1"/>
          </p:nvPr>
        </p:nvSpPr>
        <p:spPr>
          <a:xfrm>
            <a:off x="457200" y="1600200"/>
            <a:ext cx="6934200" cy="4525963"/>
          </a:xfrm>
        </p:spPr>
        <p:txBody>
          <a:bodyPr/>
          <a:lstStyle/>
          <a:p>
            <a:pPr marL="0" indent="0">
              <a:buNone/>
            </a:pPr>
            <a:r>
              <a:rPr lang="en-US" dirty="0" smtClean="0"/>
              <a:t>Many of you are wondering...</a:t>
            </a:r>
          </a:p>
          <a:p>
            <a:pPr marL="0" indent="0">
              <a:buNone/>
            </a:pPr>
            <a:endParaRPr lang="en-US" dirty="0"/>
          </a:p>
          <a:p>
            <a:pPr marL="0" indent="0">
              <a:buNone/>
            </a:pPr>
            <a:endParaRPr lang="en-US" dirty="0" smtClean="0"/>
          </a:p>
          <a:p>
            <a:pPr marL="0" indent="0">
              <a:buNone/>
            </a:pPr>
            <a:r>
              <a:rPr lang="en-US" dirty="0" smtClean="0"/>
              <a:t>We admit that it sounds </a:t>
            </a:r>
            <a:r>
              <a:rPr lang="en-US" i="1" dirty="0" smtClean="0"/>
              <a:t>sort of</a:t>
            </a:r>
            <a:r>
              <a:rPr lang="en-US" dirty="0" smtClean="0"/>
              <a:t> redundant.</a:t>
            </a:r>
          </a:p>
          <a:p>
            <a:pPr marL="0" indent="0">
              <a:buNone/>
            </a:pPr>
            <a:endParaRPr lang="en-US" dirty="0"/>
          </a:p>
          <a:p>
            <a:pPr marL="0" indent="0">
              <a:buNone/>
            </a:pPr>
            <a:r>
              <a:rPr lang="en-US" dirty="0" smtClean="0"/>
              <a:t>HOWEVER...</a:t>
            </a:r>
            <a:endParaRPr lang="en-US" dirty="0"/>
          </a:p>
        </p:txBody>
      </p:sp>
      <p:grpSp>
        <p:nvGrpSpPr>
          <p:cNvPr id="16" name="Group 15"/>
          <p:cNvGrpSpPr/>
          <p:nvPr/>
        </p:nvGrpSpPr>
        <p:grpSpPr>
          <a:xfrm>
            <a:off x="3048000" y="2057400"/>
            <a:ext cx="5856288" cy="3667125"/>
            <a:chOff x="3048000" y="2057400"/>
            <a:chExt cx="5856288" cy="3667125"/>
          </a:xfrm>
        </p:grpSpPr>
        <p:grpSp>
          <p:nvGrpSpPr>
            <p:cNvPr id="4" name="Group 5"/>
            <p:cNvGrpSpPr>
              <a:grpSpLocks noChangeAspect="1"/>
            </p:cNvGrpSpPr>
            <p:nvPr/>
          </p:nvGrpSpPr>
          <p:grpSpPr bwMode="auto">
            <a:xfrm>
              <a:off x="7239000" y="2057400"/>
              <a:ext cx="1665288" cy="3667125"/>
              <a:chOff x="4560" y="1296"/>
              <a:chExt cx="1049" cy="2310"/>
            </a:xfrm>
          </p:grpSpPr>
          <p:sp>
            <p:nvSpPr>
              <p:cNvPr id="5" name="AutoShape 4"/>
              <p:cNvSpPr>
                <a:spLocks noChangeAspect="1" noChangeArrowheads="1" noTextEdit="1"/>
              </p:cNvSpPr>
              <p:nvPr/>
            </p:nvSpPr>
            <p:spPr bwMode="auto">
              <a:xfrm>
                <a:off x="4560" y="1296"/>
                <a:ext cx="1049" cy="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5097" y="1296"/>
                <a:ext cx="73" cy="77"/>
              </a:xfrm>
              <a:custGeom>
                <a:avLst/>
                <a:gdLst>
                  <a:gd name="T0" fmla="*/ 0 w 73"/>
                  <a:gd name="T1" fmla="*/ 57 h 77"/>
                  <a:gd name="T2" fmla="*/ 53 w 73"/>
                  <a:gd name="T3" fmla="*/ 0 h 77"/>
                  <a:gd name="T4" fmla="*/ 73 w 73"/>
                  <a:gd name="T5" fmla="*/ 22 h 77"/>
                  <a:gd name="T6" fmla="*/ 22 w 73"/>
                  <a:gd name="T7" fmla="*/ 77 h 77"/>
                  <a:gd name="T8" fmla="*/ 0 w 73"/>
                  <a:gd name="T9" fmla="*/ 57 h 77"/>
                </a:gdLst>
                <a:ahLst/>
                <a:cxnLst>
                  <a:cxn ang="0">
                    <a:pos x="T0" y="T1"/>
                  </a:cxn>
                  <a:cxn ang="0">
                    <a:pos x="T2" y="T3"/>
                  </a:cxn>
                  <a:cxn ang="0">
                    <a:pos x="T4" y="T5"/>
                  </a:cxn>
                  <a:cxn ang="0">
                    <a:pos x="T6" y="T7"/>
                  </a:cxn>
                  <a:cxn ang="0">
                    <a:pos x="T8" y="T9"/>
                  </a:cxn>
                </a:cxnLst>
                <a:rect l="0" t="0" r="r" b="b"/>
                <a:pathLst>
                  <a:path w="73" h="77">
                    <a:moveTo>
                      <a:pt x="0" y="57"/>
                    </a:moveTo>
                    <a:lnTo>
                      <a:pt x="53" y="0"/>
                    </a:lnTo>
                    <a:lnTo>
                      <a:pt x="73" y="22"/>
                    </a:lnTo>
                    <a:lnTo>
                      <a:pt x="22" y="77"/>
                    </a:lnTo>
                    <a:lnTo>
                      <a:pt x="0" y="5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a:off x="5134" y="1404"/>
                <a:ext cx="80" cy="51"/>
              </a:xfrm>
              <a:custGeom>
                <a:avLst/>
                <a:gdLst>
                  <a:gd name="T0" fmla="*/ 0 w 80"/>
                  <a:gd name="T1" fmla="*/ 22 h 51"/>
                  <a:gd name="T2" fmla="*/ 73 w 80"/>
                  <a:gd name="T3" fmla="*/ 0 h 51"/>
                  <a:gd name="T4" fmla="*/ 80 w 80"/>
                  <a:gd name="T5" fmla="*/ 31 h 51"/>
                  <a:gd name="T6" fmla="*/ 9 w 80"/>
                  <a:gd name="T7" fmla="*/ 51 h 51"/>
                  <a:gd name="T8" fmla="*/ 0 w 80"/>
                  <a:gd name="T9" fmla="*/ 22 h 51"/>
                </a:gdLst>
                <a:ahLst/>
                <a:cxnLst>
                  <a:cxn ang="0">
                    <a:pos x="T0" y="T1"/>
                  </a:cxn>
                  <a:cxn ang="0">
                    <a:pos x="T2" y="T3"/>
                  </a:cxn>
                  <a:cxn ang="0">
                    <a:pos x="T4" y="T5"/>
                  </a:cxn>
                  <a:cxn ang="0">
                    <a:pos x="T6" y="T7"/>
                  </a:cxn>
                  <a:cxn ang="0">
                    <a:pos x="T8" y="T9"/>
                  </a:cxn>
                </a:cxnLst>
                <a:rect l="0" t="0" r="r" b="b"/>
                <a:pathLst>
                  <a:path w="80" h="51">
                    <a:moveTo>
                      <a:pt x="0" y="22"/>
                    </a:moveTo>
                    <a:lnTo>
                      <a:pt x="73" y="0"/>
                    </a:lnTo>
                    <a:lnTo>
                      <a:pt x="80" y="31"/>
                    </a:lnTo>
                    <a:lnTo>
                      <a:pt x="9" y="51"/>
                    </a:lnTo>
                    <a:lnTo>
                      <a:pt x="0" y="2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a:off x="5147" y="1512"/>
                <a:ext cx="78" cy="40"/>
              </a:xfrm>
              <a:custGeom>
                <a:avLst/>
                <a:gdLst>
                  <a:gd name="T0" fmla="*/ 5 w 78"/>
                  <a:gd name="T1" fmla="*/ 0 h 40"/>
                  <a:gd name="T2" fmla="*/ 78 w 78"/>
                  <a:gd name="T3" fmla="*/ 11 h 40"/>
                  <a:gd name="T4" fmla="*/ 73 w 78"/>
                  <a:gd name="T5" fmla="*/ 40 h 40"/>
                  <a:gd name="T6" fmla="*/ 0 w 78"/>
                  <a:gd name="T7" fmla="*/ 31 h 40"/>
                  <a:gd name="T8" fmla="*/ 5 w 78"/>
                  <a:gd name="T9" fmla="*/ 0 h 40"/>
                </a:gdLst>
                <a:ahLst/>
                <a:cxnLst>
                  <a:cxn ang="0">
                    <a:pos x="T0" y="T1"/>
                  </a:cxn>
                  <a:cxn ang="0">
                    <a:pos x="T2" y="T3"/>
                  </a:cxn>
                  <a:cxn ang="0">
                    <a:pos x="T4" y="T5"/>
                  </a:cxn>
                  <a:cxn ang="0">
                    <a:pos x="T6" y="T7"/>
                  </a:cxn>
                  <a:cxn ang="0">
                    <a:pos x="T8" y="T9"/>
                  </a:cxn>
                </a:cxnLst>
                <a:rect l="0" t="0" r="r" b="b"/>
                <a:pathLst>
                  <a:path w="78" h="40">
                    <a:moveTo>
                      <a:pt x="5" y="0"/>
                    </a:moveTo>
                    <a:lnTo>
                      <a:pt x="78" y="11"/>
                    </a:lnTo>
                    <a:lnTo>
                      <a:pt x="73" y="40"/>
                    </a:lnTo>
                    <a:lnTo>
                      <a:pt x="0" y="31"/>
                    </a:lnTo>
                    <a:lnTo>
                      <a:pt x="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flipH="1">
                <a:off x="4575" y="2102"/>
                <a:ext cx="1016" cy="1502"/>
              </a:xfrm>
              <a:custGeom>
                <a:avLst/>
                <a:gdLst>
                  <a:gd name="T0" fmla="*/ 981 w 1016"/>
                  <a:gd name="T1" fmla="*/ 1248 h 1502"/>
                  <a:gd name="T2" fmla="*/ 1016 w 1016"/>
                  <a:gd name="T3" fmla="*/ 1100 h 1502"/>
                  <a:gd name="T4" fmla="*/ 917 w 1016"/>
                  <a:gd name="T5" fmla="*/ 923 h 1502"/>
                  <a:gd name="T6" fmla="*/ 767 w 1016"/>
                  <a:gd name="T7" fmla="*/ 839 h 1502"/>
                  <a:gd name="T8" fmla="*/ 754 w 1016"/>
                  <a:gd name="T9" fmla="*/ 835 h 1502"/>
                  <a:gd name="T10" fmla="*/ 815 w 1016"/>
                  <a:gd name="T11" fmla="*/ 477 h 1502"/>
                  <a:gd name="T12" fmla="*/ 910 w 1016"/>
                  <a:gd name="T13" fmla="*/ 417 h 1502"/>
                  <a:gd name="T14" fmla="*/ 928 w 1016"/>
                  <a:gd name="T15" fmla="*/ 340 h 1502"/>
                  <a:gd name="T16" fmla="*/ 888 w 1016"/>
                  <a:gd name="T17" fmla="*/ 269 h 1502"/>
                  <a:gd name="T18" fmla="*/ 813 w 1016"/>
                  <a:gd name="T19" fmla="*/ 219 h 1502"/>
                  <a:gd name="T20" fmla="*/ 773 w 1016"/>
                  <a:gd name="T21" fmla="*/ 199 h 1502"/>
                  <a:gd name="T22" fmla="*/ 769 w 1016"/>
                  <a:gd name="T23" fmla="*/ 170 h 1502"/>
                  <a:gd name="T24" fmla="*/ 731 w 1016"/>
                  <a:gd name="T25" fmla="*/ 135 h 1502"/>
                  <a:gd name="T26" fmla="*/ 678 w 1016"/>
                  <a:gd name="T27" fmla="*/ 135 h 1502"/>
                  <a:gd name="T28" fmla="*/ 641 w 1016"/>
                  <a:gd name="T29" fmla="*/ 170 h 1502"/>
                  <a:gd name="T30" fmla="*/ 641 w 1016"/>
                  <a:gd name="T31" fmla="*/ 223 h 1502"/>
                  <a:gd name="T32" fmla="*/ 678 w 1016"/>
                  <a:gd name="T33" fmla="*/ 261 h 1502"/>
                  <a:gd name="T34" fmla="*/ 734 w 1016"/>
                  <a:gd name="T35" fmla="*/ 258 h 1502"/>
                  <a:gd name="T36" fmla="*/ 791 w 1016"/>
                  <a:gd name="T37" fmla="*/ 258 h 1502"/>
                  <a:gd name="T38" fmla="*/ 855 w 1016"/>
                  <a:gd name="T39" fmla="*/ 303 h 1502"/>
                  <a:gd name="T40" fmla="*/ 884 w 1016"/>
                  <a:gd name="T41" fmla="*/ 347 h 1502"/>
                  <a:gd name="T42" fmla="*/ 873 w 1016"/>
                  <a:gd name="T43" fmla="*/ 389 h 1502"/>
                  <a:gd name="T44" fmla="*/ 802 w 1016"/>
                  <a:gd name="T45" fmla="*/ 433 h 1502"/>
                  <a:gd name="T46" fmla="*/ 689 w 1016"/>
                  <a:gd name="T47" fmla="*/ 360 h 1502"/>
                  <a:gd name="T48" fmla="*/ 577 w 1016"/>
                  <a:gd name="T49" fmla="*/ 265 h 1502"/>
                  <a:gd name="T50" fmla="*/ 440 w 1016"/>
                  <a:gd name="T51" fmla="*/ 274 h 1502"/>
                  <a:gd name="T52" fmla="*/ 352 w 1016"/>
                  <a:gd name="T53" fmla="*/ 347 h 1502"/>
                  <a:gd name="T54" fmla="*/ 274 w 1016"/>
                  <a:gd name="T55" fmla="*/ 409 h 1502"/>
                  <a:gd name="T56" fmla="*/ 106 w 1016"/>
                  <a:gd name="T57" fmla="*/ 384 h 1502"/>
                  <a:gd name="T58" fmla="*/ 47 w 1016"/>
                  <a:gd name="T59" fmla="*/ 281 h 1502"/>
                  <a:gd name="T60" fmla="*/ 87 w 1016"/>
                  <a:gd name="T61" fmla="*/ 188 h 1502"/>
                  <a:gd name="T62" fmla="*/ 157 w 1016"/>
                  <a:gd name="T63" fmla="*/ 135 h 1502"/>
                  <a:gd name="T64" fmla="*/ 221 w 1016"/>
                  <a:gd name="T65" fmla="*/ 102 h 1502"/>
                  <a:gd name="T66" fmla="*/ 219 w 1016"/>
                  <a:gd name="T67" fmla="*/ 27 h 1502"/>
                  <a:gd name="T68" fmla="*/ 175 w 1016"/>
                  <a:gd name="T69" fmla="*/ 0 h 1502"/>
                  <a:gd name="T70" fmla="*/ 106 w 1016"/>
                  <a:gd name="T71" fmla="*/ 31 h 1502"/>
                  <a:gd name="T72" fmla="*/ 102 w 1016"/>
                  <a:gd name="T73" fmla="*/ 91 h 1502"/>
                  <a:gd name="T74" fmla="*/ 51 w 1016"/>
                  <a:gd name="T75" fmla="*/ 159 h 1502"/>
                  <a:gd name="T76" fmla="*/ 0 w 1016"/>
                  <a:gd name="T77" fmla="*/ 276 h 1502"/>
                  <a:gd name="T78" fmla="*/ 60 w 1016"/>
                  <a:gd name="T79" fmla="*/ 406 h 1502"/>
                  <a:gd name="T80" fmla="*/ 232 w 1016"/>
                  <a:gd name="T81" fmla="*/ 457 h 1502"/>
                  <a:gd name="T82" fmla="*/ 318 w 1016"/>
                  <a:gd name="T83" fmla="*/ 462 h 1502"/>
                  <a:gd name="T84" fmla="*/ 356 w 1016"/>
                  <a:gd name="T85" fmla="*/ 861 h 1502"/>
                  <a:gd name="T86" fmla="*/ 277 w 1016"/>
                  <a:gd name="T87" fmla="*/ 914 h 1502"/>
                  <a:gd name="T88" fmla="*/ 217 w 1016"/>
                  <a:gd name="T89" fmla="*/ 994 h 1502"/>
                  <a:gd name="T90" fmla="*/ 208 w 1016"/>
                  <a:gd name="T91" fmla="*/ 1100 h 1502"/>
                  <a:gd name="T92" fmla="*/ 261 w 1016"/>
                  <a:gd name="T93" fmla="*/ 1221 h 1502"/>
                  <a:gd name="T94" fmla="*/ 124 w 1016"/>
                  <a:gd name="T95" fmla="*/ 1336 h 1502"/>
                  <a:gd name="T96" fmla="*/ 153 w 1016"/>
                  <a:gd name="T97" fmla="*/ 1354 h 1502"/>
                  <a:gd name="T98" fmla="*/ 290 w 1016"/>
                  <a:gd name="T99" fmla="*/ 1184 h 1502"/>
                  <a:gd name="T100" fmla="*/ 252 w 1016"/>
                  <a:gd name="T101" fmla="*/ 1080 h 1502"/>
                  <a:gd name="T102" fmla="*/ 268 w 1016"/>
                  <a:gd name="T103" fmla="*/ 996 h 1502"/>
                  <a:gd name="T104" fmla="*/ 316 w 1016"/>
                  <a:gd name="T105" fmla="*/ 941 h 1502"/>
                  <a:gd name="T106" fmla="*/ 367 w 1016"/>
                  <a:gd name="T107" fmla="*/ 998 h 1502"/>
                  <a:gd name="T108" fmla="*/ 807 w 1016"/>
                  <a:gd name="T109" fmla="*/ 908 h 1502"/>
                  <a:gd name="T110" fmla="*/ 930 w 1016"/>
                  <a:gd name="T111" fmla="*/ 1003 h 1502"/>
                  <a:gd name="T112" fmla="*/ 972 w 1016"/>
                  <a:gd name="T113" fmla="*/ 1140 h 1502"/>
                  <a:gd name="T114" fmla="*/ 908 w 1016"/>
                  <a:gd name="T115" fmla="*/ 1279 h 1502"/>
                  <a:gd name="T116" fmla="*/ 974 w 1016"/>
                  <a:gd name="T117" fmla="*/ 1495 h 1502"/>
                  <a:gd name="T118" fmla="*/ 1007 w 1016"/>
                  <a:gd name="T119" fmla="*/ 1493 h 1502"/>
                  <a:gd name="T120" fmla="*/ 1005 w 1016"/>
                  <a:gd name="T121" fmla="*/ 1460 h 1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6" h="1502">
                    <a:moveTo>
                      <a:pt x="893" y="1367"/>
                    </a:moveTo>
                    <a:lnTo>
                      <a:pt x="928" y="1327"/>
                    </a:lnTo>
                    <a:lnTo>
                      <a:pt x="957" y="1288"/>
                    </a:lnTo>
                    <a:lnTo>
                      <a:pt x="981" y="1248"/>
                    </a:lnTo>
                    <a:lnTo>
                      <a:pt x="999" y="1210"/>
                    </a:lnTo>
                    <a:lnTo>
                      <a:pt x="1010" y="1173"/>
                    </a:lnTo>
                    <a:lnTo>
                      <a:pt x="1016" y="1135"/>
                    </a:lnTo>
                    <a:lnTo>
                      <a:pt x="1016" y="1100"/>
                    </a:lnTo>
                    <a:lnTo>
                      <a:pt x="1012" y="1065"/>
                    </a:lnTo>
                    <a:lnTo>
                      <a:pt x="990" y="1009"/>
                    </a:lnTo>
                    <a:lnTo>
                      <a:pt x="957" y="963"/>
                    </a:lnTo>
                    <a:lnTo>
                      <a:pt x="917" y="923"/>
                    </a:lnTo>
                    <a:lnTo>
                      <a:pt x="873" y="892"/>
                    </a:lnTo>
                    <a:lnTo>
                      <a:pt x="831" y="868"/>
                    </a:lnTo>
                    <a:lnTo>
                      <a:pt x="793" y="850"/>
                    </a:lnTo>
                    <a:lnTo>
                      <a:pt x="767" y="839"/>
                    </a:lnTo>
                    <a:lnTo>
                      <a:pt x="756" y="835"/>
                    </a:lnTo>
                    <a:lnTo>
                      <a:pt x="756" y="835"/>
                    </a:lnTo>
                    <a:lnTo>
                      <a:pt x="754" y="835"/>
                    </a:lnTo>
                    <a:lnTo>
                      <a:pt x="754" y="835"/>
                    </a:lnTo>
                    <a:lnTo>
                      <a:pt x="751" y="835"/>
                    </a:lnTo>
                    <a:lnTo>
                      <a:pt x="718" y="482"/>
                    </a:lnTo>
                    <a:lnTo>
                      <a:pt x="771" y="482"/>
                    </a:lnTo>
                    <a:lnTo>
                      <a:pt x="815" y="477"/>
                    </a:lnTo>
                    <a:lnTo>
                      <a:pt x="851" y="466"/>
                    </a:lnTo>
                    <a:lnTo>
                      <a:pt x="877" y="453"/>
                    </a:lnTo>
                    <a:lnTo>
                      <a:pt x="897" y="435"/>
                    </a:lnTo>
                    <a:lnTo>
                      <a:pt x="910" y="417"/>
                    </a:lnTo>
                    <a:lnTo>
                      <a:pt x="919" y="398"/>
                    </a:lnTo>
                    <a:lnTo>
                      <a:pt x="926" y="380"/>
                    </a:lnTo>
                    <a:lnTo>
                      <a:pt x="928" y="360"/>
                    </a:lnTo>
                    <a:lnTo>
                      <a:pt x="928" y="340"/>
                    </a:lnTo>
                    <a:lnTo>
                      <a:pt x="924" y="320"/>
                    </a:lnTo>
                    <a:lnTo>
                      <a:pt x="915" y="303"/>
                    </a:lnTo>
                    <a:lnTo>
                      <a:pt x="904" y="285"/>
                    </a:lnTo>
                    <a:lnTo>
                      <a:pt x="888" y="269"/>
                    </a:lnTo>
                    <a:lnTo>
                      <a:pt x="871" y="256"/>
                    </a:lnTo>
                    <a:lnTo>
                      <a:pt x="853" y="241"/>
                    </a:lnTo>
                    <a:lnTo>
                      <a:pt x="833" y="230"/>
                    </a:lnTo>
                    <a:lnTo>
                      <a:pt x="813" y="219"/>
                    </a:lnTo>
                    <a:lnTo>
                      <a:pt x="791" y="208"/>
                    </a:lnTo>
                    <a:lnTo>
                      <a:pt x="771" y="199"/>
                    </a:lnTo>
                    <a:lnTo>
                      <a:pt x="773" y="199"/>
                    </a:lnTo>
                    <a:lnTo>
                      <a:pt x="773" y="199"/>
                    </a:lnTo>
                    <a:lnTo>
                      <a:pt x="773" y="199"/>
                    </a:lnTo>
                    <a:lnTo>
                      <a:pt x="773" y="197"/>
                    </a:lnTo>
                    <a:lnTo>
                      <a:pt x="771" y="183"/>
                    </a:lnTo>
                    <a:lnTo>
                      <a:pt x="769" y="170"/>
                    </a:lnTo>
                    <a:lnTo>
                      <a:pt x="762" y="159"/>
                    </a:lnTo>
                    <a:lnTo>
                      <a:pt x="754" y="150"/>
                    </a:lnTo>
                    <a:lnTo>
                      <a:pt x="742" y="141"/>
                    </a:lnTo>
                    <a:lnTo>
                      <a:pt x="731" y="135"/>
                    </a:lnTo>
                    <a:lnTo>
                      <a:pt x="718" y="133"/>
                    </a:lnTo>
                    <a:lnTo>
                      <a:pt x="705" y="130"/>
                    </a:lnTo>
                    <a:lnTo>
                      <a:pt x="692" y="133"/>
                    </a:lnTo>
                    <a:lnTo>
                      <a:pt x="678" y="135"/>
                    </a:lnTo>
                    <a:lnTo>
                      <a:pt x="667" y="141"/>
                    </a:lnTo>
                    <a:lnTo>
                      <a:pt x="656" y="150"/>
                    </a:lnTo>
                    <a:lnTo>
                      <a:pt x="648" y="159"/>
                    </a:lnTo>
                    <a:lnTo>
                      <a:pt x="641" y="170"/>
                    </a:lnTo>
                    <a:lnTo>
                      <a:pt x="639" y="183"/>
                    </a:lnTo>
                    <a:lnTo>
                      <a:pt x="636" y="197"/>
                    </a:lnTo>
                    <a:lnTo>
                      <a:pt x="639" y="210"/>
                    </a:lnTo>
                    <a:lnTo>
                      <a:pt x="641" y="223"/>
                    </a:lnTo>
                    <a:lnTo>
                      <a:pt x="648" y="234"/>
                    </a:lnTo>
                    <a:lnTo>
                      <a:pt x="656" y="245"/>
                    </a:lnTo>
                    <a:lnTo>
                      <a:pt x="667" y="254"/>
                    </a:lnTo>
                    <a:lnTo>
                      <a:pt x="678" y="261"/>
                    </a:lnTo>
                    <a:lnTo>
                      <a:pt x="692" y="263"/>
                    </a:lnTo>
                    <a:lnTo>
                      <a:pt x="705" y="265"/>
                    </a:lnTo>
                    <a:lnTo>
                      <a:pt x="720" y="263"/>
                    </a:lnTo>
                    <a:lnTo>
                      <a:pt x="734" y="258"/>
                    </a:lnTo>
                    <a:lnTo>
                      <a:pt x="745" y="252"/>
                    </a:lnTo>
                    <a:lnTo>
                      <a:pt x="756" y="243"/>
                    </a:lnTo>
                    <a:lnTo>
                      <a:pt x="773" y="252"/>
                    </a:lnTo>
                    <a:lnTo>
                      <a:pt x="791" y="258"/>
                    </a:lnTo>
                    <a:lnTo>
                      <a:pt x="809" y="269"/>
                    </a:lnTo>
                    <a:lnTo>
                      <a:pt x="826" y="278"/>
                    </a:lnTo>
                    <a:lnTo>
                      <a:pt x="840" y="289"/>
                    </a:lnTo>
                    <a:lnTo>
                      <a:pt x="855" y="303"/>
                    </a:lnTo>
                    <a:lnTo>
                      <a:pt x="866" y="314"/>
                    </a:lnTo>
                    <a:lnTo>
                      <a:pt x="875" y="327"/>
                    </a:lnTo>
                    <a:lnTo>
                      <a:pt x="879" y="336"/>
                    </a:lnTo>
                    <a:lnTo>
                      <a:pt x="884" y="347"/>
                    </a:lnTo>
                    <a:lnTo>
                      <a:pt x="884" y="356"/>
                    </a:lnTo>
                    <a:lnTo>
                      <a:pt x="882" y="367"/>
                    </a:lnTo>
                    <a:lnTo>
                      <a:pt x="879" y="378"/>
                    </a:lnTo>
                    <a:lnTo>
                      <a:pt x="873" y="389"/>
                    </a:lnTo>
                    <a:lnTo>
                      <a:pt x="864" y="402"/>
                    </a:lnTo>
                    <a:lnTo>
                      <a:pt x="851" y="413"/>
                    </a:lnTo>
                    <a:lnTo>
                      <a:pt x="831" y="424"/>
                    </a:lnTo>
                    <a:lnTo>
                      <a:pt x="802" y="433"/>
                    </a:lnTo>
                    <a:lnTo>
                      <a:pt x="762" y="437"/>
                    </a:lnTo>
                    <a:lnTo>
                      <a:pt x="714" y="435"/>
                    </a:lnTo>
                    <a:lnTo>
                      <a:pt x="705" y="395"/>
                    </a:lnTo>
                    <a:lnTo>
                      <a:pt x="689" y="360"/>
                    </a:lnTo>
                    <a:lnTo>
                      <a:pt x="667" y="329"/>
                    </a:lnTo>
                    <a:lnTo>
                      <a:pt x="641" y="303"/>
                    </a:lnTo>
                    <a:lnTo>
                      <a:pt x="610" y="281"/>
                    </a:lnTo>
                    <a:lnTo>
                      <a:pt x="577" y="265"/>
                    </a:lnTo>
                    <a:lnTo>
                      <a:pt x="539" y="258"/>
                    </a:lnTo>
                    <a:lnTo>
                      <a:pt x="500" y="258"/>
                    </a:lnTo>
                    <a:lnTo>
                      <a:pt x="469" y="265"/>
                    </a:lnTo>
                    <a:lnTo>
                      <a:pt x="440" y="274"/>
                    </a:lnTo>
                    <a:lnTo>
                      <a:pt x="413" y="287"/>
                    </a:lnTo>
                    <a:lnTo>
                      <a:pt x="391" y="305"/>
                    </a:lnTo>
                    <a:lnTo>
                      <a:pt x="369" y="325"/>
                    </a:lnTo>
                    <a:lnTo>
                      <a:pt x="352" y="347"/>
                    </a:lnTo>
                    <a:lnTo>
                      <a:pt x="338" y="373"/>
                    </a:lnTo>
                    <a:lnTo>
                      <a:pt x="327" y="400"/>
                    </a:lnTo>
                    <a:lnTo>
                      <a:pt x="305" y="404"/>
                    </a:lnTo>
                    <a:lnTo>
                      <a:pt x="274" y="409"/>
                    </a:lnTo>
                    <a:lnTo>
                      <a:pt x="232" y="411"/>
                    </a:lnTo>
                    <a:lnTo>
                      <a:pt x="190" y="409"/>
                    </a:lnTo>
                    <a:lnTo>
                      <a:pt x="146" y="402"/>
                    </a:lnTo>
                    <a:lnTo>
                      <a:pt x="106" y="384"/>
                    </a:lnTo>
                    <a:lnTo>
                      <a:pt x="71" y="353"/>
                    </a:lnTo>
                    <a:lnTo>
                      <a:pt x="49" y="311"/>
                    </a:lnTo>
                    <a:lnTo>
                      <a:pt x="47" y="296"/>
                    </a:lnTo>
                    <a:lnTo>
                      <a:pt x="47" y="281"/>
                    </a:lnTo>
                    <a:lnTo>
                      <a:pt x="51" y="261"/>
                    </a:lnTo>
                    <a:lnTo>
                      <a:pt x="60" y="239"/>
                    </a:lnTo>
                    <a:lnTo>
                      <a:pt x="71" y="214"/>
                    </a:lnTo>
                    <a:lnTo>
                      <a:pt x="87" y="188"/>
                    </a:lnTo>
                    <a:lnTo>
                      <a:pt x="109" y="159"/>
                    </a:lnTo>
                    <a:lnTo>
                      <a:pt x="135" y="128"/>
                    </a:lnTo>
                    <a:lnTo>
                      <a:pt x="146" y="133"/>
                    </a:lnTo>
                    <a:lnTo>
                      <a:pt x="157" y="135"/>
                    </a:lnTo>
                    <a:lnTo>
                      <a:pt x="168" y="135"/>
                    </a:lnTo>
                    <a:lnTo>
                      <a:pt x="179" y="133"/>
                    </a:lnTo>
                    <a:lnTo>
                      <a:pt x="204" y="122"/>
                    </a:lnTo>
                    <a:lnTo>
                      <a:pt x="221" y="102"/>
                    </a:lnTo>
                    <a:lnTo>
                      <a:pt x="230" y="77"/>
                    </a:lnTo>
                    <a:lnTo>
                      <a:pt x="230" y="51"/>
                    </a:lnTo>
                    <a:lnTo>
                      <a:pt x="226" y="38"/>
                    </a:lnTo>
                    <a:lnTo>
                      <a:pt x="219" y="27"/>
                    </a:lnTo>
                    <a:lnTo>
                      <a:pt x="210" y="18"/>
                    </a:lnTo>
                    <a:lnTo>
                      <a:pt x="199" y="9"/>
                    </a:lnTo>
                    <a:lnTo>
                      <a:pt x="188" y="4"/>
                    </a:lnTo>
                    <a:lnTo>
                      <a:pt x="175" y="0"/>
                    </a:lnTo>
                    <a:lnTo>
                      <a:pt x="162" y="0"/>
                    </a:lnTo>
                    <a:lnTo>
                      <a:pt x="148" y="2"/>
                    </a:lnTo>
                    <a:lnTo>
                      <a:pt x="124" y="13"/>
                    </a:lnTo>
                    <a:lnTo>
                      <a:pt x="106" y="31"/>
                    </a:lnTo>
                    <a:lnTo>
                      <a:pt x="98" y="55"/>
                    </a:lnTo>
                    <a:lnTo>
                      <a:pt x="98" y="84"/>
                    </a:lnTo>
                    <a:lnTo>
                      <a:pt x="100" y="86"/>
                    </a:lnTo>
                    <a:lnTo>
                      <a:pt x="102" y="91"/>
                    </a:lnTo>
                    <a:lnTo>
                      <a:pt x="102" y="93"/>
                    </a:lnTo>
                    <a:lnTo>
                      <a:pt x="104" y="97"/>
                    </a:lnTo>
                    <a:lnTo>
                      <a:pt x="76" y="128"/>
                    </a:lnTo>
                    <a:lnTo>
                      <a:pt x="51" y="159"/>
                    </a:lnTo>
                    <a:lnTo>
                      <a:pt x="31" y="190"/>
                    </a:lnTo>
                    <a:lnTo>
                      <a:pt x="16" y="219"/>
                    </a:lnTo>
                    <a:lnTo>
                      <a:pt x="7" y="247"/>
                    </a:lnTo>
                    <a:lnTo>
                      <a:pt x="0" y="276"/>
                    </a:lnTo>
                    <a:lnTo>
                      <a:pt x="0" y="303"/>
                    </a:lnTo>
                    <a:lnTo>
                      <a:pt x="7" y="327"/>
                    </a:lnTo>
                    <a:lnTo>
                      <a:pt x="29" y="373"/>
                    </a:lnTo>
                    <a:lnTo>
                      <a:pt x="60" y="406"/>
                    </a:lnTo>
                    <a:lnTo>
                      <a:pt x="98" y="431"/>
                    </a:lnTo>
                    <a:lnTo>
                      <a:pt x="142" y="446"/>
                    </a:lnTo>
                    <a:lnTo>
                      <a:pt x="186" y="455"/>
                    </a:lnTo>
                    <a:lnTo>
                      <a:pt x="232" y="457"/>
                    </a:lnTo>
                    <a:lnTo>
                      <a:pt x="279" y="455"/>
                    </a:lnTo>
                    <a:lnTo>
                      <a:pt x="318" y="448"/>
                    </a:lnTo>
                    <a:lnTo>
                      <a:pt x="318" y="455"/>
                    </a:lnTo>
                    <a:lnTo>
                      <a:pt x="318" y="462"/>
                    </a:lnTo>
                    <a:lnTo>
                      <a:pt x="318" y="468"/>
                    </a:lnTo>
                    <a:lnTo>
                      <a:pt x="321" y="477"/>
                    </a:lnTo>
                    <a:lnTo>
                      <a:pt x="318" y="477"/>
                    </a:lnTo>
                    <a:lnTo>
                      <a:pt x="356" y="861"/>
                    </a:lnTo>
                    <a:lnTo>
                      <a:pt x="336" y="872"/>
                    </a:lnTo>
                    <a:lnTo>
                      <a:pt x="314" y="883"/>
                    </a:lnTo>
                    <a:lnTo>
                      <a:pt x="294" y="899"/>
                    </a:lnTo>
                    <a:lnTo>
                      <a:pt x="277" y="914"/>
                    </a:lnTo>
                    <a:lnTo>
                      <a:pt x="259" y="930"/>
                    </a:lnTo>
                    <a:lnTo>
                      <a:pt x="241" y="950"/>
                    </a:lnTo>
                    <a:lnTo>
                      <a:pt x="228" y="972"/>
                    </a:lnTo>
                    <a:lnTo>
                      <a:pt x="217" y="994"/>
                    </a:lnTo>
                    <a:lnTo>
                      <a:pt x="208" y="1018"/>
                    </a:lnTo>
                    <a:lnTo>
                      <a:pt x="206" y="1045"/>
                    </a:lnTo>
                    <a:lnTo>
                      <a:pt x="204" y="1073"/>
                    </a:lnTo>
                    <a:lnTo>
                      <a:pt x="208" y="1100"/>
                    </a:lnTo>
                    <a:lnTo>
                      <a:pt x="217" y="1131"/>
                    </a:lnTo>
                    <a:lnTo>
                      <a:pt x="228" y="1159"/>
                    </a:lnTo>
                    <a:lnTo>
                      <a:pt x="241" y="1190"/>
                    </a:lnTo>
                    <a:lnTo>
                      <a:pt x="261" y="1221"/>
                    </a:lnTo>
                    <a:lnTo>
                      <a:pt x="133" y="1312"/>
                    </a:lnTo>
                    <a:lnTo>
                      <a:pt x="126" y="1318"/>
                    </a:lnTo>
                    <a:lnTo>
                      <a:pt x="124" y="1327"/>
                    </a:lnTo>
                    <a:lnTo>
                      <a:pt x="124" y="1336"/>
                    </a:lnTo>
                    <a:lnTo>
                      <a:pt x="129" y="1345"/>
                    </a:lnTo>
                    <a:lnTo>
                      <a:pt x="135" y="1352"/>
                    </a:lnTo>
                    <a:lnTo>
                      <a:pt x="144" y="1354"/>
                    </a:lnTo>
                    <a:lnTo>
                      <a:pt x="153" y="1354"/>
                    </a:lnTo>
                    <a:lnTo>
                      <a:pt x="159" y="1349"/>
                    </a:lnTo>
                    <a:lnTo>
                      <a:pt x="323" y="1232"/>
                    </a:lnTo>
                    <a:lnTo>
                      <a:pt x="310" y="1212"/>
                    </a:lnTo>
                    <a:lnTo>
                      <a:pt x="290" y="1184"/>
                    </a:lnTo>
                    <a:lnTo>
                      <a:pt x="277" y="1157"/>
                    </a:lnTo>
                    <a:lnTo>
                      <a:pt x="263" y="1129"/>
                    </a:lnTo>
                    <a:lnTo>
                      <a:pt x="257" y="1104"/>
                    </a:lnTo>
                    <a:lnTo>
                      <a:pt x="252" y="1080"/>
                    </a:lnTo>
                    <a:lnTo>
                      <a:pt x="252" y="1056"/>
                    </a:lnTo>
                    <a:lnTo>
                      <a:pt x="254" y="1034"/>
                    </a:lnTo>
                    <a:lnTo>
                      <a:pt x="261" y="1012"/>
                    </a:lnTo>
                    <a:lnTo>
                      <a:pt x="268" y="996"/>
                    </a:lnTo>
                    <a:lnTo>
                      <a:pt x="279" y="981"/>
                    </a:lnTo>
                    <a:lnTo>
                      <a:pt x="290" y="967"/>
                    </a:lnTo>
                    <a:lnTo>
                      <a:pt x="301" y="954"/>
                    </a:lnTo>
                    <a:lnTo>
                      <a:pt x="316" y="941"/>
                    </a:lnTo>
                    <a:lnTo>
                      <a:pt x="330" y="930"/>
                    </a:lnTo>
                    <a:lnTo>
                      <a:pt x="345" y="919"/>
                    </a:lnTo>
                    <a:lnTo>
                      <a:pt x="360" y="910"/>
                    </a:lnTo>
                    <a:lnTo>
                      <a:pt x="367" y="998"/>
                    </a:lnTo>
                    <a:lnTo>
                      <a:pt x="765" y="959"/>
                    </a:lnTo>
                    <a:lnTo>
                      <a:pt x="758" y="886"/>
                    </a:lnTo>
                    <a:lnTo>
                      <a:pt x="778" y="894"/>
                    </a:lnTo>
                    <a:lnTo>
                      <a:pt x="807" y="908"/>
                    </a:lnTo>
                    <a:lnTo>
                      <a:pt x="837" y="925"/>
                    </a:lnTo>
                    <a:lnTo>
                      <a:pt x="871" y="945"/>
                    </a:lnTo>
                    <a:lnTo>
                      <a:pt x="901" y="972"/>
                    </a:lnTo>
                    <a:lnTo>
                      <a:pt x="930" y="1003"/>
                    </a:lnTo>
                    <a:lnTo>
                      <a:pt x="952" y="1036"/>
                    </a:lnTo>
                    <a:lnTo>
                      <a:pt x="968" y="1076"/>
                    </a:lnTo>
                    <a:lnTo>
                      <a:pt x="972" y="1106"/>
                    </a:lnTo>
                    <a:lnTo>
                      <a:pt x="972" y="1140"/>
                    </a:lnTo>
                    <a:lnTo>
                      <a:pt x="963" y="1173"/>
                    </a:lnTo>
                    <a:lnTo>
                      <a:pt x="952" y="1206"/>
                    </a:lnTo>
                    <a:lnTo>
                      <a:pt x="932" y="1241"/>
                    </a:lnTo>
                    <a:lnTo>
                      <a:pt x="908" y="1279"/>
                    </a:lnTo>
                    <a:lnTo>
                      <a:pt x="879" y="1316"/>
                    </a:lnTo>
                    <a:lnTo>
                      <a:pt x="844" y="1354"/>
                    </a:lnTo>
                    <a:lnTo>
                      <a:pt x="826" y="1371"/>
                    </a:lnTo>
                    <a:lnTo>
                      <a:pt x="974" y="1495"/>
                    </a:lnTo>
                    <a:lnTo>
                      <a:pt x="983" y="1500"/>
                    </a:lnTo>
                    <a:lnTo>
                      <a:pt x="992" y="1502"/>
                    </a:lnTo>
                    <a:lnTo>
                      <a:pt x="1001" y="1500"/>
                    </a:lnTo>
                    <a:lnTo>
                      <a:pt x="1007" y="1493"/>
                    </a:lnTo>
                    <a:lnTo>
                      <a:pt x="1012" y="1486"/>
                    </a:lnTo>
                    <a:lnTo>
                      <a:pt x="1012" y="1475"/>
                    </a:lnTo>
                    <a:lnTo>
                      <a:pt x="1010" y="1466"/>
                    </a:lnTo>
                    <a:lnTo>
                      <a:pt x="1005" y="1460"/>
                    </a:lnTo>
                    <a:lnTo>
                      <a:pt x="893" y="13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a:off x="4896" y="1976"/>
                <a:ext cx="42" cy="44"/>
              </a:xfrm>
              <a:custGeom>
                <a:avLst/>
                <a:gdLst>
                  <a:gd name="T0" fmla="*/ 11 w 42"/>
                  <a:gd name="T1" fmla="*/ 2 h 44"/>
                  <a:gd name="T2" fmla="*/ 5 w 42"/>
                  <a:gd name="T3" fmla="*/ 9 h 44"/>
                  <a:gd name="T4" fmla="*/ 0 w 42"/>
                  <a:gd name="T5" fmla="*/ 16 h 44"/>
                  <a:gd name="T6" fmla="*/ 0 w 42"/>
                  <a:gd name="T7" fmla="*/ 24 h 44"/>
                  <a:gd name="T8" fmla="*/ 2 w 42"/>
                  <a:gd name="T9" fmla="*/ 33 h 44"/>
                  <a:gd name="T10" fmla="*/ 9 w 42"/>
                  <a:gd name="T11" fmla="*/ 40 h 44"/>
                  <a:gd name="T12" fmla="*/ 16 w 42"/>
                  <a:gd name="T13" fmla="*/ 44 h 44"/>
                  <a:gd name="T14" fmla="*/ 24 w 42"/>
                  <a:gd name="T15" fmla="*/ 44 h 44"/>
                  <a:gd name="T16" fmla="*/ 33 w 42"/>
                  <a:gd name="T17" fmla="*/ 42 h 44"/>
                  <a:gd name="T18" fmla="*/ 40 w 42"/>
                  <a:gd name="T19" fmla="*/ 36 h 44"/>
                  <a:gd name="T20" fmla="*/ 42 w 42"/>
                  <a:gd name="T21" fmla="*/ 29 h 44"/>
                  <a:gd name="T22" fmla="*/ 42 w 42"/>
                  <a:gd name="T23" fmla="*/ 20 h 44"/>
                  <a:gd name="T24" fmla="*/ 40 w 42"/>
                  <a:gd name="T25" fmla="*/ 11 h 44"/>
                  <a:gd name="T26" fmla="*/ 35 w 42"/>
                  <a:gd name="T27" fmla="*/ 5 h 44"/>
                  <a:gd name="T28" fmla="*/ 27 w 42"/>
                  <a:gd name="T29" fmla="*/ 0 h 44"/>
                  <a:gd name="T30" fmla="*/ 18 w 42"/>
                  <a:gd name="T31" fmla="*/ 0 h 44"/>
                  <a:gd name="T32" fmla="*/ 11 w 42"/>
                  <a:gd name="T33" fmla="*/ 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44">
                    <a:moveTo>
                      <a:pt x="11" y="2"/>
                    </a:moveTo>
                    <a:lnTo>
                      <a:pt x="5" y="9"/>
                    </a:lnTo>
                    <a:lnTo>
                      <a:pt x="0" y="16"/>
                    </a:lnTo>
                    <a:lnTo>
                      <a:pt x="0" y="24"/>
                    </a:lnTo>
                    <a:lnTo>
                      <a:pt x="2" y="33"/>
                    </a:lnTo>
                    <a:lnTo>
                      <a:pt x="9" y="40"/>
                    </a:lnTo>
                    <a:lnTo>
                      <a:pt x="16" y="44"/>
                    </a:lnTo>
                    <a:lnTo>
                      <a:pt x="24" y="44"/>
                    </a:lnTo>
                    <a:lnTo>
                      <a:pt x="33" y="42"/>
                    </a:lnTo>
                    <a:lnTo>
                      <a:pt x="40" y="36"/>
                    </a:lnTo>
                    <a:lnTo>
                      <a:pt x="42" y="29"/>
                    </a:lnTo>
                    <a:lnTo>
                      <a:pt x="42" y="20"/>
                    </a:lnTo>
                    <a:lnTo>
                      <a:pt x="40" y="11"/>
                    </a:lnTo>
                    <a:lnTo>
                      <a:pt x="35" y="5"/>
                    </a:lnTo>
                    <a:lnTo>
                      <a:pt x="27" y="0"/>
                    </a:lnTo>
                    <a:lnTo>
                      <a:pt x="18" y="0"/>
                    </a:lnTo>
                    <a:lnTo>
                      <a:pt x="1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flipH="1">
                <a:off x="4928" y="1965"/>
                <a:ext cx="400" cy="358"/>
              </a:xfrm>
              <a:custGeom>
                <a:avLst/>
                <a:gdLst>
                  <a:gd name="T0" fmla="*/ 382 w 400"/>
                  <a:gd name="T1" fmla="*/ 95 h 358"/>
                  <a:gd name="T2" fmla="*/ 336 w 400"/>
                  <a:gd name="T3" fmla="*/ 102 h 358"/>
                  <a:gd name="T4" fmla="*/ 333 w 400"/>
                  <a:gd name="T5" fmla="*/ 95 h 358"/>
                  <a:gd name="T6" fmla="*/ 320 w 400"/>
                  <a:gd name="T7" fmla="*/ 73 h 358"/>
                  <a:gd name="T8" fmla="*/ 287 w 400"/>
                  <a:gd name="T9" fmla="*/ 40 h 358"/>
                  <a:gd name="T10" fmla="*/ 243 w 400"/>
                  <a:gd name="T11" fmla="*/ 93 h 358"/>
                  <a:gd name="T12" fmla="*/ 249 w 400"/>
                  <a:gd name="T13" fmla="*/ 97 h 358"/>
                  <a:gd name="T14" fmla="*/ 254 w 400"/>
                  <a:gd name="T15" fmla="*/ 102 h 358"/>
                  <a:gd name="T16" fmla="*/ 256 w 400"/>
                  <a:gd name="T17" fmla="*/ 124 h 358"/>
                  <a:gd name="T18" fmla="*/ 243 w 400"/>
                  <a:gd name="T19" fmla="*/ 139 h 358"/>
                  <a:gd name="T20" fmla="*/ 221 w 400"/>
                  <a:gd name="T21" fmla="*/ 144 h 358"/>
                  <a:gd name="T22" fmla="*/ 205 w 400"/>
                  <a:gd name="T23" fmla="*/ 130 h 358"/>
                  <a:gd name="T24" fmla="*/ 201 w 400"/>
                  <a:gd name="T25" fmla="*/ 108 h 358"/>
                  <a:gd name="T26" fmla="*/ 214 w 400"/>
                  <a:gd name="T27" fmla="*/ 93 h 358"/>
                  <a:gd name="T28" fmla="*/ 227 w 400"/>
                  <a:gd name="T29" fmla="*/ 88 h 358"/>
                  <a:gd name="T30" fmla="*/ 238 w 400"/>
                  <a:gd name="T31" fmla="*/ 91 h 358"/>
                  <a:gd name="T32" fmla="*/ 234 w 400"/>
                  <a:gd name="T33" fmla="*/ 9 h 358"/>
                  <a:gd name="T34" fmla="*/ 192 w 400"/>
                  <a:gd name="T35" fmla="*/ 2 h 358"/>
                  <a:gd name="T36" fmla="*/ 150 w 400"/>
                  <a:gd name="T37" fmla="*/ 2 h 358"/>
                  <a:gd name="T38" fmla="*/ 108 w 400"/>
                  <a:gd name="T39" fmla="*/ 16 h 358"/>
                  <a:gd name="T40" fmla="*/ 59 w 400"/>
                  <a:gd name="T41" fmla="*/ 44 h 358"/>
                  <a:gd name="T42" fmla="*/ 18 w 400"/>
                  <a:gd name="T43" fmla="*/ 102 h 358"/>
                  <a:gd name="T44" fmla="*/ 0 w 400"/>
                  <a:gd name="T45" fmla="*/ 168 h 358"/>
                  <a:gd name="T46" fmla="*/ 6 w 400"/>
                  <a:gd name="T47" fmla="*/ 236 h 358"/>
                  <a:gd name="T48" fmla="*/ 42 w 400"/>
                  <a:gd name="T49" fmla="*/ 298 h 358"/>
                  <a:gd name="T50" fmla="*/ 97 w 400"/>
                  <a:gd name="T51" fmla="*/ 340 h 358"/>
                  <a:gd name="T52" fmla="*/ 163 w 400"/>
                  <a:gd name="T53" fmla="*/ 358 h 358"/>
                  <a:gd name="T54" fmla="*/ 232 w 400"/>
                  <a:gd name="T55" fmla="*/ 351 h 358"/>
                  <a:gd name="T56" fmla="*/ 278 w 400"/>
                  <a:gd name="T57" fmla="*/ 327 h 358"/>
                  <a:gd name="T58" fmla="*/ 300 w 400"/>
                  <a:gd name="T59" fmla="*/ 309 h 358"/>
                  <a:gd name="T60" fmla="*/ 318 w 400"/>
                  <a:gd name="T61" fmla="*/ 287 h 358"/>
                  <a:gd name="T62" fmla="*/ 333 w 400"/>
                  <a:gd name="T63" fmla="*/ 265 h 358"/>
                  <a:gd name="T64" fmla="*/ 333 w 400"/>
                  <a:gd name="T65" fmla="*/ 247 h 358"/>
                  <a:gd name="T66" fmla="*/ 320 w 400"/>
                  <a:gd name="T67" fmla="*/ 241 h 358"/>
                  <a:gd name="T68" fmla="*/ 296 w 400"/>
                  <a:gd name="T69" fmla="*/ 243 h 358"/>
                  <a:gd name="T70" fmla="*/ 263 w 400"/>
                  <a:gd name="T71" fmla="*/ 272 h 358"/>
                  <a:gd name="T72" fmla="*/ 252 w 400"/>
                  <a:gd name="T73" fmla="*/ 285 h 358"/>
                  <a:gd name="T74" fmla="*/ 243 w 400"/>
                  <a:gd name="T75" fmla="*/ 292 h 358"/>
                  <a:gd name="T76" fmla="*/ 232 w 400"/>
                  <a:gd name="T77" fmla="*/ 289 h 358"/>
                  <a:gd name="T78" fmla="*/ 225 w 400"/>
                  <a:gd name="T79" fmla="*/ 281 h 358"/>
                  <a:gd name="T80" fmla="*/ 227 w 400"/>
                  <a:gd name="T81" fmla="*/ 270 h 358"/>
                  <a:gd name="T82" fmla="*/ 236 w 400"/>
                  <a:gd name="T83" fmla="*/ 259 h 358"/>
                  <a:gd name="T84" fmla="*/ 254 w 400"/>
                  <a:gd name="T85" fmla="*/ 239 h 358"/>
                  <a:gd name="T86" fmla="*/ 283 w 400"/>
                  <a:gd name="T87" fmla="*/ 219 h 358"/>
                  <a:gd name="T88" fmla="*/ 318 w 400"/>
                  <a:gd name="T89" fmla="*/ 210 h 358"/>
                  <a:gd name="T90" fmla="*/ 333 w 400"/>
                  <a:gd name="T91" fmla="*/ 212 h 358"/>
                  <a:gd name="T92" fmla="*/ 349 w 400"/>
                  <a:gd name="T93" fmla="*/ 221 h 358"/>
                  <a:gd name="T94" fmla="*/ 353 w 400"/>
                  <a:gd name="T95" fmla="*/ 194 h 358"/>
                  <a:gd name="T96" fmla="*/ 353 w 400"/>
                  <a:gd name="T97" fmla="*/ 168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0" h="358">
                    <a:moveTo>
                      <a:pt x="400" y="157"/>
                    </a:moveTo>
                    <a:lnTo>
                      <a:pt x="382" y="95"/>
                    </a:lnTo>
                    <a:lnTo>
                      <a:pt x="338" y="104"/>
                    </a:lnTo>
                    <a:lnTo>
                      <a:pt x="336" y="102"/>
                    </a:lnTo>
                    <a:lnTo>
                      <a:pt x="336" y="97"/>
                    </a:lnTo>
                    <a:lnTo>
                      <a:pt x="333" y="95"/>
                    </a:lnTo>
                    <a:lnTo>
                      <a:pt x="331" y="93"/>
                    </a:lnTo>
                    <a:lnTo>
                      <a:pt x="320" y="73"/>
                    </a:lnTo>
                    <a:lnTo>
                      <a:pt x="305" y="55"/>
                    </a:lnTo>
                    <a:lnTo>
                      <a:pt x="287" y="40"/>
                    </a:lnTo>
                    <a:lnTo>
                      <a:pt x="267" y="27"/>
                    </a:lnTo>
                    <a:lnTo>
                      <a:pt x="243" y="93"/>
                    </a:lnTo>
                    <a:lnTo>
                      <a:pt x="245" y="95"/>
                    </a:lnTo>
                    <a:lnTo>
                      <a:pt x="249" y="97"/>
                    </a:lnTo>
                    <a:lnTo>
                      <a:pt x="252" y="100"/>
                    </a:lnTo>
                    <a:lnTo>
                      <a:pt x="254" y="102"/>
                    </a:lnTo>
                    <a:lnTo>
                      <a:pt x="256" y="113"/>
                    </a:lnTo>
                    <a:lnTo>
                      <a:pt x="256" y="124"/>
                    </a:lnTo>
                    <a:lnTo>
                      <a:pt x="252" y="133"/>
                    </a:lnTo>
                    <a:lnTo>
                      <a:pt x="243" y="139"/>
                    </a:lnTo>
                    <a:lnTo>
                      <a:pt x="232" y="144"/>
                    </a:lnTo>
                    <a:lnTo>
                      <a:pt x="221" y="144"/>
                    </a:lnTo>
                    <a:lnTo>
                      <a:pt x="212" y="139"/>
                    </a:lnTo>
                    <a:lnTo>
                      <a:pt x="205" y="130"/>
                    </a:lnTo>
                    <a:lnTo>
                      <a:pt x="201" y="119"/>
                    </a:lnTo>
                    <a:lnTo>
                      <a:pt x="201" y="108"/>
                    </a:lnTo>
                    <a:lnTo>
                      <a:pt x="205" y="100"/>
                    </a:lnTo>
                    <a:lnTo>
                      <a:pt x="214" y="93"/>
                    </a:lnTo>
                    <a:lnTo>
                      <a:pt x="221" y="91"/>
                    </a:lnTo>
                    <a:lnTo>
                      <a:pt x="227" y="88"/>
                    </a:lnTo>
                    <a:lnTo>
                      <a:pt x="234" y="88"/>
                    </a:lnTo>
                    <a:lnTo>
                      <a:pt x="238" y="91"/>
                    </a:lnTo>
                    <a:lnTo>
                      <a:pt x="254" y="18"/>
                    </a:lnTo>
                    <a:lnTo>
                      <a:pt x="234" y="9"/>
                    </a:lnTo>
                    <a:lnTo>
                      <a:pt x="214" y="5"/>
                    </a:lnTo>
                    <a:lnTo>
                      <a:pt x="192" y="2"/>
                    </a:lnTo>
                    <a:lnTo>
                      <a:pt x="172" y="0"/>
                    </a:lnTo>
                    <a:lnTo>
                      <a:pt x="150" y="2"/>
                    </a:lnTo>
                    <a:lnTo>
                      <a:pt x="130" y="7"/>
                    </a:lnTo>
                    <a:lnTo>
                      <a:pt x="108" y="16"/>
                    </a:lnTo>
                    <a:lnTo>
                      <a:pt x="88" y="24"/>
                    </a:lnTo>
                    <a:lnTo>
                      <a:pt x="59" y="44"/>
                    </a:lnTo>
                    <a:lnTo>
                      <a:pt x="35" y="71"/>
                    </a:lnTo>
                    <a:lnTo>
                      <a:pt x="18" y="102"/>
                    </a:lnTo>
                    <a:lnTo>
                      <a:pt x="4" y="133"/>
                    </a:lnTo>
                    <a:lnTo>
                      <a:pt x="0" y="168"/>
                    </a:lnTo>
                    <a:lnTo>
                      <a:pt x="0" y="201"/>
                    </a:lnTo>
                    <a:lnTo>
                      <a:pt x="6" y="236"/>
                    </a:lnTo>
                    <a:lnTo>
                      <a:pt x="22" y="270"/>
                    </a:lnTo>
                    <a:lnTo>
                      <a:pt x="42" y="298"/>
                    </a:lnTo>
                    <a:lnTo>
                      <a:pt x="68" y="323"/>
                    </a:lnTo>
                    <a:lnTo>
                      <a:pt x="97" y="340"/>
                    </a:lnTo>
                    <a:lnTo>
                      <a:pt x="130" y="353"/>
                    </a:lnTo>
                    <a:lnTo>
                      <a:pt x="163" y="358"/>
                    </a:lnTo>
                    <a:lnTo>
                      <a:pt x="196" y="358"/>
                    </a:lnTo>
                    <a:lnTo>
                      <a:pt x="232" y="351"/>
                    </a:lnTo>
                    <a:lnTo>
                      <a:pt x="265" y="336"/>
                    </a:lnTo>
                    <a:lnTo>
                      <a:pt x="278" y="327"/>
                    </a:lnTo>
                    <a:lnTo>
                      <a:pt x="289" y="318"/>
                    </a:lnTo>
                    <a:lnTo>
                      <a:pt x="300" y="309"/>
                    </a:lnTo>
                    <a:lnTo>
                      <a:pt x="309" y="298"/>
                    </a:lnTo>
                    <a:lnTo>
                      <a:pt x="318" y="287"/>
                    </a:lnTo>
                    <a:lnTo>
                      <a:pt x="327" y="276"/>
                    </a:lnTo>
                    <a:lnTo>
                      <a:pt x="333" y="265"/>
                    </a:lnTo>
                    <a:lnTo>
                      <a:pt x="340" y="252"/>
                    </a:lnTo>
                    <a:lnTo>
                      <a:pt x="333" y="247"/>
                    </a:lnTo>
                    <a:lnTo>
                      <a:pt x="327" y="243"/>
                    </a:lnTo>
                    <a:lnTo>
                      <a:pt x="320" y="241"/>
                    </a:lnTo>
                    <a:lnTo>
                      <a:pt x="316" y="239"/>
                    </a:lnTo>
                    <a:lnTo>
                      <a:pt x="296" y="243"/>
                    </a:lnTo>
                    <a:lnTo>
                      <a:pt x="278" y="256"/>
                    </a:lnTo>
                    <a:lnTo>
                      <a:pt x="263" y="272"/>
                    </a:lnTo>
                    <a:lnTo>
                      <a:pt x="252" y="285"/>
                    </a:lnTo>
                    <a:lnTo>
                      <a:pt x="252" y="285"/>
                    </a:lnTo>
                    <a:lnTo>
                      <a:pt x="247" y="289"/>
                    </a:lnTo>
                    <a:lnTo>
                      <a:pt x="243" y="292"/>
                    </a:lnTo>
                    <a:lnTo>
                      <a:pt x="236" y="292"/>
                    </a:lnTo>
                    <a:lnTo>
                      <a:pt x="232" y="289"/>
                    </a:lnTo>
                    <a:lnTo>
                      <a:pt x="227" y="285"/>
                    </a:lnTo>
                    <a:lnTo>
                      <a:pt x="225" y="281"/>
                    </a:lnTo>
                    <a:lnTo>
                      <a:pt x="225" y="274"/>
                    </a:lnTo>
                    <a:lnTo>
                      <a:pt x="227" y="270"/>
                    </a:lnTo>
                    <a:lnTo>
                      <a:pt x="230" y="267"/>
                    </a:lnTo>
                    <a:lnTo>
                      <a:pt x="236" y="259"/>
                    </a:lnTo>
                    <a:lnTo>
                      <a:pt x="243" y="250"/>
                    </a:lnTo>
                    <a:lnTo>
                      <a:pt x="254" y="239"/>
                    </a:lnTo>
                    <a:lnTo>
                      <a:pt x="267" y="228"/>
                    </a:lnTo>
                    <a:lnTo>
                      <a:pt x="283" y="219"/>
                    </a:lnTo>
                    <a:lnTo>
                      <a:pt x="300" y="212"/>
                    </a:lnTo>
                    <a:lnTo>
                      <a:pt x="318" y="210"/>
                    </a:lnTo>
                    <a:lnTo>
                      <a:pt x="324" y="210"/>
                    </a:lnTo>
                    <a:lnTo>
                      <a:pt x="333" y="212"/>
                    </a:lnTo>
                    <a:lnTo>
                      <a:pt x="340" y="217"/>
                    </a:lnTo>
                    <a:lnTo>
                      <a:pt x="349" y="221"/>
                    </a:lnTo>
                    <a:lnTo>
                      <a:pt x="351" y="208"/>
                    </a:lnTo>
                    <a:lnTo>
                      <a:pt x="353" y="194"/>
                    </a:lnTo>
                    <a:lnTo>
                      <a:pt x="353" y="181"/>
                    </a:lnTo>
                    <a:lnTo>
                      <a:pt x="353" y="168"/>
                    </a:lnTo>
                    <a:lnTo>
                      <a:pt x="400"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a:off x="5072" y="1983"/>
                <a:ext cx="29" cy="75"/>
              </a:xfrm>
              <a:custGeom>
                <a:avLst/>
                <a:gdLst>
                  <a:gd name="T0" fmla="*/ 5 w 29"/>
                  <a:gd name="T1" fmla="*/ 75 h 75"/>
                  <a:gd name="T2" fmla="*/ 29 w 29"/>
                  <a:gd name="T3" fmla="*/ 9 h 75"/>
                  <a:gd name="T4" fmla="*/ 27 w 29"/>
                  <a:gd name="T5" fmla="*/ 6 h 75"/>
                  <a:gd name="T6" fmla="*/ 22 w 29"/>
                  <a:gd name="T7" fmla="*/ 4 h 75"/>
                  <a:gd name="T8" fmla="*/ 20 w 29"/>
                  <a:gd name="T9" fmla="*/ 2 h 75"/>
                  <a:gd name="T10" fmla="*/ 16 w 29"/>
                  <a:gd name="T11" fmla="*/ 0 h 75"/>
                  <a:gd name="T12" fmla="*/ 0 w 29"/>
                  <a:gd name="T13" fmla="*/ 73 h 75"/>
                  <a:gd name="T14" fmla="*/ 3 w 29"/>
                  <a:gd name="T15" fmla="*/ 73 h 75"/>
                  <a:gd name="T16" fmla="*/ 3 w 29"/>
                  <a:gd name="T17" fmla="*/ 73 h 75"/>
                  <a:gd name="T18" fmla="*/ 3 w 29"/>
                  <a:gd name="T19" fmla="*/ 73 h 75"/>
                  <a:gd name="T20" fmla="*/ 5 w 29"/>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75">
                    <a:moveTo>
                      <a:pt x="5" y="75"/>
                    </a:moveTo>
                    <a:lnTo>
                      <a:pt x="29" y="9"/>
                    </a:lnTo>
                    <a:lnTo>
                      <a:pt x="27" y="6"/>
                    </a:lnTo>
                    <a:lnTo>
                      <a:pt x="22" y="4"/>
                    </a:lnTo>
                    <a:lnTo>
                      <a:pt x="20" y="2"/>
                    </a:lnTo>
                    <a:lnTo>
                      <a:pt x="16" y="0"/>
                    </a:lnTo>
                    <a:lnTo>
                      <a:pt x="0" y="73"/>
                    </a:lnTo>
                    <a:lnTo>
                      <a:pt x="3" y="73"/>
                    </a:lnTo>
                    <a:lnTo>
                      <a:pt x="3" y="73"/>
                    </a:lnTo>
                    <a:lnTo>
                      <a:pt x="3" y="73"/>
                    </a:lnTo>
                    <a:lnTo>
                      <a:pt x="5"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a:off x="4794" y="1342"/>
                <a:ext cx="236" cy="389"/>
              </a:xfrm>
              <a:custGeom>
                <a:avLst/>
                <a:gdLst>
                  <a:gd name="T0" fmla="*/ 190 w 236"/>
                  <a:gd name="T1" fmla="*/ 338 h 389"/>
                  <a:gd name="T2" fmla="*/ 186 w 236"/>
                  <a:gd name="T3" fmla="*/ 294 h 389"/>
                  <a:gd name="T4" fmla="*/ 190 w 236"/>
                  <a:gd name="T5" fmla="*/ 259 h 389"/>
                  <a:gd name="T6" fmla="*/ 199 w 236"/>
                  <a:gd name="T7" fmla="*/ 228 h 389"/>
                  <a:gd name="T8" fmla="*/ 210 w 236"/>
                  <a:gd name="T9" fmla="*/ 199 h 389"/>
                  <a:gd name="T10" fmla="*/ 223 w 236"/>
                  <a:gd name="T11" fmla="*/ 175 h 389"/>
                  <a:gd name="T12" fmla="*/ 232 w 236"/>
                  <a:gd name="T13" fmla="*/ 146 h 389"/>
                  <a:gd name="T14" fmla="*/ 236 w 236"/>
                  <a:gd name="T15" fmla="*/ 115 h 389"/>
                  <a:gd name="T16" fmla="*/ 234 w 236"/>
                  <a:gd name="T17" fmla="*/ 80 h 389"/>
                  <a:gd name="T18" fmla="*/ 228 w 236"/>
                  <a:gd name="T19" fmla="*/ 60 h 389"/>
                  <a:gd name="T20" fmla="*/ 219 w 236"/>
                  <a:gd name="T21" fmla="*/ 42 h 389"/>
                  <a:gd name="T22" fmla="*/ 205 w 236"/>
                  <a:gd name="T23" fmla="*/ 29 h 389"/>
                  <a:gd name="T24" fmla="*/ 190 w 236"/>
                  <a:gd name="T25" fmla="*/ 18 h 389"/>
                  <a:gd name="T26" fmla="*/ 172 w 236"/>
                  <a:gd name="T27" fmla="*/ 9 h 389"/>
                  <a:gd name="T28" fmla="*/ 152 w 236"/>
                  <a:gd name="T29" fmla="*/ 3 h 389"/>
                  <a:gd name="T30" fmla="*/ 133 w 236"/>
                  <a:gd name="T31" fmla="*/ 0 h 389"/>
                  <a:gd name="T32" fmla="*/ 113 w 236"/>
                  <a:gd name="T33" fmla="*/ 3 h 389"/>
                  <a:gd name="T34" fmla="*/ 88 w 236"/>
                  <a:gd name="T35" fmla="*/ 9 h 389"/>
                  <a:gd name="T36" fmla="*/ 69 w 236"/>
                  <a:gd name="T37" fmla="*/ 18 h 389"/>
                  <a:gd name="T38" fmla="*/ 49 w 236"/>
                  <a:gd name="T39" fmla="*/ 29 h 389"/>
                  <a:gd name="T40" fmla="*/ 33 w 236"/>
                  <a:gd name="T41" fmla="*/ 42 h 389"/>
                  <a:gd name="T42" fmla="*/ 22 w 236"/>
                  <a:gd name="T43" fmla="*/ 58 h 389"/>
                  <a:gd name="T44" fmla="*/ 11 w 236"/>
                  <a:gd name="T45" fmla="*/ 78 h 389"/>
                  <a:gd name="T46" fmla="*/ 5 w 236"/>
                  <a:gd name="T47" fmla="*/ 98 h 389"/>
                  <a:gd name="T48" fmla="*/ 0 w 236"/>
                  <a:gd name="T49" fmla="*/ 122 h 389"/>
                  <a:gd name="T50" fmla="*/ 73 w 236"/>
                  <a:gd name="T51" fmla="*/ 135 h 389"/>
                  <a:gd name="T52" fmla="*/ 75 w 236"/>
                  <a:gd name="T53" fmla="*/ 115 h 389"/>
                  <a:gd name="T54" fmla="*/ 84 w 236"/>
                  <a:gd name="T55" fmla="*/ 95 h 389"/>
                  <a:gd name="T56" fmla="*/ 95 w 236"/>
                  <a:gd name="T57" fmla="*/ 80 h 389"/>
                  <a:gd name="T58" fmla="*/ 115 w 236"/>
                  <a:gd name="T59" fmla="*/ 71 h 389"/>
                  <a:gd name="T60" fmla="*/ 128 w 236"/>
                  <a:gd name="T61" fmla="*/ 71 h 389"/>
                  <a:gd name="T62" fmla="*/ 139 w 236"/>
                  <a:gd name="T63" fmla="*/ 78 h 389"/>
                  <a:gd name="T64" fmla="*/ 146 w 236"/>
                  <a:gd name="T65" fmla="*/ 87 h 389"/>
                  <a:gd name="T66" fmla="*/ 150 w 236"/>
                  <a:gd name="T67" fmla="*/ 98 h 389"/>
                  <a:gd name="T68" fmla="*/ 152 w 236"/>
                  <a:gd name="T69" fmla="*/ 120 h 389"/>
                  <a:gd name="T70" fmla="*/ 148 w 236"/>
                  <a:gd name="T71" fmla="*/ 142 h 389"/>
                  <a:gd name="T72" fmla="*/ 139 w 236"/>
                  <a:gd name="T73" fmla="*/ 168 h 389"/>
                  <a:gd name="T74" fmla="*/ 130 w 236"/>
                  <a:gd name="T75" fmla="*/ 197 h 389"/>
                  <a:gd name="T76" fmla="*/ 122 w 236"/>
                  <a:gd name="T77" fmla="*/ 226 h 389"/>
                  <a:gd name="T78" fmla="*/ 115 w 236"/>
                  <a:gd name="T79" fmla="*/ 259 h 389"/>
                  <a:gd name="T80" fmla="*/ 113 w 236"/>
                  <a:gd name="T81" fmla="*/ 292 h 389"/>
                  <a:gd name="T82" fmla="*/ 117 w 236"/>
                  <a:gd name="T83" fmla="*/ 329 h 389"/>
                  <a:gd name="T84" fmla="*/ 128 w 236"/>
                  <a:gd name="T85" fmla="*/ 389 h 389"/>
                  <a:gd name="T86" fmla="*/ 197 w 236"/>
                  <a:gd name="T87" fmla="*/ 376 h 389"/>
                  <a:gd name="T88" fmla="*/ 190 w 236"/>
                  <a:gd name="T89" fmla="*/ 338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6" h="389">
                    <a:moveTo>
                      <a:pt x="190" y="338"/>
                    </a:moveTo>
                    <a:lnTo>
                      <a:pt x="186" y="294"/>
                    </a:lnTo>
                    <a:lnTo>
                      <a:pt x="190" y="259"/>
                    </a:lnTo>
                    <a:lnTo>
                      <a:pt x="199" y="228"/>
                    </a:lnTo>
                    <a:lnTo>
                      <a:pt x="210" y="199"/>
                    </a:lnTo>
                    <a:lnTo>
                      <a:pt x="223" y="175"/>
                    </a:lnTo>
                    <a:lnTo>
                      <a:pt x="232" y="146"/>
                    </a:lnTo>
                    <a:lnTo>
                      <a:pt x="236" y="115"/>
                    </a:lnTo>
                    <a:lnTo>
                      <a:pt x="234" y="80"/>
                    </a:lnTo>
                    <a:lnTo>
                      <a:pt x="228" y="60"/>
                    </a:lnTo>
                    <a:lnTo>
                      <a:pt x="219" y="42"/>
                    </a:lnTo>
                    <a:lnTo>
                      <a:pt x="205" y="29"/>
                    </a:lnTo>
                    <a:lnTo>
                      <a:pt x="190" y="18"/>
                    </a:lnTo>
                    <a:lnTo>
                      <a:pt x="172" y="9"/>
                    </a:lnTo>
                    <a:lnTo>
                      <a:pt x="152" y="3"/>
                    </a:lnTo>
                    <a:lnTo>
                      <a:pt x="133" y="0"/>
                    </a:lnTo>
                    <a:lnTo>
                      <a:pt x="113" y="3"/>
                    </a:lnTo>
                    <a:lnTo>
                      <a:pt x="88" y="9"/>
                    </a:lnTo>
                    <a:lnTo>
                      <a:pt x="69" y="18"/>
                    </a:lnTo>
                    <a:lnTo>
                      <a:pt x="49" y="29"/>
                    </a:lnTo>
                    <a:lnTo>
                      <a:pt x="33" y="42"/>
                    </a:lnTo>
                    <a:lnTo>
                      <a:pt x="22" y="58"/>
                    </a:lnTo>
                    <a:lnTo>
                      <a:pt x="11" y="78"/>
                    </a:lnTo>
                    <a:lnTo>
                      <a:pt x="5" y="98"/>
                    </a:lnTo>
                    <a:lnTo>
                      <a:pt x="0" y="122"/>
                    </a:lnTo>
                    <a:lnTo>
                      <a:pt x="73" y="135"/>
                    </a:lnTo>
                    <a:lnTo>
                      <a:pt x="75" y="115"/>
                    </a:lnTo>
                    <a:lnTo>
                      <a:pt x="84" y="95"/>
                    </a:lnTo>
                    <a:lnTo>
                      <a:pt x="95" y="80"/>
                    </a:lnTo>
                    <a:lnTo>
                      <a:pt x="115" y="71"/>
                    </a:lnTo>
                    <a:lnTo>
                      <a:pt x="128" y="71"/>
                    </a:lnTo>
                    <a:lnTo>
                      <a:pt x="139" y="78"/>
                    </a:lnTo>
                    <a:lnTo>
                      <a:pt x="146" y="87"/>
                    </a:lnTo>
                    <a:lnTo>
                      <a:pt x="150" y="98"/>
                    </a:lnTo>
                    <a:lnTo>
                      <a:pt x="152" y="120"/>
                    </a:lnTo>
                    <a:lnTo>
                      <a:pt x="148" y="142"/>
                    </a:lnTo>
                    <a:lnTo>
                      <a:pt x="139" y="168"/>
                    </a:lnTo>
                    <a:lnTo>
                      <a:pt x="130" y="197"/>
                    </a:lnTo>
                    <a:lnTo>
                      <a:pt x="122" y="226"/>
                    </a:lnTo>
                    <a:lnTo>
                      <a:pt x="115" y="259"/>
                    </a:lnTo>
                    <a:lnTo>
                      <a:pt x="113" y="292"/>
                    </a:lnTo>
                    <a:lnTo>
                      <a:pt x="117" y="329"/>
                    </a:lnTo>
                    <a:lnTo>
                      <a:pt x="128" y="389"/>
                    </a:lnTo>
                    <a:lnTo>
                      <a:pt x="197" y="376"/>
                    </a:lnTo>
                    <a:lnTo>
                      <a:pt x="190" y="33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a:off x="4924" y="1764"/>
                <a:ext cx="102" cy="100"/>
              </a:xfrm>
              <a:custGeom>
                <a:avLst/>
                <a:gdLst>
                  <a:gd name="T0" fmla="*/ 0 w 102"/>
                  <a:gd name="T1" fmla="*/ 16 h 100"/>
                  <a:gd name="T2" fmla="*/ 16 w 102"/>
                  <a:gd name="T3" fmla="*/ 100 h 100"/>
                  <a:gd name="T4" fmla="*/ 102 w 102"/>
                  <a:gd name="T5" fmla="*/ 84 h 100"/>
                  <a:gd name="T6" fmla="*/ 87 w 102"/>
                  <a:gd name="T7" fmla="*/ 0 h 100"/>
                  <a:gd name="T8" fmla="*/ 0 w 102"/>
                  <a:gd name="T9" fmla="*/ 16 h 100"/>
                </a:gdLst>
                <a:ahLst/>
                <a:cxnLst>
                  <a:cxn ang="0">
                    <a:pos x="T0" y="T1"/>
                  </a:cxn>
                  <a:cxn ang="0">
                    <a:pos x="T2" y="T3"/>
                  </a:cxn>
                  <a:cxn ang="0">
                    <a:pos x="T4" y="T5"/>
                  </a:cxn>
                  <a:cxn ang="0">
                    <a:pos x="T6" y="T7"/>
                  </a:cxn>
                  <a:cxn ang="0">
                    <a:pos x="T8" y="T9"/>
                  </a:cxn>
                </a:cxnLst>
                <a:rect l="0" t="0" r="r" b="b"/>
                <a:pathLst>
                  <a:path w="102" h="100">
                    <a:moveTo>
                      <a:pt x="0" y="16"/>
                    </a:moveTo>
                    <a:lnTo>
                      <a:pt x="16" y="100"/>
                    </a:lnTo>
                    <a:lnTo>
                      <a:pt x="102" y="84"/>
                    </a:lnTo>
                    <a:lnTo>
                      <a:pt x="87" y="0"/>
                    </a:lnTo>
                    <a:lnTo>
                      <a:pt x="0" y="1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 name="Rounded Rectangular Callout 14"/>
            <p:cNvSpPr/>
            <p:nvPr/>
          </p:nvSpPr>
          <p:spPr>
            <a:xfrm>
              <a:off x="3048000" y="2179638"/>
              <a:ext cx="3657600" cy="756914"/>
            </a:xfrm>
            <a:prstGeom prst="wedgeRoundRectCallout">
              <a:avLst>
                <a:gd name="adj1" fmla="val 78955"/>
                <a:gd name="adj2" fmla="val 11880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“Why would you write a Python using Python?!?!!?”</a:t>
              </a:r>
              <a:endParaRPr lang="en-US" dirty="0"/>
            </a:p>
          </p:txBody>
        </p:sp>
      </p:grpSp>
    </p:spTree>
    <p:extLst>
      <p:ext uri="{BB962C8B-B14F-4D97-AF65-F5344CB8AC3E}">
        <p14:creationId xmlns:p14="http://schemas.microsoft.com/office/powerpoint/2010/main" val="158490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a:t>
            </a:r>
            <a:r>
              <a:rPr lang="en-US" dirty="0" smtClean="0"/>
              <a:t>: Why?</a:t>
            </a:r>
            <a:endParaRPr lang="en-US" dirty="0"/>
          </a:p>
        </p:txBody>
      </p:sp>
      <p:sp>
        <p:nvSpPr>
          <p:cNvPr id="3" name="Content Placeholder 2"/>
          <p:cNvSpPr>
            <a:spLocks noGrp="1"/>
          </p:cNvSpPr>
          <p:nvPr>
            <p:ph idx="1"/>
          </p:nvPr>
        </p:nvSpPr>
        <p:spPr>
          <a:xfrm>
            <a:off x="457200" y="1600200"/>
            <a:ext cx="6553200" cy="4525963"/>
          </a:xfrm>
        </p:spPr>
        <p:txBody>
          <a:bodyPr>
            <a:normAutofit lnSpcReduction="10000"/>
          </a:bodyPr>
          <a:lstStyle/>
          <a:p>
            <a:pPr marL="0" indent="0">
              <a:buNone/>
            </a:pPr>
            <a:r>
              <a:rPr lang="en-US" dirty="0" smtClean="0"/>
              <a:t>Many of you are wondering...</a:t>
            </a:r>
          </a:p>
          <a:p>
            <a:pPr marL="0" indent="0">
              <a:buNone/>
            </a:pPr>
            <a:endParaRPr lang="en-US" dirty="0"/>
          </a:p>
          <a:p>
            <a:pPr marL="0" indent="0">
              <a:buNone/>
            </a:pPr>
            <a:endParaRPr lang="en-US" dirty="0" smtClean="0"/>
          </a:p>
          <a:p>
            <a:pPr marL="0" indent="0">
              <a:buNone/>
            </a:pPr>
            <a:r>
              <a:rPr lang="en-US" dirty="0" smtClean="0"/>
              <a:t>It is instructive!</a:t>
            </a:r>
          </a:p>
          <a:p>
            <a:pPr lvl="1"/>
            <a:r>
              <a:rPr lang="en-US" dirty="0" smtClean="0"/>
              <a:t>We haven’t seen a “full” programming language yet.</a:t>
            </a:r>
          </a:p>
          <a:p>
            <a:pPr lvl="1"/>
            <a:r>
              <a:rPr lang="en-US" dirty="0" smtClean="0"/>
              <a:t>We already know how this language works, so we can focus on the interpretation.</a:t>
            </a:r>
          </a:p>
        </p:txBody>
      </p:sp>
      <p:grpSp>
        <p:nvGrpSpPr>
          <p:cNvPr id="4" name="Group 5"/>
          <p:cNvGrpSpPr>
            <a:grpSpLocks noChangeAspect="1"/>
          </p:cNvGrpSpPr>
          <p:nvPr/>
        </p:nvGrpSpPr>
        <p:grpSpPr bwMode="auto">
          <a:xfrm>
            <a:off x="7239000" y="2057400"/>
            <a:ext cx="1665288" cy="3667125"/>
            <a:chOff x="4560" y="1296"/>
            <a:chExt cx="1049" cy="2310"/>
          </a:xfrm>
        </p:grpSpPr>
        <p:sp>
          <p:nvSpPr>
            <p:cNvPr id="5" name="AutoShape 4"/>
            <p:cNvSpPr>
              <a:spLocks noChangeAspect="1" noChangeArrowheads="1" noTextEdit="1"/>
            </p:cNvSpPr>
            <p:nvPr/>
          </p:nvSpPr>
          <p:spPr bwMode="auto">
            <a:xfrm>
              <a:off x="4560" y="1296"/>
              <a:ext cx="1049" cy="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5097" y="1296"/>
              <a:ext cx="73" cy="77"/>
            </a:xfrm>
            <a:custGeom>
              <a:avLst/>
              <a:gdLst>
                <a:gd name="T0" fmla="*/ 0 w 73"/>
                <a:gd name="T1" fmla="*/ 57 h 77"/>
                <a:gd name="T2" fmla="*/ 53 w 73"/>
                <a:gd name="T3" fmla="*/ 0 h 77"/>
                <a:gd name="T4" fmla="*/ 73 w 73"/>
                <a:gd name="T5" fmla="*/ 22 h 77"/>
                <a:gd name="T6" fmla="*/ 22 w 73"/>
                <a:gd name="T7" fmla="*/ 77 h 77"/>
                <a:gd name="T8" fmla="*/ 0 w 73"/>
                <a:gd name="T9" fmla="*/ 57 h 77"/>
              </a:gdLst>
              <a:ahLst/>
              <a:cxnLst>
                <a:cxn ang="0">
                  <a:pos x="T0" y="T1"/>
                </a:cxn>
                <a:cxn ang="0">
                  <a:pos x="T2" y="T3"/>
                </a:cxn>
                <a:cxn ang="0">
                  <a:pos x="T4" y="T5"/>
                </a:cxn>
                <a:cxn ang="0">
                  <a:pos x="T6" y="T7"/>
                </a:cxn>
                <a:cxn ang="0">
                  <a:pos x="T8" y="T9"/>
                </a:cxn>
              </a:cxnLst>
              <a:rect l="0" t="0" r="r" b="b"/>
              <a:pathLst>
                <a:path w="73" h="77">
                  <a:moveTo>
                    <a:pt x="0" y="57"/>
                  </a:moveTo>
                  <a:lnTo>
                    <a:pt x="53" y="0"/>
                  </a:lnTo>
                  <a:lnTo>
                    <a:pt x="73" y="22"/>
                  </a:lnTo>
                  <a:lnTo>
                    <a:pt x="22" y="77"/>
                  </a:lnTo>
                  <a:lnTo>
                    <a:pt x="0" y="5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a:off x="5134" y="1404"/>
              <a:ext cx="80" cy="51"/>
            </a:xfrm>
            <a:custGeom>
              <a:avLst/>
              <a:gdLst>
                <a:gd name="T0" fmla="*/ 0 w 80"/>
                <a:gd name="T1" fmla="*/ 22 h 51"/>
                <a:gd name="T2" fmla="*/ 73 w 80"/>
                <a:gd name="T3" fmla="*/ 0 h 51"/>
                <a:gd name="T4" fmla="*/ 80 w 80"/>
                <a:gd name="T5" fmla="*/ 31 h 51"/>
                <a:gd name="T6" fmla="*/ 9 w 80"/>
                <a:gd name="T7" fmla="*/ 51 h 51"/>
                <a:gd name="T8" fmla="*/ 0 w 80"/>
                <a:gd name="T9" fmla="*/ 22 h 51"/>
              </a:gdLst>
              <a:ahLst/>
              <a:cxnLst>
                <a:cxn ang="0">
                  <a:pos x="T0" y="T1"/>
                </a:cxn>
                <a:cxn ang="0">
                  <a:pos x="T2" y="T3"/>
                </a:cxn>
                <a:cxn ang="0">
                  <a:pos x="T4" y="T5"/>
                </a:cxn>
                <a:cxn ang="0">
                  <a:pos x="T6" y="T7"/>
                </a:cxn>
                <a:cxn ang="0">
                  <a:pos x="T8" y="T9"/>
                </a:cxn>
              </a:cxnLst>
              <a:rect l="0" t="0" r="r" b="b"/>
              <a:pathLst>
                <a:path w="80" h="51">
                  <a:moveTo>
                    <a:pt x="0" y="22"/>
                  </a:moveTo>
                  <a:lnTo>
                    <a:pt x="73" y="0"/>
                  </a:lnTo>
                  <a:lnTo>
                    <a:pt x="80" y="31"/>
                  </a:lnTo>
                  <a:lnTo>
                    <a:pt x="9" y="51"/>
                  </a:lnTo>
                  <a:lnTo>
                    <a:pt x="0" y="2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a:off x="5147" y="1512"/>
              <a:ext cx="78" cy="40"/>
            </a:xfrm>
            <a:custGeom>
              <a:avLst/>
              <a:gdLst>
                <a:gd name="T0" fmla="*/ 5 w 78"/>
                <a:gd name="T1" fmla="*/ 0 h 40"/>
                <a:gd name="T2" fmla="*/ 78 w 78"/>
                <a:gd name="T3" fmla="*/ 11 h 40"/>
                <a:gd name="T4" fmla="*/ 73 w 78"/>
                <a:gd name="T5" fmla="*/ 40 h 40"/>
                <a:gd name="T6" fmla="*/ 0 w 78"/>
                <a:gd name="T7" fmla="*/ 31 h 40"/>
                <a:gd name="T8" fmla="*/ 5 w 78"/>
                <a:gd name="T9" fmla="*/ 0 h 40"/>
              </a:gdLst>
              <a:ahLst/>
              <a:cxnLst>
                <a:cxn ang="0">
                  <a:pos x="T0" y="T1"/>
                </a:cxn>
                <a:cxn ang="0">
                  <a:pos x="T2" y="T3"/>
                </a:cxn>
                <a:cxn ang="0">
                  <a:pos x="T4" y="T5"/>
                </a:cxn>
                <a:cxn ang="0">
                  <a:pos x="T6" y="T7"/>
                </a:cxn>
                <a:cxn ang="0">
                  <a:pos x="T8" y="T9"/>
                </a:cxn>
              </a:cxnLst>
              <a:rect l="0" t="0" r="r" b="b"/>
              <a:pathLst>
                <a:path w="78" h="40">
                  <a:moveTo>
                    <a:pt x="5" y="0"/>
                  </a:moveTo>
                  <a:lnTo>
                    <a:pt x="78" y="11"/>
                  </a:lnTo>
                  <a:lnTo>
                    <a:pt x="73" y="40"/>
                  </a:lnTo>
                  <a:lnTo>
                    <a:pt x="0" y="31"/>
                  </a:lnTo>
                  <a:lnTo>
                    <a:pt x="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flipH="1">
              <a:off x="4575" y="2102"/>
              <a:ext cx="1016" cy="1502"/>
            </a:xfrm>
            <a:custGeom>
              <a:avLst/>
              <a:gdLst>
                <a:gd name="T0" fmla="*/ 981 w 1016"/>
                <a:gd name="T1" fmla="*/ 1248 h 1502"/>
                <a:gd name="T2" fmla="*/ 1016 w 1016"/>
                <a:gd name="T3" fmla="*/ 1100 h 1502"/>
                <a:gd name="T4" fmla="*/ 917 w 1016"/>
                <a:gd name="T5" fmla="*/ 923 h 1502"/>
                <a:gd name="T6" fmla="*/ 767 w 1016"/>
                <a:gd name="T7" fmla="*/ 839 h 1502"/>
                <a:gd name="T8" fmla="*/ 754 w 1016"/>
                <a:gd name="T9" fmla="*/ 835 h 1502"/>
                <a:gd name="T10" fmla="*/ 815 w 1016"/>
                <a:gd name="T11" fmla="*/ 477 h 1502"/>
                <a:gd name="T12" fmla="*/ 910 w 1016"/>
                <a:gd name="T13" fmla="*/ 417 h 1502"/>
                <a:gd name="T14" fmla="*/ 928 w 1016"/>
                <a:gd name="T15" fmla="*/ 340 h 1502"/>
                <a:gd name="T16" fmla="*/ 888 w 1016"/>
                <a:gd name="T17" fmla="*/ 269 h 1502"/>
                <a:gd name="T18" fmla="*/ 813 w 1016"/>
                <a:gd name="T19" fmla="*/ 219 h 1502"/>
                <a:gd name="T20" fmla="*/ 773 w 1016"/>
                <a:gd name="T21" fmla="*/ 199 h 1502"/>
                <a:gd name="T22" fmla="*/ 769 w 1016"/>
                <a:gd name="T23" fmla="*/ 170 h 1502"/>
                <a:gd name="T24" fmla="*/ 731 w 1016"/>
                <a:gd name="T25" fmla="*/ 135 h 1502"/>
                <a:gd name="T26" fmla="*/ 678 w 1016"/>
                <a:gd name="T27" fmla="*/ 135 h 1502"/>
                <a:gd name="T28" fmla="*/ 641 w 1016"/>
                <a:gd name="T29" fmla="*/ 170 h 1502"/>
                <a:gd name="T30" fmla="*/ 641 w 1016"/>
                <a:gd name="T31" fmla="*/ 223 h 1502"/>
                <a:gd name="T32" fmla="*/ 678 w 1016"/>
                <a:gd name="T33" fmla="*/ 261 h 1502"/>
                <a:gd name="T34" fmla="*/ 734 w 1016"/>
                <a:gd name="T35" fmla="*/ 258 h 1502"/>
                <a:gd name="T36" fmla="*/ 791 w 1016"/>
                <a:gd name="T37" fmla="*/ 258 h 1502"/>
                <a:gd name="T38" fmla="*/ 855 w 1016"/>
                <a:gd name="T39" fmla="*/ 303 h 1502"/>
                <a:gd name="T40" fmla="*/ 884 w 1016"/>
                <a:gd name="T41" fmla="*/ 347 h 1502"/>
                <a:gd name="T42" fmla="*/ 873 w 1016"/>
                <a:gd name="T43" fmla="*/ 389 h 1502"/>
                <a:gd name="T44" fmla="*/ 802 w 1016"/>
                <a:gd name="T45" fmla="*/ 433 h 1502"/>
                <a:gd name="T46" fmla="*/ 689 w 1016"/>
                <a:gd name="T47" fmla="*/ 360 h 1502"/>
                <a:gd name="T48" fmla="*/ 577 w 1016"/>
                <a:gd name="T49" fmla="*/ 265 h 1502"/>
                <a:gd name="T50" fmla="*/ 440 w 1016"/>
                <a:gd name="T51" fmla="*/ 274 h 1502"/>
                <a:gd name="T52" fmla="*/ 352 w 1016"/>
                <a:gd name="T53" fmla="*/ 347 h 1502"/>
                <a:gd name="T54" fmla="*/ 274 w 1016"/>
                <a:gd name="T55" fmla="*/ 409 h 1502"/>
                <a:gd name="T56" fmla="*/ 106 w 1016"/>
                <a:gd name="T57" fmla="*/ 384 h 1502"/>
                <a:gd name="T58" fmla="*/ 47 w 1016"/>
                <a:gd name="T59" fmla="*/ 281 h 1502"/>
                <a:gd name="T60" fmla="*/ 87 w 1016"/>
                <a:gd name="T61" fmla="*/ 188 h 1502"/>
                <a:gd name="T62" fmla="*/ 157 w 1016"/>
                <a:gd name="T63" fmla="*/ 135 h 1502"/>
                <a:gd name="T64" fmla="*/ 221 w 1016"/>
                <a:gd name="T65" fmla="*/ 102 h 1502"/>
                <a:gd name="T66" fmla="*/ 219 w 1016"/>
                <a:gd name="T67" fmla="*/ 27 h 1502"/>
                <a:gd name="T68" fmla="*/ 175 w 1016"/>
                <a:gd name="T69" fmla="*/ 0 h 1502"/>
                <a:gd name="T70" fmla="*/ 106 w 1016"/>
                <a:gd name="T71" fmla="*/ 31 h 1502"/>
                <a:gd name="T72" fmla="*/ 102 w 1016"/>
                <a:gd name="T73" fmla="*/ 91 h 1502"/>
                <a:gd name="T74" fmla="*/ 51 w 1016"/>
                <a:gd name="T75" fmla="*/ 159 h 1502"/>
                <a:gd name="T76" fmla="*/ 0 w 1016"/>
                <a:gd name="T77" fmla="*/ 276 h 1502"/>
                <a:gd name="T78" fmla="*/ 60 w 1016"/>
                <a:gd name="T79" fmla="*/ 406 h 1502"/>
                <a:gd name="T80" fmla="*/ 232 w 1016"/>
                <a:gd name="T81" fmla="*/ 457 h 1502"/>
                <a:gd name="T82" fmla="*/ 318 w 1016"/>
                <a:gd name="T83" fmla="*/ 462 h 1502"/>
                <a:gd name="T84" fmla="*/ 356 w 1016"/>
                <a:gd name="T85" fmla="*/ 861 h 1502"/>
                <a:gd name="T86" fmla="*/ 277 w 1016"/>
                <a:gd name="T87" fmla="*/ 914 h 1502"/>
                <a:gd name="T88" fmla="*/ 217 w 1016"/>
                <a:gd name="T89" fmla="*/ 994 h 1502"/>
                <a:gd name="T90" fmla="*/ 208 w 1016"/>
                <a:gd name="T91" fmla="*/ 1100 h 1502"/>
                <a:gd name="T92" fmla="*/ 261 w 1016"/>
                <a:gd name="T93" fmla="*/ 1221 h 1502"/>
                <a:gd name="T94" fmla="*/ 124 w 1016"/>
                <a:gd name="T95" fmla="*/ 1336 h 1502"/>
                <a:gd name="T96" fmla="*/ 153 w 1016"/>
                <a:gd name="T97" fmla="*/ 1354 h 1502"/>
                <a:gd name="T98" fmla="*/ 290 w 1016"/>
                <a:gd name="T99" fmla="*/ 1184 h 1502"/>
                <a:gd name="T100" fmla="*/ 252 w 1016"/>
                <a:gd name="T101" fmla="*/ 1080 h 1502"/>
                <a:gd name="T102" fmla="*/ 268 w 1016"/>
                <a:gd name="T103" fmla="*/ 996 h 1502"/>
                <a:gd name="T104" fmla="*/ 316 w 1016"/>
                <a:gd name="T105" fmla="*/ 941 h 1502"/>
                <a:gd name="T106" fmla="*/ 367 w 1016"/>
                <a:gd name="T107" fmla="*/ 998 h 1502"/>
                <a:gd name="T108" fmla="*/ 807 w 1016"/>
                <a:gd name="T109" fmla="*/ 908 h 1502"/>
                <a:gd name="T110" fmla="*/ 930 w 1016"/>
                <a:gd name="T111" fmla="*/ 1003 h 1502"/>
                <a:gd name="T112" fmla="*/ 972 w 1016"/>
                <a:gd name="T113" fmla="*/ 1140 h 1502"/>
                <a:gd name="T114" fmla="*/ 908 w 1016"/>
                <a:gd name="T115" fmla="*/ 1279 h 1502"/>
                <a:gd name="T116" fmla="*/ 974 w 1016"/>
                <a:gd name="T117" fmla="*/ 1495 h 1502"/>
                <a:gd name="T118" fmla="*/ 1007 w 1016"/>
                <a:gd name="T119" fmla="*/ 1493 h 1502"/>
                <a:gd name="T120" fmla="*/ 1005 w 1016"/>
                <a:gd name="T121" fmla="*/ 1460 h 1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6" h="1502">
                  <a:moveTo>
                    <a:pt x="893" y="1367"/>
                  </a:moveTo>
                  <a:lnTo>
                    <a:pt x="928" y="1327"/>
                  </a:lnTo>
                  <a:lnTo>
                    <a:pt x="957" y="1288"/>
                  </a:lnTo>
                  <a:lnTo>
                    <a:pt x="981" y="1248"/>
                  </a:lnTo>
                  <a:lnTo>
                    <a:pt x="999" y="1210"/>
                  </a:lnTo>
                  <a:lnTo>
                    <a:pt x="1010" y="1173"/>
                  </a:lnTo>
                  <a:lnTo>
                    <a:pt x="1016" y="1135"/>
                  </a:lnTo>
                  <a:lnTo>
                    <a:pt x="1016" y="1100"/>
                  </a:lnTo>
                  <a:lnTo>
                    <a:pt x="1012" y="1065"/>
                  </a:lnTo>
                  <a:lnTo>
                    <a:pt x="990" y="1009"/>
                  </a:lnTo>
                  <a:lnTo>
                    <a:pt x="957" y="963"/>
                  </a:lnTo>
                  <a:lnTo>
                    <a:pt x="917" y="923"/>
                  </a:lnTo>
                  <a:lnTo>
                    <a:pt x="873" y="892"/>
                  </a:lnTo>
                  <a:lnTo>
                    <a:pt x="831" y="868"/>
                  </a:lnTo>
                  <a:lnTo>
                    <a:pt x="793" y="850"/>
                  </a:lnTo>
                  <a:lnTo>
                    <a:pt x="767" y="839"/>
                  </a:lnTo>
                  <a:lnTo>
                    <a:pt x="756" y="835"/>
                  </a:lnTo>
                  <a:lnTo>
                    <a:pt x="756" y="835"/>
                  </a:lnTo>
                  <a:lnTo>
                    <a:pt x="754" y="835"/>
                  </a:lnTo>
                  <a:lnTo>
                    <a:pt x="754" y="835"/>
                  </a:lnTo>
                  <a:lnTo>
                    <a:pt x="751" y="835"/>
                  </a:lnTo>
                  <a:lnTo>
                    <a:pt x="718" y="482"/>
                  </a:lnTo>
                  <a:lnTo>
                    <a:pt x="771" y="482"/>
                  </a:lnTo>
                  <a:lnTo>
                    <a:pt x="815" y="477"/>
                  </a:lnTo>
                  <a:lnTo>
                    <a:pt x="851" y="466"/>
                  </a:lnTo>
                  <a:lnTo>
                    <a:pt x="877" y="453"/>
                  </a:lnTo>
                  <a:lnTo>
                    <a:pt x="897" y="435"/>
                  </a:lnTo>
                  <a:lnTo>
                    <a:pt x="910" y="417"/>
                  </a:lnTo>
                  <a:lnTo>
                    <a:pt x="919" y="398"/>
                  </a:lnTo>
                  <a:lnTo>
                    <a:pt x="926" y="380"/>
                  </a:lnTo>
                  <a:lnTo>
                    <a:pt x="928" y="360"/>
                  </a:lnTo>
                  <a:lnTo>
                    <a:pt x="928" y="340"/>
                  </a:lnTo>
                  <a:lnTo>
                    <a:pt x="924" y="320"/>
                  </a:lnTo>
                  <a:lnTo>
                    <a:pt x="915" y="303"/>
                  </a:lnTo>
                  <a:lnTo>
                    <a:pt x="904" y="285"/>
                  </a:lnTo>
                  <a:lnTo>
                    <a:pt x="888" y="269"/>
                  </a:lnTo>
                  <a:lnTo>
                    <a:pt x="871" y="256"/>
                  </a:lnTo>
                  <a:lnTo>
                    <a:pt x="853" y="241"/>
                  </a:lnTo>
                  <a:lnTo>
                    <a:pt x="833" y="230"/>
                  </a:lnTo>
                  <a:lnTo>
                    <a:pt x="813" y="219"/>
                  </a:lnTo>
                  <a:lnTo>
                    <a:pt x="791" y="208"/>
                  </a:lnTo>
                  <a:lnTo>
                    <a:pt x="771" y="199"/>
                  </a:lnTo>
                  <a:lnTo>
                    <a:pt x="773" y="199"/>
                  </a:lnTo>
                  <a:lnTo>
                    <a:pt x="773" y="199"/>
                  </a:lnTo>
                  <a:lnTo>
                    <a:pt x="773" y="199"/>
                  </a:lnTo>
                  <a:lnTo>
                    <a:pt x="773" y="197"/>
                  </a:lnTo>
                  <a:lnTo>
                    <a:pt x="771" y="183"/>
                  </a:lnTo>
                  <a:lnTo>
                    <a:pt x="769" y="170"/>
                  </a:lnTo>
                  <a:lnTo>
                    <a:pt x="762" y="159"/>
                  </a:lnTo>
                  <a:lnTo>
                    <a:pt x="754" y="150"/>
                  </a:lnTo>
                  <a:lnTo>
                    <a:pt x="742" y="141"/>
                  </a:lnTo>
                  <a:lnTo>
                    <a:pt x="731" y="135"/>
                  </a:lnTo>
                  <a:lnTo>
                    <a:pt x="718" y="133"/>
                  </a:lnTo>
                  <a:lnTo>
                    <a:pt x="705" y="130"/>
                  </a:lnTo>
                  <a:lnTo>
                    <a:pt x="692" y="133"/>
                  </a:lnTo>
                  <a:lnTo>
                    <a:pt x="678" y="135"/>
                  </a:lnTo>
                  <a:lnTo>
                    <a:pt x="667" y="141"/>
                  </a:lnTo>
                  <a:lnTo>
                    <a:pt x="656" y="150"/>
                  </a:lnTo>
                  <a:lnTo>
                    <a:pt x="648" y="159"/>
                  </a:lnTo>
                  <a:lnTo>
                    <a:pt x="641" y="170"/>
                  </a:lnTo>
                  <a:lnTo>
                    <a:pt x="639" y="183"/>
                  </a:lnTo>
                  <a:lnTo>
                    <a:pt x="636" y="197"/>
                  </a:lnTo>
                  <a:lnTo>
                    <a:pt x="639" y="210"/>
                  </a:lnTo>
                  <a:lnTo>
                    <a:pt x="641" y="223"/>
                  </a:lnTo>
                  <a:lnTo>
                    <a:pt x="648" y="234"/>
                  </a:lnTo>
                  <a:lnTo>
                    <a:pt x="656" y="245"/>
                  </a:lnTo>
                  <a:lnTo>
                    <a:pt x="667" y="254"/>
                  </a:lnTo>
                  <a:lnTo>
                    <a:pt x="678" y="261"/>
                  </a:lnTo>
                  <a:lnTo>
                    <a:pt x="692" y="263"/>
                  </a:lnTo>
                  <a:lnTo>
                    <a:pt x="705" y="265"/>
                  </a:lnTo>
                  <a:lnTo>
                    <a:pt x="720" y="263"/>
                  </a:lnTo>
                  <a:lnTo>
                    <a:pt x="734" y="258"/>
                  </a:lnTo>
                  <a:lnTo>
                    <a:pt x="745" y="252"/>
                  </a:lnTo>
                  <a:lnTo>
                    <a:pt x="756" y="243"/>
                  </a:lnTo>
                  <a:lnTo>
                    <a:pt x="773" y="252"/>
                  </a:lnTo>
                  <a:lnTo>
                    <a:pt x="791" y="258"/>
                  </a:lnTo>
                  <a:lnTo>
                    <a:pt x="809" y="269"/>
                  </a:lnTo>
                  <a:lnTo>
                    <a:pt x="826" y="278"/>
                  </a:lnTo>
                  <a:lnTo>
                    <a:pt x="840" y="289"/>
                  </a:lnTo>
                  <a:lnTo>
                    <a:pt x="855" y="303"/>
                  </a:lnTo>
                  <a:lnTo>
                    <a:pt x="866" y="314"/>
                  </a:lnTo>
                  <a:lnTo>
                    <a:pt x="875" y="327"/>
                  </a:lnTo>
                  <a:lnTo>
                    <a:pt x="879" y="336"/>
                  </a:lnTo>
                  <a:lnTo>
                    <a:pt x="884" y="347"/>
                  </a:lnTo>
                  <a:lnTo>
                    <a:pt x="884" y="356"/>
                  </a:lnTo>
                  <a:lnTo>
                    <a:pt x="882" y="367"/>
                  </a:lnTo>
                  <a:lnTo>
                    <a:pt x="879" y="378"/>
                  </a:lnTo>
                  <a:lnTo>
                    <a:pt x="873" y="389"/>
                  </a:lnTo>
                  <a:lnTo>
                    <a:pt x="864" y="402"/>
                  </a:lnTo>
                  <a:lnTo>
                    <a:pt x="851" y="413"/>
                  </a:lnTo>
                  <a:lnTo>
                    <a:pt x="831" y="424"/>
                  </a:lnTo>
                  <a:lnTo>
                    <a:pt x="802" y="433"/>
                  </a:lnTo>
                  <a:lnTo>
                    <a:pt x="762" y="437"/>
                  </a:lnTo>
                  <a:lnTo>
                    <a:pt x="714" y="435"/>
                  </a:lnTo>
                  <a:lnTo>
                    <a:pt x="705" y="395"/>
                  </a:lnTo>
                  <a:lnTo>
                    <a:pt x="689" y="360"/>
                  </a:lnTo>
                  <a:lnTo>
                    <a:pt x="667" y="329"/>
                  </a:lnTo>
                  <a:lnTo>
                    <a:pt x="641" y="303"/>
                  </a:lnTo>
                  <a:lnTo>
                    <a:pt x="610" y="281"/>
                  </a:lnTo>
                  <a:lnTo>
                    <a:pt x="577" y="265"/>
                  </a:lnTo>
                  <a:lnTo>
                    <a:pt x="539" y="258"/>
                  </a:lnTo>
                  <a:lnTo>
                    <a:pt x="500" y="258"/>
                  </a:lnTo>
                  <a:lnTo>
                    <a:pt x="469" y="265"/>
                  </a:lnTo>
                  <a:lnTo>
                    <a:pt x="440" y="274"/>
                  </a:lnTo>
                  <a:lnTo>
                    <a:pt x="413" y="287"/>
                  </a:lnTo>
                  <a:lnTo>
                    <a:pt x="391" y="305"/>
                  </a:lnTo>
                  <a:lnTo>
                    <a:pt x="369" y="325"/>
                  </a:lnTo>
                  <a:lnTo>
                    <a:pt x="352" y="347"/>
                  </a:lnTo>
                  <a:lnTo>
                    <a:pt x="338" y="373"/>
                  </a:lnTo>
                  <a:lnTo>
                    <a:pt x="327" y="400"/>
                  </a:lnTo>
                  <a:lnTo>
                    <a:pt x="305" y="404"/>
                  </a:lnTo>
                  <a:lnTo>
                    <a:pt x="274" y="409"/>
                  </a:lnTo>
                  <a:lnTo>
                    <a:pt x="232" y="411"/>
                  </a:lnTo>
                  <a:lnTo>
                    <a:pt x="190" y="409"/>
                  </a:lnTo>
                  <a:lnTo>
                    <a:pt x="146" y="402"/>
                  </a:lnTo>
                  <a:lnTo>
                    <a:pt x="106" y="384"/>
                  </a:lnTo>
                  <a:lnTo>
                    <a:pt x="71" y="353"/>
                  </a:lnTo>
                  <a:lnTo>
                    <a:pt x="49" y="311"/>
                  </a:lnTo>
                  <a:lnTo>
                    <a:pt x="47" y="296"/>
                  </a:lnTo>
                  <a:lnTo>
                    <a:pt x="47" y="281"/>
                  </a:lnTo>
                  <a:lnTo>
                    <a:pt x="51" y="261"/>
                  </a:lnTo>
                  <a:lnTo>
                    <a:pt x="60" y="239"/>
                  </a:lnTo>
                  <a:lnTo>
                    <a:pt x="71" y="214"/>
                  </a:lnTo>
                  <a:lnTo>
                    <a:pt x="87" y="188"/>
                  </a:lnTo>
                  <a:lnTo>
                    <a:pt x="109" y="159"/>
                  </a:lnTo>
                  <a:lnTo>
                    <a:pt x="135" y="128"/>
                  </a:lnTo>
                  <a:lnTo>
                    <a:pt x="146" y="133"/>
                  </a:lnTo>
                  <a:lnTo>
                    <a:pt x="157" y="135"/>
                  </a:lnTo>
                  <a:lnTo>
                    <a:pt x="168" y="135"/>
                  </a:lnTo>
                  <a:lnTo>
                    <a:pt x="179" y="133"/>
                  </a:lnTo>
                  <a:lnTo>
                    <a:pt x="204" y="122"/>
                  </a:lnTo>
                  <a:lnTo>
                    <a:pt x="221" y="102"/>
                  </a:lnTo>
                  <a:lnTo>
                    <a:pt x="230" y="77"/>
                  </a:lnTo>
                  <a:lnTo>
                    <a:pt x="230" y="51"/>
                  </a:lnTo>
                  <a:lnTo>
                    <a:pt x="226" y="38"/>
                  </a:lnTo>
                  <a:lnTo>
                    <a:pt x="219" y="27"/>
                  </a:lnTo>
                  <a:lnTo>
                    <a:pt x="210" y="18"/>
                  </a:lnTo>
                  <a:lnTo>
                    <a:pt x="199" y="9"/>
                  </a:lnTo>
                  <a:lnTo>
                    <a:pt x="188" y="4"/>
                  </a:lnTo>
                  <a:lnTo>
                    <a:pt x="175" y="0"/>
                  </a:lnTo>
                  <a:lnTo>
                    <a:pt x="162" y="0"/>
                  </a:lnTo>
                  <a:lnTo>
                    <a:pt x="148" y="2"/>
                  </a:lnTo>
                  <a:lnTo>
                    <a:pt x="124" y="13"/>
                  </a:lnTo>
                  <a:lnTo>
                    <a:pt x="106" y="31"/>
                  </a:lnTo>
                  <a:lnTo>
                    <a:pt x="98" y="55"/>
                  </a:lnTo>
                  <a:lnTo>
                    <a:pt x="98" y="84"/>
                  </a:lnTo>
                  <a:lnTo>
                    <a:pt x="100" y="86"/>
                  </a:lnTo>
                  <a:lnTo>
                    <a:pt x="102" y="91"/>
                  </a:lnTo>
                  <a:lnTo>
                    <a:pt x="102" y="93"/>
                  </a:lnTo>
                  <a:lnTo>
                    <a:pt x="104" y="97"/>
                  </a:lnTo>
                  <a:lnTo>
                    <a:pt x="76" y="128"/>
                  </a:lnTo>
                  <a:lnTo>
                    <a:pt x="51" y="159"/>
                  </a:lnTo>
                  <a:lnTo>
                    <a:pt x="31" y="190"/>
                  </a:lnTo>
                  <a:lnTo>
                    <a:pt x="16" y="219"/>
                  </a:lnTo>
                  <a:lnTo>
                    <a:pt x="7" y="247"/>
                  </a:lnTo>
                  <a:lnTo>
                    <a:pt x="0" y="276"/>
                  </a:lnTo>
                  <a:lnTo>
                    <a:pt x="0" y="303"/>
                  </a:lnTo>
                  <a:lnTo>
                    <a:pt x="7" y="327"/>
                  </a:lnTo>
                  <a:lnTo>
                    <a:pt x="29" y="373"/>
                  </a:lnTo>
                  <a:lnTo>
                    <a:pt x="60" y="406"/>
                  </a:lnTo>
                  <a:lnTo>
                    <a:pt x="98" y="431"/>
                  </a:lnTo>
                  <a:lnTo>
                    <a:pt x="142" y="446"/>
                  </a:lnTo>
                  <a:lnTo>
                    <a:pt x="186" y="455"/>
                  </a:lnTo>
                  <a:lnTo>
                    <a:pt x="232" y="457"/>
                  </a:lnTo>
                  <a:lnTo>
                    <a:pt x="279" y="455"/>
                  </a:lnTo>
                  <a:lnTo>
                    <a:pt x="318" y="448"/>
                  </a:lnTo>
                  <a:lnTo>
                    <a:pt x="318" y="455"/>
                  </a:lnTo>
                  <a:lnTo>
                    <a:pt x="318" y="462"/>
                  </a:lnTo>
                  <a:lnTo>
                    <a:pt x="318" y="468"/>
                  </a:lnTo>
                  <a:lnTo>
                    <a:pt x="321" y="477"/>
                  </a:lnTo>
                  <a:lnTo>
                    <a:pt x="318" y="477"/>
                  </a:lnTo>
                  <a:lnTo>
                    <a:pt x="356" y="861"/>
                  </a:lnTo>
                  <a:lnTo>
                    <a:pt x="336" y="872"/>
                  </a:lnTo>
                  <a:lnTo>
                    <a:pt x="314" y="883"/>
                  </a:lnTo>
                  <a:lnTo>
                    <a:pt x="294" y="899"/>
                  </a:lnTo>
                  <a:lnTo>
                    <a:pt x="277" y="914"/>
                  </a:lnTo>
                  <a:lnTo>
                    <a:pt x="259" y="930"/>
                  </a:lnTo>
                  <a:lnTo>
                    <a:pt x="241" y="950"/>
                  </a:lnTo>
                  <a:lnTo>
                    <a:pt x="228" y="972"/>
                  </a:lnTo>
                  <a:lnTo>
                    <a:pt x="217" y="994"/>
                  </a:lnTo>
                  <a:lnTo>
                    <a:pt x="208" y="1018"/>
                  </a:lnTo>
                  <a:lnTo>
                    <a:pt x="206" y="1045"/>
                  </a:lnTo>
                  <a:lnTo>
                    <a:pt x="204" y="1073"/>
                  </a:lnTo>
                  <a:lnTo>
                    <a:pt x="208" y="1100"/>
                  </a:lnTo>
                  <a:lnTo>
                    <a:pt x="217" y="1131"/>
                  </a:lnTo>
                  <a:lnTo>
                    <a:pt x="228" y="1159"/>
                  </a:lnTo>
                  <a:lnTo>
                    <a:pt x="241" y="1190"/>
                  </a:lnTo>
                  <a:lnTo>
                    <a:pt x="261" y="1221"/>
                  </a:lnTo>
                  <a:lnTo>
                    <a:pt x="133" y="1312"/>
                  </a:lnTo>
                  <a:lnTo>
                    <a:pt x="126" y="1318"/>
                  </a:lnTo>
                  <a:lnTo>
                    <a:pt x="124" y="1327"/>
                  </a:lnTo>
                  <a:lnTo>
                    <a:pt x="124" y="1336"/>
                  </a:lnTo>
                  <a:lnTo>
                    <a:pt x="129" y="1345"/>
                  </a:lnTo>
                  <a:lnTo>
                    <a:pt x="135" y="1352"/>
                  </a:lnTo>
                  <a:lnTo>
                    <a:pt x="144" y="1354"/>
                  </a:lnTo>
                  <a:lnTo>
                    <a:pt x="153" y="1354"/>
                  </a:lnTo>
                  <a:lnTo>
                    <a:pt x="159" y="1349"/>
                  </a:lnTo>
                  <a:lnTo>
                    <a:pt x="323" y="1232"/>
                  </a:lnTo>
                  <a:lnTo>
                    <a:pt x="310" y="1212"/>
                  </a:lnTo>
                  <a:lnTo>
                    <a:pt x="290" y="1184"/>
                  </a:lnTo>
                  <a:lnTo>
                    <a:pt x="277" y="1157"/>
                  </a:lnTo>
                  <a:lnTo>
                    <a:pt x="263" y="1129"/>
                  </a:lnTo>
                  <a:lnTo>
                    <a:pt x="257" y="1104"/>
                  </a:lnTo>
                  <a:lnTo>
                    <a:pt x="252" y="1080"/>
                  </a:lnTo>
                  <a:lnTo>
                    <a:pt x="252" y="1056"/>
                  </a:lnTo>
                  <a:lnTo>
                    <a:pt x="254" y="1034"/>
                  </a:lnTo>
                  <a:lnTo>
                    <a:pt x="261" y="1012"/>
                  </a:lnTo>
                  <a:lnTo>
                    <a:pt x="268" y="996"/>
                  </a:lnTo>
                  <a:lnTo>
                    <a:pt x="279" y="981"/>
                  </a:lnTo>
                  <a:lnTo>
                    <a:pt x="290" y="967"/>
                  </a:lnTo>
                  <a:lnTo>
                    <a:pt x="301" y="954"/>
                  </a:lnTo>
                  <a:lnTo>
                    <a:pt x="316" y="941"/>
                  </a:lnTo>
                  <a:lnTo>
                    <a:pt x="330" y="930"/>
                  </a:lnTo>
                  <a:lnTo>
                    <a:pt x="345" y="919"/>
                  </a:lnTo>
                  <a:lnTo>
                    <a:pt x="360" y="910"/>
                  </a:lnTo>
                  <a:lnTo>
                    <a:pt x="367" y="998"/>
                  </a:lnTo>
                  <a:lnTo>
                    <a:pt x="765" y="959"/>
                  </a:lnTo>
                  <a:lnTo>
                    <a:pt x="758" y="886"/>
                  </a:lnTo>
                  <a:lnTo>
                    <a:pt x="778" y="894"/>
                  </a:lnTo>
                  <a:lnTo>
                    <a:pt x="807" y="908"/>
                  </a:lnTo>
                  <a:lnTo>
                    <a:pt x="837" y="925"/>
                  </a:lnTo>
                  <a:lnTo>
                    <a:pt x="871" y="945"/>
                  </a:lnTo>
                  <a:lnTo>
                    <a:pt x="901" y="972"/>
                  </a:lnTo>
                  <a:lnTo>
                    <a:pt x="930" y="1003"/>
                  </a:lnTo>
                  <a:lnTo>
                    <a:pt x="952" y="1036"/>
                  </a:lnTo>
                  <a:lnTo>
                    <a:pt x="968" y="1076"/>
                  </a:lnTo>
                  <a:lnTo>
                    <a:pt x="972" y="1106"/>
                  </a:lnTo>
                  <a:lnTo>
                    <a:pt x="972" y="1140"/>
                  </a:lnTo>
                  <a:lnTo>
                    <a:pt x="963" y="1173"/>
                  </a:lnTo>
                  <a:lnTo>
                    <a:pt x="952" y="1206"/>
                  </a:lnTo>
                  <a:lnTo>
                    <a:pt x="932" y="1241"/>
                  </a:lnTo>
                  <a:lnTo>
                    <a:pt x="908" y="1279"/>
                  </a:lnTo>
                  <a:lnTo>
                    <a:pt x="879" y="1316"/>
                  </a:lnTo>
                  <a:lnTo>
                    <a:pt x="844" y="1354"/>
                  </a:lnTo>
                  <a:lnTo>
                    <a:pt x="826" y="1371"/>
                  </a:lnTo>
                  <a:lnTo>
                    <a:pt x="974" y="1495"/>
                  </a:lnTo>
                  <a:lnTo>
                    <a:pt x="983" y="1500"/>
                  </a:lnTo>
                  <a:lnTo>
                    <a:pt x="992" y="1502"/>
                  </a:lnTo>
                  <a:lnTo>
                    <a:pt x="1001" y="1500"/>
                  </a:lnTo>
                  <a:lnTo>
                    <a:pt x="1007" y="1493"/>
                  </a:lnTo>
                  <a:lnTo>
                    <a:pt x="1012" y="1486"/>
                  </a:lnTo>
                  <a:lnTo>
                    <a:pt x="1012" y="1475"/>
                  </a:lnTo>
                  <a:lnTo>
                    <a:pt x="1010" y="1466"/>
                  </a:lnTo>
                  <a:lnTo>
                    <a:pt x="1005" y="1460"/>
                  </a:lnTo>
                  <a:lnTo>
                    <a:pt x="893" y="13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a:off x="4896" y="1976"/>
              <a:ext cx="42" cy="44"/>
            </a:xfrm>
            <a:custGeom>
              <a:avLst/>
              <a:gdLst>
                <a:gd name="T0" fmla="*/ 11 w 42"/>
                <a:gd name="T1" fmla="*/ 2 h 44"/>
                <a:gd name="T2" fmla="*/ 5 w 42"/>
                <a:gd name="T3" fmla="*/ 9 h 44"/>
                <a:gd name="T4" fmla="*/ 0 w 42"/>
                <a:gd name="T5" fmla="*/ 16 h 44"/>
                <a:gd name="T6" fmla="*/ 0 w 42"/>
                <a:gd name="T7" fmla="*/ 24 h 44"/>
                <a:gd name="T8" fmla="*/ 2 w 42"/>
                <a:gd name="T9" fmla="*/ 33 h 44"/>
                <a:gd name="T10" fmla="*/ 9 w 42"/>
                <a:gd name="T11" fmla="*/ 40 h 44"/>
                <a:gd name="T12" fmla="*/ 16 w 42"/>
                <a:gd name="T13" fmla="*/ 44 h 44"/>
                <a:gd name="T14" fmla="*/ 24 w 42"/>
                <a:gd name="T15" fmla="*/ 44 h 44"/>
                <a:gd name="T16" fmla="*/ 33 w 42"/>
                <a:gd name="T17" fmla="*/ 42 h 44"/>
                <a:gd name="T18" fmla="*/ 40 w 42"/>
                <a:gd name="T19" fmla="*/ 36 h 44"/>
                <a:gd name="T20" fmla="*/ 42 w 42"/>
                <a:gd name="T21" fmla="*/ 29 h 44"/>
                <a:gd name="T22" fmla="*/ 42 w 42"/>
                <a:gd name="T23" fmla="*/ 20 h 44"/>
                <a:gd name="T24" fmla="*/ 40 w 42"/>
                <a:gd name="T25" fmla="*/ 11 h 44"/>
                <a:gd name="T26" fmla="*/ 35 w 42"/>
                <a:gd name="T27" fmla="*/ 5 h 44"/>
                <a:gd name="T28" fmla="*/ 27 w 42"/>
                <a:gd name="T29" fmla="*/ 0 h 44"/>
                <a:gd name="T30" fmla="*/ 18 w 42"/>
                <a:gd name="T31" fmla="*/ 0 h 44"/>
                <a:gd name="T32" fmla="*/ 11 w 42"/>
                <a:gd name="T33" fmla="*/ 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44">
                  <a:moveTo>
                    <a:pt x="11" y="2"/>
                  </a:moveTo>
                  <a:lnTo>
                    <a:pt x="5" y="9"/>
                  </a:lnTo>
                  <a:lnTo>
                    <a:pt x="0" y="16"/>
                  </a:lnTo>
                  <a:lnTo>
                    <a:pt x="0" y="24"/>
                  </a:lnTo>
                  <a:lnTo>
                    <a:pt x="2" y="33"/>
                  </a:lnTo>
                  <a:lnTo>
                    <a:pt x="9" y="40"/>
                  </a:lnTo>
                  <a:lnTo>
                    <a:pt x="16" y="44"/>
                  </a:lnTo>
                  <a:lnTo>
                    <a:pt x="24" y="44"/>
                  </a:lnTo>
                  <a:lnTo>
                    <a:pt x="33" y="42"/>
                  </a:lnTo>
                  <a:lnTo>
                    <a:pt x="40" y="36"/>
                  </a:lnTo>
                  <a:lnTo>
                    <a:pt x="42" y="29"/>
                  </a:lnTo>
                  <a:lnTo>
                    <a:pt x="42" y="20"/>
                  </a:lnTo>
                  <a:lnTo>
                    <a:pt x="40" y="11"/>
                  </a:lnTo>
                  <a:lnTo>
                    <a:pt x="35" y="5"/>
                  </a:lnTo>
                  <a:lnTo>
                    <a:pt x="27" y="0"/>
                  </a:lnTo>
                  <a:lnTo>
                    <a:pt x="18" y="0"/>
                  </a:lnTo>
                  <a:lnTo>
                    <a:pt x="1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flipH="1">
              <a:off x="4928" y="1965"/>
              <a:ext cx="400" cy="358"/>
            </a:xfrm>
            <a:custGeom>
              <a:avLst/>
              <a:gdLst>
                <a:gd name="T0" fmla="*/ 382 w 400"/>
                <a:gd name="T1" fmla="*/ 95 h 358"/>
                <a:gd name="T2" fmla="*/ 336 w 400"/>
                <a:gd name="T3" fmla="*/ 102 h 358"/>
                <a:gd name="T4" fmla="*/ 333 w 400"/>
                <a:gd name="T5" fmla="*/ 95 h 358"/>
                <a:gd name="T6" fmla="*/ 320 w 400"/>
                <a:gd name="T7" fmla="*/ 73 h 358"/>
                <a:gd name="T8" fmla="*/ 287 w 400"/>
                <a:gd name="T9" fmla="*/ 40 h 358"/>
                <a:gd name="T10" fmla="*/ 243 w 400"/>
                <a:gd name="T11" fmla="*/ 93 h 358"/>
                <a:gd name="T12" fmla="*/ 249 w 400"/>
                <a:gd name="T13" fmla="*/ 97 h 358"/>
                <a:gd name="T14" fmla="*/ 254 w 400"/>
                <a:gd name="T15" fmla="*/ 102 h 358"/>
                <a:gd name="T16" fmla="*/ 256 w 400"/>
                <a:gd name="T17" fmla="*/ 124 h 358"/>
                <a:gd name="T18" fmla="*/ 243 w 400"/>
                <a:gd name="T19" fmla="*/ 139 h 358"/>
                <a:gd name="T20" fmla="*/ 221 w 400"/>
                <a:gd name="T21" fmla="*/ 144 h 358"/>
                <a:gd name="T22" fmla="*/ 205 w 400"/>
                <a:gd name="T23" fmla="*/ 130 h 358"/>
                <a:gd name="T24" fmla="*/ 201 w 400"/>
                <a:gd name="T25" fmla="*/ 108 h 358"/>
                <a:gd name="T26" fmla="*/ 214 w 400"/>
                <a:gd name="T27" fmla="*/ 93 h 358"/>
                <a:gd name="T28" fmla="*/ 227 w 400"/>
                <a:gd name="T29" fmla="*/ 88 h 358"/>
                <a:gd name="T30" fmla="*/ 238 w 400"/>
                <a:gd name="T31" fmla="*/ 91 h 358"/>
                <a:gd name="T32" fmla="*/ 234 w 400"/>
                <a:gd name="T33" fmla="*/ 9 h 358"/>
                <a:gd name="T34" fmla="*/ 192 w 400"/>
                <a:gd name="T35" fmla="*/ 2 h 358"/>
                <a:gd name="T36" fmla="*/ 150 w 400"/>
                <a:gd name="T37" fmla="*/ 2 h 358"/>
                <a:gd name="T38" fmla="*/ 108 w 400"/>
                <a:gd name="T39" fmla="*/ 16 h 358"/>
                <a:gd name="T40" fmla="*/ 59 w 400"/>
                <a:gd name="T41" fmla="*/ 44 h 358"/>
                <a:gd name="T42" fmla="*/ 18 w 400"/>
                <a:gd name="T43" fmla="*/ 102 h 358"/>
                <a:gd name="T44" fmla="*/ 0 w 400"/>
                <a:gd name="T45" fmla="*/ 168 h 358"/>
                <a:gd name="T46" fmla="*/ 6 w 400"/>
                <a:gd name="T47" fmla="*/ 236 h 358"/>
                <a:gd name="T48" fmla="*/ 42 w 400"/>
                <a:gd name="T49" fmla="*/ 298 h 358"/>
                <a:gd name="T50" fmla="*/ 97 w 400"/>
                <a:gd name="T51" fmla="*/ 340 h 358"/>
                <a:gd name="T52" fmla="*/ 163 w 400"/>
                <a:gd name="T53" fmla="*/ 358 h 358"/>
                <a:gd name="T54" fmla="*/ 232 w 400"/>
                <a:gd name="T55" fmla="*/ 351 h 358"/>
                <a:gd name="T56" fmla="*/ 278 w 400"/>
                <a:gd name="T57" fmla="*/ 327 h 358"/>
                <a:gd name="T58" fmla="*/ 300 w 400"/>
                <a:gd name="T59" fmla="*/ 309 h 358"/>
                <a:gd name="T60" fmla="*/ 318 w 400"/>
                <a:gd name="T61" fmla="*/ 287 h 358"/>
                <a:gd name="T62" fmla="*/ 333 w 400"/>
                <a:gd name="T63" fmla="*/ 265 h 358"/>
                <a:gd name="T64" fmla="*/ 333 w 400"/>
                <a:gd name="T65" fmla="*/ 247 h 358"/>
                <a:gd name="T66" fmla="*/ 320 w 400"/>
                <a:gd name="T67" fmla="*/ 241 h 358"/>
                <a:gd name="T68" fmla="*/ 296 w 400"/>
                <a:gd name="T69" fmla="*/ 243 h 358"/>
                <a:gd name="T70" fmla="*/ 263 w 400"/>
                <a:gd name="T71" fmla="*/ 272 h 358"/>
                <a:gd name="T72" fmla="*/ 252 w 400"/>
                <a:gd name="T73" fmla="*/ 285 h 358"/>
                <a:gd name="T74" fmla="*/ 243 w 400"/>
                <a:gd name="T75" fmla="*/ 292 h 358"/>
                <a:gd name="T76" fmla="*/ 232 w 400"/>
                <a:gd name="T77" fmla="*/ 289 h 358"/>
                <a:gd name="T78" fmla="*/ 225 w 400"/>
                <a:gd name="T79" fmla="*/ 281 h 358"/>
                <a:gd name="T80" fmla="*/ 227 w 400"/>
                <a:gd name="T81" fmla="*/ 270 h 358"/>
                <a:gd name="T82" fmla="*/ 236 w 400"/>
                <a:gd name="T83" fmla="*/ 259 h 358"/>
                <a:gd name="T84" fmla="*/ 254 w 400"/>
                <a:gd name="T85" fmla="*/ 239 h 358"/>
                <a:gd name="T86" fmla="*/ 283 w 400"/>
                <a:gd name="T87" fmla="*/ 219 h 358"/>
                <a:gd name="T88" fmla="*/ 318 w 400"/>
                <a:gd name="T89" fmla="*/ 210 h 358"/>
                <a:gd name="T90" fmla="*/ 333 w 400"/>
                <a:gd name="T91" fmla="*/ 212 h 358"/>
                <a:gd name="T92" fmla="*/ 349 w 400"/>
                <a:gd name="T93" fmla="*/ 221 h 358"/>
                <a:gd name="T94" fmla="*/ 353 w 400"/>
                <a:gd name="T95" fmla="*/ 194 h 358"/>
                <a:gd name="T96" fmla="*/ 353 w 400"/>
                <a:gd name="T97" fmla="*/ 168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0" h="358">
                  <a:moveTo>
                    <a:pt x="400" y="157"/>
                  </a:moveTo>
                  <a:lnTo>
                    <a:pt x="382" y="95"/>
                  </a:lnTo>
                  <a:lnTo>
                    <a:pt x="338" y="104"/>
                  </a:lnTo>
                  <a:lnTo>
                    <a:pt x="336" y="102"/>
                  </a:lnTo>
                  <a:lnTo>
                    <a:pt x="336" y="97"/>
                  </a:lnTo>
                  <a:lnTo>
                    <a:pt x="333" y="95"/>
                  </a:lnTo>
                  <a:lnTo>
                    <a:pt x="331" y="93"/>
                  </a:lnTo>
                  <a:lnTo>
                    <a:pt x="320" y="73"/>
                  </a:lnTo>
                  <a:lnTo>
                    <a:pt x="305" y="55"/>
                  </a:lnTo>
                  <a:lnTo>
                    <a:pt x="287" y="40"/>
                  </a:lnTo>
                  <a:lnTo>
                    <a:pt x="267" y="27"/>
                  </a:lnTo>
                  <a:lnTo>
                    <a:pt x="243" y="93"/>
                  </a:lnTo>
                  <a:lnTo>
                    <a:pt x="245" y="95"/>
                  </a:lnTo>
                  <a:lnTo>
                    <a:pt x="249" y="97"/>
                  </a:lnTo>
                  <a:lnTo>
                    <a:pt x="252" y="100"/>
                  </a:lnTo>
                  <a:lnTo>
                    <a:pt x="254" y="102"/>
                  </a:lnTo>
                  <a:lnTo>
                    <a:pt x="256" y="113"/>
                  </a:lnTo>
                  <a:lnTo>
                    <a:pt x="256" y="124"/>
                  </a:lnTo>
                  <a:lnTo>
                    <a:pt x="252" y="133"/>
                  </a:lnTo>
                  <a:lnTo>
                    <a:pt x="243" y="139"/>
                  </a:lnTo>
                  <a:lnTo>
                    <a:pt x="232" y="144"/>
                  </a:lnTo>
                  <a:lnTo>
                    <a:pt x="221" y="144"/>
                  </a:lnTo>
                  <a:lnTo>
                    <a:pt x="212" y="139"/>
                  </a:lnTo>
                  <a:lnTo>
                    <a:pt x="205" y="130"/>
                  </a:lnTo>
                  <a:lnTo>
                    <a:pt x="201" y="119"/>
                  </a:lnTo>
                  <a:lnTo>
                    <a:pt x="201" y="108"/>
                  </a:lnTo>
                  <a:lnTo>
                    <a:pt x="205" y="100"/>
                  </a:lnTo>
                  <a:lnTo>
                    <a:pt x="214" y="93"/>
                  </a:lnTo>
                  <a:lnTo>
                    <a:pt x="221" y="91"/>
                  </a:lnTo>
                  <a:lnTo>
                    <a:pt x="227" y="88"/>
                  </a:lnTo>
                  <a:lnTo>
                    <a:pt x="234" y="88"/>
                  </a:lnTo>
                  <a:lnTo>
                    <a:pt x="238" y="91"/>
                  </a:lnTo>
                  <a:lnTo>
                    <a:pt x="254" y="18"/>
                  </a:lnTo>
                  <a:lnTo>
                    <a:pt x="234" y="9"/>
                  </a:lnTo>
                  <a:lnTo>
                    <a:pt x="214" y="5"/>
                  </a:lnTo>
                  <a:lnTo>
                    <a:pt x="192" y="2"/>
                  </a:lnTo>
                  <a:lnTo>
                    <a:pt x="172" y="0"/>
                  </a:lnTo>
                  <a:lnTo>
                    <a:pt x="150" y="2"/>
                  </a:lnTo>
                  <a:lnTo>
                    <a:pt x="130" y="7"/>
                  </a:lnTo>
                  <a:lnTo>
                    <a:pt x="108" y="16"/>
                  </a:lnTo>
                  <a:lnTo>
                    <a:pt x="88" y="24"/>
                  </a:lnTo>
                  <a:lnTo>
                    <a:pt x="59" y="44"/>
                  </a:lnTo>
                  <a:lnTo>
                    <a:pt x="35" y="71"/>
                  </a:lnTo>
                  <a:lnTo>
                    <a:pt x="18" y="102"/>
                  </a:lnTo>
                  <a:lnTo>
                    <a:pt x="4" y="133"/>
                  </a:lnTo>
                  <a:lnTo>
                    <a:pt x="0" y="168"/>
                  </a:lnTo>
                  <a:lnTo>
                    <a:pt x="0" y="201"/>
                  </a:lnTo>
                  <a:lnTo>
                    <a:pt x="6" y="236"/>
                  </a:lnTo>
                  <a:lnTo>
                    <a:pt x="22" y="270"/>
                  </a:lnTo>
                  <a:lnTo>
                    <a:pt x="42" y="298"/>
                  </a:lnTo>
                  <a:lnTo>
                    <a:pt x="68" y="323"/>
                  </a:lnTo>
                  <a:lnTo>
                    <a:pt x="97" y="340"/>
                  </a:lnTo>
                  <a:lnTo>
                    <a:pt x="130" y="353"/>
                  </a:lnTo>
                  <a:lnTo>
                    <a:pt x="163" y="358"/>
                  </a:lnTo>
                  <a:lnTo>
                    <a:pt x="196" y="358"/>
                  </a:lnTo>
                  <a:lnTo>
                    <a:pt x="232" y="351"/>
                  </a:lnTo>
                  <a:lnTo>
                    <a:pt x="265" y="336"/>
                  </a:lnTo>
                  <a:lnTo>
                    <a:pt x="278" y="327"/>
                  </a:lnTo>
                  <a:lnTo>
                    <a:pt x="289" y="318"/>
                  </a:lnTo>
                  <a:lnTo>
                    <a:pt x="300" y="309"/>
                  </a:lnTo>
                  <a:lnTo>
                    <a:pt x="309" y="298"/>
                  </a:lnTo>
                  <a:lnTo>
                    <a:pt x="318" y="287"/>
                  </a:lnTo>
                  <a:lnTo>
                    <a:pt x="327" y="276"/>
                  </a:lnTo>
                  <a:lnTo>
                    <a:pt x="333" y="265"/>
                  </a:lnTo>
                  <a:lnTo>
                    <a:pt x="340" y="252"/>
                  </a:lnTo>
                  <a:lnTo>
                    <a:pt x="333" y="247"/>
                  </a:lnTo>
                  <a:lnTo>
                    <a:pt x="327" y="243"/>
                  </a:lnTo>
                  <a:lnTo>
                    <a:pt x="320" y="241"/>
                  </a:lnTo>
                  <a:lnTo>
                    <a:pt x="316" y="239"/>
                  </a:lnTo>
                  <a:lnTo>
                    <a:pt x="296" y="243"/>
                  </a:lnTo>
                  <a:lnTo>
                    <a:pt x="278" y="256"/>
                  </a:lnTo>
                  <a:lnTo>
                    <a:pt x="263" y="272"/>
                  </a:lnTo>
                  <a:lnTo>
                    <a:pt x="252" y="285"/>
                  </a:lnTo>
                  <a:lnTo>
                    <a:pt x="252" y="285"/>
                  </a:lnTo>
                  <a:lnTo>
                    <a:pt x="247" y="289"/>
                  </a:lnTo>
                  <a:lnTo>
                    <a:pt x="243" y="292"/>
                  </a:lnTo>
                  <a:lnTo>
                    <a:pt x="236" y="292"/>
                  </a:lnTo>
                  <a:lnTo>
                    <a:pt x="232" y="289"/>
                  </a:lnTo>
                  <a:lnTo>
                    <a:pt x="227" y="285"/>
                  </a:lnTo>
                  <a:lnTo>
                    <a:pt x="225" y="281"/>
                  </a:lnTo>
                  <a:lnTo>
                    <a:pt x="225" y="274"/>
                  </a:lnTo>
                  <a:lnTo>
                    <a:pt x="227" y="270"/>
                  </a:lnTo>
                  <a:lnTo>
                    <a:pt x="230" y="267"/>
                  </a:lnTo>
                  <a:lnTo>
                    <a:pt x="236" y="259"/>
                  </a:lnTo>
                  <a:lnTo>
                    <a:pt x="243" y="250"/>
                  </a:lnTo>
                  <a:lnTo>
                    <a:pt x="254" y="239"/>
                  </a:lnTo>
                  <a:lnTo>
                    <a:pt x="267" y="228"/>
                  </a:lnTo>
                  <a:lnTo>
                    <a:pt x="283" y="219"/>
                  </a:lnTo>
                  <a:lnTo>
                    <a:pt x="300" y="212"/>
                  </a:lnTo>
                  <a:lnTo>
                    <a:pt x="318" y="210"/>
                  </a:lnTo>
                  <a:lnTo>
                    <a:pt x="324" y="210"/>
                  </a:lnTo>
                  <a:lnTo>
                    <a:pt x="333" y="212"/>
                  </a:lnTo>
                  <a:lnTo>
                    <a:pt x="340" y="217"/>
                  </a:lnTo>
                  <a:lnTo>
                    <a:pt x="349" y="221"/>
                  </a:lnTo>
                  <a:lnTo>
                    <a:pt x="351" y="208"/>
                  </a:lnTo>
                  <a:lnTo>
                    <a:pt x="353" y="194"/>
                  </a:lnTo>
                  <a:lnTo>
                    <a:pt x="353" y="181"/>
                  </a:lnTo>
                  <a:lnTo>
                    <a:pt x="353" y="168"/>
                  </a:lnTo>
                  <a:lnTo>
                    <a:pt x="400"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a:off x="5072" y="1983"/>
              <a:ext cx="29" cy="75"/>
            </a:xfrm>
            <a:custGeom>
              <a:avLst/>
              <a:gdLst>
                <a:gd name="T0" fmla="*/ 5 w 29"/>
                <a:gd name="T1" fmla="*/ 75 h 75"/>
                <a:gd name="T2" fmla="*/ 29 w 29"/>
                <a:gd name="T3" fmla="*/ 9 h 75"/>
                <a:gd name="T4" fmla="*/ 27 w 29"/>
                <a:gd name="T5" fmla="*/ 6 h 75"/>
                <a:gd name="T6" fmla="*/ 22 w 29"/>
                <a:gd name="T7" fmla="*/ 4 h 75"/>
                <a:gd name="T8" fmla="*/ 20 w 29"/>
                <a:gd name="T9" fmla="*/ 2 h 75"/>
                <a:gd name="T10" fmla="*/ 16 w 29"/>
                <a:gd name="T11" fmla="*/ 0 h 75"/>
                <a:gd name="T12" fmla="*/ 0 w 29"/>
                <a:gd name="T13" fmla="*/ 73 h 75"/>
                <a:gd name="T14" fmla="*/ 3 w 29"/>
                <a:gd name="T15" fmla="*/ 73 h 75"/>
                <a:gd name="T16" fmla="*/ 3 w 29"/>
                <a:gd name="T17" fmla="*/ 73 h 75"/>
                <a:gd name="T18" fmla="*/ 3 w 29"/>
                <a:gd name="T19" fmla="*/ 73 h 75"/>
                <a:gd name="T20" fmla="*/ 5 w 29"/>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75">
                  <a:moveTo>
                    <a:pt x="5" y="75"/>
                  </a:moveTo>
                  <a:lnTo>
                    <a:pt x="29" y="9"/>
                  </a:lnTo>
                  <a:lnTo>
                    <a:pt x="27" y="6"/>
                  </a:lnTo>
                  <a:lnTo>
                    <a:pt x="22" y="4"/>
                  </a:lnTo>
                  <a:lnTo>
                    <a:pt x="20" y="2"/>
                  </a:lnTo>
                  <a:lnTo>
                    <a:pt x="16" y="0"/>
                  </a:lnTo>
                  <a:lnTo>
                    <a:pt x="0" y="73"/>
                  </a:lnTo>
                  <a:lnTo>
                    <a:pt x="3" y="73"/>
                  </a:lnTo>
                  <a:lnTo>
                    <a:pt x="3" y="73"/>
                  </a:lnTo>
                  <a:lnTo>
                    <a:pt x="3" y="73"/>
                  </a:lnTo>
                  <a:lnTo>
                    <a:pt x="5"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a:off x="4794" y="1342"/>
              <a:ext cx="236" cy="389"/>
            </a:xfrm>
            <a:custGeom>
              <a:avLst/>
              <a:gdLst>
                <a:gd name="T0" fmla="*/ 190 w 236"/>
                <a:gd name="T1" fmla="*/ 338 h 389"/>
                <a:gd name="T2" fmla="*/ 186 w 236"/>
                <a:gd name="T3" fmla="*/ 294 h 389"/>
                <a:gd name="T4" fmla="*/ 190 w 236"/>
                <a:gd name="T5" fmla="*/ 259 h 389"/>
                <a:gd name="T6" fmla="*/ 199 w 236"/>
                <a:gd name="T7" fmla="*/ 228 h 389"/>
                <a:gd name="T8" fmla="*/ 210 w 236"/>
                <a:gd name="T9" fmla="*/ 199 h 389"/>
                <a:gd name="T10" fmla="*/ 223 w 236"/>
                <a:gd name="T11" fmla="*/ 175 h 389"/>
                <a:gd name="T12" fmla="*/ 232 w 236"/>
                <a:gd name="T13" fmla="*/ 146 h 389"/>
                <a:gd name="T14" fmla="*/ 236 w 236"/>
                <a:gd name="T15" fmla="*/ 115 h 389"/>
                <a:gd name="T16" fmla="*/ 234 w 236"/>
                <a:gd name="T17" fmla="*/ 80 h 389"/>
                <a:gd name="T18" fmla="*/ 228 w 236"/>
                <a:gd name="T19" fmla="*/ 60 h 389"/>
                <a:gd name="T20" fmla="*/ 219 w 236"/>
                <a:gd name="T21" fmla="*/ 42 h 389"/>
                <a:gd name="T22" fmla="*/ 205 w 236"/>
                <a:gd name="T23" fmla="*/ 29 h 389"/>
                <a:gd name="T24" fmla="*/ 190 w 236"/>
                <a:gd name="T25" fmla="*/ 18 h 389"/>
                <a:gd name="T26" fmla="*/ 172 w 236"/>
                <a:gd name="T27" fmla="*/ 9 h 389"/>
                <a:gd name="T28" fmla="*/ 152 w 236"/>
                <a:gd name="T29" fmla="*/ 3 h 389"/>
                <a:gd name="T30" fmla="*/ 133 w 236"/>
                <a:gd name="T31" fmla="*/ 0 h 389"/>
                <a:gd name="T32" fmla="*/ 113 w 236"/>
                <a:gd name="T33" fmla="*/ 3 h 389"/>
                <a:gd name="T34" fmla="*/ 88 w 236"/>
                <a:gd name="T35" fmla="*/ 9 h 389"/>
                <a:gd name="T36" fmla="*/ 69 w 236"/>
                <a:gd name="T37" fmla="*/ 18 h 389"/>
                <a:gd name="T38" fmla="*/ 49 w 236"/>
                <a:gd name="T39" fmla="*/ 29 h 389"/>
                <a:gd name="T40" fmla="*/ 33 w 236"/>
                <a:gd name="T41" fmla="*/ 42 h 389"/>
                <a:gd name="T42" fmla="*/ 22 w 236"/>
                <a:gd name="T43" fmla="*/ 58 h 389"/>
                <a:gd name="T44" fmla="*/ 11 w 236"/>
                <a:gd name="T45" fmla="*/ 78 h 389"/>
                <a:gd name="T46" fmla="*/ 5 w 236"/>
                <a:gd name="T47" fmla="*/ 98 h 389"/>
                <a:gd name="T48" fmla="*/ 0 w 236"/>
                <a:gd name="T49" fmla="*/ 122 h 389"/>
                <a:gd name="T50" fmla="*/ 73 w 236"/>
                <a:gd name="T51" fmla="*/ 135 h 389"/>
                <a:gd name="T52" fmla="*/ 75 w 236"/>
                <a:gd name="T53" fmla="*/ 115 h 389"/>
                <a:gd name="T54" fmla="*/ 84 w 236"/>
                <a:gd name="T55" fmla="*/ 95 h 389"/>
                <a:gd name="T56" fmla="*/ 95 w 236"/>
                <a:gd name="T57" fmla="*/ 80 h 389"/>
                <a:gd name="T58" fmla="*/ 115 w 236"/>
                <a:gd name="T59" fmla="*/ 71 h 389"/>
                <a:gd name="T60" fmla="*/ 128 w 236"/>
                <a:gd name="T61" fmla="*/ 71 h 389"/>
                <a:gd name="T62" fmla="*/ 139 w 236"/>
                <a:gd name="T63" fmla="*/ 78 h 389"/>
                <a:gd name="T64" fmla="*/ 146 w 236"/>
                <a:gd name="T65" fmla="*/ 87 h 389"/>
                <a:gd name="T66" fmla="*/ 150 w 236"/>
                <a:gd name="T67" fmla="*/ 98 h 389"/>
                <a:gd name="T68" fmla="*/ 152 w 236"/>
                <a:gd name="T69" fmla="*/ 120 h 389"/>
                <a:gd name="T70" fmla="*/ 148 w 236"/>
                <a:gd name="T71" fmla="*/ 142 h 389"/>
                <a:gd name="T72" fmla="*/ 139 w 236"/>
                <a:gd name="T73" fmla="*/ 168 h 389"/>
                <a:gd name="T74" fmla="*/ 130 w 236"/>
                <a:gd name="T75" fmla="*/ 197 h 389"/>
                <a:gd name="T76" fmla="*/ 122 w 236"/>
                <a:gd name="T77" fmla="*/ 226 h 389"/>
                <a:gd name="T78" fmla="*/ 115 w 236"/>
                <a:gd name="T79" fmla="*/ 259 h 389"/>
                <a:gd name="T80" fmla="*/ 113 w 236"/>
                <a:gd name="T81" fmla="*/ 292 h 389"/>
                <a:gd name="T82" fmla="*/ 117 w 236"/>
                <a:gd name="T83" fmla="*/ 329 h 389"/>
                <a:gd name="T84" fmla="*/ 128 w 236"/>
                <a:gd name="T85" fmla="*/ 389 h 389"/>
                <a:gd name="T86" fmla="*/ 197 w 236"/>
                <a:gd name="T87" fmla="*/ 376 h 389"/>
                <a:gd name="T88" fmla="*/ 190 w 236"/>
                <a:gd name="T89" fmla="*/ 338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6" h="389">
                  <a:moveTo>
                    <a:pt x="190" y="338"/>
                  </a:moveTo>
                  <a:lnTo>
                    <a:pt x="186" y="294"/>
                  </a:lnTo>
                  <a:lnTo>
                    <a:pt x="190" y="259"/>
                  </a:lnTo>
                  <a:lnTo>
                    <a:pt x="199" y="228"/>
                  </a:lnTo>
                  <a:lnTo>
                    <a:pt x="210" y="199"/>
                  </a:lnTo>
                  <a:lnTo>
                    <a:pt x="223" y="175"/>
                  </a:lnTo>
                  <a:lnTo>
                    <a:pt x="232" y="146"/>
                  </a:lnTo>
                  <a:lnTo>
                    <a:pt x="236" y="115"/>
                  </a:lnTo>
                  <a:lnTo>
                    <a:pt x="234" y="80"/>
                  </a:lnTo>
                  <a:lnTo>
                    <a:pt x="228" y="60"/>
                  </a:lnTo>
                  <a:lnTo>
                    <a:pt x="219" y="42"/>
                  </a:lnTo>
                  <a:lnTo>
                    <a:pt x="205" y="29"/>
                  </a:lnTo>
                  <a:lnTo>
                    <a:pt x="190" y="18"/>
                  </a:lnTo>
                  <a:lnTo>
                    <a:pt x="172" y="9"/>
                  </a:lnTo>
                  <a:lnTo>
                    <a:pt x="152" y="3"/>
                  </a:lnTo>
                  <a:lnTo>
                    <a:pt x="133" y="0"/>
                  </a:lnTo>
                  <a:lnTo>
                    <a:pt x="113" y="3"/>
                  </a:lnTo>
                  <a:lnTo>
                    <a:pt x="88" y="9"/>
                  </a:lnTo>
                  <a:lnTo>
                    <a:pt x="69" y="18"/>
                  </a:lnTo>
                  <a:lnTo>
                    <a:pt x="49" y="29"/>
                  </a:lnTo>
                  <a:lnTo>
                    <a:pt x="33" y="42"/>
                  </a:lnTo>
                  <a:lnTo>
                    <a:pt x="22" y="58"/>
                  </a:lnTo>
                  <a:lnTo>
                    <a:pt x="11" y="78"/>
                  </a:lnTo>
                  <a:lnTo>
                    <a:pt x="5" y="98"/>
                  </a:lnTo>
                  <a:lnTo>
                    <a:pt x="0" y="122"/>
                  </a:lnTo>
                  <a:lnTo>
                    <a:pt x="73" y="135"/>
                  </a:lnTo>
                  <a:lnTo>
                    <a:pt x="75" y="115"/>
                  </a:lnTo>
                  <a:lnTo>
                    <a:pt x="84" y="95"/>
                  </a:lnTo>
                  <a:lnTo>
                    <a:pt x="95" y="80"/>
                  </a:lnTo>
                  <a:lnTo>
                    <a:pt x="115" y="71"/>
                  </a:lnTo>
                  <a:lnTo>
                    <a:pt x="128" y="71"/>
                  </a:lnTo>
                  <a:lnTo>
                    <a:pt x="139" y="78"/>
                  </a:lnTo>
                  <a:lnTo>
                    <a:pt x="146" y="87"/>
                  </a:lnTo>
                  <a:lnTo>
                    <a:pt x="150" y="98"/>
                  </a:lnTo>
                  <a:lnTo>
                    <a:pt x="152" y="120"/>
                  </a:lnTo>
                  <a:lnTo>
                    <a:pt x="148" y="142"/>
                  </a:lnTo>
                  <a:lnTo>
                    <a:pt x="139" y="168"/>
                  </a:lnTo>
                  <a:lnTo>
                    <a:pt x="130" y="197"/>
                  </a:lnTo>
                  <a:lnTo>
                    <a:pt x="122" y="226"/>
                  </a:lnTo>
                  <a:lnTo>
                    <a:pt x="115" y="259"/>
                  </a:lnTo>
                  <a:lnTo>
                    <a:pt x="113" y="292"/>
                  </a:lnTo>
                  <a:lnTo>
                    <a:pt x="117" y="329"/>
                  </a:lnTo>
                  <a:lnTo>
                    <a:pt x="128" y="389"/>
                  </a:lnTo>
                  <a:lnTo>
                    <a:pt x="197" y="376"/>
                  </a:lnTo>
                  <a:lnTo>
                    <a:pt x="190" y="33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a:off x="4924" y="1764"/>
              <a:ext cx="102" cy="100"/>
            </a:xfrm>
            <a:custGeom>
              <a:avLst/>
              <a:gdLst>
                <a:gd name="T0" fmla="*/ 0 w 102"/>
                <a:gd name="T1" fmla="*/ 16 h 100"/>
                <a:gd name="T2" fmla="*/ 16 w 102"/>
                <a:gd name="T3" fmla="*/ 100 h 100"/>
                <a:gd name="T4" fmla="*/ 102 w 102"/>
                <a:gd name="T5" fmla="*/ 84 h 100"/>
                <a:gd name="T6" fmla="*/ 87 w 102"/>
                <a:gd name="T7" fmla="*/ 0 h 100"/>
                <a:gd name="T8" fmla="*/ 0 w 102"/>
                <a:gd name="T9" fmla="*/ 16 h 100"/>
              </a:gdLst>
              <a:ahLst/>
              <a:cxnLst>
                <a:cxn ang="0">
                  <a:pos x="T0" y="T1"/>
                </a:cxn>
                <a:cxn ang="0">
                  <a:pos x="T2" y="T3"/>
                </a:cxn>
                <a:cxn ang="0">
                  <a:pos x="T4" y="T5"/>
                </a:cxn>
                <a:cxn ang="0">
                  <a:pos x="T6" y="T7"/>
                </a:cxn>
                <a:cxn ang="0">
                  <a:pos x="T8" y="T9"/>
                </a:cxn>
              </a:cxnLst>
              <a:rect l="0" t="0" r="r" b="b"/>
              <a:pathLst>
                <a:path w="102" h="100">
                  <a:moveTo>
                    <a:pt x="0" y="16"/>
                  </a:moveTo>
                  <a:lnTo>
                    <a:pt x="16" y="100"/>
                  </a:lnTo>
                  <a:lnTo>
                    <a:pt x="102" y="84"/>
                  </a:lnTo>
                  <a:lnTo>
                    <a:pt x="87" y="0"/>
                  </a:lnTo>
                  <a:lnTo>
                    <a:pt x="0" y="1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 name="Rounded Rectangular Callout 14"/>
          <p:cNvSpPr/>
          <p:nvPr/>
        </p:nvSpPr>
        <p:spPr>
          <a:xfrm>
            <a:off x="3048000" y="2179638"/>
            <a:ext cx="3657600" cy="756914"/>
          </a:xfrm>
          <a:prstGeom prst="wedgeRoundRectCallout">
            <a:avLst>
              <a:gd name="adj1" fmla="val 78955"/>
              <a:gd name="adj2" fmla="val 11880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“Why would you write a Python using Python?!?!!?”</a:t>
            </a:r>
            <a:endParaRPr lang="en-US" dirty="0"/>
          </a:p>
        </p:txBody>
      </p:sp>
    </p:spTree>
    <p:extLst>
      <p:ext uri="{BB962C8B-B14F-4D97-AF65-F5344CB8AC3E}">
        <p14:creationId xmlns:p14="http://schemas.microsoft.com/office/powerpoint/2010/main" val="3403160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a:t>
            </a:r>
            <a:r>
              <a:rPr lang="en-US" dirty="0" smtClean="0"/>
              <a:t>: Why?</a:t>
            </a:r>
            <a:endParaRPr lang="en-US" dirty="0"/>
          </a:p>
        </p:txBody>
      </p:sp>
      <p:sp>
        <p:nvSpPr>
          <p:cNvPr id="3" name="Content Placeholder 2"/>
          <p:cNvSpPr>
            <a:spLocks noGrp="1"/>
          </p:cNvSpPr>
          <p:nvPr>
            <p:ph idx="1"/>
          </p:nvPr>
        </p:nvSpPr>
        <p:spPr>
          <a:xfrm>
            <a:off x="457200" y="1600200"/>
            <a:ext cx="6553200" cy="4525963"/>
          </a:xfrm>
        </p:spPr>
        <p:txBody>
          <a:bodyPr>
            <a:normAutofit/>
          </a:bodyPr>
          <a:lstStyle/>
          <a:p>
            <a:pPr marL="0" indent="0">
              <a:buNone/>
            </a:pPr>
            <a:r>
              <a:rPr lang="en-US" dirty="0" smtClean="0"/>
              <a:t>Many of you are wondering...</a:t>
            </a:r>
          </a:p>
          <a:p>
            <a:pPr marL="0" indent="0">
              <a:buNone/>
            </a:pPr>
            <a:endParaRPr lang="en-US" dirty="0"/>
          </a:p>
          <a:p>
            <a:pPr marL="0" indent="0">
              <a:buNone/>
            </a:pPr>
            <a:endParaRPr lang="en-US" dirty="0" smtClean="0"/>
          </a:p>
          <a:p>
            <a:pPr marL="0" indent="0">
              <a:buNone/>
            </a:pPr>
            <a:r>
              <a:rPr lang="en-US" dirty="0" smtClean="0"/>
              <a:t>Turns out it has been done before (and is sometimes better than other versions)!</a:t>
            </a:r>
          </a:p>
        </p:txBody>
      </p:sp>
      <p:grpSp>
        <p:nvGrpSpPr>
          <p:cNvPr id="4" name="Group 5"/>
          <p:cNvGrpSpPr>
            <a:grpSpLocks noChangeAspect="1"/>
          </p:cNvGrpSpPr>
          <p:nvPr/>
        </p:nvGrpSpPr>
        <p:grpSpPr bwMode="auto">
          <a:xfrm>
            <a:off x="7239000" y="2057400"/>
            <a:ext cx="1665288" cy="3667125"/>
            <a:chOff x="4560" y="1296"/>
            <a:chExt cx="1049" cy="2310"/>
          </a:xfrm>
        </p:grpSpPr>
        <p:sp>
          <p:nvSpPr>
            <p:cNvPr id="5" name="AutoShape 4"/>
            <p:cNvSpPr>
              <a:spLocks noChangeAspect="1" noChangeArrowheads="1" noTextEdit="1"/>
            </p:cNvSpPr>
            <p:nvPr/>
          </p:nvSpPr>
          <p:spPr bwMode="auto">
            <a:xfrm>
              <a:off x="4560" y="1296"/>
              <a:ext cx="1049" cy="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5097" y="1296"/>
              <a:ext cx="73" cy="77"/>
            </a:xfrm>
            <a:custGeom>
              <a:avLst/>
              <a:gdLst>
                <a:gd name="T0" fmla="*/ 0 w 73"/>
                <a:gd name="T1" fmla="*/ 57 h 77"/>
                <a:gd name="T2" fmla="*/ 53 w 73"/>
                <a:gd name="T3" fmla="*/ 0 h 77"/>
                <a:gd name="T4" fmla="*/ 73 w 73"/>
                <a:gd name="T5" fmla="*/ 22 h 77"/>
                <a:gd name="T6" fmla="*/ 22 w 73"/>
                <a:gd name="T7" fmla="*/ 77 h 77"/>
                <a:gd name="T8" fmla="*/ 0 w 73"/>
                <a:gd name="T9" fmla="*/ 57 h 77"/>
              </a:gdLst>
              <a:ahLst/>
              <a:cxnLst>
                <a:cxn ang="0">
                  <a:pos x="T0" y="T1"/>
                </a:cxn>
                <a:cxn ang="0">
                  <a:pos x="T2" y="T3"/>
                </a:cxn>
                <a:cxn ang="0">
                  <a:pos x="T4" y="T5"/>
                </a:cxn>
                <a:cxn ang="0">
                  <a:pos x="T6" y="T7"/>
                </a:cxn>
                <a:cxn ang="0">
                  <a:pos x="T8" y="T9"/>
                </a:cxn>
              </a:cxnLst>
              <a:rect l="0" t="0" r="r" b="b"/>
              <a:pathLst>
                <a:path w="73" h="77">
                  <a:moveTo>
                    <a:pt x="0" y="57"/>
                  </a:moveTo>
                  <a:lnTo>
                    <a:pt x="53" y="0"/>
                  </a:lnTo>
                  <a:lnTo>
                    <a:pt x="73" y="22"/>
                  </a:lnTo>
                  <a:lnTo>
                    <a:pt x="22" y="77"/>
                  </a:lnTo>
                  <a:lnTo>
                    <a:pt x="0" y="5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a:off x="5134" y="1404"/>
              <a:ext cx="80" cy="51"/>
            </a:xfrm>
            <a:custGeom>
              <a:avLst/>
              <a:gdLst>
                <a:gd name="T0" fmla="*/ 0 w 80"/>
                <a:gd name="T1" fmla="*/ 22 h 51"/>
                <a:gd name="T2" fmla="*/ 73 w 80"/>
                <a:gd name="T3" fmla="*/ 0 h 51"/>
                <a:gd name="T4" fmla="*/ 80 w 80"/>
                <a:gd name="T5" fmla="*/ 31 h 51"/>
                <a:gd name="T6" fmla="*/ 9 w 80"/>
                <a:gd name="T7" fmla="*/ 51 h 51"/>
                <a:gd name="T8" fmla="*/ 0 w 80"/>
                <a:gd name="T9" fmla="*/ 22 h 51"/>
              </a:gdLst>
              <a:ahLst/>
              <a:cxnLst>
                <a:cxn ang="0">
                  <a:pos x="T0" y="T1"/>
                </a:cxn>
                <a:cxn ang="0">
                  <a:pos x="T2" y="T3"/>
                </a:cxn>
                <a:cxn ang="0">
                  <a:pos x="T4" y="T5"/>
                </a:cxn>
                <a:cxn ang="0">
                  <a:pos x="T6" y="T7"/>
                </a:cxn>
                <a:cxn ang="0">
                  <a:pos x="T8" y="T9"/>
                </a:cxn>
              </a:cxnLst>
              <a:rect l="0" t="0" r="r" b="b"/>
              <a:pathLst>
                <a:path w="80" h="51">
                  <a:moveTo>
                    <a:pt x="0" y="22"/>
                  </a:moveTo>
                  <a:lnTo>
                    <a:pt x="73" y="0"/>
                  </a:lnTo>
                  <a:lnTo>
                    <a:pt x="80" y="31"/>
                  </a:lnTo>
                  <a:lnTo>
                    <a:pt x="9" y="51"/>
                  </a:lnTo>
                  <a:lnTo>
                    <a:pt x="0" y="2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a:off x="5147" y="1512"/>
              <a:ext cx="78" cy="40"/>
            </a:xfrm>
            <a:custGeom>
              <a:avLst/>
              <a:gdLst>
                <a:gd name="T0" fmla="*/ 5 w 78"/>
                <a:gd name="T1" fmla="*/ 0 h 40"/>
                <a:gd name="T2" fmla="*/ 78 w 78"/>
                <a:gd name="T3" fmla="*/ 11 h 40"/>
                <a:gd name="T4" fmla="*/ 73 w 78"/>
                <a:gd name="T5" fmla="*/ 40 h 40"/>
                <a:gd name="T6" fmla="*/ 0 w 78"/>
                <a:gd name="T7" fmla="*/ 31 h 40"/>
                <a:gd name="T8" fmla="*/ 5 w 78"/>
                <a:gd name="T9" fmla="*/ 0 h 40"/>
              </a:gdLst>
              <a:ahLst/>
              <a:cxnLst>
                <a:cxn ang="0">
                  <a:pos x="T0" y="T1"/>
                </a:cxn>
                <a:cxn ang="0">
                  <a:pos x="T2" y="T3"/>
                </a:cxn>
                <a:cxn ang="0">
                  <a:pos x="T4" y="T5"/>
                </a:cxn>
                <a:cxn ang="0">
                  <a:pos x="T6" y="T7"/>
                </a:cxn>
                <a:cxn ang="0">
                  <a:pos x="T8" y="T9"/>
                </a:cxn>
              </a:cxnLst>
              <a:rect l="0" t="0" r="r" b="b"/>
              <a:pathLst>
                <a:path w="78" h="40">
                  <a:moveTo>
                    <a:pt x="5" y="0"/>
                  </a:moveTo>
                  <a:lnTo>
                    <a:pt x="78" y="11"/>
                  </a:lnTo>
                  <a:lnTo>
                    <a:pt x="73" y="40"/>
                  </a:lnTo>
                  <a:lnTo>
                    <a:pt x="0" y="31"/>
                  </a:lnTo>
                  <a:lnTo>
                    <a:pt x="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flipH="1">
              <a:off x="4575" y="2102"/>
              <a:ext cx="1016" cy="1502"/>
            </a:xfrm>
            <a:custGeom>
              <a:avLst/>
              <a:gdLst>
                <a:gd name="T0" fmla="*/ 981 w 1016"/>
                <a:gd name="T1" fmla="*/ 1248 h 1502"/>
                <a:gd name="T2" fmla="*/ 1016 w 1016"/>
                <a:gd name="T3" fmla="*/ 1100 h 1502"/>
                <a:gd name="T4" fmla="*/ 917 w 1016"/>
                <a:gd name="T5" fmla="*/ 923 h 1502"/>
                <a:gd name="T6" fmla="*/ 767 w 1016"/>
                <a:gd name="T7" fmla="*/ 839 h 1502"/>
                <a:gd name="T8" fmla="*/ 754 w 1016"/>
                <a:gd name="T9" fmla="*/ 835 h 1502"/>
                <a:gd name="T10" fmla="*/ 815 w 1016"/>
                <a:gd name="T11" fmla="*/ 477 h 1502"/>
                <a:gd name="T12" fmla="*/ 910 w 1016"/>
                <a:gd name="T13" fmla="*/ 417 h 1502"/>
                <a:gd name="T14" fmla="*/ 928 w 1016"/>
                <a:gd name="T15" fmla="*/ 340 h 1502"/>
                <a:gd name="T16" fmla="*/ 888 w 1016"/>
                <a:gd name="T17" fmla="*/ 269 h 1502"/>
                <a:gd name="T18" fmla="*/ 813 w 1016"/>
                <a:gd name="T19" fmla="*/ 219 h 1502"/>
                <a:gd name="T20" fmla="*/ 773 w 1016"/>
                <a:gd name="T21" fmla="*/ 199 h 1502"/>
                <a:gd name="T22" fmla="*/ 769 w 1016"/>
                <a:gd name="T23" fmla="*/ 170 h 1502"/>
                <a:gd name="T24" fmla="*/ 731 w 1016"/>
                <a:gd name="T25" fmla="*/ 135 h 1502"/>
                <a:gd name="T26" fmla="*/ 678 w 1016"/>
                <a:gd name="T27" fmla="*/ 135 h 1502"/>
                <a:gd name="T28" fmla="*/ 641 w 1016"/>
                <a:gd name="T29" fmla="*/ 170 h 1502"/>
                <a:gd name="T30" fmla="*/ 641 w 1016"/>
                <a:gd name="T31" fmla="*/ 223 h 1502"/>
                <a:gd name="T32" fmla="*/ 678 w 1016"/>
                <a:gd name="T33" fmla="*/ 261 h 1502"/>
                <a:gd name="T34" fmla="*/ 734 w 1016"/>
                <a:gd name="T35" fmla="*/ 258 h 1502"/>
                <a:gd name="T36" fmla="*/ 791 w 1016"/>
                <a:gd name="T37" fmla="*/ 258 h 1502"/>
                <a:gd name="T38" fmla="*/ 855 w 1016"/>
                <a:gd name="T39" fmla="*/ 303 h 1502"/>
                <a:gd name="T40" fmla="*/ 884 w 1016"/>
                <a:gd name="T41" fmla="*/ 347 h 1502"/>
                <a:gd name="T42" fmla="*/ 873 w 1016"/>
                <a:gd name="T43" fmla="*/ 389 h 1502"/>
                <a:gd name="T44" fmla="*/ 802 w 1016"/>
                <a:gd name="T45" fmla="*/ 433 h 1502"/>
                <a:gd name="T46" fmla="*/ 689 w 1016"/>
                <a:gd name="T47" fmla="*/ 360 h 1502"/>
                <a:gd name="T48" fmla="*/ 577 w 1016"/>
                <a:gd name="T49" fmla="*/ 265 h 1502"/>
                <a:gd name="T50" fmla="*/ 440 w 1016"/>
                <a:gd name="T51" fmla="*/ 274 h 1502"/>
                <a:gd name="T52" fmla="*/ 352 w 1016"/>
                <a:gd name="T53" fmla="*/ 347 h 1502"/>
                <a:gd name="T54" fmla="*/ 274 w 1016"/>
                <a:gd name="T55" fmla="*/ 409 h 1502"/>
                <a:gd name="T56" fmla="*/ 106 w 1016"/>
                <a:gd name="T57" fmla="*/ 384 h 1502"/>
                <a:gd name="T58" fmla="*/ 47 w 1016"/>
                <a:gd name="T59" fmla="*/ 281 h 1502"/>
                <a:gd name="T60" fmla="*/ 87 w 1016"/>
                <a:gd name="T61" fmla="*/ 188 h 1502"/>
                <a:gd name="T62" fmla="*/ 157 w 1016"/>
                <a:gd name="T63" fmla="*/ 135 h 1502"/>
                <a:gd name="T64" fmla="*/ 221 w 1016"/>
                <a:gd name="T65" fmla="*/ 102 h 1502"/>
                <a:gd name="T66" fmla="*/ 219 w 1016"/>
                <a:gd name="T67" fmla="*/ 27 h 1502"/>
                <a:gd name="T68" fmla="*/ 175 w 1016"/>
                <a:gd name="T69" fmla="*/ 0 h 1502"/>
                <a:gd name="T70" fmla="*/ 106 w 1016"/>
                <a:gd name="T71" fmla="*/ 31 h 1502"/>
                <a:gd name="T72" fmla="*/ 102 w 1016"/>
                <a:gd name="T73" fmla="*/ 91 h 1502"/>
                <a:gd name="T74" fmla="*/ 51 w 1016"/>
                <a:gd name="T75" fmla="*/ 159 h 1502"/>
                <a:gd name="T76" fmla="*/ 0 w 1016"/>
                <a:gd name="T77" fmla="*/ 276 h 1502"/>
                <a:gd name="T78" fmla="*/ 60 w 1016"/>
                <a:gd name="T79" fmla="*/ 406 h 1502"/>
                <a:gd name="T80" fmla="*/ 232 w 1016"/>
                <a:gd name="T81" fmla="*/ 457 h 1502"/>
                <a:gd name="T82" fmla="*/ 318 w 1016"/>
                <a:gd name="T83" fmla="*/ 462 h 1502"/>
                <a:gd name="T84" fmla="*/ 356 w 1016"/>
                <a:gd name="T85" fmla="*/ 861 h 1502"/>
                <a:gd name="T86" fmla="*/ 277 w 1016"/>
                <a:gd name="T87" fmla="*/ 914 h 1502"/>
                <a:gd name="T88" fmla="*/ 217 w 1016"/>
                <a:gd name="T89" fmla="*/ 994 h 1502"/>
                <a:gd name="T90" fmla="*/ 208 w 1016"/>
                <a:gd name="T91" fmla="*/ 1100 h 1502"/>
                <a:gd name="T92" fmla="*/ 261 w 1016"/>
                <a:gd name="T93" fmla="*/ 1221 h 1502"/>
                <a:gd name="T94" fmla="*/ 124 w 1016"/>
                <a:gd name="T95" fmla="*/ 1336 h 1502"/>
                <a:gd name="T96" fmla="*/ 153 w 1016"/>
                <a:gd name="T97" fmla="*/ 1354 h 1502"/>
                <a:gd name="T98" fmla="*/ 290 w 1016"/>
                <a:gd name="T99" fmla="*/ 1184 h 1502"/>
                <a:gd name="T100" fmla="*/ 252 w 1016"/>
                <a:gd name="T101" fmla="*/ 1080 h 1502"/>
                <a:gd name="T102" fmla="*/ 268 w 1016"/>
                <a:gd name="T103" fmla="*/ 996 h 1502"/>
                <a:gd name="T104" fmla="*/ 316 w 1016"/>
                <a:gd name="T105" fmla="*/ 941 h 1502"/>
                <a:gd name="T106" fmla="*/ 367 w 1016"/>
                <a:gd name="T107" fmla="*/ 998 h 1502"/>
                <a:gd name="T108" fmla="*/ 807 w 1016"/>
                <a:gd name="T109" fmla="*/ 908 h 1502"/>
                <a:gd name="T110" fmla="*/ 930 w 1016"/>
                <a:gd name="T111" fmla="*/ 1003 h 1502"/>
                <a:gd name="T112" fmla="*/ 972 w 1016"/>
                <a:gd name="T113" fmla="*/ 1140 h 1502"/>
                <a:gd name="T114" fmla="*/ 908 w 1016"/>
                <a:gd name="T115" fmla="*/ 1279 h 1502"/>
                <a:gd name="T116" fmla="*/ 974 w 1016"/>
                <a:gd name="T117" fmla="*/ 1495 h 1502"/>
                <a:gd name="T118" fmla="*/ 1007 w 1016"/>
                <a:gd name="T119" fmla="*/ 1493 h 1502"/>
                <a:gd name="T120" fmla="*/ 1005 w 1016"/>
                <a:gd name="T121" fmla="*/ 1460 h 1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6" h="1502">
                  <a:moveTo>
                    <a:pt x="893" y="1367"/>
                  </a:moveTo>
                  <a:lnTo>
                    <a:pt x="928" y="1327"/>
                  </a:lnTo>
                  <a:lnTo>
                    <a:pt x="957" y="1288"/>
                  </a:lnTo>
                  <a:lnTo>
                    <a:pt x="981" y="1248"/>
                  </a:lnTo>
                  <a:lnTo>
                    <a:pt x="999" y="1210"/>
                  </a:lnTo>
                  <a:lnTo>
                    <a:pt x="1010" y="1173"/>
                  </a:lnTo>
                  <a:lnTo>
                    <a:pt x="1016" y="1135"/>
                  </a:lnTo>
                  <a:lnTo>
                    <a:pt x="1016" y="1100"/>
                  </a:lnTo>
                  <a:lnTo>
                    <a:pt x="1012" y="1065"/>
                  </a:lnTo>
                  <a:lnTo>
                    <a:pt x="990" y="1009"/>
                  </a:lnTo>
                  <a:lnTo>
                    <a:pt x="957" y="963"/>
                  </a:lnTo>
                  <a:lnTo>
                    <a:pt x="917" y="923"/>
                  </a:lnTo>
                  <a:lnTo>
                    <a:pt x="873" y="892"/>
                  </a:lnTo>
                  <a:lnTo>
                    <a:pt x="831" y="868"/>
                  </a:lnTo>
                  <a:lnTo>
                    <a:pt x="793" y="850"/>
                  </a:lnTo>
                  <a:lnTo>
                    <a:pt x="767" y="839"/>
                  </a:lnTo>
                  <a:lnTo>
                    <a:pt x="756" y="835"/>
                  </a:lnTo>
                  <a:lnTo>
                    <a:pt x="756" y="835"/>
                  </a:lnTo>
                  <a:lnTo>
                    <a:pt x="754" y="835"/>
                  </a:lnTo>
                  <a:lnTo>
                    <a:pt x="754" y="835"/>
                  </a:lnTo>
                  <a:lnTo>
                    <a:pt x="751" y="835"/>
                  </a:lnTo>
                  <a:lnTo>
                    <a:pt x="718" y="482"/>
                  </a:lnTo>
                  <a:lnTo>
                    <a:pt x="771" y="482"/>
                  </a:lnTo>
                  <a:lnTo>
                    <a:pt x="815" y="477"/>
                  </a:lnTo>
                  <a:lnTo>
                    <a:pt x="851" y="466"/>
                  </a:lnTo>
                  <a:lnTo>
                    <a:pt x="877" y="453"/>
                  </a:lnTo>
                  <a:lnTo>
                    <a:pt x="897" y="435"/>
                  </a:lnTo>
                  <a:lnTo>
                    <a:pt x="910" y="417"/>
                  </a:lnTo>
                  <a:lnTo>
                    <a:pt x="919" y="398"/>
                  </a:lnTo>
                  <a:lnTo>
                    <a:pt x="926" y="380"/>
                  </a:lnTo>
                  <a:lnTo>
                    <a:pt x="928" y="360"/>
                  </a:lnTo>
                  <a:lnTo>
                    <a:pt x="928" y="340"/>
                  </a:lnTo>
                  <a:lnTo>
                    <a:pt x="924" y="320"/>
                  </a:lnTo>
                  <a:lnTo>
                    <a:pt x="915" y="303"/>
                  </a:lnTo>
                  <a:lnTo>
                    <a:pt x="904" y="285"/>
                  </a:lnTo>
                  <a:lnTo>
                    <a:pt x="888" y="269"/>
                  </a:lnTo>
                  <a:lnTo>
                    <a:pt x="871" y="256"/>
                  </a:lnTo>
                  <a:lnTo>
                    <a:pt x="853" y="241"/>
                  </a:lnTo>
                  <a:lnTo>
                    <a:pt x="833" y="230"/>
                  </a:lnTo>
                  <a:lnTo>
                    <a:pt x="813" y="219"/>
                  </a:lnTo>
                  <a:lnTo>
                    <a:pt x="791" y="208"/>
                  </a:lnTo>
                  <a:lnTo>
                    <a:pt x="771" y="199"/>
                  </a:lnTo>
                  <a:lnTo>
                    <a:pt x="773" y="199"/>
                  </a:lnTo>
                  <a:lnTo>
                    <a:pt x="773" y="199"/>
                  </a:lnTo>
                  <a:lnTo>
                    <a:pt x="773" y="199"/>
                  </a:lnTo>
                  <a:lnTo>
                    <a:pt x="773" y="197"/>
                  </a:lnTo>
                  <a:lnTo>
                    <a:pt x="771" y="183"/>
                  </a:lnTo>
                  <a:lnTo>
                    <a:pt x="769" y="170"/>
                  </a:lnTo>
                  <a:lnTo>
                    <a:pt x="762" y="159"/>
                  </a:lnTo>
                  <a:lnTo>
                    <a:pt x="754" y="150"/>
                  </a:lnTo>
                  <a:lnTo>
                    <a:pt x="742" y="141"/>
                  </a:lnTo>
                  <a:lnTo>
                    <a:pt x="731" y="135"/>
                  </a:lnTo>
                  <a:lnTo>
                    <a:pt x="718" y="133"/>
                  </a:lnTo>
                  <a:lnTo>
                    <a:pt x="705" y="130"/>
                  </a:lnTo>
                  <a:lnTo>
                    <a:pt x="692" y="133"/>
                  </a:lnTo>
                  <a:lnTo>
                    <a:pt x="678" y="135"/>
                  </a:lnTo>
                  <a:lnTo>
                    <a:pt x="667" y="141"/>
                  </a:lnTo>
                  <a:lnTo>
                    <a:pt x="656" y="150"/>
                  </a:lnTo>
                  <a:lnTo>
                    <a:pt x="648" y="159"/>
                  </a:lnTo>
                  <a:lnTo>
                    <a:pt x="641" y="170"/>
                  </a:lnTo>
                  <a:lnTo>
                    <a:pt x="639" y="183"/>
                  </a:lnTo>
                  <a:lnTo>
                    <a:pt x="636" y="197"/>
                  </a:lnTo>
                  <a:lnTo>
                    <a:pt x="639" y="210"/>
                  </a:lnTo>
                  <a:lnTo>
                    <a:pt x="641" y="223"/>
                  </a:lnTo>
                  <a:lnTo>
                    <a:pt x="648" y="234"/>
                  </a:lnTo>
                  <a:lnTo>
                    <a:pt x="656" y="245"/>
                  </a:lnTo>
                  <a:lnTo>
                    <a:pt x="667" y="254"/>
                  </a:lnTo>
                  <a:lnTo>
                    <a:pt x="678" y="261"/>
                  </a:lnTo>
                  <a:lnTo>
                    <a:pt x="692" y="263"/>
                  </a:lnTo>
                  <a:lnTo>
                    <a:pt x="705" y="265"/>
                  </a:lnTo>
                  <a:lnTo>
                    <a:pt x="720" y="263"/>
                  </a:lnTo>
                  <a:lnTo>
                    <a:pt x="734" y="258"/>
                  </a:lnTo>
                  <a:lnTo>
                    <a:pt x="745" y="252"/>
                  </a:lnTo>
                  <a:lnTo>
                    <a:pt x="756" y="243"/>
                  </a:lnTo>
                  <a:lnTo>
                    <a:pt x="773" y="252"/>
                  </a:lnTo>
                  <a:lnTo>
                    <a:pt x="791" y="258"/>
                  </a:lnTo>
                  <a:lnTo>
                    <a:pt x="809" y="269"/>
                  </a:lnTo>
                  <a:lnTo>
                    <a:pt x="826" y="278"/>
                  </a:lnTo>
                  <a:lnTo>
                    <a:pt x="840" y="289"/>
                  </a:lnTo>
                  <a:lnTo>
                    <a:pt x="855" y="303"/>
                  </a:lnTo>
                  <a:lnTo>
                    <a:pt x="866" y="314"/>
                  </a:lnTo>
                  <a:lnTo>
                    <a:pt x="875" y="327"/>
                  </a:lnTo>
                  <a:lnTo>
                    <a:pt x="879" y="336"/>
                  </a:lnTo>
                  <a:lnTo>
                    <a:pt x="884" y="347"/>
                  </a:lnTo>
                  <a:lnTo>
                    <a:pt x="884" y="356"/>
                  </a:lnTo>
                  <a:lnTo>
                    <a:pt x="882" y="367"/>
                  </a:lnTo>
                  <a:lnTo>
                    <a:pt x="879" y="378"/>
                  </a:lnTo>
                  <a:lnTo>
                    <a:pt x="873" y="389"/>
                  </a:lnTo>
                  <a:lnTo>
                    <a:pt x="864" y="402"/>
                  </a:lnTo>
                  <a:lnTo>
                    <a:pt x="851" y="413"/>
                  </a:lnTo>
                  <a:lnTo>
                    <a:pt x="831" y="424"/>
                  </a:lnTo>
                  <a:lnTo>
                    <a:pt x="802" y="433"/>
                  </a:lnTo>
                  <a:lnTo>
                    <a:pt x="762" y="437"/>
                  </a:lnTo>
                  <a:lnTo>
                    <a:pt x="714" y="435"/>
                  </a:lnTo>
                  <a:lnTo>
                    <a:pt x="705" y="395"/>
                  </a:lnTo>
                  <a:lnTo>
                    <a:pt x="689" y="360"/>
                  </a:lnTo>
                  <a:lnTo>
                    <a:pt x="667" y="329"/>
                  </a:lnTo>
                  <a:lnTo>
                    <a:pt x="641" y="303"/>
                  </a:lnTo>
                  <a:lnTo>
                    <a:pt x="610" y="281"/>
                  </a:lnTo>
                  <a:lnTo>
                    <a:pt x="577" y="265"/>
                  </a:lnTo>
                  <a:lnTo>
                    <a:pt x="539" y="258"/>
                  </a:lnTo>
                  <a:lnTo>
                    <a:pt x="500" y="258"/>
                  </a:lnTo>
                  <a:lnTo>
                    <a:pt x="469" y="265"/>
                  </a:lnTo>
                  <a:lnTo>
                    <a:pt x="440" y="274"/>
                  </a:lnTo>
                  <a:lnTo>
                    <a:pt x="413" y="287"/>
                  </a:lnTo>
                  <a:lnTo>
                    <a:pt x="391" y="305"/>
                  </a:lnTo>
                  <a:lnTo>
                    <a:pt x="369" y="325"/>
                  </a:lnTo>
                  <a:lnTo>
                    <a:pt x="352" y="347"/>
                  </a:lnTo>
                  <a:lnTo>
                    <a:pt x="338" y="373"/>
                  </a:lnTo>
                  <a:lnTo>
                    <a:pt x="327" y="400"/>
                  </a:lnTo>
                  <a:lnTo>
                    <a:pt x="305" y="404"/>
                  </a:lnTo>
                  <a:lnTo>
                    <a:pt x="274" y="409"/>
                  </a:lnTo>
                  <a:lnTo>
                    <a:pt x="232" y="411"/>
                  </a:lnTo>
                  <a:lnTo>
                    <a:pt x="190" y="409"/>
                  </a:lnTo>
                  <a:lnTo>
                    <a:pt x="146" y="402"/>
                  </a:lnTo>
                  <a:lnTo>
                    <a:pt x="106" y="384"/>
                  </a:lnTo>
                  <a:lnTo>
                    <a:pt x="71" y="353"/>
                  </a:lnTo>
                  <a:lnTo>
                    <a:pt x="49" y="311"/>
                  </a:lnTo>
                  <a:lnTo>
                    <a:pt x="47" y="296"/>
                  </a:lnTo>
                  <a:lnTo>
                    <a:pt x="47" y="281"/>
                  </a:lnTo>
                  <a:lnTo>
                    <a:pt x="51" y="261"/>
                  </a:lnTo>
                  <a:lnTo>
                    <a:pt x="60" y="239"/>
                  </a:lnTo>
                  <a:lnTo>
                    <a:pt x="71" y="214"/>
                  </a:lnTo>
                  <a:lnTo>
                    <a:pt x="87" y="188"/>
                  </a:lnTo>
                  <a:lnTo>
                    <a:pt x="109" y="159"/>
                  </a:lnTo>
                  <a:lnTo>
                    <a:pt x="135" y="128"/>
                  </a:lnTo>
                  <a:lnTo>
                    <a:pt x="146" y="133"/>
                  </a:lnTo>
                  <a:lnTo>
                    <a:pt x="157" y="135"/>
                  </a:lnTo>
                  <a:lnTo>
                    <a:pt x="168" y="135"/>
                  </a:lnTo>
                  <a:lnTo>
                    <a:pt x="179" y="133"/>
                  </a:lnTo>
                  <a:lnTo>
                    <a:pt x="204" y="122"/>
                  </a:lnTo>
                  <a:lnTo>
                    <a:pt x="221" y="102"/>
                  </a:lnTo>
                  <a:lnTo>
                    <a:pt x="230" y="77"/>
                  </a:lnTo>
                  <a:lnTo>
                    <a:pt x="230" y="51"/>
                  </a:lnTo>
                  <a:lnTo>
                    <a:pt x="226" y="38"/>
                  </a:lnTo>
                  <a:lnTo>
                    <a:pt x="219" y="27"/>
                  </a:lnTo>
                  <a:lnTo>
                    <a:pt x="210" y="18"/>
                  </a:lnTo>
                  <a:lnTo>
                    <a:pt x="199" y="9"/>
                  </a:lnTo>
                  <a:lnTo>
                    <a:pt x="188" y="4"/>
                  </a:lnTo>
                  <a:lnTo>
                    <a:pt x="175" y="0"/>
                  </a:lnTo>
                  <a:lnTo>
                    <a:pt x="162" y="0"/>
                  </a:lnTo>
                  <a:lnTo>
                    <a:pt x="148" y="2"/>
                  </a:lnTo>
                  <a:lnTo>
                    <a:pt x="124" y="13"/>
                  </a:lnTo>
                  <a:lnTo>
                    <a:pt x="106" y="31"/>
                  </a:lnTo>
                  <a:lnTo>
                    <a:pt x="98" y="55"/>
                  </a:lnTo>
                  <a:lnTo>
                    <a:pt x="98" y="84"/>
                  </a:lnTo>
                  <a:lnTo>
                    <a:pt x="100" y="86"/>
                  </a:lnTo>
                  <a:lnTo>
                    <a:pt x="102" y="91"/>
                  </a:lnTo>
                  <a:lnTo>
                    <a:pt x="102" y="93"/>
                  </a:lnTo>
                  <a:lnTo>
                    <a:pt x="104" y="97"/>
                  </a:lnTo>
                  <a:lnTo>
                    <a:pt x="76" y="128"/>
                  </a:lnTo>
                  <a:lnTo>
                    <a:pt x="51" y="159"/>
                  </a:lnTo>
                  <a:lnTo>
                    <a:pt x="31" y="190"/>
                  </a:lnTo>
                  <a:lnTo>
                    <a:pt x="16" y="219"/>
                  </a:lnTo>
                  <a:lnTo>
                    <a:pt x="7" y="247"/>
                  </a:lnTo>
                  <a:lnTo>
                    <a:pt x="0" y="276"/>
                  </a:lnTo>
                  <a:lnTo>
                    <a:pt x="0" y="303"/>
                  </a:lnTo>
                  <a:lnTo>
                    <a:pt x="7" y="327"/>
                  </a:lnTo>
                  <a:lnTo>
                    <a:pt x="29" y="373"/>
                  </a:lnTo>
                  <a:lnTo>
                    <a:pt x="60" y="406"/>
                  </a:lnTo>
                  <a:lnTo>
                    <a:pt x="98" y="431"/>
                  </a:lnTo>
                  <a:lnTo>
                    <a:pt x="142" y="446"/>
                  </a:lnTo>
                  <a:lnTo>
                    <a:pt x="186" y="455"/>
                  </a:lnTo>
                  <a:lnTo>
                    <a:pt x="232" y="457"/>
                  </a:lnTo>
                  <a:lnTo>
                    <a:pt x="279" y="455"/>
                  </a:lnTo>
                  <a:lnTo>
                    <a:pt x="318" y="448"/>
                  </a:lnTo>
                  <a:lnTo>
                    <a:pt x="318" y="455"/>
                  </a:lnTo>
                  <a:lnTo>
                    <a:pt x="318" y="462"/>
                  </a:lnTo>
                  <a:lnTo>
                    <a:pt x="318" y="468"/>
                  </a:lnTo>
                  <a:lnTo>
                    <a:pt x="321" y="477"/>
                  </a:lnTo>
                  <a:lnTo>
                    <a:pt x="318" y="477"/>
                  </a:lnTo>
                  <a:lnTo>
                    <a:pt x="356" y="861"/>
                  </a:lnTo>
                  <a:lnTo>
                    <a:pt x="336" y="872"/>
                  </a:lnTo>
                  <a:lnTo>
                    <a:pt x="314" y="883"/>
                  </a:lnTo>
                  <a:lnTo>
                    <a:pt x="294" y="899"/>
                  </a:lnTo>
                  <a:lnTo>
                    <a:pt x="277" y="914"/>
                  </a:lnTo>
                  <a:lnTo>
                    <a:pt x="259" y="930"/>
                  </a:lnTo>
                  <a:lnTo>
                    <a:pt x="241" y="950"/>
                  </a:lnTo>
                  <a:lnTo>
                    <a:pt x="228" y="972"/>
                  </a:lnTo>
                  <a:lnTo>
                    <a:pt x="217" y="994"/>
                  </a:lnTo>
                  <a:lnTo>
                    <a:pt x="208" y="1018"/>
                  </a:lnTo>
                  <a:lnTo>
                    <a:pt x="206" y="1045"/>
                  </a:lnTo>
                  <a:lnTo>
                    <a:pt x="204" y="1073"/>
                  </a:lnTo>
                  <a:lnTo>
                    <a:pt x="208" y="1100"/>
                  </a:lnTo>
                  <a:lnTo>
                    <a:pt x="217" y="1131"/>
                  </a:lnTo>
                  <a:lnTo>
                    <a:pt x="228" y="1159"/>
                  </a:lnTo>
                  <a:lnTo>
                    <a:pt x="241" y="1190"/>
                  </a:lnTo>
                  <a:lnTo>
                    <a:pt x="261" y="1221"/>
                  </a:lnTo>
                  <a:lnTo>
                    <a:pt x="133" y="1312"/>
                  </a:lnTo>
                  <a:lnTo>
                    <a:pt x="126" y="1318"/>
                  </a:lnTo>
                  <a:lnTo>
                    <a:pt x="124" y="1327"/>
                  </a:lnTo>
                  <a:lnTo>
                    <a:pt x="124" y="1336"/>
                  </a:lnTo>
                  <a:lnTo>
                    <a:pt x="129" y="1345"/>
                  </a:lnTo>
                  <a:lnTo>
                    <a:pt x="135" y="1352"/>
                  </a:lnTo>
                  <a:lnTo>
                    <a:pt x="144" y="1354"/>
                  </a:lnTo>
                  <a:lnTo>
                    <a:pt x="153" y="1354"/>
                  </a:lnTo>
                  <a:lnTo>
                    <a:pt x="159" y="1349"/>
                  </a:lnTo>
                  <a:lnTo>
                    <a:pt x="323" y="1232"/>
                  </a:lnTo>
                  <a:lnTo>
                    <a:pt x="310" y="1212"/>
                  </a:lnTo>
                  <a:lnTo>
                    <a:pt x="290" y="1184"/>
                  </a:lnTo>
                  <a:lnTo>
                    <a:pt x="277" y="1157"/>
                  </a:lnTo>
                  <a:lnTo>
                    <a:pt x="263" y="1129"/>
                  </a:lnTo>
                  <a:lnTo>
                    <a:pt x="257" y="1104"/>
                  </a:lnTo>
                  <a:lnTo>
                    <a:pt x="252" y="1080"/>
                  </a:lnTo>
                  <a:lnTo>
                    <a:pt x="252" y="1056"/>
                  </a:lnTo>
                  <a:lnTo>
                    <a:pt x="254" y="1034"/>
                  </a:lnTo>
                  <a:lnTo>
                    <a:pt x="261" y="1012"/>
                  </a:lnTo>
                  <a:lnTo>
                    <a:pt x="268" y="996"/>
                  </a:lnTo>
                  <a:lnTo>
                    <a:pt x="279" y="981"/>
                  </a:lnTo>
                  <a:lnTo>
                    <a:pt x="290" y="967"/>
                  </a:lnTo>
                  <a:lnTo>
                    <a:pt x="301" y="954"/>
                  </a:lnTo>
                  <a:lnTo>
                    <a:pt x="316" y="941"/>
                  </a:lnTo>
                  <a:lnTo>
                    <a:pt x="330" y="930"/>
                  </a:lnTo>
                  <a:lnTo>
                    <a:pt x="345" y="919"/>
                  </a:lnTo>
                  <a:lnTo>
                    <a:pt x="360" y="910"/>
                  </a:lnTo>
                  <a:lnTo>
                    <a:pt x="367" y="998"/>
                  </a:lnTo>
                  <a:lnTo>
                    <a:pt x="765" y="959"/>
                  </a:lnTo>
                  <a:lnTo>
                    <a:pt x="758" y="886"/>
                  </a:lnTo>
                  <a:lnTo>
                    <a:pt x="778" y="894"/>
                  </a:lnTo>
                  <a:lnTo>
                    <a:pt x="807" y="908"/>
                  </a:lnTo>
                  <a:lnTo>
                    <a:pt x="837" y="925"/>
                  </a:lnTo>
                  <a:lnTo>
                    <a:pt x="871" y="945"/>
                  </a:lnTo>
                  <a:lnTo>
                    <a:pt x="901" y="972"/>
                  </a:lnTo>
                  <a:lnTo>
                    <a:pt x="930" y="1003"/>
                  </a:lnTo>
                  <a:lnTo>
                    <a:pt x="952" y="1036"/>
                  </a:lnTo>
                  <a:lnTo>
                    <a:pt x="968" y="1076"/>
                  </a:lnTo>
                  <a:lnTo>
                    <a:pt x="972" y="1106"/>
                  </a:lnTo>
                  <a:lnTo>
                    <a:pt x="972" y="1140"/>
                  </a:lnTo>
                  <a:lnTo>
                    <a:pt x="963" y="1173"/>
                  </a:lnTo>
                  <a:lnTo>
                    <a:pt x="952" y="1206"/>
                  </a:lnTo>
                  <a:lnTo>
                    <a:pt x="932" y="1241"/>
                  </a:lnTo>
                  <a:lnTo>
                    <a:pt x="908" y="1279"/>
                  </a:lnTo>
                  <a:lnTo>
                    <a:pt x="879" y="1316"/>
                  </a:lnTo>
                  <a:lnTo>
                    <a:pt x="844" y="1354"/>
                  </a:lnTo>
                  <a:lnTo>
                    <a:pt x="826" y="1371"/>
                  </a:lnTo>
                  <a:lnTo>
                    <a:pt x="974" y="1495"/>
                  </a:lnTo>
                  <a:lnTo>
                    <a:pt x="983" y="1500"/>
                  </a:lnTo>
                  <a:lnTo>
                    <a:pt x="992" y="1502"/>
                  </a:lnTo>
                  <a:lnTo>
                    <a:pt x="1001" y="1500"/>
                  </a:lnTo>
                  <a:lnTo>
                    <a:pt x="1007" y="1493"/>
                  </a:lnTo>
                  <a:lnTo>
                    <a:pt x="1012" y="1486"/>
                  </a:lnTo>
                  <a:lnTo>
                    <a:pt x="1012" y="1475"/>
                  </a:lnTo>
                  <a:lnTo>
                    <a:pt x="1010" y="1466"/>
                  </a:lnTo>
                  <a:lnTo>
                    <a:pt x="1005" y="1460"/>
                  </a:lnTo>
                  <a:lnTo>
                    <a:pt x="893" y="13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a:off x="4896" y="1976"/>
              <a:ext cx="42" cy="44"/>
            </a:xfrm>
            <a:custGeom>
              <a:avLst/>
              <a:gdLst>
                <a:gd name="T0" fmla="*/ 11 w 42"/>
                <a:gd name="T1" fmla="*/ 2 h 44"/>
                <a:gd name="T2" fmla="*/ 5 w 42"/>
                <a:gd name="T3" fmla="*/ 9 h 44"/>
                <a:gd name="T4" fmla="*/ 0 w 42"/>
                <a:gd name="T5" fmla="*/ 16 h 44"/>
                <a:gd name="T6" fmla="*/ 0 w 42"/>
                <a:gd name="T7" fmla="*/ 24 h 44"/>
                <a:gd name="T8" fmla="*/ 2 w 42"/>
                <a:gd name="T9" fmla="*/ 33 h 44"/>
                <a:gd name="T10" fmla="*/ 9 w 42"/>
                <a:gd name="T11" fmla="*/ 40 h 44"/>
                <a:gd name="T12" fmla="*/ 16 w 42"/>
                <a:gd name="T13" fmla="*/ 44 h 44"/>
                <a:gd name="T14" fmla="*/ 24 w 42"/>
                <a:gd name="T15" fmla="*/ 44 h 44"/>
                <a:gd name="T16" fmla="*/ 33 w 42"/>
                <a:gd name="T17" fmla="*/ 42 h 44"/>
                <a:gd name="T18" fmla="*/ 40 w 42"/>
                <a:gd name="T19" fmla="*/ 36 h 44"/>
                <a:gd name="T20" fmla="*/ 42 w 42"/>
                <a:gd name="T21" fmla="*/ 29 h 44"/>
                <a:gd name="T22" fmla="*/ 42 w 42"/>
                <a:gd name="T23" fmla="*/ 20 h 44"/>
                <a:gd name="T24" fmla="*/ 40 w 42"/>
                <a:gd name="T25" fmla="*/ 11 h 44"/>
                <a:gd name="T26" fmla="*/ 35 w 42"/>
                <a:gd name="T27" fmla="*/ 5 h 44"/>
                <a:gd name="T28" fmla="*/ 27 w 42"/>
                <a:gd name="T29" fmla="*/ 0 h 44"/>
                <a:gd name="T30" fmla="*/ 18 w 42"/>
                <a:gd name="T31" fmla="*/ 0 h 44"/>
                <a:gd name="T32" fmla="*/ 11 w 42"/>
                <a:gd name="T33" fmla="*/ 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44">
                  <a:moveTo>
                    <a:pt x="11" y="2"/>
                  </a:moveTo>
                  <a:lnTo>
                    <a:pt x="5" y="9"/>
                  </a:lnTo>
                  <a:lnTo>
                    <a:pt x="0" y="16"/>
                  </a:lnTo>
                  <a:lnTo>
                    <a:pt x="0" y="24"/>
                  </a:lnTo>
                  <a:lnTo>
                    <a:pt x="2" y="33"/>
                  </a:lnTo>
                  <a:lnTo>
                    <a:pt x="9" y="40"/>
                  </a:lnTo>
                  <a:lnTo>
                    <a:pt x="16" y="44"/>
                  </a:lnTo>
                  <a:lnTo>
                    <a:pt x="24" y="44"/>
                  </a:lnTo>
                  <a:lnTo>
                    <a:pt x="33" y="42"/>
                  </a:lnTo>
                  <a:lnTo>
                    <a:pt x="40" y="36"/>
                  </a:lnTo>
                  <a:lnTo>
                    <a:pt x="42" y="29"/>
                  </a:lnTo>
                  <a:lnTo>
                    <a:pt x="42" y="20"/>
                  </a:lnTo>
                  <a:lnTo>
                    <a:pt x="40" y="11"/>
                  </a:lnTo>
                  <a:lnTo>
                    <a:pt x="35" y="5"/>
                  </a:lnTo>
                  <a:lnTo>
                    <a:pt x="27" y="0"/>
                  </a:lnTo>
                  <a:lnTo>
                    <a:pt x="18" y="0"/>
                  </a:lnTo>
                  <a:lnTo>
                    <a:pt x="1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flipH="1">
              <a:off x="4928" y="1965"/>
              <a:ext cx="400" cy="358"/>
            </a:xfrm>
            <a:custGeom>
              <a:avLst/>
              <a:gdLst>
                <a:gd name="T0" fmla="*/ 382 w 400"/>
                <a:gd name="T1" fmla="*/ 95 h 358"/>
                <a:gd name="T2" fmla="*/ 336 w 400"/>
                <a:gd name="T3" fmla="*/ 102 h 358"/>
                <a:gd name="T4" fmla="*/ 333 w 400"/>
                <a:gd name="T5" fmla="*/ 95 h 358"/>
                <a:gd name="T6" fmla="*/ 320 w 400"/>
                <a:gd name="T7" fmla="*/ 73 h 358"/>
                <a:gd name="T8" fmla="*/ 287 w 400"/>
                <a:gd name="T9" fmla="*/ 40 h 358"/>
                <a:gd name="T10" fmla="*/ 243 w 400"/>
                <a:gd name="T11" fmla="*/ 93 h 358"/>
                <a:gd name="T12" fmla="*/ 249 w 400"/>
                <a:gd name="T13" fmla="*/ 97 h 358"/>
                <a:gd name="T14" fmla="*/ 254 w 400"/>
                <a:gd name="T15" fmla="*/ 102 h 358"/>
                <a:gd name="T16" fmla="*/ 256 w 400"/>
                <a:gd name="T17" fmla="*/ 124 h 358"/>
                <a:gd name="T18" fmla="*/ 243 w 400"/>
                <a:gd name="T19" fmla="*/ 139 h 358"/>
                <a:gd name="T20" fmla="*/ 221 w 400"/>
                <a:gd name="T21" fmla="*/ 144 h 358"/>
                <a:gd name="T22" fmla="*/ 205 w 400"/>
                <a:gd name="T23" fmla="*/ 130 h 358"/>
                <a:gd name="T24" fmla="*/ 201 w 400"/>
                <a:gd name="T25" fmla="*/ 108 h 358"/>
                <a:gd name="T26" fmla="*/ 214 w 400"/>
                <a:gd name="T27" fmla="*/ 93 h 358"/>
                <a:gd name="T28" fmla="*/ 227 w 400"/>
                <a:gd name="T29" fmla="*/ 88 h 358"/>
                <a:gd name="T30" fmla="*/ 238 w 400"/>
                <a:gd name="T31" fmla="*/ 91 h 358"/>
                <a:gd name="T32" fmla="*/ 234 w 400"/>
                <a:gd name="T33" fmla="*/ 9 h 358"/>
                <a:gd name="T34" fmla="*/ 192 w 400"/>
                <a:gd name="T35" fmla="*/ 2 h 358"/>
                <a:gd name="T36" fmla="*/ 150 w 400"/>
                <a:gd name="T37" fmla="*/ 2 h 358"/>
                <a:gd name="T38" fmla="*/ 108 w 400"/>
                <a:gd name="T39" fmla="*/ 16 h 358"/>
                <a:gd name="T40" fmla="*/ 59 w 400"/>
                <a:gd name="T41" fmla="*/ 44 h 358"/>
                <a:gd name="T42" fmla="*/ 18 w 400"/>
                <a:gd name="T43" fmla="*/ 102 h 358"/>
                <a:gd name="T44" fmla="*/ 0 w 400"/>
                <a:gd name="T45" fmla="*/ 168 h 358"/>
                <a:gd name="T46" fmla="*/ 6 w 400"/>
                <a:gd name="T47" fmla="*/ 236 h 358"/>
                <a:gd name="T48" fmla="*/ 42 w 400"/>
                <a:gd name="T49" fmla="*/ 298 h 358"/>
                <a:gd name="T50" fmla="*/ 97 w 400"/>
                <a:gd name="T51" fmla="*/ 340 h 358"/>
                <a:gd name="T52" fmla="*/ 163 w 400"/>
                <a:gd name="T53" fmla="*/ 358 h 358"/>
                <a:gd name="T54" fmla="*/ 232 w 400"/>
                <a:gd name="T55" fmla="*/ 351 h 358"/>
                <a:gd name="T56" fmla="*/ 278 w 400"/>
                <a:gd name="T57" fmla="*/ 327 h 358"/>
                <a:gd name="T58" fmla="*/ 300 w 400"/>
                <a:gd name="T59" fmla="*/ 309 h 358"/>
                <a:gd name="T60" fmla="*/ 318 w 400"/>
                <a:gd name="T61" fmla="*/ 287 h 358"/>
                <a:gd name="T62" fmla="*/ 333 w 400"/>
                <a:gd name="T63" fmla="*/ 265 h 358"/>
                <a:gd name="T64" fmla="*/ 333 w 400"/>
                <a:gd name="T65" fmla="*/ 247 h 358"/>
                <a:gd name="T66" fmla="*/ 320 w 400"/>
                <a:gd name="T67" fmla="*/ 241 h 358"/>
                <a:gd name="T68" fmla="*/ 296 w 400"/>
                <a:gd name="T69" fmla="*/ 243 h 358"/>
                <a:gd name="T70" fmla="*/ 263 w 400"/>
                <a:gd name="T71" fmla="*/ 272 h 358"/>
                <a:gd name="T72" fmla="*/ 252 w 400"/>
                <a:gd name="T73" fmla="*/ 285 h 358"/>
                <a:gd name="T74" fmla="*/ 243 w 400"/>
                <a:gd name="T75" fmla="*/ 292 h 358"/>
                <a:gd name="T76" fmla="*/ 232 w 400"/>
                <a:gd name="T77" fmla="*/ 289 h 358"/>
                <a:gd name="T78" fmla="*/ 225 w 400"/>
                <a:gd name="T79" fmla="*/ 281 h 358"/>
                <a:gd name="T80" fmla="*/ 227 w 400"/>
                <a:gd name="T81" fmla="*/ 270 h 358"/>
                <a:gd name="T82" fmla="*/ 236 w 400"/>
                <a:gd name="T83" fmla="*/ 259 h 358"/>
                <a:gd name="T84" fmla="*/ 254 w 400"/>
                <a:gd name="T85" fmla="*/ 239 h 358"/>
                <a:gd name="T86" fmla="*/ 283 w 400"/>
                <a:gd name="T87" fmla="*/ 219 h 358"/>
                <a:gd name="T88" fmla="*/ 318 w 400"/>
                <a:gd name="T89" fmla="*/ 210 h 358"/>
                <a:gd name="T90" fmla="*/ 333 w 400"/>
                <a:gd name="T91" fmla="*/ 212 h 358"/>
                <a:gd name="T92" fmla="*/ 349 w 400"/>
                <a:gd name="T93" fmla="*/ 221 h 358"/>
                <a:gd name="T94" fmla="*/ 353 w 400"/>
                <a:gd name="T95" fmla="*/ 194 h 358"/>
                <a:gd name="T96" fmla="*/ 353 w 400"/>
                <a:gd name="T97" fmla="*/ 168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0" h="358">
                  <a:moveTo>
                    <a:pt x="400" y="157"/>
                  </a:moveTo>
                  <a:lnTo>
                    <a:pt x="382" y="95"/>
                  </a:lnTo>
                  <a:lnTo>
                    <a:pt x="338" y="104"/>
                  </a:lnTo>
                  <a:lnTo>
                    <a:pt x="336" y="102"/>
                  </a:lnTo>
                  <a:lnTo>
                    <a:pt x="336" y="97"/>
                  </a:lnTo>
                  <a:lnTo>
                    <a:pt x="333" y="95"/>
                  </a:lnTo>
                  <a:lnTo>
                    <a:pt x="331" y="93"/>
                  </a:lnTo>
                  <a:lnTo>
                    <a:pt x="320" y="73"/>
                  </a:lnTo>
                  <a:lnTo>
                    <a:pt x="305" y="55"/>
                  </a:lnTo>
                  <a:lnTo>
                    <a:pt x="287" y="40"/>
                  </a:lnTo>
                  <a:lnTo>
                    <a:pt x="267" y="27"/>
                  </a:lnTo>
                  <a:lnTo>
                    <a:pt x="243" y="93"/>
                  </a:lnTo>
                  <a:lnTo>
                    <a:pt x="245" y="95"/>
                  </a:lnTo>
                  <a:lnTo>
                    <a:pt x="249" y="97"/>
                  </a:lnTo>
                  <a:lnTo>
                    <a:pt x="252" y="100"/>
                  </a:lnTo>
                  <a:lnTo>
                    <a:pt x="254" y="102"/>
                  </a:lnTo>
                  <a:lnTo>
                    <a:pt x="256" y="113"/>
                  </a:lnTo>
                  <a:lnTo>
                    <a:pt x="256" y="124"/>
                  </a:lnTo>
                  <a:lnTo>
                    <a:pt x="252" y="133"/>
                  </a:lnTo>
                  <a:lnTo>
                    <a:pt x="243" y="139"/>
                  </a:lnTo>
                  <a:lnTo>
                    <a:pt x="232" y="144"/>
                  </a:lnTo>
                  <a:lnTo>
                    <a:pt x="221" y="144"/>
                  </a:lnTo>
                  <a:lnTo>
                    <a:pt x="212" y="139"/>
                  </a:lnTo>
                  <a:lnTo>
                    <a:pt x="205" y="130"/>
                  </a:lnTo>
                  <a:lnTo>
                    <a:pt x="201" y="119"/>
                  </a:lnTo>
                  <a:lnTo>
                    <a:pt x="201" y="108"/>
                  </a:lnTo>
                  <a:lnTo>
                    <a:pt x="205" y="100"/>
                  </a:lnTo>
                  <a:lnTo>
                    <a:pt x="214" y="93"/>
                  </a:lnTo>
                  <a:lnTo>
                    <a:pt x="221" y="91"/>
                  </a:lnTo>
                  <a:lnTo>
                    <a:pt x="227" y="88"/>
                  </a:lnTo>
                  <a:lnTo>
                    <a:pt x="234" y="88"/>
                  </a:lnTo>
                  <a:lnTo>
                    <a:pt x="238" y="91"/>
                  </a:lnTo>
                  <a:lnTo>
                    <a:pt x="254" y="18"/>
                  </a:lnTo>
                  <a:lnTo>
                    <a:pt x="234" y="9"/>
                  </a:lnTo>
                  <a:lnTo>
                    <a:pt x="214" y="5"/>
                  </a:lnTo>
                  <a:lnTo>
                    <a:pt x="192" y="2"/>
                  </a:lnTo>
                  <a:lnTo>
                    <a:pt x="172" y="0"/>
                  </a:lnTo>
                  <a:lnTo>
                    <a:pt x="150" y="2"/>
                  </a:lnTo>
                  <a:lnTo>
                    <a:pt x="130" y="7"/>
                  </a:lnTo>
                  <a:lnTo>
                    <a:pt x="108" y="16"/>
                  </a:lnTo>
                  <a:lnTo>
                    <a:pt x="88" y="24"/>
                  </a:lnTo>
                  <a:lnTo>
                    <a:pt x="59" y="44"/>
                  </a:lnTo>
                  <a:lnTo>
                    <a:pt x="35" y="71"/>
                  </a:lnTo>
                  <a:lnTo>
                    <a:pt x="18" y="102"/>
                  </a:lnTo>
                  <a:lnTo>
                    <a:pt x="4" y="133"/>
                  </a:lnTo>
                  <a:lnTo>
                    <a:pt x="0" y="168"/>
                  </a:lnTo>
                  <a:lnTo>
                    <a:pt x="0" y="201"/>
                  </a:lnTo>
                  <a:lnTo>
                    <a:pt x="6" y="236"/>
                  </a:lnTo>
                  <a:lnTo>
                    <a:pt x="22" y="270"/>
                  </a:lnTo>
                  <a:lnTo>
                    <a:pt x="42" y="298"/>
                  </a:lnTo>
                  <a:lnTo>
                    <a:pt x="68" y="323"/>
                  </a:lnTo>
                  <a:lnTo>
                    <a:pt x="97" y="340"/>
                  </a:lnTo>
                  <a:lnTo>
                    <a:pt x="130" y="353"/>
                  </a:lnTo>
                  <a:lnTo>
                    <a:pt x="163" y="358"/>
                  </a:lnTo>
                  <a:lnTo>
                    <a:pt x="196" y="358"/>
                  </a:lnTo>
                  <a:lnTo>
                    <a:pt x="232" y="351"/>
                  </a:lnTo>
                  <a:lnTo>
                    <a:pt x="265" y="336"/>
                  </a:lnTo>
                  <a:lnTo>
                    <a:pt x="278" y="327"/>
                  </a:lnTo>
                  <a:lnTo>
                    <a:pt x="289" y="318"/>
                  </a:lnTo>
                  <a:lnTo>
                    <a:pt x="300" y="309"/>
                  </a:lnTo>
                  <a:lnTo>
                    <a:pt x="309" y="298"/>
                  </a:lnTo>
                  <a:lnTo>
                    <a:pt x="318" y="287"/>
                  </a:lnTo>
                  <a:lnTo>
                    <a:pt x="327" y="276"/>
                  </a:lnTo>
                  <a:lnTo>
                    <a:pt x="333" y="265"/>
                  </a:lnTo>
                  <a:lnTo>
                    <a:pt x="340" y="252"/>
                  </a:lnTo>
                  <a:lnTo>
                    <a:pt x="333" y="247"/>
                  </a:lnTo>
                  <a:lnTo>
                    <a:pt x="327" y="243"/>
                  </a:lnTo>
                  <a:lnTo>
                    <a:pt x="320" y="241"/>
                  </a:lnTo>
                  <a:lnTo>
                    <a:pt x="316" y="239"/>
                  </a:lnTo>
                  <a:lnTo>
                    <a:pt x="296" y="243"/>
                  </a:lnTo>
                  <a:lnTo>
                    <a:pt x="278" y="256"/>
                  </a:lnTo>
                  <a:lnTo>
                    <a:pt x="263" y="272"/>
                  </a:lnTo>
                  <a:lnTo>
                    <a:pt x="252" y="285"/>
                  </a:lnTo>
                  <a:lnTo>
                    <a:pt x="252" y="285"/>
                  </a:lnTo>
                  <a:lnTo>
                    <a:pt x="247" y="289"/>
                  </a:lnTo>
                  <a:lnTo>
                    <a:pt x="243" y="292"/>
                  </a:lnTo>
                  <a:lnTo>
                    <a:pt x="236" y="292"/>
                  </a:lnTo>
                  <a:lnTo>
                    <a:pt x="232" y="289"/>
                  </a:lnTo>
                  <a:lnTo>
                    <a:pt x="227" y="285"/>
                  </a:lnTo>
                  <a:lnTo>
                    <a:pt x="225" y="281"/>
                  </a:lnTo>
                  <a:lnTo>
                    <a:pt x="225" y="274"/>
                  </a:lnTo>
                  <a:lnTo>
                    <a:pt x="227" y="270"/>
                  </a:lnTo>
                  <a:lnTo>
                    <a:pt x="230" y="267"/>
                  </a:lnTo>
                  <a:lnTo>
                    <a:pt x="236" y="259"/>
                  </a:lnTo>
                  <a:lnTo>
                    <a:pt x="243" y="250"/>
                  </a:lnTo>
                  <a:lnTo>
                    <a:pt x="254" y="239"/>
                  </a:lnTo>
                  <a:lnTo>
                    <a:pt x="267" y="228"/>
                  </a:lnTo>
                  <a:lnTo>
                    <a:pt x="283" y="219"/>
                  </a:lnTo>
                  <a:lnTo>
                    <a:pt x="300" y="212"/>
                  </a:lnTo>
                  <a:lnTo>
                    <a:pt x="318" y="210"/>
                  </a:lnTo>
                  <a:lnTo>
                    <a:pt x="324" y="210"/>
                  </a:lnTo>
                  <a:lnTo>
                    <a:pt x="333" y="212"/>
                  </a:lnTo>
                  <a:lnTo>
                    <a:pt x="340" y="217"/>
                  </a:lnTo>
                  <a:lnTo>
                    <a:pt x="349" y="221"/>
                  </a:lnTo>
                  <a:lnTo>
                    <a:pt x="351" y="208"/>
                  </a:lnTo>
                  <a:lnTo>
                    <a:pt x="353" y="194"/>
                  </a:lnTo>
                  <a:lnTo>
                    <a:pt x="353" y="181"/>
                  </a:lnTo>
                  <a:lnTo>
                    <a:pt x="353" y="168"/>
                  </a:lnTo>
                  <a:lnTo>
                    <a:pt x="400"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a:off x="5072" y="1983"/>
              <a:ext cx="29" cy="75"/>
            </a:xfrm>
            <a:custGeom>
              <a:avLst/>
              <a:gdLst>
                <a:gd name="T0" fmla="*/ 5 w 29"/>
                <a:gd name="T1" fmla="*/ 75 h 75"/>
                <a:gd name="T2" fmla="*/ 29 w 29"/>
                <a:gd name="T3" fmla="*/ 9 h 75"/>
                <a:gd name="T4" fmla="*/ 27 w 29"/>
                <a:gd name="T5" fmla="*/ 6 h 75"/>
                <a:gd name="T6" fmla="*/ 22 w 29"/>
                <a:gd name="T7" fmla="*/ 4 h 75"/>
                <a:gd name="T8" fmla="*/ 20 w 29"/>
                <a:gd name="T9" fmla="*/ 2 h 75"/>
                <a:gd name="T10" fmla="*/ 16 w 29"/>
                <a:gd name="T11" fmla="*/ 0 h 75"/>
                <a:gd name="T12" fmla="*/ 0 w 29"/>
                <a:gd name="T13" fmla="*/ 73 h 75"/>
                <a:gd name="T14" fmla="*/ 3 w 29"/>
                <a:gd name="T15" fmla="*/ 73 h 75"/>
                <a:gd name="T16" fmla="*/ 3 w 29"/>
                <a:gd name="T17" fmla="*/ 73 h 75"/>
                <a:gd name="T18" fmla="*/ 3 w 29"/>
                <a:gd name="T19" fmla="*/ 73 h 75"/>
                <a:gd name="T20" fmla="*/ 5 w 29"/>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75">
                  <a:moveTo>
                    <a:pt x="5" y="75"/>
                  </a:moveTo>
                  <a:lnTo>
                    <a:pt x="29" y="9"/>
                  </a:lnTo>
                  <a:lnTo>
                    <a:pt x="27" y="6"/>
                  </a:lnTo>
                  <a:lnTo>
                    <a:pt x="22" y="4"/>
                  </a:lnTo>
                  <a:lnTo>
                    <a:pt x="20" y="2"/>
                  </a:lnTo>
                  <a:lnTo>
                    <a:pt x="16" y="0"/>
                  </a:lnTo>
                  <a:lnTo>
                    <a:pt x="0" y="73"/>
                  </a:lnTo>
                  <a:lnTo>
                    <a:pt x="3" y="73"/>
                  </a:lnTo>
                  <a:lnTo>
                    <a:pt x="3" y="73"/>
                  </a:lnTo>
                  <a:lnTo>
                    <a:pt x="3" y="73"/>
                  </a:lnTo>
                  <a:lnTo>
                    <a:pt x="5"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a:off x="4794" y="1342"/>
              <a:ext cx="236" cy="389"/>
            </a:xfrm>
            <a:custGeom>
              <a:avLst/>
              <a:gdLst>
                <a:gd name="T0" fmla="*/ 190 w 236"/>
                <a:gd name="T1" fmla="*/ 338 h 389"/>
                <a:gd name="T2" fmla="*/ 186 w 236"/>
                <a:gd name="T3" fmla="*/ 294 h 389"/>
                <a:gd name="T4" fmla="*/ 190 w 236"/>
                <a:gd name="T5" fmla="*/ 259 h 389"/>
                <a:gd name="T6" fmla="*/ 199 w 236"/>
                <a:gd name="T7" fmla="*/ 228 h 389"/>
                <a:gd name="T8" fmla="*/ 210 w 236"/>
                <a:gd name="T9" fmla="*/ 199 h 389"/>
                <a:gd name="T10" fmla="*/ 223 w 236"/>
                <a:gd name="T11" fmla="*/ 175 h 389"/>
                <a:gd name="T12" fmla="*/ 232 w 236"/>
                <a:gd name="T13" fmla="*/ 146 h 389"/>
                <a:gd name="T14" fmla="*/ 236 w 236"/>
                <a:gd name="T15" fmla="*/ 115 h 389"/>
                <a:gd name="T16" fmla="*/ 234 w 236"/>
                <a:gd name="T17" fmla="*/ 80 h 389"/>
                <a:gd name="T18" fmla="*/ 228 w 236"/>
                <a:gd name="T19" fmla="*/ 60 h 389"/>
                <a:gd name="T20" fmla="*/ 219 w 236"/>
                <a:gd name="T21" fmla="*/ 42 h 389"/>
                <a:gd name="T22" fmla="*/ 205 w 236"/>
                <a:gd name="T23" fmla="*/ 29 h 389"/>
                <a:gd name="T24" fmla="*/ 190 w 236"/>
                <a:gd name="T25" fmla="*/ 18 h 389"/>
                <a:gd name="T26" fmla="*/ 172 w 236"/>
                <a:gd name="T27" fmla="*/ 9 h 389"/>
                <a:gd name="T28" fmla="*/ 152 w 236"/>
                <a:gd name="T29" fmla="*/ 3 h 389"/>
                <a:gd name="T30" fmla="*/ 133 w 236"/>
                <a:gd name="T31" fmla="*/ 0 h 389"/>
                <a:gd name="T32" fmla="*/ 113 w 236"/>
                <a:gd name="T33" fmla="*/ 3 h 389"/>
                <a:gd name="T34" fmla="*/ 88 w 236"/>
                <a:gd name="T35" fmla="*/ 9 h 389"/>
                <a:gd name="T36" fmla="*/ 69 w 236"/>
                <a:gd name="T37" fmla="*/ 18 h 389"/>
                <a:gd name="T38" fmla="*/ 49 w 236"/>
                <a:gd name="T39" fmla="*/ 29 h 389"/>
                <a:gd name="T40" fmla="*/ 33 w 236"/>
                <a:gd name="T41" fmla="*/ 42 h 389"/>
                <a:gd name="T42" fmla="*/ 22 w 236"/>
                <a:gd name="T43" fmla="*/ 58 h 389"/>
                <a:gd name="T44" fmla="*/ 11 w 236"/>
                <a:gd name="T45" fmla="*/ 78 h 389"/>
                <a:gd name="T46" fmla="*/ 5 w 236"/>
                <a:gd name="T47" fmla="*/ 98 h 389"/>
                <a:gd name="T48" fmla="*/ 0 w 236"/>
                <a:gd name="T49" fmla="*/ 122 h 389"/>
                <a:gd name="T50" fmla="*/ 73 w 236"/>
                <a:gd name="T51" fmla="*/ 135 h 389"/>
                <a:gd name="T52" fmla="*/ 75 w 236"/>
                <a:gd name="T53" fmla="*/ 115 h 389"/>
                <a:gd name="T54" fmla="*/ 84 w 236"/>
                <a:gd name="T55" fmla="*/ 95 h 389"/>
                <a:gd name="T56" fmla="*/ 95 w 236"/>
                <a:gd name="T57" fmla="*/ 80 h 389"/>
                <a:gd name="T58" fmla="*/ 115 w 236"/>
                <a:gd name="T59" fmla="*/ 71 h 389"/>
                <a:gd name="T60" fmla="*/ 128 w 236"/>
                <a:gd name="T61" fmla="*/ 71 h 389"/>
                <a:gd name="T62" fmla="*/ 139 w 236"/>
                <a:gd name="T63" fmla="*/ 78 h 389"/>
                <a:gd name="T64" fmla="*/ 146 w 236"/>
                <a:gd name="T65" fmla="*/ 87 h 389"/>
                <a:gd name="T66" fmla="*/ 150 w 236"/>
                <a:gd name="T67" fmla="*/ 98 h 389"/>
                <a:gd name="T68" fmla="*/ 152 w 236"/>
                <a:gd name="T69" fmla="*/ 120 h 389"/>
                <a:gd name="T70" fmla="*/ 148 w 236"/>
                <a:gd name="T71" fmla="*/ 142 h 389"/>
                <a:gd name="T72" fmla="*/ 139 w 236"/>
                <a:gd name="T73" fmla="*/ 168 h 389"/>
                <a:gd name="T74" fmla="*/ 130 w 236"/>
                <a:gd name="T75" fmla="*/ 197 h 389"/>
                <a:gd name="T76" fmla="*/ 122 w 236"/>
                <a:gd name="T77" fmla="*/ 226 h 389"/>
                <a:gd name="T78" fmla="*/ 115 w 236"/>
                <a:gd name="T79" fmla="*/ 259 h 389"/>
                <a:gd name="T80" fmla="*/ 113 w 236"/>
                <a:gd name="T81" fmla="*/ 292 h 389"/>
                <a:gd name="T82" fmla="*/ 117 w 236"/>
                <a:gd name="T83" fmla="*/ 329 h 389"/>
                <a:gd name="T84" fmla="*/ 128 w 236"/>
                <a:gd name="T85" fmla="*/ 389 h 389"/>
                <a:gd name="T86" fmla="*/ 197 w 236"/>
                <a:gd name="T87" fmla="*/ 376 h 389"/>
                <a:gd name="T88" fmla="*/ 190 w 236"/>
                <a:gd name="T89" fmla="*/ 338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6" h="389">
                  <a:moveTo>
                    <a:pt x="190" y="338"/>
                  </a:moveTo>
                  <a:lnTo>
                    <a:pt x="186" y="294"/>
                  </a:lnTo>
                  <a:lnTo>
                    <a:pt x="190" y="259"/>
                  </a:lnTo>
                  <a:lnTo>
                    <a:pt x="199" y="228"/>
                  </a:lnTo>
                  <a:lnTo>
                    <a:pt x="210" y="199"/>
                  </a:lnTo>
                  <a:lnTo>
                    <a:pt x="223" y="175"/>
                  </a:lnTo>
                  <a:lnTo>
                    <a:pt x="232" y="146"/>
                  </a:lnTo>
                  <a:lnTo>
                    <a:pt x="236" y="115"/>
                  </a:lnTo>
                  <a:lnTo>
                    <a:pt x="234" y="80"/>
                  </a:lnTo>
                  <a:lnTo>
                    <a:pt x="228" y="60"/>
                  </a:lnTo>
                  <a:lnTo>
                    <a:pt x="219" y="42"/>
                  </a:lnTo>
                  <a:lnTo>
                    <a:pt x="205" y="29"/>
                  </a:lnTo>
                  <a:lnTo>
                    <a:pt x="190" y="18"/>
                  </a:lnTo>
                  <a:lnTo>
                    <a:pt x="172" y="9"/>
                  </a:lnTo>
                  <a:lnTo>
                    <a:pt x="152" y="3"/>
                  </a:lnTo>
                  <a:lnTo>
                    <a:pt x="133" y="0"/>
                  </a:lnTo>
                  <a:lnTo>
                    <a:pt x="113" y="3"/>
                  </a:lnTo>
                  <a:lnTo>
                    <a:pt x="88" y="9"/>
                  </a:lnTo>
                  <a:lnTo>
                    <a:pt x="69" y="18"/>
                  </a:lnTo>
                  <a:lnTo>
                    <a:pt x="49" y="29"/>
                  </a:lnTo>
                  <a:lnTo>
                    <a:pt x="33" y="42"/>
                  </a:lnTo>
                  <a:lnTo>
                    <a:pt x="22" y="58"/>
                  </a:lnTo>
                  <a:lnTo>
                    <a:pt x="11" y="78"/>
                  </a:lnTo>
                  <a:lnTo>
                    <a:pt x="5" y="98"/>
                  </a:lnTo>
                  <a:lnTo>
                    <a:pt x="0" y="122"/>
                  </a:lnTo>
                  <a:lnTo>
                    <a:pt x="73" y="135"/>
                  </a:lnTo>
                  <a:lnTo>
                    <a:pt x="75" y="115"/>
                  </a:lnTo>
                  <a:lnTo>
                    <a:pt x="84" y="95"/>
                  </a:lnTo>
                  <a:lnTo>
                    <a:pt x="95" y="80"/>
                  </a:lnTo>
                  <a:lnTo>
                    <a:pt x="115" y="71"/>
                  </a:lnTo>
                  <a:lnTo>
                    <a:pt x="128" y="71"/>
                  </a:lnTo>
                  <a:lnTo>
                    <a:pt x="139" y="78"/>
                  </a:lnTo>
                  <a:lnTo>
                    <a:pt x="146" y="87"/>
                  </a:lnTo>
                  <a:lnTo>
                    <a:pt x="150" y="98"/>
                  </a:lnTo>
                  <a:lnTo>
                    <a:pt x="152" y="120"/>
                  </a:lnTo>
                  <a:lnTo>
                    <a:pt x="148" y="142"/>
                  </a:lnTo>
                  <a:lnTo>
                    <a:pt x="139" y="168"/>
                  </a:lnTo>
                  <a:lnTo>
                    <a:pt x="130" y="197"/>
                  </a:lnTo>
                  <a:lnTo>
                    <a:pt x="122" y="226"/>
                  </a:lnTo>
                  <a:lnTo>
                    <a:pt x="115" y="259"/>
                  </a:lnTo>
                  <a:lnTo>
                    <a:pt x="113" y="292"/>
                  </a:lnTo>
                  <a:lnTo>
                    <a:pt x="117" y="329"/>
                  </a:lnTo>
                  <a:lnTo>
                    <a:pt x="128" y="389"/>
                  </a:lnTo>
                  <a:lnTo>
                    <a:pt x="197" y="376"/>
                  </a:lnTo>
                  <a:lnTo>
                    <a:pt x="190" y="33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a:off x="4924" y="1764"/>
              <a:ext cx="102" cy="100"/>
            </a:xfrm>
            <a:custGeom>
              <a:avLst/>
              <a:gdLst>
                <a:gd name="T0" fmla="*/ 0 w 102"/>
                <a:gd name="T1" fmla="*/ 16 h 100"/>
                <a:gd name="T2" fmla="*/ 16 w 102"/>
                <a:gd name="T3" fmla="*/ 100 h 100"/>
                <a:gd name="T4" fmla="*/ 102 w 102"/>
                <a:gd name="T5" fmla="*/ 84 h 100"/>
                <a:gd name="T6" fmla="*/ 87 w 102"/>
                <a:gd name="T7" fmla="*/ 0 h 100"/>
                <a:gd name="T8" fmla="*/ 0 w 102"/>
                <a:gd name="T9" fmla="*/ 16 h 100"/>
              </a:gdLst>
              <a:ahLst/>
              <a:cxnLst>
                <a:cxn ang="0">
                  <a:pos x="T0" y="T1"/>
                </a:cxn>
                <a:cxn ang="0">
                  <a:pos x="T2" y="T3"/>
                </a:cxn>
                <a:cxn ang="0">
                  <a:pos x="T4" y="T5"/>
                </a:cxn>
                <a:cxn ang="0">
                  <a:pos x="T6" y="T7"/>
                </a:cxn>
                <a:cxn ang="0">
                  <a:pos x="T8" y="T9"/>
                </a:cxn>
              </a:cxnLst>
              <a:rect l="0" t="0" r="r" b="b"/>
              <a:pathLst>
                <a:path w="102" h="100">
                  <a:moveTo>
                    <a:pt x="0" y="16"/>
                  </a:moveTo>
                  <a:lnTo>
                    <a:pt x="16" y="100"/>
                  </a:lnTo>
                  <a:lnTo>
                    <a:pt x="102" y="84"/>
                  </a:lnTo>
                  <a:lnTo>
                    <a:pt x="87" y="0"/>
                  </a:lnTo>
                  <a:lnTo>
                    <a:pt x="0" y="1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 name="Rounded Rectangular Callout 14"/>
          <p:cNvSpPr/>
          <p:nvPr/>
        </p:nvSpPr>
        <p:spPr>
          <a:xfrm>
            <a:off x="3048000" y="2179638"/>
            <a:ext cx="3657600" cy="756914"/>
          </a:xfrm>
          <a:prstGeom prst="wedgeRoundRectCallout">
            <a:avLst>
              <a:gd name="adj1" fmla="val 78955"/>
              <a:gd name="adj2" fmla="val 11880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“Why would you write a Python using Python?!?!!?”</a:t>
            </a:r>
            <a:endParaRPr lang="en-US" dirty="0"/>
          </a:p>
        </p:txBody>
      </p:sp>
      <p:pic>
        <p:nvPicPr>
          <p:cNvPr id="4098" name="Picture 2" descr="Py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596" y="4876800"/>
            <a:ext cx="3028950" cy="104775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2743200" y="5721350"/>
            <a:ext cx="2299346" cy="369332"/>
          </a:xfrm>
          <a:prstGeom prst="rect">
            <a:avLst/>
          </a:prstGeom>
          <a:noFill/>
        </p:spPr>
        <p:txBody>
          <a:bodyPr wrap="square" rtlCol="0">
            <a:spAutoFit/>
          </a:bodyPr>
          <a:lstStyle/>
          <a:p>
            <a:r>
              <a:rPr lang="en-US" dirty="0" smtClean="0"/>
              <a:t>http://www.pypy.org</a:t>
            </a:r>
            <a:endParaRPr lang="en-US" dirty="0"/>
          </a:p>
        </p:txBody>
      </p:sp>
    </p:spTree>
    <p:extLst>
      <p:ext uri="{BB962C8B-B14F-4D97-AF65-F5344CB8AC3E}">
        <p14:creationId xmlns:p14="http://schemas.microsoft.com/office/powerpoint/2010/main" val="681324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a:t>
            </a:r>
            <a:r>
              <a:rPr lang="en-US" dirty="0" smtClean="0"/>
              <a:t>: Why so Small?</a:t>
            </a:r>
            <a:endParaRPr lang="en-US" dirty="0"/>
          </a:p>
        </p:txBody>
      </p:sp>
      <p:sp>
        <p:nvSpPr>
          <p:cNvPr id="3" name="Content Placeholder 2"/>
          <p:cNvSpPr>
            <a:spLocks noGrp="1"/>
          </p:cNvSpPr>
          <p:nvPr>
            <p:ph idx="1"/>
          </p:nvPr>
        </p:nvSpPr>
        <p:spPr>
          <a:xfrm>
            <a:off x="457200" y="1600200"/>
            <a:ext cx="6705600" cy="4525963"/>
          </a:xfrm>
        </p:spPr>
        <p:txBody>
          <a:bodyPr>
            <a:normAutofit lnSpcReduction="10000"/>
          </a:bodyPr>
          <a:lstStyle/>
          <a:p>
            <a:pPr marL="0" indent="0">
              <a:buNone/>
            </a:pPr>
            <a:r>
              <a:rPr lang="en-US" dirty="0" smtClean="0"/>
              <a:t>The other question you might be asking is...</a:t>
            </a:r>
          </a:p>
          <a:p>
            <a:pPr marL="0" indent="0">
              <a:buNone/>
            </a:pPr>
            <a:endParaRPr lang="en-US" dirty="0" smtClean="0"/>
          </a:p>
          <a:p>
            <a:pPr marL="0" indent="0">
              <a:buNone/>
            </a:pPr>
            <a:endParaRPr lang="en-US" dirty="0"/>
          </a:p>
          <a:p>
            <a:pPr lvl="1"/>
            <a:r>
              <a:rPr lang="en-US" dirty="0" smtClean="0"/>
              <a:t>We wanted to keep the code small.</a:t>
            </a:r>
          </a:p>
          <a:p>
            <a:pPr lvl="1"/>
            <a:r>
              <a:rPr lang="en-US" dirty="0" smtClean="0"/>
              <a:t>What we did implement is, more or less, enough to do the majority of “interesting” things a modern programming language does.</a:t>
            </a:r>
            <a:endParaRPr lang="en-US" dirty="0"/>
          </a:p>
        </p:txBody>
      </p:sp>
      <p:grpSp>
        <p:nvGrpSpPr>
          <p:cNvPr id="16" name="Group 15"/>
          <p:cNvGrpSpPr/>
          <p:nvPr/>
        </p:nvGrpSpPr>
        <p:grpSpPr>
          <a:xfrm>
            <a:off x="3048000" y="2057400"/>
            <a:ext cx="5856288" cy="3667125"/>
            <a:chOff x="3048000" y="2057400"/>
            <a:chExt cx="5856288" cy="3667125"/>
          </a:xfrm>
        </p:grpSpPr>
        <p:grpSp>
          <p:nvGrpSpPr>
            <p:cNvPr id="4" name="Group 5"/>
            <p:cNvGrpSpPr>
              <a:grpSpLocks noChangeAspect="1"/>
            </p:cNvGrpSpPr>
            <p:nvPr/>
          </p:nvGrpSpPr>
          <p:grpSpPr bwMode="auto">
            <a:xfrm>
              <a:off x="7239000" y="2057400"/>
              <a:ext cx="1665288" cy="3667125"/>
              <a:chOff x="4560" y="1296"/>
              <a:chExt cx="1049" cy="2310"/>
            </a:xfrm>
          </p:grpSpPr>
          <p:sp>
            <p:nvSpPr>
              <p:cNvPr id="5" name="AutoShape 4"/>
              <p:cNvSpPr>
                <a:spLocks noChangeAspect="1" noChangeArrowheads="1" noTextEdit="1"/>
              </p:cNvSpPr>
              <p:nvPr/>
            </p:nvSpPr>
            <p:spPr bwMode="auto">
              <a:xfrm>
                <a:off x="4560" y="1296"/>
                <a:ext cx="1049" cy="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5097" y="1296"/>
                <a:ext cx="73" cy="77"/>
              </a:xfrm>
              <a:custGeom>
                <a:avLst/>
                <a:gdLst>
                  <a:gd name="T0" fmla="*/ 0 w 73"/>
                  <a:gd name="T1" fmla="*/ 57 h 77"/>
                  <a:gd name="T2" fmla="*/ 53 w 73"/>
                  <a:gd name="T3" fmla="*/ 0 h 77"/>
                  <a:gd name="T4" fmla="*/ 73 w 73"/>
                  <a:gd name="T5" fmla="*/ 22 h 77"/>
                  <a:gd name="T6" fmla="*/ 22 w 73"/>
                  <a:gd name="T7" fmla="*/ 77 h 77"/>
                  <a:gd name="T8" fmla="*/ 0 w 73"/>
                  <a:gd name="T9" fmla="*/ 57 h 77"/>
                </a:gdLst>
                <a:ahLst/>
                <a:cxnLst>
                  <a:cxn ang="0">
                    <a:pos x="T0" y="T1"/>
                  </a:cxn>
                  <a:cxn ang="0">
                    <a:pos x="T2" y="T3"/>
                  </a:cxn>
                  <a:cxn ang="0">
                    <a:pos x="T4" y="T5"/>
                  </a:cxn>
                  <a:cxn ang="0">
                    <a:pos x="T6" y="T7"/>
                  </a:cxn>
                  <a:cxn ang="0">
                    <a:pos x="T8" y="T9"/>
                  </a:cxn>
                </a:cxnLst>
                <a:rect l="0" t="0" r="r" b="b"/>
                <a:pathLst>
                  <a:path w="73" h="77">
                    <a:moveTo>
                      <a:pt x="0" y="57"/>
                    </a:moveTo>
                    <a:lnTo>
                      <a:pt x="53" y="0"/>
                    </a:lnTo>
                    <a:lnTo>
                      <a:pt x="73" y="22"/>
                    </a:lnTo>
                    <a:lnTo>
                      <a:pt x="22" y="77"/>
                    </a:lnTo>
                    <a:lnTo>
                      <a:pt x="0" y="5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a:off x="5134" y="1404"/>
                <a:ext cx="80" cy="51"/>
              </a:xfrm>
              <a:custGeom>
                <a:avLst/>
                <a:gdLst>
                  <a:gd name="T0" fmla="*/ 0 w 80"/>
                  <a:gd name="T1" fmla="*/ 22 h 51"/>
                  <a:gd name="T2" fmla="*/ 73 w 80"/>
                  <a:gd name="T3" fmla="*/ 0 h 51"/>
                  <a:gd name="T4" fmla="*/ 80 w 80"/>
                  <a:gd name="T5" fmla="*/ 31 h 51"/>
                  <a:gd name="T6" fmla="*/ 9 w 80"/>
                  <a:gd name="T7" fmla="*/ 51 h 51"/>
                  <a:gd name="T8" fmla="*/ 0 w 80"/>
                  <a:gd name="T9" fmla="*/ 22 h 51"/>
                </a:gdLst>
                <a:ahLst/>
                <a:cxnLst>
                  <a:cxn ang="0">
                    <a:pos x="T0" y="T1"/>
                  </a:cxn>
                  <a:cxn ang="0">
                    <a:pos x="T2" y="T3"/>
                  </a:cxn>
                  <a:cxn ang="0">
                    <a:pos x="T4" y="T5"/>
                  </a:cxn>
                  <a:cxn ang="0">
                    <a:pos x="T6" y="T7"/>
                  </a:cxn>
                  <a:cxn ang="0">
                    <a:pos x="T8" y="T9"/>
                  </a:cxn>
                </a:cxnLst>
                <a:rect l="0" t="0" r="r" b="b"/>
                <a:pathLst>
                  <a:path w="80" h="51">
                    <a:moveTo>
                      <a:pt x="0" y="22"/>
                    </a:moveTo>
                    <a:lnTo>
                      <a:pt x="73" y="0"/>
                    </a:lnTo>
                    <a:lnTo>
                      <a:pt x="80" y="31"/>
                    </a:lnTo>
                    <a:lnTo>
                      <a:pt x="9" y="51"/>
                    </a:lnTo>
                    <a:lnTo>
                      <a:pt x="0" y="2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a:off x="5147" y="1512"/>
                <a:ext cx="78" cy="40"/>
              </a:xfrm>
              <a:custGeom>
                <a:avLst/>
                <a:gdLst>
                  <a:gd name="T0" fmla="*/ 5 w 78"/>
                  <a:gd name="T1" fmla="*/ 0 h 40"/>
                  <a:gd name="T2" fmla="*/ 78 w 78"/>
                  <a:gd name="T3" fmla="*/ 11 h 40"/>
                  <a:gd name="T4" fmla="*/ 73 w 78"/>
                  <a:gd name="T5" fmla="*/ 40 h 40"/>
                  <a:gd name="T6" fmla="*/ 0 w 78"/>
                  <a:gd name="T7" fmla="*/ 31 h 40"/>
                  <a:gd name="T8" fmla="*/ 5 w 78"/>
                  <a:gd name="T9" fmla="*/ 0 h 40"/>
                </a:gdLst>
                <a:ahLst/>
                <a:cxnLst>
                  <a:cxn ang="0">
                    <a:pos x="T0" y="T1"/>
                  </a:cxn>
                  <a:cxn ang="0">
                    <a:pos x="T2" y="T3"/>
                  </a:cxn>
                  <a:cxn ang="0">
                    <a:pos x="T4" y="T5"/>
                  </a:cxn>
                  <a:cxn ang="0">
                    <a:pos x="T6" y="T7"/>
                  </a:cxn>
                  <a:cxn ang="0">
                    <a:pos x="T8" y="T9"/>
                  </a:cxn>
                </a:cxnLst>
                <a:rect l="0" t="0" r="r" b="b"/>
                <a:pathLst>
                  <a:path w="78" h="40">
                    <a:moveTo>
                      <a:pt x="5" y="0"/>
                    </a:moveTo>
                    <a:lnTo>
                      <a:pt x="78" y="11"/>
                    </a:lnTo>
                    <a:lnTo>
                      <a:pt x="73" y="40"/>
                    </a:lnTo>
                    <a:lnTo>
                      <a:pt x="0" y="31"/>
                    </a:lnTo>
                    <a:lnTo>
                      <a:pt x="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flipH="1">
                <a:off x="4575" y="2102"/>
                <a:ext cx="1016" cy="1502"/>
              </a:xfrm>
              <a:custGeom>
                <a:avLst/>
                <a:gdLst>
                  <a:gd name="T0" fmla="*/ 981 w 1016"/>
                  <a:gd name="T1" fmla="*/ 1248 h 1502"/>
                  <a:gd name="T2" fmla="*/ 1016 w 1016"/>
                  <a:gd name="T3" fmla="*/ 1100 h 1502"/>
                  <a:gd name="T4" fmla="*/ 917 w 1016"/>
                  <a:gd name="T5" fmla="*/ 923 h 1502"/>
                  <a:gd name="T6" fmla="*/ 767 w 1016"/>
                  <a:gd name="T7" fmla="*/ 839 h 1502"/>
                  <a:gd name="T8" fmla="*/ 754 w 1016"/>
                  <a:gd name="T9" fmla="*/ 835 h 1502"/>
                  <a:gd name="T10" fmla="*/ 815 w 1016"/>
                  <a:gd name="T11" fmla="*/ 477 h 1502"/>
                  <a:gd name="T12" fmla="*/ 910 w 1016"/>
                  <a:gd name="T13" fmla="*/ 417 h 1502"/>
                  <a:gd name="T14" fmla="*/ 928 w 1016"/>
                  <a:gd name="T15" fmla="*/ 340 h 1502"/>
                  <a:gd name="T16" fmla="*/ 888 w 1016"/>
                  <a:gd name="T17" fmla="*/ 269 h 1502"/>
                  <a:gd name="T18" fmla="*/ 813 w 1016"/>
                  <a:gd name="T19" fmla="*/ 219 h 1502"/>
                  <a:gd name="T20" fmla="*/ 773 w 1016"/>
                  <a:gd name="T21" fmla="*/ 199 h 1502"/>
                  <a:gd name="T22" fmla="*/ 769 w 1016"/>
                  <a:gd name="T23" fmla="*/ 170 h 1502"/>
                  <a:gd name="T24" fmla="*/ 731 w 1016"/>
                  <a:gd name="T25" fmla="*/ 135 h 1502"/>
                  <a:gd name="T26" fmla="*/ 678 w 1016"/>
                  <a:gd name="T27" fmla="*/ 135 h 1502"/>
                  <a:gd name="T28" fmla="*/ 641 w 1016"/>
                  <a:gd name="T29" fmla="*/ 170 h 1502"/>
                  <a:gd name="T30" fmla="*/ 641 w 1016"/>
                  <a:gd name="T31" fmla="*/ 223 h 1502"/>
                  <a:gd name="T32" fmla="*/ 678 w 1016"/>
                  <a:gd name="T33" fmla="*/ 261 h 1502"/>
                  <a:gd name="T34" fmla="*/ 734 w 1016"/>
                  <a:gd name="T35" fmla="*/ 258 h 1502"/>
                  <a:gd name="T36" fmla="*/ 791 w 1016"/>
                  <a:gd name="T37" fmla="*/ 258 h 1502"/>
                  <a:gd name="T38" fmla="*/ 855 w 1016"/>
                  <a:gd name="T39" fmla="*/ 303 h 1502"/>
                  <a:gd name="T40" fmla="*/ 884 w 1016"/>
                  <a:gd name="T41" fmla="*/ 347 h 1502"/>
                  <a:gd name="T42" fmla="*/ 873 w 1016"/>
                  <a:gd name="T43" fmla="*/ 389 h 1502"/>
                  <a:gd name="T44" fmla="*/ 802 w 1016"/>
                  <a:gd name="T45" fmla="*/ 433 h 1502"/>
                  <a:gd name="T46" fmla="*/ 689 w 1016"/>
                  <a:gd name="T47" fmla="*/ 360 h 1502"/>
                  <a:gd name="T48" fmla="*/ 577 w 1016"/>
                  <a:gd name="T49" fmla="*/ 265 h 1502"/>
                  <a:gd name="T50" fmla="*/ 440 w 1016"/>
                  <a:gd name="T51" fmla="*/ 274 h 1502"/>
                  <a:gd name="T52" fmla="*/ 352 w 1016"/>
                  <a:gd name="T53" fmla="*/ 347 h 1502"/>
                  <a:gd name="T54" fmla="*/ 274 w 1016"/>
                  <a:gd name="T55" fmla="*/ 409 h 1502"/>
                  <a:gd name="T56" fmla="*/ 106 w 1016"/>
                  <a:gd name="T57" fmla="*/ 384 h 1502"/>
                  <a:gd name="T58" fmla="*/ 47 w 1016"/>
                  <a:gd name="T59" fmla="*/ 281 h 1502"/>
                  <a:gd name="T60" fmla="*/ 87 w 1016"/>
                  <a:gd name="T61" fmla="*/ 188 h 1502"/>
                  <a:gd name="T62" fmla="*/ 157 w 1016"/>
                  <a:gd name="T63" fmla="*/ 135 h 1502"/>
                  <a:gd name="T64" fmla="*/ 221 w 1016"/>
                  <a:gd name="T65" fmla="*/ 102 h 1502"/>
                  <a:gd name="T66" fmla="*/ 219 w 1016"/>
                  <a:gd name="T67" fmla="*/ 27 h 1502"/>
                  <a:gd name="T68" fmla="*/ 175 w 1016"/>
                  <a:gd name="T69" fmla="*/ 0 h 1502"/>
                  <a:gd name="T70" fmla="*/ 106 w 1016"/>
                  <a:gd name="T71" fmla="*/ 31 h 1502"/>
                  <a:gd name="T72" fmla="*/ 102 w 1016"/>
                  <a:gd name="T73" fmla="*/ 91 h 1502"/>
                  <a:gd name="T74" fmla="*/ 51 w 1016"/>
                  <a:gd name="T75" fmla="*/ 159 h 1502"/>
                  <a:gd name="T76" fmla="*/ 0 w 1016"/>
                  <a:gd name="T77" fmla="*/ 276 h 1502"/>
                  <a:gd name="T78" fmla="*/ 60 w 1016"/>
                  <a:gd name="T79" fmla="*/ 406 h 1502"/>
                  <a:gd name="T80" fmla="*/ 232 w 1016"/>
                  <a:gd name="T81" fmla="*/ 457 h 1502"/>
                  <a:gd name="T82" fmla="*/ 318 w 1016"/>
                  <a:gd name="T83" fmla="*/ 462 h 1502"/>
                  <a:gd name="T84" fmla="*/ 356 w 1016"/>
                  <a:gd name="T85" fmla="*/ 861 h 1502"/>
                  <a:gd name="T86" fmla="*/ 277 w 1016"/>
                  <a:gd name="T87" fmla="*/ 914 h 1502"/>
                  <a:gd name="T88" fmla="*/ 217 w 1016"/>
                  <a:gd name="T89" fmla="*/ 994 h 1502"/>
                  <a:gd name="T90" fmla="*/ 208 w 1016"/>
                  <a:gd name="T91" fmla="*/ 1100 h 1502"/>
                  <a:gd name="T92" fmla="*/ 261 w 1016"/>
                  <a:gd name="T93" fmla="*/ 1221 h 1502"/>
                  <a:gd name="T94" fmla="*/ 124 w 1016"/>
                  <a:gd name="T95" fmla="*/ 1336 h 1502"/>
                  <a:gd name="T96" fmla="*/ 153 w 1016"/>
                  <a:gd name="T97" fmla="*/ 1354 h 1502"/>
                  <a:gd name="T98" fmla="*/ 290 w 1016"/>
                  <a:gd name="T99" fmla="*/ 1184 h 1502"/>
                  <a:gd name="T100" fmla="*/ 252 w 1016"/>
                  <a:gd name="T101" fmla="*/ 1080 h 1502"/>
                  <a:gd name="T102" fmla="*/ 268 w 1016"/>
                  <a:gd name="T103" fmla="*/ 996 h 1502"/>
                  <a:gd name="T104" fmla="*/ 316 w 1016"/>
                  <a:gd name="T105" fmla="*/ 941 h 1502"/>
                  <a:gd name="T106" fmla="*/ 367 w 1016"/>
                  <a:gd name="T107" fmla="*/ 998 h 1502"/>
                  <a:gd name="T108" fmla="*/ 807 w 1016"/>
                  <a:gd name="T109" fmla="*/ 908 h 1502"/>
                  <a:gd name="T110" fmla="*/ 930 w 1016"/>
                  <a:gd name="T111" fmla="*/ 1003 h 1502"/>
                  <a:gd name="T112" fmla="*/ 972 w 1016"/>
                  <a:gd name="T113" fmla="*/ 1140 h 1502"/>
                  <a:gd name="T114" fmla="*/ 908 w 1016"/>
                  <a:gd name="T115" fmla="*/ 1279 h 1502"/>
                  <a:gd name="T116" fmla="*/ 974 w 1016"/>
                  <a:gd name="T117" fmla="*/ 1495 h 1502"/>
                  <a:gd name="T118" fmla="*/ 1007 w 1016"/>
                  <a:gd name="T119" fmla="*/ 1493 h 1502"/>
                  <a:gd name="T120" fmla="*/ 1005 w 1016"/>
                  <a:gd name="T121" fmla="*/ 1460 h 1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6" h="1502">
                    <a:moveTo>
                      <a:pt x="893" y="1367"/>
                    </a:moveTo>
                    <a:lnTo>
                      <a:pt x="928" y="1327"/>
                    </a:lnTo>
                    <a:lnTo>
                      <a:pt x="957" y="1288"/>
                    </a:lnTo>
                    <a:lnTo>
                      <a:pt x="981" y="1248"/>
                    </a:lnTo>
                    <a:lnTo>
                      <a:pt x="999" y="1210"/>
                    </a:lnTo>
                    <a:lnTo>
                      <a:pt x="1010" y="1173"/>
                    </a:lnTo>
                    <a:lnTo>
                      <a:pt x="1016" y="1135"/>
                    </a:lnTo>
                    <a:lnTo>
                      <a:pt x="1016" y="1100"/>
                    </a:lnTo>
                    <a:lnTo>
                      <a:pt x="1012" y="1065"/>
                    </a:lnTo>
                    <a:lnTo>
                      <a:pt x="990" y="1009"/>
                    </a:lnTo>
                    <a:lnTo>
                      <a:pt x="957" y="963"/>
                    </a:lnTo>
                    <a:lnTo>
                      <a:pt x="917" y="923"/>
                    </a:lnTo>
                    <a:lnTo>
                      <a:pt x="873" y="892"/>
                    </a:lnTo>
                    <a:lnTo>
                      <a:pt x="831" y="868"/>
                    </a:lnTo>
                    <a:lnTo>
                      <a:pt x="793" y="850"/>
                    </a:lnTo>
                    <a:lnTo>
                      <a:pt x="767" y="839"/>
                    </a:lnTo>
                    <a:lnTo>
                      <a:pt x="756" y="835"/>
                    </a:lnTo>
                    <a:lnTo>
                      <a:pt x="756" y="835"/>
                    </a:lnTo>
                    <a:lnTo>
                      <a:pt x="754" y="835"/>
                    </a:lnTo>
                    <a:lnTo>
                      <a:pt x="754" y="835"/>
                    </a:lnTo>
                    <a:lnTo>
                      <a:pt x="751" y="835"/>
                    </a:lnTo>
                    <a:lnTo>
                      <a:pt x="718" y="482"/>
                    </a:lnTo>
                    <a:lnTo>
                      <a:pt x="771" y="482"/>
                    </a:lnTo>
                    <a:lnTo>
                      <a:pt x="815" y="477"/>
                    </a:lnTo>
                    <a:lnTo>
                      <a:pt x="851" y="466"/>
                    </a:lnTo>
                    <a:lnTo>
                      <a:pt x="877" y="453"/>
                    </a:lnTo>
                    <a:lnTo>
                      <a:pt x="897" y="435"/>
                    </a:lnTo>
                    <a:lnTo>
                      <a:pt x="910" y="417"/>
                    </a:lnTo>
                    <a:lnTo>
                      <a:pt x="919" y="398"/>
                    </a:lnTo>
                    <a:lnTo>
                      <a:pt x="926" y="380"/>
                    </a:lnTo>
                    <a:lnTo>
                      <a:pt x="928" y="360"/>
                    </a:lnTo>
                    <a:lnTo>
                      <a:pt x="928" y="340"/>
                    </a:lnTo>
                    <a:lnTo>
                      <a:pt x="924" y="320"/>
                    </a:lnTo>
                    <a:lnTo>
                      <a:pt x="915" y="303"/>
                    </a:lnTo>
                    <a:lnTo>
                      <a:pt x="904" y="285"/>
                    </a:lnTo>
                    <a:lnTo>
                      <a:pt x="888" y="269"/>
                    </a:lnTo>
                    <a:lnTo>
                      <a:pt x="871" y="256"/>
                    </a:lnTo>
                    <a:lnTo>
                      <a:pt x="853" y="241"/>
                    </a:lnTo>
                    <a:lnTo>
                      <a:pt x="833" y="230"/>
                    </a:lnTo>
                    <a:lnTo>
                      <a:pt x="813" y="219"/>
                    </a:lnTo>
                    <a:lnTo>
                      <a:pt x="791" y="208"/>
                    </a:lnTo>
                    <a:lnTo>
                      <a:pt x="771" y="199"/>
                    </a:lnTo>
                    <a:lnTo>
                      <a:pt x="773" y="199"/>
                    </a:lnTo>
                    <a:lnTo>
                      <a:pt x="773" y="199"/>
                    </a:lnTo>
                    <a:lnTo>
                      <a:pt x="773" y="199"/>
                    </a:lnTo>
                    <a:lnTo>
                      <a:pt x="773" y="197"/>
                    </a:lnTo>
                    <a:lnTo>
                      <a:pt x="771" y="183"/>
                    </a:lnTo>
                    <a:lnTo>
                      <a:pt x="769" y="170"/>
                    </a:lnTo>
                    <a:lnTo>
                      <a:pt x="762" y="159"/>
                    </a:lnTo>
                    <a:lnTo>
                      <a:pt x="754" y="150"/>
                    </a:lnTo>
                    <a:lnTo>
                      <a:pt x="742" y="141"/>
                    </a:lnTo>
                    <a:lnTo>
                      <a:pt x="731" y="135"/>
                    </a:lnTo>
                    <a:lnTo>
                      <a:pt x="718" y="133"/>
                    </a:lnTo>
                    <a:lnTo>
                      <a:pt x="705" y="130"/>
                    </a:lnTo>
                    <a:lnTo>
                      <a:pt x="692" y="133"/>
                    </a:lnTo>
                    <a:lnTo>
                      <a:pt x="678" y="135"/>
                    </a:lnTo>
                    <a:lnTo>
                      <a:pt x="667" y="141"/>
                    </a:lnTo>
                    <a:lnTo>
                      <a:pt x="656" y="150"/>
                    </a:lnTo>
                    <a:lnTo>
                      <a:pt x="648" y="159"/>
                    </a:lnTo>
                    <a:lnTo>
                      <a:pt x="641" y="170"/>
                    </a:lnTo>
                    <a:lnTo>
                      <a:pt x="639" y="183"/>
                    </a:lnTo>
                    <a:lnTo>
                      <a:pt x="636" y="197"/>
                    </a:lnTo>
                    <a:lnTo>
                      <a:pt x="639" y="210"/>
                    </a:lnTo>
                    <a:lnTo>
                      <a:pt x="641" y="223"/>
                    </a:lnTo>
                    <a:lnTo>
                      <a:pt x="648" y="234"/>
                    </a:lnTo>
                    <a:lnTo>
                      <a:pt x="656" y="245"/>
                    </a:lnTo>
                    <a:lnTo>
                      <a:pt x="667" y="254"/>
                    </a:lnTo>
                    <a:lnTo>
                      <a:pt x="678" y="261"/>
                    </a:lnTo>
                    <a:lnTo>
                      <a:pt x="692" y="263"/>
                    </a:lnTo>
                    <a:lnTo>
                      <a:pt x="705" y="265"/>
                    </a:lnTo>
                    <a:lnTo>
                      <a:pt x="720" y="263"/>
                    </a:lnTo>
                    <a:lnTo>
                      <a:pt x="734" y="258"/>
                    </a:lnTo>
                    <a:lnTo>
                      <a:pt x="745" y="252"/>
                    </a:lnTo>
                    <a:lnTo>
                      <a:pt x="756" y="243"/>
                    </a:lnTo>
                    <a:lnTo>
                      <a:pt x="773" y="252"/>
                    </a:lnTo>
                    <a:lnTo>
                      <a:pt x="791" y="258"/>
                    </a:lnTo>
                    <a:lnTo>
                      <a:pt x="809" y="269"/>
                    </a:lnTo>
                    <a:lnTo>
                      <a:pt x="826" y="278"/>
                    </a:lnTo>
                    <a:lnTo>
                      <a:pt x="840" y="289"/>
                    </a:lnTo>
                    <a:lnTo>
                      <a:pt x="855" y="303"/>
                    </a:lnTo>
                    <a:lnTo>
                      <a:pt x="866" y="314"/>
                    </a:lnTo>
                    <a:lnTo>
                      <a:pt x="875" y="327"/>
                    </a:lnTo>
                    <a:lnTo>
                      <a:pt x="879" y="336"/>
                    </a:lnTo>
                    <a:lnTo>
                      <a:pt x="884" y="347"/>
                    </a:lnTo>
                    <a:lnTo>
                      <a:pt x="884" y="356"/>
                    </a:lnTo>
                    <a:lnTo>
                      <a:pt x="882" y="367"/>
                    </a:lnTo>
                    <a:lnTo>
                      <a:pt x="879" y="378"/>
                    </a:lnTo>
                    <a:lnTo>
                      <a:pt x="873" y="389"/>
                    </a:lnTo>
                    <a:lnTo>
                      <a:pt x="864" y="402"/>
                    </a:lnTo>
                    <a:lnTo>
                      <a:pt x="851" y="413"/>
                    </a:lnTo>
                    <a:lnTo>
                      <a:pt x="831" y="424"/>
                    </a:lnTo>
                    <a:lnTo>
                      <a:pt x="802" y="433"/>
                    </a:lnTo>
                    <a:lnTo>
                      <a:pt x="762" y="437"/>
                    </a:lnTo>
                    <a:lnTo>
                      <a:pt x="714" y="435"/>
                    </a:lnTo>
                    <a:lnTo>
                      <a:pt x="705" y="395"/>
                    </a:lnTo>
                    <a:lnTo>
                      <a:pt x="689" y="360"/>
                    </a:lnTo>
                    <a:lnTo>
                      <a:pt x="667" y="329"/>
                    </a:lnTo>
                    <a:lnTo>
                      <a:pt x="641" y="303"/>
                    </a:lnTo>
                    <a:lnTo>
                      <a:pt x="610" y="281"/>
                    </a:lnTo>
                    <a:lnTo>
                      <a:pt x="577" y="265"/>
                    </a:lnTo>
                    <a:lnTo>
                      <a:pt x="539" y="258"/>
                    </a:lnTo>
                    <a:lnTo>
                      <a:pt x="500" y="258"/>
                    </a:lnTo>
                    <a:lnTo>
                      <a:pt x="469" y="265"/>
                    </a:lnTo>
                    <a:lnTo>
                      <a:pt x="440" y="274"/>
                    </a:lnTo>
                    <a:lnTo>
                      <a:pt x="413" y="287"/>
                    </a:lnTo>
                    <a:lnTo>
                      <a:pt x="391" y="305"/>
                    </a:lnTo>
                    <a:lnTo>
                      <a:pt x="369" y="325"/>
                    </a:lnTo>
                    <a:lnTo>
                      <a:pt x="352" y="347"/>
                    </a:lnTo>
                    <a:lnTo>
                      <a:pt x="338" y="373"/>
                    </a:lnTo>
                    <a:lnTo>
                      <a:pt x="327" y="400"/>
                    </a:lnTo>
                    <a:lnTo>
                      <a:pt x="305" y="404"/>
                    </a:lnTo>
                    <a:lnTo>
                      <a:pt x="274" y="409"/>
                    </a:lnTo>
                    <a:lnTo>
                      <a:pt x="232" y="411"/>
                    </a:lnTo>
                    <a:lnTo>
                      <a:pt x="190" y="409"/>
                    </a:lnTo>
                    <a:lnTo>
                      <a:pt x="146" y="402"/>
                    </a:lnTo>
                    <a:lnTo>
                      <a:pt x="106" y="384"/>
                    </a:lnTo>
                    <a:lnTo>
                      <a:pt x="71" y="353"/>
                    </a:lnTo>
                    <a:lnTo>
                      <a:pt x="49" y="311"/>
                    </a:lnTo>
                    <a:lnTo>
                      <a:pt x="47" y="296"/>
                    </a:lnTo>
                    <a:lnTo>
                      <a:pt x="47" y="281"/>
                    </a:lnTo>
                    <a:lnTo>
                      <a:pt x="51" y="261"/>
                    </a:lnTo>
                    <a:lnTo>
                      <a:pt x="60" y="239"/>
                    </a:lnTo>
                    <a:lnTo>
                      <a:pt x="71" y="214"/>
                    </a:lnTo>
                    <a:lnTo>
                      <a:pt x="87" y="188"/>
                    </a:lnTo>
                    <a:lnTo>
                      <a:pt x="109" y="159"/>
                    </a:lnTo>
                    <a:lnTo>
                      <a:pt x="135" y="128"/>
                    </a:lnTo>
                    <a:lnTo>
                      <a:pt x="146" y="133"/>
                    </a:lnTo>
                    <a:lnTo>
                      <a:pt x="157" y="135"/>
                    </a:lnTo>
                    <a:lnTo>
                      <a:pt x="168" y="135"/>
                    </a:lnTo>
                    <a:lnTo>
                      <a:pt x="179" y="133"/>
                    </a:lnTo>
                    <a:lnTo>
                      <a:pt x="204" y="122"/>
                    </a:lnTo>
                    <a:lnTo>
                      <a:pt x="221" y="102"/>
                    </a:lnTo>
                    <a:lnTo>
                      <a:pt x="230" y="77"/>
                    </a:lnTo>
                    <a:lnTo>
                      <a:pt x="230" y="51"/>
                    </a:lnTo>
                    <a:lnTo>
                      <a:pt x="226" y="38"/>
                    </a:lnTo>
                    <a:lnTo>
                      <a:pt x="219" y="27"/>
                    </a:lnTo>
                    <a:lnTo>
                      <a:pt x="210" y="18"/>
                    </a:lnTo>
                    <a:lnTo>
                      <a:pt x="199" y="9"/>
                    </a:lnTo>
                    <a:lnTo>
                      <a:pt x="188" y="4"/>
                    </a:lnTo>
                    <a:lnTo>
                      <a:pt x="175" y="0"/>
                    </a:lnTo>
                    <a:lnTo>
                      <a:pt x="162" y="0"/>
                    </a:lnTo>
                    <a:lnTo>
                      <a:pt x="148" y="2"/>
                    </a:lnTo>
                    <a:lnTo>
                      <a:pt x="124" y="13"/>
                    </a:lnTo>
                    <a:lnTo>
                      <a:pt x="106" y="31"/>
                    </a:lnTo>
                    <a:lnTo>
                      <a:pt x="98" y="55"/>
                    </a:lnTo>
                    <a:lnTo>
                      <a:pt x="98" y="84"/>
                    </a:lnTo>
                    <a:lnTo>
                      <a:pt x="100" y="86"/>
                    </a:lnTo>
                    <a:lnTo>
                      <a:pt x="102" y="91"/>
                    </a:lnTo>
                    <a:lnTo>
                      <a:pt x="102" y="93"/>
                    </a:lnTo>
                    <a:lnTo>
                      <a:pt x="104" y="97"/>
                    </a:lnTo>
                    <a:lnTo>
                      <a:pt x="76" y="128"/>
                    </a:lnTo>
                    <a:lnTo>
                      <a:pt x="51" y="159"/>
                    </a:lnTo>
                    <a:lnTo>
                      <a:pt x="31" y="190"/>
                    </a:lnTo>
                    <a:lnTo>
                      <a:pt x="16" y="219"/>
                    </a:lnTo>
                    <a:lnTo>
                      <a:pt x="7" y="247"/>
                    </a:lnTo>
                    <a:lnTo>
                      <a:pt x="0" y="276"/>
                    </a:lnTo>
                    <a:lnTo>
                      <a:pt x="0" y="303"/>
                    </a:lnTo>
                    <a:lnTo>
                      <a:pt x="7" y="327"/>
                    </a:lnTo>
                    <a:lnTo>
                      <a:pt x="29" y="373"/>
                    </a:lnTo>
                    <a:lnTo>
                      <a:pt x="60" y="406"/>
                    </a:lnTo>
                    <a:lnTo>
                      <a:pt x="98" y="431"/>
                    </a:lnTo>
                    <a:lnTo>
                      <a:pt x="142" y="446"/>
                    </a:lnTo>
                    <a:lnTo>
                      <a:pt x="186" y="455"/>
                    </a:lnTo>
                    <a:lnTo>
                      <a:pt x="232" y="457"/>
                    </a:lnTo>
                    <a:lnTo>
                      <a:pt x="279" y="455"/>
                    </a:lnTo>
                    <a:lnTo>
                      <a:pt x="318" y="448"/>
                    </a:lnTo>
                    <a:lnTo>
                      <a:pt x="318" y="455"/>
                    </a:lnTo>
                    <a:lnTo>
                      <a:pt x="318" y="462"/>
                    </a:lnTo>
                    <a:lnTo>
                      <a:pt x="318" y="468"/>
                    </a:lnTo>
                    <a:lnTo>
                      <a:pt x="321" y="477"/>
                    </a:lnTo>
                    <a:lnTo>
                      <a:pt x="318" y="477"/>
                    </a:lnTo>
                    <a:lnTo>
                      <a:pt x="356" y="861"/>
                    </a:lnTo>
                    <a:lnTo>
                      <a:pt x="336" y="872"/>
                    </a:lnTo>
                    <a:lnTo>
                      <a:pt x="314" y="883"/>
                    </a:lnTo>
                    <a:lnTo>
                      <a:pt x="294" y="899"/>
                    </a:lnTo>
                    <a:lnTo>
                      <a:pt x="277" y="914"/>
                    </a:lnTo>
                    <a:lnTo>
                      <a:pt x="259" y="930"/>
                    </a:lnTo>
                    <a:lnTo>
                      <a:pt x="241" y="950"/>
                    </a:lnTo>
                    <a:lnTo>
                      <a:pt x="228" y="972"/>
                    </a:lnTo>
                    <a:lnTo>
                      <a:pt x="217" y="994"/>
                    </a:lnTo>
                    <a:lnTo>
                      <a:pt x="208" y="1018"/>
                    </a:lnTo>
                    <a:lnTo>
                      <a:pt x="206" y="1045"/>
                    </a:lnTo>
                    <a:lnTo>
                      <a:pt x="204" y="1073"/>
                    </a:lnTo>
                    <a:lnTo>
                      <a:pt x="208" y="1100"/>
                    </a:lnTo>
                    <a:lnTo>
                      <a:pt x="217" y="1131"/>
                    </a:lnTo>
                    <a:lnTo>
                      <a:pt x="228" y="1159"/>
                    </a:lnTo>
                    <a:lnTo>
                      <a:pt x="241" y="1190"/>
                    </a:lnTo>
                    <a:lnTo>
                      <a:pt x="261" y="1221"/>
                    </a:lnTo>
                    <a:lnTo>
                      <a:pt x="133" y="1312"/>
                    </a:lnTo>
                    <a:lnTo>
                      <a:pt x="126" y="1318"/>
                    </a:lnTo>
                    <a:lnTo>
                      <a:pt x="124" y="1327"/>
                    </a:lnTo>
                    <a:lnTo>
                      <a:pt x="124" y="1336"/>
                    </a:lnTo>
                    <a:lnTo>
                      <a:pt x="129" y="1345"/>
                    </a:lnTo>
                    <a:lnTo>
                      <a:pt x="135" y="1352"/>
                    </a:lnTo>
                    <a:lnTo>
                      <a:pt x="144" y="1354"/>
                    </a:lnTo>
                    <a:lnTo>
                      <a:pt x="153" y="1354"/>
                    </a:lnTo>
                    <a:lnTo>
                      <a:pt x="159" y="1349"/>
                    </a:lnTo>
                    <a:lnTo>
                      <a:pt x="323" y="1232"/>
                    </a:lnTo>
                    <a:lnTo>
                      <a:pt x="310" y="1212"/>
                    </a:lnTo>
                    <a:lnTo>
                      <a:pt x="290" y="1184"/>
                    </a:lnTo>
                    <a:lnTo>
                      <a:pt x="277" y="1157"/>
                    </a:lnTo>
                    <a:lnTo>
                      <a:pt x="263" y="1129"/>
                    </a:lnTo>
                    <a:lnTo>
                      <a:pt x="257" y="1104"/>
                    </a:lnTo>
                    <a:lnTo>
                      <a:pt x="252" y="1080"/>
                    </a:lnTo>
                    <a:lnTo>
                      <a:pt x="252" y="1056"/>
                    </a:lnTo>
                    <a:lnTo>
                      <a:pt x="254" y="1034"/>
                    </a:lnTo>
                    <a:lnTo>
                      <a:pt x="261" y="1012"/>
                    </a:lnTo>
                    <a:lnTo>
                      <a:pt x="268" y="996"/>
                    </a:lnTo>
                    <a:lnTo>
                      <a:pt x="279" y="981"/>
                    </a:lnTo>
                    <a:lnTo>
                      <a:pt x="290" y="967"/>
                    </a:lnTo>
                    <a:lnTo>
                      <a:pt x="301" y="954"/>
                    </a:lnTo>
                    <a:lnTo>
                      <a:pt x="316" y="941"/>
                    </a:lnTo>
                    <a:lnTo>
                      <a:pt x="330" y="930"/>
                    </a:lnTo>
                    <a:lnTo>
                      <a:pt x="345" y="919"/>
                    </a:lnTo>
                    <a:lnTo>
                      <a:pt x="360" y="910"/>
                    </a:lnTo>
                    <a:lnTo>
                      <a:pt x="367" y="998"/>
                    </a:lnTo>
                    <a:lnTo>
                      <a:pt x="765" y="959"/>
                    </a:lnTo>
                    <a:lnTo>
                      <a:pt x="758" y="886"/>
                    </a:lnTo>
                    <a:lnTo>
                      <a:pt x="778" y="894"/>
                    </a:lnTo>
                    <a:lnTo>
                      <a:pt x="807" y="908"/>
                    </a:lnTo>
                    <a:lnTo>
                      <a:pt x="837" y="925"/>
                    </a:lnTo>
                    <a:lnTo>
                      <a:pt x="871" y="945"/>
                    </a:lnTo>
                    <a:lnTo>
                      <a:pt x="901" y="972"/>
                    </a:lnTo>
                    <a:lnTo>
                      <a:pt x="930" y="1003"/>
                    </a:lnTo>
                    <a:lnTo>
                      <a:pt x="952" y="1036"/>
                    </a:lnTo>
                    <a:lnTo>
                      <a:pt x="968" y="1076"/>
                    </a:lnTo>
                    <a:lnTo>
                      <a:pt x="972" y="1106"/>
                    </a:lnTo>
                    <a:lnTo>
                      <a:pt x="972" y="1140"/>
                    </a:lnTo>
                    <a:lnTo>
                      <a:pt x="963" y="1173"/>
                    </a:lnTo>
                    <a:lnTo>
                      <a:pt x="952" y="1206"/>
                    </a:lnTo>
                    <a:lnTo>
                      <a:pt x="932" y="1241"/>
                    </a:lnTo>
                    <a:lnTo>
                      <a:pt x="908" y="1279"/>
                    </a:lnTo>
                    <a:lnTo>
                      <a:pt x="879" y="1316"/>
                    </a:lnTo>
                    <a:lnTo>
                      <a:pt x="844" y="1354"/>
                    </a:lnTo>
                    <a:lnTo>
                      <a:pt x="826" y="1371"/>
                    </a:lnTo>
                    <a:lnTo>
                      <a:pt x="974" y="1495"/>
                    </a:lnTo>
                    <a:lnTo>
                      <a:pt x="983" y="1500"/>
                    </a:lnTo>
                    <a:lnTo>
                      <a:pt x="992" y="1502"/>
                    </a:lnTo>
                    <a:lnTo>
                      <a:pt x="1001" y="1500"/>
                    </a:lnTo>
                    <a:lnTo>
                      <a:pt x="1007" y="1493"/>
                    </a:lnTo>
                    <a:lnTo>
                      <a:pt x="1012" y="1486"/>
                    </a:lnTo>
                    <a:lnTo>
                      <a:pt x="1012" y="1475"/>
                    </a:lnTo>
                    <a:lnTo>
                      <a:pt x="1010" y="1466"/>
                    </a:lnTo>
                    <a:lnTo>
                      <a:pt x="1005" y="1460"/>
                    </a:lnTo>
                    <a:lnTo>
                      <a:pt x="893" y="13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a:off x="4896" y="1976"/>
                <a:ext cx="42" cy="44"/>
              </a:xfrm>
              <a:custGeom>
                <a:avLst/>
                <a:gdLst>
                  <a:gd name="T0" fmla="*/ 11 w 42"/>
                  <a:gd name="T1" fmla="*/ 2 h 44"/>
                  <a:gd name="T2" fmla="*/ 5 w 42"/>
                  <a:gd name="T3" fmla="*/ 9 h 44"/>
                  <a:gd name="T4" fmla="*/ 0 w 42"/>
                  <a:gd name="T5" fmla="*/ 16 h 44"/>
                  <a:gd name="T6" fmla="*/ 0 w 42"/>
                  <a:gd name="T7" fmla="*/ 24 h 44"/>
                  <a:gd name="T8" fmla="*/ 2 w 42"/>
                  <a:gd name="T9" fmla="*/ 33 h 44"/>
                  <a:gd name="T10" fmla="*/ 9 w 42"/>
                  <a:gd name="T11" fmla="*/ 40 h 44"/>
                  <a:gd name="T12" fmla="*/ 16 w 42"/>
                  <a:gd name="T13" fmla="*/ 44 h 44"/>
                  <a:gd name="T14" fmla="*/ 24 w 42"/>
                  <a:gd name="T15" fmla="*/ 44 h 44"/>
                  <a:gd name="T16" fmla="*/ 33 w 42"/>
                  <a:gd name="T17" fmla="*/ 42 h 44"/>
                  <a:gd name="T18" fmla="*/ 40 w 42"/>
                  <a:gd name="T19" fmla="*/ 36 h 44"/>
                  <a:gd name="T20" fmla="*/ 42 w 42"/>
                  <a:gd name="T21" fmla="*/ 29 h 44"/>
                  <a:gd name="T22" fmla="*/ 42 w 42"/>
                  <a:gd name="T23" fmla="*/ 20 h 44"/>
                  <a:gd name="T24" fmla="*/ 40 w 42"/>
                  <a:gd name="T25" fmla="*/ 11 h 44"/>
                  <a:gd name="T26" fmla="*/ 35 w 42"/>
                  <a:gd name="T27" fmla="*/ 5 h 44"/>
                  <a:gd name="T28" fmla="*/ 27 w 42"/>
                  <a:gd name="T29" fmla="*/ 0 h 44"/>
                  <a:gd name="T30" fmla="*/ 18 w 42"/>
                  <a:gd name="T31" fmla="*/ 0 h 44"/>
                  <a:gd name="T32" fmla="*/ 11 w 42"/>
                  <a:gd name="T33" fmla="*/ 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44">
                    <a:moveTo>
                      <a:pt x="11" y="2"/>
                    </a:moveTo>
                    <a:lnTo>
                      <a:pt x="5" y="9"/>
                    </a:lnTo>
                    <a:lnTo>
                      <a:pt x="0" y="16"/>
                    </a:lnTo>
                    <a:lnTo>
                      <a:pt x="0" y="24"/>
                    </a:lnTo>
                    <a:lnTo>
                      <a:pt x="2" y="33"/>
                    </a:lnTo>
                    <a:lnTo>
                      <a:pt x="9" y="40"/>
                    </a:lnTo>
                    <a:lnTo>
                      <a:pt x="16" y="44"/>
                    </a:lnTo>
                    <a:lnTo>
                      <a:pt x="24" y="44"/>
                    </a:lnTo>
                    <a:lnTo>
                      <a:pt x="33" y="42"/>
                    </a:lnTo>
                    <a:lnTo>
                      <a:pt x="40" y="36"/>
                    </a:lnTo>
                    <a:lnTo>
                      <a:pt x="42" y="29"/>
                    </a:lnTo>
                    <a:lnTo>
                      <a:pt x="42" y="20"/>
                    </a:lnTo>
                    <a:lnTo>
                      <a:pt x="40" y="11"/>
                    </a:lnTo>
                    <a:lnTo>
                      <a:pt x="35" y="5"/>
                    </a:lnTo>
                    <a:lnTo>
                      <a:pt x="27" y="0"/>
                    </a:lnTo>
                    <a:lnTo>
                      <a:pt x="18" y="0"/>
                    </a:lnTo>
                    <a:lnTo>
                      <a:pt x="1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flipH="1">
                <a:off x="4928" y="1965"/>
                <a:ext cx="400" cy="358"/>
              </a:xfrm>
              <a:custGeom>
                <a:avLst/>
                <a:gdLst>
                  <a:gd name="T0" fmla="*/ 382 w 400"/>
                  <a:gd name="T1" fmla="*/ 95 h 358"/>
                  <a:gd name="T2" fmla="*/ 336 w 400"/>
                  <a:gd name="T3" fmla="*/ 102 h 358"/>
                  <a:gd name="T4" fmla="*/ 333 w 400"/>
                  <a:gd name="T5" fmla="*/ 95 h 358"/>
                  <a:gd name="T6" fmla="*/ 320 w 400"/>
                  <a:gd name="T7" fmla="*/ 73 h 358"/>
                  <a:gd name="T8" fmla="*/ 287 w 400"/>
                  <a:gd name="T9" fmla="*/ 40 h 358"/>
                  <a:gd name="T10" fmla="*/ 243 w 400"/>
                  <a:gd name="T11" fmla="*/ 93 h 358"/>
                  <a:gd name="T12" fmla="*/ 249 w 400"/>
                  <a:gd name="T13" fmla="*/ 97 h 358"/>
                  <a:gd name="T14" fmla="*/ 254 w 400"/>
                  <a:gd name="T15" fmla="*/ 102 h 358"/>
                  <a:gd name="T16" fmla="*/ 256 w 400"/>
                  <a:gd name="T17" fmla="*/ 124 h 358"/>
                  <a:gd name="T18" fmla="*/ 243 w 400"/>
                  <a:gd name="T19" fmla="*/ 139 h 358"/>
                  <a:gd name="T20" fmla="*/ 221 w 400"/>
                  <a:gd name="T21" fmla="*/ 144 h 358"/>
                  <a:gd name="T22" fmla="*/ 205 w 400"/>
                  <a:gd name="T23" fmla="*/ 130 h 358"/>
                  <a:gd name="T24" fmla="*/ 201 w 400"/>
                  <a:gd name="T25" fmla="*/ 108 h 358"/>
                  <a:gd name="T26" fmla="*/ 214 w 400"/>
                  <a:gd name="T27" fmla="*/ 93 h 358"/>
                  <a:gd name="T28" fmla="*/ 227 w 400"/>
                  <a:gd name="T29" fmla="*/ 88 h 358"/>
                  <a:gd name="T30" fmla="*/ 238 w 400"/>
                  <a:gd name="T31" fmla="*/ 91 h 358"/>
                  <a:gd name="T32" fmla="*/ 234 w 400"/>
                  <a:gd name="T33" fmla="*/ 9 h 358"/>
                  <a:gd name="T34" fmla="*/ 192 w 400"/>
                  <a:gd name="T35" fmla="*/ 2 h 358"/>
                  <a:gd name="T36" fmla="*/ 150 w 400"/>
                  <a:gd name="T37" fmla="*/ 2 h 358"/>
                  <a:gd name="T38" fmla="*/ 108 w 400"/>
                  <a:gd name="T39" fmla="*/ 16 h 358"/>
                  <a:gd name="T40" fmla="*/ 59 w 400"/>
                  <a:gd name="T41" fmla="*/ 44 h 358"/>
                  <a:gd name="T42" fmla="*/ 18 w 400"/>
                  <a:gd name="T43" fmla="*/ 102 h 358"/>
                  <a:gd name="T44" fmla="*/ 0 w 400"/>
                  <a:gd name="T45" fmla="*/ 168 h 358"/>
                  <a:gd name="T46" fmla="*/ 6 w 400"/>
                  <a:gd name="T47" fmla="*/ 236 h 358"/>
                  <a:gd name="T48" fmla="*/ 42 w 400"/>
                  <a:gd name="T49" fmla="*/ 298 h 358"/>
                  <a:gd name="T50" fmla="*/ 97 w 400"/>
                  <a:gd name="T51" fmla="*/ 340 h 358"/>
                  <a:gd name="T52" fmla="*/ 163 w 400"/>
                  <a:gd name="T53" fmla="*/ 358 h 358"/>
                  <a:gd name="T54" fmla="*/ 232 w 400"/>
                  <a:gd name="T55" fmla="*/ 351 h 358"/>
                  <a:gd name="T56" fmla="*/ 278 w 400"/>
                  <a:gd name="T57" fmla="*/ 327 h 358"/>
                  <a:gd name="T58" fmla="*/ 300 w 400"/>
                  <a:gd name="T59" fmla="*/ 309 h 358"/>
                  <a:gd name="T60" fmla="*/ 318 w 400"/>
                  <a:gd name="T61" fmla="*/ 287 h 358"/>
                  <a:gd name="T62" fmla="*/ 333 w 400"/>
                  <a:gd name="T63" fmla="*/ 265 h 358"/>
                  <a:gd name="T64" fmla="*/ 333 w 400"/>
                  <a:gd name="T65" fmla="*/ 247 h 358"/>
                  <a:gd name="T66" fmla="*/ 320 w 400"/>
                  <a:gd name="T67" fmla="*/ 241 h 358"/>
                  <a:gd name="T68" fmla="*/ 296 w 400"/>
                  <a:gd name="T69" fmla="*/ 243 h 358"/>
                  <a:gd name="T70" fmla="*/ 263 w 400"/>
                  <a:gd name="T71" fmla="*/ 272 h 358"/>
                  <a:gd name="T72" fmla="*/ 252 w 400"/>
                  <a:gd name="T73" fmla="*/ 285 h 358"/>
                  <a:gd name="T74" fmla="*/ 243 w 400"/>
                  <a:gd name="T75" fmla="*/ 292 h 358"/>
                  <a:gd name="T76" fmla="*/ 232 w 400"/>
                  <a:gd name="T77" fmla="*/ 289 h 358"/>
                  <a:gd name="T78" fmla="*/ 225 w 400"/>
                  <a:gd name="T79" fmla="*/ 281 h 358"/>
                  <a:gd name="T80" fmla="*/ 227 w 400"/>
                  <a:gd name="T81" fmla="*/ 270 h 358"/>
                  <a:gd name="T82" fmla="*/ 236 w 400"/>
                  <a:gd name="T83" fmla="*/ 259 h 358"/>
                  <a:gd name="T84" fmla="*/ 254 w 400"/>
                  <a:gd name="T85" fmla="*/ 239 h 358"/>
                  <a:gd name="T86" fmla="*/ 283 w 400"/>
                  <a:gd name="T87" fmla="*/ 219 h 358"/>
                  <a:gd name="T88" fmla="*/ 318 w 400"/>
                  <a:gd name="T89" fmla="*/ 210 h 358"/>
                  <a:gd name="T90" fmla="*/ 333 w 400"/>
                  <a:gd name="T91" fmla="*/ 212 h 358"/>
                  <a:gd name="T92" fmla="*/ 349 w 400"/>
                  <a:gd name="T93" fmla="*/ 221 h 358"/>
                  <a:gd name="T94" fmla="*/ 353 w 400"/>
                  <a:gd name="T95" fmla="*/ 194 h 358"/>
                  <a:gd name="T96" fmla="*/ 353 w 400"/>
                  <a:gd name="T97" fmla="*/ 168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0" h="358">
                    <a:moveTo>
                      <a:pt x="400" y="157"/>
                    </a:moveTo>
                    <a:lnTo>
                      <a:pt x="382" y="95"/>
                    </a:lnTo>
                    <a:lnTo>
                      <a:pt x="338" y="104"/>
                    </a:lnTo>
                    <a:lnTo>
                      <a:pt x="336" y="102"/>
                    </a:lnTo>
                    <a:lnTo>
                      <a:pt x="336" y="97"/>
                    </a:lnTo>
                    <a:lnTo>
                      <a:pt x="333" y="95"/>
                    </a:lnTo>
                    <a:lnTo>
                      <a:pt x="331" y="93"/>
                    </a:lnTo>
                    <a:lnTo>
                      <a:pt x="320" y="73"/>
                    </a:lnTo>
                    <a:lnTo>
                      <a:pt x="305" y="55"/>
                    </a:lnTo>
                    <a:lnTo>
                      <a:pt x="287" y="40"/>
                    </a:lnTo>
                    <a:lnTo>
                      <a:pt x="267" y="27"/>
                    </a:lnTo>
                    <a:lnTo>
                      <a:pt x="243" y="93"/>
                    </a:lnTo>
                    <a:lnTo>
                      <a:pt x="245" y="95"/>
                    </a:lnTo>
                    <a:lnTo>
                      <a:pt x="249" y="97"/>
                    </a:lnTo>
                    <a:lnTo>
                      <a:pt x="252" y="100"/>
                    </a:lnTo>
                    <a:lnTo>
                      <a:pt x="254" y="102"/>
                    </a:lnTo>
                    <a:lnTo>
                      <a:pt x="256" y="113"/>
                    </a:lnTo>
                    <a:lnTo>
                      <a:pt x="256" y="124"/>
                    </a:lnTo>
                    <a:lnTo>
                      <a:pt x="252" y="133"/>
                    </a:lnTo>
                    <a:lnTo>
                      <a:pt x="243" y="139"/>
                    </a:lnTo>
                    <a:lnTo>
                      <a:pt x="232" y="144"/>
                    </a:lnTo>
                    <a:lnTo>
                      <a:pt x="221" y="144"/>
                    </a:lnTo>
                    <a:lnTo>
                      <a:pt x="212" y="139"/>
                    </a:lnTo>
                    <a:lnTo>
                      <a:pt x="205" y="130"/>
                    </a:lnTo>
                    <a:lnTo>
                      <a:pt x="201" y="119"/>
                    </a:lnTo>
                    <a:lnTo>
                      <a:pt x="201" y="108"/>
                    </a:lnTo>
                    <a:lnTo>
                      <a:pt x="205" y="100"/>
                    </a:lnTo>
                    <a:lnTo>
                      <a:pt x="214" y="93"/>
                    </a:lnTo>
                    <a:lnTo>
                      <a:pt x="221" y="91"/>
                    </a:lnTo>
                    <a:lnTo>
                      <a:pt x="227" y="88"/>
                    </a:lnTo>
                    <a:lnTo>
                      <a:pt x="234" y="88"/>
                    </a:lnTo>
                    <a:lnTo>
                      <a:pt x="238" y="91"/>
                    </a:lnTo>
                    <a:lnTo>
                      <a:pt x="254" y="18"/>
                    </a:lnTo>
                    <a:lnTo>
                      <a:pt x="234" y="9"/>
                    </a:lnTo>
                    <a:lnTo>
                      <a:pt x="214" y="5"/>
                    </a:lnTo>
                    <a:lnTo>
                      <a:pt x="192" y="2"/>
                    </a:lnTo>
                    <a:lnTo>
                      <a:pt x="172" y="0"/>
                    </a:lnTo>
                    <a:lnTo>
                      <a:pt x="150" y="2"/>
                    </a:lnTo>
                    <a:lnTo>
                      <a:pt x="130" y="7"/>
                    </a:lnTo>
                    <a:lnTo>
                      <a:pt x="108" y="16"/>
                    </a:lnTo>
                    <a:lnTo>
                      <a:pt x="88" y="24"/>
                    </a:lnTo>
                    <a:lnTo>
                      <a:pt x="59" y="44"/>
                    </a:lnTo>
                    <a:lnTo>
                      <a:pt x="35" y="71"/>
                    </a:lnTo>
                    <a:lnTo>
                      <a:pt x="18" y="102"/>
                    </a:lnTo>
                    <a:lnTo>
                      <a:pt x="4" y="133"/>
                    </a:lnTo>
                    <a:lnTo>
                      <a:pt x="0" y="168"/>
                    </a:lnTo>
                    <a:lnTo>
                      <a:pt x="0" y="201"/>
                    </a:lnTo>
                    <a:lnTo>
                      <a:pt x="6" y="236"/>
                    </a:lnTo>
                    <a:lnTo>
                      <a:pt x="22" y="270"/>
                    </a:lnTo>
                    <a:lnTo>
                      <a:pt x="42" y="298"/>
                    </a:lnTo>
                    <a:lnTo>
                      <a:pt x="68" y="323"/>
                    </a:lnTo>
                    <a:lnTo>
                      <a:pt x="97" y="340"/>
                    </a:lnTo>
                    <a:lnTo>
                      <a:pt x="130" y="353"/>
                    </a:lnTo>
                    <a:lnTo>
                      <a:pt x="163" y="358"/>
                    </a:lnTo>
                    <a:lnTo>
                      <a:pt x="196" y="358"/>
                    </a:lnTo>
                    <a:lnTo>
                      <a:pt x="232" y="351"/>
                    </a:lnTo>
                    <a:lnTo>
                      <a:pt x="265" y="336"/>
                    </a:lnTo>
                    <a:lnTo>
                      <a:pt x="278" y="327"/>
                    </a:lnTo>
                    <a:lnTo>
                      <a:pt x="289" y="318"/>
                    </a:lnTo>
                    <a:lnTo>
                      <a:pt x="300" y="309"/>
                    </a:lnTo>
                    <a:lnTo>
                      <a:pt x="309" y="298"/>
                    </a:lnTo>
                    <a:lnTo>
                      <a:pt x="318" y="287"/>
                    </a:lnTo>
                    <a:lnTo>
                      <a:pt x="327" y="276"/>
                    </a:lnTo>
                    <a:lnTo>
                      <a:pt x="333" y="265"/>
                    </a:lnTo>
                    <a:lnTo>
                      <a:pt x="340" y="252"/>
                    </a:lnTo>
                    <a:lnTo>
                      <a:pt x="333" y="247"/>
                    </a:lnTo>
                    <a:lnTo>
                      <a:pt x="327" y="243"/>
                    </a:lnTo>
                    <a:lnTo>
                      <a:pt x="320" y="241"/>
                    </a:lnTo>
                    <a:lnTo>
                      <a:pt x="316" y="239"/>
                    </a:lnTo>
                    <a:lnTo>
                      <a:pt x="296" y="243"/>
                    </a:lnTo>
                    <a:lnTo>
                      <a:pt x="278" y="256"/>
                    </a:lnTo>
                    <a:lnTo>
                      <a:pt x="263" y="272"/>
                    </a:lnTo>
                    <a:lnTo>
                      <a:pt x="252" y="285"/>
                    </a:lnTo>
                    <a:lnTo>
                      <a:pt x="252" y="285"/>
                    </a:lnTo>
                    <a:lnTo>
                      <a:pt x="247" y="289"/>
                    </a:lnTo>
                    <a:lnTo>
                      <a:pt x="243" y="292"/>
                    </a:lnTo>
                    <a:lnTo>
                      <a:pt x="236" y="292"/>
                    </a:lnTo>
                    <a:lnTo>
                      <a:pt x="232" y="289"/>
                    </a:lnTo>
                    <a:lnTo>
                      <a:pt x="227" y="285"/>
                    </a:lnTo>
                    <a:lnTo>
                      <a:pt x="225" y="281"/>
                    </a:lnTo>
                    <a:lnTo>
                      <a:pt x="225" y="274"/>
                    </a:lnTo>
                    <a:lnTo>
                      <a:pt x="227" y="270"/>
                    </a:lnTo>
                    <a:lnTo>
                      <a:pt x="230" y="267"/>
                    </a:lnTo>
                    <a:lnTo>
                      <a:pt x="236" y="259"/>
                    </a:lnTo>
                    <a:lnTo>
                      <a:pt x="243" y="250"/>
                    </a:lnTo>
                    <a:lnTo>
                      <a:pt x="254" y="239"/>
                    </a:lnTo>
                    <a:lnTo>
                      <a:pt x="267" y="228"/>
                    </a:lnTo>
                    <a:lnTo>
                      <a:pt x="283" y="219"/>
                    </a:lnTo>
                    <a:lnTo>
                      <a:pt x="300" y="212"/>
                    </a:lnTo>
                    <a:lnTo>
                      <a:pt x="318" y="210"/>
                    </a:lnTo>
                    <a:lnTo>
                      <a:pt x="324" y="210"/>
                    </a:lnTo>
                    <a:lnTo>
                      <a:pt x="333" y="212"/>
                    </a:lnTo>
                    <a:lnTo>
                      <a:pt x="340" y="217"/>
                    </a:lnTo>
                    <a:lnTo>
                      <a:pt x="349" y="221"/>
                    </a:lnTo>
                    <a:lnTo>
                      <a:pt x="351" y="208"/>
                    </a:lnTo>
                    <a:lnTo>
                      <a:pt x="353" y="194"/>
                    </a:lnTo>
                    <a:lnTo>
                      <a:pt x="353" y="181"/>
                    </a:lnTo>
                    <a:lnTo>
                      <a:pt x="353" y="168"/>
                    </a:lnTo>
                    <a:lnTo>
                      <a:pt x="400"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a:off x="5072" y="1983"/>
                <a:ext cx="29" cy="75"/>
              </a:xfrm>
              <a:custGeom>
                <a:avLst/>
                <a:gdLst>
                  <a:gd name="T0" fmla="*/ 5 w 29"/>
                  <a:gd name="T1" fmla="*/ 75 h 75"/>
                  <a:gd name="T2" fmla="*/ 29 w 29"/>
                  <a:gd name="T3" fmla="*/ 9 h 75"/>
                  <a:gd name="T4" fmla="*/ 27 w 29"/>
                  <a:gd name="T5" fmla="*/ 6 h 75"/>
                  <a:gd name="T6" fmla="*/ 22 w 29"/>
                  <a:gd name="T7" fmla="*/ 4 h 75"/>
                  <a:gd name="T8" fmla="*/ 20 w 29"/>
                  <a:gd name="T9" fmla="*/ 2 h 75"/>
                  <a:gd name="T10" fmla="*/ 16 w 29"/>
                  <a:gd name="T11" fmla="*/ 0 h 75"/>
                  <a:gd name="T12" fmla="*/ 0 w 29"/>
                  <a:gd name="T13" fmla="*/ 73 h 75"/>
                  <a:gd name="T14" fmla="*/ 3 w 29"/>
                  <a:gd name="T15" fmla="*/ 73 h 75"/>
                  <a:gd name="T16" fmla="*/ 3 w 29"/>
                  <a:gd name="T17" fmla="*/ 73 h 75"/>
                  <a:gd name="T18" fmla="*/ 3 w 29"/>
                  <a:gd name="T19" fmla="*/ 73 h 75"/>
                  <a:gd name="T20" fmla="*/ 5 w 29"/>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75">
                    <a:moveTo>
                      <a:pt x="5" y="75"/>
                    </a:moveTo>
                    <a:lnTo>
                      <a:pt x="29" y="9"/>
                    </a:lnTo>
                    <a:lnTo>
                      <a:pt x="27" y="6"/>
                    </a:lnTo>
                    <a:lnTo>
                      <a:pt x="22" y="4"/>
                    </a:lnTo>
                    <a:lnTo>
                      <a:pt x="20" y="2"/>
                    </a:lnTo>
                    <a:lnTo>
                      <a:pt x="16" y="0"/>
                    </a:lnTo>
                    <a:lnTo>
                      <a:pt x="0" y="73"/>
                    </a:lnTo>
                    <a:lnTo>
                      <a:pt x="3" y="73"/>
                    </a:lnTo>
                    <a:lnTo>
                      <a:pt x="3" y="73"/>
                    </a:lnTo>
                    <a:lnTo>
                      <a:pt x="3" y="73"/>
                    </a:lnTo>
                    <a:lnTo>
                      <a:pt x="5"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a:off x="4794" y="1342"/>
                <a:ext cx="236" cy="389"/>
              </a:xfrm>
              <a:custGeom>
                <a:avLst/>
                <a:gdLst>
                  <a:gd name="T0" fmla="*/ 190 w 236"/>
                  <a:gd name="T1" fmla="*/ 338 h 389"/>
                  <a:gd name="T2" fmla="*/ 186 w 236"/>
                  <a:gd name="T3" fmla="*/ 294 h 389"/>
                  <a:gd name="T4" fmla="*/ 190 w 236"/>
                  <a:gd name="T5" fmla="*/ 259 h 389"/>
                  <a:gd name="T6" fmla="*/ 199 w 236"/>
                  <a:gd name="T7" fmla="*/ 228 h 389"/>
                  <a:gd name="T8" fmla="*/ 210 w 236"/>
                  <a:gd name="T9" fmla="*/ 199 h 389"/>
                  <a:gd name="T10" fmla="*/ 223 w 236"/>
                  <a:gd name="T11" fmla="*/ 175 h 389"/>
                  <a:gd name="T12" fmla="*/ 232 w 236"/>
                  <a:gd name="T13" fmla="*/ 146 h 389"/>
                  <a:gd name="T14" fmla="*/ 236 w 236"/>
                  <a:gd name="T15" fmla="*/ 115 h 389"/>
                  <a:gd name="T16" fmla="*/ 234 w 236"/>
                  <a:gd name="T17" fmla="*/ 80 h 389"/>
                  <a:gd name="T18" fmla="*/ 228 w 236"/>
                  <a:gd name="T19" fmla="*/ 60 h 389"/>
                  <a:gd name="T20" fmla="*/ 219 w 236"/>
                  <a:gd name="T21" fmla="*/ 42 h 389"/>
                  <a:gd name="T22" fmla="*/ 205 w 236"/>
                  <a:gd name="T23" fmla="*/ 29 h 389"/>
                  <a:gd name="T24" fmla="*/ 190 w 236"/>
                  <a:gd name="T25" fmla="*/ 18 h 389"/>
                  <a:gd name="T26" fmla="*/ 172 w 236"/>
                  <a:gd name="T27" fmla="*/ 9 h 389"/>
                  <a:gd name="T28" fmla="*/ 152 w 236"/>
                  <a:gd name="T29" fmla="*/ 3 h 389"/>
                  <a:gd name="T30" fmla="*/ 133 w 236"/>
                  <a:gd name="T31" fmla="*/ 0 h 389"/>
                  <a:gd name="T32" fmla="*/ 113 w 236"/>
                  <a:gd name="T33" fmla="*/ 3 h 389"/>
                  <a:gd name="T34" fmla="*/ 88 w 236"/>
                  <a:gd name="T35" fmla="*/ 9 h 389"/>
                  <a:gd name="T36" fmla="*/ 69 w 236"/>
                  <a:gd name="T37" fmla="*/ 18 h 389"/>
                  <a:gd name="T38" fmla="*/ 49 w 236"/>
                  <a:gd name="T39" fmla="*/ 29 h 389"/>
                  <a:gd name="T40" fmla="*/ 33 w 236"/>
                  <a:gd name="T41" fmla="*/ 42 h 389"/>
                  <a:gd name="T42" fmla="*/ 22 w 236"/>
                  <a:gd name="T43" fmla="*/ 58 h 389"/>
                  <a:gd name="T44" fmla="*/ 11 w 236"/>
                  <a:gd name="T45" fmla="*/ 78 h 389"/>
                  <a:gd name="T46" fmla="*/ 5 w 236"/>
                  <a:gd name="T47" fmla="*/ 98 h 389"/>
                  <a:gd name="T48" fmla="*/ 0 w 236"/>
                  <a:gd name="T49" fmla="*/ 122 h 389"/>
                  <a:gd name="T50" fmla="*/ 73 w 236"/>
                  <a:gd name="T51" fmla="*/ 135 h 389"/>
                  <a:gd name="T52" fmla="*/ 75 w 236"/>
                  <a:gd name="T53" fmla="*/ 115 h 389"/>
                  <a:gd name="T54" fmla="*/ 84 w 236"/>
                  <a:gd name="T55" fmla="*/ 95 h 389"/>
                  <a:gd name="T56" fmla="*/ 95 w 236"/>
                  <a:gd name="T57" fmla="*/ 80 h 389"/>
                  <a:gd name="T58" fmla="*/ 115 w 236"/>
                  <a:gd name="T59" fmla="*/ 71 h 389"/>
                  <a:gd name="T60" fmla="*/ 128 w 236"/>
                  <a:gd name="T61" fmla="*/ 71 h 389"/>
                  <a:gd name="T62" fmla="*/ 139 w 236"/>
                  <a:gd name="T63" fmla="*/ 78 h 389"/>
                  <a:gd name="T64" fmla="*/ 146 w 236"/>
                  <a:gd name="T65" fmla="*/ 87 h 389"/>
                  <a:gd name="T66" fmla="*/ 150 w 236"/>
                  <a:gd name="T67" fmla="*/ 98 h 389"/>
                  <a:gd name="T68" fmla="*/ 152 w 236"/>
                  <a:gd name="T69" fmla="*/ 120 h 389"/>
                  <a:gd name="T70" fmla="*/ 148 w 236"/>
                  <a:gd name="T71" fmla="*/ 142 h 389"/>
                  <a:gd name="T72" fmla="*/ 139 w 236"/>
                  <a:gd name="T73" fmla="*/ 168 h 389"/>
                  <a:gd name="T74" fmla="*/ 130 w 236"/>
                  <a:gd name="T75" fmla="*/ 197 h 389"/>
                  <a:gd name="T76" fmla="*/ 122 w 236"/>
                  <a:gd name="T77" fmla="*/ 226 h 389"/>
                  <a:gd name="T78" fmla="*/ 115 w 236"/>
                  <a:gd name="T79" fmla="*/ 259 h 389"/>
                  <a:gd name="T80" fmla="*/ 113 w 236"/>
                  <a:gd name="T81" fmla="*/ 292 h 389"/>
                  <a:gd name="T82" fmla="*/ 117 w 236"/>
                  <a:gd name="T83" fmla="*/ 329 h 389"/>
                  <a:gd name="T84" fmla="*/ 128 w 236"/>
                  <a:gd name="T85" fmla="*/ 389 h 389"/>
                  <a:gd name="T86" fmla="*/ 197 w 236"/>
                  <a:gd name="T87" fmla="*/ 376 h 389"/>
                  <a:gd name="T88" fmla="*/ 190 w 236"/>
                  <a:gd name="T89" fmla="*/ 338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6" h="389">
                    <a:moveTo>
                      <a:pt x="190" y="338"/>
                    </a:moveTo>
                    <a:lnTo>
                      <a:pt x="186" y="294"/>
                    </a:lnTo>
                    <a:lnTo>
                      <a:pt x="190" y="259"/>
                    </a:lnTo>
                    <a:lnTo>
                      <a:pt x="199" y="228"/>
                    </a:lnTo>
                    <a:lnTo>
                      <a:pt x="210" y="199"/>
                    </a:lnTo>
                    <a:lnTo>
                      <a:pt x="223" y="175"/>
                    </a:lnTo>
                    <a:lnTo>
                      <a:pt x="232" y="146"/>
                    </a:lnTo>
                    <a:lnTo>
                      <a:pt x="236" y="115"/>
                    </a:lnTo>
                    <a:lnTo>
                      <a:pt x="234" y="80"/>
                    </a:lnTo>
                    <a:lnTo>
                      <a:pt x="228" y="60"/>
                    </a:lnTo>
                    <a:lnTo>
                      <a:pt x="219" y="42"/>
                    </a:lnTo>
                    <a:lnTo>
                      <a:pt x="205" y="29"/>
                    </a:lnTo>
                    <a:lnTo>
                      <a:pt x="190" y="18"/>
                    </a:lnTo>
                    <a:lnTo>
                      <a:pt x="172" y="9"/>
                    </a:lnTo>
                    <a:lnTo>
                      <a:pt x="152" y="3"/>
                    </a:lnTo>
                    <a:lnTo>
                      <a:pt x="133" y="0"/>
                    </a:lnTo>
                    <a:lnTo>
                      <a:pt x="113" y="3"/>
                    </a:lnTo>
                    <a:lnTo>
                      <a:pt x="88" y="9"/>
                    </a:lnTo>
                    <a:lnTo>
                      <a:pt x="69" y="18"/>
                    </a:lnTo>
                    <a:lnTo>
                      <a:pt x="49" y="29"/>
                    </a:lnTo>
                    <a:lnTo>
                      <a:pt x="33" y="42"/>
                    </a:lnTo>
                    <a:lnTo>
                      <a:pt x="22" y="58"/>
                    </a:lnTo>
                    <a:lnTo>
                      <a:pt x="11" y="78"/>
                    </a:lnTo>
                    <a:lnTo>
                      <a:pt x="5" y="98"/>
                    </a:lnTo>
                    <a:lnTo>
                      <a:pt x="0" y="122"/>
                    </a:lnTo>
                    <a:lnTo>
                      <a:pt x="73" y="135"/>
                    </a:lnTo>
                    <a:lnTo>
                      <a:pt x="75" y="115"/>
                    </a:lnTo>
                    <a:lnTo>
                      <a:pt x="84" y="95"/>
                    </a:lnTo>
                    <a:lnTo>
                      <a:pt x="95" y="80"/>
                    </a:lnTo>
                    <a:lnTo>
                      <a:pt x="115" y="71"/>
                    </a:lnTo>
                    <a:lnTo>
                      <a:pt x="128" y="71"/>
                    </a:lnTo>
                    <a:lnTo>
                      <a:pt x="139" y="78"/>
                    </a:lnTo>
                    <a:lnTo>
                      <a:pt x="146" y="87"/>
                    </a:lnTo>
                    <a:lnTo>
                      <a:pt x="150" y="98"/>
                    </a:lnTo>
                    <a:lnTo>
                      <a:pt x="152" y="120"/>
                    </a:lnTo>
                    <a:lnTo>
                      <a:pt x="148" y="142"/>
                    </a:lnTo>
                    <a:lnTo>
                      <a:pt x="139" y="168"/>
                    </a:lnTo>
                    <a:lnTo>
                      <a:pt x="130" y="197"/>
                    </a:lnTo>
                    <a:lnTo>
                      <a:pt x="122" y="226"/>
                    </a:lnTo>
                    <a:lnTo>
                      <a:pt x="115" y="259"/>
                    </a:lnTo>
                    <a:lnTo>
                      <a:pt x="113" y="292"/>
                    </a:lnTo>
                    <a:lnTo>
                      <a:pt x="117" y="329"/>
                    </a:lnTo>
                    <a:lnTo>
                      <a:pt x="128" y="389"/>
                    </a:lnTo>
                    <a:lnTo>
                      <a:pt x="197" y="376"/>
                    </a:lnTo>
                    <a:lnTo>
                      <a:pt x="190" y="33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a:off x="4924" y="1764"/>
                <a:ext cx="102" cy="100"/>
              </a:xfrm>
              <a:custGeom>
                <a:avLst/>
                <a:gdLst>
                  <a:gd name="T0" fmla="*/ 0 w 102"/>
                  <a:gd name="T1" fmla="*/ 16 h 100"/>
                  <a:gd name="T2" fmla="*/ 16 w 102"/>
                  <a:gd name="T3" fmla="*/ 100 h 100"/>
                  <a:gd name="T4" fmla="*/ 102 w 102"/>
                  <a:gd name="T5" fmla="*/ 84 h 100"/>
                  <a:gd name="T6" fmla="*/ 87 w 102"/>
                  <a:gd name="T7" fmla="*/ 0 h 100"/>
                  <a:gd name="T8" fmla="*/ 0 w 102"/>
                  <a:gd name="T9" fmla="*/ 16 h 100"/>
                </a:gdLst>
                <a:ahLst/>
                <a:cxnLst>
                  <a:cxn ang="0">
                    <a:pos x="T0" y="T1"/>
                  </a:cxn>
                  <a:cxn ang="0">
                    <a:pos x="T2" y="T3"/>
                  </a:cxn>
                  <a:cxn ang="0">
                    <a:pos x="T4" y="T5"/>
                  </a:cxn>
                  <a:cxn ang="0">
                    <a:pos x="T6" y="T7"/>
                  </a:cxn>
                  <a:cxn ang="0">
                    <a:pos x="T8" y="T9"/>
                  </a:cxn>
                </a:cxnLst>
                <a:rect l="0" t="0" r="r" b="b"/>
                <a:pathLst>
                  <a:path w="102" h="100">
                    <a:moveTo>
                      <a:pt x="0" y="16"/>
                    </a:moveTo>
                    <a:lnTo>
                      <a:pt x="16" y="100"/>
                    </a:lnTo>
                    <a:lnTo>
                      <a:pt x="102" y="84"/>
                    </a:lnTo>
                    <a:lnTo>
                      <a:pt x="87" y="0"/>
                    </a:lnTo>
                    <a:lnTo>
                      <a:pt x="0" y="1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 name="Rounded Rectangular Callout 14"/>
            <p:cNvSpPr/>
            <p:nvPr/>
          </p:nvSpPr>
          <p:spPr>
            <a:xfrm>
              <a:off x="3048000" y="2179639"/>
              <a:ext cx="3657600" cy="487362"/>
            </a:xfrm>
            <a:prstGeom prst="wedgeRoundRectCallout">
              <a:avLst>
                <a:gd name="adj1" fmla="val 78108"/>
                <a:gd name="adj2" fmla="val 20625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“Why not all of Python?”</a:t>
              </a:r>
              <a:endParaRPr lang="en-US" dirty="0"/>
            </a:p>
          </p:txBody>
        </p:sp>
      </p:grpSp>
    </p:spTree>
    <p:extLst>
      <p:ext uri="{BB962C8B-B14F-4D97-AF65-F5344CB8AC3E}">
        <p14:creationId xmlns:p14="http://schemas.microsoft.com/office/powerpoint/2010/main" val="354820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a:t>
            </a:r>
            <a:r>
              <a:rPr lang="en-US" dirty="0" smtClean="0"/>
              <a:t>: Demo</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If you were in lecture, you saw a small demonstration of the language here.</a:t>
            </a:r>
            <a:endParaRPr lang="en-US" dirty="0"/>
          </a:p>
        </p:txBody>
      </p:sp>
    </p:spTree>
    <p:extLst>
      <p:ext uri="{BB962C8B-B14F-4D97-AF65-F5344CB8AC3E}">
        <p14:creationId xmlns:p14="http://schemas.microsoft.com/office/powerpoint/2010/main" val="2576590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endParaRPr lang="en-US" strike="sngStrike" dirty="0"/>
          </a:p>
        </p:txBody>
      </p:sp>
      <p:sp>
        <p:nvSpPr>
          <p:cNvPr id="3" name="Content Placeholder 2"/>
          <p:cNvSpPr>
            <a:spLocks noGrp="1"/>
          </p:cNvSpPr>
          <p:nvPr>
            <p:ph idx="1"/>
          </p:nvPr>
        </p:nvSpPr>
        <p:spPr/>
        <p:txBody>
          <a:bodyPr>
            <a:normAutofit lnSpcReduction="10000"/>
          </a:bodyPr>
          <a:lstStyle/>
          <a:p>
            <a:pPr marL="0" indent="0">
              <a:buNone/>
            </a:pPr>
            <a:r>
              <a:rPr lang="en-US" dirty="0" smtClean="0"/>
              <a:t>Unlike </a:t>
            </a:r>
            <a:r>
              <a:rPr lang="en-US" dirty="0" err="1" smtClean="0"/>
              <a:t>calc</a:t>
            </a:r>
            <a:r>
              <a:rPr lang="en-US" dirty="0" smtClean="0"/>
              <a:t>, it is organized into a variety of files.</a:t>
            </a:r>
            <a:endParaRPr lang="en-US" dirty="0"/>
          </a:p>
          <a:p>
            <a:pPr marL="0" indent="0">
              <a:buNone/>
            </a:pPr>
            <a:endParaRPr lang="en-US" dirty="0" smtClean="0"/>
          </a:p>
          <a:p>
            <a:pPr marL="0" indent="0">
              <a:buNone/>
            </a:pPr>
            <a:r>
              <a:rPr lang="en-US" dirty="0" smtClean="0"/>
              <a:t>Core parts:</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interpreter.py</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parsing.py</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environments.py</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statements.py</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values.py</a:t>
            </a:r>
          </a:p>
        </p:txBody>
      </p:sp>
      <p:pic>
        <p:nvPicPr>
          <p:cNvPr id="6146" name="Picture 2" descr="C:\Users\Tom\AppData\Local\Microsoft\Windows\Temporary Internet Files\Content.IE5\2KM4G9E1\MC9003840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2880102"/>
            <a:ext cx="2363353"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01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principle, works the same as Calc.</a:t>
            </a:r>
            <a:br>
              <a:rPr lang="en-US" dirty="0" smtClean="0"/>
            </a:br>
            <a:r>
              <a:rPr lang="en-US" dirty="0" smtClean="0"/>
              <a:t/>
            </a:r>
            <a:br>
              <a:rPr lang="en-US" dirty="0" smtClean="0"/>
            </a:br>
            <a:r>
              <a:rPr lang="en-US" dirty="0" smtClean="0"/>
              <a:t>What’s different?</a:t>
            </a:r>
          </a:p>
          <a:p>
            <a:pPr lvl="1"/>
            <a:r>
              <a:rPr lang="en-US" dirty="0" smtClean="0"/>
              <a:t>Uses the environment model of computation.</a:t>
            </a:r>
          </a:p>
          <a:p>
            <a:pPr lvl="2"/>
            <a:r>
              <a:rPr lang="en-US" dirty="0" smtClean="0"/>
              <a:t>We have variables and they are made available in various (possibly shared) environments.</a:t>
            </a:r>
          </a:p>
          <a:p>
            <a:pPr lvl="2"/>
            <a:r>
              <a:rPr lang="en-US" dirty="0" smtClean="0"/>
              <a:t>Functions have parameters, bodies, and know what environment to extend when being applied.</a:t>
            </a:r>
          </a:p>
          <a:p>
            <a:pPr lvl="1"/>
            <a:r>
              <a:rPr lang="en-US" dirty="0" smtClean="0"/>
              <a:t>Statements (Expression Trees) are a bit smarter.</a:t>
            </a:r>
          </a:p>
          <a:p>
            <a:pPr lvl="2"/>
            <a:r>
              <a:rPr lang="en-US" dirty="0" smtClean="0"/>
              <a:t>Handles evaluating themselves.</a:t>
            </a:r>
          </a:p>
          <a:p>
            <a:pPr lvl="2"/>
            <a:r>
              <a:rPr lang="en-US" dirty="0" smtClean="0"/>
              <a:t>Uses attributes instead of general lists.</a:t>
            </a:r>
          </a:p>
        </p:txBody>
      </p:sp>
    </p:spTree>
    <p:extLst>
      <p:ext uri="{BB962C8B-B14F-4D97-AF65-F5344CB8AC3E}">
        <p14:creationId xmlns:p14="http://schemas.microsoft.com/office/powerpoint/2010/main" val="137072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r>
              <a:rPr lang="en-US" dirty="0" smtClean="0"/>
              <a:t>: </a:t>
            </a:r>
            <a:r>
              <a:rPr lang="en-US" dirty="0" smtClean="0">
                <a:solidFill>
                  <a:srgbClr val="7030A0"/>
                </a:solidFill>
              </a:rPr>
              <a:t>R</a:t>
            </a:r>
            <a:r>
              <a:rPr lang="en-US" dirty="0" smtClean="0">
                <a:solidFill>
                  <a:srgbClr val="0070C0"/>
                </a:solidFill>
              </a:rPr>
              <a:t>E</a:t>
            </a:r>
            <a:r>
              <a:rPr lang="en-US" dirty="0" smtClean="0">
                <a:solidFill>
                  <a:srgbClr val="00B0F0"/>
                </a:solidFill>
              </a:rPr>
              <a:t>P</a:t>
            </a:r>
            <a:r>
              <a:rPr lang="en-US" dirty="0" smtClean="0">
                <a:solidFill>
                  <a:srgbClr val="FF0000"/>
                </a:solidFill>
              </a:rPr>
              <a:t>L</a:t>
            </a:r>
            <a:endParaRPr lang="en-US" dirty="0">
              <a:solidFill>
                <a:srgbClr val="FF0000"/>
              </a:solidFill>
            </a:endParaRPr>
          </a:p>
        </p:txBody>
      </p:sp>
      <p:sp>
        <p:nvSpPr>
          <p:cNvPr id="3" name="Content Placeholder 2"/>
          <p:cNvSpPr>
            <a:spLocks noGrp="1"/>
          </p:cNvSpPr>
          <p:nvPr>
            <p:ph idx="1"/>
          </p:nvPr>
        </p:nvSpPr>
        <p:spPr>
          <a:xfrm>
            <a:off x="76200" y="1600200"/>
            <a:ext cx="8991600" cy="4525963"/>
          </a:xfrm>
        </p:spPr>
        <p:txBody>
          <a:bodyPr>
            <a:normAutofit/>
          </a:bodyPr>
          <a:lstStyle/>
          <a:p>
            <a:pPr marL="0" indent="0">
              <a:buNone/>
            </a:pPr>
            <a:r>
              <a:rPr lang="en-US" sz="2000" dirty="0" err="1">
                <a:latin typeface="Consolas" pitchFamily="49" charset="0"/>
                <a:cs typeface="Consolas" pitchFamily="49" charset="0"/>
              </a:rPr>
              <a:t>def</a:t>
            </a:r>
            <a:r>
              <a:rPr lang="en-US" sz="2000" dirty="0">
                <a:latin typeface="Consolas" pitchFamily="49" charset="0"/>
                <a:cs typeface="Consolas" pitchFamily="49" charset="0"/>
              </a:rPr>
              <a:t> </a:t>
            </a:r>
            <a:r>
              <a:rPr lang="en-US" sz="2000" dirty="0" err="1">
                <a:solidFill>
                  <a:srgbClr val="7030A0"/>
                </a:solidFill>
                <a:latin typeface="Consolas" pitchFamily="49" charset="0"/>
                <a:cs typeface="Consolas" pitchFamily="49" charset="0"/>
              </a:rPr>
              <a:t>read</a:t>
            </a:r>
            <a:r>
              <a:rPr lang="en-US" sz="2000" dirty="0" err="1">
                <a:latin typeface="Consolas" pitchFamily="49" charset="0"/>
                <a:cs typeface="Consolas" pitchFamily="49" charset="0"/>
              </a:rPr>
              <a:t>_</a:t>
            </a:r>
            <a:r>
              <a:rPr lang="en-US" sz="2000" dirty="0" err="1">
                <a:solidFill>
                  <a:srgbClr val="0070C0"/>
                </a:solidFill>
                <a:latin typeface="Consolas" pitchFamily="49" charset="0"/>
                <a:cs typeface="Consolas" pitchFamily="49" charset="0"/>
              </a:rPr>
              <a:t>eval</a:t>
            </a:r>
            <a:r>
              <a:rPr lang="en-US" sz="2000" dirty="0" err="1">
                <a:latin typeface="Consolas" pitchFamily="49" charset="0"/>
                <a:cs typeface="Consolas" pitchFamily="49" charset="0"/>
              </a:rPr>
              <a:t>_</a:t>
            </a:r>
            <a:r>
              <a:rPr lang="en-US" sz="2000" dirty="0" err="1">
                <a:solidFill>
                  <a:srgbClr val="00B0F0"/>
                </a:solidFill>
                <a:latin typeface="Consolas" pitchFamily="49" charset="0"/>
                <a:cs typeface="Consolas" pitchFamily="49" charset="0"/>
              </a:rPr>
              <a:t>print</a:t>
            </a:r>
            <a:r>
              <a:rPr lang="en-US" sz="2000" dirty="0" err="1">
                <a:latin typeface="Consolas" pitchFamily="49" charset="0"/>
                <a:cs typeface="Consolas" pitchFamily="49" charset="0"/>
              </a:rPr>
              <a:t>_</a:t>
            </a:r>
            <a:r>
              <a:rPr lang="en-US" sz="2000" dirty="0" err="1">
                <a:solidFill>
                  <a:srgbClr val="FF0000"/>
                </a:solidFill>
                <a:latin typeface="Consolas" pitchFamily="49" charset="0"/>
                <a:cs typeface="Consolas" pitchFamily="49" charset="0"/>
              </a:rPr>
              <a:t>loop</a:t>
            </a:r>
            <a:r>
              <a:rPr lang="en-US" sz="2000" dirty="0">
                <a:latin typeface="Consolas" pitchFamily="49" charset="0"/>
                <a:cs typeface="Consolas" pitchFamily="49" charset="0"/>
              </a:rPr>
              <a:t>(interactive=True):</a:t>
            </a:r>
          </a:p>
          <a:p>
            <a:pPr marL="0" indent="0">
              <a:buNone/>
            </a:pPr>
            <a:r>
              <a:rPr lang="en-US" sz="2000" dirty="0" smtClean="0">
                <a:latin typeface="Consolas" pitchFamily="49" charset="0"/>
                <a:cs typeface="Consolas" pitchFamily="49" charset="0"/>
              </a:rPr>
              <a:t>    </a:t>
            </a:r>
            <a:r>
              <a:rPr lang="en-US" sz="2000" dirty="0" smtClean="0">
                <a:solidFill>
                  <a:srgbClr val="FF0000"/>
                </a:solidFill>
                <a:latin typeface="Consolas" pitchFamily="49" charset="0"/>
                <a:cs typeface="Consolas" pitchFamily="49" charset="0"/>
              </a:rPr>
              <a:t>while </a:t>
            </a:r>
            <a:r>
              <a:rPr lang="en-US" sz="2000" dirty="0">
                <a:solidFill>
                  <a:srgbClr val="FF0000"/>
                </a:solidFill>
                <a:latin typeface="Consolas" pitchFamily="49" charset="0"/>
                <a:cs typeface="Consolas" pitchFamily="49" charset="0"/>
              </a:rPr>
              <a:t>True:</a:t>
            </a:r>
          </a:p>
          <a:p>
            <a:pPr marL="0" indent="0">
              <a:buNone/>
            </a:pPr>
            <a:r>
              <a:rPr lang="en-US" sz="2000" dirty="0">
                <a:latin typeface="Consolas" pitchFamily="49" charset="0"/>
                <a:cs typeface="Consolas" pitchFamily="49" charset="0"/>
              </a:rPr>
              <a:t>        try:</a:t>
            </a:r>
          </a:p>
          <a:p>
            <a:pPr marL="0" indent="0">
              <a:buNone/>
            </a:pPr>
            <a:r>
              <a:rPr lang="en-US" sz="2000" dirty="0">
                <a:latin typeface="Consolas" pitchFamily="49" charset="0"/>
                <a:cs typeface="Consolas" pitchFamily="49" charset="0"/>
              </a:rPr>
              <a:t>            </a:t>
            </a:r>
            <a:r>
              <a:rPr lang="en-US" sz="2000" dirty="0" smtClean="0">
                <a:solidFill>
                  <a:srgbClr val="7030A0"/>
                </a:solidFill>
                <a:latin typeface="Consolas" pitchFamily="49" charset="0"/>
                <a:cs typeface="Consolas" pitchFamily="49" charset="0"/>
              </a:rPr>
              <a:t>statement </a:t>
            </a:r>
            <a:r>
              <a:rPr lang="en-US" sz="2000" dirty="0">
                <a:solidFill>
                  <a:srgbClr val="7030A0"/>
                </a:solidFill>
                <a:latin typeface="Consolas" pitchFamily="49" charset="0"/>
                <a:cs typeface="Consolas" pitchFamily="49" charset="0"/>
              </a:rPr>
              <a:t>= </a:t>
            </a:r>
            <a:r>
              <a:rPr lang="en-US" sz="2000" dirty="0" err="1">
                <a:solidFill>
                  <a:srgbClr val="7030A0"/>
                </a:solidFill>
                <a:latin typeface="Consolas" pitchFamily="49" charset="0"/>
                <a:cs typeface="Consolas" pitchFamily="49" charset="0"/>
              </a:rPr>
              <a:t>py_read_and_parse</a:t>
            </a:r>
            <a:r>
              <a:rPr lang="en-US" sz="2000" dirty="0" smtClean="0">
                <a:solidFill>
                  <a:srgbClr val="7030A0"/>
                </a:solidFill>
                <a:latin typeface="Consolas" pitchFamily="49" charset="0"/>
                <a:cs typeface="Consolas" pitchFamily="49" charset="0"/>
              </a:rPr>
              <a:t>()</a:t>
            </a:r>
          </a:p>
          <a:p>
            <a:pPr marL="0" indent="0">
              <a:buNone/>
            </a:pPr>
            <a:r>
              <a:rPr lang="en-US" sz="2000" dirty="0">
                <a:latin typeface="Consolas" pitchFamily="49" charset="0"/>
                <a:cs typeface="Consolas" pitchFamily="49" charset="0"/>
              </a:rPr>
              <a:t> </a:t>
            </a:r>
            <a:r>
              <a:rPr lang="en-US" sz="2000" dirty="0" smtClean="0">
                <a:latin typeface="Consolas" pitchFamily="49" charset="0"/>
                <a:cs typeface="Consolas" pitchFamily="49" charset="0"/>
              </a:rPr>
              <a:t>           </a:t>
            </a:r>
            <a:r>
              <a:rPr lang="en-US" sz="2000" dirty="0" smtClean="0">
                <a:solidFill>
                  <a:srgbClr val="0070C0"/>
                </a:solidFill>
                <a:latin typeface="Consolas" pitchFamily="49" charset="0"/>
                <a:cs typeface="Consolas" pitchFamily="49" charset="0"/>
              </a:rPr>
              <a:t>value = </a:t>
            </a:r>
            <a:r>
              <a:rPr lang="en-US" sz="2000" dirty="0" err="1" smtClean="0">
                <a:solidFill>
                  <a:srgbClr val="0070C0"/>
                </a:solidFill>
                <a:latin typeface="Consolas" pitchFamily="49" charset="0"/>
                <a:cs typeface="Consolas" pitchFamily="49" charset="0"/>
              </a:rPr>
              <a:t>statement.evaluate</a:t>
            </a:r>
            <a:r>
              <a:rPr lang="en-US" sz="2000" dirty="0" smtClean="0">
                <a:solidFill>
                  <a:srgbClr val="0070C0"/>
                </a:solidFill>
                <a:latin typeface="Consolas" pitchFamily="49" charset="0"/>
                <a:cs typeface="Consolas" pitchFamily="49" charset="0"/>
              </a:rPr>
              <a:t>(</a:t>
            </a:r>
            <a:r>
              <a:rPr lang="en-US" sz="2000" dirty="0" err="1" smtClean="0">
                <a:solidFill>
                  <a:srgbClr val="0070C0"/>
                </a:solidFill>
                <a:latin typeface="Consolas" pitchFamily="49" charset="0"/>
                <a:cs typeface="Consolas" pitchFamily="49" charset="0"/>
              </a:rPr>
              <a:t>the_global_environment</a:t>
            </a:r>
            <a:r>
              <a:rPr lang="en-US" sz="2000" dirty="0">
                <a:solidFill>
                  <a:srgbClr val="0070C0"/>
                </a:solidFill>
                <a:latin typeface="Consolas" pitchFamily="49" charset="0"/>
                <a:cs typeface="Consolas" pitchFamily="49" charset="0"/>
              </a:rPr>
              <a:t>)</a:t>
            </a:r>
          </a:p>
          <a:p>
            <a:pPr marL="0" indent="0">
              <a:buNone/>
            </a:pPr>
            <a:r>
              <a:rPr lang="en-US" sz="2000" dirty="0">
                <a:latin typeface="Consolas" pitchFamily="49" charset="0"/>
                <a:cs typeface="Consolas" pitchFamily="49" charset="0"/>
              </a:rPr>
              <a:t>            </a:t>
            </a:r>
            <a:r>
              <a:rPr lang="en-US" sz="2000" dirty="0">
                <a:solidFill>
                  <a:srgbClr val="00B0F0"/>
                </a:solidFill>
                <a:latin typeface="Consolas" pitchFamily="49" charset="0"/>
                <a:cs typeface="Consolas" pitchFamily="49" charset="0"/>
              </a:rPr>
              <a:t>if value != None and interactive:</a:t>
            </a:r>
          </a:p>
          <a:p>
            <a:pPr marL="0" indent="0">
              <a:buNone/>
            </a:pPr>
            <a:r>
              <a:rPr lang="en-US" sz="2000" dirty="0">
                <a:solidFill>
                  <a:srgbClr val="00B0F0"/>
                </a:solidFill>
                <a:latin typeface="Consolas" pitchFamily="49" charset="0"/>
                <a:cs typeface="Consolas" pitchFamily="49" charset="0"/>
              </a:rPr>
              <a:t>                print(</a:t>
            </a:r>
            <a:r>
              <a:rPr lang="en-US" sz="2000" dirty="0" err="1">
                <a:solidFill>
                  <a:srgbClr val="00B0F0"/>
                </a:solidFill>
                <a:latin typeface="Consolas" pitchFamily="49" charset="0"/>
                <a:cs typeface="Consolas" pitchFamily="49" charset="0"/>
              </a:rPr>
              <a:t>repr</a:t>
            </a:r>
            <a:r>
              <a:rPr lang="en-US" sz="2000" dirty="0">
                <a:solidFill>
                  <a:srgbClr val="00B0F0"/>
                </a:solidFill>
                <a:latin typeface="Consolas" pitchFamily="49" charset="0"/>
                <a:cs typeface="Consolas" pitchFamily="49" charset="0"/>
              </a:rPr>
              <a:t>(value))</a:t>
            </a:r>
          </a:p>
          <a:p>
            <a:pPr marL="0" indent="0">
              <a:buNone/>
            </a:pPr>
            <a:r>
              <a:rPr lang="en-US" sz="2000" dirty="0">
                <a:latin typeface="Consolas" pitchFamily="49" charset="0"/>
                <a:cs typeface="Consolas" pitchFamily="49" charset="0"/>
              </a:rPr>
              <a:t>        except </a:t>
            </a:r>
            <a:r>
              <a:rPr lang="en-US" sz="2000" dirty="0" smtClean="0">
                <a:latin typeface="Consolas" pitchFamily="49" charset="0"/>
                <a:cs typeface="Consolas" pitchFamily="49" charset="0"/>
              </a:rPr>
              <a:t>...:</a:t>
            </a:r>
            <a:endParaRPr lang="en-US" sz="2000" dirty="0">
              <a:latin typeface="Consolas" pitchFamily="49" charset="0"/>
              <a:cs typeface="Consolas" pitchFamily="49" charset="0"/>
            </a:endParaRPr>
          </a:p>
          <a:p>
            <a:pPr marL="0" indent="0">
              <a:buNone/>
            </a:pPr>
            <a:r>
              <a:rPr lang="en-US" sz="2000" dirty="0" smtClean="0">
                <a:latin typeface="Consolas" pitchFamily="49" charset="0"/>
                <a:cs typeface="Consolas" pitchFamily="49" charset="0"/>
              </a:rPr>
              <a:t>            ...</a:t>
            </a:r>
            <a:endParaRPr lang="en-US" sz="2000" dirty="0">
              <a:latin typeface="Consolas" pitchFamily="49" charset="0"/>
              <a:cs typeface="Consolas" pitchFamily="49" charset="0"/>
            </a:endParaRPr>
          </a:p>
        </p:txBody>
      </p:sp>
      <p:sp>
        <p:nvSpPr>
          <p:cNvPr id="4" name="TextBox 3"/>
          <p:cNvSpPr txBox="1"/>
          <p:nvPr/>
        </p:nvSpPr>
        <p:spPr>
          <a:xfrm rot="243509">
            <a:off x="5810727" y="2150969"/>
            <a:ext cx="2667000"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smtClean="0"/>
              <a:t>Read in a statement and produce a </a:t>
            </a:r>
            <a:r>
              <a:rPr lang="en-US" dirty="0" err="1" smtClean="0">
                <a:latin typeface="Consolas" pitchFamily="49" charset="0"/>
                <a:cs typeface="Consolas" pitchFamily="49" charset="0"/>
              </a:rPr>
              <a:t>Stmt</a:t>
            </a:r>
            <a:r>
              <a:rPr lang="en-US" dirty="0" smtClean="0"/>
              <a:t> object.</a:t>
            </a:r>
            <a:endParaRPr lang="en-US" dirty="0"/>
          </a:p>
        </p:txBody>
      </p:sp>
      <p:sp>
        <p:nvSpPr>
          <p:cNvPr id="5" name="TextBox 4"/>
          <p:cNvSpPr txBox="1"/>
          <p:nvPr/>
        </p:nvSpPr>
        <p:spPr>
          <a:xfrm>
            <a:off x="6477000" y="3429000"/>
            <a:ext cx="2590800"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smtClean="0"/>
              <a:t>Evaluate the statement we read.  Use the global environment.</a:t>
            </a:r>
            <a:endParaRPr lang="en-US" dirty="0"/>
          </a:p>
        </p:txBody>
      </p:sp>
      <p:sp>
        <p:nvSpPr>
          <p:cNvPr id="6" name="TextBox 5"/>
          <p:cNvSpPr txBox="1"/>
          <p:nvPr/>
        </p:nvSpPr>
        <p:spPr>
          <a:xfrm rot="21336803">
            <a:off x="2991607" y="4242074"/>
            <a:ext cx="33528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dirty="0" smtClean="0"/>
              <a:t>Print the (representation of) the resulting value, if there is one.</a:t>
            </a:r>
            <a:endParaRPr lang="en-US" dirty="0"/>
          </a:p>
        </p:txBody>
      </p:sp>
      <p:sp>
        <p:nvSpPr>
          <p:cNvPr id="7" name="TextBox 6"/>
          <p:cNvSpPr txBox="1"/>
          <p:nvPr/>
        </p:nvSpPr>
        <p:spPr>
          <a:xfrm>
            <a:off x="2438400" y="2038029"/>
            <a:ext cx="14478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Repeatedly...</a:t>
            </a:r>
            <a:endParaRPr lang="en-US" dirty="0"/>
          </a:p>
        </p:txBody>
      </p:sp>
    </p:spTree>
    <p:extLst>
      <p:ext uri="{BB962C8B-B14F-4D97-AF65-F5344CB8AC3E}">
        <p14:creationId xmlns:p14="http://schemas.microsoft.com/office/powerpoint/2010/main" val="380776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Science in the News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371600"/>
            <a:ext cx="6781800" cy="4544770"/>
          </a:xfrm>
          <a:prstGeom prst="rect">
            <a:avLst/>
          </a:prstGeom>
        </p:spPr>
      </p:pic>
      <p:sp>
        <p:nvSpPr>
          <p:cNvPr id="4" name="TextBox 3"/>
          <p:cNvSpPr txBox="1"/>
          <p:nvPr/>
        </p:nvSpPr>
        <p:spPr>
          <a:xfrm>
            <a:off x="2802885" y="5943600"/>
            <a:ext cx="5121915" cy="246221"/>
          </a:xfrm>
          <a:prstGeom prst="rect">
            <a:avLst/>
          </a:prstGeom>
          <a:noFill/>
        </p:spPr>
        <p:txBody>
          <a:bodyPr wrap="none" rtlCol="0">
            <a:spAutoFit/>
          </a:bodyPr>
          <a:lstStyle/>
          <a:p>
            <a:r>
              <a:rPr lang="en-US" sz="1000" dirty="0"/>
              <a:t>http://www.theverge.com/2012/7/26/3188043/robot-baby-osaka-university-asada-laboratory</a:t>
            </a:r>
          </a:p>
        </p:txBody>
      </p:sp>
    </p:spTree>
    <p:extLst>
      <p:ext uri="{BB962C8B-B14F-4D97-AF65-F5344CB8AC3E}">
        <p14:creationId xmlns:p14="http://schemas.microsoft.com/office/powerpoint/2010/main" val="2614047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r>
              <a:rPr lang="en-US" dirty="0" smtClean="0"/>
              <a:t>: </a:t>
            </a:r>
            <a:r>
              <a:rPr lang="en-US" dirty="0" smtClean="0">
                <a:solidFill>
                  <a:srgbClr val="7030A0"/>
                </a:solidFill>
              </a:rPr>
              <a:t>R</a:t>
            </a:r>
            <a:r>
              <a:rPr lang="en-US" dirty="0" smtClean="0">
                <a:solidFill>
                  <a:srgbClr val="0070C0"/>
                </a:solidFill>
              </a:rPr>
              <a:t>E</a:t>
            </a:r>
            <a:r>
              <a:rPr lang="en-US" dirty="0" smtClean="0">
                <a:solidFill>
                  <a:srgbClr val="00B0F0"/>
                </a:solidFill>
              </a:rPr>
              <a:t>P</a:t>
            </a:r>
            <a:r>
              <a:rPr lang="en-US" dirty="0" smtClean="0">
                <a:solidFill>
                  <a:srgbClr val="FF0000"/>
                </a:solidFill>
              </a:rPr>
              <a:t>L</a:t>
            </a:r>
            <a:endParaRPr lang="en-US" dirty="0">
              <a:solidFill>
                <a:srgbClr val="FF0000"/>
              </a:solidFill>
            </a:endParaRPr>
          </a:p>
        </p:txBody>
      </p:sp>
      <p:sp>
        <p:nvSpPr>
          <p:cNvPr id="9" name="TextBox 8"/>
          <p:cNvSpPr txBox="1"/>
          <p:nvPr/>
        </p:nvSpPr>
        <p:spPr>
          <a:xfrm>
            <a:off x="457200" y="2736590"/>
            <a:ext cx="3352800"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800" dirty="0" err="1" smtClean="0"/>
              <a:t>py_read_and_parse</a:t>
            </a:r>
            <a:r>
              <a:rPr lang="en-US" sz="2800" dirty="0" smtClean="0"/>
              <a:t>()</a:t>
            </a:r>
            <a:endParaRPr lang="en-US" sz="2800" dirty="0"/>
          </a:p>
        </p:txBody>
      </p:sp>
      <p:grpSp>
        <p:nvGrpSpPr>
          <p:cNvPr id="23" name="Group 22"/>
          <p:cNvGrpSpPr/>
          <p:nvPr/>
        </p:nvGrpSpPr>
        <p:grpSpPr>
          <a:xfrm>
            <a:off x="1371600" y="3259809"/>
            <a:ext cx="5410200" cy="953146"/>
            <a:chOff x="1371600" y="3259809"/>
            <a:chExt cx="5410200" cy="953146"/>
          </a:xfrm>
        </p:grpSpPr>
        <p:sp>
          <p:nvSpPr>
            <p:cNvPr id="10" name="TextBox 9"/>
            <p:cNvSpPr txBox="1"/>
            <p:nvPr/>
          </p:nvSpPr>
          <p:spPr>
            <a:xfrm>
              <a:off x="1371600" y="3689735"/>
              <a:ext cx="5410200" cy="5232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800" dirty="0" smtClean="0"/>
                <a:t>.evaluate(</a:t>
              </a:r>
              <a:r>
                <a:rPr lang="en-US" sz="2800" dirty="0" err="1" smtClean="0"/>
                <a:t>the_global_environment</a:t>
              </a:r>
              <a:r>
                <a:rPr lang="en-US" sz="2800" dirty="0" smtClean="0"/>
                <a:t>)</a:t>
              </a:r>
              <a:endParaRPr lang="en-US" sz="2800" dirty="0"/>
            </a:p>
          </p:txBody>
        </p:sp>
        <p:cxnSp>
          <p:nvCxnSpPr>
            <p:cNvPr id="13" name="Elbow Connector 12"/>
            <p:cNvCxnSpPr>
              <a:stCxn id="9" idx="2"/>
              <a:endCxn id="10" idx="0"/>
            </p:cNvCxnSpPr>
            <p:nvPr/>
          </p:nvCxnSpPr>
          <p:spPr>
            <a:xfrm rot="16200000" flipH="1">
              <a:off x="2890188" y="2503222"/>
              <a:ext cx="429925" cy="1943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grpSp>
      <p:grpSp>
        <p:nvGrpSpPr>
          <p:cNvPr id="24" name="Group 23"/>
          <p:cNvGrpSpPr/>
          <p:nvPr/>
        </p:nvGrpSpPr>
        <p:grpSpPr>
          <a:xfrm>
            <a:off x="4076701" y="4212954"/>
            <a:ext cx="3771899" cy="816246"/>
            <a:chOff x="4076701" y="4212954"/>
            <a:chExt cx="3771899" cy="816246"/>
          </a:xfrm>
        </p:grpSpPr>
        <p:sp>
          <p:nvSpPr>
            <p:cNvPr id="11" name="TextBox 10"/>
            <p:cNvSpPr txBox="1"/>
            <p:nvPr/>
          </p:nvSpPr>
          <p:spPr>
            <a:xfrm>
              <a:off x="4495800" y="4505980"/>
              <a:ext cx="3352800"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800" dirty="0" smtClean="0"/>
                <a:t>print(</a:t>
              </a:r>
              <a:r>
                <a:rPr lang="en-US" sz="2800" dirty="0" err="1" smtClean="0"/>
                <a:t>repr</a:t>
              </a:r>
              <a:r>
                <a:rPr lang="en-US" sz="2800" dirty="0" smtClean="0"/>
                <a:t>(...))</a:t>
              </a:r>
              <a:endParaRPr lang="en-US" sz="2800" dirty="0"/>
            </a:p>
          </p:txBody>
        </p:sp>
        <p:cxnSp>
          <p:nvCxnSpPr>
            <p:cNvPr id="15" name="Elbow Connector 14"/>
            <p:cNvCxnSpPr>
              <a:stCxn id="10" idx="2"/>
              <a:endCxn id="11" idx="0"/>
            </p:cNvCxnSpPr>
            <p:nvPr/>
          </p:nvCxnSpPr>
          <p:spPr>
            <a:xfrm rot="16200000" flipH="1">
              <a:off x="4977938" y="3311717"/>
              <a:ext cx="293025" cy="2095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grpSp>
      <p:cxnSp>
        <p:nvCxnSpPr>
          <p:cNvPr id="18" name="Elbow Connector 17"/>
          <p:cNvCxnSpPr>
            <a:stCxn id="11" idx="3"/>
            <a:endCxn id="9" idx="0"/>
          </p:cNvCxnSpPr>
          <p:nvPr/>
        </p:nvCxnSpPr>
        <p:spPr>
          <a:xfrm flipH="1" flipV="1">
            <a:off x="2133600" y="2736590"/>
            <a:ext cx="5715000" cy="2031000"/>
          </a:xfrm>
          <a:prstGeom prst="bentConnector4">
            <a:avLst>
              <a:gd name="adj1" fmla="val -8339"/>
              <a:gd name="adj2" fmla="val 128425"/>
            </a:avLst>
          </a:prstGeom>
          <a:ln>
            <a:prstDash val="dash"/>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8567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r>
              <a:rPr lang="en-US" dirty="0" smtClean="0"/>
              <a:t>: Environments</a:t>
            </a:r>
            <a:endParaRPr lang="en-US" dirty="0"/>
          </a:p>
        </p:txBody>
      </p:sp>
      <p:sp>
        <p:nvSpPr>
          <p:cNvPr id="3" name="Content Placeholder 2"/>
          <p:cNvSpPr>
            <a:spLocks noGrp="1"/>
          </p:cNvSpPr>
          <p:nvPr>
            <p:ph idx="1"/>
          </p:nvPr>
        </p:nvSpPr>
        <p:spPr/>
        <p:txBody>
          <a:bodyPr/>
          <a:lstStyle/>
          <a:p>
            <a:pPr marL="0" indent="0">
              <a:buNone/>
            </a:pPr>
            <a:r>
              <a:rPr lang="en-US" dirty="0" smtClean="0"/>
              <a:t>In this language, we use the environment model to keep track of variable names and their values.</a:t>
            </a:r>
          </a:p>
          <a:p>
            <a:pPr marL="0" indent="0">
              <a:buNone/>
            </a:pPr>
            <a:endParaRPr lang="en-US" dirty="0" smtClean="0"/>
          </a:p>
          <a:p>
            <a:pPr marL="0" indent="0">
              <a:buNone/>
            </a:pPr>
            <a:endParaRPr lang="en-US" dirty="0"/>
          </a:p>
          <a:p>
            <a:pPr marL="0" indent="0">
              <a:buNone/>
            </a:pPr>
            <a:endParaRPr lang="en-US" dirty="0"/>
          </a:p>
          <a:p>
            <a:pPr marL="0" indent="0">
              <a:buNone/>
            </a:pPr>
            <a:r>
              <a:rPr lang="en-US" dirty="0" smtClean="0"/>
              <a:t>In </a:t>
            </a:r>
            <a:r>
              <a:rPr lang="en-US" dirty="0" err="1" smtClean="0"/>
              <a:t>Py</a:t>
            </a:r>
            <a:r>
              <a:rPr lang="en-US" dirty="0" smtClean="0"/>
              <a:t>, this is implemented in a class </a:t>
            </a:r>
            <a:r>
              <a:rPr lang="en-US" dirty="0" smtClean="0">
                <a:latin typeface="Consolas" pitchFamily="49" charset="0"/>
                <a:cs typeface="Consolas" pitchFamily="49" charset="0"/>
              </a:rPr>
              <a:t>Environment</a:t>
            </a:r>
            <a:r>
              <a:rPr lang="en-US" dirty="0" smtClean="0">
                <a:cs typeface="Consolas" pitchFamily="49" charset="0"/>
              </a:rPr>
              <a:t>, which behaves much like a dictionary.</a:t>
            </a:r>
            <a:endParaRPr lang="en-US" dirty="0"/>
          </a:p>
        </p:txBody>
      </p:sp>
      <p:grpSp>
        <p:nvGrpSpPr>
          <p:cNvPr id="7" name="Group 6"/>
          <p:cNvGrpSpPr/>
          <p:nvPr/>
        </p:nvGrpSpPr>
        <p:grpSpPr>
          <a:xfrm>
            <a:off x="2286000" y="2590800"/>
            <a:ext cx="1828800" cy="1828800"/>
            <a:chOff x="914400" y="1600200"/>
            <a:chExt cx="1828800" cy="1828800"/>
          </a:xfrm>
        </p:grpSpPr>
        <p:sp>
          <p:nvSpPr>
            <p:cNvPr id="8" name="Rectangle 7"/>
            <p:cNvSpPr/>
            <p:nvPr/>
          </p:nvSpPr>
          <p:spPr>
            <a:xfrm>
              <a:off x="914400" y="1600200"/>
              <a:ext cx="1828800" cy="1828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Rectangle 8"/>
            <p:cNvSpPr/>
            <p:nvPr/>
          </p:nvSpPr>
          <p:spPr>
            <a:xfrm>
              <a:off x="914400" y="1600200"/>
              <a:ext cx="359394"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TextBox 9"/>
            <p:cNvSpPr txBox="1"/>
            <p:nvPr/>
          </p:nvSpPr>
          <p:spPr>
            <a:xfrm>
              <a:off x="914400" y="1600200"/>
              <a:ext cx="359394" cy="369332"/>
            </a:xfrm>
            <a:prstGeom prst="rect">
              <a:avLst/>
            </a:prstGeom>
            <a:noFill/>
          </p:spPr>
          <p:txBody>
            <a:bodyPr wrap="none" rtlCol="0">
              <a:spAutoFit/>
            </a:bodyPr>
            <a:lstStyle/>
            <a:p>
              <a:pPr algn="ctr"/>
              <a:r>
                <a:rPr lang="en-US" dirty="0" smtClean="0">
                  <a:latin typeface="HelveticaNeueLT Std Med" pitchFamily="34" charset="0"/>
                </a:rPr>
                <a:t>G</a:t>
              </a:r>
              <a:endParaRPr lang="en-US" dirty="0">
                <a:latin typeface="HelveticaNeueLT Std Med" pitchFamily="34" charset="0"/>
              </a:endParaRPr>
            </a:p>
          </p:txBody>
        </p:sp>
      </p:grpSp>
      <p:sp>
        <p:nvSpPr>
          <p:cNvPr id="11" name="TextBox 10"/>
          <p:cNvSpPr txBox="1"/>
          <p:nvPr/>
        </p:nvSpPr>
        <p:spPr>
          <a:xfrm>
            <a:off x="2362200" y="3124200"/>
            <a:ext cx="838200" cy="369332"/>
          </a:xfrm>
          <a:prstGeom prst="rect">
            <a:avLst/>
          </a:prstGeom>
          <a:noFill/>
        </p:spPr>
        <p:txBody>
          <a:bodyPr wrap="square" rtlCol="0">
            <a:spAutoFit/>
          </a:bodyPr>
          <a:lstStyle/>
          <a:p>
            <a:r>
              <a:rPr lang="en-US" dirty="0" smtClean="0">
                <a:latin typeface="Consolas" pitchFamily="49" charset="0"/>
                <a:cs typeface="Consolas" pitchFamily="49" charset="0"/>
              </a:rPr>
              <a:t>count</a:t>
            </a:r>
            <a:endParaRPr lang="en-US" dirty="0">
              <a:latin typeface="Consolas" pitchFamily="49" charset="0"/>
              <a:cs typeface="Consolas" pitchFamily="49" charset="0"/>
            </a:endParaRPr>
          </a:p>
        </p:txBody>
      </p:sp>
      <p:cxnSp>
        <p:nvCxnSpPr>
          <p:cNvPr id="12" name="Straight Connector 11"/>
          <p:cNvCxnSpPr>
            <a:stCxn id="11" idx="3"/>
            <a:endCxn id="13" idx="1"/>
          </p:cNvCxnSpPr>
          <p:nvPr/>
        </p:nvCxnSpPr>
        <p:spPr>
          <a:xfrm>
            <a:off x="3200400" y="3308866"/>
            <a:ext cx="419100" cy="0"/>
          </a:xfrm>
          <a:prstGeom prst="line">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19500" y="3124200"/>
            <a:ext cx="266700" cy="369332"/>
          </a:xfrm>
          <a:prstGeom prst="rect">
            <a:avLst/>
          </a:prstGeom>
          <a:noFill/>
        </p:spPr>
        <p:txBody>
          <a:bodyPr wrap="square" rtlCol="0">
            <a:spAutoFit/>
          </a:bodyPr>
          <a:lstStyle/>
          <a:p>
            <a:r>
              <a:rPr lang="en-US" dirty="0" smtClean="0">
                <a:latin typeface="Consolas" pitchFamily="49" charset="0"/>
                <a:cs typeface="Consolas" pitchFamily="49" charset="0"/>
              </a:rPr>
              <a:t>0</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3485102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r>
              <a:rPr lang="en-US" dirty="0" smtClean="0"/>
              <a:t>: Environments</a:t>
            </a:r>
            <a:endParaRPr lang="en-US" dirty="0"/>
          </a:p>
        </p:txBody>
      </p:sp>
      <p:sp>
        <p:nvSpPr>
          <p:cNvPr id="3" name="Content Placeholder 2"/>
          <p:cNvSpPr>
            <a:spLocks noGrp="1"/>
          </p:cNvSpPr>
          <p:nvPr>
            <p:ph idx="1"/>
          </p:nvPr>
        </p:nvSpPr>
        <p:spPr>
          <a:xfrm>
            <a:off x="228600" y="1600200"/>
            <a:ext cx="8915400" cy="4525963"/>
          </a:xfrm>
        </p:spPr>
        <p:txBody>
          <a:bodyPr>
            <a:normAutofit/>
          </a:bodyPr>
          <a:lstStyle/>
          <a:p>
            <a:pPr marL="0" indent="0">
              <a:buNone/>
            </a:pPr>
            <a:r>
              <a:rPr lang="en-US" sz="2400" dirty="0">
                <a:latin typeface="Consolas" pitchFamily="49" charset="0"/>
                <a:cs typeface="Consolas" pitchFamily="49" charset="0"/>
              </a:rPr>
              <a:t>class Environment</a:t>
            </a:r>
            <a:r>
              <a:rPr lang="en-US" sz="2400" dirty="0" smtClean="0">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def</a:t>
            </a:r>
            <a:r>
              <a:rPr lang="en-US" sz="2400" dirty="0">
                <a:latin typeface="Consolas" pitchFamily="49" charset="0"/>
                <a:cs typeface="Consolas" pitchFamily="49" charset="0"/>
              </a:rPr>
              <a:t> __</a:t>
            </a:r>
            <a:r>
              <a:rPr lang="en-US" sz="2400" dirty="0" err="1">
                <a:latin typeface="Consolas" pitchFamily="49" charset="0"/>
                <a:cs typeface="Consolas" pitchFamily="49" charset="0"/>
              </a:rPr>
              <a:t>init</a:t>
            </a:r>
            <a:r>
              <a:rPr lang="en-US" sz="2400" dirty="0">
                <a:latin typeface="Consolas" pitchFamily="49" charset="0"/>
                <a:cs typeface="Consolas" pitchFamily="49" charset="0"/>
              </a:rPr>
              <a:t>__(self, </a:t>
            </a:r>
            <a:r>
              <a:rPr lang="en-US" sz="2400" dirty="0" err="1">
                <a:latin typeface="Consolas" pitchFamily="49" charset="0"/>
                <a:cs typeface="Consolas" pitchFamily="49" charset="0"/>
              </a:rPr>
              <a:t>enclosing_environment</a:t>
            </a:r>
            <a:r>
              <a:rPr lang="en-US" sz="2400" dirty="0">
                <a:latin typeface="Consolas" pitchFamily="49" charset="0"/>
                <a:cs typeface="Consolas" pitchFamily="49" charset="0"/>
              </a:rPr>
              <a:t>=None):</a:t>
            </a:r>
          </a:p>
          <a:p>
            <a:pPr marL="0" indent="0">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self.enclosing</a:t>
            </a:r>
            <a:r>
              <a:rPr lang="en-US" sz="2400" dirty="0" smtClean="0">
                <a:latin typeface="Consolas" pitchFamily="49" charset="0"/>
                <a:cs typeface="Consolas" pitchFamily="49" charset="0"/>
              </a:rPr>
              <a:t> </a:t>
            </a:r>
            <a:r>
              <a:rPr lang="en-US" sz="2400" dirty="0">
                <a:latin typeface="Consolas" pitchFamily="49" charset="0"/>
                <a:cs typeface="Consolas" pitchFamily="49" charset="0"/>
              </a:rPr>
              <a:t>= </a:t>
            </a:r>
            <a:r>
              <a:rPr lang="en-US" sz="2400" dirty="0" err="1">
                <a:latin typeface="Consolas" pitchFamily="49" charset="0"/>
                <a:cs typeface="Consolas" pitchFamily="49" charset="0"/>
              </a:rPr>
              <a:t>enclosing_environment</a:t>
            </a: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self.bindings</a:t>
            </a:r>
            <a:r>
              <a:rPr lang="en-US" sz="2400" dirty="0">
                <a:latin typeface="Consolas" pitchFamily="49" charset="0"/>
                <a:cs typeface="Consolas" pitchFamily="49" charset="0"/>
              </a:rPr>
              <a:t> = {}</a:t>
            </a: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self.nonlocals</a:t>
            </a:r>
            <a:r>
              <a:rPr lang="en-US" sz="2400" dirty="0">
                <a:latin typeface="Consolas" pitchFamily="49" charset="0"/>
                <a:cs typeface="Consolas" pitchFamily="49" charset="0"/>
              </a:rPr>
              <a:t> = </a:t>
            </a:r>
            <a:r>
              <a:rPr lang="en-US" sz="2400" dirty="0" smtClean="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a:t>
            </a:r>
          </a:p>
        </p:txBody>
      </p:sp>
      <p:grpSp>
        <p:nvGrpSpPr>
          <p:cNvPr id="15" name="Group 14"/>
          <p:cNvGrpSpPr/>
          <p:nvPr/>
        </p:nvGrpSpPr>
        <p:grpSpPr>
          <a:xfrm>
            <a:off x="762000" y="3276601"/>
            <a:ext cx="2590800" cy="2246530"/>
            <a:chOff x="762000" y="3276601"/>
            <a:chExt cx="2590800" cy="2246530"/>
          </a:xfrm>
        </p:grpSpPr>
        <p:sp>
          <p:nvSpPr>
            <p:cNvPr id="4" name="TextBox 3"/>
            <p:cNvSpPr txBox="1"/>
            <p:nvPr/>
          </p:nvSpPr>
          <p:spPr>
            <a:xfrm rot="262166">
              <a:off x="762000" y="4876800"/>
              <a:ext cx="25908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dirty="0" smtClean="0"/>
                <a:t>The environment that this one extends.</a:t>
              </a:r>
              <a:endParaRPr lang="en-US" dirty="0"/>
            </a:p>
          </p:txBody>
        </p:sp>
        <p:cxnSp>
          <p:nvCxnSpPr>
            <p:cNvPr id="6" name="Curved Connector 5"/>
            <p:cNvCxnSpPr>
              <a:stCxn id="4" idx="1"/>
            </p:cNvCxnSpPr>
            <p:nvPr/>
          </p:nvCxnSpPr>
          <p:spPr>
            <a:xfrm rot="10800000" flipH="1">
              <a:off x="765765" y="3276601"/>
              <a:ext cx="910634" cy="1824672"/>
            </a:xfrm>
            <a:prstGeom prst="curvedConnector4">
              <a:avLst>
                <a:gd name="adj1" fmla="val -25103"/>
                <a:gd name="adj2" fmla="val 56151"/>
              </a:avLst>
            </a:prstGeom>
            <a:ln>
              <a:tailEnd type="arrow"/>
            </a:ln>
          </p:spPr>
          <p:style>
            <a:lnRef idx="2">
              <a:schemeClr val="accent5"/>
            </a:lnRef>
            <a:fillRef idx="0">
              <a:schemeClr val="accent5"/>
            </a:fillRef>
            <a:effectRef idx="1">
              <a:schemeClr val="accent5"/>
            </a:effectRef>
            <a:fontRef idx="minor">
              <a:schemeClr val="tx1"/>
            </a:fontRef>
          </p:style>
        </p:cxnSp>
      </p:grpSp>
      <p:grpSp>
        <p:nvGrpSpPr>
          <p:cNvPr id="17" name="Group 16"/>
          <p:cNvGrpSpPr/>
          <p:nvPr/>
        </p:nvGrpSpPr>
        <p:grpSpPr>
          <a:xfrm>
            <a:off x="4800600" y="3581400"/>
            <a:ext cx="4136389" cy="1094180"/>
            <a:chOff x="4800600" y="3581400"/>
            <a:chExt cx="4136389" cy="1094180"/>
          </a:xfrm>
        </p:grpSpPr>
        <p:sp>
          <p:nvSpPr>
            <p:cNvPr id="8" name="TextBox 7"/>
            <p:cNvSpPr txBox="1"/>
            <p:nvPr/>
          </p:nvSpPr>
          <p:spPr>
            <a:xfrm rot="21303827">
              <a:off x="5584189" y="4029249"/>
              <a:ext cx="335280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The bindings (variable names and their values) found in this frame.</a:t>
              </a:r>
              <a:endParaRPr lang="en-US" dirty="0"/>
            </a:p>
          </p:txBody>
        </p:sp>
        <p:cxnSp>
          <p:nvCxnSpPr>
            <p:cNvPr id="10" name="Curved Connector 9"/>
            <p:cNvCxnSpPr>
              <a:stCxn id="8" idx="0"/>
            </p:cNvCxnSpPr>
            <p:nvPr/>
          </p:nvCxnSpPr>
          <p:spPr>
            <a:xfrm rot="16200000" flipV="1">
              <a:off x="5792167" y="2589833"/>
              <a:ext cx="449048" cy="2432182"/>
            </a:xfrm>
            <a:prstGeom prst="curvedConnector2">
              <a:avLst/>
            </a:prstGeom>
            <a:ln>
              <a:tailEnd type="arrow"/>
            </a:ln>
          </p:spPr>
          <p:style>
            <a:lnRef idx="2">
              <a:schemeClr val="accent2"/>
            </a:lnRef>
            <a:fillRef idx="0">
              <a:schemeClr val="accent2"/>
            </a:fillRef>
            <a:effectRef idx="1">
              <a:schemeClr val="accent2"/>
            </a:effectRef>
            <a:fontRef idx="minor">
              <a:schemeClr val="tx1"/>
            </a:fontRef>
          </p:style>
        </p:cxnSp>
      </p:grpSp>
      <p:grpSp>
        <p:nvGrpSpPr>
          <p:cNvPr id="16" name="Group 15"/>
          <p:cNvGrpSpPr/>
          <p:nvPr/>
        </p:nvGrpSpPr>
        <p:grpSpPr>
          <a:xfrm>
            <a:off x="3505200" y="4188937"/>
            <a:ext cx="3048000" cy="2391181"/>
            <a:chOff x="3505200" y="4188937"/>
            <a:chExt cx="3048000" cy="2391181"/>
          </a:xfrm>
        </p:grpSpPr>
        <p:sp>
          <p:nvSpPr>
            <p:cNvPr id="11" name="TextBox 10"/>
            <p:cNvSpPr txBox="1"/>
            <p:nvPr/>
          </p:nvSpPr>
          <p:spPr>
            <a:xfrm>
              <a:off x="3657600" y="5933787"/>
              <a:ext cx="2895600"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smtClean="0"/>
                <a:t>Names that should not be bound in this frame.</a:t>
              </a:r>
              <a:endParaRPr lang="en-US" dirty="0"/>
            </a:p>
          </p:txBody>
        </p:sp>
        <p:cxnSp>
          <p:nvCxnSpPr>
            <p:cNvPr id="13" name="Curved Connector 12"/>
            <p:cNvCxnSpPr>
              <a:stCxn id="11" idx="0"/>
            </p:cNvCxnSpPr>
            <p:nvPr/>
          </p:nvCxnSpPr>
          <p:spPr>
            <a:xfrm rot="16200000" flipV="1">
              <a:off x="3432875" y="4261262"/>
              <a:ext cx="1744850" cy="1600200"/>
            </a:xfrm>
            <a:prstGeom prst="curvedConnector3">
              <a:avLst>
                <a:gd name="adj1" fmla="val 50000"/>
              </a:avLst>
            </a:prstGeom>
            <a:ln>
              <a:tailEnd type="arrow"/>
            </a:ln>
          </p:spPr>
          <p:style>
            <a:lnRef idx="2">
              <a:schemeClr val="accent4"/>
            </a:lnRef>
            <a:fillRef idx="0">
              <a:schemeClr val="accent4"/>
            </a:fillRef>
            <a:effectRef idx="1">
              <a:schemeClr val="accent4"/>
            </a:effectRef>
            <a:fontRef idx="minor">
              <a:schemeClr val="tx1"/>
            </a:fontRef>
          </p:style>
        </p:cxnSp>
      </p:grpSp>
    </p:spTree>
    <p:extLst>
      <p:ext uri="{BB962C8B-B14F-4D97-AF65-F5344CB8AC3E}">
        <p14:creationId xmlns:p14="http://schemas.microsoft.com/office/powerpoint/2010/main" val="25751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r>
              <a:rPr lang="en-US" dirty="0" smtClean="0"/>
              <a:t>: Environments</a:t>
            </a:r>
            <a:endParaRPr lang="en-US" dirty="0"/>
          </a:p>
        </p:txBody>
      </p:sp>
      <p:sp>
        <p:nvSpPr>
          <p:cNvPr id="3" name="Content Placeholder 2"/>
          <p:cNvSpPr>
            <a:spLocks noGrp="1"/>
          </p:cNvSpPr>
          <p:nvPr>
            <p:ph idx="1"/>
          </p:nvPr>
        </p:nvSpPr>
        <p:spPr>
          <a:xfrm>
            <a:off x="228600" y="1600200"/>
            <a:ext cx="8915400" cy="4525963"/>
          </a:xfrm>
        </p:spPr>
        <p:txBody>
          <a:bodyPr>
            <a:normAutofit/>
          </a:bodyPr>
          <a:lstStyle/>
          <a:p>
            <a:pPr marL="0" indent="0">
              <a:buNone/>
            </a:pPr>
            <a:r>
              <a:rPr lang="en-US" sz="2400" dirty="0">
                <a:latin typeface="Consolas" pitchFamily="49" charset="0"/>
                <a:cs typeface="Consolas" pitchFamily="49" charset="0"/>
              </a:rPr>
              <a:t>class Environment</a:t>
            </a:r>
            <a:r>
              <a:rPr lang="en-US" sz="2400" dirty="0" smtClean="0">
                <a:latin typeface="Consolas" pitchFamily="49" charset="0"/>
                <a:cs typeface="Consolas" pitchFamily="49" charset="0"/>
              </a:rPr>
              <a:t>:</a:t>
            </a: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def</a:t>
            </a:r>
            <a:r>
              <a:rPr lang="en-US" sz="2400" dirty="0">
                <a:latin typeface="Consolas" pitchFamily="49" charset="0"/>
                <a:cs typeface="Consolas" pitchFamily="49" charset="0"/>
              </a:rPr>
              <a:t> __</a:t>
            </a:r>
            <a:r>
              <a:rPr lang="en-US" sz="2400" dirty="0" err="1">
                <a:latin typeface="Consolas" pitchFamily="49" charset="0"/>
                <a:cs typeface="Consolas" pitchFamily="49" charset="0"/>
              </a:rPr>
              <a:t>init</a:t>
            </a:r>
            <a:r>
              <a:rPr lang="en-US" sz="2400" dirty="0">
                <a:latin typeface="Consolas" pitchFamily="49" charset="0"/>
                <a:cs typeface="Consolas" pitchFamily="49" charset="0"/>
              </a:rPr>
              <a:t>__(self, </a:t>
            </a:r>
            <a:r>
              <a:rPr lang="en-US" sz="2400" dirty="0" err="1">
                <a:latin typeface="Consolas" pitchFamily="49" charset="0"/>
                <a:cs typeface="Consolas" pitchFamily="49" charset="0"/>
              </a:rPr>
              <a:t>enclosing_environment</a:t>
            </a:r>
            <a:r>
              <a:rPr lang="en-US" sz="2400" dirty="0">
                <a:latin typeface="Consolas" pitchFamily="49" charset="0"/>
                <a:cs typeface="Consolas" pitchFamily="49" charset="0"/>
              </a:rPr>
              <a:t>=None):</a:t>
            </a:r>
          </a:p>
          <a:p>
            <a:pPr marL="0" indent="0">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self.enclosing</a:t>
            </a:r>
            <a:r>
              <a:rPr lang="en-US" sz="2400" dirty="0" smtClean="0">
                <a:latin typeface="Consolas" pitchFamily="49" charset="0"/>
                <a:cs typeface="Consolas" pitchFamily="49" charset="0"/>
              </a:rPr>
              <a:t> </a:t>
            </a:r>
            <a:r>
              <a:rPr lang="en-US" sz="2400" dirty="0">
                <a:latin typeface="Consolas" pitchFamily="49" charset="0"/>
                <a:cs typeface="Consolas" pitchFamily="49" charset="0"/>
              </a:rPr>
              <a:t>= </a:t>
            </a:r>
            <a:r>
              <a:rPr lang="en-US" sz="2400" dirty="0" err="1">
                <a:latin typeface="Consolas" pitchFamily="49" charset="0"/>
                <a:cs typeface="Consolas" pitchFamily="49" charset="0"/>
              </a:rPr>
              <a:t>enclosing_environment</a:t>
            </a: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self.bindings</a:t>
            </a:r>
            <a:r>
              <a:rPr lang="en-US" sz="2400" dirty="0">
                <a:latin typeface="Consolas" pitchFamily="49" charset="0"/>
                <a:cs typeface="Consolas" pitchFamily="49" charset="0"/>
              </a:rPr>
              <a:t> = {}</a:t>
            </a: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self.nonlocals</a:t>
            </a:r>
            <a:r>
              <a:rPr lang="en-US" sz="2400" dirty="0">
                <a:latin typeface="Consolas" pitchFamily="49" charset="0"/>
                <a:cs typeface="Consolas" pitchFamily="49" charset="0"/>
              </a:rPr>
              <a:t> = </a:t>
            </a:r>
            <a:r>
              <a:rPr lang="en-US" sz="2400" dirty="0" smtClean="0">
                <a:latin typeface="Consolas" pitchFamily="49" charset="0"/>
                <a:cs typeface="Consolas" pitchFamily="49" charset="0"/>
              </a:rPr>
              <a:t>[]</a:t>
            </a:r>
          </a:p>
        </p:txBody>
      </p:sp>
      <p:grpSp>
        <p:nvGrpSpPr>
          <p:cNvPr id="12" name="Group 11"/>
          <p:cNvGrpSpPr/>
          <p:nvPr/>
        </p:nvGrpSpPr>
        <p:grpSpPr>
          <a:xfrm>
            <a:off x="3521973" y="4267200"/>
            <a:ext cx="1906856" cy="1828800"/>
            <a:chOff x="2173881" y="4267200"/>
            <a:chExt cx="1906856" cy="1828800"/>
          </a:xfrm>
        </p:grpSpPr>
        <p:grpSp>
          <p:nvGrpSpPr>
            <p:cNvPr id="14" name="Group 13"/>
            <p:cNvGrpSpPr/>
            <p:nvPr/>
          </p:nvGrpSpPr>
          <p:grpSpPr>
            <a:xfrm>
              <a:off x="2236253" y="4267200"/>
              <a:ext cx="1837617" cy="1828800"/>
              <a:chOff x="905583" y="1600200"/>
              <a:chExt cx="1837617" cy="1828800"/>
            </a:xfrm>
          </p:grpSpPr>
          <p:sp>
            <p:nvSpPr>
              <p:cNvPr id="18" name="Rectangle 17"/>
              <p:cNvSpPr/>
              <p:nvPr/>
            </p:nvSpPr>
            <p:spPr>
              <a:xfrm>
                <a:off x="914400" y="1600200"/>
                <a:ext cx="1828800" cy="1828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 name="Rectangle 18"/>
              <p:cNvSpPr/>
              <p:nvPr/>
            </p:nvSpPr>
            <p:spPr>
              <a:xfrm>
                <a:off x="914400" y="1600200"/>
                <a:ext cx="359394"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905583" y="1600200"/>
                <a:ext cx="377027" cy="369332"/>
              </a:xfrm>
              <a:prstGeom prst="rect">
                <a:avLst/>
              </a:prstGeom>
              <a:noFill/>
            </p:spPr>
            <p:txBody>
              <a:bodyPr wrap="none" rtlCol="0">
                <a:spAutoFit/>
              </a:bodyPr>
              <a:lstStyle/>
              <a:p>
                <a:pPr algn="ctr"/>
                <a:r>
                  <a:rPr lang="en-US" dirty="0" smtClean="0">
                    <a:latin typeface="HelveticaNeueLT Std Med" pitchFamily="34" charset="0"/>
                  </a:rPr>
                  <a:t>...</a:t>
                </a:r>
                <a:endParaRPr lang="en-US" dirty="0">
                  <a:latin typeface="HelveticaNeueLT Std Med" pitchFamily="34" charset="0"/>
                </a:endParaRPr>
              </a:p>
            </p:txBody>
          </p:sp>
        </p:grpSp>
        <p:sp>
          <p:nvSpPr>
            <p:cNvPr id="5" name="TextBox 4"/>
            <p:cNvSpPr txBox="1"/>
            <p:nvPr/>
          </p:nvSpPr>
          <p:spPr>
            <a:xfrm rot="19794402">
              <a:off x="2173881" y="5015572"/>
              <a:ext cx="1906856" cy="369332"/>
            </a:xfrm>
            <a:prstGeom prst="rect">
              <a:avLst/>
            </a:prstGeom>
            <a:noFill/>
          </p:spPr>
          <p:txBody>
            <a:bodyPr wrap="square" rtlCol="0">
              <a:spAutoFit/>
            </a:bodyPr>
            <a:lstStyle/>
            <a:p>
              <a:r>
                <a:rPr lang="en-US" dirty="0" err="1" smtClean="0">
                  <a:latin typeface="Consolas" pitchFamily="49" charset="0"/>
                  <a:cs typeface="Consolas" pitchFamily="49" charset="0"/>
                </a:rPr>
                <a:t>self.bindings</a:t>
              </a:r>
              <a:endParaRPr lang="en-US" dirty="0">
                <a:latin typeface="Consolas" pitchFamily="49" charset="0"/>
                <a:cs typeface="Consolas" pitchFamily="49" charset="0"/>
              </a:endParaRPr>
            </a:p>
          </p:txBody>
        </p:sp>
      </p:grpSp>
      <p:grpSp>
        <p:nvGrpSpPr>
          <p:cNvPr id="28" name="Group 27"/>
          <p:cNvGrpSpPr/>
          <p:nvPr/>
        </p:nvGrpSpPr>
        <p:grpSpPr>
          <a:xfrm>
            <a:off x="203481" y="4244681"/>
            <a:ext cx="4304081" cy="369332"/>
            <a:chOff x="203481" y="4244681"/>
            <a:chExt cx="4304081" cy="369332"/>
          </a:xfrm>
        </p:grpSpPr>
        <p:cxnSp>
          <p:nvCxnSpPr>
            <p:cNvPr id="9" name="Elbow Connector 8"/>
            <p:cNvCxnSpPr>
              <a:stCxn id="18" idx="0"/>
              <a:endCxn id="21" idx="2"/>
            </p:cNvCxnSpPr>
            <p:nvPr/>
          </p:nvCxnSpPr>
          <p:spPr>
            <a:xfrm rot="16200000" flipH="1" flipV="1">
              <a:off x="2775123" y="2856682"/>
              <a:ext cx="321922" cy="3142957"/>
            </a:xfrm>
            <a:prstGeom prst="bentConnector5">
              <a:avLst>
                <a:gd name="adj1" fmla="val -71011"/>
                <a:gd name="adj2" fmla="val 49021"/>
                <a:gd name="adj3" fmla="val 171011"/>
              </a:avLst>
            </a:prstGeom>
            <a:ln>
              <a:tailEnd type="arrow"/>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rot="19794402">
              <a:off x="203481" y="4244681"/>
              <a:ext cx="2137062" cy="369332"/>
            </a:xfrm>
            <a:prstGeom prst="rect">
              <a:avLst/>
            </a:prstGeom>
            <a:noFill/>
          </p:spPr>
          <p:txBody>
            <a:bodyPr wrap="square" rtlCol="0">
              <a:spAutoFit/>
            </a:bodyPr>
            <a:lstStyle/>
            <a:p>
              <a:r>
                <a:rPr lang="en-US" dirty="0" err="1" smtClean="0">
                  <a:latin typeface="Consolas" pitchFamily="49" charset="0"/>
                  <a:cs typeface="Consolas" pitchFamily="49" charset="0"/>
                </a:rPr>
                <a:t>self.enclosing</a:t>
              </a:r>
              <a:endParaRPr lang="en-US" dirty="0">
                <a:latin typeface="Consolas" pitchFamily="49" charset="0"/>
                <a:cs typeface="Consolas" pitchFamily="49" charset="0"/>
              </a:endParaRPr>
            </a:p>
          </p:txBody>
        </p:sp>
      </p:grpSp>
      <p:grpSp>
        <p:nvGrpSpPr>
          <p:cNvPr id="29" name="Group 28"/>
          <p:cNvGrpSpPr/>
          <p:nvPr/>
        </p:nvGrpSpPr>
        <p:grpSpPr>
          <a:xfrm>
            <a:off x="5650562" y="3986303"/>
            <a:ext cx="3493438" cy="1893332"/>
            <a:chOff x="5650562" y="3986303"/>
            <a:chExt cx="3493438" cy="1893332"/>
          </a:xfrm>
        </p:grpSpPr>
        <p:sp>
          <p:nvSpPr>
            <p:cNvPr id="24" name="Cloud 23"/>
            <p:cNvSpPr/>
            <p:nvPr/>
          </p:nvSpPr>
          <p:spPr>
            <a:xfrm>
              <a:off x="5944807" y="4355635"/>
              <a:ext cx="2970593" cy="152400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latin typeface="Consolas" pitchFamily="49" charset="0"/>
                  <a:cs typeface="Consolas" pitchFamily="49" charset="0"/>
                </a:rPr>
                <a:t>self.nonlocals</a:t>
              </a:r>
              <a:endParaRPr lang="en-US" dirty="0">
                <a:latin typeface="Consolas" pitchFamily="49" charset="0"/>
                <a:cs typeface="Consolas" pitchFamily="49" charset="0"/>
              </a:endParaRPr>
            </a:p>
          </p:txBody>
        </p:sp>
        <p:sp>
          <p:nvSpPr>
            <p:cNvPr id="27" name="TextBox 26"/>
            <p:cNvSpPr txBox="1"/>
            <p:nvPr/>
          </p:nvSpPr>
          <p:spPr>
            <a:xfrm>
              <a:off x="5650562" y="3986303"/>
              <a:ext cx="3493438" cy="369332"/>
            </a:xfrm>
            <a:prstGeom prst="rect">
              <a:avLst/>
            </a:prstGeom>
            <a:noFill/>
          </p:spPr>
          <p:txBody>
            <a:bodyPr wrap="square" rtlCol="0">
              <a:spAutoFit/>
            </a:bodyPr>
            <a:lstStyle/>
            <a:p>
              <a:r>
                <a:rPr lang="en-US" dirty="0" smtClean="0"/>
                <a:t>Your notes </a:t>
              </a:r>
              <a:r>
                <a:rPr lang="en-US" dirty="0"/>
                <a:t>s</a:t>
              </a:r>
              <a:r>
                <a:rPr lang="en-US" dirty="0" smtClean="0"/>
                <a:t>omewhere on the side:</a:t>
              </a:r>
              <a:endParaRPr lang="en-US" dirty="0"/>
            </a:p>
          </p:txBody>
        </p:sp>
      </p:grpSp>
    </p:spTree>
    <p:extLst>
      <p:ext uri="{BB962C8B-B14F-4D97-AF65-F5344CB8AC3E}">
        <p14:creationId xmlns:p14="http://schemas.microsoft.com/office/powerpoint/2010/main" val="398040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r>
              <a:rPr lang="en-US" dirty="0" smtClean="0"/>
              <a:t>: Environments</a:t>
            </a:r>
            <a:endParaRPr lang="en-US" dirty="0"/>
          </a:p>
        </p:txBody>
      </p:sp>
      <p:sp>
        <p:nvSpPr>
          <p:cNvPr id="3" name="Content Placeholder 2"/>
          <p:cNvSpPr>
            <a:spLocks noGrp="1"/>
          </p:cNvSpPr>
          <p:nvPr>
            <p:ph idx="1"/>
          </p:nvPr>
        </p:nvSpPr>
        <p:spPr>
          <a:xfrm>
            <a:off x="533400" y="1600200"/>
            <a:ext cx="8229600" cy="4525963"/>
          </a:xfrm>
        </p:spPr>
        <p:txBody>
          <a:bodyPr>
            <a:normAutofit/>
          </a:bodyPr>
          <a:lstStyle/>
          <a:p>
            <a:pPr marL="0" indent="0">
              <a:buNone/>
            </a:pPr>
            <a:r>
              <a:rPr lang="en-US" sz="2400" dirty="0">
                <a:latin typeface="Consolas" pitchFamily="49" charset="0"/>
                <a:cs typeface="Consolas" pitchFamily="49" charset="0"/>
              </a:rPr>
              <a:t>class Environment</a:t>
            </a:r>
            <a:r>
              <a:rPr lang="en-US" sz="2400" dirty="0" smtClean="0">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a:p>
            <a:pPr marL="0" indent="0">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def</a:t>
            </a:r>
            <a:r>
              <a:rPr lang="en-US" sz="2400" dirty="0" smtClean="0">
                <a:latin typeface="Consolas" pitchFamily="49" charset="0"/>
                <a:cs typeface="Consolas" pitchFamily="49" charset="0"/>
              </a:rPr>
              <a:t> </a:t>
            </a:r>
            <a:r>
              <a:rPr lang="en-US" sz="2400" dirty="0" err="1">
                <a:latin typeface="Consolas" pitchFamily="49" charset="0"/>
                <a:cs typeface="Consolas" pitchFamily="49" charset="0"/>
              </a:rPr>
              <a:t>is_global</a:t>
            </a:r>
            <a:r>
              <a:rPr lang="en-US" sz="2400" dirty="0">
                <a:latin typeface="Consolas" pitchFamily="49" charset="0"/>
                <a:cs typeface="Consolas" pitchFamily="49" charset="0"/>
              </a:rPr>
              <a:t>(self):</a:t>
            </a:r>
          </a:p>
          <a:p>
            <a:pPr marL="0" indent="0">
              <a:buNone/>
            </a:pPr>
            <a:r>
              <a:rPr lang="en-US" sz="2400" dirty="0" smtClean="0">
                <a:latin typeface="Consolas" pitchFamily="49" charset="0"/>
                <a:cs typeface="Consolas" pitchFamily="49" charset="0"/>
              </a:rPr>
              <a:t>        return </a:t>
            </a:r>
            <a:r>
              <a:rPr lang="en-US" sz="2400" dirty="0" err="1">
                <a:latin typeface="Consolas" pitchFamily="49" charset="0"/>
                <a:cs typeface="Consolas" pitchFamily="49" charset="0"/>
              </a:rPr>
              <a:t>self.enclosing</a:t>
            </a:r>
            <a:r>
              <a:rPr lang="en-US" sz="2400" dirty="0">
                <a:latin typeface="Consolas" pitchFamily="49" charset="0"/>
                <a:cs typeface="Consolas" pitchFamily="49" charset="0"/>
              </a:rPr>
              <a:t> is None</a:t>
            </a:r>
          </a:p>
          <a:p>
            <a:pPr marL="0" indent="0">
              <a:buNone/>
            </a:pP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def</a:t>
            </a:r>
            <a:r>
              <a:rPr lang="en-US" sz="2400" dirty="0">
                <a:latin typeface="Consolas" pitchFamily="49" charset="0"/>
                <a:cs typeface="Consolas" pitchFamily="49" charset="0"/>
              </a:rPr>
              <a:t> </a:t>
            </a:r>
            <a:r>
              <a:rPr lang="en-US" sz="2400" dirty="0" err="1">
                <a:latin typeface="Consolas" pitchFamily="49" charset="0"/>
                <a:cs typeface="Consolas" pitchFamily="49" charset="0"/>
              </a:rPr>
              <a:t>note_nonlocal</a:t>
            </a:r>
            <a:r>
              <a:rPr lang="en-US" sz="2400" dirty="0">
                <a:latin typeface="Consolas" pitchFamily="49" charset="0"/>
                <a:cs typeface="Consolas" pitchFamily="49" charset="0"/>
              </a:rPr>
              <a:t>(self, </a:t>
            </a:r>
            <a:r>
              <a:rPr lang="en-US" sz="2400" dirty="0" err="1">
                <a:latin typeface="Consolas" pitchFamily="49" charset="0"/>
                <a:cs typeface="Consolas" pitchFamily="49" charset="0"/>
              </a:rPr>
              <a:t>var</a:t>
            </a:r>
            <a:r>
              <a:rPr lang="en-US" sz="2400" dirty="0" smtClean="0">
                <a:latin typeface="Consolas" pitchFamily="49" charset="0"/>
                <a:cs typeface="Consolas" pitchFamily="49" charset="0"/>
              </a:rPr>
              <a:t>):</a:t>
            </a: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self.nonlocals.append</a:t>
            </a:r>
            <a:r>
              <a:rPr lang="en-US" sz="2400" dirty="0">
                <a:latin typeface="Consolas" pitchFamily="49" charset="0"/>
                <a:cs typeface="Consolas" pitchFamily="49" charset="0"/>
              </a:rPr>
              <a:t>(</a:t>
            </a:r>
            <a:r>
              <a:rPr lang="en-US" sz="2400" dirty="0" err="1">
                <a:latin typeface="Consolas" pitchFamily="49" charset="0"/>
                <a:cs typeface="Consolas" pitchFamily="49" charset="0"/>
              </a:rPr>
              <a:t>var</a:t>
            </a:r>
            <a:r>
              <a:rPr lang="en-US" sz="2400" dirty="0">
                <a:latin typeface="Consolas" pitchFamily="49" charset="0"/>
                <a:cs typeface="Consolas" pitchFamily="49" charset="0"/>
              </a:rPr>
              <a:t>)</a:t>
            </a:r>
            <a:endParaRPr lang="en-US" sz="2400" dirty="0" smtClean="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p:txBody>
      </p:sp>
      <p:sp>
        <p:nvSpPr>
          <p:cNvPr id="5" name="TextBox 4"/>
          <p:cNvSpPr txBox="1"/>
          <p:nvPr/>
        </p:nvSpPr>
        <p:spPr>
          <a:xfrm rot="274811">
            <a:off x="3972035" y="2184593"/>
            <a:ext cx="3200400"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dirty="0" smtClean="0"/>
              <a:t>“Am I the global environment?”</a:t>
            </a:r>
            <a:endParaRPr lang="en-US" dirty="0"/>
          </a:p>
        </p:txBody>
      </p:sp>
      <p:sp>
        <p:nvSpPr>
          <p:cNvPr id="7" name="TextBox 6"/>
          <p:cNvSpPr txBox="1"/>
          <p:nvPr/>
        </p:nvSpPr>
        <p:spPr>
          <a:xfrm rot="21427019">
            <a:off x="4054272" y="4770558"/>
            <a:ext cx="4114802"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smtClean="0"/>
              <a:t>Make a note of a variable name that is to be treated as nonlocal for this frame.</a:t>
            </a:r>
            <a:endParaRPr lang="en-US" dirty="0"/>
          </a:p>
        </p:txBody>
      </p:sp>
    </p:spTree>
    <p:extLst>
      <p:ext uri="{BB962C8B-B14F-4D97-AF65-F5344CB8AC3E}">
        <p14:creationId xmlns:p14="http://schemas.microsoft.com/office/powerpoint/2010/main" val="85022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r>
              <a:rPr lang="en-US" dirty="0" smtClean="0"/>
              <a:t>: Environments</a:t>
            </a:r>
            <a:endParaRPr lang="en-US" dirty="0"/>
          </a:p>
        </p:txBody>
      </p:sp>
      <p:sp>
        <p:nvSpPr>
          <p:cNvPr id="3" name="Content Placeholder 2"/>
          <p:cNvSpPr>
            <a:spLocks noGrp="1"/>
          </p:cNvSpPr>
          <p:nvPr>
            <p:ph idx="1"/>
          </p:nvPr>
        </p:nvSpPr>
        <p:spPr>
          <a:xfrm>
            <a:off x="533400" y="1600200"/>
            <a:ext cx="8229600" cy="4525963"/>
          </a:xfrm>
        </p:spPr>
        <p:txBody>
          <a:bodyPr>
            <a:normAutofit/>
          </a:bodyPr>
          <a:lstStyle/>
          <a:p>
            <a:pPr marL="0" indent="0">
              <a:buNone/>
            </a:pPr>
            <a:r>
              <a:rPr lang="en-US" sz="2400" dirty="0">
                <a:latin typeface="Consolas" pitchFamily="49" charset="0"/>
                <a:cs typeface="Consolas" pitchFamily="49" charset="0"/>
              </a:rPr>
              <a:t>class Environment</a:t>
            </a:r>
            <a:r>
              <a:rPr lang="en-US" sz="2400" dirty="0" smtClean="0">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a:p>
            <a:pPr marL="0" indent="0">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def</a:t>
            </a:r>
            <a:r>
              <a:rPr lang="en-US" sz="2400" dirty="0" smtClean="0">
                <a:latin typeface="Consolas" pitchFamily="49" charset="0"/>
                <a:cs typeface="Consolas" pitchFamily="49" charset="0"/>
              </a:rPr>
              <a:t> </a:t>
            </a:r>
            <a:r>
              <a:rPr lang="en-US" sz="2400" dirty="0">
                <a:latin typeface="Consolas" pitchFamily="49" charset="0"/>
                <a:cs typeface="Consolas" pitchFamily="49" charset="0"/>
              </a:rPr>
              <a:t>__</a:t>
            </a:r>
            <a:r>
              <a:rPr lang="en-US" sz="2400" dirty="0" err="1">
                <a:latin typeface="Consolas" pitchFamily="49" charset="0"/>
                <a:cs typeface="Consolas" pitchFamily="49" charset="0"/>
              </a:rPr>
              <a:t>getitem</a:t>
            </a:r>
            <a:r>
              <a:rPr lang="en-US" sz="2400" dirty="0">
                <a:latin typeface="Consolas" pitchFamily="49" charset="0"/>
                <a:cs typeface="Consolas" pitchFamily="49" charset="0"/>
              </a:rPr>
              <a:t>__(self, </a:t>
            </a:r>
            <a:r>
              <a:rPr lang="en-US" sz="2400" dirty="0" err="1">
                <a:latin typeface="Consolas" pitchFamily="49" charset="0"/>
                <a:cs typeface="Consolas" pitchFamily="49" charset="0"/>
              </a:rPr>
              <a:t>var</a:t>
            </a:r>
            <a:r>
              <a:rPr lang="en-US" sz="2400" dirty="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if </a:t>
            </a:r>
            <a:r>
              <a:rPr lang="en-US" sz="2400" dirty="0" err="1">
                <a:latin typeface="Consolas" pitchFamily="49" charset="0"/>
                <a:cs typeface="Consolas" pitchFamily="49" charset="0"/>
              </a:rPr>
              <a:t>var</a:t>
            </a:r>
            <a:r>
              <a:rPr lang="en-US" sz="2400" dirty="0">
                <a:latin typeface="Consolas" pitchFamily="49" charset="0"/>
                <a:cs typeface="Consolas" pitchFamily="49" charset="0"/>
              </a:rPr>
              <a:t> in </a:t>
            </a:r>
            <a:r>
              <a:rPr lang="en-US" sz="2400" dirty="0" err="1">
                <a:latin typeface="Consolas" pitchFamily="49" charset="0"/>
                <a:cs typeface="Consolas" pitchFamily="49" charset="0"/>
              </a:rPr>
              <a:t>self.bindings</a:t>
            </a:r>
            <a:r>
              <a:rPr lang="en-US" sz="2400" dirty="0">
                <a:latin typeface="Consolas" pitchFamily="49" charset="0"/>
                <a:cs typeface="Consolas" pitchFamily="49" charset="0"/>
              </a:rPr>
              <a:t>:</a:t>
            </a:r>
          </a:p>
          <a:p>
            <a:pPr marL="0" indent="0">
              <a:buNone/>
            </a:pPr>
            <a:r>
              <a:rPr lang="en-US" sz="2400" dirty="0">
                <a:latin typeface="Consolas" pitchFamily="49" charset="0"/>
                <a:cs typeface="Consolas" pitchFamily="49" charset="0"/>
              </a:rPr>
              <a:t>            return </a:t>
            </a:r>
            <a:r>
              <a:rPr lang="en-US" sz="2400" dirty="0" err="1">
                <a:latin typeface="Consolas" pitchFamily="49" charset="0"/>
                <a:cs typeface="Consolas" pitchFamily="49" charset="0"/>
              </a:rPr>
              <a:t>self.bindings</a:t>
            </a:r>
            <a:r>
              <a:rPr lang="en-US" sz="2400" dirty="0">
                <a:latin typeface="Consolas" pitchFamily="49" charset="0"/>
                <a:cs typeface="Consolas" pitchFamily="49" charset="0"/>
              </a:rPr>
              <a:t>[</a:t>
            </a:r>
            <a:r>
              <a:rPr lang="en-US" sz="2400" dirty="0" err="1">
                <a:latin typeface="Consolas" pitchFamily="49" charset="0"/>
                <a:cs typeface="Consolas" pitchFamily="49" charset="0"/>
              </a:rPr>
              <a:t>var</a:t>
            </a:r>
            <a:r>
              <a:rPr lang="en-US" sz="2400" dirty="0">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elif</a:t>
            </a:r>
            <a:r>
              <a:rPr lang="en-US" sz="2400" dirty="0">
                <a:latin typeface="Consolas" pitchFamily="49" charset="0"/>
                <a:cs typeface="Consolas" pitchFamily="49" charset="0"/>
              </a:rPr>
              <a:t> not </a:t>
            </a:r>
            <a:r>
              <a:rPr lang="en-US" sz="2400" dirty="0" err="1">
                <a:latin typeface="Consolas" pitchFamily="49" charset="0"/>
                <a:cs typeface="Consolas" pitchFamily="49" charset="0"/>
              </a:rPr>
              <a:t>self.is_global</a:t>
            </a:r>
            <a:r>
              <a:rPr lang="en-US" sz="2400" dirty="0">
                <a:latin typeface="Consolas" pitchFamily="49" charset="0"/>
                <a:cs typeface="Consolas" pitchFamily="49" charset="0"/>
              </a:rPr>
              <a:t>():</a:t>
            </a:r>
          </a:p>
          <a:p>
            <a:pPr marL="0" indent="0">
              <a:buNone/>
            </a:pPr>
            <a:r>
              <a:rPr lang="en-US" sz="2400" dirty="0">
                <a:latin typeface="Consolas" pitchFamily="49" charset="0"/>
                <a:cs typeface="Consolas" pitchFamily="49" charset="0"/>
              </a:rPr>
              <a:t>            return </a:t>
            </a:r>
            <a:r>
              <a:rPr lang="en-US" sz="2400" dirty="0" err="1">
                <a:latin typeface="Consolas" pitchFamily="49" charset="0"/>
                <a:cs typeface="Consolas" pitchFamily="49" charset="0"/>
              </a:rPr>
              <a:t>self.enclosing</a:t>
            </a:r>
            <a:r>
              <a:rPr lang="en-US" sz="2400" dirty="0">
                <a:latin typeface="Consolas" pitchFamily="49" charset="0"/>
                <a:cs typeface="Consolas" pitchFamily="49" charset="0"/>
              </a:rPr>
              <a:t>[</a:t>
            </a:r>
            <a:r>
              <a:rPr lang="en-US" sz="2400" dirty="0" err="1">
                <a:latin typeface="Consolas" pitchFamily="49" charset="0"/>
                <a:cs typeface="Consolas" pitchFamily="49" charset="0"/>
              </a:rPr>
              <a:t>var</a:t>
            </a:r>
            <a:r>
              <a:rPr lang="en-US" sz="2400" dirty="0">
                <a:latin typeface="Consolas" pitchFamily="49" charset="0"/>
                <a:cs typeface="Consolas" pitchFamily="49" charset="0"/>
              </a:rPr>
              <a:t>]</a:t>
            </a:r>
          </a:p>
          <a:p>
            <a:pPr marL="0" indent="0">
              <a:buNone/>
            </a:pPr>
            <a:r>
              <a:rPr lang="en-US" sz="2400" dirty="0">
                <a:latin typeface="Consolas" pitchFamily="49" charset="0"/>
                <a:cs typeface="Consolas" pitchFamily="49" charset="0"/>
              </a:rPr>
              <a:t>        else:</a:t>
            </a:r>
          </a:p>
          <a:p>
            <a:pPr marL="0" indent="0">
              <a:buNone/>
            </a:pPr>
            <a:r>
              <a:rPr lang="en-US" sz="2400" dirty="0">
                <a:latin typeface="Consolas" pitchFamily="49" charset="0"/>
                <a:cs typeface="Consolas" pitchFamily="49" charset="0"/>
              </a:rPr>
              <a:t>            raise </a:t>
            </a:r>
            <a:r>
              <a:rPr lang="en-US" sz="2400" dirty="0" smtClean="0">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p:txBody>
      </p:sp>
      <p:sp>
        <p:nvSpPr>
          <p:cNvPr id="4" name="TextBox 3"/>
          <p:cNvSpPr txBox="1"/>
          <p:nvPr/>
        </p:nvSpPr>
        <p:spPr>
          <a:xfrm rot="21367682">
            <a:off x="228600" y="3429000"/>
            <a:ext cx="23622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 give back the value.</a:t>
            </a:r>
            <a:endParaRPr lang="en-US" dirty="0"/>
          </a:p>
        </p:txBody>
      </p:sp>
      <p:sp>
        <p:nvSpPr>
          <p:cNvPr id="6" name="TextBox 5"/>
          <p:cNvSpPr txBox="1"/>
          <p:nvPr/>
        </p:nvSpPr>
        <p:spPr>
          <a:xfrm rot="263478">
            <a:off x="6117636" y="2594711"/>
            <a:ext cx="2117354"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a:t>If I have the variable in my frame...</a:t>
            </a:r>
          </a:p>
        </p:txBody>
      </p:sp>
      <p:sp>
        <p:nvSpPr>
          <p:cNvPr id="8" name="TextBox 7"/>
          <p:cNvSpPr txBox="1"/>
          <p:nvPr/>
        </p:nvSpPr>
        <p:spPr>
          <a:xfrm rot="263478">
            <a:off x="6471216" y="3839150"/>
            <a:ext cx="2524722"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a:t>If </a:t>
            </a:r>
            <a:r>
              <a:rPr lang="en-US" dirty="0" smtClean="0"/>
              <a:t>there are more frames to look through...</a:t>
            </a:r>
            <a:endParaRPr lang="en-US" dirty="0"/>
          </a:p>
        </p:txBody>
      </p:sp>
      <p:sp>
        <p:nvSpPr>
          <p:cNvPr id="9" name="TextBox 8"/>
          <p:cNvSpPr txBox="1"/>
          <p:nvPr/>
        </p:nvSpPr>
        <p:spPr>
          <a:xfrm rot="21367682">
            <a:off x="39233" y="4293939"/>
            <a:ext cx="2578457"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 look at the next frame.</a:t>
            </a:r>
            <a:endParaRPr lang="en-US" dirty="0"/>
          </a:p>
        </p:txBody>
      </p:sp>
      <p:sp>
        <p:nvSpPr>
          <p:cNvPr id="10" name="TextBox 9"/>
          <p:cNvSpPr txBox="1"/>
          <p:nvPr/>
        </p:nvSpPr>
        <p:spPr>
          <a:xfrm>
            <a:off x="4368237" y="4876800"/>
            <a:ext cx="2133600"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dirty="0" smtClean="0"/>
              <a:t>Otherwise, we’ve got a problem!</a:t>
            </a:r>
            <a:endParaRPr lang="en-US" dirty="0"/>
          </a:p>
        </p:txBody>
      </p:sp>
      <p:sp>
        <p:nvSpPr>
          <p:cNvPr id="5" name="TextBox 4"/>
          <p:cNvSpPr txBox="1"/>
          <p:nvPr/>
        </p:nvSpPr>
        <p:spPr>
          <a:xfrm>
            <a:off x="3962400" y="5791200"/>
            <a:ext cx="4191000" cy="646331"/>
          </a:xfrm>
          <a:prstGeom prst="rect">
            <a:avLst/>
          </a:prstGeom>
          <a:noFill/>
        </p:spPr>
        <p:txBody>
          <a:bodyPr wrap="square" rtlCol="0">
            <a:spAutoFit/>
          </a:bodyPr>
          <a:lstStyle/>
          <a:p>
            <a:r>
              <a:rPr lang="en-US" b="1" dirty="0" smtClean="0"/>
              <a:t>*Note:</a:t>
            </a:r>
            <a:r>
              <a:rPr lang="en-US" dirty="0" smtClean="0"/>
              <a:t> In </a:t>
            </a:r>
            <a:r>
              <a:rPr lang="en-US" dirty="0" err="1" smtClean="0"/>
              <a:t>Py</a:t>
            </a:r>
            <a:r>
              <a:rPr lang="en-US" dirty="0" smtClean="0"/>
              <a:t>, nonlocal fills the role of </a:t>
            </a:r>
            <a:r>
              <a:rPr lang="en-US" b="1" dirty="0" smtClean="0"/>
              <a:t>both</a:t>
            </a:r>
            <a:r>
              <a:rPr lang="en-US" dirty="0" smtClean="0"/>
              <a:t> global and nonlocal in regular Python.</a:t>
            </a:r>
            <a:endParaRPr lang="en-US" b="1" dirty="0"/>
          </a:p>
        </p:txBody>
      </p:sp>
    </p:spTree>
    <p:extLst>
      <p:ext uri="{BB962C8B-B14F-4D97-AF65-F5344CB8AC3E}">
        <p14:creationId xmlns:p14="http://schemas.microsoft.com/office/powerpoint/2010/main" val="144473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t>
            </a:r>
            <a:r>
              <a:rPr lang="en-US" strike="sngStrike" dirty="0" smtClean="0"/>
              <a:t>Pie</a:t>
            </a:r>
            <a:r>
              <a:rPr lang="en-US" dirty="0" smtClean="0"/>
              <a:t> </a:t>
            </a:r>
            <a:r>
              <a:rPr lang="en-US" dirty="0" err="1" smtClean="0"/>
              <a:t>Py</a:t>
            </a:r>
            <a:r>
              <a:rPr lang="en-US" dirty="0" smtClean="0"/>
              <a:t>: Environments</a:t>
            </a:r>
            <a:endParaRPr lang="en-US" dirty="0"/>
          </a:p>
        </p:txBody>
      </p:sp>
      <p:sp>
        <p:nvSpPr>
          <p:cNvPr id="3" name="Content Placeholder 2"/>
          <p:cNvSpPr>
            <a:spLocks noGrp="1"/>
          </p:cNvSpPr>
          <p:nvPr>
            <p:ph idx="1"/>
          </p:nvPr>
        </p:nvSpPr>
        <p:spPr>
          <a:xfrm>
            <a:off x="533400" y="1600200"/>
            <a:ext cx="8229600" cy="4525963"/>
          </a:xfrm>
        </p:spPr>
        <p:txBody>
          <a:bodyPr>
            <a:normAutofit fontScale="77500" lnSpcReduction="20000"/>
          </a:bodyPr>
          <a:lstStyle/>
          <a:p>
            <a:pPr marL="0" indent="0">
              <a:buNone/>
            </a:pPr>
            <a:r>
              <a:rPr lang="en-US" sz="2400" dirty="0">
                <a:latin typeface="Consolas" pitchFamily="49" charset="0"/>
                <a:cs typeface="Consolas" pitchFamily="49" charset="0"/>
              </a:rPr>
              <a:t>class Environment</a:t>
            </a:r>
            <a:r>
              <a:rPr lang="en-US" sz="2400" dirty="0" smtClean="0">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def</a:t>
            </a:r>
            <a:r>
              <a:rPr lang="en-US" sz="2400" dirty="0">
                <a:latin typeface="Consolas" pitchFamily="49" charset="0"/>
                <a:cs typeface="Consolas" pitchFamily="49" charset="0"/>
              </a:rPr>
              <a:t> </a:t>
            </a:r>
            <a:r>
              <a:rPr lang="en-US" sz="2400" dirty="0" err="1">
                <a:latin typeface="Consolas" pitchFamily="49" charset="0"/>
                <a:cs typeface="Consolas" pitchFamily="49" charset="0"/>
              </a:rPr>
              <a:t>set_variable</a:t>
            </a:r>
            <a:r>
              <a:rPr lang="en-US" sz="2400" dirty="0">
                <a:latin typeface="Consolas" pitchFamily="49" charset="0"/>
                <a:cs typeface="Consolas" pitchFamily="49" charset="0"/>
              </a:rPr>
              <a:t>(self, </a:t>
            </a:r>
            <a:r>
              <a:rPr lang="en-US" sz="2400" dirty="0" err="1">
                <a:latin typeface="Consolas" pitchFamily="49" charset="0"/>
                <a:cs typeface="Consolas" pitchFamily="49" charset="0"/>
              </a:rPr>
              <a:t>var</a:t>
            </a:r>
            <a:r>
              <a:rPr lang="en-US" sz="2400" dirty="0">
                <a:latin typeface="Consolas" pitchFamily="49" charset="0"/>
                <a:cs typeface="Consolas" pitchFamily="49" charset="0"/>
              </a:rPr>
              <a:t>, </a:t>
            </a:r>
            <a:r>
              <a:rPr lang="en-US" sz="2400" dirty="0" err="1">
                <a:latin typeface="Consolas" pitchFamily="49" charset="0"/>
                <a:cs typeface="Consolas" pitchFamily="49" charset="0"/>
              </a:rPr>
              <a:t>val</a:t>
            </a:r>
            <a:r>
              <a:rPr lang="en-US" sz="2400" dirty="0">
                <a:latin typeface="Consolas" pitchFamily="49" charset="0"/>
                <a:cs typeface="Consolas" pitchFamily="49" charset="0"/>
              </a:rPr>
              <a:t>, </a:t>
            </a:r>
            <a:r>
              <a:rPr lang="en-US" sz="2400" dirty="0" err="1">
                <a:latin typeface="Consolas" pitchFamily="49" charset="0"/>
                <a:cs typeface="Consolas" pitchFamily="49" charset="0"/>
              </a:rPr>
              <a:t>is_nonlocal</a:t>
            </a:r>
            <a:r>
              <a:rPr lang="en-US" sz="2400" dirty="0">
                <a:latin typeface="Consolas" pitchFamily="49" charset="0"/>
                <a:cs typeface="Consolas" pitchFamily="49" charset="0"/>
              </a:rPr>
              <a:t>=False):</a:t>
            </a:r>
          </a:p>
          <a:p>
            <a:pPr marL="0" indent="0">
              <a:buNone/>
            </a:pPr>
            <a:r>
              <a:rPr lang="en-US" sz="2400" dirty="0">
                <a:latin typeface="Consolas" pitchFamily="49" charset="0"/>
                <a:cs typeface="Consolas" pitchFamily="49" charset="0"/>
              </a:rPr>
              <a:t>        </a:t>
            </a:r>
            <a:r>
              <a:rPr lang="en-US" sz="2400" dirty="0">
                <a:solidFill>
                  <a:srgbClr val="7030A0"/>
                </a:solidFill>
                <a:latin typeface="Consolas" pitchFamily="49" charset="0"/>
                <a:cs typeface="Consolas" pitchFamily="49" charset="0"/>
              </a:rPr>
              <a:t>if </a:t>
            </a:r>
            <a:r>
              <a:rPr lang="en-US" sz="2400" dirty="0" err="1">
                <a:solidFill>
                  <a:srgbClr val="7030A0"/>
                </a:solidFill>
                <a:latin typeface="Consolas" pitchFamily="49" charset="0"/>
                <a:cs typeface="Consolas" pitchFamily="49" charset="0"/>
              </a:rPr>
              <a:t>is_nonlocal</a:t>
            </a:r>
            <a:r>
              <a:rPr lang="en-US" sz="2400" dirty="0">
                <a:solidFill>
                  <a:srgbClr val="7030A0"/>
                </a:solidFill>
                <a:latin typeface="Consolas" pitchFamily="49" charset="0"/>
                <a:cs typeface="Consolas" pitchFamily="49" charset="0"/>
              </a:rPr>
              <a:t> and </a:t>
            </a:r>
            <a:r>
              <a:rPr lang="en-US" sz="2400" dirty="0" err="1">
                <a:solidFill>
                  <a:srgbClr val="7030A0"/>
                </a:solidFill>
                <a:latin typeface="Consolas" pitchFamily="49" charset="0"/>
                <a:cs typeface="Consolas" pitchFamily="49" charset="0"/>
              </a:rPr>
              <a:t>var</a:t>
            </a:r>
            <a:r>
              <a:rPr lang="en-US" sz="2400" dirty="0">
                <a:solidFill>
                  <a:srgbClr val="7030A0"/>
                </a:solidFill>
                <a:latin typeface="Consolas" pitchFamily="49" charset="0"/>
                <a:cs typeface="Consolas" pitchFamily="49" charset="0"/>
              </a:rPr>
              <a:t> not in </a:t>
            </a:r>
            <a:r>
              <a:rPr lang="en-US" sz="2400" dirty="0" err="1">
                <a:solidFill>
                  <a:srgbClr val="7030A0"/>
                </a:solidFill>
                <a:latin typeface="Consolas" pitchFamily="49" charset="0"/>
                <a:cs typeface="Consolas" pitchFamily="49" charset="0"/>
              </a:rPr>
              <a:t>self.bindings</a:t>
            </a:r>
            <a:r>
              <a:rPr lang="en-US" sz="2400" dirty="0">
                <a:solidFill>
                  <a:srgbClr val="7030A0"/>
                </a:solidFill>
                <a:latin typeface="Consolas" pitchFamily="49" charset="0"/>
                <a:cs typeface="Consolas" pitchFamily="49" charset="0"/>
              </a:rPr>
              <a:t>:</a:t>
            </a:r>
          </a:p>
          <a:p>
            <a:pPr marL="0" indent="0">
              <a:buNone/>
            </a:pPr>
            <a:r>
              <a:rPr lang="en-US" sz="2400" dirty="0">
                <a:solidFill>
                  <a:srgbClr val="7030A0"/>
                </a:solidFill>
                <a:latin typeface="Consolas" pitchFamily="49" charset="0"/>
                <a:cs typeface="Consolas" pitchFamily="49" charset="0"/>
              </a:rPr>
              <a:t>            </a:t>
            </a:r>
            <a:r>
              <a:rPr lang="en-US" sz="2400" dirty="0" err="1" smtClean="0">
                <a:solidFill>
                  <a:srgbClr val="7030A0"/>
                </a:solidFill>
                <a:latin typeface="Consolas" pitchFamily="49" charset="0"/>
                <a:cs typeface="Consolas" pitchFamily="49" charset="0"/>
              </a:rPr>
              <a:t>self.enclosing.set_variable</a:t>
            </a:r>
            <a:r>
              <a:rPr lang="en-US" sz="2400" dirty="0" smtClean="0">
                <a:solidFill>
                  <a:srgbClr val="7030A0"/>
                </a:solidFill>
                <a:latin typeface="Consolas" pitchFamily="49" charset="0"/>
                <a:cs typeface="Consolas" pitchFamily="49" charset="0"/>
              </a:rPr>
              <a:t>(</a:t>
            </a:r>
            <a:r>
              <a:rPr lang="en-US" sz="2400" dirty="0" err="1" smtClean="0">
                <a:solidFill>
                  <a:srgbClr val="7030A0"/>
                </a:solidFill>
                <a:latin typeface="Consolas" pitchFamily="49" charset="0"/>
                <a:cs typeface="Consolas" pitchFamily="49" charset="0"/>
              </a:rPr>
              <a:t>var</a:t>
            </a:r>
            <a:r>
              <a:rPr lang="en-US" sz="2400" dirty="0" smtClean="0">
                <a:solidFill>
                  <a:srgbClr val="7030A0"/>
                </a:solidFill>
                <a:latin typeface="Consolas" pitchFamily="49" charset="0"/>
                <a:cs typeface="Consolas" pitchFamily="49" charset="0"/>
              </a:rPr>
              <a:t>,</a:t>
            </a:r>
          </a:p>
          <a:p>
            <a:pPr marL="0" indent="0">
              <a:buNone/>
            </a:pPr>
            <a:r>
              <a:rPr lang="en-US" sz="2400" dirty="0">
                <a:solidFill>
                  <a:srgbClr val="7030A0"/>
                </a:solidFill>
                <a:latin typeface="Consolas" pitchFamily="49" charset="0"/>
                <a:cs typeface="Consolas" pitchFamily="49" charset="0"/>
              </a:rPr>
              <a:t> </a:t>
            </a:r>
            <a:r>
              <a:rPr lang="en-US" sz="2400" dirty="0" smtClean="0">
                <a:solidFill>
                  <a:srgbClr val="7030A0"/>
                </a:solidFill>
                <a:latin typeface="Consolas" pitchFamily="49" charset="0"/>
                <a:cs typeface="Consolas" pitchFamily="49" charset="0"/>
              </a:rPr>
              <a:t>                                       </a:t>
            </a:r>
            <a:r>
              <a:rPr lang="en-US" sz="2400" dirty="0" err="1" smtClean="0">
                <a:solidFill>
                  <a:srgbClr val="7030A0"/>
                </a:solidFill>
                <a:latin typeface="Consolas" pitchFamily="49" charset="0"/>
                <a:cs typeface="Consolas" pitchFamily="49" charset="0"/>
              </a:rPr>
              <a:t>val</a:t>
            </a:r>
            <a:r>
              <a:rPr lang="en-US" sz="2400" dirty="0" smtClean="0">
                <a:solidFill>
                  <a:srgbClr val="7030A0"/>
                </a:solidFill>
                <a:latin typeface="Consolas" pitchFamily="49" charset="0"/>
                <a:cs typeface="Consolas" pitchFamily="49" charset="0"/>
              </a:rPr>
              <a:t>,</a:t>
            </a:r>
          </a:p>
          <a:p>
            <a:pPr marL="0" indent="0">
              <a:buNone/>
            </a:pPr>
            <a:r>
              <a:rPr lang="en-US" sz="2400" dirty="0">
                <a:solidFill>
                  <a:srgbClr val="7030A0"/>
                </a:solidFill>
                <a:latin typeface="Consolas" pitchFamily="49" charset="0"/>
                <a:cs typeface="Consolas" pitchFamily="49" charset="0"/>
              </a:rPr>
              <a:t> </a:t>
            </a:r>
            <a:r>
              <a:rPr lang="en-US" sz="2400" dirty="0" smtClean="0">
                <a:solidFill>
                  <a:srgbClr val="7030A0"/>
                </a:solidFill>
                <a:latin typeface="Consolas" pitchFamily="49" charset="0"/>
                <a:cs typeface="Consolas" pitchFamily="49" charset="0"/>
              </a:rPr>
              <a:t>                                       </a:t>
            </a:r>
            <a:r>
              <a:rPr lang="en-US" sz="2400" dirty="0" err="1" smtClean="0">
                <a:solidFill>
                  <a:srgbClr val="7030A0"/>
                </a:solidFill>
                <a:latin typeface="Consolas" pitchFamily="49" charset="0"/>
                <a:cs typeface="Consolas" pitchFamily="49" charset="0"/>
              </a:rPr>
              <a:t>is_nonlocal</a:t>
            </a:r>
            <a:r>
              <a:rPr lang="en-US" sz="2400" dirty="0">
                <a:solidFill>
                  <a:srgbClr val="7030A0"/>
                </a:solidFill>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err="1">
                <a:solidFill>
                  <a:srgbClr val="0070C0"/>
                </a:solidFill>
                <a:latin typeface="Consolas" pitchFamily="49" charset="0"/>
                <a:cs typeface="Consolas" pitchFamily="49" charset="0"/>
              </a:rPr>
              <a:t>elif</a:t>
            </a:r>
            <a:r>
              <a:rPr lang="en-US" sz="2400" dirty="0">
                <a:solidFill>
                  <a:srgbClr val="0070C0"/>
                </a:solidFill>
                <a:latin typeface="Consolas" pitchFamily="49" charset="0"/>
                <a:cs typeface="Consolas" pitchFamily="49" charset="0"/>
              </a:rPr>
              <a:t> not </a:t>
            </a:r>
            <a:r>
              <a:rPr lang="en-US" sz="2400" dirty="0" err="1">
                <a:solidFill>
                  <a:srgbClr val="0070C0"/>
                </a:solidFill>
                <a:latin typeface="Consolas" pitchFamily="49" charset="0"/>
                <a:cs typeface="Consolas" pitchFamily="49" charset="0"/>
              </a:rPr>
              <a:t>is_nonlocal</a:t>
            </a:r>
            <a:r>
              <a:rPr lang="en-US" sz="2400" dirty="0">
                <a:solidFill>
                  <a:srgbClr val="0070C0"/>
                </a:solidFill>
                <a:latin typeface="Consolas" pitchFamily="49" charset="0"/>
                <a:cs typeface="Consolas" pitchFamily="49" charset="0"/>
              </a:rPr>
              <a:t> or </a:t>
            </a:r>
            <a:r>
              <a:rPr lang="en-US" sz="2400" dirty="0" err="1">
                <a:solidFill>
                  <a:srgbClr val="0070C0"/>
                </a:solidFill>
                <a:latin typeface="Consolas" pitchFamily="49" charset="0"/>
                <a:cs typeface="Consolas" pitchFamily="49" charset="0"/>
              </a:rPr>
              <a:t>var</a:t>
            </a:r>
            <a:r>
              <a:rPr lang="en-US" sz="2400" dirty="0">
                <a:solidFill>
                  <a:srgbClr val="0070C0"/>
                </a:solidFill>
                <a:latin typeface="Consolas" pitchFamily="49" charset="0"/>
                <a:cs typeface="Consolas" pitchFamily="49" charset="0"/>
              </a:rPr>
              <a:t> in </a:t>
            </a:r>
            <a:r>
              <a:rPr lang="en-US" sz="2400" dirty="0" err="1">
                <a:solidFill>
                  <a:srgbClr val="0070C0"/>
                </a:solidFill>
                <a:latin typeface="Consolas" pitchFamily="49" charset="0"/>
                <a:cs typeface="Consolas" pitchFamily="49" charset="0"/>
              </a:rPr>
              <a:t>self.bindings</a:t>
            </a:r>
            <a:r>
              <a:rPr lang="en-US" sz="2400" dirty="0">
                <a:solidFill>
                  <a:srgbClr val="0070C0"/>
                </a:solidFill>
                <a:latin typeface="Consolas" pitchFamily="49" charset="0"/>
                <a:cs typeface="Consolas" pitchFamily="49" charset="0"/>
              </a:rPr>
              <a:t>:</a:t>
            </a:r>
          </a:p>
          <a:p>
            <a:pPr marL="0" indent="0">
              <a:buNone/>
            </a:pPr>
            <a:r>
              <a:rPr lang="en-US" sz="2400" dirty="0">
                <a:solidFill>
                  <a:srgbClr val="0070C0"/>
                </a:solidFill>
                <a:latin typeface="Consolas" pitchFamily="49" charset="0"/>
                <a:cs typeface="Consolas" pitchFamily="49" charset="0"/>
              </a:rPr>
              <a:t>            </a:t>
            </a:r>
            <a:r>
              <a:rPr lang="en-US" sz="2400" dirty="0" err="1">
                <a:solidFill>
                  <a:srgbClr val="0070C0"/>
                </a:solidFill>
                <a:latin typeface="Consolas" pitchFamily="49" charset="0"/>
                <a:cs typeface="Consolas" pitchFamily="49" charset="0"/>
              </a:rPr>
              <a:t>self.bindings</a:t>
            </a:r>
            <a:r>
              <a:rPr lang="en-US" sz="2400" dirty="0">
                <a:solidFill>
                  <a:srgbClr val="0070C0"/>
                </a:solidFill>
                <a:latin typeface="Consolas" pitchFamily="49" charset="0"/>
                <a:cs typeface="Consolas" pitchFamily="49" charset="0"/>
              </a:rPr>
              <a:t>[</a:t>
            </a:r>
            <a:r>
              <a:rPr lang="en-US" sz="2400" dirty="0" err="1">
                <a:solidFill>
                  <a:srgbClr val="0070C0"/>
                </a:solidFill>
                <a:latin typeface="Consolas" pitchFamily="49" charset="0"/>
                <a:cs typeface="Consolas" pitchFamily="49" charset="0"/>
              </a:rPr>
              <a:t>var</a:t>
            </a:r>
            <a:r>
              <a:rPr lang="en-US" sz="2400" dirty="0">
                <a:solidFill>
                  <a:srgbClr val="0070C0"/>
                </a:solidFill>
                <a:latin typeface="Consolas" pitchFamily="49" charset="0"/>
                <a:cs typeface="Consolas" pitchFamily="49" charset="0"/>
              </a:rPr>
              <a:t>] = </a:t>
            </a:r>
            <a:r>
              <a:rPr lang="en-US" sz="2400" dirty="0" err="1">
                <a:solidFill>
                  <a:srgbClr val="0070C0"/>
                </a:solidFill>
                <a:latin typeface="Consolas" pitchFamily="49" charset="0"/>
                <a:cs typeface="Consolas" pitchFamily="49" charset="0"/>
              </a:rPr>
              <a:t>val</a:t>
            </a:r>
            <a:endParaRPr lang="en-US" sz="2400" dirty="0">
              <a:solidFill>
                <a:srgbClr val="0070C0"/>
              </a:solidFill>
              <a:latin typeface="Consolas" pitchFamily="49" charset="0"/>
              <a:cs typeface="Consolas" pitchFamily="49" charset="0"/>
            </a:endParaRPr>
          </a:p>
          <a:p>
            <a:pPr marL="0" indent="0">
              <a:buNone/>
            </a:pP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def</a:t>
            </a:r>
            <a:r>
              <a:rPr lang="en-US" sz="2400" dirty="0">
                <a:latin typeface="Consolas" pitchFamily="49" charset="0"/>
                <a:cs typeface="Consolas" pitchFamily="49" charset="0"/>
              </a:rPr>
              <a:t> __</a:t>
            </a:r>
            <a:r>
              <a:rPr lang="en-US" sz="2400" dirty="0" err="1">
                <a:latin typeface="Consolas" pitchFamily="49" charset="0"/>
                <a:cs typeface="Consolas" pitchFamily="49" charset="0"/>
              </a:rPr>
              <a:t>setitem</a:t>
            </a:r>
            <a:r>
              <a:rPr lang="en-US" sz="2400" dirty="0">
                <a:latin typeface="Consolas" pitchFamily="49" charset="0"/>
                <a:cs typeface="Consolas" pitchFamily="49" charset="0"/>
              </a:rPr>
              <a:t>__(self, </a:t>
            </a:r>
            <a:r>
              <a:rPr lang="en-US" sz="2400" dirty="0" err="1">
                <a:latin typeface="Consolas" pitchFamily="49" charset="0"/>
                <a:cs typeface="Consolas" pitchFamily="49" charset="0"/>
              </a:rPr>
              <a:t>var</a:t>
            </a:r>
            <a:r>
              <a:rPr lang="en-US" sz="2400" dirty="0">
                <a:latin typeface="Consolas" pitchFamily="49" charset="0"/>
                <a:cs typeface="Consolas" pitchFamily="49" charset="0"/>
              </a:rPr>
              <a:t>, </a:t>
            </a:r>
            <a:r>
              <a:rPr lang="en-US" sz="2400" dirty="0" err="1">
                <a:latin typeface="Consolas" pitchFamily="49" charset="0"/>
                <a:cs typeface="Consolas" pitchFamily="49" charset="0"/>
              </a:rPr>
              <a:t>val</a:t>
            </a:r>
            <a:r>
              <a:rPr lang="en-US" sz="2400" dirty="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self.set_variable</a:t>
            </a:r>
            <a:r>
              <a:rPr lang="en-US" sz="2400" dirty="0" smtClean="0">
                <a:latin typeface="Consolas" pitchFamily="49" charset="0"/>
                <a:cs typeface="Consolas" pitchFamily="49" charset="0"/>
              </a:rPr>
              <a:t>(</a:t>
            </a:r>
            <a:r>
              <a:rPr lang="en-US" sz="2400" dirty="0" err="1" smtClean="0">
                <a:latin typeface="Consolas" pitchFamily="49" charset="0"/>
                <a:cs typeface="Consolas" pitchFamily="49" charset="0"/>
              </a:rPr>
              <a:t>var</a:t>
            </a:r>
            <a:r>
              <a:rPr lang="en-US" sz="2400" dirty="0" smtClean="0">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val</a:t>
            </a:r>
            <a:r>
              <a:rPr lang="en-US" sz="2400" dirty="0" smtClean="0">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var</a:t>
            </a:r>
            <a:r>
              <a:rPr lang="en-US" sz="2400" dirty="0" smtClean="0">
                <a:latin typeface="Consolas" pitchFamily="49" charset="0"/>
                <a:cs typeface="Consolas" pitchFamily="49" charset="0"/>
              </a:rPr>
              <a:t> </a:t>
            </a:r>
            <a:r>
              <a:rPr lang="en-US" sz="2400" dirty="0">
                <a:latin typeface="Consolas" pitchFamily="49" charset="0"/>
                <a:cs typeface="Consolas" pitchFamily="49" charset="0"/>
              </a:rPr>
              <a:t>in </a:t>
            </a:r>
            <a:r>
              <a:rPr lang="en-US" sz="2400" dirty="0" err="1">
                <a:latin typeface="Consolas" pitchFamily="49" charset="0"/>
                <a:cs typeface="Consolas" pitchFamily="49" charset="0"/>
              </a:rPr>
              <a:t>self.nonlocals</a:t>
            </a:r>
            <a:r>
              <a:rPr lang="en-US" sz="2400" dirty="0">
                <a:latin typeface="Consolas" pitchFamily="49" charset="0"/>
                <a:cs typeface="Consolas" pitchFamily="49" charset="0"/>
              </a:rPr>
              <a:t>)</a:t>
            </a:r>
            <a:endParaRPr lang="en-US" sz="2400" dirty="0" smtClean="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p:txBody>
      </p:sp>
      <p:grpSp>
        <p:nvGrpSpPr>
          <p:cNvPr id="13" name="Group 12"/>
          <p:cNvGrpSpPr/>
          <p:nvPr/>
        </p:nvGrpSpPr>
        <p:grpSpPr>
          <a:xfrm>
            <a:off x="4038600" y="1371600"/>
            <a:ext cx="4433500" cy="1295400"/>
            <a:chOff x="4038600" y="1371600"/>
            <a:chExt cx="4433500" cy="1295400"/>
          </a:xfrm>
        </p:grpSpPr>
        <p:cxnSp>
          <p:nvCxnSpPr>
            <p:cNvPr id="11" name="Curved Connector 10"/>
            <p:cNvCxnSpPr/>
            <p:nvPr/>
          </p:nvCxnSpPr>
          <p:spPr>
            <a:xfrm rot="10800000" flipV="1">
              <a:off x="7543801" y="1828800"/>
              <a:ext cx="928299" cy="838200"/>
            </a:xfrm>
            <a:prstGeom prst="curvedConnector3">
              <a:avLst/>
            </a:prstGeom>
            <a:ln>
              <a:tailEnd type="arrow"/>
            </a:ln>
          </p:spPr>
          <p:style>
            <a:lnRef idx="2">
              <a:schemeClr val="accent4"/>
            </a:lnRef>
            <a:fillRef idx="0">
              <a:schemeClr val="accent4"/>
            </a:fillRef>
            <a:effectRef idx="1">
              <a:schemeClr val="accent4"/>
            </a:effectRef>
            <a:fontRef idx="minor">
              <a:schemeClr val="tx1"/>
            </a:fontRef>
          </p:style>
        </p:cxnSp>
        <p:sp>
          <p:nvSpPr>
            <p:cNvPr id="5" name="TextBox 4"/>
            <p:cNvSpPr txBox="1"/>
            <p:nvPr/>
          </p:nvSpPr>
          <p:spPr>
            <a:xfrm rot="180223">
              <a:off x="4038600" y="1371600"/>
              <a:ext cx="4419600"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smtClean="0"/>
                <a:t>If the variable is nonlocal and doesn’t already exist, it belongs in a different frame.</a:t>
              </a:r>
              <a:endParaRPr lang="en-US" dirty="0"/>
            </a:p>
          </p:txBody>
        </p:sp>
      </p:grpSp>
      <p:sp>
        <p:nvSpPr>
          <p:cNvPr id="12" name="TextBox 11"/>
          <p:cNvSpPr txBox="1"/>
          <p:nvPr/>
        </p:nvSpPr>
        <p:spPr>
          <a:xfrm rot="21309229">
            <a:off x="5638800" y="4038600"/>
            <a:ext cx="30480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smtClean="0"/>
              <a:t>Otherwise, add (or update) the binding in this frame.</a:t>
            </a:r>
            <a:endParaRPr lang="en-US" dirty="0"/>
          </a:p>
        </p:txBody>
      </p:sp>
    </p:spTree>
    <p:extLst>
      <p:ext uri="{BB962C8B-B14F-4D97-AF65-F5344CB8AC3E}">
        <p14:creationId xmlns:p14="http://schemas.microsoft.com/office/powerpoint/2010/main" val="4960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C:\Users\Tom\AppData\Local\Microsoft\Windows\Temporary Internet Files\Content.IE5\2KM4G9E1\MC9003479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7871" y="3429000"/>
            <a:ext cx="2514600" cy="2383644"/>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the_art_of_happy_programm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066800"/>
            <a:ext cx="6477000" cy="2602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029200" y="4191000"/>
            <a:ext cx="2743200" cy="1143000"/>
          </a:xfrm>
        </p:spPr>
        <p:txBody>
          <a:bodyPr/>
          <a:lstStyle/>
          <a:p>
            <a:r>
              <a:rPr lang="en-US" dirty="0" smtClean="0"/>
              <a:t>Break</a:t>
            </a:r>
            <a:endParaRPr lang="en-US" dirty="0"/>
          </a:p>
        </p:txBody>
      </p:sp>
      <p:sp>
        <p:nvSpPr>
          <p:cNvPr id="11" name="Rectangle 10"/>
          <p:cNvSpPr/>
          <p:nvPr/>
        </p:nvSpPr>
        <p:spPr>
          <a:xfrm>
            <a:off x="3200400" y="6367046"/>
            <a:ext cx="4572000" cy="338554"/>
          </a:xfrm>
          <a:prstGeom prst="rect">
            <a:avLst/>
          </a:prstGeom>
        </p:spPr>
        <p:txBody>
          <a:bodyPr>
            <a:spAutoFit/>
          </a:bodyPr>
          <a:lstStyle/>
          <a:p>
            <a:pPr algn="ctr"/>
            <a:r>
              <a:rPr lang="en-US" sz="800" dirty="0"/>
              <a:t>http://invisiblebread.com/2012/06/new-workspace</a:t>
            </a:r>
            <a:r>
              <a:rPr lang="en-US" sz="800" dirty="0" smtClean="0"/>
              <a:t>/</a:t>
            </a:r>
          </a:p>
          <a:p>
            <a:pPr algn="ctr"/>
            <a:r>
              <a:rPr lang="en-US" sz="800" dirty="0"/>
              <a:t>http://wondermark.com/wp-content/uploads/2012/07/sheep.gif</a:t>
            </a:r>
          </a:p>
        </p:txBody>
      </p:sp>
    </p:spTree>
    <p:extLst>
      <p:ext uri="{BB962C8B-B14F-4D97-AF65-F5344CB8AC3E}">
        <p14:creationId xmlns:p14="http://schemas.microsoft.com/office/powerpoint/2010/main" val="610502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a:t>
            </a:r>
            <a:r>
              <a:rPr lang="en-US" strike="sngStrike" dirty="0"/>
              <a:t>Pie</a:t>
            </a:r>
            <a:r>
              <a:rPr lang="en-US" dirty="0"/>
              <a:t> </a:t>
            </a:r>
            <a:r>
              <a:rPr lang="en-US" dirty="0" err="1"/>
              <a:t>Py</a:t>
            </a:r>
            <a:r>
              <a:rPr lang="en-US" dirty="0"/>
              <a:t>: </a:t>
            </a:r>
            <a:r>
              <a:rPr lang="en-US" dirty="0" smtClean="0"/>
              <a:t>Statements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Yesterday, we saw the class </a:t>
            </a:r>
            <a:r>
              <a:rPr lang="en-US" dirty="0" err="1" smtClean="0">
                <a:latin typeface="Consolas" pitchFamily="49" charset="0"/>
                <a:cs typeface="Consolas" pitchFamily="49" charset="0"/>
              </a:rPr>
              <a:t>Exp</a:t>
            </a:r>
            <a:r>
              <a:rPr lang="en-US" dirty="0" smtClean="0"/>
              <a:t>, which </a:t>
            </a:r>
            <a:r>
              <a:rPr lang="en-US" dirty="0" err="1" smtClean="0">
                <a:latin typeface="Consolas" pitchFamily="49" charset="0"/>
                <a:cs typeface="Consolas" pitchFamily="49" charset="0"/>
              </a:rPr>
              <a:t>Calc</a:t>
            </a:r>
            <a:r>
              <a:rPr lang="en-US" dirty="0" smtClean="0"/>
              <a:t> used to represent expressions it read in and evaluated.</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err="1" smtClean="0"/>
              <a:t>Py</a:t>
            </a:r>
            <a:r>
              <a:rPr lang="en-US" dirty="0" smtClean="0"/>
              <a:t> has something similar, which is the </a:t>
            </a:r>
            <a:r>
              <a:rPr lang="en-US" dirty="0" err="1" smtClean="0">
                <a:latin typeface="Consolas" pitchFamily="49" charset="0"/>
                <a:cs typeface="Consolas" pitchFamily="49" charset="0"/>
              </a:rPr>
              <a:t>Stmt</a:t>
            </a:r>
            <a:r>
              <a:rPr lang="en-US" dirty="0" smtClean="0"/>
              <a:t> class.  Unlike </a:t>
            </a:r>
            <a:r>
              <a:rPr lang="en-US" dirty="0" err="1" smtClean="0">
                <a:latin typeface="Consolas" pitchFamily="49" charset="0"/>
                <a:cs typeface="Consolas" pitchFamily="49" charset="0"/>
              </a:rPr>
              <a:t>Exp</a:t>
            </a:r>
            <a:r>
              <a:rPr lang="en-US" dirty="0" smtClean="0"/>
              <a:t>:</a:t>
            </a:r>
          </a:p>
          <a:p>
            <a:pPr lvl="1"/>
            <a:r>
              <a:rPr lang="en-US" dirty="0" err="1" smtClean="0">
                <a:latin typeface="Consolas" pitchFamily="49" charset="0"/>
                <a:cs typeface="Consolas" pitchFamily="49" charset="0"/>
              </a:rPr>
              <a:t>Stmt</a:t>
            </a:r>
            <a:r>
              <a:rPr lang="en-US" dirty="0"/>
              <a:t> </a:t>
            </a:r>
            <a:r>
              <a:rPr lang="en-US" dirty="0" smtClean="0"/>
              <a:t>isn’t limited to function calls.</a:t>
            </a:r>
          </a:p>
          <a:p>
            <a:pPr lvl="1"/>
            <a:r>
              <a:rPr lang="en-US" dirty="0" err="1" smtClean="0">
                <a:latin typeface="Consolas" pitchFamily="49" charset="0"/>
                <a:cs typeface="Consolas" pitchFamily="49" charset="0"/>
              </a:rPr>
              <a:t>Stmt</a:t>
            </a:r>
            <a:r>
              <a:rPr lang="en-US" dirty="0" smtClean="0"/>
              <a:t> will handle evaluating itself, rather than having a separate function operate on them.</a:t>
            </a:r>
          </a:p>
          <a:p>
            <a:pPr marL="0" indent="0">
              <a:buNone/>
            </a:pPr>
            <a:endParaRPr lang="en-US" dirty="0"/>
          </a:p>
        </p:txBody>
      </p:sp>
      <p:pic>
        <p:nvPicPr>
          <p:cNvPr id="8194" name="Picture 2" descr="C:\Users\Tom\AppData\Local\Microsoft\Windows\Temporary Internet Files\Content.IE5\2KM4G9E1\MP90043318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2450458"/>
            <a:ext cx="2249528" cy="1503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046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a:t>
            </a:r>
            <a:r>
              <a:rPr lang="en-US" strike="sngStrike" dirty="0"/>
              <a:t>Pie</a:t>
            </a:r>
            <a:r>
              <a:rPr lang="en-US" dirty="0"/>
              <a:t> </a:t>
            </a:r>
            <a:r>
              <a:rPr lang="en-US" dirty="0" err="1"/>
              <a:t>Py</a:t>
            </a:r>
            <a:r>
              <a:rPr lang="en-US" dirty="0"/>
              <a:t>: </a:t>
            </a:r>
            <a:r>
              <a:rPr lang="en-US" dirty="0" smtClean="0"/>
              <a:t>Statements</a:t>
            </a:r>
            <a:endParaRPr lang="en-US" dirty="0"/>
          </a:p>
        </p:txBody>
      </p:sp>
      <p:sp>
        <p:nvSpPr>
          <p:cNvPr id="3" name="Content Placeholder 2"/>
          <p:cNvSpPr>
            <a:spLocks noGrp="1"/>
          </p:cNvSpPr>
          <p:nvPr>
            <p:ph idx="1"/>
          </p:nvPr>
        </p:nvSpPr>
        <p:spPr>
          <a:xfrm>
            <a:off x="457200" y="1600200"/>
            <a:ext cx="8610600" cy="4525963"/>
          </a:xfrm>
        </p:spPr>
        <p:txBody>
          <a:bodyPr anchor="ctr">
            <a:normAutofit/>
          </a:bodyPr>
          <a:lstStyle/>
          <a:p>
            <a:pPr marL="0" indent="0">
              <a:buNone/>
            </a:pPr>
            <a:r>
              <a:rPr lang="en-US" sz="2400" dirty="0">
                <a:latin typeface="Consolas" pitchFamily="49" charset="0"/>
                <a:cs typeface="Consolas" pitchFamily="49" charset="0"/>
              </a:rPr>
              <a:t>class </a:t>
            </a:r>
            <a:r>
              <a:rPr lang="en-US" sz="2400" dirty="0" err="1">
                <a:latin typeface="Consolas" pitchFamily="49" charset="0"/>
                <a:cs typeface="Consolas" pitchFamily="49" charset="0"/>
              </a:rPr>
              <a:t>AssignStmt</a:t>
            </a:r>
            <a:r>
              <a:rPr lang="en-US" sz="2400" dirty="0">
                <a:latin typeface="Consolas" pitchFamily="49" charset="0"/>
                <a:cs typeface="Consolas" pitchFamily="49" charset="0"/>
              </a:rPr>
              <a:t>(</a:t>
            </a:r>
            <a:r>
              <a:rPr lang="en-US" sz="2400" dirty="0" err="1">
                <a:latin typeface="Consolas" pitchFamily="49" charset="0"/>
                <a:cs typeface="Consolas" pitchFamily="49" charset="0"/>
              </a:rPr>
              <a:t>Stmt</a:t>
            </a:r>
            <a:r>
              <a:rPr lang="en-US" sz="2400" dirty="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def</a:t>
            </a:r>
            <a:r>
              <a:rPr lang="en-US" sz="2400" dirty="0" smtClean="0">
                <a:latin typeface="Consolas" pitchFamily="49" charset="0"/>
                <a:cs typeface="Consolas" pitchFamily="49" charset="0"/>
              </a:rPr>
              <a:t> </a:t>
            </a:r>
            <a:r>
              <a:rPr lang="en-US" sz="2400" dirty="0">
                <a:latin typeface="Consolas" pitchFamily="49" charset="0"/>
                <a:cs typeface="Consolas" pitchFamily="49" charset="0"/>
              </a:rPr>
              <a:t>__</a:t>
            </a:r>
            <a:r>
              <a:rPr lang="en-US" sz="2400" dirty="0" err="1">
                <a:latin typeface="Consolas" pitchFamily="49" charset="0"/>
                <a:cs typeface="Consolas" pitchFamily="49" charset="0"/>
              </a:rPr>
              <a:t>init</a:t>
            </a:r>
            <a:r>
              <a:rPr lang="en-US" sz="2400" dirty="0">
                <a:latin typeface="Consolas" pitchFamily="49" charset="0"/>
                <a:cs typeface="Consolas" pitchFamily="49" charset="0"/>
              </a:rPr>
              <a:t>__(self, target, </a:t>
            </a:r>
            <a:r>
              <a:rPr lang="en-US" sz="2400" dirty="0" err="1">
                <a:latin typeface="Consolas" pitchFamily="49" charset="0"/>
                <a:cs typeface="Consolas" pitchFamily="49" charset="0"/>
              </a:rPr>
              <a:t>expr</a:t>
            </a:r>
            <a:r>
              <a:rPr lang="en-US" sz="2400" dirty="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a:t>
            </a:r>
            <a:r>
              <a:rPr lang="en-US" sz="2400" dirty="0" err="1" smtClean="0">
                <a:solidFill>
                  <a:srgbClr val="0070C0"/>
                </a:solidFill>
                <a:latin typeface="Consolas" pitchFamily="49" charset="0"/>
                <a:cs typeface="Consolas" pitchFamily="49" charset="0"/>
              </a:rPr>
              <a:t>self.target</a:t>
            </a:r>
            <a:r>
              <a:rPr lang="en-US" sz="2400" dirty="0" smtClean="0">
                <a:solidFill>
                  <a:srgbClr val="0070C0"/>
                </a:solidFill>
                <a:latin typeface="Consolas" pitchFamily="49" charset="0"/>
                <a:cs typeface="Consolas" pitchFamily="49" charset="0"/>
              </a:rPr>
              <a:t> </a:t>
            </a:r>
            <a:r>
              <a:rPr lang="en-US" sz="2400" dirty="0">
                <a:solidFill>
                  <a:srgbClr val="0070C0"/>
                </a:solidFill>
                <a:latin typeface="Consolas" pitchFamily="49" charset="0"/>
                <a:cs typeface="Consolas" pitchFamily="49" charset="0"/>
              </a:rPr>
              <a:t>= target</a:t>
            </a:r>
          </a:p>
          <a:p>
            <a:pPr marL="0" indent="0">
              <a:buNone/>
            </a:pPr>
            <a:r>
              <a:rPr lang="en-US" sz="2400" dirty="0">
                <a:solidFill>
                  <a:srgbClr val="0070C0"/>
                </a:solidFill>
                <a:latin typeface="Consolas" pitchFamily="49" charset="0"/>
                <a:cs typeface="Consolas" pitchFamily="49" charset="0"/>
              </a:rPr>
              <a:t>        </a:t>
            </a:r>
            <a:r>
              <a:rPr lang="en-US" sz="2400" dirty="0" err="1">
                <a:solidFill>
                  <a:srgbClr val="0070C0"/>
                </a:solidFill>
                <a:latin typeface="Consolas" pitchFamily="49" charset="0"/>
                <a:cs typeface="Consolas" pitchFamily="49" charset="0"/>
              </a:rPr>
              <a:t>self.expr</a:t>
            </a:r>
            <a:r>
              <a:rPr lang="en-US" sz="2400" dirty="0">
                <a:solidFill>
                  <a:srgbClr val="0070C0"/>
                </a:solidFill>
                <a:latin typeface="Consolas" pitchFamily="49" charset="0"/>
                <a:cs typeface="Consolas" pitchFamily="49" charset="0"/>
              </a:rPr>
              <a:t> = </a:t>
            </a:r>
            <a:r>
              <a:rPr lang="en-US" sz="2400" dirty="0" err="1">
                <a:solidFill>
                  <a:srgbClr val="0070C0"/>
                </a:solidFill>
                <a:latin typeface="Consolas" pitchFamily="49" charset="0"/>
                <a:cs typeface="Consolas" pitchFamily="49" charset="0"/>
              </a:rPr>
              <a:t>expr</a:t>
            </a:r>
            <a:endParaRPr lang="en-US" sz="2400" dirty="0">
              <a:solidFill>
                <a:srgbClr val="0070C0"/>
              </a:solidFill>
              <a:latin typeface="Consolas" pitchFamily="49" charset="0"/>
              <a:cs typeface="Consolas" pitchFamily="49" charset="0"/>
            </a:endParaRPr>
          </a:p>
          <a:p>
            <a:pPr marL="0" indent="0">
              <a:buNone/>
            </a:pP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def</a:t>
            </a:r>
            <a:r>
              <a:rPr lang="en-US" sz="2400" dirty="0">
                <a:latin typeface="Consolas" pitchFamily="49" charset="0"/>
                <a:cs typeface="Consolas" pitchFamily="49" charset="0"/>
              </a:rPr>
              <a:t> </a:t>
            </a:r>
            <a:r>
              <a:rPr lang="en-US" sz="2400" b="1" dirty="0">
                <a:solidFill>
                  <a:srgbClr val="FF0000"/>
                </a:solidFill>
                <a:effectLst>
                  <a:outerShdw blurRad="38100" dist="38100" dir="2700000" algn="tl">
                    <a:srgbClr val="000000">
                      <a:alpha val="43137"/>
                    </a:srgbClr>
                  </a:outerShdw>
                </a:effectLst>
                <a:latin typeface="Consolas" pitchFamily="49" charset="0"/>
                <a:cs typeface="Consolas" pitchFamily="49" charset="0"/>
              </a:rPr>
              <a:t>evaluate</a:t>
            </a:r>
            <a:r>
              <a:rPr lang="en-US" sz="2400" dirty="0">
                <a:latin typeface="Consolas" pitchFamily="49" charset="0"/>
                <a:cs typeface="Consolas" pitchFamily="49" charset="0"/>
              </a:rPr>
              <a:t>(self, </a:t>
            </a:r>
            <a:r>
              <a:rPr lang="en-US" sz="2400" dirty="0" err="1">
                <a:latin typeface="Consolas" pitchFamily="49" charset="0"/>
                <a:cs typeface="Consolas" pitchFamily="49" charset="0"/>
              </a:rPr>
              <a:t>env</a:t>
            </a:r>
            <a:r>
              <a:rPr lang="en-US" sz="2400" dirty="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a:t>
            </a:r>
            <a:r>
              <a:rPr lang="en-US" sz="2400" dirty="0" err="1" smtClean="0">
                <a:solidFill>
                  <a:srgbClr val="FF0000"/>
                </a:solidFill>
                <a:latin typeface="Consolas" pitchFamily="49" charset="0"/>
                <a:cs typeface="Consolas" pitchFamily="49" charset="0"/>
              </a:rPr>
              <a:t>env</a:t>
            </a:r>
            <a:r>
              <a:rPr lang="en-US" sz="2400" dirty="0" smtClean="0">
                <a:solidFill>
                  <a:srgbClr val="FF0000"/>
                </a:solidFill>
                <a:latin typeface="Consolas" pitchFamily="49" charset="0"/>
                <a:cs typeface="Consolas" pitchFamily="49" charset="0"/>
              </a:rPr>
              <a:t>[</a:t>
            </a:r>
            <a:r>
              <a:rPr lang="en-US" sz="2400" dirty="0" err="1" smtClean="0">
                <a:solidFill>
                  <a:srgbClr val="FF0000"/>
                </a:solidFill>
                <a:latin typeface="Consolas" pitchFamily="49" charset="0"/>
                <a:cs typeface="Consolas" pitchFamily="49" charset="0"/>
              </a:rPr>
              <a:t>self.target</a:t>
            </a:r>
            <a:r>
              <a:rPr lang="en-US" sz="2400" dirty="0">
                <a:solidFill>
                  <a:srgbClr val="FF0000"/>
                </a:solidFill>
                <a:latin typeface="Consolas" pitchFamily="49" charset="0"/>
                <a:cs typeface="Consolas" pitchFamily="49" charset="0"/>
              </a:rPr>
              <a:t>] = </a:t>
            </a:r>
            <a:r>
              <a:rPr lang="en-US" sz="2400" dirty="0" err="1">
                <a:solidFill>
                  <a:srgbClr val="FF0000"/>
                </a:solidFill>
                <a:latin typeface="Consolas" pitchFamily="49" charset="0"/>
                <a:cs typeface="Consolas" pitchFamily="49" charset="0"/>
              </a:rPr>
              <a:t>self.expr.evaluate</a:t>
            </a:r>
            <a:r>
              <a:rPr lang="en-US" sz="2400" dirty="0">
                <a:solidFill>
                  <a:srgbClr val="FF0000"/>
                </a:solidFill>
                <a:latin typeface="Consolas" pitchFamily="49" charset="0"/>
                <a:cs typeface="Consolas" pitchFamily="49" charset="0"/>
              </a:rPr>
              <a:t>(</a:t>
            </a:r>
            <a:r>
              <a:rPr lang="en-US" sz="2400" dirty="0" err="1">
                <a:solidFill>
                  <a:srgbClr val="FF0000"/>
                </a:solidFill>
                <a:latin typeface="Consolas" pitchFamily="49" charset="0"/>
                <a:cs typeface="Consolas" pitchFamily="49" charset="0"/>
              </a:rPr>
              <a:t>env</a:t>
            </a:r>
            <a:r>
              <a:rPr lang="en-US" sz="2400" dirty="0">
                <a:solidFill>
                  <a:srgbClr val="FF0000"/>
                </a:solidFill>
                <a:latin typeface="Consolas" pitchFamily="49" charset="0"/>
                <a:cs typeface="Consolas" pitchFamily="49" charset="0"/>
              </a:rPr>
              <a:t>)</a:t>
            </a:r>
          </a:p>
        </p:txBody>
      </p:sp>
      <p:sp>
        <p:nvSpPr>
          <p:cNvPr id="4" name="TextBox 3"/>
          <p:cNvSpPr txBox="1"/>
          <p:nvPr/>
        </p:nvSpPr>
        <p:spPr>
          <a:xfrm>
            <a:off x="5579390" y="3200400"/>
            <a:ext cx="2895600"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Create the statement with all of the information that the statement is composed of.</a:t>
            </a:r>
            <a:endParaRPr lang="en-US" dirty="0"/>
          </a:p>
        </p:txBody>
      </p:sp>
      <p:sp>
        <p:nvSpPr>
          <p:cNvPr id="5" name="TextBox 4"/>
          <p:cNvSpPr txBox="1"/>
          <p:nvPr/>
        </p:nvSpPr>
        <p:spPr>
          <a:xfrm>
            <a:off x="3825498" y="5486400"/>
            <a:ext cx="312420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Evaluate this statement in a given environment.</a:t>
            </a:r>
            <a:endParaRPr lang="en-US" dirty="0"/>
          </a:p>
        </p:txBody>
      </p:sp>
    </p:spTree>
    <p:extLst>
      <p:ext uri="{BB962C8B-B14F-4D97-AF65-F5344CB8AC3E}">
        <p14:creationId xmlns:p14="http://schemas.microsoft.com/office/powerpoint/2010/main" val="158126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Interpretation: Review and More!</a:t>
            </a:r>
          </a:p>
          <a:p>
            <a:r>
              <a:rPr lang="en-US" dirty="0" err="1" smtClean="0"/>
              <a:t>Py</a:t>
            </a:r>
            <a:r>
              <a:rPr lang="en-US" dirty="0" smtClean="0"/>
              <a:t>, Python written in Python.</a:t>
            </a:r>
            <a:endParaRPr lang="en-US" dirty="0"/>
          </a:p>
        </p:txBody>
      </p:sp>
    </p:spTree>
    <p:extLst>
      <p:ext uri="{BB962C8B-B14F-4D97-AF65-F5344CB8AC3E}">
        <p14:creationId xmlns:p14="http://schemas.microsoft.com/office/powerpoint/2010/main" val="341515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a:t>
            </a:r>
            <a:r>
              <a:rPr lang="en-US" strike="sngStrike" dirty="0"/>
              <a:t>Pie</a:t>
            </a:r>
            <a:r>
              <a:rPr lang="en-US" dirty="0"/>
              <a:t> </a:t>
            </a:r>
            <a:r>
              <a:rPr lang="en-US" dirty="0" err="1"/>
              <a:t>Py</a:t>
            </a:r>
            <a:r>
              <a:rPr lang="en-US" dirty="0"/>
              <a:t>: </a:t>
            </a:r>
            <a:r>
              <a:rPr lang="en-US" dirty="0" smtClean="0"/>
              <a:t>Call Expressions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a:latin typeface="Consolas" pitchFamily="49" charset="0"/>
                <a:cs typeface="Consolas" pitchFamily="49" charset="0"/>
              </a:rPr>
              <a:t>class </a:t>
            </a:r>
            <a:r>
              <a:rPr lang="en-US" sz="2400" dirty="0" err="1">
                <a:latin typeface="Consolas" pitchFamily="49" charset="0"/>
                <a:cs typeface="Consolas" pitchFamily="49" charset="0"/>
              </a:rPr>
              <a:t>CallExpr</a:t>
            </a:r>
            <a:r>
              <a:rPr lang="en-US" sz="2400" dirty="0">
                <a:latin typeface="Consolas" pitchFamily="49" charset="0"/>
                <a:cs typeface="Consolas" pitchFamily="49" charset="0"/>
              </a:rPr>
              <a:t>(</a:t>
            </a:r>
            <a:r>
              <a:rPr lang="en-US" sz="2400" dirty="0" err="1">
                <a:latin typeface="Consolas" pitchFamily="49" charset="0"/>
                <a:cs typeface="Consolas" pitchFamily="49" charset="0"/>
              </a:rPr>
              <a:t>Expr</a:t>
            </a:r>
            <a:r>
              <a:rPr lang="en-US" sz="2400" dirty="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def</a:t>
            </a:r>
            <a:r>
              <a:rPr lang="en-US" sz="2400" dirty="0" smtClean="0">
                <a:latin typeface="Consolas" pitchFamily="49" charset="0"/>
                <a:cs typeface="Consolas" pitchFamily="49" charset="0"/>
              </a:rPr>
              <a:t> </a:t>
            </a:r>
            <a:r>
              <a:rPr lang="en-US" sz="2400" dirty="0">
                <a:latin typeface="Consolas" pitchFamily="49" charset="0"/>
                <a:cs typeface="Consolas" pitchFamily="49" charset="0"/>
              </a:rPr>
              <a:t>__</a:t>
            </a:r>
            <a:r>
              <a:rPr lang="en-US" sz="2400" dirty="0" err="1">
                <a:latin typeface="Consolas" pitchFamily="49" charset="0"/>
                <a:cs typeface="Consolas" pitchFamily="49" charset="0"/>
              </a:rPr>
              <a:t>init</a:t>
            </a:r>
            <a:r>
              <a:rPr lang="en-US" sz="2400" dirty="0">
                <a:latin typeface="Consolas" pitchFamily="49" charset="0"/>
                <a:cs typeface="Consolas" pitchFamily="49" charset="0"/>
              </a:rPr>
              <a:t>__(self, </a:t>
            </a:r>
            <a:r>
              <a:rPr lang="en-US" sz="2400" dirty="0" err="1">
                <a:latin typeface="Consolas" pitchFamily="49" charset="0"/>
                <a:cs typeface="Consolas" pitchFamily="49" charset="0"/>
              </a:rPr>
              <a:t>op_expr</a:t>
            </a:r>
            <a:r>
              <a:rPr lang="en-US" sz="2400" dirty="0">
                <a:latin typeface="Consolas" pitchFamily="49" charset="0"/>
                <a:cs typeface="Consolas" pitchFamily="49" charset="0"/>
              </a:rPr>
              <a:t>, </a:t>
            </a:r>
            <a:r>
              <a:rPr lang="en-US" sz="2400" dirty="0" err="1">
                <a:latin typeface="Consolas" pitchFamily="49" charset="0"/>
                <a:cs typeface="Consolas" pitchFamily="49" charset="0"/>
              </a:rPr>
              <a:t>opnd_exprs</a:t>
            </a:r>
            <a:r>
              <a:rPr lang="en-US" sz="2400" dirty="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a:t>
            </a:r>
            <a:r>
              <a:rPr lang="en-US" sz="2400" dirty="0" err="1" smtClean="0">
                <a:solidFill>
                  <a:srgbClr val="7030A0"/>
                </a:solidFill>
                <a:latin typeface="Consolas" pitchFamily="49" charset="0"/>
                <a:cs typeface="Consolas" pitchFamily="49" charset="0"/>
              </a:rPr>
              <a:t>self.op_expr</a:t>
            </a:r>
            <a:r>
              <a:rPr lang="en-US" sz="2400" dirty="0" smtClean="0">
                <a:solidFill>
                  <a:srgbClr val="7030A0"/>
                </a:solidFill>
                <a:latin typeface="Consolas" pitchFamily="49" charset="0"/>
                <a:cs typeface="Consolas" pitchFamily="49" charset="0"/>
              </a:rPr>
              <a:t> </a:t>
            </a:r>
            <a:r>
              <a:rPr lang="en-US" sz="2400" dirty="0">
                <a:solidFill>
                  <a:srgbClr val="7030A0"/>
                </a:solidFill>
                <a:latin typeface="Consolas" pitchFamily="49" charset="0"/>
                <a:cs typeface="Consolas" pitchFamily="49" charset="0"/>
              </a:rPr>
              <a:t>= </a:t>
            </a:r>
            <a:r>
              <a:rPr lang="en-US" sz="2400" dirty="0" err="1">
                <a:solidFill>
                  <a:srgbClr val="7030A0"/>
                </a:solidFill>
                <a:latin typeface="Consolas" pitchFamily="49" charset="0"/>
                <a:cs typeface="Consolas" pitchFamily="49" charset="0"/>
              </a:rPr>
              <a:t>op_expr</a:t>
            </a:r>
            <a:endParaRPr lang="en-US" sz="2400" dirty="0">
              <a:solidFill>
                <a:srgbClr val="7030A0"/>
              </a:solidFill>
              <a:latin typeface="Consolas" pitchFamily="49" charset="0"/>
              <a:cs typeface="Consolas" pitchFamily="49" charset="0"/>
            </a:endParaRPr>
          </a:p>
          <a:p>
            <a:pPr marL="0" indent="0">
              <a:buNone/>
            </a:pPr>
            <a:r>
              <a:rPr lang="en-US" sz="2400" dirty="0">
                <a:solidFill>
                  <a:srgbClr val="7030A0"/>
                </a:solidFill>
                <a:latin typeface="Consolas" pitchFamily="49" charset="0"/>
                <a:cs typeface="Consolas" pitchFamily="49" charset="0"/>
              </a:rPr>
              <a:t>        </a:t>
            </a:r>
            <a:r>
              <a:rPr lang="en-US" sz="2400" dirty="0" err="1">
                <a:solidFill>
                  <a:srgbClr val="7030A0"/>
                </a:solidFill>
                <a:latin typeface="Consolas" pitchFamily="49" charset="0"/>
                <a:cs typeface="Consolas" pitchFamily="49" charset="0"/>
              </a:rPr>
              <a:t>self.opnd_exprs</a:t>
            </a:r>
            <a:r>
              <a:rPr lang="en-US" sz="2400" dirty="0">
                <a:solidFill>
                  <a:srgbClr val="7030A0"/>
                </a:solidFill>
                <a:latin typeface="Consolas" pitchFamily="49" charset="0"/>
                <a:cs typeface="Consolas" pitchFamily="49" charset="0"/>
              </a:rPr>
              <a:t> = </a:t>
            </a:r>
            <a:r>
              <a:rPr lang="en-US" sz="2400" dirty="0" err="1" smtClean="0">
                <a:solidFill>
                  <a:srgbClr val="7030A0"/>
                </a:solidFill>
                <a:latin typeface="Consolas" pitchFamily="49" charset="0"/>
                <a:cs typeface="Consolas" pitchFamily="49" charset="0"/>
              </a:rPr>
              <a:t>opnd_exprs</a:t>
            </a:r>
            <a:endParaRPr lang="en-US" sz="2400" dirty="0" smtClean="0">
              <a:solidFill>
                <a:srgbClr val="7030A0"/>
              </a:solidFill>
              <a:latin typeface="Consolas" pitchFamily="49" charset="0"/>
              <a:cs typeface="Consolas" pitchFamily="49" charset="0"/>
            </a:endParaRPr>
          </a:p>
          <a:p>
            <a:pPr marL="0" indent="0">
              <a:buNone/>
            </a:pPr>
            <a:endParaRPr lang="en-US" sz="2400" dirty="0">
              <a:latin typeface="Consolas" pitchFamily="49" charset="0"/>
              <a:cs typeface="Consolas" pitchFamily="49" charset="0"/>
            </a:endParaRPr>
          </a:p>
          <a:p>
            <a:pPr marL="0" indent="0">
              <a:buNone/>
            </a:pPr>
            <a:r>
              <a:rPr lang="en-US" sz="2400" dirty="0">
                <a:latin typeface="Consolas" pitchFamily="49" charset="0"/>
                <a:cs typeface="Consolas" pitchFamily="49" charset="0"/>
              </a:rPr>
              <a:t>    </a:t>
            </a:r>
            <a:r>
              <a:rPr lang="en-US" sz="2400" dirty="0" err="1">
                <a:latin typeface="Consolas" pitchFamily="49" charset="0"/>
                <a:cs typeface="Consolas" pitchFamily="49" charset="0"/>
              </a:rPr>
              <a:t>def</a:t>
            </a:r>
            <a:r>
              <a:rPr lang="en-US" sz="2400" dirty="0">
                <a:latin typeface="Consolas" pitchFamily="49" charset="0"/>
                <a:cs typeface="Consolas" pitchFamily="49" charset="0"/>
              </a:rPr>
              <a:t> evaluate(self, </a:t>
            </a:r>
            <a:r>
              <a:rPr lang="en-US" sz="2400" dirty="0" err="1">
                <a:latin typeface="Consolas" pitchFamily="49" charset="0"/>
                <a:cs typeface="Consolas" pitchFamily="49" charset="0"/>
              </a:rPr>
              <a:t>env</a:t>
            </a:r>
            <a:r>
              <a:rPr lang="en-US" sz="2400" dirty="0">
                <a:latin typeface="Consolas" pitchFamily="49" charset="0"/>
                <a:cs typeface="Consolas" pitchFamily="49" charset="0"/>
              </a:rPr>
              <a:t>):</a:t>
            </a:r>
          </a:p>
          <a:p>
            <a:pPr marL="0" indent="0">
              <a:buNone/>
            </a:pPr>
            <a:r>
              <a:rPr lang="en-US" sz="2400" dirty="0" smtClean="0">
                <a:latin typeface="Consolas" pitchFamily="49" charset="0"/>
                <a:cs typeface="Consolas" pitchFamily="49" charset="0"/>
              </a:rPr>
              <a:t>        </a:t>
            </a:r>
            <a:r>
              <a:rPr lang="en-US" sz="2400" dirty="0" err="1">
                <a:solidFill>
                  <a:srgbClr val="00B0F0"/>
                </a:solidFill>
                <a:latin typeface="Consolas" pitchFamily="49" charset="0"/>
                <a:cs typeface="Consolas" pitchFamily="49" charset="0"/>
              </a:rPr>
              <a:t>func_value</a:t>
            </a:r>
            <a:r>
              <a:rPr lang="en-US" sz="2400" dirty="0">
                <a:solidFill>
                  <a:srgbClr val="00B0F0"/>
                </a:solidFill>
                <a:latin typeface="Consolas" pitchFamily="49" charset="0"/>
                <a:cs typeface="Consolas" pitchFamily="49" charset="0"/>
              </a:rPr>
              <a:t> = </a:t>
            </a:r>
            <a:r>
              <a:rPr lang="en-US" sz="2400" dirty="0" err="1">
                <a:solidFill>
                  <a:srgbClr val="00B0F0"/>
                </a:solidFill>
                <a:latin typeface="Consolas" pitchFamily="49" charset="0"/>
                <a:cs typeface="Consolas" pitchFamily="49" charset="0"/>
              </a:rPr>
              <a:t>self.op_expr.evaluate</a:t>
            </a:r>
            <a:r>
              <a:rPr lang="en-US" sz="2400" dirty="0">
                <a:solidFill>
                  <a:srgbClr val="00B0F0"/>
                </a:solidFill>
                <a:latin typeface="Consolas" pitchFamily="49" charset="0"/>
                <a:cs typeface="Consolas" pitchFamily="49" charset="0"/>
              </a:rPr>
              <a:t>(</a:t>
            </a:r>
            <a:r>
              <a:rPr lang="en-US" sz="2400" dirty="0" err="1">
                <a:solidFill>
                  <a:srgbClr val="00B0F0"/>
                </a:solidFill>
                <a:latin typeface="Consolas" pitchFamily="49" charset="0"/>
                <a:cs typeface="Consolas" pitchFamily="49" charset="0"/>
              </a:rPr>
              <a:t>env</a:t>
            </a:r>
            <a:r>
              <a:rPr lang="en-US" sz="2400" dirty="0">
                <a:solidFill>
                  <a:srgbClr val="00B0F0"/>
                </a:solidFill>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err="1">
                <a:solidFill>
                  <a:srgbClr val="0070C0"/>
                </a:solidFill>
                <a:latin typeface="Consolas" pitchFamily="49" charset="0"/>
                <a:cs typeface="Consolas" pitchFamily="49" charset="0"/>
              </a:rPr>
              <a:t>opnd_values</a:t>
            </a:r>
            <a:r>
              <a:rPr lang="en-US" sz="2400" dirty="0">
                <a:solidFill>
                  <a:srgbClr val="0070C0"/>
                </a:solidFill>
                <a:latin typeface="Consolas" pitchFamily="49" charset="0"/>
                <a:cs typeface="Consolas" pitchFamily="49" charset="0"/>
              </a:rPr>
              <a:t> = [</a:t>
            </a:r>
            <a:r>
              <a:rPr lang="en-US" sz="2400" dirty="0" err="1">
                <a:solidFill>
                  <a:srgbClr val="0070C0"/>
                </a:solidFill>
                <a:latin typeface="Consolas" pitchFamily="49" charset="0"/>
                <a:cs typeface="Consolas" pitchFamily="49" charset="0"/>
              </a:rPr>
              <a:t>opnd.evaluate</a:t>
            </a:r>
            <a:r>
              <a:rPr lang="en-US" sz="2400" dirty="0">
                <a:solidFill>
                  <a:srgbClr val="0070C0"/>
                </a:solidFill>
                <a:latin typeface="Consolas" pitchFamily="49" charset="0"/>
                <a:cs typeface="Consolas" pitchFamily="49" charset="0"/>
              </a:rPr>
              <a:t>(</a:t>
            </a:r>
            <a:r>
              <a:rPr lang="en-US" sz="2400" dirty="0" err="1">
                <a:solidFill>
                  <a:srgbClr val="0070C0"/>
                </a:solidFill>
                <a:latin typeface="Consolas" pitchFamily="49" charset="0"/>
                <a:cs typeface="Consolas" pitchFamily="49" charset="0"/>
              </a:rPr>
              <a:t>env</a:t>
            </a:r>
            <a:r>
              <a:rPr lang="en-US" sz="2400" dirty="0" smtClean="0">
                <a:solidFill>
                  <a:srgbClr val="0070C0"/>
                </a:solidFill>
                <a:latin typeface="Consolas" pitchFamily="49" charset="0"/>
                <a:cs typeface="Consolas" pitchFamily="49" charset="0"/>
              </a:rPr>
              <a:t>)</a:t>
            </a:r>
          </a:p>
          <a:p>
            <a:pPr marL="0" indent="0">
              <a:buNone/>
            </a:pPr>
            <a:r>
              <a:rPr lang="en-US" sz="2400" dirty="0">
                <a:solidFill>
                  <a:srgbClr val="0070C0"/>
                </a:solidFill>
                <a:latin typeface="Consolas" pitchFamily="49" charset="0"/>
                <a:cs typeface="Consolas" pitchFamily="49" charset="0"/>
              </a:rPr>
              <a:t> </a:t>
            </a:r>
            <a:r>
              <a:rPr lang="en-US" sz="2400" dirty="0" smtClean="0">
                <a:solidFill>
                  <a:srgbClr val="0070C0"/>
                </a:solidFill>
                <a:latin typeface="Consolas" pitchFamily="49" charset="0"/>
                <a:cs typeface="Consolas" pitchFamily="49" charset="0"/>
              </a:rPr>
              <a:t>                        for </a:t>
            </a:r>
            <a:r>
              <a:rPr lang="en-US" sz="2400" dirty="0" err="1">
                <a:solidFill>
                  <a:srgbClr val="0070C0"/>
                </a:solidFill>
                <a:latin typeface="Consolas" pitchFamily="49" charset="0"/>
                <a:cs typeface="Consolas" pitchFamily="49" charset="0"/>
              </a:rPr>
              <a:t>opnd</a:t>
            </a:r>
            <a:r>
              <a:rPr lang="en-US" sz="2400" dirty="0">
                <a:solidFill>
                  <a:srgbClr val="0070C0"/>
                </a:solidFill>
                <a:latin typeface="Consolas" pitchFamily="49" charset="0"/>
                <a:cs typeface="Consolas" pitchFamily="49" charset="0"/>
              </a:rPr>
              <a:t> </a:t>
            </a:r>
            <a:r>
              <a:rPr lang="en-US" sz="2400" dirty="0" smtClean="0">
                <a:solidFill>
                  <a:srgbClr val="0070C0"/>
                </a:solidFill>
                <a:latin typeface="Consolas" pitchFamily="49" charset="0"/>
                <a:cs typeface="Consolas" pitchFamily="49" charset="0"/>
              </a:rPr>
              <a:t>in</a:t>
            </a:r>
          </a:p>
          <a:p>
            <a:pPr marL="0" indent="0">
              <a:buNone/>
            </a:pPr>
            <a:r>
              <a:rPr lang="en-US" sz="2400" dirty="0">
                <a:solidFill>
                  <a:srgbClr val="0070C0"/>
                </a:solidFill>
                <a:latin typeface="Consolas" pitchFamily="49" charset="0"/>
                <a:cs typeface="Consolas" pitchFamily="49" charset="0"/>
              </a:rPr>
              <a:t> </a:t>
            </a:r>
            <a:r>
              <a:rPr lang="en-US" sz="2400" dirty="0" smtClean="0">
                <a:solidFill>
                  <a:srgbClr val="0070C0"/>
                </a:solidFill>
                <a:latin typeface="Consolas" pitchFamily="49" charset="0"/>
                <a:cs typeface="Consolas" pitchFamily="49" charset="0"/>
              </a:rPr>
              <a:t>                      </a:t>
            </a:r>
            <a:r>
              <a:rPr lang="en-US" sz="2400" dirty="0" err="1">
                <a:solidFill>
                  <a:srgbClr val="0070C0"/>
                </a:solidFill>
                <a:latin typeface="Consolas" pitchFamily="49" charset="0"/>
                <a:cs typeface="Consolas" pitchFamily="49" charset="0"/>
              </a:rPr>
              <a:t>self.opnd_exprs</a:t>
            </a:r>
            <a:r>
              <a:rPr lang="en-US" sz="2400" dirty="0">
                <a:solidFill>
                  <a:srgbClr val="0070C0"/>
                </a:solidFill>
                <a:latin typeface="Consolas" pitchFamily="49" charset="0"/>
                <a:cs typeface="Consolas" pitchFamily="49" charset="0"/>
              </a:rPr>
              <a:t>]</a:t>
            </a:r>
          </a:p>
          <a:p>
            <a:pPr marL="0" indent="0">
              <a:buNone/>
            </a:pPr>
            <a:r>
              <a:rPr lang="en-US" sz="2400" dirty="0">
                <a:latin typeface="Consolas" pitchFamily="49" charset="0"/>
                <a:cs typeface="Consolas" pitchFamily="49" charset="0"/>
              </a:rPr>
              <a:t>        </a:t>
            </a:r>
            <a:r>
              <a:rPr lang="en-US" sz="2400" dirty="0">
                <a:solidFill>
                  <a:srgbClr val="FF0000"/>
                </a:solidFill>
                <a:latin typeface="Consolas" pitchFamily="49" charset="0"/>
                <a:cs typeface="Consolas" pitchFamily="49" charset="0"/>
              </a:rPr>
              <a:t>return </a:t>
            </a:r>
            <a:r>
              <a:rPr lang="en-US" sz="2400" dirty="0" err="1">
                <a:solidFill>
                  <a:srgbClr val="FF0000"/>
                </a:solidFill>
                <a:latin typeface="Consolas" pitchFamily="49" charset="0"/>
                <a:cs typeface="Consolas" pitchFamily="49" charset="0"/>
              </a:rPr>
              <a:t>func_value.</a:t>
            </a:r>
            <a:r>
              <a:rPr lang="en-US" sz="2400" b="1" dirty="0" err="1">
                <a:solidFill>
                  <a:srgbClr val="FF0000"/>
                </a:solidFill>
                <a:effectLst>
                  <a:outerShdw blurRad="38100" dist="38100" dir="2700000" algn="tl">
                    <a:srgbClr val="000000">
                      <a:alpha val="43137"/>
                    </a:srgbClr>
                  </a:outerShdw>
                </a:effectLst>
                <a:latin typeface="Consolas" pitchFamily="49" charset="0"/>
                <a:cs typeface="Consolas" pitchFamily="49" charset="0"/>
              </a:rPr>
              <a:t>apply</a:t>
            </a:r>
            <a:r>
              <a:rPr lang="en-US" sz="2400" dirty="0">
                <a:solidFill>
                  <a:srgbClr val="FF0000"/>
                </a:solidFill>
                <a:latin typeface="Consolas" pitchFamily="49" charset="0"/>
                <a:cs typeface="Consolas" pitchFamily="49" charset="0"/>
              </a:rPr>
              <a:t>(</a:t>
            </a:r>
            <a:r>
              <a:rPr lang="en-US" sz="2400" dirty="0" err="1">
                <a:solidFill>
                  <a:srgbClr val="FF0000"/>
                </a:solidFill>
                <a:latin typeface="Consolas" pitchFamily="49" charset="0"/>
                <a:cs typeface="Consolas" pitchFamily="49" charset="0"/>
              </a:rPr>
              <a:t>opnd_values</a:t>
            </a:r>
            <a:r>
              <a:rPr lang="en-US" sz="2400" dirty="0">
                <a:solidFill>
                  <a:srgbClr val="FF0000"/>
                </a:solidFill>
                <a:latin typeface="Consolas" pitchFamily="49" charset="0"/>
                <a:cs typeface="Consolas" pitchFamily="49" charset="0"/>
              </a:rPr>
              <a:t>)</a:t>
            </a:r>
          </a:p>
        </p:txBody>
      </p:sp>
      <p:sp>
        <p:nvSpPr>
          <p:cNvPr id="5" name="TextBox 4"/>
          <p:cNvSpPr txBox="1"/>
          <p:nvPr/>
        </p:nvSpPr>
        <p:spPr>
          <a:xfrm>
            <a:off x="6705600" y="2438400"/>
            <a:ext cx="2133600" cy="92333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dirty="0" smtClean="0"/>
              <a:t>A call expression has an operator and a series of operands.</a:t>
            </a:r>
            <a:endParaRPr lang="en-US" dirty="0"/>
          </a:p>
        </p:txBody>
      </p:sp>
      <p:sp>
        <p:nvSpPr>
          <p:cNvPr id="6" name="TextBox 5"/>
          <p:cNvSpPr txBox="1"/>
          <p:nvPr/>
        </p:nvSpPr>
        <p:spPr>
          <a:xfrm>
            <a:off x="5529665" y="3657600"/>
            <a:ext cx="2362200"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Evaluate the operator.</a:t>
            </a:r>
            <a:endParaRPr lang="en-US" dirty="0"/>
          </a:p>
        </p:txBody>
      </p:sp>
      <p:sp>
        <p:nvSpPr>
          <p:cNvPr id="7" name="TextBox 6"/>
          <p:cNvSpPr txBox="1"/>
          <p:nvPr/>
        </p:nvSpPr>
        <p:spPr>
          <a:xfrm>
            <a:off x="1828800" y="4909066"/>
            <a:ext cx="2362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Evaluate the operands.</a:t>
            </a:r>
            <a:endParaRPr lang="en-US" dirty="0"/>
          </a:p>
        </p:txBody>
      </p:sp>
      <p:sp>
        <p:nvSpPr>
          <p:cNvPr id="8" name="TextBox 7"/>
          <p:cNvSpPr txBox="1"/>
          <p:nvPr/>
        </p:nvSpPr>
        <p:spPr>
          <a:xfrm>
            <a:off x="1828800" y="6019800"/>
            <a:ext cx="61722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b="1" dirty="0" smtClean="0"/>
              <a:t>Apply</a:t>
            </a:r>
            <a:r>
              <a:rPr lang="en-US" dirty="0" smtClean="0"/>
              <a:t> the </a:t>
            </a:r>
            <a:r>
              <a:rPr lang="en-US" u="sng" dirty="0" smtClean="0"/>
              <a:t>value</a:t>
            </a:r>
            <a:r>
              <a:rPr lang="en-US" dirty="0" smtClean="0"/>
              <a:t> of the operator onto the </a:t>
            </a:r>
            <a:r>
              <a:rPr lang="en-US" u="sng" dirty="0" smtClean="0"/>
              <a:t>value</a:t>
            </a:r>
            <a:r>
              <a:rPr lang="en-US" dirty="0" smtClean="0"/>
              <a:t> of the operands.</a:t>
            </a:r>
            <a:endParaRPr lang="en-US" dirty="0"/>
          </a:p>
        </p:txBody>
      </p:sp>
    </p:spTree>
    <p:extLst>
      <p:ext uri="{BB962C8B-B14F-4D97-AF65-F5344CB8AC3E}">
        <p14:creationId xmlns:p14="http://schemas.microsoft.com/office/powerpoint/2010/main" val="67886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at </a:t>
            </a:r>
            <a:r>
              <a:rPr lang="en-US" strike="sngStrike" dirty="0" smtClean="0"/>
              <a:t>Pie</a:t>
            </a:r>
            <a:r>
              <a:rPr lang="en-US" dirty="0" smtClean="0"/>
              <a:t> </a:t>
            </a:r>
            <a:r>
              <a:rPr lang="en-US" dirty="0" err="1" smtClean="0"/>
              <a:t>Py</a:t>
            </a:r>
            <a:r>
              <a:rPr lang="en-US" dirty="0" smtClean="0"/>
              <a:t>:</a:t>
            </a:r>
            <a:br>
              <a:rPr lang="en-US" dirty="0" smtClean="0"/>
            </a:br>
            <a:r>
              <a:rPr lang="en-US" dirty="0" smtClean="0"/>
              <a:t>Representing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So we’ve seen the “</a:t>
                </a:r>
                <a:r>
                  <a:rPr lang="en-US" dirty="0" err="1" smtClean="0"/>
                  <a:t>eval</a:t>
                </a:r>
                <a:r>
                  <a:rPr lang="en-US" dirty="0" smtClean="0"/>
                  <a:t>” of the </a:t>
                </a:r>
                <a:r>
                  <a:rPr lang="en-US" dirty="0" err="1" smtClean="0"/>
                  <a:t>Py</a:t>
                </a:r>
                <a:r>
                  <a:rPr lang="en-US" dirty="0" smtClean="0"/>
                  <a:t> interpreter and how it keeps track of state.</a:t>
                </a:r>
              </a:p>
              <a:p>
                <a:pPr marL="0" indent="0">
                  <a:buNone/>
                </a:pPr>
                <a:endParaRPr lang="en-US" dirty="0" smtClean="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𝑎</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m:t>
                      </m:r>
                      <m:r>
                        <a:rPr lang="en-US" b="0" i="1" smtClean="0">
                          <a:latin typeface="Cambria Math"/>
                        </a:rPr>
                        <m:t>𝑏𝑥</m:t>
                      </m:r>
                      <m:r>
                        <a:rPr lang="en-US" b="0" i="1" smtClean="0">
                          <a:latin typeface="Cambria Math"/>
                        </a:rPr>
                        <m:t>+</m:t>
                      </m:r>
                      <m:r>
                        <a:rPr lang="en-US" b="0" i="1" smtClean="0">
                          <a:latin typeface="Cambria Math"/>
                        </a:rPr>
                        <m:t>𝑐</m:t>
                      </m:r>
                    </m:oMath>
                  </m:oMathPara>
                </a14:m>
                <a:endParaRPr lang="en-US" dirty="0" smtClean="0"/>
              </a:p>
              <a:p>
                <a:pPr marL="0" indent="0">
                  <a:buNone/>
                </a:pPr>
                <a:endParaRPr lang="en-US" dirty="0"/>
              </a:p>
              <a:p>
                <a:pPr marL="0" indent="0">
                  <a:buNone/>
                </a:pPr>
                <a:r>
                  <a:rPr lang="en-US" dirty="0" smtClean="0"/>
                  <a:t>How do we represent functions?</a:t>
                </a:r>
              </a:p>
              <a:p>
                <a:pPr lvl="1"/>
                <a:r>
                  <a:rPr lang="en-US" dirty="0" smtClean="0"/>
                  <a:t>Not that different from double bubbles!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a:stretch>
              </a:blipFill>
            </p:spPr>
            <p:txBody>
              <a:bodyPr/>
              <a:lstStyle/>
              <a:p>
                <a:r>
                  <a:rPr lang="en-US">
                    <a:noFill/>
                  </a:rPr>
                  <a:t> </a:t>
                </a:r>
              </a:p>
            </p:txBody>
          </p:sp>
        </mc:Fallback>
      </mc:AlternateContent>
    </p:spTree>
    <p:extLst>
      <p:ext uri="{BB962C8B-B14F-4D97-AF65-F5344CB8AC3E}">
        <p14:creationId xmlns:p14="http://schemas.microsoft.com/office/powerpoint/2010/main" val="317696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at </a:t>
            </a:r>
            <a:r>
              <a:rPr lang="en-US" strike="sngStrike" dirty="0" smtClean="0"/>
              <a:t>Pie</a:t>
            </a:r>
            <a:r>
              <a:rPr lang="en-US" dirty="0" smtClean="0"/>
              <a:t> </a:t>
            </a:r>
            <a:r>
              <a:rPr lang="en-US" dirty="0" err="1" smtClean="0"/>
              <a:t>Py</a:t>
            </a:r>
            <a:r>
              <a:rPr lang="en-US" dirty="0" smtClean="0"/>
              <a:t>:</a:t>
            </a:r>
            <a:br>
              <a:rPr lang="en-US" dirty="0" smtClean="0"/>
            </a:br>
            <a:r>
              <a:rPr lang="en-US" dirty="0" smtClean="0"/>
              <a:t>Primitive Functions</a:t>
            </a:r>
            <a:endParaRPr lang="en-US" dirty="0"/>
          </a:p>
        </p:txBody>
      </p:sp>
      <p:sp>
        <p:nvSpPr>
          <p:cNvPr id="3" name="Content Placeholder 2"/>
          <p:cNvSpPr>
            <a:spLocks noGrp="1"/>
          </p:cNvSpPr>
          <p:nvPr>
            <p:ph idx="1"/>
          </p:nvPr>
        </p:nvSpPr>
        <p:spPr/>
        <p:txBody>
          <a:bodyPr>
            <a:noAutofit/>
          </a:bodyPr>
          <a:lstStyle/>
          <a:p>
            <a:pPr marL="0" indent="0">
              <a:buNone/>
            </a:pPr>
            <a:r>
              <a:rPr lang="en-US" sz="1800" dirty="0">
                <a:latin typeface="Consolas" pitchFamily="49" charset="0"/>
                <a:cs typeface="Consolas" pitchFamily="49" charset="0"/>
              </a:rPr>
              <a:t>class Function:</a:t>
            </a:r>
          </a:p>
          <a:p>
            <a:pPr marL="0" indent="0">
              <a:buNone/>
            </a:pPr>
            <a:r>
              <a:rPr lang="en-US" sz="1800" dirty="0" smtClean="0">
                <a:latin typeface="Consolas" pitchFamily="49" charset="0"/>
                <a:cs typeface="Consolas" pitchFamily="49" charset="0"/>
              </a:rPr>
              <a:t>    </a:t>
            </a:r>
            <a:r>
              <a:rPr lang="en-US" sz="1800" dirty="0" err="1" smtClean="0">
                <a:latin typeface="Consolas" pitchFamily="49" charset="0"/>
                <a:cs typeface="Consolas" pitchFamily="49" charset="0"/>
              </a:rPr>
              <a:t>def</a:t>
            </a:r>
            <a:r>
              <a:rPr lang="en-US" sz="1800" dirty="0" smtClean="0">
                <a:latin typeface="Consolas" pitchFamily="49" charset="0"/>
                <a:cs typeface="Consolas" pitchFamily="49" charset="0"/>
              </a:rPr>
              <a:t> </a:t>
            </a:r>
            <a:r>
              <a:rPr lang="en-US" sz="1800" dirty="0">
                <a:latin typeface="Consolas" pitchFamily="49" charset="0"/>
                <a:cs typeface="Consolas" pitchFamily="49" charset="0"/>
              </a:rPr>
              <a:t>__</a:t>
            </a:r>
            <a:r>
              <a:rPr lang="en-US" sz="1800" dirty="0" err="1">
                <a:latin typeface="Consolas" pitchFamily="49" charset="0"/>
                <a:cs typeface="Consolas" pitchFamily="49" charset="0"/>
              </a:rPr>
              <a:t>init</a:t>
            </a:r>
            <a:r>
              <a:rPr lang="en-US" sz="1800" dirty="0">
                <a:latin typeface="Consolas" pitchFamily="49" charset="0"/>
                <a:cs typeface="Consolas" pitchFamily="49" charset="0"/>
              </a:rPr>
              <a:t>__(self, *</a:t>
            </a:r>
            <a:r>
              <a:rPr lang="en-US" sz="1800" dirty="0" err="1">
                <a:latin typeface="Consolas" pitchFamily="49" charset="0"/>
                <a:cs typeface="Consolas" pitchFamily="49" charset="0"/>
              </a:rPr>
              <a:t>args</a:t>
            </a:r>
            <a:r>
              <a:rPr lang="en-US" sz="1800" dirty="0">
                <a:latin typeface="Consolas" pitchFamily="49" charset="0"/>
                <a:cs typeface="Consolas" pitchFamily="49" charset="0"/>
              </a:rPr>
              <a:t>):</a:t>
            </a:r>
          </a:p>
          <a:p>
            <a:pPr marL="0" indent="0">
              <a:buNone/>
            </a:pPr>
            <a:r>
              <a:rPr lang="en-US" sz="1800" dirty="0" smtClean="0">
                <a:latin typeface="Consolas" pitchFamily="49" charset="0"/>
                <a:cs typeface="Consolas" pitchFamily="49" charset="0"/>
              </a:rPr>
              <a:t>        raise </a:t>
            </a:r>
            <a:r>
              <a:rPr lang="en-US" sz="1800" dirty="0" err="1">
                <a:latin typeface="Consolas" pitchFamily="49" charset="0"/>
                <a:cs typeface="Consolas" pitchFamily="49" charset="0"/>
              </a:rPr>
              <a:t>NotImplementedError</a:t>
            </a:r>
            <a:r>
              <a:rPr lang="en-US" sz="1800" dirty="0">
                <a:latin typeface="Consolas" pitchFamily="49" charset="0"/>
                <a:cs typeface="Consolas" pitchFamily="49" charset="0"/>
              </a:rPr>
              <a:t>()</a:t>
            </a:r>
          </a:p>
          <a:p>
            <a:pPr marL="0" indent="0">
              <a:buNone/>
            </a:pPr>
            <a:endParaRPr lang="en-US" sz="1800" dirty="0">
              <a:latin typeface="Consolas" pitchFamily="49" charset="0"/>
              <a:cs typeface="Consolas" pitchFamily="49" charset="0"/>
            </a:endParaRPr>
          </a:p>
          <a:p>
            <a:pPr marL="0" indent="0">
              <a:buNone/>
            </a:pPr>
            <a:r>
              <a:rPr lang="en-US" sz="1800" dirty="0">
                <a:latin typeface="Consolas" pitchFamily="49" charset="0"/>
                <a:cs typeface="Consolas" pitchFamily="49" charset="0"/>
              </a:rPr>
              <a:t>    </a:t>
            </a:r>
            <a:r>
              <a:rPr lang="en-US" sz="1800" dirty="0" err="1">
                <a:latin typeface="Consolas" pitchFamily="49" charset="0"/>
                <a:cs typeface="Consolas" pitchFamily="49" charset="0"/>
              </a:rPr>
              <a:t>def</a:t>
            </a:r>
            <a:r>
              <a:rPr lang="en-US" sz="1800" dirty="0">
                <a:latin typeface="Consolas" pitchFamily="49" charset="0"/>
                <a:cs typeface="Consolas" pitchFamily="49" charset="0"/>
              </a:rPr>
              <a:t> </a:t>
            </a:r>
            <a:r>
              <a:rPr lang="en-US" sz="1800" b="1" dirty="0">
                <a:solidFill>
                  <a:srgbClr val="FF0000"/>
                </a:solidFill>
                <a:effectLst>
                  <a:outerShdw blurRad="38100" dist="38100" dir="2700000" algn="tl">
                    <a:srgbClr val="000000">
                      <a:alpha val="43137"/>
                    </a:srgbClr>
                  </a:outerShdw>
                </a:effectLst>
                <a:latin typeface="Consolas" pitchFamily="49" charset="0"/>
                <a:cs typeface="Consolas" pitchFamily="49" charset="0"/>
              </a:rPr>
              <a:t>apply</a:t>
            </a:r>
            <a:r>
              <a:rPr lang="en-US" sz="1800" dirty="0">
                <a:latin typeface="Consolas" pitchFamily="49" charset="0"/>
                <a:cs typeface="Consolas" pitchFamily="49" charset="0"/>
              </a:rPr>
              <a:t>(self, operands):</a:t>
            </a:r>
          </a:p>
          <a:p>
            <a:pPr marL="0" indent="0">
              <a:buNone/>
            </a:pPr>
            <a:r>
              <a:rPr lang="en-US" sz="1800" dirty="0" smtClean="0">
                <a:latin typeface="Consolas" pitchFamily="49" charset="0"/>
                <a:cs typeface="Consolas" pitchFamily="49" charset="0"/>
              </a:rPr>
              <a:t>        raise </a:t>
            </a:r>
            <a:r>
              <a:rPr lang="en-US" sz="1800" dirty="0" err="1">
                <a:latin typeface="Consolas" pitchFamily="49" charset="0"/>
                <a:cs typeface="Consolas" pitchFamily="49" charset="0"/>
              </a:rPr>
              <a:t>NotImplementedError</a:t>
            </a:r>
            <a:r>
              <a:rPr lang="en-US" sz="1800" dirty="0" smtClean="0">
                <a:latin typeface="Consolas" pitchFamily="49" charset="0"/>
                <a:cs typeface="Consolas" pitchFamily="49" charset="0"/>
              </a:rPr>
              <a:t>()</a:t>
            </a:r>
          </a:p>
          <a:p>
            <a:pPr marL="0" indent="0">
              <a:buNone/>
            </a:pPr>
            <a:endParaRPr lang="en-US" sz="1800" dirty="0" smtClean="0">
              <a:latin typeface="Consolas" pitchFamily="49" charset="0"/>
              <a:cs typeface="Consolas" pitchFamily="49" charset="0"/>
            </a:endParaRPr>
          </a:p>
          <a:p>
            <a:pPr marL="0" indent="0">
              <a:buNone/>
            </a:pPr>
            <a:r>
              <a:rPr lang="en-US" sz="1800" dirty="0" smtClean="0">
                <a:latin typeface="Consolas" pitchFamily="49" charset="0"/>
                <a:cs typeface="Consolas" pitchFamily="49" charset="0"/>
              </a:rPr>
              <a:t>class </a:t>
            </a:r>
            <a:r>
              <a:rPr lang="en-US" sz="1800" dirty="0" err="1">
                <a:latin typeface="Consolas" pitchFamily="49" charset="0"/>
                <a:cs typeface="Consolas" pitchFamily="49" charset="0"/>
              </a:rPr>
              <a:t>PrimitiveFunction</a:t>
            </a:r>
            <a:r>
              <a:rPr lang="en-US" sz="1800" dirty="0">
                <a:latin typeface="Consolas" pitchFamily="49" charset="0"/>
                <a:cs typeface="Consolas" pitchFamily="49" charset="0"/>
              </a:rPr>
              <a:t>(Function):</a:t>
            </a:r>
          </a:p>
          <a:p>
            <a:pPr marL="0" indent="0">
              <a:buNone/>
            </a:pPr>
            <a:r>
              <a:rPr lang="en-US" sz="1800" dirty="0" smtClean="0">
                <a:latin typeface="Consolas" pitchFamily="49" charset="0"/>
                <a:cs typeface="Consolas" pitchFamily="49" charset="0"/>
              </a:rPr>
              <a:t>    </a:t>
            </a:r>
            <a:r>
              <a:rPr lang="en-US" sz="1800" dirty="0" err="1" smtClean="0">
                <a:latin typeface="Consolas" pitchFamily="49" charset="0"/>
                <a:cs typeface="Consolas" pitchFamily="49" charset="0"/>
              </a:rPr>
              <a:t>def</a:t>
            </a:r>
            <a:r>
              <a:rPr lang="en-US" sz="1800" dirty="0" smtClean="0">
                <a:latin typeface="Consolas" pitchFamily="49" charset="0"/>
                <a:cs typeface="Consolas" pitchFamily="49" charset="0"/>
              </a:rPr>
              <a:t> </a:t>
            </a:r>
            <a:r>
              <a:rPr lang="en-US" sz="1800" dirty="0">
                <a:latin typeface="Consolas" pitchFamily="49" charset="0"/>
                <a:cs typeface="Consolas" pitchFamily="49" charset="0"/>
              </a:rPr>
              <a:t>__</a:t>
            </a:r>
            <a:r>
              <a:rPr lang="en-US" sz="1800" dirty="0" err="1">
                <a:latin typeface="Consolas" pitchFamily="49" charset="0"/>
                <a:cs typeface="Consolas" pitchFamily="49" charset="0"/>
              </a:rPr>
              <a:t>init</a:t>
            </a:r>
            <a:r>
              <a:rPr lang="en-US" sz="1800" dirty="0">
                <a:latin typeface="Consolas" pitchFamily="49" charset="0"/>
                <a:cs typeface="Consolas" pitchFamily="49" charset="0"/>
              </a:rPr>
              <a:t>__(self, procedure):</a:t>
            </a:r>
          </a:p>
          <a:p>
            <a:pPr marL="0" indent="0">
              <a:buNone/>
            </a:pPr>
            <a:r>
              <a:rPr lang="en-US" sz="1800" dirty="0" smtClean="0">
                <a:latin typeface="Consolas" pitchFamily="49" charset="0"/>
                <a:cs typeface="Consolas" pitchFamily="49" charset="0"/>
              </a:rPr>
              <a:t>        </a:t>
            </a:r>
            <a:r>
              <a:rPr lang="en-US" sz="1800" dirty="0" err="1" smtClean="0">
                <a:solidFill>
                  <a:srgbClr val="00B0F0"/>
                </a:solidFill>
                <a:latin typeface="Consolas" pitchFamily="49" charset="0"/>
                <a:cs typeface="Consolas" pitchFamily="49" charset="0"/>
              </a:rPr>
              <a:t>self.body</a:t>
            </a:r>
            <a:r>
              <a:rPr lang="en-US" sz="1800" dirty="0" smtClean="0">
                <a:solidFill>
                  <a:srgbClr val="00B0F0"/>
                </a:solidFill>
                <a:latin typeface="Consolas" pitchFamily="49" charset="0"/>
                <a:cs typeface="Consolas" pitchFamily="49" charset="0"/>
              </a:rPr>
              <a:t> </a:t>
            </a:r>
            <a:r>
              <a:rPr lang="en-US" sz="1800" dirty="0">
                <a:solidFill>
                  <a:srgbClr val="00B0F0"/>
                </a:solidFill>
                <a:latin typeface="Consolas" pitchFamily="49" charset="0"/>
                <a:cs typeface="Consolas" pitchFamily="49" charset="0"/>
              </a:rPr>
              <a:t>= procedure</a:t>
            </a:r>
          </a:p>
          <a:p>
            <a:pPr marL="0" indent="0">
              <a:buNone/>
            </a:pPr>
            <a:endParaRPr lang="en-US" sz="1800" dirty="0">
              <a:latin typeface="Consolas" pitchFamily="49" charset="0"/>
              <a:cs typeface="Consolas" pitchFamily="49" charset="0"/>
            </a:endParaRPr>
          </a:p>
          <a:p>
            <a:pPr marL="0" indent="0">
              <a:buNone/>
            </a:pPr>
            <a:r>
              <a:rPr lang="en-US" sz="1800" dirty="0">
                <a:latin typeface="Consolas" pitchFamily="49" charset="0"/>
                <a:cs typeface="Consolas" pitchFamily="49" charset="0"/>
              </a:rPr>
              <a:t>    </a:t>
            </a:r>
            <a:r>
              <a:rPr lang="en-US" sz="1800" dirty="0" err="1">
                <a:latin typeface="Consolas" pitchFamily="49" charset="0"/>
                <a:cs typeface="Consolas" pitchFamily="49" charset="0"/>
              </a:rPr>
              <a:t>def</a:t>
            </a:r>
            <a:r>
              <a:rPr lang="en-US" sz="1800" dirty="0">
                <a:latin typeface="Consolas" pitchFamily="49" charset="0"/>
                <a:cs typeface="Consolas" pitchFamily="49" charset="0"/>
              </a:rPr>
              <a:t> apply(self, operands):</a:t>
            </a:r>
          </a:p>
          <a:p>
            <a:pPr marL="0" indent="0">
              <a:buNone/>
            </a:pPr>
            <a:r>
              <a:rPr lang="en-US" sz="1800" dirty="0" smtClean="0">
                <a:latin typeface="Consolas" pitchFamily="49" charset="0"/>
                <a:cs typeface="Consolas" pitchFamily="49" charset="0"/>
              </a:rPr>
              <a:t>        </a:t>
            </a:r>
            <a:r>
              <a:rPr lang="en-US" sz="1800" dirty="0" smtClean="0">
                <a:solidFill>
                  <a:srgbClr val="7030A0"/>
                </a:solidFill>
                <a:latin typeface="Consolas" pitchFamily="49" charset="0"/>
                <a:cs typeface="Consolas" pitchFamily="49" charset="0"/>
              </a:rPr>
              <a:t>return </a:t>
            </a:r>
            <a:r>
              <a:rPr lang="en-US" sz="1800" dirty="0" err="1">
                <a:solidFill>
                  <a:srgbClr val="7030A0"/>
                </a:solidFill>
                <a:latin typeface="Consolas" pitchFamily="49" charset="0"/>
                <a:cs typeface="Consolas" pitchFamily="49" charset="0"/>
              </a:rPr>
              <a:t>self.body</a:t>
            </a:r>
            <a:r>
              <a:rPr lang="en-US" sz="1800" dirty="0">
                <a:solidFill>
                  <a:srgbClr val="7030A0"/>
                </a:solidFill>
                <a:latin typeface="Consolas" pitchFamily="49" charset="0"/>
                <a:cs typeface="Consolas" pitchFamily="49" charset="0"/>
              </a:rPr>
              <a:t>(*operands</a:t>
            </a:r>
            <a:r>
              <a:rPr lang="en-US" sz="1800" dirty="0" smtClean="0">
                <a:solidFill>
                  <a:srgbClr val="7030A0"/>
                </a:solidFill>
                <a:latin typeface="Consolas" pitchFamily="49" charset="0"/>
                <a:cs typeface="Consolas" pitchFamily="49" charset="0"/>
              </a:rPr>
              <a:t>)</a:t>
            </a:r>
            <a:endParaRPr lang="en-US" sz="1800" dirty="0">
              <a:solidFill>
                <a:srgbClr val="7030A0"/>
              </a:solidFill>
              <a:latin typeface="Consolas" pitchFamily="49" charset="0"/>
              <a:cs typeface="Consolas" pitchFamily="49" charset="0"/>
            </a:endParaRPr>
          </a:p>
        </p:txBody>
      </p:sp>
      <p:pic>
        <p:nvPicPr>
          <p:cNvPr id="17410" name="Picture 2" descr="C:\Users\Tom\AppData\Local\Microsoft\Windows\Temporary Internet Files\Content.IE5\XY2P9LNX\MC9001045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1524000"/>
            <a:ext cx="2895600" cy="2895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50969" y="4489342"/>
            <a:ext cx="23622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Primitives allow you access to a function “under the hood.”</a:t>
            </a:r>
            <a:endParaRPr lang="en-US" dirty="0"/>
          </a:p>
        </p:txBody>
      </p:sp>
      <p:sp>
        <p:nvSpPr>
          <p:cNvPr id="5" name="TextBox 4"/>
          <p:cNvSpPr txBox="1"/>
          <p:nvPr/>
        </p:nvSpPr>
        <p:spPr>
          <a:xfrm>
            <a:off x="6629400" y="5412672"/>
            <a:ext cx="184731" cy="369332"/>
          </a:xfrm>
          <a:prstGeom prst="rect">
            <a:avLst/>
          </a:prstGeom>
          <a:noFill/>
        </p:spPr>
        <p:txBody>
          <a:bodyPr wrap="none" rtlCol="0">
            <a:spAutoFit/>
          </a:bodyPr>
          <a:lstStyle/>
          <a:p>
            <a:endParaRPr lang="en-US" dirty="0"/>
          </a:p>
        </p:txBody>
      </p:sp>
      <p:sp>
        <p:nvSpPr>
          <p:cNvPr id="7" name="TextBox 6"/>
          <p:cNvSpPr txBox="1"/>
          <p:nvPr/>
        </p:nvSpPr>
        <p:spPr>
          <a:xfrm>
            <a:off x="5029200" y="5486400"/>
            <a:ext cx="3040251" cy="92333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dirty="0" smtClean="0"/>
              <a:t>They simply call the “under the hood” procedure on the values when applied. </a:t>
            </a:r>
            <a:endParaRPr lang="en-US" dirty="0"/>
          </a:p>
        </p:txBody>
      </p:sp>
    </p:spTree>
    <p:extLst>
      <p:ext uri="{BB962C8B-B14F-4D97-AF65-F5344CB8AC3E}">
        <p14:creationId xmlns:p14="http://schemas.microsoft.com/office/powerpoint/2010/main" val="35218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at </a:t>
            </a:r>
            <a:r>
              <a:rPr lang="en-US" strike="sngStrike" dirty="0" smtClean="0"/>
              <a:t>Pie</a:t>
            </a:r>
            <a:r>
              <a:rPr lang="en-US" dirty="0" smtClean="0"/>
              <a:t> </a:t>
            </a:r>
            <a:r>
              <a:rPr lang="en-US" dirty="0" err="1" smtClean="0"/>
              <a:t>Py</a:t>
            </a:r>
            <a:r>
              <a:rPr lang="en-US" dirty="0" smtClean="0"/>
              <a:t>:</a:t>
            </a:r>
            <a:br>
              <a:rPr lang="en-US" dirty="0" smtClean="0"/>
            </a:br>
            <a:r>
              <a:rPr lang="en-US" dirty="0" smtClean="0"/>
              <a:t>Primitive Functions</a:t>
            </a:r>
            <a:endParaRPr lang="en-US" dirty="0"/>
          </a:p>
        </p:txBody>
      </p:sp>
      <p:sp>
        <p:nvSpPr>
          <p:cNvPr id="3" name="Content Placeholder 2"/>
          <p:cNvSpPr>
            <a:spLocks noGrp="1"/>
          </p:cNvSpPr>
          <p:nvPr>
            <p:ph idx="1"/>
          </p:nvPr>
        </p:nvSpPr>
        <p:spPr/>
        <p:txBody>
          <a:bodyPr>
            <a:noAutofit/>
          </a:bodyPr>
          <a:lstStyle/>
          <a:p>
            <a:pPr marL="0" indent="0">
              <a:buNone/>
            </a:pPr>
            <a:r>
              <a:rPr lang="en-US" sz="1800" dirty="0" err="1">
                <a:latin typeface="Consolas" pitchFamily="49" charset="0"/>
                <a:cs typeface="Consolas" pitchFamily="49" charset="0"/>
              </a:rPr>
              <a:t>primitive_functions</a:t>
            </a:r>
            <a:r>
              <a:rPr lang="en-US" sz="1800" dirty="0">
                <a:latin typeface="Consolas" pitchFamily="49" charset="0"/>
                <a:cs typeface="Consolas" pitchFamily="49" charset="0"/>
              </a:rPr>
              <a:t> = [</a:t>
            </a:r>
          </a:p>
          <a:p>
            <a:pPr marL="0" indent="0">
              <a:buNone/>
            </a:pPr>
            <a:r>
              <a:rPr lang="en-US" sz="1800" dirty="0">
                <a:latin typeface="Consolas" pitchFamily="49" charset="0"/>
                <a:cs typeface="Consolas" pitchFamily="49" charset="0"/>
              </a:rPr>
              <a:t>    ("or", </a:t>
            </a:r>
            <a:r>
              <a:rPr lang="en-US" sz="1800" dirty="0" err="1">
                <a:latin typeface="Consolas" pitchFamily="49" charset="0"/>
                <a:cs typeface="Consolas" pitchFamily="49" charset="0"/>
              </a:rPr>
              <a:t>PrimitiveFunction</a:t>
            </a:r>
            <a:r>
              <a:rPr lang="en-US" sz="1800" dirty="0">
                <a:latin typeface="Consolas" pitchFamily="49" charset="0"/>
                <a:cs typeface="Consolas" pitchFamily="49" charset="0"/>
              </a:rPr>
              <a:t>(lambda x, y: x or y)),</a:t>
            </a:r>
          </a:p>
          <a:p>
            <a:pPr marL="0" indent="0">
              <a:buNone/>
            </a:pPr>
            <a:r>
              <a:rPr lang="en-US" sz="1800" dirty="0">
                <a:latin typeface="Consolas" pitchFamily="49" charset="0"/>
                <a:cs typeface="Consolas" pitchFamily="49" charset="0"/>
              </a:rPr>
              <a:t>    ("and", </a:t>
            </a:r>
            <a:r>
              <a:rPr lang="en-US" sz="1800" dirty="0" err="1">
                <a:latin typeface="Consolas" pitchFamily="49" charset="0"/>
                <a:cs typeface="Consolas" pitchFamily="49" charset="0"/>
              </a:rPr>
              <a:t>PrimitiveFunction</a:t>
            </a:r>
            <a:r>
              <a:rPr lang="en-US" sz="1800" dirty="0">
                <a:latin typeface="Consolas" pitchFamily="49" charset="0"/>
                <a:cs typeface="Consolas" pitchFamily="49" charset="0"/>
              </a:rPr>
              <a:t>(lambda x, y: x and y)),</a:t>
            </a:r>
          </a:p>
          <a:p>
            <a:pPr marL="0" indent="0">
              <a:buNone/>
            </a:pPr>
            <a:r>
              <a:rPr lang="en-US" sz="1800" dirty="0" smtClean="0">
                <a:latin typeface="Consolas" pitchFamily="49" charset="0"/>
                <a:cs typeface="Consolas" pitchFamily="49" charset="0"/>
              </a:rPr>
              <a:t>    </a:t>
            </a:r>
            <a:r>
              <a:rPr lang="en-US" sz="1800" dirty="0">
                <a:latin typeface="Consolas" pitchFamily="49" charset="0"/>
                <a:cs typeface="Consolas" pitchFamily="49" charset="0"/>
              </a:rPr>
              <a:t>("not", </a:t>
            </a:r>
            <a:r>
              <a:rPr lang="en-US" sz="1800" dirty="0" err="1">
                <a:latin typeface="Consolas" pitchFamily="49" charset="0"/>
                <a:cs typeface="Consolas" pitchFamily="49" charset="0"/>
              </a:rPr>
              <a:t>PrimitiveFunction</a:t>
            </a:r>
            <a:r>
              <a:rPr lang="en-US" sz="1800" dirty="0">
                <a:latin typeface="Consolas" pitchFamily="49" charset="0"/>
                <a:cs typeface="Consolas" pitchFamily="49" charset="0"/>
              </a:rPr>
              <a:t>(lambda x: not x)),</a:t>
            </a:r>
          </a:p>
          <a:p>
            <a:pPr marL="0" indent="0">
              <a:buNone/>
            </a:pPr>
            <a:r>
              <a:rPr lang="en-US" sz="1800" dirty="0">
                <a:latin typeface="Consolas" pitchFamily="49" charset="0"/>
                <a:cs typeface="Consolas" pitchFamily="49" charset="0"/>
              </a:rPr>
              <a:t>    ("</a:t>
            </a:r>
            <a:r>
              <a:rPr lang="en-US" sz="1800" dirty="0" err="1">
                <a:latin typeface="Consolas" pitchFamily="49" charset="0"/>
                <a:cs typeface="Consolas" pitchFamily="49" charset="0"/>
              </a:rPr>
              <a:t>eq</a:t>
            </a:r>
            <a:r>
              <a:rPr lang="en-US" sz="1800" dirty="0">
                <a:latin typeface="Consolas" pitchFamily="49" charset="0"/>
                <a:cs typeface="Consolas" pitchFamily="49" charset="0"/>
              </a:rPr>
              <a:t>", </a:t>
            </a:r>
            <a:r>
              <a:rPr lang="en-US" sz="1800" dirty="0" err="1">
                <a:latin typeface="Consolas" pitchFamily="49" charset="0"/>
                <a:cs typeface="Consolas" pitchFamily="49" charset="0"/>
              </a:rPr>
              <a:t>PrimitiveFunction</a:t>
            </a:r>
            <a:r>
              <a:rPr lang="en-US" sz="1800" dirty="0">
                <a:latin typeface="Consolas" pitchFamily="49" charset="0"/>
                <a:cs typeface="Consolas" pitchFamily="49" charset="0"/>
              </a:rPr>
              <a:t>(lambda x, y: x == y)),</a:t>
            </a:r>
          </a:p>
          <a:p>
            <a:pPr marL="0" indent="0">
              <a:buNone/>
            </a:pPr>
            <a:r>
              <a:rPr lang="en-US" sz="1800" dirty="0">
                <a:latin typeface="Consolas" pitchFamily="49" charset="0"/>
                <a:cs typeface="Consolas" pitchFamily="49" charset="0"/>
              </a:rPr>
              <a:t>    ("ne", </a:t>
            </a:r>
            <a:r>
              <a:rPr lang="en-US" sz="1800" dirty="0" err="1">
                <a:latin typeface="Consolas" pitchFamily="49" charset="0"/>
                <a:cs typeface="Consolas" pitchFamily="49" charset="0"/>
              </a:rPr>
              <a:t>PrimitiveFunction</a:t>
            </a:r>
            <a:r>
              <a:rPr lang="en-US" sz="1800" dirty="0">
                <a:latin typeface="Consolas" pitchFamily="49" charset="0"/>
                <a:cs typeface="Consolas" pitchFamily="49" charset="0"/>
              </a:rPr>
              <a:t>(lambda x, y: x != y)),</a:t>
            </a:r>
          </a:p>
          <a:p>
            <a:pPr marL="0" indent="0">
              <a:buNone/>
            </a:pPr>
            <a:r>
              <a:rPr lang="en-US" sz="1800" dirty="0" smtClean="0">
                <a:latin typeface="Consolas" pitchFamily="49" charset="0"/>
                <a:cs typeface="Consolas" pitchFamily="49" charset="0"/>
              </a:rPr>
              <a:t>    ...</a:t>
            </a:r>
          </a:p>
          <a:p>
            <a:pPr marL="0" indent="0">
              <a:buNone/>
            </a:pPr>
            <a:r>
              <a:rPr lang="en-US" sz="1800" dirty="0" smtClean="0">
                <a:latin typeface="Consolas" pitchFamily="49" charset="0"/>
                <a:cs typeface="Consolas" pitchFamily="49" charset="0"/>
              </a:rPr>
              <a:t>]</a:t>
            </a:r>
            <a:endParaRPr lang="en-US" sz="1800" dirty="0">
              <a:latin typeface="Consolas" pitchFamily="49" charset="0"/>
              <a:cs typeface="Consolas" pitchFamily="49" charset="0"/>
            </a:endParaRPr>
          </a:p>
          <a:p>
            <a:pPr marL="0" indent="0">
              <a:buNone/>
            </a:pPr>
            <a:endParaRPr lang="en-US" sz="1800" dirty="0">
              <a:latin typeface="Consolas" pitchFamily="49" charset="0"/>
              <a:cs typeface="Consolas" pitchFamily="49" charset="0"/>
            </a:endParaRPr>
          </a:p>
          <a:p>
            <a:pPr marL="0" indent="0">
              <a:buNone/>
            </a:pPr>
            <a:r>
              <a:rPr lang="en-US" sz="1800" dirty="0" err="1">
                <a:latin typeface="Consolas" pitchFamily="49" charset="0"/>
                <a:cs typeface="Consolas" pitchFamily="49" charset="0"/>
              </a:rPr>
              <a:t>def</a:t>
            </a:r>
            <a:r>
              <a:rPr lang="en-US" sz="1800" dirty="0">
                <a:latin typeface="Consolas" pitchFamily="49" charset="0"/>
                <a:cs typeface="Consolas" pitchFamily="49" charset="0"/>
              </a:rPr>
              <a:t> </a:t>
            </a:r>
            <a:r>
              <a:rPr lang="en-US" sz="1800" dirty="0" err="1">
                <a:solidFill>
                  <a:srgbClr val="FF0000"/>
                </a:solidFill>
                <a:latin typeface="Consolas" pitchFamily="49" charset="0"/>
                <a:cs typeface="Consolas" pitchFamily="49" charset="0"/>
              </a:rPr>
              <a:t>setup_global</a:t>
            </a:r>
            <a:r>
              <a:rPr lang="en-US" sz="1800" dirty="0">
                <a:latin typeface="Consolas" pitchFamily="49" charset="0"/>
                <a:cs typeface="Consolas" pitchFamily="49" charset="0"/>
              </a:rPr>
              <a:t>():</a:t>
            </a:r>
          </a:p>
          <a:p>
            <a:pPr marL="0" indent="0">
              <a:buNone/>
            </a:pPr>
            <a:r>
              <a:rPr lang="en-US" sz="1800" dirty="0">
                <a:latin typeface="Consolas" pitchFamily="49" charset="0"/>
                <a:cs typeface="Consolas" pitchFamily="49" charset="0"/>
              </a:rPr>
              <a:t>    for name, primitive in </a:t>
            </a:r>
            <a:r>
              <a:rPr lang="en-US" sz="1800" dirty="0" err="1">
                <a:latin typeface="Consolas" pitchFamily="49" charset="0"/>
                <a:cs typeface="Consolas" pitchFamily="49" charset="0"/>
              </a:rPr>
              <a:t>primitive_functions</a:t>
            </a:r>
            <a:r>
              <a:rPr lang="en-US" sz="1800" dirty="0">
                <a:latin typeface="Consolas" pitchFamily="49" charset="0"/>
                <a:cs typeface="Consolas" pitchFamily="49" charset="0"/>
              </a:rPr>
              <a:t>:</a:t>
            </a:r>
          </a:p>
          <a:p>
            <a:pPr marL="0" indent="0">
              <a:buNone/>
            </a:pPr>
            <a:r>
              <a:rPr lang="en-US" sz="1800" dirty="0">
                <a:latin typeface="Consolas" pitchFamily="49" charset="0"/>
                <a:cs typeface="Consolas" pitchFamily="49" charset="0"/>
              </a:rPr>
              <a:t>        </a:t>
            </a:r>
            <a:r>
              <a:rPr lang="en-US" sz="1800" dirty="0" err="1">
                <a:latin typeface="Consolas" pitchFamily="49" charset="0"/>
                <a:cs typeface="Consolas" pitchFamily="49" charset="0"/>
              </a:rPr>
              <a:t>the_global_environment</a:t>
            </a:r>
            <a:r>
              <a:rPr lang="en-US" sz="1800" dirty="0">
                <a:latin typeface="Consolas" pitchFamily="49" charset="0"/>
                <a:cs typeface="Consolas" pitchFamily="49" charset="0"/>
              </a:rPr>
              <a:t>[name] = primitive</a:t>
            </a:r>
          </a:p>
        </p:txBody>
      </p:sp>
      <p:sp>
        <p:nvSpPr>
          <p:cNvPr id="4" name="TextBox 3"/>
          <p:cNvSpPr txBox="1"/>
          <p:nvPr/>
        </p:nvSpPr>
        <p:spPr>
          <a:xfrm>
            <a:off x="3352800" y="3810000"/>
            <a:ext cx="4191000" cy="92333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In the interpreter, there’s a function which loads up the global environment with primitive functions, </a:t>
            </a:r>
            <a:r>
              <a:rPr lang="en-US" dirty="0" err="1" smtClean="0"/>
              <a:t>setup_global</a:t>
            </a:r>
            <a:r>
              <a:rPr lang="en-US" dirty="0" smtClean="0"/>
              <a:t>.</a:t>
            </a:r>
            <a:endParaRPr lang="en-US" dirty="0"/>
          </a:p>
        </p:txBody>
      </p:sp>
    </p:spTree>
    <p:extLst>
      <p:ext uri="{BB962C8B-B14F-4D97-AF65-F5344CB8AC3E}">
        <p14:creationId xmlns:p14="http://schemas.microsoft.com/office/powerpoint/2010/main" val="19023211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at </a:t>
            </a:r>
            <a:r>
              <a:rPr lang="en-US" strike="sngStrike" dirty="0" smtClean="0"/>
              <a:t>Pie</a:t>
            </a:r>
            <a:r>
              <a:rPr lang="en-US" dirty="0" smtClean="0"/>
              <a:t> </a:t>
            </a:r>
            <a:r>
              <a:rPr lang="en-US" dirty="0" err="1" smtClean="0"/>
              <a:t>Py</a:t>
            </a:r>
            <a:r>
              <a:rPr lang="en-US" dirty="0" smtClean="0"/>
              <a:t>:</a:t>
            </a:r>
            <a:br>
              <a:rPr lang="en-US" dirty="0" smtClean="0"/>
            </a:br>
            <a:r>
              <a:rPr lang="en-US" dirty="0" smtClean="0"/>
              <a:t>User-Defined Functions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latin typeface="Consolas" pitchFamily="49" charset="0"/>
                <a:cs typeface="Consolas" pitchFamily="49" charset="0"/>
              </a:rPr>
              <a:t>class </a:t>
            </a:r>
            <a:r>
              <a:rPr lang="en-US" dirty="0" err="1" smtClean="0">
                <a:latin typeface="Consolas" pitchFamily="49" charset="0"/>
                <a:cs typeface="Consolas" pitchFamily="49" charset="0"/>
              </a:rPr>
              <a:t>CompoundFunction</a:t>
            </a:r>
            <a:r>
              <a:rPr lang="en-US" dirty="0" smtClean="0">
                <a:latin typeface="Consolas" pitchFamily="49" charset="0"/>
                <a:cs typeface="Consolas" pitchFamily="49" charset="0"/>
              </a:rPr>
              <a:t>(Function):</a:t>
            </a:r>
          </a:p>
          <a:p>
            <a:pPr marL="0" indent="0">
              <a:buNone/>
            </a:pPr>
            <a:r>
              <a:rPr lang="en-US" dirty="0" smtClean="0">
                <a:latin typeface="Consolas" pitchFamily="49" charset="0"/>
                <a:cs typeface="Consolas" pitchFamily="49" charset="0"/>
              </a:rPr>
              <a:t>    </a:t>
            </a:r>
            <a:r>
              <a:rPr lang="en-US" dirty="0" err="1" smtClean="0">
                <a:latin typeface="Consolas" pitchFamily="49" charset="0"/>
                <a:cs typeface="Consolas" pitchFamily="49" charset="0"/>
              </a:rPr>
              <a:t>def</a:t>
            </a:r>
            <a:r>
              <a:rPr lang="en-US" dirty="0" smtClean="0">
                <a:latin typeface="Consolas" pitchFamily="49" charset="0"/>
                <a:cs typeface="Consolas" pitchFamily="49" charset="0"/>
              </a:rPr>
              <a:t> </a:t>
            </a:r>
            <a:r>
              <a:rPr lang="en-US" dirty="0">
                <a:latin typeface="Consolas" pitchFamily="49" charset="0"/>
                <a:cs typeface="Consolas" pitchFamily="49" charset="0"/>
              </a:rPr>
              <a:t>__</a:t>
            </a:r>
            <a:r>
              <a:rPr lang="en-US" dirty="0" err="1">
                <a:latin typeface="Consolas" pitchFamily="49" charset="0"/>
                <a:cs typeface="Consolas" pitchFamily="49" charset="0"/>
              </a:rPr>
              <a:t>init</a:t>
            </a:r>
            <a:r>
              <a:rPr lang="en-US" dirty="0">
                <a:latin typeface="Consolas" pitchFamily="49" charset="0"/>
                <a:cs typeface="Consolas" pitchFamily="49" charset="0"/>
              </a:rPr>
              <a:t>__(self, </a:t>
            </a:r>
            <a:r>
              <a:rPr lang="en-US" dirty="0" err="1">
                <a:latin typeface="Consolas" pitchFamily="49" charset="0"/>
                <a:cs typeface="Consolas" pitchFamily="49" charset="0"/>
              </a:rPr>
              <a:t>args</a:t>
            </a:r>
            <a:r>
              <a:rPr lang="en-US" dirty="0">
                <a:latin typeface="Consolas" pitchFamily="49" charset="0"/>
                <a:cs typeface="Consolas" pitchFamily="49" charset="0"/>
              </a:rPr>
              <a:t>, body, </a:t>
            </a:r>
            <a:r>
              <a:rPr lang="en-US" dirty="0" err="1">
                <a:latin typeface="Consolas" pitchFamily="49" charset="0"/>
                <a:cs typeface="Consolas" pitchFamily="49" charset="0"/>
              </a:rPr>
              <a:t>env</a:t>
            </a:r>
            <a:r>
              <a:rPr lang="en-US" dirty="0">
                <a:latin typeface="Consolas" pitchFamily="49" charset="0"/>
                <a:cs typeface="Consolas" pitchFamily="49" charset="0"/>
              </a:rPr>
              <a:t>):</a:t>
            </a:r>
          </a:p>
          <a:p>
            <a:pPr marL="0" indent="0">
              <a:buNone/>
            </a:pPr>
            <a:r>
              <a:rPr lang="en-US" dirty="0" smtClean="0">
                <a:latin typeface="Consolas" pitchFamily="49" charset="0"/>
                <a:cs typeface="Consolas" pitchFamily="49" charset="0"/>
              </a:rPr>
              <a:t>        </a:t>
            </a:r>
            <a:r>
              <a:rPr lang="en-US" dirty="0" err="1" smtClean="0">
                <a:latin typeface="Consolas" pitchFamily="49" charset="0"/>
                <a:cs typeface="Consolas" pitchFamily="49" charset="0"/>
              </a:rPr>
              <a:t>self.args</a:t>
            </a:r>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err="1">
                <a:latin typeface="Consolas" pitchFamily="49" charset="0"/>
                <a:cs typeface="Consolas" pitchFamily="49" charset="0"/>
              </a:rPr>
              <a:t>args</a:t>
            </a:r>
            <a:endParaRPr lang="en-US" dirty="0">
              <a:latin typeface="Consolas" pitchFamily="49" charset="0"/>
              <a:cs typeface="Consolas" pitchFamily="49" charset="0"/>
            </a:endParaRP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self.body</a:t>
            </a:r>
            <a:r>
              <a:rPr lang="en-US" dirty="0">
                <a:latin typeface="Consolas" pitchFamily="49" charset="0"/>
                <a:cs typeface="Consolas" pitchFamily="49" charset="0"/>
              </a:rPr>
              <a:t> = body</a:t>
            </a: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self.env</a:t>
            </a:r>
            <a:r>
              <a:rPr lang="en-US" dirty="0">
                <a:latin typeface="Consolas" pitchFamily="49" charset="0"/>
                <a:cs typeface="Consolas" pitchFamily="49" charset="0"/>
              </a:rPr>
              <a:t> = </a:t>
            </a:r>
            <a:r>
              <a:rPr lang="en-US" dirty="0" err="1">
                <a:latin typeface="Consolas" pitchFamily="49" charset="0"/>
                <a:cs typeface="Consolas" pitchFamily="49" charset="0"/>
              </a:rPr>
              <a:t>env</a:t>
            </a:r>
            <a:endParaRPr lang="en-US" dirty="0">
              <a:latin typeface="Consolas" pitchFamily="49" charset="0"/>
              <a:cs typeface="Consolas" pitchFamily="49" charset="0"/>
            </a:endParaRPr>
          </a:p>
          <a:p>
            <a:pPr marL="0" indent="0">
              <a:buNone/>
            </a:pPr>
            <a:endParaRPr lang="en-US" dirty="0">
              <a:latin typeface="Consolas" pitchFamily="49" charset="0"/>
              <a:cs typeface="Consolas" pitchFamily="49" charset="0"/>
            </a:endParaRPr>
          </a:p>
          <a:p>
            <a:pPr marL="0" indent="0">
              <a:buNone/>
            </a:pPr>
            <a:r>
              <a:rPr lang="en-US" dirty="0">
                <a:latin typeface="Consolas" pitchFamily="49" charset="0"/>
                <a:cs typeface="Consolas" pitchFamily="49" charset="0"/>
              </a:rPr>
              <a:t>    </a:t>
            </a:r>
            <a:r>
              <a:rPr lang="en-US" dirty="0" err="1">
                <a:latin typeface="Consolas" pitchFamily="49" charset="0"/>
                <a:cs typeface="Consolas" pitchFamily="49" charset="0"/>
              </a:rPr>
              <a:t>def</a:t>
            </a:r>
            <a:r>
              <a:rPr lang="en-US" dirty="0">
                <a:latin typeface="Consolas" pitchFamily="49" charset="0"/>
                <a:cs typeface="Consolas" pitchFamily="49" charset="0"/>
              </a:rPr>
              <a:t> apply(self, operands):</a:t>
            </a:r>
          </a:p>
          <a:p>
            <a:pPr marL="0" indent="0">
              <a:buNone/>
            </a:pPr>
            <a:r>
              <a:rPr lang="en-US" dirty="0" smtClean="0">
                <a:latin typeface="Consolas" pitchFamily="49" charset="0"/>
                <a:cs typeface="Consolas" pitchFamily="49" charset="0"/>
              </a:rPr>
              <a:t>        </a:t>
            </a:r>
            <a:r>
              <a:rPr lang="en-US" dirty="0" err="1" smtClean="0">
                <a:solidFill>
                  <a:srgbClr val="FF0000"/>
                </a:solidFill>
                <a:latin typeface="Consolas" pitchFamily="49" charset="0"/>
                <a:cs typeface="Consolas" pitchFamily="49" charset="0"/>
              </a:rPr>
              <a:t>call_env</a:t>
            </a:r>
            <a:r>
              <a:rPr lang="en-US" dirty="0" smtClean="0">
                <a:solidFill>
                  <a:srgbClr val="FF0000"/>
                </a:solidFill>
                <a:latin typeface="Consolas" pitchFamily="49" charset="0"/>
                <a:cs typeface="Consolas" pitchFamily="49" charset="0"/>
              </a:rPr>
              <a:t> </a:t>
            </a:r>
            <a:r>
              <a:rPr lang="en-US" dirty="0">
                <a:solidFill>
                  <a:srgbClr val="FF0000"/>
                </a:solidFill>
                <a:latin typeface="Consolas" pitchFamily="49" charset="0"/>
                <a:cs typeface="Consolas" pitchFamily="49" charset="0"/>
              </a:rPr>
              <a:t>= Environment(</a:t>
            </a:r>
            <a:r>
              <a:rPr lang="en-US" dirty="0" err="1">
                <a:solidFill>
                  <a:srgbClr val="FF0000"/>
                </a:solidFill>
                <a:latin typeface="Consolas" pitchFamily="49" charset="0"/>
                <a:cs typeface="Consolas" pitchFamily="49" charset="0"/>
              </a:rPr>
              <a:t>self.env</a:t>
            </a:r>
            <a:r>
              <a:rPr lang="en-US" dirty="0">
                <a:solidFill>
                  <a:srgbClr val="FF0000"/>
                </a:solidFill>
                <a:latin typeface="Consolas" pitchFamily="49" charset="0"/>
                <a:cs typeface="Consolas" pitchFamily="49" charset="0"/>
              </a:rPr>
              <a:t>)</a:t>
            </a:r>
          </a:p>
          <a:p>
            <a:pPr marL="0" indent="0">
              <a:buNone/>
            </a:pPr>
            <a:r>
              <a:rPr lang="en-US" dirty="0">
                <a:latin typeface="Consolas" pitchFamily="49" charset="0"/>
                <a:cs typeface="Consolas" pitchFamily="49" charset="0"/>
              </a:rPr>
              <a:t>        </a:t>
            </a:r>
            <a:r>
              <a:rPr lang="en-US" dirty="0">
                <a:solidFill>
                  <a:srgbClr val="0070C0"/>
                </a:solidFill>
                <a:latin typeface="Consolas" pitchFamily="49" charset="0"/>
                <a:cs typeface="Consolas" pitchFamily="49" charset="0"/>
              </a:rPr>
              <a:t>if </a:t>
            </a:r>
            <a:r>
              <a:rPr lang="en-US" dirty="0" err="1">
                <a:solidFill>
                  <a:srgbClr val="0070C0"/>
                </a:solidFill>
                <a:latin typeface="Consolas" pitchFamily="49" charset="0"/>
                <a:cs typeface="Consolas" pitchFamily="49" charset="0"/>
              </a:rPr>
              <a:t>len</a:t>
            </a:r>
            <a:r>
              <a:rPr lang="en-US" dirty="0">
                <a:solidFill>
                  <a:srgbClr val="0070C0"/>
                </a:solidFill>
                <a:latin typeface="Consolas" pitchFamily="49" charset="0"/>
                <a:cs typeface="Consolas" pitchFamily="49" charset="0"/>
              </a:rPr>
              <a:t>(</a:t>
            </a:r>
            <a:r>
              <a:rPr lang="en-US" dirty="0" err="1">
                <a:solidFill>
                  <a:srgbClr val="0070C0"/>
                </a:solidFill>
                <a:latin typeface="Consolas" pitchFamily="49" charset="0"/>
                <a:cs typeface="Consolas" pitchFamily="49" charset="0"/>
              </a:rPr>
              <a:t>self.args</a:t>
            </a:r>
            <a:r>
              <a:rPr lang="en-US" dirty="0">
                <a:solidFill>
                  <a:srgbClr val="0070C0"/>
                </a:solidFill>
                <a:latin typeface="Consolas" pitchFamily="49" charset="0"/>
                <a:cs typeface="Consolas" pitchFamily="49" charset="0"/>
              </a:rPr>
              <a:t>) != </a:t>
            </a:r>
            <a:r>
              <a:rPr lang="en-US" dirty="0" err="1">
                <a:solidFill>
                  <a:srgbClr val="0070C0"/>
                </a:solidFill>
                <a:latin typeface="Consolas" pitchFamily="49" charset="0"/>
                <a:cs typeface="Consolas" pitchFamily="49" charset="0"/>
              </a:rPr>
              <a:t>len</a:t>
            </a:r>
            <a:r>
              <a:rPr lang="en-US" dirty="0">
                <a:solidFill>
                  <a:srgbClr val="0070C0"/>
                </a:solidFill>
                <a:latin typeface="Consolas" pitchFamily="49" charset="0"/>
                <a:cs typeface="Consolas" pitchFamily="49" charset="0"/>
              </a:rPr>
              <a:t>(operands):</a:t>
            </a:r>
          </a:p>
          <a:p>
            <a:pPr marL="0" indent="0">
              <a:buNone/>
            </a:pPr>
            <a:r>
              <a:rPr lang="en-US" dirty="0">
                <a:solidFill>
                  <a:srgbClr val="0070C0"/>
                </a:solidFill>
                <a:latin typeface="Consolas" pitchFamily="49" charset="0"/>
                <a:cs typeface="Consolas" pitchFamily="49" charset="0"/>
              </a:rPr>
              <a:t>            raise </a:t>
            </a:r>
            <a:r>
              <a:rPr lang="en-US" dirty="0" err="1">
                <a:solidFill>
                  <a:srgbClr val="0070C0"/>
                </a:solidFill>
                <a:latin typeface="Consolas" pitchFamily="49" charset="0"/>
                <a:cs typeface="Consolas" pitchFamily="49" charset="0"/>
              </a:rPr>
              <a:t>TypeError</a:t>
            </a:r>
            <a:r>
              <a:rPr lang="en-US" dirty="0">
                <a:solidFill>
                  <a:srgbClr val="0070C0"/>
                </a:solidFill>
                <a:latin typeface="Consolas" pitchFamily="49" charset="0"/>
                <a:cs typeface="Consolas" pitchFamily="49" charset="0"/>
              </a:rPr>
              <a:t>("Wrong number of arguments passed to function!")</a:t>
            </a:r>
          </a:p>
          <a:p>
            <a:pPr marL="0" indent="0">
              <a:buNone/>
            </a:pPr>
            <a:r>
              <a:rPr lang="en-US" dirty="0">
                <a:solidFill>
                  <a:srgbClr val="0070C0"/>
                </a:solidFill>
                <a:latin typeface="Consolas" pitchFamily="49" charset="0"/>
                <a:cs typeface="Consolas" pitchFamily="49" charset="0"/>
              </a:rPr>
              <a:t>        for name, value in zip(</a:t>
            </a:r>
            <a:r>
              <a:rPr lang="en-US" dirty="0" err="1">
                <a:solidFill>
                  <a:srgbClr val="0070C0"/>
                </a:solidFill>
                <a:latin typeface="Consolas" pitchFamily="49" charset="0"/>
                <a:cs typeface="Consolas" pitchFamily="49" charset="0"/>
              </a:rPr>
              <a:t>self.args</a:t>
            </a:r>
            <a:r>
              <a:rPr lang="en-US" dirty="0">
                <a:solidFill>
                  <a:srgbClr val="0070C0"/>
                </a:solidFill>
                <a:latin typeface="Consolas" pitchFamily="49" charset="0"/>
                <a:cs typeface="Consolas" pitchFamily="49" charset="0"/>
              </a:rPr>
              <a:t>, operands):</a:t>
            </a:r>
          </a:p>
          <a:p>
            <a:pPr marL="0" indent="0">
              <a:buNone/>
            </a:pPr>
            <a:r>
              <a:rPr lang="en-US" dirty="0">
                <a:solidFill>
                  <a:srgbClr val="0070C0"/>
                </a:solidFill>
                <a:latin typeface="Consolas" pitchFamily="49" charset="0"/>
                <a:cs typeface="Consolas" pitchFamily="49" charset="0"/>
              </a:rPr>
              <a:t>            </a:t>
            </a:r>
            <a:r>
              <a:rPr lang="en-US" dirty="0" err="1">
                <a:solidFill>
                  <a:srgbClr val="0070C0"/>
                </a:solidFill>
                <a:latin typeface="Consolas" pitchFamily="49" charset="0"/>
                <a:cs typeface="Consolas" pitchFamily="49" charset="0"/>
              </a:rPr>
              <a:t>call_env</a:t>
            </a:r>
            <a:r>
              <a:rPr lang="en-US" dirty="0">
                <a:solidFill>
                  <a:srgbClr val="0070C0"/>
                </a:solidFill>
                <a:latin typeface="Consolas" pitchFamily="49" charset="0"/>
                <a:cs typeface="Consolas" pitchFamily="49" charset="0"/>
              </a:rPr>
              <a:t>[name] = value</a:t>
            </a:r>
          </a:p>
          <a:p>
            <a:pPr marL="0" indent="0">
              <a:buNone/>
            </a:pPr>
            <a:r>
              <a:rPr lang="en-US" dirty="0">
                <a:solidFill>
                  <a:srgbClr val="00B050"/>
                </a:solidFill>
                <a:latin typeface="Consolas" pitchFamily="49" charset="0"/>
                <a:cs typeface="Consolas" pitchFamily="49" charset="0"/>
              </a:rPr>
              <a:t>        for statement in </a:t>
            </a:r>
            <a:r>
              <a:rPr lang="en-US" dirty="0" err="1">
                <a:solidFill>
                  <a:srgbClr val="00B050"/>
                </a:solidFill>
                <a:latin typeface="Consolas" pitchFamily="49" charset="0"/>
                <a:cs typeface="Consolas" pitchFamily="49" charset="0"/>
              </a:rPr>
              <a:t>self.body</a:t>
            </a:r>
            <a:r>
              <a:rPr lang="en-US" dirty="0">
                <a:solidFill>
                  <a:srgbClr val="00B050"/>
                </a:solidFill>
                <a:latin typeface="Consolas" pitchFamily="49" charset="0"/>
                <a:cs typeface="Consolas" pitchFamily="49" charset="0"/>
              </a:rPr>
              <a:t>:</a:t>
            </a:r>
          </a:p>
          <a:p>
            <a:pPr marL="0" indent="0">
              <a:buNone/>
            </a:pPr>
            <a:r>
              <a:rPr lang="en-US" dirty="0">
                <a:solidFill>
                  <a:srgbClr val="00B050"/>
                </a:solidFill>
                <a:latin typeface="Consolas" pitchFamily="49" charset="0"/>
                <a:cs typeface="Consolas" pitchFamily="49" charset="0"/>
              </a:rPr>
              <a:t>            try:</a:t>
            </a:r>
          </a:p>
          <a:p>
            <a:pPr marL="0" indent="0">
              <a:buNone/>
            </a:pPr>
            <a:r>
              <a:rPr lang="en-US" dirty="0">
                <a:solidFill>
                  <a:srgbClr val="00B050"/>
                </a:solidFill>
                <a:latin typeface="Consolas" pitchFamily="49" charset="0"/>
                <a:cs typeface="Consolas" pitchFamily="49" charset="0"/>
              </a:rPr>
              <a:t>                </a:t>
            </a:r>
            <a:r>
              <a:rPr lang="en-US" dirty="0" err="1">
                <a:solidFill>
                  <a:srgbClr val="00B050"/>
                </a:solidFill>
                <a:latin typeface="Consolas" pitchFamily="49" charset="0"/>
                <a:cs typeface="Consolas" pitchFamily="49" charset="0"/>
              </a:rPr>
              <a:t>statement.</a:t>
            </a:r>
            <a:r>
              <a:rPr lang="en-US" b="1" dirty="0" err="1">
                <a:solidFill>
                  <a:srgbClr val="FF0000"/>
                </a:solidFill>
                <a:effectLst>
                  <a:outerShdw blurRad="38100" dist="38100" dir="2700000" algn="tl">
                    <a:srgbClr val="000000">
                      <a:alpha val="43137"/>
                    </a:srgbClr>
                  </a:outerShdw>
                </a:effectLst>
                <a:latin typeface="Consolas" pitchFamily="49" charset="0"/>
                <a:cs typeface="Consolas" pitchFamily="49" charset="0"/>
              </a:rPr>
              <a:t>evaluate</a:t>
            </a:r>
            <a:r>
              <a:rPr lang="en-US" dirty="0">
                <a:solidFill>
                  <a:srgbClr val="00B050"/>
                </a:solidFill>
                <a:latin typeface="Consolas" pitchFamily="49" charset="0"/>
                <a:cs typeface="Consolas" pitchFamily="49" charset="0"/>
              </a:rPr>
              <a:t>(</a:t>
            </a:r>
            <a:r>
              <a:rPr lang="en-US" dirty="0" err="1">
                <a:solidFill>
                  <a:srgbClr val="00B050"/>
                </a:solidFill>
                <a:latin typeface="Consolas" pitchFamily="49" charset="0"/>
                <a:cs typeface="Consolas" pitchFamily="49" charset="0"/>
              </a:rPr>
              <a:t>call_env</a:t>
            </a:r>
            <a:r>
              <a:rPr lang="en-US" dirty="0">
                <a:solidFill>
                  <a:srgbClr val="00B050"/>
                </a:solidFill>
                <a:latin typeface="Consolas" pitchFamily="49" charset="0"/>
                <a:cs typeface="Consolas" pitchFamily="49" charset="0"/>
              </a:rPr>
              <a:t>)</a:t>
            </a:r>
          </a:p>
          <a:p>
            <a:pPr marL="0" indent="0">
              <a:buNone/>
            </a:pPr>
            <a:r>
              <a:rPr lang="en-US" dirty="0">
                <a:latin typeface="Consolas" pitchFamily="49" charset="0"/>
                <a:cs typeface="Consolas" pitchFamily="49" charset="0"/>
              </a:rPr>
              <a:t>            </a:t>
            </a:r>
            <a:r>
              <a:rPr lang="en-US" dirty="0">
                <a:solidFill>
                  <a:srgbClr val="7030A0"/>
                </a:solidFill>
                <a:latin typeface="Consolas" pitchFamily="49" charset="0"/>
                <a:cs typeface="Consolas" pitchFamily="49" charset="0"/>
              </a:rPr>
              <a:t>except </a:t>
            </a:r>
            <a:r>
              <a:rPr lang="en-US" dirty="0" err="1">
                <a:solidFill>
                  <a:srgbClr val="7030A0"/>
                </a:solidFill>
                <a:latin typeface="Consolas" pitchFamily="49" charset="0"/>
                <a:cs typeface="Consolas" pitchFamily="49" charset="0"/>
              </a:rPr>
              <a:t>StopFunction</a:t>
            </a:r>
            <a:r>
              <a:rPr lang="en-US" dirty="0">
                <a:solidFill>
                  <a:srgbClr val="7030A0"/>
                </a:solidFill>
                <a:latin typeface="Consolas" pitchFamily="49" charset="0"/>
                <a:cs typeface="Consolas" pitchFamily="49" charset="0"/>
              </a:rPr>
              <a:t> as </a:t>
            </a:r>
            <a:r>
              <a:rPr lang="en-US" dirty="0" err="1">
                <a:solidFill>
                  <a:srgbClr val="7030A0"/>
                </a:solidFill>
                <a:latin typeface="Consolas" pitchFamily="49" charset="0"/>
                <a:cs typeface="Consolas" pitchFamily="49" charset="0"/>
              </a:rPr>
              <a:t>sf</a:t>
            </a:r>
            <a:r>
              <a:rPr lang="en-US" dirty="0">
                <a:solidFill>
                  <a:srgbClr val="7030A0"/>
                </a:solidFill>
                <a:latin typeface="Consolas" pitchFamily="49" charset="0"/>
                <a:cs typeface="Consolas" pitchFamily="49" charset="0"/>
              </a:rPr>
              <a:t>:</a:t>
            </a:r>
          </a:p>
          <a:p>
            <a:pPr marL="0" indent="0">
              <a:buNone/>
            </a:pPr>
            <a:r>
              <a:rPr lang="en-US" dirty="0">
                <a:solidFill>
                  <a:srgbClr val="7030A0"/>
                </a:solidFill>
                <a:latin typeface="Consolas" pitchFamily="49" charset="0"/>
                <a:cs typeface="Consolas" pitchFamily="49" charset="0"/>
              </a:rPr>
              <a:t>                return </a:t>
            </a:r>
            <a:r>
              <a:rPr lang="en-US" dirty="0" err="1">
                <a:solidFill>
                  <a:srgbClr val="7030A0"/>
                </a:solidFill>
                <a:latin typeface="Consolas" pitchFamily="49" charset="0"/>
                <a:cs typeface="Consolas" pitchFamily="49" charset="0"/>
              </a:rPr>
              <a:t>sf.return_value</a:t>
            </a:r>
            <a:endParaRPr lang="en-US" dirty="0">
              <a:solidFill>
                <a:srgbClr val="7030A0"/>
              </a:solidFill>
              <a:latin typeface="Consolas" pitchFamily="49" charset="0"/>
              <a:cs typeface="Consolas" pitchFamily="49" charset="0"/>
            </a:endParaRPr>
          </a:p>
          <a:p>
            <a:pPr marL="0" indent="0">
              <a:buNone/>
            </a:pPr>
            <a:r>
              <a:rPr lang="en-US" dirty="0">
                <a:latin typeface="Consolas" pitchFamily="49" charset="0"/>
                <a:cs typeface="Consolas" pitchFamily="49" charset="0"/>
              </a:rPr>
              <a:t>        </a:t>
            </a:r>
            <a:r>
              <a:rPr lang="en-US" dirty="0">
                <a:solidFill>
                  <a:srgbClr val="00B0F0"/>
                </a:solidFill>
                <a:latin typeface="Consolas" pitchFamily="49" charset="0"/>
                <a:cs typeface="Consolas" pitchFamily="49" charset="0"/>
              </a:rPr>
              <a:t>return </a:t>
            </a:r>
            <a:r>
              <a:rPr lang="en-US" dirty="0" smtClean="0">
                <a:solidFill>
                  <a:srgbClr val="00B0F0"/>
                </a:solidFill>
                <a:latin typeface="Consolas" pitchFamily="49" charset="0"/>
                <a:cs typeface="Consolas" pitchFamily="49" charset="0"/>
              </a:rPr>
              <a:t>None</a:t>
            </a:r>
            <a:endParaRPr lang="en-US" dirty="0">
              <a:solidFill>
                <a:srgbClr val="00B0F0"/>
              </a:solidFill>
              <a:latin typeface="Consolas" pitchFamily="49" charset="0"/>
              <a:cs typeface="Consolas" pitchFamily="49" charset="0"/>
            </a:endParaRPr>
          </a:p>
        </p:txBody>
      </p:sp>
      <p:sp>
        <p:nvSpPr>
          <p:cNvPr id="4" name="TextBox 3"/>
          <p:cNvSpPr txBox="1"/>
          <p:nvPr/>
        </p:nvSpPr>
        <p:spPr>
          <a:xfrm>
            <a:off x="5024680" y="3048000"/>
            <a:ext cx="22098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Make a new frame.</a:t>
            </a:r>
            <a:endParaRPr lang="en-US" dirty="0"/>
          </a:p>
        </p:txBody>
      </p:sp>
      <p:sp>
        <p:nvSpPr>
          <p:cNvPr id="5" name="TextBox 4"/>
          <p:cNvSpPr txBox="1"/>
          <p:nvPr/>
        </p:nvSpPr>
        <p:spPr>
          <a:xfrm>
            <a:off x="6044339" y="3962400"/>
            <a:ext cx="22098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smtClean="0"/>
              <a:t>Bind the arguments.</a:t>
            </a:r>
            <a:endParaRPr lang="en-US" dirty="0"/>
          </a:p>
        </p:txBody>
      </p:sp>
      <p:sp>
        <p:nvSpPr>
          <p:cNvPr id="6" name="TextBox 5"/>
          <p:cNvSpPr txBox="1"/>
          <p:nvPr/>
        </p:nvSpPr>
        <p:spPr>
          <a:xfrm>
            <a:off x="5181600" y="4401234"/>
            <a:ext cx="3886200"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dirty="0" smtClean="0"/>
              <a:t>Step into the environment and evaluate each statement of the body....</a:t>
            </a:r>
            <a:endParaRPr lang="en-US" dirty="0"/>
          </a:p>
        </p:txBody>
      </p:sp>
      <p:sp>
        <p:nvSpPr>
          <p:cNvPr id="7" name="TextBox 6"/>
          <p:cNvSpPr txBox="1"/>
          <p:nvPr/>
        </p:nvSpPr>
        <p:spPr>
          <a:xfrm>
            <a:off x="4800600" y="5105400"/>
            <a:ext cx="320040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smtClean="0"/>
              <a:t>... until something is returned...</a:t>
            </a:r>
            <a:endParaRPr lang="en-US" dirty="0"/>
          </a:p>
        </p:txBody>
      </p:sp>
      <p:sp>
        <p:nvSpPr>
          <p:cNvPr id="8" name="TextBox 7"/>
          <p:cNvSpPr txBox="1"/>
          <p:nvPr/>
        </p:nvSpPr>
        <p:spPr>
          <a:xfrm>
            <a:off x="2686373" y="5638800"/>
            <a:ext cx="470244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dirty="0" smtClean="0"/>
              <a:t>... or we reach the end (and return None).</a:t>
            </a:r>
            <a:endParaRPr lang="en-US" dirty="0"/>
          </a:p>
        </p:txBody>
      </p:sp>
      <p:grpSp>
        <p:nvGrpSpPr>
          <p:cNvPr id="16" name="Group 15"/>
          <p:cNvGrpSpPr/>
          <p:nvPr/>
        </p:nvGrpSpPr>
        <p:grpSpPr>
          <a:xfrm>
            <a:off x="2895600" y="1752600"/>
            <a:ext cx="3014420" cy="914400"/>
            <a:chOff x="2895600" y="1752600"/>
            <a:chExt cx="3014420" cy="914400"/>
          </a:xfrm>
        </p:grpSpPr>
        <p:grpSp>
          <p:nvGrpSpPr>
            <p:cNvPr id="26" name="Group 25"/>
            <p:cNvGrpSpPr/>
            <p:nvPr/>
          </p:nvGrpSpPr>
          <p:grpSpPr>
            <a:xfrm>
              <a:off x="2895600" y="1752600"/>
              <a:ext cx="3014420" cy="914400"/>
              <a:chOff x="2895600" y="1752600"/>
              <a:chExt cx="3014420" cy="914400"/>
            </a:xfrm>
          </p:grpSpPr>
          <p:sp>
            <p:nvSpPr>
              <p:cNvPr id="9" name="Oval 8"/>
              <p:cNvSpPr/>
              <p:nvPr/>
            </p:nvSpPr>
            <p:spPr>
              <a:xfrm>
                <a:off x="5148020" y="1752600"/>
                <a:ext cx="3810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Oval 9"/>
              <p:cNvSpPr/>
              <p:nvPr/>
            </p:nvSpPr>
            <p:spPr>
              <a:xfrm>
                <a:off x="5529020" y="1752600"/>
                <a:ext cx="3810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Elbow Connector 11"/>
              <p:cNvCxnSpPr>
                <a:stCxn id="9" idx="2"/>
              </p:cNvCxnSpPr>
              <p:nvPr/>
            </p:nvCxnSpPr>
            <p:spPr>
              <a:xfrm rot="10800000" flipV="1">
                <a:off x="3505200" y="1943099"/>
                <a:ext cx="1642820" cy="342901"/>
              </a:xfrm>
              <a:prstGeom prst="bentConnector3">
                <a:avLst>
                  <a:gd name="adj1" fmla="val 12264"/>
                </a:avLst>
              </a:prstGeom>
              <a:ln>
                <a:tailEnd type="arrow"/>
              </a:ln>
            </p:spPr>
            <p:style>
              <a:lnRef idx="2">
                <a:schemeClr val="dk1"/>
              </a:lnRef>
              <a:fillRef idx="0">
                <a:schemeClr val="dk1"/>
              </a:fillRef>
              <a:effectRef idx="1">
                <a:schemeClr val="dk1"/>
              </a:effectRef>
              <a:fontRef idx="minor">
                <a:schemeClr val="tx1"/>
              </a:fontRef>
            </p:style>
          </p:cxnSp>
          <p:cxnSp>
            <p:nvCxnSpPr>
              <p:cNvPr id="14" name="Elbow Connector 13"/>
              <p:cNvCxnSpPr>
                <a:stCxn id="10" idx="4"/>
              </p:cNvCxnSpPr>
              <p:nvPr/>
            </p:nvCxnSpPr>
            <p:spPr>
              <a:xfrm rot="5400000">
                <a:off x="4040860" y="988340"/>
                <a:ext cx="533400" cy="282392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Connector 21"/>
              <p:cNvCxnSpPr>
                <a:stCxn id="9" idx="2"/>
              </p:cNvCxnSpPr>
              <p:nvPr/>
            </p:nvCxnSpPr>
            <p:spPr>
              <a:xfrm>
                <a:off x="5148020" y="1943100"/>
                <a:ext cx="190500" cy="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a:endCxn id="10" idx="4"/>
              </p:cNvCxnSpPr>
              <p:nvPr/>
            </p:nvCxnSpPr>
            <p:spPr>
              <a:xfrm>
                <a:off x="5719520" y="1943100"/>
                <a:ext cx="0" cy="190500"/>
              </a:xfrm>
              <a:prstGeom prst="line">
                <a:avLst/>
              </a:prstGeom>
            </p:spPr>
            <p:style>
              <a:lnRef idx="2">
                <a:schemeClr val="dk1"/>
              </a:lnRef>
              <a:fillRef idx="0">
                <a:schemeClr val="dk1"/>
              </a:fillRef>
              <a:effectRef idx="1">
                <a:schemeClr val="dk1"/>
              </a:effectRef>
              <a:fontRef idx="minor">
                <a:schemeClr val="tx1"/>
              </a:fontRef>
            </p:style>
          </p:cxnSp>
        </p:grpSp>
        <p:sp>
          <p:nvSpPr>
            <p:cNvPr id="15" name="Right Brace 14"/>
            <p:cNvSpPr/>
            <p:nvPr/>
          </p:nvSpPr>
          <p:spPr>
            <a:xfrm>
              <a:off x="3048000" y="2057400"/>
              <a:ext cx="381000" cy="47625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12202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at </a:t>
            </a:r>
            <a:r>
              <a:rPr lang="en-US" strike="sngStrike" dirty="0" smtClean="0"/>
              <a:t>Pie</a:t>
            </a:r>
            <a:r>
              <a:rPr lang="en-US" dirty="0" smtClean="0"/>
              <a:t> </a:t>
            </a:r>
            <a:r>
              <a:rPr lang="en-US" dirty="0" err="1" smtClean="0"/>
              <a:t>Py</a:t>
            </a:r>
            <a:r>
              <a:rPr lang="en-US" dirty="0" smtClean="0"/>
              <a:t>:</a:t>
            </a:r>
            <a:br>
              <a:rPr lang="en-US" dirty="0" smtClean="0"/>
            </a:br>
            <a:r>
              <a:rPr lang="en-US" dirty="0" smtClean="0"/>
              <a:t>User-Defined Functions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latin typeface="Consolas" pitchFamily="49" charset="0"/>
                <a:cs typeface="Consolas" pitchFamily="49" charset="0"/>
              </a:rPr>
              <a:t>class </a:t>
            </a:r>
            <a:r>
              <a:rPr lang="en-US" sz="2000" dirty="0" err="1">
                <a:latin typeface="Consolas" pitchFamily="49" charset="0"/>
                <a:cs typeface="Consolas" pitchFamily="49" charset="0"/>
              </a:rPr>
              <a:t>StopFunction</a:t>
            </a:r>
            <a:r>
              <a:rPr lang="en-US" sz="2000" dirty="0">
                <a:latin typeface="Consolas" pitchFamily="49" charset="0"/>
                <a:cs typeface="Consolas" pitchFamily="49" charset="0"/>
              </a:rPr>
              <a:t>(</a:t>
            </a:r>
            <a:r>
              <a:rPr lang="en-US" sz="2000" dirty="0" err="1">
                <a:latin typeface="Consolas" pitchFamily="49" charset="0"/>
                <a:cs typeface="Consolas" pitchFamily="49" charset="0"/>
              </a:rPr>
              <a:t>BaseException</a:t>
            </a:r>
            <a:r>
              <a:rPr lang="en-US" sz="2000" dirty="0">
                <a:latin typeface="Consolas" pitchFamily="49" charset="0"/>
                <a:cs typeface="Consolas" pitchFamily="49" charset="0"/>
              </a:rPr>
              <a:t>):</a:t>
            </a:r>
          </a:p>
          <a:p>
            <a:pPr marL="0" indent="0">
              <a:buNone/>
            </a:pPr>
            <a:r>
              <a:rPr lang="en-US" sz="2000" dirty="0" smtClean="0">
                <a:latin typeface="Consolas" pitchFamily="49" charset="0"/>
                <a:cs typeface="Consolas" pitchFamily="49" charset="0"/>
              </a:rPr>
              <a:t>    </a:t>
            </a:r>
            <a:r>
              <a:rPr lang="en-US" sz="2000" dirty="0" err="1">
                <a:latin typeface="Consolas" pitchFamily="49" charset="0"/>
                <a:cs typeface="Consolas" pitchFamily="49" charset="0"/>
              </a:rPr>
              <a:t>def</a:t>
            </a:r>
            <a:r>
              <a:rPr lang="en-US" sz="2000" dirty="0">
                <a:latin typeface="Consolas" pitchFamily="49" charset="0"/>
                <a:cs typeface="Consolas" pitchFamily="49" charset="0"/>
              </a:rPr>
              <a:t> __</a:t>
            </a:r>
            <a:r>
              <a:rPr lang="en-US" sz="2000" dirty="0" err="1">
                <a:latin typeface="Consolas" pitchFamily="49" charset="0"/>
                <a:cs typeface="Consolas" pitchFamily="49" charset="0"/>
              </a:rPr>
              <a:t>init</a:t>
            </a:r>
            <a:r>
              <a:rPr lang="en-US" sz="2000" dirty="0">
                <a:latin typeface="Consolas" pitchFamily="49" charset="0"/>
                <a:cs typeface="Consolas" pitchFamily="49" charset="0"/>
              </a:rPr>
              <a:t>__(self, </a:t>
            </a:r>
            <a:r>
              <a:rPr lang="en-US" sz="2000" dirty="0" err="1">
                <a:latin typeface="Consolas" pitchFamily="49" charset="0"/>
                <a:cs typeface="Consolas" pitchFamily="49" charset="0"/>
              </a:rPr>
              <a:t>return_value</a:t>
            </a:r>
            <a:r>
              <a:rPr lang="en-US" sz="2000" dirty="0">
                <a:latin typeface="Consolas" pitchFamily="49" charset="0"/>
                <a:cs typeface="Consolas" pitchFamily="49" charset="0"/>
              </a:rPr>
              <a:t>):</a:t>
            </a:r>
          </a:p>
          <a:p>
            <a:pPr marL="0" indent="0">
              <a:buNone/>
            </a:pPr>
            <a:r>
              <a:rPr lang="en-US" sz="2000" dirty="0" smtClean="0">
                <a:latin typeface="Consolas" pitchFamily="49" charset="0"/>
                <a:cs typeface="Consolas" pitchFamily="49" charset="0"/>
              </a:rPr>
              <a:t>        </a:t>
            </a:r>
            <a:r>
              <a:rPr lang="en-US" sz="2000" dirty="0" err="1" smtClean="0">
                <a:solidFill>
                  <a:srgbClr val="FF0000"/>
                </a:solidFill>
                <a:latin typeface="Consolas" pitchFamily="49" charset="0"/>
                <a:cs typeface="Consolas" pitchFamily="49" charset="0"/>
              </a:rPr>
              <a:t>self.return_value</a:t>
            </a:r>
            <a:r>
              <a:rPr lang="en-US" sz="2000" dirty="0" smtClean="0">
                <a:solidFill>
                  <a:srgbClr val="FF0000"/>
                </a:solidFill>
                <a:latin typeface="Consolas" pitchFamily="49" charset="0"/>
                <a:cs typeface="Consolas" pitchFamily="49" charset="0"/>
              </a:rPr>
              <a:t> </a:t>
            </a:r>
            <a:r>
              <a:rPr lang="en-US" sz="2000" dirty="0">
                <a:solidFill>
                  <a:srgbClr val="FF0000"/>
                </a:solidFill>
                <a:latin typeface="Consolas" pitchFamily="49" charset="0"/>
                <a:cs typeface="Consolas" pitchFamily="49" charset="0"/>
              </a:rPr>
              <a:t>= </a:t>
            </a:r>
            <a:r>
              <a:rPr lang="en-US" sz="2000" dirty="0" err="1">
                <a:solidFill>
                  <a:srgbClr val="FF0000"/>
                </a:solidFill>
                <a:latin typeface="Consolas" pitchFamily="49" charset="0"/>
                <a:cs typeface="Consolas" pitchFamily="49" charset="0"/>
              </a:rPr>
              <a:t>return_value</a:t>
            </a:r>
            <a:endParaRPr lang="en-US" sz="2000" dirty="0">
              <a:solidFill>
                <a:srgbClr val="FF0000"/>
              </a:solidFill>
              <a:latin typeface="Consolas" pitchFamily="49" charset="0"/>
              <a:cs typeface="Consolas" pitchFamily="49" charset="0"/>
            </a:endParaRPr>
          </a:p>
          <a:p>
            <a:pPr marL="0" indent="0">
              <a:buNone/>
            </a:pPr>
            <a:endParaRPr lang="en-US" sz="2000" dirty="0" smtClean="0">
              <a:latin typeface="Consolas" pitchFamily="49" charset="0"/>
              <a:cs typeface="Consolas" pitchFamily="49" charset="0"/>
            </a:endParaRPr>
          </a:p>
          <a:p>
            <a:pPr marL="0" indent="0">
              <a:buNone/>
            </a:pPr>
            <a:r>
              <a:rPr lang="en-US" sz="2000" dirty="0">
                <a:latin typeface="Consolas" pitchFamily="49" charset="0"/>
                <a:cs typeface="Consolas" pitchFamily="49" charset="0"/>
              </a:rPr>
              <a:t>class </a:t>
            </a:r>
            <a:r>
              <a:rPr lang="en-US" sz="2000" dirty="0" err="1">
                <a:latin typeface="Consolas" pitchFamily="49" charset="0"/>
                <a:cs typeface="Consolas" pitchFamily="49" charset="0"/>
              </a:rPr>
              <a:t>ReturnStmt</a:t>
            </a:r>
            <a:r>
              <a:rPr lang="en-US" sz="2000" dirty="0">
                <a:latin typeface="Consolas" pitchFamily="49" charset="0"/>
                <a:cs typeface="Consolas" pitchFamily="49" charset="0"/>
              </a:rPr>
              <a:t>(</a:t>
            </a:r>
            <a:r>
              <a:rPr lang="en-US" sz="2000" dirty="0" err="1">
                <a:latin typeface="Consolas" pitchFamily="49" charset="0"/>
                <a:cs typeface="Consolas" pitchFamily="49" charset="0"/>
              </a:rPr>
              <a:t>Stmt</a:t>
            </a:r>
            <a:r>
              <a:rPr lang="en-US" sz="2000" dirty="0">
                <a:latin typeface="Consolas" pitchFamily="49" charset="0"/>
                <a:cs typeface="Consolas" pitchFamily="49" charset="0"/>
              </a:rPr>
              <a:t>):</a:t>
            </a:r>
          </a:p>
          <a:p>
            <a:pPr marL="0" indent="0">
              <a:buNone/>
            </a:pPr>
            <a:r>
              <a:rPr lang="en-US" sz="2000" dirty="0" smtClean="0">
                <a:latin typeface="Consolas" pitchFamily="49" charset="0"/>
                <a:cs typeface="Consolas" pitchFamily="49" charset="0"/>
              </a:rPr>
              <a:t>    </a:t>
            </a:r>
            <a:r>
              <a:rPr lang="en-US" sz="2000" dirty="0" err="1" smtClean="0">
                <a:latin typeface="Consolas" pitchFamily="49" charset="0"/>
                <a:cs typeface="Consolas" pitchFamily="49" charset="0"/>
              </a:rPr>
              <a:t>def</a:t>
            </a:r>
            <a:r>
              <a:rPr lang="en-US" sz="2000" dirty="0" smtClean="0">
                <a:latin typeface="Consolas" pitchFamily="49" charset="0"/>
                <a:cs typeface="Consolas" pitchFamily="49" charset="0"/>
              </a:rPr>
              <a:t> </a:t>
            </a:r>
            <a:r>
              <a:rPr lang="en-US" sz="2000" dirty="0">
                <a:latin typeface="Consolas" pitchFamily="49" charset="0"/>
                <a:cs typeface="Consolas" pitchFamily="49" charset="0"/>
              </a:rPr>
              <a:t>__</a:t>
            </a:r>
            <a:r>
              <a:rPr lang="en-US" sz="2000" dirty="0" err="1">
                <a:latin typeface="Consolas" pitchFamily="49" charset="0"/>
                <a:cs typeface="Consolas" pitchFamily="49" charset="0"/>
              </a:rPr>
              <a:t>init</a:t>
            </a:r>
            <a:r>
              <a:rPr lang="en-US" sz="2000" dirty="0">
                <a:latin typeface="Consolas" pitchFamily="49" charset="0"/>
                <a:cs typeface="Consolas" pitchFamily="49" charset="0"/>
              </a:rPr>
              <a:t>__(self, </a:t>
            </a:r>
            <a:r>
              <a:rPr lang="en-US" sz="2000" dirty="0" err="1">
                <a:latin typeface="Consolas" pitchFamily="49" charset="0"/>
                <a:cs typeface="Consolas" pitchFamily="49" charset="0"/>
              </a:rPr>
              <a:t>expr</a:t>
            </a:r>
            <a:r>
              <a:rPr lang="en-US" sz="2000" dirty="0">
                <a:latin typeface="Consolas" pitchFamily="49" charset="0"/>
                <a:cs typeface="Consolas" pitchFamily="49" charset="0"/>
              </a:rPr>
              <a:t>=None):</a:t>
            </a:r>
          </a:p>
          <a:p>
            <a:pPr marL="0" indent="0">
              <a:buNone/>
            </a:pPr>
            <a:r>
              <a:rPr lang="en-US" sz="2000" dirty="0" smtClean="0">
                <a:latin typeface="Consolas" pitchFamily="49" charset="0"/>
                <a:cs typeface="Consolas" pitchFamily="49" charset="0"/>
              </a:rPr>
              <a:t>        </a:t>
            </a:r>
            <a:r>
              <a:rPr lang="en-US" sz="2000" dirty="0" err="1" smtClean="0">
                <a:latin typeface="Consolas" pitchFamily="49" charset="0"/>
                <a:cs typeface="Consolas" pitchFamily="49" charset="0"/>
              </a:rPr>
              <a:t>self.expr</a:t>
            </a:r>
            <a:r>
              <a:rPr lang="en-US" sz="2000" dirty="0" smtClean="0">
                <a:latin typeface="Consolas" pitchFamily="49" charset="0"/>
                <a:cs typeface="Consolas" pitchFamily="49" charset="0"/>
              </a:rPr>
              <a:t> </a:t>
            </a:r>
            <a:r>
              <a:rPr lang="en-US" sz="2000" dirty="0">
                <a:latin typeface="Consolas" pitchFamily="49" charset="0"/>
                <a:cs typeface="Consolas" pitchFamily="49" charset="0"/>
              </a:rPr>
              <a:t>= </a:t>
            </a:r>
            <a:r>
              <a:rPr lang="en-US" sz="2000" dirty="0" err="1">
                <a:latin typeface="Consolas" pitchFamily="49" charset="0"/>
                <a:cs typeface="Consolas" pitchFamily="49" charset="0"/>
              </a:rPr>
              <a:t>expr</a:t>
            </a:r>
            <a:endParaRPr lang="en-US" sz="2000" dirty="0">
              <a:latin typeface="Consolas" pitchFamily="49" charset="0"/>
              <a:cs typeface="Consolas" pitchFamily="49" charset="0"/>
            </a:endParaRPr>
          </a:p>
          <a:p>
            <a:pPr marL="0" indent="0">
              <a:buNone/>
            </a:pPr>
            <a:endParaRPr lang="en-US" sz="2000" dirty="0">
              <a:latin typeface="Consolas" pitchFamily="49" charset="0"/>
              <a:cs typeface="Consolas" pitchFamily="49" charset="0"/>
            </a:endParaRPr>
          </a:p>
          <a:p>
            <a:pPr marL="0" indent="0">
              <a:buNone/>
            </a:pPr>
            <a:r>
              <a:rPr lang="en-US" sz="2000" dirty="0">
                <a:latin typeface="Consolas" pitchFamily="49" charset="0"/>
                <a:cs typeface="Consolas" pitchFamily="49" charset="0"/>
              </a:rPr>
              <a:t>    </a:t>
            </a:r>
            <a:r>
              <a:rPr lang="en-US" sz="2000" dirty="0" err="1">
                <a:latin typeface="Consolas" pitchFamily="49" charset="0"/>
                <a:cs typeface="Consolas" pitchFamily="49" charset="0"/>
              </a:rPr>
              <a:t>def</a:t>
            </a:r>
            <a:r>
              <a:rPr lang="en-US" sz="2000" dirty="0">
                <a:latin typeface="Consolas" pitchFamily="49" charset="0"/>
                <a:cs typeface="Consolas" pitchFamily="49" charset="0"/>
              </a:rPr>
              <a:t> evaluate(self, </a:t>
            </a:r>
            <a:r>
              <a:rPr lang="en-US" sz="2000" dirty="0" err="1">
                <a:latin typeface="Consolas" pitchFamily="49" charset="0"/>
                <a:cs typeface="Consolas" pitchFamily="49" charset="0"/>
              </a:rPr>
              <a:t>env</a:t>
            </a:r>
            <a:r>
              <a:rPr lang="en-US" sz="2000" dirty="0">
                <a:latin typeface="Consolas" pitchFamily="49" charset="0"/>
                <a:cs typeface="Consolas" pitchFamily="49" charset="0"/>
              </a:rPr>
              <a:t>):</a:t>
            </a:r>
          </a:p>
          <a:p>
            <a:pPr marL="0" indent="0">
              <a:buNone/>
            </a:pPr>
            <a:r>
              <a:rPr lang="en-US" sz="2000" dirty="0" smtClean="0">
                <a:latin typeface="Consolas" pitchFamily="49" charset="0"/>
                <a:cs typeface="Consolas" pitchFamily="49" charset="0"/>
              </a:rPr>
              <a:t>        if </a:t>
            </a:r>
            <a:r>
              <a:rPr lang="en-US" sz="2000" dirty="0" err="1">
                <a:latin typeface="Consolas" pitchFamily="49" charset="0"/>
                <a:cs typeface="Consolas" pitchFamily="49" charset="0"/>
              </a:rPr>
              <a:t>self.expr</a:t>
            </a:r>
            <a:r>
              <a:rPr lang="en-US" sz="2000" dirty="0">
                <a:latin typeface="Consolas" pitchFamily="49" charset="0"/>
                <a:cs typeface="Consolas" pitchFamily="49" charset="0"/>
              </a:rPr>
              <a:t> is None:</a:t>
            </a:r>
          </a:p>
          <a:p>
            <a:pPr marL="0" indent="0">
              <a:buNone/>
            </a:pPr>
            <a:r>
              <a:rPr lang="en-US" sz="2000" dirty="0">
                <a:latin typeface="Consolas" pitchFamily="49" charset="0"/>
                <a:cs typeface="Consolas" pitchFamily="49" charset="0"/>
              </a:rPr>
              <a:t>            </a:t>
            </a:r>
            <a:r>
              <a:rPr lang="en-US" sz="2000" dirty="0">
                <a:solidFill>
                  <a:srgbClr val="FF0000"/>
                </a:solidFill>
                <a:latin typeface="Consolas" pitchFamily="49" charset="0"/>
                <a:cs typeface="Consolas" pitchFamily="49" charset="0"/>
              </a:rPr>
              <a:t>raise </a:t>
            </a:r>
            <a:r>
              <a:rPr lang="en-US" sz="2000" dirty="0" err="1">
                <a:solidFill>
                  <a:srgbClr val="FF0000"/>
                </a:solidFill>
                <a:latin typeface="Consolas" pitchFamily="49" charset="0"/>
                <a:cs typeface="Consolas" pitchFamily="49" charset="0"/>
              </a:rPr>
              <a:t>StopFunction</a:t>
            </a:r>
            <a:r>
              <a:rPr lang="en-US" sz="2000" dirty="0">
                <a:solidFill>
                  <a:srgbClr val="FF0000"/>
                </a:solidFill>
                <a:latin typeface="Consolas" pitchFamily="49" charset="0"/>
                <a:cs typeface="Consolas" pitchFamily="49" charset="0"/>
              </a:rPr>
              <a:t>(None)</a:t>
            </a:r>
          </a:p>
          <a:p>
            <a:pPr marL="0" indent="0">
              <a:buNone/>
            </a:pPr>
            <a:r>
              <a:rPr lang="en-US" sz="2000" dirty="0">
                <a:solidFill>
                  <a:srgbClr val="FF0000"/>
                </a:solidFill>
                <a:latin typeface="Consolas" pitchFamily="49" charset="0"/>
                <a:cs typeface="Consolas" pitchFamily="49" charset="0"/>
              </a:rPr>
              <a:t>        raise </a:t>
            </a:r>
            <a:r>
              <a:rPr lang="en-US" sz="2000" dirty="0" err="1">
                <a:solidFill>
                  <a:srgbClr val="FF0000"/>
                </a:solidFill>
                <a:latin typeface="Consolas" pitchFamily="49" charset="0"/>
                <a:cs typeface="Consolas" pitchFamily="49" charset="0"/>
              </a:rPr>
              <a:t>StopFunction</a:t>
            </a:r>
            <a:r>
              <a:rPr lang="en-US" sz="2000" dirty="0">
                <a:solidFill>
                  <a:srgbClr val="FF0000"/>
                </a:solidFill>
                <a:latin typeface="Consolas" pitchFamily="49" charset="0"/>
                <a:cs typeface="Consolas" pitchFamily="49" charset="0"/>
              </a:rPr>
              <a:t>(</a:t>
            </a:r>
            <a:r>
              <a:rPr lang="en-US" sz="2000" dirty="0" err="1">
                <a:solidFill>
                  <a:srgbClr val="FF0000"/>
                </a:solidFill>
                <a:latin typeface="Consolas" pitchFamily="49" charset="0"/>
                <a:cs typeface="Consolas" pitchFamily="49" charset="0"/>
              </a:rPr>
              <a:t>self.expr.evaluate</a:t>
            </a:r>
            <a:r>
              <a:rPr lang="en-US" sz="2000" dirty="0">
                <a:solidFill>
                  <a:srgbClr val="FF0000"/>
                </a:solidFill>
                <a:latin typeface="Consolas" pitchFamily="49" charset="0"/>
                <a:cs typeface="Consolas" pitchFamily="49" charset="0"/>
              </a:rPr>
              <a:t>(</a:t>
            </a:r>
            <a:r>
              <a:rPr lang="en-US" sz="2000" dirty="0" err="1">
                <a:solidFill>
                  <a:srgbClr val="FF0000"/>
                </a:solidFill>
                <a:latin typeface="Consolas" pitchFamily="49" charset="0"/>
                <a:cs typeface="Consolas" pitchFamily="49" charset="0"/>
              </a:rPr>
              <a:t>env</a:t>
            </a:r>
            <a:r>
              <a:rPr lang="en-US" sz="2000" dirty="0">
                <a:solidFill>
                  <a:srgbClr val="FF0000"/>
                </a:solidFill>
                <a:latin typeface="Consolas" pitchFamily="49" charset="0"/>
                <a:cs typeface="Consolas" pitchFamily="49" charset="0"/>
              </a:rPr>
              <a:t>))</a:t>
            </a:r>
          </a:p>
        </p:txBody>
      </p:sp>
      <p:sp>
        <p:nvSpPr>
          <p:cNvPr id="4" name="TextBox 3"/>
          <p:cNvSpPr txBox="1"/>
          <p:nvPr/>
        </p:nvSpPr>
        <p:spPr>
          <a:xfrm>
            <a:off x="5943601" y="2779455"/>
            <a:ext cx="3047999" cy="255454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1600" dirty="0" smtClean="0"/>
              <a:t>Returning values from functions turns out to be harder than simply identifying one of the body statements as a return  (what if the return is inside an if statement?).  We implemented it as an exception. </a:t>
            </a:r>
            <a:r>
              <a:rPr lang="en-US" sz="1600" dirty="0" err="1" smtClean="0"/>
              <a:t>ReturnStmt</a:t>
            </a:r>
            <a:r>
              <a:rPr lang="en-US" sz="1600" dirty="0" smtClean="0"/>
              <a:t> raises one when evaluated.   </a:t>
            </a:r>
            <a:r>
              <a:rPr lang="en-US" sz="1600" dirty="0" err="1" smtClean="0"/>
              <a:t>CompoundFunction</a:t>
            </a:r>
            <a:r>
              <a:rPr lang="en-US" sz="1600" dirty="0" smtClean="0"/>
              <a:t> catches it in apply.</a:t>
            </a:r>
            <a:endParaRPr lang="en-US" sz="1600" dirty="0"/>
          </a:p>
        </p:txBody>
      </p:sp>
    </p:spTree>
    <p:extLst>
      <p:ext uri="{BB962C8B-B14F-4D97-AF65-F5344CB8AC3E}">
        <p14:creationId xmlns:p14="http://schemas.microsoft.com/office/powerpoint/2010/main" val="207846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a:t>
            </a:r>
            <a:r>
              <a:rPr lang="en-US" dirty="0" smtClean="0"/>
              <a:t>: That’s Pretty Much It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There’s some other little bits that we might not have focused on today, but the code outside of parsing.py and testing.py </a:t>
            </a:r>
            <a:r>
              <a:rPr lang="en-US" b="1" i="1" dirty="0" smtClean="0"/>
              <a:t>should</a:t>
            </a:r>
            <a:r>
              <a:rPr lang="en-US" dirty="0" smtClean="0"/>
              <a:t> be relatively easy to follow once you get a sense of where things live.</a:t>
            </a:r>
          </a:p>
          <a:p>
            <a:pPr marL="0" indent="0">
              <a:buNone/>
            </a:pPr>
            <a:endParaRPr lang="en-US" dirty="0"/>
          </a:p>
          <a:p>
            <a:pPr marL="0" indent="0">
              <a:buNone/>
            </a:pPr>
            <a:r>
              <a:rPr lang="en-US" dirty="0" smtClean="0"/>
              <a:t>We should note that this code is not necessarily representative of how all interpreters work (in fact that’s just plain false).  It is, however, </a:t>
            </a:r>
            <a:r>
              <a:rPr lang="en-US" i="1" dirty="0" smtClean="0"/>
              <a:t>similar</a:t>
            </a:r>
            <a:r>
              <a:rPr lang="en-US" dirty="0" smtClean="0"/>
              <a:t> to (but </a:t>
            </a:r>
            <a:r>
              <a:rPr lang="en-US" b="1" i="1" dirty="0" smtClean="0"/>
              <a:t>not</a:t>
            </a:r>
            <a:r>
              <a:rPr lang="en-US" dirty="0" smtClean="0"/>
              <a:t> the same as) the way things will work on the project.</a:t>
            </a:r>
          </a:p>
        </p:txBody>
      </p:sp>
    </p:spTree>
    <p:extLst>
      <p:ext uri="{BB962C8B-B14F-4D97-AF65-F5344CB8AC3E}">
        <p14:creationId xmlns:p14="http://schemas.microsoft.com/office/powerpoint/2010/main" val="20594759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4572000"/>
          </a:xfrm>
        </p:spPr>
        <p:txBody>
          <a:bodyPr>
            <a:normAutofit fontScale="77500" lnSpcReduction="20000"/>
          </a:bodyPr>
          <a:lstStyle/>
          <a:p>
            <a:pPr>
              <a:spcBef>
                <a:spcPts val="0"/>
              </a:spcBef>
            </a:pPr>
            <a:r>
              <a:rPr lang="en-US" dirty="0" smtClean="0"/>
              <a:t>An interpreter is a function that, </a:t>
            </a:r>
            <a:r>
              <a:rPr lang="en-US" dirty="0" smtClean="0">
                <a:cs typeface="Consolas" pitchFamily="49" charset="0"/>
              </a:rPr>
              <a:t>when </a:t>
            </a:r>
            <a:r>
              <a:rPr lang="en-US" dirty="0">
                <a:cs typeface="Consolas" pitchFamily="49" charset="0"/>
              </a:rPr>
              <a:t>applied to an </a:t>
            </a:r>
            <a:r>
              <a:rPr lang="en-US" dirty="0" smtClean="0">
                <a:cs typeface="Consolas" pitchFamily="49" charset="0"/>
              </a:rPr>
              <a:t>expression, </a:t>
            </a:r>
            <a:r>
              <a:rPr lang="en-US" dirty="0">
                <a:cs typeface="Consolas" pitchFamily="49" charset="0"/>
              </a:rPr>
              <a:t>performs the actions required to evaluate that expression</a:t>
            </a:r>
            <a:r>
              <a:rPr lang="en-US" dirty="0" smtClean="0">
                <a:cs typeface="Consolas" pitchFamily="49" charset="0"/>
              </a:rPr>
              <a:t>.</a:t>
            </a:r>
          </a:p>
          <a:p>
            <a:pPr>
              <a:spcBef>
                <a:spcPts val="0"/>
              </a:spcBef>
            </a:pPr>
            <a:r>
              <a:rPr lang="en-US" dirty="0" smtClean="0">
                <a:cs typeface="Consolas" pitchFamily="49" charset="0"/>
              </a:rPr>
              <a:t>We saw an interpreter for a subset of the Python language, </a:t>
            </a:r>
            <a:r>
              <a:rPr lang="en-US" dirty="0" err="1" smtClean="0">
                <a:cs typeface="Consolas" pitchFamily="49" charset="0"/>
              </a:rPr>
              <a:t>Py</a:t>
            </a:r>
            <a:r>
              <a:rPr lang="en-US" dirty="0" smtClean="0">
                <a:cs typeface="Consolas" pitchFamily="49" charset="0"/>
              </a:rPr>
              <a:t>, written in Python.</a:t>
            </a:r>
          </a:p>
          <a:p>
            <a:pPr>
              <a:spcBef>
                <a:spcPts val="0"/>
              </a:spcBef>
            </a:pPr>
            <a:r>
              <a:rPr lang="en-US" dirty="0" smtClean="0">
                <a:cs typeface="Consolas" pitchFamily="49" charset="0"/>
              </a:rPr>
              <a:t>The </a:t>
            </a:r>
            <a:r>
              <a:rPr lang="en-US" i="1" dirty="0" smtClean="0">
                <a:cs typeface="Consolas" pitchFamily="49" charset="0"/>
              </a:rPr>
              <a:t>read-</a:t>
            </a:r>
            <a:r>
              <a:rPr lang="en-US" i="1" dirty="0" err="1" smtClean="0">
                <a:cs typeface="Consolas" pitchFamily="49" charset="0"/>
              </a:rPr>
              <a:t>eval</a:t>
            </a:r>
            <a:r>
              <a:rPr lang="en-US" i="1" dirty="0" smtClean="0">
                <a:cs typeface="Consolas" pitchFamily="49" charset="0"/>
              </a:rPr>
              <a:t>-print loop</a:t>
            </a:r>
            <a:r>
              <a:rPr lang="en-US" dirty="0" smtClean="0">
                <a:cs typeface="Consolas" pitchFamily="49" charset="0"/>
              </a:rPr>
              <a:t> reads user input, evaluates the statement in the input, and prints the resulting value</a:t>
            </a:r>
            <a:r>
              <a:rPr lang="en-US" dirty="0">
                <a:cs typeface="Consolas" pitchFamily="49" charset="0"/>
              </a:rPr>
              <a:t>.</a:t>
            </a:r>
          </a:p>
          <a:p>
            <a:pPr>
              <a:spcBef>
                <a:spcPts val="0"/>
              </a:spcBef>
            </a:pPr>
            <a:r>
              <a:rPr lang="en-US" dirty="0">
                <a:cs typeface="Consolas" pitchFamily="49" charset="0"/>
              </a:rPr>
              <a:t>To implement the environment model of computation, we use... Environments!  Environments can be implemented like dictionaries</a:t>
            </a:r>
            <a:r>
              <a:rPr lang="en-US" dirty="0" smtClean="0">
                <a:cs typeface="Consolas" pitchFamily="49" charset="0"/>
              </a:rPr>
              <a:t>.</a:t>
            </a:r>
          </a:p>
          <a:p>
            <a:pPr>
              <a:spcBef>
                <a:spcPts val="0"/>
              </a:spcBef>
            </a:pPr>
            <a:r>
              <a:rPr lang="en-US" dirty="0" smtClean="0">
                <a:cs typeface="Consolas" pitchFamily="49" charset="0"/>
              </a:rPr>
              <a:t>Using an object oriented approach, we can have our expression trees be responsible for evaluating themselves.</a:t>
            </a:r>
          </a:p>
          <a:p>
            <a:pPr>
              <a:spcBef>
                <a:spcPts val="0"/>
              </a:spcBef>
            </a:pPr>
            <a:r>
              <a:rPr lang="en-US" dirty="0" smtClean="0">
                <a:cs typeface="Consolas" pitchFamily="49" charset="0"/>
              </a:rPr>
              <a:t>Apply is now the job of the Function class, which represents function values.</a:t>
            </a:r>
          </a:p>
        </p:txBody>
      </p:sp>
    </p:spTree>
    <p:extLst>
      <p:ext uri="{BB962C8B-B14F-4D97-AF65-F5344CB8AC3E}">
        <p14:creationId xmlns:p14="http://schemas.microsoft.com/office/powerpoint/2010/main" val="3531594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1507" y="882149"/>
            <a:ext cx="6880986" cy="5093702"/>
          </a:xfrm>
          <a:prstGeom prst="rect">
            <a:avLst/>
          </a:prstGeom>
          <a:noFill/>
        </p:spPr>
        <p:txBody>
          <a:bodyPr wrap="none" rtlCol="0">
            <a:spAutoFit/>
          </a:bodyPr>
          <a:lstStyle/>
          <a:p>
            <a:pPr algn="ctr"/>
            <a:r>
              <a:rPr lang="en-US" sz="6500" b="1" cap="small" dirty="0" smtClean="0">
                <a:solidFill>
                  <a:srgbClr val="0070C0"/>
                </a:solidFill>
              </a:rPr>
              <a:t>Structure</a:t>
            </a:r>
          </a:p>
          <a:p>
            <a:pPr algn="ctr"/>
            <a:r>
              <a:rPr lang="en-US" sz="6500" cap="small" dirty="0" smtClean="0"/>
              <a:t>And</a:t>
            </a:r>
            <a:endParaRPr lang="en-US" sz="6500" cap="small" dirty="0"/>
          </a:p>
          <a:p>
            <a:pPr algn="ctr"/>
            <a:r>
              <a:rPr lang="en-US" sz="6500" b="1" cap="small" dirty="0" smtClean="0">
                <a:solidFill>
                  <a:schemeClr val="accent6">
                    <a:lumMod val="75000"/>
                  </a:schemeClr>
                </a:solidFill>
              </a:rPr>
              <a:t>Interpretation</a:t>
            </a:r>
          </a:p>
          <a:p>
            <a:pPr algn="ctr"/>
            <a:r>
              <a:rPr lang="en-US" sz="6500" cap="small" dirty="0" smtClean="0"/>
              <a:t>of</a:t>
            </a:r>
          </a:p>
          <a:p>
            <a:pPr algn="ctr"/>
            <a:r>
              <a:rPr lang="en-US" sz="6500" cap="small" dirty="0" smtClean="0"/>
              <a:t>Computer Programs</a:t>
            </a:r>
            <a:endParaRPr lang="en-US" sz="6500" cap="small" dirty="0"/>
          </a:p>
        </p:txBody>
      </p:sp>
      <p:grpSp>
        <p:nvGrpSpPr>
          <p:cNvPr id="9" name="Group 8"/>
          <p:cNvGrpSpPr/>
          <p:nvPr/>
        </p:nvGrpSpPr>
        <p:grpSpPr>
          <a:xfrm>
            <a:off x="76200" y="228600"/>
            <a:ext cx="3211516" cy="1267310"/>
            <a:chOff x="141284" y="176089"/>
            <a:chExt cx="3211516" cy="1267310"/>
          </a:xfrm>
        </p:grpSpPr>
        <p:sp>
          <p:nvSpPr>
            <p:cNvPr id="8" name="Freeform 7"/>
            <p:cNvSpPr/>
            <p:nvPr/>
          </p:nvSpPr>
          <p:spPr>
            <a:xfrm>
              <a:off x="2844895" y="493297"/>
              <a:ext cx="507905" cy="544928"/>
            </a:xfrm>
            <a:custGeom>
              <a:avLst/>
              <a:gdLst>
                <a:gd name="connsiteX0" fmla="*/ 0 w 507905"/>
                <a:gd name="connsiteY0" fmla="*/ 68678 h 544928"/>
                <a:gd name="connsiteX1" fmla="*/ 457200 w 507905"/>
                <a:gd name="connsiteY1" fmla="*/ 40103 h 544928"/>
                <a:gd name="connsiteX2" fmla="*/ 476250 w 507905"/>
                <a:gd name="connsiteY2" fmla="*/ 544928 h 544928"/>
              </a:gdLst>
              <a:ahLst/>
              <a:cxnLst>
                <a:cxn ang="0">
                  <a:pos x="connsiteX0" y="connsiteY0"/>
                </a:cxn>
                <a:cxn ang="0">
                  <a:pos x="connsiteX1" y="connsiteY1"/>
                </a:cxn>
                <a:cxn ang="0">
                  <a:pos x="connsiteX2" y="connsiteY2"/>
                </a:cxn>
              </a:cxnLst>
              <a:rect l="l" t="t" r="r" b="b"/>
              <a:pathLst>
                <a:path w="507905" h="544928">
                  <a:moveTo>
                    <a:pt x="0" y="68678"/>
                  </a:moveTo>
                  <a:cubicBezTo>
                    <a:pt x="188912" y="14703"/>
                    <a:pt x="377825" y="-39272"/>
                    <a:pt x="457200" y="40103"/>
                  </a:cubicBezTo>
                  <a:cubicBezTo>
                    <a:pt x="536575" y="119478"/>
                    <a:pt x="506412" y="332203"/>
                    <a:pt x="476250" y="544928"/>
                  </a:cubicBezTo>
                </a:path>
              </a:pathLst>
            </a:custGeom>
            <a:ln>
              <a:tailEnd type="stealth" w="lg" len="lg"/>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6" name="Rectangle 5"/>
            <p:cNvSpPr/>
            <p:nvPr/>
          </p:nvSpPr>
          <p:spPr>
            <a:xfrm rot="172685">
              <a:off x="141284" y="176089"/>
              <a:ext cx="2779370" cy="12673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How do we structure our programs?</a:t>
              </a:r>
            </a:p>
            <a:p>
              <a:pPr algn="ctr"/>
              <a:r>
                <a:rPr lang="en-US" sz="1600" dirty="0"/>
                <a:t>What functions do we need?</a:t>
              </a:r>
            </a:p>
            <a:p>
              <a:pPr algn="ctr"/>
              <a:r>
                <a:rPr lang="en-US" sz="1600" dirty="0"/>
                <a:t>What classes should we design?</a:t>
              </a:r>
            </a:p>
          </p:txBody>
        </p:sp>
      </p:grpSp>
      <p:grpSp>
        <p:nvGrpSpPr>
          <p:cNvPr id="13" name="Group 12"/>
          <p:cNvGrpSpPr/>
          <p:nvPr/>
        </p:nvGrpSpPr>
        <p:grpSpPr>
          <a:xfrm>
            <a:off x="5551054" y="2913693"/>
            <a:ext cx="3478776" cy="2115507"/>
            <a:chOff x="5551054" y="2876164"/>
            <a:chExt cx="3478776" cy="2115507"/>
          </a:xfrm>
        </p:grpSpPr>
        <p:sp>
          <p:nvSpPr>
            <p:cNvPr id="12" name="Freeform 11"/>
            <p:cNvSpPr/>
            <p:nvPr/>
          </p:nvSpPr>
          <p:spPr>
            <a:xfrm>
              <a:off x="6939675" y="2876164"/>
              <a:ext cx="835053" cy="905261"/>
            </a:xfrm>
            <a:custGeom>
              <a:avLst/>
              <a:gdLst>
                <a:gd name="connsiteX0" fmla="*/ 552450 w 835053"/>
                <a:gd name="connsiteY0" fmla="*/ 905261 h 905261"/>
                <a:gd name="connsiteX1" fmla="*/ 809625 w 835053"/>
                <a:gd name="connsiteY1" fmla="*/ 28961 h 905261"/>
                <a:gd name="connsiteX2" fmla="*/ 0 w 835053"/>
                <a:gd name="connsiteY2" fmla="*/ 295661 h 905261"/>
              </a:gdLst>
              <a:ahLst/>
              <a:cxnLst>
                <a:cxn ang="0">
                  <a:pos x="connsiteX0" y="connsiteY0"/>
                </a:cxn>
                <a:cxn ang="0">
                  <a:pos x="connsiteX1" y="connsiteY1"/>
                </a:cxn>
                <a:cxn ang="0">
                  <a:pos x="connsiteX2" y="connsiteY2"/>
                </a:cxn>
              </a:cxnLst>
              <a:rect l="l" t="t" r="r" b="b"/>
              <a:pathLst>
                <a:path w="835053" h="905261">
                  <a:moveTo>
                    <a:pt x="552450" y="905261"/>
                  </a:moveTo>
                  <a:cubicBezTo>
                    <a:pt x="727075" y="517911"/>
                    <a:pt x="901700" y="130561"/>
                    <a:pt x="809625" y="28961"/>
                  </a:cubicBezTo>
                  <a:cubicBezTo>
                    <a:pt x="717550" y="-72639"/>
                    <a:pt x="358775" y="111511"/>
                    <a:pt x="0" y="295661"/>
                  </a:cubicBezTo>
                </a:path>
              </a:pathLst>
            </a:custGeom>
            <a:ln>
              <a:tailEnd type="stealth" w="lg" len="lg"/>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0" name="Rectangle 9"/>
            <p:cNvSpPr/>
            <p:nvPr/>
          </p:nvSpPr>
          <p:spPr>
            <a:xfrm rot="21372323">
              <a:off x="5551054" y="3728979"/>
              <a:ext cx="3478776" cy="126269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600" dirty="0" smtClean="0"/>
                <a:t>How can we make the computer understand our code?</a:t>
              </a:r>
            </a:p>
            <a:p>
              <a:pPr algn="ctr"/>
              <a:r>
                <a:rPr lang="en-US" sz="1600" dirty="0" smtClean="0"/>
                <a:t>How does the computer currently understand our code?</a:t>
              </a:r>
              <a:endParaRPr lang="en-US" sz="1600" dirty="0"/>
            </a:p>
          </p:txBody>
        </p:sp>
      </p:grpSp>
    </p:spTree>
    <p:extLst>
      <p:ext uri="{BB962C8B-B14F-4D97-AF65-F5344CB8AC3E}">
        <p14:creationId xmlns:p14="http://schemas.microsoft.com/office/powerpoint/2010/main" val="172090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Interpretation</a:t>
            </a:r>
            <a:endParaRPr lang="en-US" dirty="0"/>
          </a:p>
        </p:txBody>
      </p:sp>
      <p:sp>
        <p:nvSpPr>
          <p:cNvPr id="3" name="Content Placeholder 2"/>
          <p:cNvSpPr>
            <a:spLocks noGrp="1"/>
          </p:cNvSpPr>
          <p:nvPr>
            <p:ph idx="1"/>
          </p:nvPr>
        </p:nvSpPr>
        <p:spPr/>
        <p:txBody>
          <a:bodyPr anchor="ctr">
            <a:normAutofit/>
          </a:bodyPr>
          <a:lstStyle/>
          <a:p>
            <a:pPr marL="0" indent="0">
              <a:buNone/>
            </a:pPr>
            <a:r>
              <a:rPr lang="en-US" sz="5000" dirty="0" smtClean="0">
                <a:latin typeface="Consolas" pitchFamily="49" charset="0"/>
                <a:cs typeface="Consolas" pitchFamily="49" charset="0"/>
              </a:rPr>
              <a:t>&gt;&gt;&gt;</a:t>
            </a:r>
          </a:p>
          <a:p>
            <a:pPr marL="0" indent="0">
              <a:buNone/>
            </a:pPr>
            <a:endParaRPr lang="en-US" dirty="0" smtClean="0">
              <a:latin typeface="+mj-lt"/>
              <a:cs typeface="Consolas" pitchFamily="49" charset="0"/>
            </a:endParaRPr>
          </a:p>
          <a:p>
            <a:pPr marL="0" indent="0" algn="ctr">
              <a:buNone/>
            </a:pPr>
            <a:r>
              <a:rPr lang="en-US" dirty="0" smtClean="0">
                <a:latin typeface="+mj-lt"/>
                <a:cs typeface="Consolas" pitchFamily="49" charset="0"/>
              </a:rPr>
              <a:t>The main question for this module is:</a:t>
            </a:r>
          </a:p>
          <a:p>
            <a:pPr marL="0" indent="0" algn="ctr">
              <a:buNone/>
            </a:pPr>
            <a:r>
              <a:rPr lang="en-US" dirty="0" smtClean="0">
                <a:latin typeface="+mj-lt"/>
                <a:cs typeface="Consolas" pitchFamily="49" charset="0"/>
              </a:rPr>
              <a:t>What exactly happens at the prompt for the interpreter?</a:t>
            </a:r>
          </a:p>
          <a:p>
            <a:pPr marL="0" indent="0" algn="ctr">
              <a:buNone/>
            </a:pPr>
            <a:r>
              <a:rPr lang="en-US" dirty="0" smtClean="0">
                <a:latin typeface="+mj-lt"/>
                <a:cs typeface="Consolas" pitchFamily="49" charset="0"/>
              </a:rPr>
              <a:t>More importantly, what </a:t>
            </a:r>
            <a:r>
              <a:rPr lang="en-US" i="1" dirty="0" smtClean="0">
                <a:latin typeface="+mj-lt"/>
                <a:cs typeface="Consolas" pitchFamily="49" charset="0"/>
              </a:rPr>
              <a:t>is</a:t>
            </a:r>
            <a:r>
              <a:rPr lang="en-US" dirty="0" smtClean="0">
                <a:latin typeface="+mj-lt"/>
                <a:cs typeface="Consolas" pitchFamily="49" charset="0"/>
              </a:rPr>
              <a:t> an interpreter?</a:t>
            </a:r>
            <a:endParaRPr lang="en-US" dirty="0">
              <a:latin typeface="+mj-lt"/>
              <a:cs typeface="Consolas" pitchFamily="49" charset="0"/>
            </a:endParaRPr>
          </a:p>
        </p:txBody>
      </p:sp>
      <p:grpSp>
        <p:nvGrpSpPr>
          <p:cNvPr id="9" name="Group 8"/>
          <p:cNvGrpSpPr/>
          <p:nvPr/>
        </p:nvGrpSpPr>
        <p:grpSpPr>
          <a:xfrm>
            <a:off x="1752600" y="2209800"/>
            <a:ext cx="3352800" cy="533400"/>
            <a:chOff x="1752600" y="2209800"/>
            <a:chExt cx="3352800" cy="533400"/>
          </a:xfrm>
        </p:grpSpPr>
        <p:sp>
          <p:nvSpPr>
            <p:cNvPr id="5" name="Rectangle 4"/>
            <p:cNvSpPr/>
            <p:nvPr/>
          </p:nvSpPr>
          <p:spPr>
            <a:xfrm>
              <a:off x="2438400" y="2209800"/>
              <a:ext cx="2667000" cy="5334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What happens here?</a:t>
              </a:r>
              <a:endParaRPr lang="en-US" dirty="0"/>
            </a:p>
          </p:txBody>
        </p:sp>
        <p:cxnSp>
          <p:nvCxnSpPr>
            <p:cNvPr id="8" name="Straight Arrow Connector 7"/>
            <p:cNvCxnSpPr>
              <a:stCxn id="5" idx="1"/>
            </p:cNvCxnSpPr>
            <p:nvPr/>
          </p:nvCxnSpPr>
          <p:spPr>
            <a:xfrm flipH="1">
              <a:off x="1752600" y="2476500"/>
              <a:ext cx="685800" cy="0"/>
            </a:xfrm>
            <a:prstGeom prst="straightConnector1">
              <a:avLst/>
            </a:prstGeom>
            <a:ln>
              <a:tailEnd type="stealth" w="lg" len="lg"/>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95232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Interpretation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53282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992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0ECE6FF-94C5-4853-B37D-3206A3EACDB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26B8B073-FF5C-416B-8ACE-F123EFCCCD2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16AD821B-7405-4033-91FD-0148580D2BA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7DE41C34-CA10-4F0F-BA9A-98C03252EB3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53BCC4AC-F0C5-4520-9A59-A8A1ACEE990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152ED470-D630-4361-AF98-170B3F52338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Evaluation</a:t>
            </a:r>
            <a:endParaRPr lang="en-US" dirty="0"/>
          </a:p>
        </p:txBody>
      </p:sp>
      <p:sp>
        <p:nvSpPr>
          <p:cNvPr id="3" name="Content Placeholder 2"/>
          <p:cNvSpPr>
            <a:spLocks noGrp="1"/>
          </p:cNvSpPr>
          <p:nvPr>
            <p:ph idx="1"/>
          </p:nvPr>
        </p:nvSpPr>
        <p:spPr/>
        <p:txBody>
          <a:bodyPr anchor="ctr"/>
          <a:lstStyle/>
          <a:p>
            <a:pPr marL="0" indent="0" algn="ctr">
              <a:buNone/>
            </a:pPr>
            <a:r>
              <a:rPr lang="en-US" b="1" i="1" dirty="0" smtClean="0"/>
              <a:t>Evaluation</a:t>
            </a:r>
            <a:r>
              <a:rPr lang="en-US" dirty="0" smtClean="0"/>
              <a:t> finds the value of an expression, using its corresponding expression tree.</a:t>
            </a:r>
          </a:p>
          <a:p>
            <a:pPr marL="0" indent="0" algn="ctr">
              <a:buNone/>
            </a:pPr>
            <a:endParaRPr lang="en-US" dirty="0" smtClean="0"/>
          </a:p>
          <a:p>
            <a:pPr marL="0" indent="0" algn="ctr">
              <a:buNone/>
            </a:pPr>
            <a:r>
              <a:rPr lang="en-US" dirty="0" smtClean="0"/>
              <a:t>It discovers the form of an expression and then executes the corresponding evaluation rule.</a:t>
            </a:r>
          </a:p>
        </p:txBody>
      </p:sp>
    </p:spTree>
    <p:extLst>
      <p:ext uri="{BB962C8B-B14F-4D97-AF65-F5344CB8AC3E}">
        <p14:creationId xmlns:p14="http://schemas.microsoft.com/office/powerpoint/2010/main" val="315361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err="1" smtClean="0"/>
              <a:t>Eval</a:t>
            </a:r>
            <a:r>
              <a:rPr lang="en-US" dirty="0" smtClean="0"/>
              <a:t> and Apply</a:t>
            </a:r>
            <a:endParaRPr lang="en-US" dirty="0"/>
          </a:p>
        </p:txBody>
      </p:sp>
      <p:sp>
        <p:nvSpPr>
          <p:cNvPr id="3" name="Content Placeholder 2"/>
          <p:cNvSpPr>
            <a:spLocks noGrp="1"/>
          </p:cNvSpPr>
          <p:nvPr>
            <p:ph idx="1"/>
          </p:nvPr>
        </p:nvSpPr>
        <p:spPr>
          <a:xfrm>
            <a:off x="457200" y="1295400"/>
            <a:ext cx="8229600" cy="4830763"/>
          </a:xfrm>
        </p:spPr>
        <p:txBody>
          <a:bodyPr anchor="t">
            <a:normAutofit/>
          </a:bodyPr>
          <a:lstStyle/>
          <a:p>
            <a:pPr marL="0" indent="0" algn="ctr">
              <a:buNone/>
            </a:pPr>
            <a:r>
              <a:rPr lang="en-US" sz="2400" dirty="0" smtClean="0"/>
              <a:t>The </a:t>
            </a:r>
            <a:r>
              <a:rPr lang="en-US" sz="2400" b="1" dirty="0" err="1" smtClean="0">
                <a:latin typeface="Consolas" pitchFamily="49" charset="0"/>
                <a:cs typeface="Consolas" pitchFamily="49" charset="0"/>
              </a:rPr>
              <a:t>eval</a:t>
            </a:r>
            <a:r>
              <a:rPr lang="en-US" sz="2400" b="1" dirty="0" smtClean="0"/>
              <a:t>-</a:t>
            </a:r>
            <a:r>
              <a:rPr lang="en-US" sz="2400" b="1" dirty="0" smtClean="0">
                <a:latin typeface="Consolas" pitchFamily="49" charset="0"/>
                <a:cs typeface="Consolas" pitchFamily="49" charset="0"/>
              </a:rPr>
              <a:t>apply</a:t>
            </a:r>
            <a:r>
              <a:rPr lang="en-US" sz="2400" b="1" dirty="0" smtClean="0"/>
              <a:t> cycle</a:t>
            </a:r>
            <a:r>
              <a:rPr lang="en-US" sz="2400" dirty="0" smtClean="0"/>
              <a:t> is essential to the evaluation of an expression, and thus to the interpretation of many computer languages. It is not specific to calc.</a:t>
            </a:r>
          </a:p>
          <a:p>
            <a:pPr marL="0" indent="0" algn="ctr">
              <a:buNone/>
            </a:pPr>
            <a:endParaRPr lang="en-US" sz="2400" dirty="0"/>
          </a:p>
          <a:p>
            <a:pPr marL="0" indent="0" algn="ctr">
              <a:buNone/>
            </a:pPr>
            <a:r>
              <a:rPr lang="en-US" sz="2400" dirty="0" err="1" smtClean="0">
                <a:latin typeface="Consolas" pitchFamily="49" charset="0"/>
                <a:cs typeface="Consolas" pitchFamily="49" charset="0"/>
              </a:rPr>
              <a:t>eval</a:t>
            </a:r>
            <a:r>
              <a:rPr lang="en-US" sz="2400" dirty="0" smtClean="0"/>
              <a:t> receives the expression (and in some interpreters, the environment) and returns a function and arguments;</a:t>
            </a:r>
          </a:p>
          <a:p>
            <a:pPr marL="0" indent="0" algn="ctr">
              <a:buNone/>
            </a:pPr>
            <a:r>
              <a:rPr lang="en-US" sz="2400" dirty="0" smtClean="0">
                <a:latin typeface="Consolas" pitchFamily="49" charset="0"/>
                <a:cs typeface="Consolas" pitchFamily="49" charset="0"/>
              </a:rPr>
              <a:t>apply</a:t>
            </a:r>
            <a:r>
              <a:rPr lang="en-US" sz="2400" dirty="0" smtClean="0"/>
              <a:t> applies the function on its arguments and returns another expression, which can be a value.</a:t>
            </a:r>
            <a:endParaRPr lang="en-US" sz="2400" dirty="0"/>
          </a:p>
        </p:txBody>
      </p:sp>
      <p:grpSp>
        <p:nvGrpSpPr>
          <p:cNvPr id="7" name="Group 6"/>
          <p:cNvGrpSpPr/>
          <p:nvPr/>
        </p:nvGrpSpPr>
        <p:grpSpPr>
          <a:xfrm>
            <a:off x="2495550" y="4638417"/>
            <a:ext cx="5200650" cy="1990983"/>
            <a:chOff x="2495550" y="4638417"/>
            <a:chExt cx="5200650" cy="1990983"/>
          </a:xfrm>
        </p:grpSpPr>
        <p:grpSp>
          <p:nvGrpSpPr>
            <p:cNvPr id="5" name="Group 4"/>
            <p:cNvGrpSpPr/>
            <p:nvPr/>
          </p:nvGrpSpPr>
          <p:grpSpPr>
            <a:xfrm>
              <a:off x="2552700" y="4638417"/>
              <a:ext cx="5143500" cy="1990983"/>
              <a:chOff x="2552700" y="4638417"/>
              <a:chExt cx="5143500" cy="1990983"/>
            </a:xfrm>
          </p:grpSpPr>
          <p:sp>
            <p:nvSpPr>
              <p:cNvPr id="4" name="Rectangle 3"/>
              <p:cNvSpPr/>
              <p:nvPr/>
            </p:nvSpPr>
            <p:spPr>
              <a:xfrm>
                <a:off x="3124200" y="6413956"/>
                <a:ext cx="4572000" cy="215444"/>
              </a:xfrm>
              <a:prstGeom prst="rect">
                <a:avLst/>
              </a:prstGeom>
            </p:spPr>
            <p:txBody>
              <a:bodyPr>
                <a:spAutoFit/>
              </a:bodyPr>
              <a:lstStyle/>
              <a:p>
                <a:pPr algn="ctr"/>
                <a:r>
                  <a:rPr lang="en-US" sz="800" dirty="0"/>
                  <a:t>http://mitpress.mit.edu/sicp/full-text/sicp/book/img283.gif</a:t>
                </a:r>
              </a:p>
            </p:txBody>
          </p:sp>
          <p:pic>
            <p:nvPicPr>
              <p:cNvPr id="7170" name="Picture 2" descr="http://mitpress.mit.edu/sicp/full-text/sicp/book/chapter-4/figs/eval-appl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4638417"/>
                <a:ext cx="4038600" cy="1609983"/>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extBox 5"/>
            <p:cNvSpPr txBox="1"/>
            <p:nvPr/>
          </p:nvSpPr>
          <p:spPr>
            <a:xfrm>
              <a:off x="2495550" y="5273416"/>
              <a:ext cx="755650" cy="400110"/>
            </a:xfrm>
            <a:prstGeom prst="rect">
              <a:avLst/>
            </a:prstGeom>
            <a:solidFill>
              <a:schemeClr val="bg1"/>
            </a:solidFill>
          </p:spPr>
          <p:txBody>
            <a:bodyPr wrap="square" rtlCol="0">
              <a:spAutoFit/>
            </a:bodyPr>
            <a:lstStyle/>
            <a:p>
              <a:r>
                <a:rPr lang="en-US" sz="1000" dirty="0" smtClean="0">
                  <a:latin typeface="Times New Roman" pitchFamily="18" charset="0"/>
                  <a:cs typeface="Times New Roman" pitchFamily="18" charset="0"/>
                </a:rPr>
                <a:t>Functions,</a:t>
              </a:r>
            </a:p>
            <a:p>
              <a:r>
                <a:rPr lang="en-US" sz="1000" dirty="0" smtClean="0">
                  <a:latin typeface="Times New Roman" pitchFamily="18" charset="0"/>
                  <a:cs typeface="Times New Roman" pitchFamily="18" charset="0"/>
                </a:rPr>
                <a:t>Arguments</a:t>
              </a:r>
              <a:endParaRPr lang="en-US" sz="1000" dirty="0">
                <a:latin typeface="Times New Roman" pitchFamily="18" charset="0"/>
                <a:cs typeface="Times New Roman" pitchFamily="18" charset="0"/>
              </a:endParaRPr>
            </a:p>
          </p:txBody>
        </p:sp>
      </p:grpSp>
    </p:spTree>
    <p:extLst>
      <p:ext uri="{BB962C8B-B14F-4D97-AF65-F5344CB8AC3E}">
        <p14:creationId xmlns:p14="http://schemas.microsoft.com/office/powerpoint/2010/main" val="343286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lnSpcReduction="10000"/>
          </a:bodyPr>
          <a:lstStyle/>
          <a:p>
            <a:r>
              <a:rPr lang="en-US" dirty="0" smtClean="0"/>
              <a:t>Project 3 is due </a:t>
            </a:r>
            <a:r>
              <a:rPr lang="en-US" b="1" dirty="0" smtClean="0"/>
              <a:t>Today</a:t>
            </a:r>
            <a:r>
              <a:rPr lang="en-US" dirty="0" smtClean="0"/>
              <a:t>.</a:t>
            </a:r>
          </a:p>
          <a:p>
            <a:r>
              <a:rPr lang="en-US" dirty="0" smtClean="0"/>
              <a:t>Homework 11 is due </a:t>
            </a:r>
            <a:r>
              <a:rPr lang="en-US" b="1" dirty="0" smtClean="0"/>
              <a:t>Saturday, July 28</a:t>
            </a:r>
            <a:r>
              <a:rPr lang="en-US" dirty="0" smtClean="0"/>
              <a:t>.</a:t>
            </a:r>
          </a:p>
          <a:p>
            <a:pPr lvl="1"/>
            <a:r>
              <a:rPr lang="en-US" dirty="0" smtClean="0"/>
              <a:t>Coming out today.  Tom has been delayed in formatting it and what not because the computer he keeps that material on was having issues and was being repaired (took longer than expected).</a:t>
            </a:r>
          </a:p>
          <a:p>
            <a:pPr lvl="1"/>
            <a:r>
              <a:rPr lang="en-US" smtClean="0"/>
              <a:t>We are </a:t>
            </a:r>
            <a:r>
              <a:rPr lang="en-US" b="1" smtClean="0"/>
              <a:t>very</a:t>
            </a:r>
            <a:r>
              <a:rPr lang="en-US" smtClean="0"/>
              <a:t> </a:t>
            </a:r>
            <a:r>
              <a:rPr lang="en-US" dirty="0" smtClean="0"/>
              <a:t>sorry about this and hope you’ll understand.</a:t>
            </a:r>
          </a:p>
          <a:p>
            <a:r>
              <a:rPr lang="en-US" dirty="0" smtClean="0"/>
              <a:t>Starting </a:t>
            </a:r>
            <a:r>
              <a:rPr lang="en-US" b="1" i="1" u="sng" dirty="0" smtClean="0"/>
              <a:t>next week</a:t>
            </a:r>
            <a:r>
              <a:rPr lang="en-US" dirty="0" smtClean="0"/>
              <a:t> we will be holding discussions in 320 instead of 310 Soda.</a:t>
            </a:r>
            <a:endParaRPr lang="en-US" u="sng" dirty="0" smtClean="0"/>
          </a:p>
        </p:txBody>
      </p:sp>
    </p:spTree>
    <p:extLst>
      <p:ext uri="{BB962C8B-B14F-4D97-AF65-F5344CB8AC3E}">
        <p14:creationId xmlns:p14="http://schemas.microsoft.com/office/powerpoint/2010/main" val="3190066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lec2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lec22</Template>
  <TotalTime>902</TotalTime>
  <Words>2038</Words>
  <Application>Microsoft Office PowerPoint</Application>
  <PresentationFormat>On-screen Show (4:3)</PresentationFormat>
  <Paragraphs>343</Paragraphs>
  <Slides>37</Slides>
  <Notes>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lec22</vt:lpstr>
      <vt:lpstr>CS61A Lecture 23 Py</vt:lpstr>
      <vt:lpstr>Computer Science in the News</vt:lpstr>
      <vt:lpstr>Today</vt:lpstr>
      <vt:lpstr>PowerPoint Presentation</vt:lpstr>
      <vt:lpstr>Review: Interpretation</vt:lpstr>
      <vt:lpstr>Review: Interpretation</vt:lpstr>
      <vt:lpstr>Review: Evaluation</vt:lpstr>
      <vt:lpstr>Review: Eval and Apply</vt:lpstr>
      <vt:lpstr>Announcements</vt:lpstr>
      <vt:lpstr>Py</vt:lpstr>
      <vt:lpstr>Py</vt:lpstr>
      <vt:lpstr>Py: Why?</vt:lpstr>
      <vt:lpstr>Py: Why?</vt:lpstr>
      <vt:lpstr>Py: Why?</vt:lpstr>
      <vt:lpstr>Py: Why so Small?</vt:lpstr>
      <vt:lpstr>Py: Demo</vt:lpstr>
      <vt:lpstr>Looking at Pie Py</vt:lpstr>
      <vt:lpstr>Looking at Pie Py</vt:lpstr>
      <vt:lpstr>Looking at Pie Py: REPL</vt:lpstr>
      <vt:lpstr>Looking at Pie Py: REPL</vt:lpstr>
      <vt:lpstr>Looking at Pie Py: Environments</vt:lpstr>
      <vt:lpstr>Looking at Pie Py: Environments</vt:lpstr>
      <vt:lpstr>Looking at Pie Py: Environments</vt:lpstr>
      <vt:lpstr>Looking at Pie Py: Environments</vt:lpstr>
      <vt:lpstr>Looking at Pie Py: Environments</vt:lpstr>
      <vt:lpstr>Looking at Pie Py: Environments</vt:lpstr>
      <vt:lpstr>Break</vt:lpstr>
      <vt:lpstr>Looking at Pie Py: Statements</vt:lpstr>
      <vt:lpstr>Looking at Pie Py: Statements</vt:lpstr>
      <vt:lpstr>Looking at Pie Py: Call Expressions</vt:lpstr>
      <vt:lpstr>Looking at Pie Py: Representing Functions</vt:lpstr>
      <vt:lpstr>Looking at Pie Py: Primitive Functions</vt:lpstr>
      <vt:lpstr>Looking at Pie Py: Primitive Functions</vt:lpstr>
      <vt:lpstr>Looking at Pie Py: User-Defined Functions</vt:lpstr>
      <vt:lpstr>Looking at Pie Py: User-Defined Functions</vt:lpstr>
      <vt:lpstr>Py: That’s Pretty Much It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CS61A Lecture 23 Interpretation</dc:title>
  <dc:creator>Tom</dc:creator>
  <cp:lastModifiedBy>Tom</cp:lastModifiedBy>
  <cp:revision>33</cp:revision>
  <cp:lastPrinted>2012-07-27T03:44:28Z</cp:lastPrinted>
  <dcterms:created xsi:type="dcterms:W3CDTF">2012-07-26T11:37:27Z</dcterms:created>
  <dcterms:modified xsi:type="dcterms:W3CDTF">2012-07-27T03:45:38Z</dcterms:modified>
</cp:coreProperties>
</file>