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2" r:id="rId3"/>
    <p:sldId id="291" r:id="rId4"/>
    <p:sldId id="363" r:id="rId5"/>
    <p:sldId id="364" r:id="rId6"/>
    <p:sldId id="365" r:id="rId7"/>
    <p:sldId id="367" r:id="rId8"/>
    <p:sldId id="368" r:id="rId9"/>
    <p:sldId id="369" r:id="rId10"/>
    <p:sldId id="370" r:id="rId11"/>
    <p:sldId id="371" r:id="rId12"/>
    <p:sldId id="308" r:id="rId13"/>
    <p:sldId id="309" r:id="rId14"/>
    <p:sldId id="373" r:id="rId15"/>
    <p:sldId id="374" r:id="rId16"/>
    <p:sldId id="375" r:id="rId17"/>
    <p:sldId id="376" r:id="rId18"/>
    <p:sldId id="377" r:id="rId19"/>
    <p:sldId id="378" r:id="rId20"/>
    <p:sldId id="395" r:id="rId21"/>
    <p:sldId id="393" r:id="rId22"/>
    <p:sldId id="353" r:id="rId23"/>
    <p:sldId id="379" r:id="rId24"/>
    <p:sldId id="380" r:id="rId25"/>
    <p:sldId id="383" r:id="rId26"/>
    <p:sldId id="381" r:id="rId27"/>
    <p:sldId id="384" r:id="rId28"/>
    <p:sldId id="385" r:id="rId29"/>
    <p:sldId id="386" r:id="rId30"/>
    <p:sldId id="387" r:id="rId31"/>
    <p:sldId id="388" r:id="rId32"/>
    <p:sldId id="390" r:id="rId33"/>
    <p:sldId id="391" r:id="rId34"/>
    <p:sldId id="397" r:id="rId35"/>
    <p:sldId id="396" r:id="rId36"/>
    <p:sldId id="354" r:id="rId37"/>
    <p:sldId id="389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4245E0-DDFE-4D2E-B559-D27BCB9E9752}">
          <p14:sldIdLst>
            <p14:sldId id="256"/>
          </p14:sldIdLst>
        </p14:section>
        <p14:section name="CS in the News" id="{9E7EE2E9-DE6F-4452-94DF-356C6B9B0C1F}">
          <p14:sldIdLst>
            <p14:sldId id="362"/>
          </p14:sldIdLst>
        </p14:section>
        <p14:section name="Agenda" id="{07311629-CFBB-4924-86BD-4BB48B142690}">
          <p14:sldIdLst>
            <p14:sldId id="291"/>
          </p14:sldIdLst>
        </p14:section>
        <p14:section name="Review" id="{409ABF52-7D1B-4303-A160-45BEB04B7B23}">
          <p14:sldIdLst>
            <p14:sldId id="363"/>
            <p14:sldId id="364"/>
            <p14:sldId id="365"/>
            <p14:sldId id="367"/>
          </p14:sldIdLst>
        </p14:section>
        <p14:section name="Basics of Parallel Computing" id="{5A33F26E-32F1-47FF-A397-76A439463A5D}">
          <p14:sldIdLst>
            <p14:sldId id="368"/>
            <p14:sldId id="369"/>
          </p14:sldIdLst>
        </p14:section>
        <p14:section name="Load-Compute-Store" id="{C2DA646B-1A22-42E6-B729-505054C0BFDF}">
          <p14:sldIdLst>
            <p14:sldId id="370"/>
            <p14:sldId id="371"/>
          </p14:sldIdLst>
        </p14:section>
        <p14:section name="Announcements" id="{244C33B5-E919-4590-8B19-379492C9DEAB}">
          <p14:sldIdLst>
            <p14:sldId id="308"/>
            <p14:sldId id="309"/>
          </p14:sldIdLst>
        </p14:section>
        <p14:section name="Basic Issues of Concurrency" id="{215C945B-F5AD-4964-AF65-507E2B830FC4}">
          <p14:sldIdLst>
            <p14:sldId id="373"/>
            <p14:sldId id="374"/>
            <p14:sldId id="375"/>
            <p14:sldId id="376"/>
            <p14:sldId id="377"/>
            <p14:sldId id="378"/>
            <p14:sldId id="395"/>
            <p14:sldId id="393"/>
          </p14:sldIdLst>
        </p14:section>
        <p14:section name="Break" id="{3498E533-A26F-45BA-BCAA-AFF262469274}">
          <p14:sldIdLst>
            <p14:sldId id="353"/>
          </p14:sldIdLst>
        </p14:section>
        <p14:section name="Locks" id="{A18EEC48-21B5-4CD0-812E-3F2684BADF0E}">
          <p14:sldIdLst>
            <p14:sldId id="379"/>
          </p14:sldIdLst>
        </p14:section>
        <p14:section name="Lock Misuse" id="{23923B29-E78B-425E-8DE4-76794098D1CD}">
          <p14:sldIdLst>
            <p14:sldId id="380"/>
            <p14:sldId id="383"/>
            <p14:sldId id="381"/>
            <p14:sldId id="384"/>
            <p14:sldId id="385"/>
            <p14:sldId id="386"/>
            <p14:sldId id="387"/>
          </p14:sldIdLst>
        </p14:section>
        <p14:section name="Other Tools" id="{CC74350B-DBE2-416E-BF20-5AC5F7340164}">
          <p14:sldIdLst>
            <p14:sldId id="388"/>
            <p14:sldId id="390"/>
            <p14:sldId id="391"/>
            <p14:sldId id="397"/>
            <p14:sldId id="396"/>
          </p14:sldIdLst>
        </p14:section>
        <p14:section name="Conclusion" id="{B3CD529E-50D8-438E-8F7C-8D1C15551A67}">
          <p14:sldIdLst>
            <p14:sldId id="354"/>
          </p14:sldIdLst>
        </p14:section>
        <p14:section name="Extras" id="{AD167735-64FC-46C5-87F8-D7D58C343BB0}">
          <p14:sldIdLst>
            <p14:sldId id="3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735" autoAdjust="0"/>
    <p:restoredTop sz="92230" autoAdjust="0"/>
  </p:normalViewPr>
  <p:slideViewPr>
    <p:cSldViewPr>
      <p:cViewPr varScale="1">
        <p:scale>
          <a:sx n="86" d="100"/>
          <a:sy n="86" d="100"/>
        </p:scale>
        <p:origin x="-7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96" d="100"/>
          <a:sy n="96" d="100"/>
        </p:scale>
        <p:origin x="-35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33CEF-ED81-4DFB-951B-E3290E51FD9A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573030-2E48-428D-A82F-9CEF78D0C0C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9C770306-6265-4BC7-A6BB-827520A067CA}" type="parTrans" cxnId="{F4878FF4-1B11-49B1-B499-5159C7557919}">
      <dgm:prSet/>
      <dgm:spPr/>
      <dgm:t>
        <a:bodyPr/>
        <a:lstStyle/>
        <a:p>
          <a:pPr algn="ctr"/>
          <a:endParaRPr lang="en-US"/>
        </a:p>
      </dgm:t>
    </dgm:pt>
    <dgm:pt modelId="{BF424601-94E3-48D2-83CE-BC74FFC9DCFB}" type="sibTrans" cxnId="{F4878FF4-1B11-49B1-B499-5159C755791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B6742C2C-C856-41E7-BA13-E2EB2987F62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20B3C5A9-2C5C-44E6-AA16-FC2C95D80950}" type="parTrans" cxnId="{CBC8E527-7326-4D65-A845-37FE7BD24657}">
      <dgm:prSet/>
      <dgm:spPr/>
      <dgm:t>
        <a:bodyPr/>
        <a:lstStyle/>
        <a:p>
          <a:pPr algn="ctr"/>
          <a:endParaRPr lang="en-US"/>
        </a:p>
      </dgm:t>
    </dgm:pt>
    <dgm:pt modelId="{F85978BD-2198-4F94-9918-FE620B28CA88}" type="sibTrans" cxnId="{CBC8E527-7326-4D65-A845-37FE7BD24657}">
      <dgm:prSet/>
      <dgm:spPr/>
      <dgm:t>
        <a:bodyPr/>
        <a:lstStyle/>
        <a:p>
          <a:pPr algn="ctr"/>
          <a:endParaRPr lang="en-US"/>
        </a:p>
      </dgm:t>
    </dgm:pt>
    <dgm:pt modelId="{B03FB4AE-34EE-4383-8B0B-BB2D0DFEEA2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C30A0E2B-1DB0-4CCA-92D0-5A0FD3C733F1}" type="sibTrans" cxnId="{62D13861-A773-4133-A51A-9EE6286048B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D4E31FC5-DC67-40E9-86C4-41B10117EBB3}" type="parTrans" cxnId="{62D13861-A773-4133-A51A-9EE6286048B2}">
      <dgm:prSet/>
      <dgm:spPr/>
      <dgm:t>
        <a:bodyPr/>
        <a:lstStyle/>
        <a:p>
          <a:pPr algn="ctr"/>
          <a:endParaRPr lang="en-US"/>
        </a:p>
      </dgm:t>
    </dgm:pt>
    <dgm:pt modelId="{A10B7A57-A38C-4891-9FEF-A1C23CD6C4FA}">
      <dgm:prSet phldrT="[Text]" custT="1"/>
      <dgm:spPr>
        <a:solidFill>
          <a:srgbClr val="C00000"/>
        </a:solidFill>
      </dgm:spPr>
      <dgm:t>
        <a:bodyPr/>
        <a:lstStyle/>
        <a:p>
          <a:pPr algn="ctr"/>
          <a:endParaRPr lang="en-US" sz="1200" i="1" dirty="0"/>
        </a:p>
      </dgm:t>
    </dgm:pt>
    <dgm:pt modelId="{F7B48512-D72E-4345-BB87-16B8248BDE67}" type="sibTrans" cxnId="{414E0274-8111-4FB2-A9FF-A44251564069}">
      <dgm:prSet/>
      <dgm:spPr>
        <a:solidFill>
          <a:srgbClr val="C00000"/>
        </a:solidFill>
      </dgm:spPr>
      <dgm:t>
        <a:bodyPr/>
        <a:lstStyle/>
        <a:p>
          <a:pPr algn="ctr"/>
          <a:endParaRPr lang="en-US" dirty="0"/>
        </a:p>
      </dgm:t>
    </dgm:pt>
    <dgm:pt modelId="{EE7D0CE1-3BF4-4053-A825-1FF49C545153}" type="parTrans" cxnId="{414E0274-8111-4FB2-A9FF-A44251564069}">
      <dgm:prSet/>
      <dgm:spPr/>
      <dgm:t>
        <a:bodyPr/>
        <a:lstStyle/>
        <a:p>
          <a:pPr algn="ctr"/>
          <a:endParaRPr lang="en-US"/>
        </a:p>
      </dgm:t>
    </dgm:pt>
    <dgm:pt modelId="{EE9A77A3-D858-4AEA-B81B-6FD6D72780D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24D989DC-90FC-4069-A005-8C4931C5D83B}" type="sibTrans" cxnId="{8BECF777-AA9F-434D-B441-B5B7AFA3251C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FAF1B4CE-2D8C-4990-9A62-86EED439A93A}" type="parTrans" cxnId="{8BECF777-AA9F-434D-B441-B5B7AFA3251C}">
      <dgm:prSet/>
      <dgm:spPr/>
      <dgm:t>
        <a:bodyPr/>
        <a:lstStyle/>
        <a:p>
          <a:pPr algn="ctr"/>
          <a:endParaRPr lang="en-US"/>
        </a:p>
      </dgm:t>
    </dgm:pt>
    <dgm:pt modelId="{1BEF9239-9857-4141-94D3-93F61A8164FB}" type="pres">
      <dgm:prSet presAssocID="{87433CEF-ED81-4DFB-951B-E3290E51FD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40697-E0F8-4C38-9111-5B2FE868299E}" type="pres">
      <dgm:prSet presAssocID="{A10B7A57-A38C-4891-9FEF-A1C23CD6C4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80F04-C8E6-4C87-BEBB-B14FB5EDCECB}" type="pres">
      <dgm:prSet presAssocID="{F7B48512-D72E-4345-BB87-16B8248BD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7B83F48-E09F-4F96-A9FC-8267E6AC6E5C}" type="pres">
      <dgm:prSet presAssocID="{F7B48512-D72E-4345-BB87-16B8248BDE6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63DB19B-BD72-44D5-878E-4D5479A118E3}" type="pres">
      <dgm:prSet presAssocID="{EE9A77A3-D858-4AEA-B81B-6FD6D72780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652B-3189-40CF-8711-A9D2D038A9D9}" type="pres">
      <dgm:prSet presAssocID="{24D989DC-90FC-4069-A005-8C4931C5D83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A638D5E-D2BD-4595-A5AD-357B5596CA88}" type="pres">
      <dgm:prSet presAssocID="{24D989DC-90FC-4069-A005-8C4931C5D83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CB6567A-AB2D-4DAD-A758-218485B758E9}" type="pres">
      <dgm:prSet presAssocID="{B03FB4AE-34EE-4383-8B0B-BB2D0DFEEA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F6782-9D42-4CD5-A940-62B6466C0EAC}" type="pres">
      <dgm:prSet presAssocID="{C30A0E2B-1DB0-4CCA-92D0-5A0FD3C733F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4718F03-A33A-44B1-8955-2A2F5C3D875D}" type="pres">
      <dgm:prSet presAssocID="{C30A0E2B-1DB0-4CCA-92D0-5A0FD3C733F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64B4260-25FE-4512-AE11-7BC4B18952CA}" type="pres">
      <dgm:prSet presAssocID="{CE573030-2E48-428D-A82F-9CEF78D0C0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4FA30-B1F1-4CFA-917F-8D540D5513B9}" type="pres">
      <dgm:prSet presAssocID="{BF424601-94E3-48D2-83CE-BC74FFC9DCF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7A1D4CE-B14E-4BC9-BAE4-E5B6505A4558}" type="pres">
      <dgm:prSet presAssocID="{BF424601-94E3-48D2-83CE-BC74FFC9DCF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6C74148-7CC6-4823-8E21-B0923A34DE62}" type="pres">
      <dgm:prSet presAssocID="{B6742C2C-C856-41E7-BA13-E2EB2987F6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E0274-8111-4FB2-A9FF-A44251564069}" srcId="{87433CEF-ED81-4DFB-951B-E3290E51FD9A}" destId="{A10B7A57-A38C-4891-9FEF-A1C23CD6C4FA}" srcOrd="0" destOrd="0" parTransId="{EE7D0CE1-3BF4-4053-A825-1FF49C545153}" sibTransId="{F7B48512-D72E-4345-BB87-16B8248BDE67}"/>
    <dgm:cxn modelId="{2BA8B795-085C-4356-9980-210BAD42A6BA}" type="presOf" srcId="{C30A0E2B-1DB0-4CCA-92D0-5A0FD3C733F1}" destId="{B4718F03-A33A-44B1-8955-2A2F5C3D875D}" srcOrd="1" destOrd="0" presId="urn:microsoft.com/office/officeart/2005/8/layout/process1"/>
    <dgm:cxn modelId="{8BECF777-AA9F-434D-B441-B5B7AFA3251C}" srcId="{87433CEF-ED81-4DFB-951B-E3290E51FD9A}" destId="{EE9A77A3-D858-4AEA-B81B-6FD6D72780D7}" srcOrd="1" destOrd="0" parTransId="{FAF1B4CE-2D8C-4990-9A62-86EED439A93A}" sibTransId="{24D989DC-90FC-4069-A005-8C4931C5D83B}"/>
    <dgm:cxn modelId="{EDBDF2AC-47EE-47E3-8235-6D31E9E8721F}" type="presOf" srcId="{BF424601-94E3-48D2-83CE-BC74FFC9DCFB}" destId="{D744FA30-B1F1-4CFA-917F-8D540D5513B9}" srcOrd="0" destOrd="0" presId="urn:microsoft.com/office/officeart/2005/8/layout/process1"/>
    <dgm:cxn modelId="{86C892B5-5E4B-4E23-9D91-137742AC4A00}" type="presOf" srcId="{F7B48512-D72E-4345-BB87-16B8248BDE67}" destId="{27D80F04-C8E6-4C87-BEBB-B14FB5EDCECB}" srcOrd="0" destOrd="0" presId="urn:microsoft.com/office/officeart/2005/8/layout/process1"/>
    <dgm:cxn modelId="{F11FB7FF-0B5F-45BF-ABE2-4EC28827DB3A}" type="presOf" srcId="{B03FB4AE-34EE-4383-8B0B-BB2D0DFEEA26}" destId="{DCB6567A-AB2D-4DAD-A758-218485B758E9}" srcOrd="0" destOrd="0" presId="urn:microsoft.com/office/officeart/2005/8/layout/process1"/>
    <dgm:cxn modelId="{252F5455-558B-47DC-85CC-322A3472A55D}" type="presOf" srcId="{A10B7A57-A38C-4891-9FEF-A1C23CD6C4FA}" destId="{29840697-E0F8-4C38-9111-5B2FE868299E}" srcOrd="0" destOrd="0" presId="urn:microsoft.com/office/officeart/2005/8/layout/process1"/>
    <dgm:cxn modelId="{CBC8E527-7326-4D65-A845-37FE7BD24657}" srcId="{87433CEF-ED81-4DFB-951B-E3290E51FD9A}" destId="{B6742C2C-C856-41E7-BA13-E2EB2987F62B}" srcOrd="4" destOrd="0" parTransId="{20B3C5A9-2C5C-44E6-AA16-FC2C95D80950}" sibTransId="{F85978BD-2198-4F94-9918-FE620B28CA88}"/>
    <dgm:cxn modelId="{78DA019E-3FE9-4861-8D88-46561D0B62AA}" type="presOf" srcId="{24D989DC-90FC-4069-A005-8C4931C5D83B}" destId="{8A638D5E-D2BD-4595-A5AD-357B5596CA88}" srcOrd="1" destOrd="0" presId="urn:microsoft.com/office/officeart/2005/8/layout/process1"/>
    <dgm:cxn modelId="{575E2488-A375-48F1-8797-F11E8D895ABA}" type="presOf" srcId="{EE9A77A3-D858-4AEA-B81B-6FD6D72780D7}" destId="{F63DB19B-BD72-44D5-878E-4D5479A118E3}" srcOrd="0" destOrd="0" presId="urn:microsoft.com/office/officeart/2005/8/layout/process1"/>
    <dgm:cxn modelId="{F4878FF4-1B11-49B1-B499-5159C7557919}" srcId="{87433CEF-ED81-4DFB-951B-E3290E51FD9A}" destId="{CE573030-2E48-428D-A82F-9CEF78D0C0CF}" srcOrd="3" destOrd="0" parTransId="{9C770306-6265-4BC7-A6BB-827520A067CA}" sibTransId="{BF424601-94E3-48D2-83CE-BC74FFC9DCFB}"/>
    <dgm:cxn modelId="{AD8AB747-9B8B-466A-BAA3-36A128BABDFB}" type="presOf" srcId="{24D989DC-90FC-4069-A005-8C4931C5D83B}" destId="{0E58652B-3189-40CF-8711-A9D2D038A9D9}" srcOrd="0" destOrd="0" presId="urn:microsoft.com/office/officeart/2005/8/layout/process1"/>
    <dgm:cxn modelId="{B3775336-E1E3-4E06-91A2-4CC107A45EE5}" type="presOf" srcId="{87433CEF-ED81-4DFB-951B-E3290E51FD9A}" destId="{1BEF9239-9857-4141-94D3-93F61A8164FB}" srcOrd="0" destOrd="0" presId="urn:microsoft.com/office/officeart/2005/8/layout/process1"/>
    <dgm:cxn modelId="{0822F440-D16D-4BC2-8C7D-F03A88D93C3F}" type="presOf" srcId="{CE573030-2E48-428D-A82F-9CEF78D0C0CF}" destId="{464B4260-25FE-4512-AE11-7BC4B18952CA}" srcOrd="0" destOrd="0" presId="urn:microsoft.com/office/officeart/2005/8/layout/process1"/>
    <dgm:cxn modelId="{0F963BCA-F778-4536-91A5-8F3A6BEC0DD2}" type="presOf" srcId="{F7B48512-D72E-4345-BB87-16B8248BDE67}" destId="{B7B83F48-E09F-4F96-A9FC-8267E6AC6E5C}" srcOrd="1" destOrd="0" presId="urn:microsoft.com/office/officeart/2005/8/layout/process1"/>
    <dgm:cxn modelId="{459F4A4A-7687-4817-9594-A9377A3A4B51}" type="presOf" srcId="{C30A0E2B-1DB0-4CCA-92D0-5A0FD3C733F1}" destId="{B6FF6782-9D42-4CD5-A940-62B6466C0EAC}" srcOrd="0" destOrd="0" presId="urn:microsoft.com/office/officeart/2005/8/layout/process1"/>
    <dgm:cxn modelId="{62D13861-A773-4133-A51A-9EE6286048B2}" srcId="{87433CEF-ED81-4DFB-951B-E3290E51FD9A}" destId="{B03FB4AE-34EE-4383-8B0B-BB2D0DFEEA26}" srcOrd="2" destOrd="0" parTransId="{D4E31FC5-DC67-40E9-86C4-41B10117EBB3}" sibTransId="{C30A0E2B-1DB0-4CCA-92D0-5A0FD3C733F1}"/>
    <dgm:cxn modelId="{3D2A39E9-3CB8-4A0F-92F1-0F717D97CCE7}" type="presOf" srcId="{B6742C2C-C856-41E7-BA13-E2EB2987F62B}" destId="{76C74148-7CC6-4823-8E21-B0923A34DE62}" srcOrd="0" destOrd="0" presId="urn:microsoft.com/office/officeart/2005/8/layout/process1"/>
    <dgm:cxn modelId="{360F15AD-C3B4-4E4E-AD2E-62D2689AE92E}" type="presOf" srcId="{BF424601-94E3-48D2-83CE-BC74FFC9DCFB}" destId="{07A1D4CE-B14E-4BC9-BAE4-E5B6505A4558}" srcOrd="1" destOrd="0" presId="urn:microsoft.com/office/officeart/2005/8/layout/process1"/>
    <dgm:cxn modelId="{409A7BAA-9873-49FE-8224-A802EC206D27}" type="presParOf" srcId="{1BEF9239-9857-4141-94D3-93F61A8164FB}" destId="{29840697-E0F8-4C38-9111-5B2FE868299E}" srcOrd="0" destOrd="0" presId="urn:microsoft.com/office/officeart/2005/8/layout/process1"/>
    <dgm:cxn modelId="{8336FECD-4251-4E9F-9D8F-E676C5CAC0E7}" type="presParOf" srcId="{1BEF9239-9857-4141-94D3-93F61A8164FB}" destId="{27D80F04-C8E6-4C87-BEBB-B14FB5EDCECB}" srcOrd="1" destOrd="0" presId="urn:microsoft.com/office/officeart/2005/8/layout/process1"/>
    <dgm:cxn modelId="{0CE8ADA5-B5D1-4155-905C-302C3F5F4605}" type="presParOf" srcId="{27D80F04-C8E6-4C87-BEBB-B14FB5EDCECB}" destId="{B7B83F48-E09F-4F96-A9FC-8267E6AC6E5C}" srcOrd="0" destOrd="0" presId="urn:microsoft.com/office/officeart/2005/8/layout/process1"/>
    <dgm:cxn modelId="{70E3977D-03CC-4F8A-922E-0E26BD450A0F}" type="presParOf" srcId="{1BEF9239-9857-4141-94D3-93F61A8164FB}" destId="{F63DB19B-BD72-44D5-878E-4D5479A118E3}" srcOrd="2" destOrd="0" presId="urn:microsoft.com/office/officeart/2005/8/layout/process1"/>
    <dgm:cxn modelId="{E40C448F-565E-4C54-A175-557D6EE3C503}" type="presParOf" srcId="{1BEF9239-9857-4141-94D3-93F61A8164FB}" destId="{0E58652B-3189-40CF-8711-A9D2D038A9D9}" srcOrd="3" destOrd="0" presId="urn:microsoft.com/office/officeart/2005/8/layout/process1"/>
    <dgm:cxn modelId="{BB93D6E4-A162-433F-BF58-5490B4518EF8}" type="presParOf" srcId="{0E58652B-3189-40CF-8711-A9D2D038A9D9}" destId="{8A638D5E-D2BD-4595-A5AD-357B5596CA88}" srcOrd="0" destOrd="0" presId="urn:microsoft.com/office/officeart/2005/8/layout/process1"/>
    <dgm:cxn modelId="{3CBEC04F-5422-4B65-AAC6-0ABAC678B0EB}" type="presParOf" srcId="{1BEF9239-9857-4141-94D3-93F61A8164FB}" destId="{DCB6567A-AB2D-4DAD-A758-218485B758E9}" srcOrd="4" destOrd="0" presId="urn:microsoft.com/office/officeart/2005/8/layout/process1"/>
    <dgm:cxn modelId="{1E290FAC-F0BA-42BB-801E-23643057F7B7}" type="presParOf" srcId="{1BEF9239-9857-4141-94D3-93F61A8164FB}" destId="{B6FF6782-9D42-4CD5-A940-62B6466C0EAC}" srcOrd="5" destOrd="0" presId="urn:microsoft.com/office/officeart/2005/8/layout/process1"/>
    <dgm:cxn modelId="{ED81BB0C-5775-4B5B-AFB8-C850E75C3212}" type="presParOf" srcId="{B6FF6782-9D42-4CD5-A940-62B6466C0EAC}" destId="{B4718F03-A33A-44B1-8955-2A2F5C3D875D}" srcOrd="0" destOrd="0" presId="urn:microsoft.com/office/officeart/2005/8/layout/process1"/>
    <dgm:cxn modelId="{2961063F-CECC-4520-B368-26D400E194FD}" type="presParOf" srcId="{1BEF9239-9857-4141-94D3-93F61A8164FB}" destId="{464B4260-25FE-4512-AE11-7BC4B18952CA}" srcOrd="6" destOrd="0" presId="urn:microsoft.com/office/officeart/2005/8/layout/process1"/>
    <dgm:cxn modelId="{55438937-B1CC-41C8-AC34-1500A5575DAC}" type="presParOf" srcId="{1BEF9239-9857-4141-94D3-93F61A8164FB}" destId="{D744FA30-B1F1-4CFA-917F-8D540D5513B9}" srcOrd="7" destOrd="0" presId="urn:microsoft.com/office/officeart/2005/8/layout/process1"/>
    <dgm:cxn modelId="{0B1BF52B-FD01-44E9-BD77-894C60983A25}" type="presParOf" srcId="{D744FA30-B1F1-4CFA-917F-8D540D5513B9}" destId="{07A1D4CE-B14E-4BC9-BAE4-E5B6505A4558}" srcOrd="0" destOrd="0" presId="urn:microsoft.com/office/officeart/2005/8/layout/process1"/>
    <dgm:cxn modelId="{31D068F4-DDC2-4D85-9B6E-EB2A58AEFA09}" type="presParOf" srcId="{1BEF9239-9857-4141-94D3-93F61A8164FB}" destId="{76C74148-7CC6-4823-8E21-B0923A34DE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40697-E0F8-4C38-9111-5B2FE868299E}">
      <dsp:nvSpPr>
        <dsp:cNvPr id="0" name=""/>
        <dsp:cNvSpPr/>
      </dsp:nvSpPr>
      <dsp:spPr>
        <a:xfrm>
          <a:off x="1265" y="377651"/>
          <a:ext cx="392162" cy="235297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8157" y="384543"/>
        <a:ext cx="378378" cy="221513"/>
      </dsp:txXfrm>
    </dsp:sp>
    <dsp:sp modelId="{27D80F04-C8E6-4C87-BEBB-B14FB5EDCECB}">
      <dsp:nvSpPr>
        <dsp:cNvPr id="0" name=""/>
        <dsp:cNvSpPr/>
      </dsp:nvSpPr>
      <dsp:spPr>
        <a:xfrm>
          <a:off x="432643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2643" y="466122"/>
        <a:ext cx="58197" cy="58354"/>
      </dsp:txXfrm>
    </dsp:sp>
    <dsp:sp modelId="{F63DB19B-BD72-44D5-878E-4D5479A118E3}">
      <dsp:nvSpPr>
        <dsp:cNvPr id="0" name=""/>
        <dsp:cNvSpPr/>
      </dsp:nvSpPr>
      <dsp:spPr>
        <a:xfrm>
          <a:off x="550291" y="377651"/>
          <a:ext cx="392162" cy="23529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557183" y="384543"/>
        <a:ext cx="378378" cy="221513"/>
      </dsp:txXfrm>
    </dsp:sp>
    <dsp:sp modelId="{0E58652B-3189-40CF-8711-A9D2D038A9D9}">
      <dsp:nvSpPr>
        <dsp:cNvPr id="0" name=""/>
        <dsp:cNvSpPr/>
      </dsp:nvSpPr>
      <dsp:spPr>
        <a:xfrm>
          <a:off x="981670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81670" y="466122"/>
        <a:ext cx="58197" cy="58354"/>
      </dsp:txXfrm>
    </dsp:sp>
    <dsp:sp modelId="{DCB6567A-AB2D-4DAD-A758-218485B758E9}">
      <dsp:nvSpPr>
        <dsp:cNvPr id="0" name=""/>
        <dsp:cNvSpPr/>
      </dsp:nvSpPr>
      <dsp:spPr>
        <a:xfrm>
          <a:off x="1099318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1106210" y="384543"/>
        <a:ext cx="378378" cy="221513"/>
      </dsp:txXfrm>
    </dsp:sp>
    <dsp:sp modelId="{B6FF6782-9D42-4CD5-A940-62B6466C0EAC}">
      <dsp:nvSpPr>
        <dsp:cNvPr id="0" name=""/>
        <dsp:cNvSpPr/>
      </dsp:nvSpPr>
      <dsp:spPr>
        <a:xfrm>
          <a:off x="1530697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0697" y="466122"/>
        <a:ext cx="58197" cy="58354"/>
      </dsp:txXfrm>
    </dsp:sp>
    <dsp:sp modelId="{464B4260-25FE-4512-AE11-7BC4B18952CA}">
      <dsp:nvSpPr>
        <dsp:cNvPr id="0" name=""/>
        <dsp:cNvSpPr/>
      </dsp:nvSpPr>
      <dsp:spPr>
        <a:xfrm>
          <a:off x="1648345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1655237" y="384543"/>
        <a:ext cx="378378" cy="221513"/>
      </dsp:txXfrm>
    </dsp:sp>
    <dsp:sp modelId="{D744FA30-B1F1-4CFA-917F-8D540D5513B9}">
      <dsp:nvSpPr>
        <dsp:cNvPr id="0" name=""/>
        <dsp:cNvSpPr/>
      </dsp:nvSpPr>
      <dsp:spPr>
        <a:xfrm>
          <a:off x="2079724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79724" y="466122"/>
        <a:ext cx="58197" cy="58354"/>
      </dsp:txXfrm>
    </dsp:sp>
    <dsp:sp modelId="{76C74148-7CC6-4823-8E21-B0923A34DE62}">
      <dsp:nvSpPr>
        <dsp:cNvPr id="0" name=""/>
        <dsp:cNvSpPr/>
      </dsp:nvSpPr>
      <dsp:spPr>
        <a:xfrm>
          <a:off x="2197372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2204264" y="384543"/>
        <a:ext cx="378378" cy="221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1B6978-5E3E-488D-B057-5C6B94B3E265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2423F3-24E0-4269-B9B4-72E53018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0E945F7-029C-4DD7-822E-0EA23C540B25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E51D97-F361-44BD-98F4-4B58128F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1D97-F361-44BD-98F4-4B58128F51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2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00" y="6400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B3BCDA-CC45-4431-9903-20D3ECADADC0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768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1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8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7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8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9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4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Data" Target="../diagrams/data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Layout" Target="../diagrams/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90800" y="6308567"/>
            <a:ext cx="685800" cy="425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391868"/>
              </p:ext>
            </p:extLst>
          </p:nvPr>
        </p:nvGraphicFramePr>
        <p:xfrm>
          <a:off x="533400" y="6019800"/>
          <a:ext cx="2590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8842"/>
            <a:ext cx="678039" cy="54243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99F1A6-9EB1-4C42-9B1A-533E5EC4D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CS61A Lecture 29</a:t>
            </a:r>
            <a:br>
              <a:rPr lang="en-US" dirty="0" smtClean="0"/>
            </a:br>
            <a:r>
              <a:rPr lang="en-US" i="1" dirty="0" smtClean="0"/>
              <a:t>Parallel Computing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Jom</a:t>
            </a:r>
            <a:r>
              <a:rPr lang="en-US" dirty="0" smtClean="0"/>
              <a:t> </a:t>
            </a:r>
            <a:r>
              <a:rPr lang="en-US" dirty="0" err="1" smtClean="0"/>
              <a:t>Magrotker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UC Berkeley EECS</a:t>
            </a:r>
          </a:p>
          <a:p>
            <a:r>
              <a:rPr lang="en-US" dirty="0" smtClean="0"/>
              <a:t>August 7,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Load-Compute-Store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today, we will be using the following model for computation.</a:t>
            </a:r>
          </a:p>
          <a:p>
            <a:pPr marL="0" indent="0" algn="ctr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x = x * 2</a:t>
            </a:r>
          </a:p>
          <a:p>
            <a:pPr marL="0" indent="0" algn="ctr">
              <a:buNone/>
            </a:pPr>
            <a:endParaRPr lang="en-US" dirty="0">
              <a:cs typeface="Consolas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Load the variable(s)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Compute the right hand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Store the result into the variable.</a:t>
            </a:r>
          </a:p>
        </p:txBody>
      </p:sp>
    </p:spTree>
    <p:extLst>
      <p:ext uri="{BB962C8B-B14F-4D97-AF65-F5344CB8AC3E}">
        <p14:creationId xmlns:p14="http://schemas.microsoft.com/office/powerpoint/2010/main" val="7903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Load-Compute-Store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Load the variable(s)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Compute the right hand side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Store the result into the variable.</a:t>
            </a:r>
          </a:p>
          <a:p>
            <a:pPr marL="0" indent="0" algn="ctr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x = x * 2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Load up x: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x -&gt; 5</a:t>
            </a:r>
            <a:endParaRPr lang="en-US" dirty="0">
              <a:cs typeface="Consolas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Compute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x * 2: 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nsolas" pitchFamily="49" charset="0"/>
              </a:rPr>
              <a:t>Store the new value of: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x &lt;- 10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52115" y="2797791"/>
            <a:ext cx="1614929" cy="1139784"/>
            <a:chOff x="7052115" y="2797791"/>
            <a:chExt cx="1614929" cy="1139784"/>
          </a:xfrm>
        </p:grpSpPr>
        <p:sp>
          <p:nvSpPr>
            <p:cNvPr id="5" name="TextBox 4"/>
            <p:cNvSpPr txBox="1"/>
            <p:nvPr/>
          </p:nvSpPr>
          <p:spPr>
            <a:xfrm>
              <a:off x="7315200" y="3352800"/>
              <a:ext cx="1088760" cy="5847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x: 5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2115" y="2797791"/>
              <a:ext cx="1614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Memory</a:t>
              </a:r>
              <a:endParaRPr lang="en-US" sz="3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02188" y="3337073"/>
            <a:ext cx="13147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x: 10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876800" y="3962975"/>
            <a:ext cx="25908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“x is 5”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4876799" y="3962975"/>
            <a:ext cx="2590801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“x * 2 is 10”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8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 4 due </a:t>
            </a:r>
            <a:r>
              <a:rPr lang="en-US" b="1" dirty="0" smtClean="0"/>
              <a:t>Today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Partnered project, in two parts.</a:t>
            </a:r>
          </a:p>
          <a:p>
            <a:pPr lvl="1"/>
            <a:r>
              <a:rPr lang="en-US" dirty="0" smtClean="0"/>
              <a:t>Twelve questions, so </a:t>
            </a:r>
            <a:r>
              <a:rPr lang="en-US" i="1" dirty="0"/>
              <a:t>please start early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Two extra credit questions.</a:t>
            </a:r>
          </a:p>
          <a:p>
            <a:r>
              <a:rPr lang="en-US" dirty="0" smtClean="0"/>
              <a:t>Homework 14 due </a:t>
            </a:r>
            <a:r>
              <a:rPr lang="en-US" b="1" dirty="0" smtClean="0"/>
              <a:t>Today.</a:t>
            </a:r>
          </a:p>
          <a:p>
            <a:pPr lvl="1"/>
            <a:r>
              <a:rPr lang="en-US" dirty="0" smtClean="0"/>
              <a:t>Now includes contest voting.</a:t>
            </a:r>
          </a:p>
          <a:p>
            <a:pPr lvl="1"/>
            <a:r>
              <a:rPr lang="en-US" dirty="0" smtClean="0"/>
              <a:t>Assignment is short.</a:t>
            </a:r>
            <a:endParaRPr lang="en-US" dirty="0"/>
          </a:p>
          <a:p>
            <a:r>
              <a:rPr lang="en-US" dirty="0" smtClean="0"/>
              <a:t>Tomorrow at the end of lecture there is a course survey, </a:t>
            </a:r>
            <a:r>
              <a:rPr lang="en-US" b="1" dirty="0" smtClean="0"/>
              <a:t>please attend!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Final is </a:t>
            </a:r>
            <a:r>
              <a:rPr lang="en-US" b="1" dirty="0"/>
              <a:t>Thursday, August 9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Where</a:t>
            </a:r>
            <a:r>
              <a:rPr lang="en-US" dirty="0"/>
              <a:t>? 1 Pimentel.</a:t>
            </a:r>
          </a:p>
          <a:p>
            <a:pPr lvl="1"/>
            <a:r>
              <a:rPr lang="en-US" i="1" dirty="0"/>
              <a:t>When</a:t>
            </a:r>
            <a:r>
              <a:rPr lang="en-US" dirty="0"/>
              <a:t>? 6PM to 9PM.</a:t>
            </a:r>
          </a:p>
          <a:p>
            <a:pPr lvl="1"/>
            <a:r>
              <a:rPr lang="en-US" i="1" dirty="0"/>
              <a:t>How much</a:t>
            </a:r>
            <a:r>
              <a:rPr lang="en-US" dirty="0"/>
              <a:t>? </a:t>
            </a:r>
            <a:r>
              <a:rPr lang="en-US" i="1" dirty="0"/>
              <a:t>All</a:t>
            </a:r>
            <a:r>
              <a:rPr lang="en-US" dirty="0"/>
              <a:t> of the material in the course, from June 18 to August 8, will be tested.</a:t>
            </a:r>
            <a:endParaRPr lang="en-US" i="1" dirty="0"/>
          </a:p>
          <a:p>
            <a:r>
              <a:rPr lang="en-US" dirty="0"/>
              <a:t>Closed book and closed electronic devices.</a:t>
            </a:r>
          </a:p>
          <a:p>
            <a:r>
              <a:rPr lang="en-US" dirty="0"/>
              <a:t>One 8.5” x 11” ‘cheat sheet’ allowed.</a:t>
            </a:r>
          </a:p>
          <a:p>
            <a:r>
              <a:rPr lang="en-US" dirty="0"/>
              <a:t>No group portion.</a:t>
            </a:r>
          </a:p>
          <a:p>
            <a:r>
              <a:rPr lang="en-US" dirty="0"/>
              <a:t>We </a:t>
            </a:r>
            <a:r>
              <a:rPr lang="en-US" dirty="0" smtClean="0"/>
              <a:t>have emailed you if </a:t>
            </a:r>
            <a:r>
              <a:rPr lang="en-US" dirty="0"/>
              <a:t>you have conflicts and have told us. If you haven’t told us yet, please </a:t>
            </a:r>
            <a:r>
              <a:rPr lang="en-US" i="1" dirty="0"/>
              <a:t>let us </a:t>
            </a:r>
            <a:r>
              <a:rPr lang="en-US" i="1" dirty="0" smtClean="0"/>
              <a:t>know</a:t>
            </a:r>
            <a:r>
              <a:rPr lang="en-US" dirty="0" smtClean="0"/>
              <a:t> by yesterday.  We’ll email you the room later today.</a:t>
            </a:r>
          </a:p>
          <a:p>
            <a:r>
              <a:rPr lang="en-US" dirty="0" smtClean="0"/>
              <a:t>Final review session 2 </a:t>
            </a:r>
            <a:r>
              <a:rPr lang="en-US" b="1" dirty="0" smtClean="0"/>
              <a:t>Tonight</a:t>
            </a:r>
            <a:r>
              <a:rPr lang="en-US" dirty="0" smtClean="0"/>
              <a:t>, from </a:t>
            </a:r>
            <a:r>
              <a:rPr lang="en-US" b="1" dirty="0" smtClean="0"/>
              <a:t>8pm to 10pm</a:t>
            </a:r>
            <a:r>
              <a:rPr lang="en-US" dirty="0" smtClean="0"/>
              <a:t> in the HP Auditorium (306 Soda).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7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x = x * 2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L1: Load X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C1: Compute (X * 2)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S1: Store (X * 2) -&gt; X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073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y = y + 1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L2: Load Y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C2: Compute (Y + 1)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S2: Store (Y + 1) -&gt; Y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52115" y="1110973"/>
            <a:ext cx="1614929" cy="1632227"/>
            <a:chOff x="7052115" y="2797791"/>
            <a:chExt cx="1614929" cy="1632227"/>
          </a:xfrm>
        </p:grpSpPr>
        <p:sp>
          <p:nvSpPr>
            <p:cNvPr id="9" name="TextBox 8"/>
            <p:cNvSpPr txBox="1"/>
            <p:nvPr/>
          </p:nvSpPr>
          <p:spPr>
            <a:xfrm>
              <a:off x="7202187" y="3352800"/>
              <a:ext cx="1314784" cy="107721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x: 10</a:t>
              </a:r>
            </a:p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y: 3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2115" y="2797791"/>
              <a:ext cx="1614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Memory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2743200"/>
            <a:ext cx="8209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Idea is that we perform the steps of each thread together, interleaving them in any way we want.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454" y="5470478"/>
            <a:ext cx="354691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Thread 1: L1, C1, S1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5470478"/>
            <a:ext cx="354691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Thread 2: L2, C2, S2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9616" y="1676400"/>
            <a:ext cx="131478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x: 20</a:t>
            </a:r>
          </a:p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y: 4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56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x = x *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2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5683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y = y + 1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52115" y="1110973"/>
            <a:ext cx="1614929" cy="1632227"/>
            <a:chOff x="7052115" y="2797791"/>
            <a:chExt cx="1614929" cy="1632227"/>
          </a:xfrm>
        </p:grpSpPr>
        <p:sp>
          <p:nvSpPr>
            <p:cNvPr id="9" name="TextBox 8"/>
            <p:cNvSpPr txBox="1"/>
            <p:nvPr/>
          </p:nvSpPr>
          <p:spPr>
            <a:xfrm>
              <a:off x="7202187" y="3352800"/>
              <a:ext cx="1314784" cy="107721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x: 10</a:t>
              </a:r>
            </a:p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y: 3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2115" y="2797791"/>
              <a:ext cx="1614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Memory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2743200"/>
            <a:ext cx="8209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Idea is that we perform the steps of each thread together, interleaving them in any way we want.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61" y="3820418"/>
            <a:ext cx="354691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Thread 1: L1, C1, S1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05066" y="3820418"/>
            <a:ext cx="354691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Thread 2: L2, C2, S2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9616" y="1676400"/>
            <a:ext cx="131478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x: 20</a:t>
            </a:r>
          </a:p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y: 4</a:t>
            </a:r>
            <a:endParaRPr lang="en-US" sz="3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8" name="Straight Arrow Connector 17"/>
          <p:cNvCxnSpPr>
            <a:stCxn id="12" idx="2"/>
          </p:cNvCxnSpPr>
          <p:nvPr/>
        </p:nvCxnSpPr>
        <p:spPr>
          <a:xfrm>
            <a:off x="2238619" y="4405193"/>
            <a:ext cx="1190381" cy="1130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 flipH="1">
            <a:off x="7770737" y="4112806"/>
            <a:ext cx="481244" cy="1423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29000" y="4504800"/>
            <a:ext cx="4341737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L1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70C0"/>
                </a:solidFill>
              </a:rPr>
              <a:t>C1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70C0"/>
                </a:solidFill>
              </a:rPr>
              <a:t>S1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L2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C2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S2  </a:t>
            </a:r>
            <a:r>
              <a:rPr lang="en-US" sz="3200" dirty="0" smtClean="0">
                <a:solidFill>
                  <a:schemeClr val="tx1"/>
                </a:solidFill>
              </a:rPr>
              <a:t>OR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L1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L2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C1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S1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C2</a:t>
            </a:r>
            <a:r>
              <a:rPr lang="en-US" sz="3200" dirty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S2  </a:t>
            </a:r>
            <a:r>
              <a:rPr lang="en-US" sz="3200" dirty="0" smtClean="0">
                <a:solidFill>
                  <a:schemeClr val="tx1"/>
                </a:solidFill>
              </a:rPr>
              <a:t>OR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L1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L2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C1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C2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S1</a:t>
            </a:r>
            <a:r>
              <a:rPr lang="en-US" sz="3200" dirty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S2  </a:t>
            </a:r>
            <a:r>
              <a:rPr lang="en-US" sz="3200" dirty="0" smtClean="0">
                <a:solidFill>
                  <a:schemeClr val="tx1"/>
                </a:solidFill>
              </a:rPr>
              <a:t>OR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...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Okay, what’s the point?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IDEALLY: It shouldn’t matter what different “shuffling” of the steps we do, the end result should be the same.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BUT, what if two threads are using the same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7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x = x * 2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L1: Load X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C1: Compute (X *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S1: Store (X * 2) -&gt; X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0735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x + 1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L2: Load X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C2: Compute (X + 1)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S2: Store (X + 1) -&gt; X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52115" y="609600"/>
            <a:ext cx="1614929" cy="1139784"/>
            <a:chOff x="7052115" y="2797791"/>
            <a:chExt cx="1614929" cy="1139784"/>
          </a:xfrm>
        </p:grpSpPr>
        <p:sp>
          <p:nvSpPr>
            <p:cNvPr id="9" name="TextBox 8"/>
            <p:cNvSpPr txBox="1"/>
            <p:nvPr/>
          </p:nvSpPr>
          <p:spPr>
            <a:xfrm>
              <a:off x="7202187" y="3352800"/>
              <a:ext cx="1314784" cy="5847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x: 10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2115" y="2797791"/>
              <a:ext cx="1614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Memory</a:t>
              </a: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2743200"/>
            <a:ext cx="8209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Idea is that we perform the steps of each thread together, interleaving them in any way we want.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454" y="5470478"/>
            <a:ext cx="354691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Thread 1: L1, C1, S1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5470478"/>
            <a:ext cx="354691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Thread 2: L2, C2, S2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9616" y="1175027"/>
            <a:ext cx="1314784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x: 21</a:t>
            </a:r>
            <a:br>
              <a:rPr lang="en-US" sz="3200" dirty="0" smtClean="0">
                <a:latin typeface="Consolas" pitchFamily="49" charset="0"/>
                <a:cs typeface="Consolas" pitchFamily="49" charset="0"/>
              </a:rPr>
            </a:b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or</a:t>
            </a:r>
          </a:p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x: 22</a:t>
            </a:r>
          </a:p>
        </p:txBody>
      </p:sp>
    </p:spTree>
    <p:extLst>
      <p:ext uri="{BB962C8B-B14F-4D97-AF65-F5344CB8AC3E}">
        <p14:creationId xmlns:p14="http://schemas.microsoft.com/office/powerpoint/2010/main" val="19754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2843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x = x * 2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L1: Load X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C1: Compute (X *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S1: Store (X * 2) -&gt; X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9305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x + 1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L2: Load X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C2: Compute (X + 1)</a:t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S2: Store (X + 1) -&gt; X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52115" y="609600"/>
            <a:ext cx="1614929" cy="1139784"/>
            <a:chOff x="7052115" y="2797791"/>
            <a:chExt cx="1614929" cy="1139784"/>
          </a:xfrm>
        </p:grpSpPr>
        <p:sp>
          <p:nvSpPr>
            <p:cNvPr id="9" name="TextBox 8"/>
            <p:cNvSpPr txBox="1"/>
            <p:nvPr/>
          </p:nvSpPr>
          <p:spPr>
            <a:xfrm>
              <a:off x="7202187" y="3352800"/>
              <a:ext cx="1314784" cy="58477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x: 10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2115" y="2797791"/>
              <a:ext cx="1614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Memory</a:t>
              </a:r>
              <a:endParaRPr lang="en-US" sz="3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5161" y="4419600"/>
            <a:ext cx="354691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Thread 1: L1, C1, S1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83457" y="4433248"/>
            <a:ext cx="3546915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Thread 2: L2, C2, S2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6096000"/>
            <a:ext cx="36231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L1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70C0"/>
                </a:solidFill>
              </a:rPr>
              <a:t>C1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L2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C2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7030A0"/>
                </a:solidFill>
              </a:rPr>
              <a:t>S2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r>
              <a:rPr lang="en-US" sz="3200" dirty="0" smtClean="0">
                <a:solidFill>
                  <a:srgbClr val="0070C0"/>
                </a:solidFill>
              </a:rPr>
              <a:t> S1</a:t>
            </a:r>
          </a:p>
        </p:txBody>
      </p:sp>
      <p:sp>
        <p:nvSpPr>
          <p:cNvPr id="16" name="Cloud 15"/>
          <p:cNvSpPr/>
          <p:nvPr/>
        </p:nvSpPr>
        <p:spPr>
          <a:xfrm>
            <a:off x="1066800" y="5105400"/>
            <a:ext cx="21336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“X is 10”</a:t>
            </a:r>
            <a:endParaRPr lang="en-US" dirty="0"/>
          </a:p>
        </p:txBody>
      </p:sp>
      <p:sp>
        <p:nvSpPr>
          <p:cNvPr id="17" name="Cloud 16"/>
          <p:cNvSpPr/>
          <p:nvPr/>
        </p:nvSpPr>
        <p:spPr>
          <a:xfrm>
            <a:off x="1066800" y="5105400"/>
            <a:ext cx="21336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“x * 2 is 20”</a:t>
            </a:r>
            <a:endParaRPr lang="en-US" dirty="0"/>
          </a:p>
        </p:txBody>
      </p:sp>
      <p:sp>
        <p:nvSpPr>
          <p:cNvPr id="18" name="Cloud 17"/>
          <p:cNvSpPr/>
          <p:nvPr/>
        </p:nvSpPr>
        <p:spPr>
          <a:xfrm>
            <a:off x="5240557" y="5105400"/>
            <a:ext cx="2133600" cy="11430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“X is 10”</a:t>
            </a:r>
            <a:endParaRPr lang="en-US" dirty="0"/>
          </a:p>
        </p:txBody>
      </p:sp>
      <p:sp>
        <p:nvSpPr>
          <p:cNvPr id="19" name="Cloud 18"/>
          <p:cNvSpPr/>
          <p:nvPr/>
        </p:nvSpPr>
        <p:spPr>
          <a:xfrm>
            <a:off x="5240557" y="5105400"/>
            <a:ext cx="2133600" cy="11430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“x + 1 is 11”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19616" y="1167825"/>
            <a:ext cx="13147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x: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9616" y="1164608"/>
            <a:ext cx="131478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 pitchFamily="49" charset="0"/>
                <a:cs typeface="Consolas" pitchFamily="49" charset="0"/>
              </a:rPr>
              <a:t>x: 20</a:t>
            </a:r>
          </a:p>
        </p:txBody>
      </p:sp>
    </p:spTree>
    <p:extLst>
      <p:ext uri="{BB962C8B-B14F-4D97-AF65-F5344CB8AC3E}">
        <p14:creationId xmlns:p14="http://schemas.microsoft.com/office/powerpoint/2010/main" val="36731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NOES!!1!one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We got a wrong answer!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This is one of the dangers of using parallelism in a program!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What happened here is that we ran into the problem of </a:t>
            </a:r>
            <a:r>
              <a:rPr lang="en-US" i="1" dirty="0" smtClean="0"/>
              <a:t>non-atomic (multi-step) operations</a:t>
            </a:r>
            <a:r>
              <a:rPr lang="en-US" dirty="0" smtClean="0"/>
              <a:t>.  A thread could be interrupted by another and result in incorrect behavior!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 smtClean="0"/>
              <a:t>So, smarty pants, how do we fix it?</a:t>
            </a:r>
          </a:p>
        </p:txBody>
      </p:sp>
    </p:spTree>
    <p:extLst>
      <p:ext uri="{BB962C8B-B14F-4D97-AF65-F5344CB8AC3E}">
        <p14:creationId xmlns:p14="http://schemas.microsoft.com/office/powerpoint/2010/main" val="3802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in the News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96" y="1337970"/>
            <a:ext cx="5430008" cy="418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241" y="5520029"/>
            <a:ext cx="7045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http://www.v3.co.uk/v3-uk/news/2195985/scientists-mimic-guitar-hero-to-create-subliminal-passwords-for-coercionproof-security</a:t>
            </a:r>
          </a:p>
        </p:txBody>
      </p:sp>
    </p:spTree>
    <p:extLst>
      <p:ext uri="{BB962C8B-B14F-4D97-AF65-F5344CB8AC3E}">
        <p14:creationId xmlns:p14="http://schemas.microsoft.com/office/powerpoint/2010/main" val="36157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Suppose we initialize the value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/>
              <a:t> to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 smtClean="0"/>
              <a:t>.  Given the two threads, which are run at the same time, what are all the possible values of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z </a:t>
            </a:r>
            <a:r>
              <a:rPr lang="en-US" dirty="0" smtClean="0">
                <a:cs typeface="Consolas" pitchFamily="49" charset="0"/>
              </a:rPr>
              <a:t>after they run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7184" y="3573123"/>
            <a:ext cx="20574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z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z * 33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5510" y="3573124"/>
            <a:ext cx="191729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z + 0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z = z + y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Suppose we initialize the value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/>
              <a:t> to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 smtClean="0"/>
              <a:t>.  Given the two threads, which are run at the same time, what are all the possible values of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z </a:t>
            </a:r>
            <a:r>
              <a:rPr lang="en-US" dirty="0" smtClean="0">
                <a:cs typeface="Consolas" pitchFamily="49" charset="0"/>
              </a:rPr>
              <a:t>after they run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99, 6, 198, 102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7184" y="3573123"/>
            <a:ext cx="20574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z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z * 33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510" y="3573124"/>
            <a:ext cx="191729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z + 0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z = z + y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6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99667" y="6152866"/>
            <a:ext cx="27446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http://www.qwantz.com/index.php?comic=2261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1" y="1390366"/>
            <a:ext cx="7000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need a way to make sure that only one person messes with a piece of data at a time!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from Threading import Lock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x_lock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Lock()</a:t>
            </a:r>
          </a:p>
        </p:txBody>
      </p:sp>
      <p:pic>
        <p:nvPicPr>
          <p:cNvPr id="4099" name="Picture 3" descr="C:\Users\hkn\AppData\Local\Microsoft\Windows\Temporary Internet Files\Content.IE5\2LTOLAMZ\MP9004424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10" y="30707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650468" y="2286000"/>
            <a:ext cx="3341132" cy="1371600"/>
            <a:chOff x="5650468" y="2286000"/>
            <a:chExt cx="3341132" cy="1371600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6048233" y="2286000"/>
              <a:ext cx="2943367" cy="1371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x_lock.acquire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 = x * 2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5187434" y="27871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1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66685" y="3810505"/>
            <a:ext cx="3324915" cy="1371600"/>
            <a:chOff x="5666685" y="3810505"/>
            <a:chExt cx="3324915" cy="1371600"/>
          </a:xfrm>
        </p:grpSpPr>
        <p:sp>
          <p:nvSpPr>
            <p:cNvPr id="8" name="Content Placeholder 4"/>
            <p:cNvSpPr txBox="1">
              <a:spLocks/>
            </p:cNvSpPr>
            <p:nvPr/>
          </p:nvSpPr>
          <p:spPr>
            <a:xfrm>
              <a:off x="6019800" y="3810505"/>
              <a:ext cx="2971800" cy="13716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x_lock.acquire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 = x + 1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203651" y="431163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2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6437" y="2438400"/>
            <a:ext cx="5551798" cy="2658069"/>
            <a:chOff x="496437" y="2438400"/>
            <a:chExt cx="5551798" cy="2658069"/>
          </a:xfrm>
        </p:grpSpPr>
        <p:sp>
          <p:nvSpPr>
            <p:cNvPr id="5" name="TextBox 4"/>
            <p:cNvSpPr txBox="1"/>
            <p:nvPr/>
          </p:nvSpPr>
          <p:spPr>
            <a:xfrm>
              <a:off x="496437" y="3896140"/>
              <a:ext cx="4938215" cy="120032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Try</a:t>
              </a:r>
              <a:r>
                <a:rPr lang="en-US" sz="2400" dirty="0" smtClean="0"/>
                <a:t> to get exclusive rights to the lock.  If succeeds, keep working.  Otherwise, wait for lock to be released.</a:t>
              </a:r>
              <a:endParaRPr lang="en-US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965544" y="2438400"/>
              <a:ext cx="3082691" cy="1600203"/>
              <a:chOff x="2965544" y="2438400"/>
              <a:chExt cx="3082691" cy="1600203"/>
            </a:xfrm>
          </p:grpSpPr>
          <p:cxnSp>
            <p:nvCxnSpPr>
              <p:cNvPr id="13" name="Curved Connector 12"/>
              <p:cNvCxnSpPr>
                <a:stCxn id="5" idx="0"/>
              </p:cNvCxnSpPr>
              <p:nvPr/>
            </p:nvCxnSpPr>
            <p:spPr>
              <a:xfrm rot="16200000" flipH="1">
                <a:off x="4435659" y="2426026"/>
                <a:ext cx="142462" cy="3082691"/>
              </a:xfrm>
              <a:prstGeom prst="curvedConnector4">
                <a:avLst>
                  <a:gd name="adj1" fmla="val -160464"/>
                  <a:gd name="adj2" fmla="val 90048"/>
                </a:avLst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flipV="1">
                <a:off x="4343400" y="2438400"/>
                <a:ext cx="1676400" cy="1219200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511222" y="3505200"/>
            <a:ext cx="5542697" cy="2839133"/>
            <a:chOff x="511222" y="3505200"/>
            <a:chExt cx="5542697" cy="2839133"/>
          </a:xfrm>
        </p:grpSpPr>
        <p:sp>
          <p:nvSpPr>
            <p:cNvPr id="27" name="TextBox 26"/>
            <p:cNvSpPr txBox="1"/>
            <p:nvPr/>
          </p:nvSpPr>
          <p:spPr>
            <a:xfrm>
              <a:off x="511222" y="5144004"/>
              <a:ext cx="3104297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Give up your exclusive rights so someone else can take their turn.</a:t>
              </a:r>
              <a:endParaRPr lang="en-US" sz="2400" dirty="0"/>
            </a:p>
          </p:txBody>
        </p:sp>
        <p:cxnSp>
          <p:nvCxnSpPr>
            <p:cNvPr id="26" name="Curved Connector 25"/>
            <p:cNvCxnSpPr>
              <a:stCxn id="27" idx="3"/>
            </p:cNvCxnSpPr>
            <p:nvPr/>
          </p:nvCxnSpPr>
          <p:spPr>
            <a:xfrm flipV="1">
              <a:off x="3615519" y="5096471"/>
              <a:ext cx="2404281" cy="647698"/>
            </a:xfrm>
            <a:prstGeom prst="curvedConnector3">
              <a:avLst>
                <a:gd name="adj1" fmla="val 80085"/>
              </a:avLst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27" idx="3"/>
            </p:cNvCxnSpPr>
            <p:nvPr/>
          </p:nvCxnSpPr>
          <p:spPr>
            <a:xfrm flipV="1">
              <a:off x="3615519" y="3505200"/>
              <a:ext cx="2438400" cy="2238969"/>
            </a:xfrm>
            <a:prstGeom prst="curvedConnector3">
              <a:avLst>
                <a:gd name="adj1" fmla="val 81343"/>
              </a:avLst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21159580">
            <a:off x="3615519" y="5638800"/>
            <a:ext cx="5400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Lock methods are </a:t>
            </a:r>
            <a:r>
              <a:rPr lang="en-US" i="1" dirty="0" smtClean="0"/>
              <a:t>atomic, </a:t>
            </a:r>
            <a:r>
              <a:rPr lang="en-US" dirty="0" smtClean="0"/>
              <a:t>meaning that we don’t need to worry about someone interrupting us in the middle of an acquire or release.</a:t>
            </a:r>
          </a:p>
        </p:txBody>
      </p:sp>
    </p:spTree>
    <p:extLst>
      <p:ext uri="{BB962C8B-B14F-4D97-AF65-F5344CB8AC3E}">
        <p14:creationId xmlns:p14="http://schemas.microsoft.com/office/powerpoint/2010/main" val="16875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Sounds Great!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371600"/>
            <a:ext cx="8610600" cy="4719638"/>
            <a:chOff x="381000" y="1371600"/>
            <a:chExt cx="8610600" cy="471963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71600"/>
              <a:ext cx="3282085" cy="4719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Callout 3"/>
            <p:cNvSpPr/>
            <p:nvPr/>
          </p:nvSpPr>
          <p:spPr>
            <a:xfrm>
              <a:off x="3048000" y="5029200"/>
              <a:ext cx="5943600" cy="1062038"/>
            </a:xfrm>
            <a:prstGeom prst="wedgeEllipseCallout">
              <a:avLst>
                <a:gd name="adj1" fmla="val -45403"/>
                <a:gd name="adj2" fmla="val -7262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“With great power comes great responsibility!”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62400" y="1676400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Now only one thread will manipulate the value x at a time if we always wrap code touching x in a lock acquire and release.</a:t>
            </a:r>
          </a:p>
          <a:p>
            <a:endParaRPr lang="en-US" sz="2400" dirty="0"/>
          </a:p>
          <a:p>
            <a:r>
              <a:rPr lang="en-US" sz="2400" dirty="0" smtClean="0"/>
              <a:t>So our code works as intended!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48300" y="4230807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33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Misusing Our Power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1999" y="3162300"/>
            <a:ext cx="3341132" cy="1371600"/>
            <a:chOff x="5650468" y="2286000"/>
            <a:chExt cx="3341132" cy="1371600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>
            <a:xfrm>
              <a:off x="6048233" y="2286000"/>
              <a:ext cx="2943367" cy="1371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x_lock1.acquire()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 = x * 2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x_lock1.release()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5187434" y="27871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1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0" y="1462585"/>
            <a:ext cx="4602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from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threading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import Lock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x_lock1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= 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x_lock2 = Lock()</a:t>
            </a: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226084" y="3162803"/>
            <a:ext cx="3324915" cy="1371600"/>
            <a:chOff x="5666685" y="3810505"/>
            <a:chExt cx="3324915" cy="1371600"/>
          </a:xfrm>
        </p:grpSpPr>
        <p:sp>
          <p:nvSpPr>
            <p:cNvPr id="9" name="Content Placeholder 4"/>
            <p:cNvSpPr txBox="1">
              <a:spLocks/>
            </p:cNvSpPr>
            <p:nvPr/>
          </p:nvSpPr>
          <p:spPr>
            <a:xfrm>
              <a:off x="6019800" y="3810505"/>
              <a:ext cx="2971800" cy="13716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x_lock2.acquire()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 = x + 1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x_lock2.release()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203651" y="431163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2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74229" y="4951694"/>
            <a:ext cx="522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Won’t work!  They aren’t being locked out using the same lock, we just went back to square 1.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31" y="0"/>
            <a:ext cx="2048905" cy="20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Misusing Our Power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1999" y="2667000"/>
            <a:ext cx="3341132" cy="1371600"/>
            <a:chOff x="5650468" y="2286000"/>
            <a:chExt cx="3341132" cy="1371600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>
            <a:xfrm>
              <a:off x="6048233" y="2286000"/>
              <a:ext cx="2943367" cy="1371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x_lock.acquire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LONG_COMPUTATION()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 = x * 2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5187434" y="27871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1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0" y="1462585"/>
            <a:ext cx="4602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from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threading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import Lock</a:t>
            </a:r>
          </a:p>
          <a:p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x_lock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= 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226084" y="2667000"/>
            <a:ext cx="3324915" cy="1371600"/>
            <a:chOff x="5666685" y="3810505"/>
            <a:chExt cx="3324915" cy="1371600"/>
          </a:xfrm>
        </p:grpSpPr>
        <p:sp>
          <p:nvSpPr>
            <p:cNvPr id="9" name="Content Placeholder 4"/>
            <p:cNvSpPr txBox="1">
              <a:spLocks/>
            </p:cNvSpPr>
            <p:nvPr/>
          </p:nvSpPr>
          <p:spPr>
            <a:xfrm>
              <a:off x="6019800" y="3810505"/>
              <a:ext cx="2971800" cy="13716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x_lock.acquire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 = x + 1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203651" y="431163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2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27812" y="4572903"/>
            <a:ext cx="5226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LONG_COMPUTATION doesn’t need x, we just caused thread 2 to have to wait a LONG time for a bunch of work that could have happened in parallel.  This is inefficient!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31" y="0"/>
            <a:ext cx="2048905" cy="20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Misusing Our Power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398" y="3276600"/>
            <a:ext cx="4267202" cy="1371600"/>
            <a:chOff x="5650468" y="2286000"/>
            <a:chExt cx="3341132" cy="1371600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>
            <a:xfrm>
              <a:off x="6048233" y="2286000"/>
              <a:ext cx="2943367" cy="1371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start_turn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(THREAD_NUM)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 = x * 2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5187434" y="27871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1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09800" y="1220379"/>
            <a:ext cx="4602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from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threading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import Lock</a:t>
            </a:r>
          </a:p>
          <a:p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x_lock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= 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start_turn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sleep(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x_lock.acquire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11071" y="3314700"/>
            <a:ext cx="4504282" cy="1371600"/>
            <a:chOff x="5666685" y="3810505"/>
            <a:chExt cx="3324915" cy="1371600"/>
          </a:xfrm>
        </p:grpSpPr>
        <p:sp>
          <p:nvSpPr>
            <p:cNvPr id="9" name="Content Placeholder 4"/>
            <p:cNvSpPr txBox="1">
              <a:spLocks/>
            </p:cNvSpPr>
            <p:nvPr/>
          </p:nvSpPr>
          <p:spPr>
            <a:xfrm>
              <a:off x="6019800" y="3810505"/>
              <a:ext cx="2971800" cy="13716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start_turn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(THREAD_NUM)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 = x + 1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203651" y="431163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2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8249" y="4739184"/>
            <a:ext cx="547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we didn’t actually want thread 2 to be less likely to get access to x first each time, then this is an </a:t>
            </a:r>
            <a:r>
              <a:rPr lang="en-US" sz="2400" i="1" dirty="0" smtClean="0"/>
              <a:t>unfair</a:t>
            </a:r>
            <a:r>
              <a:rPr lang="en-US" sz="2400" dirty="0"/>
              <a:t> </a:t>
            </a:r>
            <a:r>
              <a:rPr lang="en-US" sz="2400" dirty="0" smtClean="0"/>
              <a:t>solution that favors the first (lowered numbered) threads.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31" y="0"/>
            <a:ext cx="2048905" cy="20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997780">
            <a:off x="5461646" y="5603352"/>
            <a:ext cx="379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example is a bit contrived, but this does happen!  It usually takes a bit of code for it to pop up, however.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Misusing Our Power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462585"/>
            <a:ext cx="4602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from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threading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import Lock</a:t>
            </a:r>
          </a:p>
          <a:p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x_lock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= 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y_lock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Lock()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" y="5029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if thread 1 acquires the </a:t>
            </a:r>
            <a:r>
              <a:rPr lang="en-US" sz="2400" dirty="0" err="1" smtClean="0"/>
              <a:t>x_lock</a:t>
            </a:r>
            <a:r>
              <a:rPr lang="en-US" sz="2400" dirty="0" smtClean="0"/>
              <a:t> and thread 2 acquires the </a:t>
            </a:r>
            <a:r>
              <a:rPr lang="en-US" sz="2400" dirty="0" err="1" smtClean="0"/>
              <a:t>y_lock</a:t>
            </a:r>
            <a:r>
              <a:rPr lang="en-US" sz="2400" dirty="0" smtClean="0"/>
              <a:t>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Now nobody can do work!  This is called </a:t>
            </a:r>
            <a:r>
              <a:rPr lang="en-US" sz="2400" b="1" i="1" dirty="0" smtClean="0"/>
              <a:t>deadlock.</a:t>
            </a:r>
            <a:endParaRPr lang="en-US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31" y="0"/>
            <a:ext cx="2048905" cy="20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01412" y="2819400"/>
            <a:ext cx="3465790" cy="2057400"/>
            <a:chOff x="5650468" y="2286000"/>
            <a:chExt cx="3015974" cy="1371600"/>
          </a:xfrm>
        </p:grpSpPr>
        <p:sp>
          <p:nvSpPr>
            <p:cNvPr id="14" name="Content Placeholder 4"/>
            <p:cNvSpPr txBox="1">
              <a:spLocks/>
            </p:cNvSpPr>
            <p:nvPr/>
          </p:nvSpPr>
          <p:spPr>
            <a:xfrm>
              <a:off x="6048233" y="2286000"/>
              <a:ext cx="2618209" cy="1371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x_lock.acquire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y_lock.acquire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x, y = 2 * y, 22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y_lock.release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5187434" y="2787134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1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29200" y="2779310"/>
            <a:ext cx="3438248" cy="2057400"/>
            <a:chOff x="5674435" y="2286000"/>
            <a:chExt cx="2992007" cy="1371600"/>
          </a:xfrm>
        </p:grpSpPr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6048233" y="2286000"/>
              <a:ext cx="2618209" cy="13716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y</a:t>
              </a: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_lock.acquire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</a:t>
              </a: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_lock.acquire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y, x = 2 * x, 22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</a:t>
              </a: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4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y</a:t>
              </a: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_lock.release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187434" y="2811101"/>
              <a:ext cx="1295400" cy="32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THREAD 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6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Types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general, you can classify the types of problems you see from parallel code into 4 groups:</a:t>
            </a:r>
            <a:endParaRPr lang="en-US" dirty="0"/>
          </a:p>
          <a:p>
            <a:pPr lvl="1"/>
            <a:r>
              <a:rPr lang="en-US" dirty="0" smtClean="0"/>
              <a:t>Incorrect Results</a:t>
            </a:r>
          </a:p>
          <a:p>
            <a:pPr lvl="1"/>
            <a:r>
              <a:rPr lang="en-US" dirty="0" smtClean="0"/>
              <a:t>Inefficiency</a:t>
            </a:r>
          </a:p>
          <a:p>
            <a:pPr lvl="1"/>
            <a:r>
              <a:rPr lang="en-US" dirty="0" smtClean="0"/>
              <a:t>Unfairness</a:t>
            </a:r>
          </a:p>
          <a:p>
            <a:pPr lvl="1"/>
            <a:r>
              <a:rPr lang="en-US" dirty="0" smtClean="0"/>
              <a:t>Deadlock</a:t>
            </a:r>
            <a:endParaRPr lang="en-US" dirty="0"/>
          </a:p>
        </p:txBody>
      </p:sp>
      <p:pic>
        <p:nvPicPr>
          <p:cNvPr id="7170" name="Picture 2" descr="C:\Users\hkn\AppData\Local\Microsoft\Windows\Temporary Internet Files\Content.IE5\WWTULRLW\MC9004450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514600" cy="325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Computing</a:t>
            </a:r>
          </a:p>
          <a:p>
            <a:pPr lvl="1"/>
            <a:r>
              <a:rPr lang="en-US" dirty="0" smtClean="0"/>
              <a:t>Problems that can </a:t>
            </a:r>
            <a:r>
              <a:rPr lang="en-US" dirty="0"/>
              <a:t>o</a:t>
            </a:r>
            <a:r>
              <a:rPr lang="en-US" dirty="0" smtClean="0"/>
              <a:t>ccur</a:t>
            </a:r>
          </a:p>
          <a:p>
            <a:pPr lvl="1"/>
            <a:r>
              <a:rPr lang="en-US" dirty="0" smtClean="0"/>
              <a:t>Ways of </a:t>
            </a:r>
            <a:r>
              <a:rPr lang="en-US" dirty="0"/>
              <a:t>a</a:t>
            </a:r>
            <a:r>
              <a:rPr lang="en-US" dirty="0" smtClean="0"/>
              <a:t>voiding </a:t>
            </a:r>
            <a:r>
              <a:rPr lang="en-US" dirty="0"/>
              <a:t>p</a:t>
            </a:r>
            <a:r>
              <a:rPr lang="en-US" dirty="0" smtClean="0"/>
              <a:t>roblems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</a:t>
            </a:r>
            <a:r>
              <a:rPr lang="en-US" dirty="0" smtClean="0"/>
              <a:t>void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Honestly, there isn’t a one-size-fits-all solution.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have to be careful and think hard about what you’re doing with your code.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later courses (CS162), you learn common conventions that </a:t>
            </a:r>
            <a:r>
              <a:rPr lang="en-US" i="1" dirty="0" smtClean="0"/>
              <a:t>help </a:t>
            </a:r>
            <a:r>
              <a:rPr lang="en-US" dirty="0" smtClean="0"/>
              <a:t>avoid these issues, but there’s still the possibility that problems will occur!</a:t>
            </a:r>
          </a:p>
        </p:txBody>
      </p:sp>
    </p:spTree>
    <p:extLst>
      <p:ext uri="{BB962C8B-B14F-4D97-AF65-F5344CB8AC3E}">
        <p14:creationId xmlns:p14="http://schemas.microsoft.com/office/powerpoint/2010/main" val="397191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Tool: Semaphores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Locks are just a really basic tool available for managing parallel code.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There’s a LARGE variety of tools out there that you might encounter.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now, we’re going to quickly look at one more classic:</a:t>
            </a:r>
          </a:p>
          <a:p>
            <a:pPr lvl="1"/>
            <a:r>
              <a:rPr lang="en-US" dirty="0" smtClean="0"/>
              <a:t>Semaphores</a:t>
            </a:r>
          </a:p>
        </p:txBody>
      </p:sp>
    </p:spTree>
    <p:extLst>
      <p:ext uri="{BB962C8B-B14F-4D97-AF65-F5344CB8AC3E}">
        <p14:creationId xmlns:p14="http://schemas.microsoft.com/office/powerpoint/2010/main" val="20290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Tool: Semaphores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I want to allow only up to a certain number of threads manipulate the same piece of data at the same time?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fruit_bowl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[“banana”, “banana”, “banana”]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eat_thread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fruit_bowl.pop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print(“ate a banana!”)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buy_thread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fruit_bowl.append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(“banana”)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print(“bought a banana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”)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Semaphore is a classic tool for this situation!</a:t>
            </a:r>
          </a:p>
        </p:txBody>
      </p:sp>
      <p:pic>
        <p:nvPicPr>
          <p:cNvPr id="4" name="Picture 2" descr="C:\Users\hkn\AppData\Local\Microsoft\Windows\Temporary Internet Files\Content.IE5\GAB1OVYR\MC9004417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57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Tool: Semaphores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from threading import Semaphore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fruit_bowl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[“banana”, “banana”, “banana”]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fruit_sem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Semaphore(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fruit_bowl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)) #3</a:t>
            </a:r>
            <a:endParaRPr 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eat_thread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fruit_sem.acquire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fruit_bowl.pop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print(“ate a banana!”)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buy_thread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fruit_bowl.append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(“banana”)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print(“bought a banana”)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fruit_sem.release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</a:t>
            </a:r>
            <a:endParaRPr 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218" name="Picture 2" descr="C:\Users\hkn\AppData\Local\Microsoft\Windows\Temporary Internet Files\Content.IE5\GAB1OVYR\MC90044171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57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29000" y="5525619"/>
            <a:ext cx="5325085" cy="651046"/>
            <a:chOff x="3429000" y="5525619"/>
            <a:chExt cx="5325085" cy="651046"/>
          </a:xfrm>
        </p:grpSpPr>
        <p:sp>
          <p:nvSpPr>
            <p:cNvPr id="5" name="TextBox 4"/>
            <p:cNvSpPr txBox="1"/>
            <p:nvPr/>
          </p:nvSpPr>
          <p:spPr>
            <a:xfrm>
              <a:off x="5893558" y="5715000"/>
              <a:ext cx="2860527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Increments the count</a:t>
              </a:r>
              <a:endParaRPr lang="en-US" sz="2400" dirty="0"/>
            </a:p>
          </p:txBody>
        </p:sp>
        <p:cxnSp>
          <p:nvCxnSpPr>
            <p:cNvPr id="7" name="Curved Connector 6"/>
            <p:cNvCxnSpPr>
              <a:stCxn id="5" idx="1"/>
            </p:cNvCxnSpPr>
            <p:nvPr/>
          </p:nvCxnSpPr>
          <p:spPr>
            <a:xfrm rot="10800000">
              <a:off x="3429000" y="5525619"/>
              <a:ext cx="2464558" cy="42021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429001" y="3429000"/>
            <a:ext cx="5518244" cy="1569660"/>
            <a:chOff x="3429001" y="3429000"/>
            <a:chExt cx="5518244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4832445" y="3429000"/>
              <a:ext cx="4114800" cy="156966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Decrements the counter.  If the counter is 0, </a:t>
              </a:r>
              <a:r>
                <a:rPr lang="en-US" sz="2400" b="1" i="1" dirty="0" smtClean="0"/>
                <a:t>wait</a:t>
              </a:r>
              <a:r>
                <a:rPr lang="en-US" sz="2400" dirty="0" smtClean="0"/>
                <a:t> until someone increments it before subtracting 1 and moving on.</a:t>
              </a:r>
              <a:endParaRPr lang="en-US" sz="2400" dirty="0"/>
            </a:p>
          </p:txBody>
        </p:sp>
        <p:cxnSp>
          <p:nvCxnSpPr>
            <p:cNvPr id="13" name="Curved Connector 12"/>
            <p:cNvCxnSpPr>
              <a:stCxn id="11" idx="1"/>
            </p:cNvCxnSpPr>
            <p:nvPr/>
          </p:nvCxnSpPr>
          <p:spPr>
            <a:xfrm rot="10800000">
              <a:off x="3429001" y="3657600"/>
              <a:ext cx="1403445" cy="55623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2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What Could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What, if anything, is wrong with the code below?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from threading import Lock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x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_lock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Lock()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y_lock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Lock()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493532"/>
            <a:ext cx="3916457" cy="2800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thread1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global x, y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x_lock.acquire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if x % 2 == 0: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y_lock.acquire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    x = x + y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y_lock.release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x_lock.release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124200"/>
            <a:ext cx="3760966" cy="313932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thread2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global x, y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y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_lock.acquire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for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in range(50):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y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y 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x_lock.acquire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print(x + y)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y_lock.release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x_lock.release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What Could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What, if anything, is wrong with the code below?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from threading import Lock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the_lock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Lock()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599" y="3962400"/>
            <a:ext cx="3429144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thread2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global x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the_lock.acquire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for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in range(50):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   x = x +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   print(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the_lock.release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449108"/>
            <a:ext cx="3605474" cy="1785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thread1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global x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the_lock.acquire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x = fib(5000)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the_lock.release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Parallelism in code is important for making efficient code!</a:t>
            </a:r>
          </a:p>
          <a:p>
            <a:r>
              <a:rPr lang="en-US" dirty="0" smtClean="0"/>
              <a:t>Problems arise when we start manipulating data shared by multiple threads.</a:t>
            </a:r>
          </a:p>
          <a:p>
            <a:r>
              <a:rPr lang="en-US" dirty="0" smtClean="0"/>
              <a:t>We can use locks or semaphores to avoid issues of incorrect results.</a:t>
            </a:r>
          </a:p>
          <a:p>
            <a:r>
              <a:rPr lang="en-US" dirty="0" smtClean="0"/>
              <a:t>There are 4 main problems that can occur when writing parallel code.</a:t>
            </a:r>
          </a:p>
          <a:p>
            <a:r>
              <a:rPr lang="en-US" b="1" i="1" dirty="0" smtClean="0"/>
              <a:t>Preview:</a:t>
            </a:r>
            <a:r>
              <a:rPr lang="en-US" dirty="0" smtClean="0"/>
              <a:t> A Powerful Pattern for Distributed Computing, </a:t>
            </a:r>
            <a:r>
              <a:rPr lang="en-US" dirty="0" err="1" smtClean="0"/>
              <a:t>MapReduce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60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286000"/>
            <a:ext cx="42672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x_serializer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make_serializer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x = 5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@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x_serializer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thread1():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global x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x = x * 20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@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x_serializer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thread2():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global x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x = x + 500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Extras: </a:t>
            </a:r>
            <a:r>
              <a:rPr lang="en-US" dirty="0" err="1" smtClean="0"/>
              <a:t>Serializers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27844" cy="685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Honestly, this is just a cool way to use locks</a:t>
            </a:r>
            <a:r>
              <a:rPr lang="en-US" dirty="0"/>
              <a:t> </a:t>
            </a:r>
            <a:r>
              <a:rPr lang="en-US" dirty="0" smtClean="0"/>
              <a:t>with functions.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C:\Users\hkn\AppData\Local\Microsoft\Windows\Temporary Internet Files\Content.IE5\GAB1OVYR\MC9002902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7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2133600"/>
            <a:ext cx="487024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make_serializer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serializer_lock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Lock()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serialize(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fn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serialized(*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serializer_lock.acquire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result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fn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serializer_lock.release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return result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return serialized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serialize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8195" name="Picture 3" descr="C:\Users\hkn\AppData\Local\Microsoft\Windows\Temporary Internet Files\Content.IE5\WWTULRLW\MC9000167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69764"/>
            <a:ext cx="2188159" cy="15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  <a:p>
            <a:r>
              <a:rPr lang="en-US" dirty="0"/>
              <a:t>data structures</a:t>
            </a:r>
          </a:p>
          <a:p>
            <a:r>
              <a:rPr lang="en-US" dirty="0"/>
              <a:t>objects</a:t>
            </a:r>
          </a:p>
          <a:p>
            <a:r>
              <a:rPr lang="en-US" dirty="0"/>
              <a:t>abstraction</a:t>
            </a:r>
          </a:p>
          <a:p>
            <a:r>
              <a:rPr lang="en-US" dirty="0"/>
              <a:t>interpretation</a:t>
            </a:r>
          </a:p>
          <a:p>
            <a:r>
              <a:rPr lang="en-US" dirty="0"/>
              <a:t>evaluation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29000" y="1676400"/>
            <a:ext cx="4274574" cy="3352800"/>
            <a:chOff x="3429000" y="1676400"/>
            <a:chExt cx="4274574" cy="3352800"/>
          </a:xfrm>
        </p:grpSpPr>
        <p:sp>
          <p:nvSpPr>
            <p:cNvPr id="4" name="Right Brace 3"/>
            <p:cNvSpPr/>
            <p:nvPr/>
          </p:nvSpPr>
          <p:spPr>
            <a:xfrm>
              <a:off x="3429000" y="1676400"/>
              <a:ext cx="914400" cy="3352800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0774" y="2814191"/>
              <a:ext cx="3352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One Program</a:t>
              </a:r>
            </a:p>
            <a:p>
              <a:r>
                <a:rPr lang="en-US" sz="3200" dirty="0" smtClean="0"/>
                <a:t>One 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8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 &amp;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Multiple Programs!</a:t>
            </a:r>
          </a:p>
          <a:p>
            <a:pPr lvl="1"/>
            <a:r>
              <a:rPr lang="en-US" dirty="0" smtClean="0"/>
              <a:t>On Multiple Computers</a:t>
            </a:r>
          </a:p>
          <a:p>
            <a:pPr marL="457200" lvl="1" indent="0">
              <a:buNone/>
            </a:pPr>
            <a:r>
              <a:rPr lang="en-US" dirty="0" smtClean="0"/>
              <a:t>   (Networked and Distributed Computing)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On One Computer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(Concurrency and Parallelism)</a:t>
            </a:r>
          </a:p>
        </p:txBody>
      </p:sp>
      <p:pic>
        <p:nvPicPr>
          <p:cNvPr id="1027" name="Picture 3" descr="C:\Program Files\Microsoft Office\MEDIA\CAGCAT10\j02346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7" y="3657600"/>
            <a:ext cx="171358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40" y="1414818"/>
            <a:ext cx="157273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Yesterday: Distributed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on different computers working together towards a goal.</a:t>
            </a:r>
          </a:p>
          <a:p>
            <a:pPr lvl="1"/>
            <a:r>
              <a:rPr lang="en-US" dirty="0" smtClean="0"/>
              <a:t>Information Sharing &amp; Communication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Ex. Skype, The World Wide Web, Cell Networks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Large Scale Computing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Ex. “Cloud Computing” and Map-Reduce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Distributed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Client-Server</a:t>
            </a:r>
          </a:p>
          <a:p>
            <a:pPr lvl="1"/>
            <a:r>
              <a:rPr lang="en-US" dirty="0" smtClean="0"/>
              <a:t>Peer-to-Peer</a:t>
            </a:r>
          </a:p>
          <a:p>
            <a:r>
              <a:rPr lang="en-US" dirty="0" smtClean="0"/>
              <a:t>Message Passing</a:t>
            </a:r>
          </a:p>
          <a:p>
            <a:r>
              <a:rPr lang="en-US" dirty="0" smtClean="0"/>
              <a:t>Design Principles</a:t>
            </a:r>
          </a:p>
          <a:p>
            <a:pPr lvl="1"/>
            <a:r>
              <a:rPr lang="en-US" dirty="0" smtClean="0"/>
              <a:t>Modularity</a:t>
            </a:r>
          </a:p>
          <a:p>
            <a:pPr lvl="1"/>
            <a:r>
              <a:rPr lang="en-US" dirty="0" smtClean="0"/>
              <a:t>Interfaces</a:t>
            </a:r>
            <a:endParaRPr lang="en-US" dirty="0"/>
          </a:p>
        </p:txBody>
      </p:sp>
      <p:pic>
        <p:nvPicPr>
          <p:cNvPr id="3076" name="Picture 4" descr="C:\Users\hkn\AppData\Local\Microsoft\Windows\Temporary Internet Files\Content.IE5\RAJ58NJK\MP9004020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599"/>
            <a:ext cx="3201653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26" y="4114799"/>
            <a:ext cx="1905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890366" y="5969046"/>
            <a:ext cx="2241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http://www.peertopeerprograms.com/</a:t>
            </a:r>
          </a:p>
        </p:txBody>
      </p:sp>
    </p:spTree>
    <p:extLst>
      <p:ext uri="{BB962C8B-B14F-4D97-AF65-F5344CB8AC3E}">
        <p14:creationId xmlns:p14="http://schemas.microsoft.com/office/powerpoint/2010/main" val="36741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Parallel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Simple Idea: Have more than one piece of code running at the same time.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Question is: why bother?</a:t>
            </a:r>
            <a:endParaRPr lang="en-US" dirty="0"/>
          </a:p>
        </p:txBody>
      </p:sp>
      <p:pic>
        <p:nvPicPr>
          <p:cNvPr id="1026" name="Picture 2" descr="C:\Users\hkn\AppData\Local\Microsoft\Windows\Temporary Internet Files\Content.IE5\WWTULRLW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Computation: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Primarily: Speed.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majority of computers have multiple processors, meaning that we can actually have two (or more) pieces of code running at the same time!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2" name="Picture 4" descr="C:\Users\hkn\AppData\Local\Microsoft\Windows\Temporary Internet Files\Content.IE5\2LTOLAMZ\MC9004338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72" y="427072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kn\AppData\Local\Microsoft\Windows\Temporary Internet Files\Content.IE5\2LTOLAMZ\MC9004338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14" y="3810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kn\AppData\Local\Microsoft\Windows\Temporary Internet Files\Content.IE5\2LTOLAMZ\MC9004338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02" y="518501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hkn\AppData\Local\Microsoft\Windows\Temporary Internet Files\Content.IE5\2LTOLAMZ\MC9004338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44" y="472428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lec28</Template>
  <TotalTime>1200</TotalTime>
  <Words>1984</Words>
  <Application>Microsoft Office PowerPoint</Application>
  <PresentationFormat>On-screen Show (4:3)</PresentationFormat>
  <Paragraphs>418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lec28</vt:lpstr>
      <vt:lpstr>CS61A Lecture 29 Parallel Computing</vt:lpstr>
      <vt:lpstr>Computer Science in the News</vt:lpstr>
      <vt:lpstr>Today</vt:lpstr>
      <vt:lpstr>So Far</vt:lpstr>
      <vt:lpstr>Yesterday &amp; Today</vt:lpstr>
      <vt:lpstr>Yesterday: Distributed Computing</vt:lpstr>
      <vt:lpstr>Review: Distributed Computing</vt:lpstr>
      <vt:lpstr>Today: Parallel Computation</vt:lpstr>
      <vt:lpstr>Parallel Computation: Why?</vt:lpstr>
      <vt:lpstr>The Load-Compute-Store Model</vt:lpstr>
      <vt:lpstr>The Load-Compute-Store Model</vt:lpstr>
      <vt:lpstr>Announcements</vt:lpstr>
      <vt:lpstr>Announcements: Final</vt:lpstr>
      <vt:lpstr>Parallel Example</vt:lpstr>
      <vt:lpstr>Parallel Example</vt:lpstr>
      <vt:lpstr>So What?</vt:lpstr>
      <vt:lpstr>Parallel Example</vt:lpstr>
      <vt:lpstr>Parallel Example</vt:lpstr>
      <vt:lpstr>OH NOES!!1!one</vt:lpstr>
      <vt:lpstr>Practice: Parallelism</vt:lpstr>
      <vt:lpstr>Practice: Parallelism</vt:lpstr>
      <vt:lpstr>Break</vt:lpstr>
      <vt:lpstr>Locks</vt:lpstr>
      <vt:lpstr>Sounds Great!</vt:lpstr>
      <vt:lpstr>Misusing Our Power</vt:lpstr>
      <vt:lpstr>Misusing Our Power</vt:lpstr>
      <vt:lpstr>Misusing Our Power</vt:lpstr>
      <vt:lpstr>Misusing Our Power</vt:lpstr>
      <vt:lpstr>The 4 Types of Problems</vt:lpstr>
      <vt:lpstr>How Do We Avoid Issues?</vt:lpstr>
      <vt:lpstr>Another Tool: Semaphores</vt:lpstr>
      <vt:lpstr>Another Tool: Semaphores</vt:lpstr>
      <vt:lpstr>Another Tool: Semaphores</vt:lpstr>
      <vt:lpstr>Practice: What Could Go Wrong?</vt:lpstr>
      <vt:lpstr>Practice: What Could Go Wrong?</vt:lpstr>
      <vt:lpstr>Conclusion</vt:lpstr>
      <vt:lpstr>Extras: Serializers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CS61A Lecture 29 Parallel Computing</dc:title>
  <dc:creator>hkn</dc:creator>
  <cp:lastModifiedBy>advancedversion</cp:lastModifiedBy>
  <cp:revision>29</cp:revision>
  <cp:lastPrinted>2012-08-07T16:54:15Z</cp:lastPrinted>
  <dcterms:created xsi:type="dcterms:W3CDTF">2012-08-07T12:49:38Z</dcterms:created>
  <dcterms:modified xsi:type="dcterms:W3CDTF">2012-08-08T09:21:42Z</dcterms:modified>
</cp:coreProperties>
</file>