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Default Extension="vml" ContentType="application/vnd.openxmlformats-officedocument.vmlDrawing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handoutMasterIdLst>
    <p:handoutMasterId r:id="rId32"/>
  </p:handoutMasterIdLst>
  <p:sldIdLst>
    <p:sldId id="257" r:id="rId2"/>
    <p:sldId id="296" r:id="rId3"/>
    <p:sldId id="297" r:id="rId4"/>
    <p:sldId id="293" r:id="rId5"/>
    <p:sldId id="294" r:id="rId6"/>
    <p:sldId id="295" r:id="rId7"/>
    <p:sldId id="259" r:id="rId8"/>
    <p:sldId id="272" r:id="rId9"/>
    <p:sldId id="261" r:id="rId10"/>
    <p:sldId id="262" r:id="rId11"/>
    <p:sldId id="263" r:id="rId12"/>
    <p:sldId id="287" r:id="rId13"/>
    <p:sldId id="264" r:id="rId14"/>
    <p:sldId id="273" r:id="rId15"/>
    <p:sldId id="266" r:id="rId16"/>
    <p:sldId id="277" r:id="rId17"/>
    <p:sldId id="274" r:id="rId18"/>
    <p:sldId id="276" r:id="rId19"/>
    <p:sldId id="275" r:id="rId20"/>
    <p:sldId id="281" r:id="rId21"/>
    <p:sldId id="285" r:id="rId22"/>
    <p:sldId id="280" r:id="rId23"/>
    <p:sldId id="298" r:id="rId24"/>
    <p:sldId id="282" r:id="rId25"/>
    <p:sldId id="299" r:id="rId26"/>
    <p:sldId id="289" r:id="rId27"/>
    <p:sldId id="290" r:id="rId28"/>
    <p:sldId id="291" r:id="rId29"/>
    <p:sldId id="292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3214" autoAdjust="0"/>
  </p:normalViewPr>
  <p:slideViewPr>
    <p:cSldViewPr>
      <p:cViewPr varScale="1">
        <p:scale>
          <a:sx n="89" d="100"/>
          <a:sy n="89" d="100"/>
        </p:scale>
        <p:origin x="-22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2" d="100"/>
          <a:sy n="72" d="100"/>
        </p:scale>
        <p:origin x="-1806" y="-108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30B012-6954-4054-8E16-C0D348D89C5A}" type="datetimeFigureOut">
              <a:rPr lang="en-US" smtClean="0"/>
              <a:pPr/>
              <a:t>7/10/2008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2DD738-DAF3-4059-8149-D2C05A2847F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FF6859-3855-4D5F-9408-AD52691C7547}" type="datetimeFigureOut">
              <a:rPr lang="en-US" smtClean="0"/>
              <a:pPr/>
              <a:t>7/10/2008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8A8F25-A8A1-4D59-8210-D3DDA74BF6E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95C135-7C14-4AB1-8213-04BF9EADC140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8A8F25-A8A1-4D59-8210-D3DDA74BF6EE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8A8F25-A8A1-4D59-8210-D3DDA74BF6EE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8A8F25-A8A1-4D59-8210-D3DDA74BF6EE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8A8F25-A8A1-4D59-8210-D3DDA74BF6EE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8A8F25-A8A1-4D59-8210-D3DDA74BF6EE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8A8F25-A8A1-4D59-8210-D3DDA74BF6EE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8A8F25-A8A1-4D59-8210-D3DDA74BF6EE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8A8F25-A8A1-4D59-8210-D3DDA74BF6EE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8A8F25-A8A1-4D59-8210-D3DDA74BF6EE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8A8F25-A8A1-4D59-8210-D3DDA74BF6EE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8A8F25-A8A1-4D59-8210-D3DDA74BF6EE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8A8F25-A8A1-4D59-8210-D3DDA74BF6EE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8A8F25-A8A1-4D59-8210-D3DDA74BF6EE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8A8F25-A8A1-4D59-8210-D3DDA74BF6EE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8A8F25-A8A1-4D59-8210-D3DDA74BF6EE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8A8F25-A8A1-4D59-8210-D3DDA74BF6EE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8A8F25-A8A1-4D59-8210-D3DDA74BF6EE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8A8F25-A8A1-4D59-8210-D3DDA74BF6EE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8A8F25-A8A1-4D59-8210-D3DDA74BF6EE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8A8F25-A8A1-4D59-8210-D3DDA74BF6EE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8A8F25-A8A1-4D59-8210-D3DDA74BF6EE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8A8F25-A8A1-4D59-8210-D3DDA74BF6EE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8A8F25-A8A1-4D59-8210-D3DDA74BF6EE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8A8F25-A8A1-4D59-8210-D3DDA74BF6EE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8A8F25-A8A1-4D59-8210-D3DDA74BF6EE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8A8F25-A8A1-4D59-8210-D3DDA74BF6EE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8A8F25-A8A1-4D59-8210-D3DDA74BF6EE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8A8F25-A8A1-4D59-8210-D3DDA74BF6EE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7283A-41C7-477E-B0BA-5D9CA7DEEC65}" type="datetimeFigureOut">
              <a:rPr lang="en-US" smtClean="0"/>
              <a:pPr/>
              <a:t>7/10/2008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1B3FF-6060-48F5-82DA-C228D79FB9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7283A-41C7-477E-B0BA-5D9CA7DEEC65}" type="datetimeFigureOut">
              <a:rPr lang="en-US" smtClean="0"/>
              <a:pPr/>
              <a:t>7/10/2008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1B3FF-6060-48F5-82DA-C228D79FB9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7283A-41C7-477E-B0BA-5D9CA7DEEC65}" type="datetimeFigureOut">
              <a:rPr lang="en-US" smtClean="0"/>
              <a:pPr/>
              <a:t>7/10/2008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1B3FF-6060-48F5-82DA-C228D79FB9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="0"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7283A-41C7-477E-B0BA-5D9CA7DEEC65}" type="datetimeFigureOut">
              <a:rPr lang="en-US" smtClean="0"/>
              <a:pPr/>
              <a:t>7/10/2008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1B3FF-6060-48F5-82DA-C228D79FB9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7283A-41C7-477E-B0BA-5D9CA7DEEC65}" type="datetimeFigureOut">
              <a:rPr lang="en-US" smtClean="0"/>
              <a:pPr/>
              <a:t>7/10/2008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1B3FF-6060-48F5-82DA-C228D79FB9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7283A-41C7-477E-B0BA-5D9CA7DEEC65}" type="datetimeFigureOut">
              <a:rPr lang="en-US" smtClean="0"/>
              <a:pPr/>
              <a:t>7/10/2008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1B3FF-6060-48F5-82DA-C228D79FB9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7283A-41C7-477E-B0BA-5D9CA7DEEC65}" type="datetimeFigureOut">
              <a:rPr lang="en-US" smtClean="0"/>
              <a:pPr/>
              <a:t>7/10/2008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1B3FF-6060-48F5-82DA-C228D79FB9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7283A-41C7-477E-B0BA-5D9CA7DEEC65}" type="datetimeFigureOut">
              <a:rPr lang="en-US" smtClean="0"/>
              <a:pPr/>
              <a:t>7/10/2008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1B3FF-6060-48F5-82DA-C228D79FB9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7283A-41C7-477E-B0BA-5D9CA7DEEC65}" type="datetimeFigureOut">
              <a:rPr lang="en-US" smtClean="0"/>
              <a:pPr/>
              <a:t>7/10/2008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1B3FF-6060-48F5-82DA-C228D79FB9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7283A-41C7-477E-B0BA-5D9CA7DEEC65}" type="datetimeFigureOut">
              <a:rPr lang="en-US" smtClean="0"/>
              <a:pPr/>
              <a:t>7/10/2008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1B3FF-6060-48F5-82DA-C228D79FB9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7283A-41C7-477E-B0BA-5D9CA7DEEC65}" type="datetimeFigureOut">
              <a:rPr lang="en-US" smtClean="0"/>
              <a:pPr/>
              <a:t>7/10/2008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1B3FF-6060-48F5-82DA-C228D79FB9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27283A-41C7-477E-B0BA-5D9CA7DEEC65}" type="datetimeFigureOut">
              <a:rPr lang="en-US" smtClean="0"/>
              <a:pPr/>
              <a:t>7/10/2008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71B3FF-6060-48F5-82DA-C228D79FB9F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3.bin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4.bin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CS 61B Data Structures and Programming Methodology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7086600" cy="1752600"/>
          </a:xfrm>
        </p:spPr>
        <p:txBody>
          <a:bodyPr>
            <a:normAutofit/>
          </a:bodyPr>
          <a:lstStyle/>
          <a:p>
            <a:r>
              <a:rPr lang="en-US" dirty="0" smtClean="0"/>
              <a:t>July 10, 2008</a:t>
            </a:r>
          </a:p>
          <a:p>
            <a:r>
              <a:rPr lang="en-US" dirty="0" smtClean="0"/>
              <a:t>David Sun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2578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Consider the cost function: </a:t>
            </a:r>
            <a:r>
              <a:rPr lang="en-US" sz="2400" i="1" dirty="0" smtClean="0"/>
              <a:t>T(n) = 10,000 + 10 * n</a:t>
            </a:r>
            <a:r>
              <a:rPr lang="en-US" sz="2400" dirty="0" smtClean="0"/>
              <a:t>,</a:t>
            </a:r>
          </a:p>
          <a:p>
            <a:r>
              <a:rPr lang="en-US" sz="2400" dirty="0" smtClean="0"/>
              <a:t>Let's try out  </a:t>
            </a:r>
            <a:r>
              <a:rPr lang="en-US" sz="2400" i="1" dirty="0" smtClean="0"/>
              <a:t>f(n) = n</a:t>
            </a:r>
            <a:r>
              <a:rPr lang="en-US" sz="2400" dirty="0" smtClean="0"/>
              <a:t>. We can choose </a:t>
            </a:r>
            <a:r>
              <a:rPr lang="en-US" sz="2400" i="1" dirty="0" smtClean="0"/>
              <a:t>c</a:t>
            </a:r>
            <a:r>
              <a:rPr lang="en-US" sz="2400" dirty="0" smtClean="0"/>
              <a:t> as large as we want</a:t>
            </a:r>
            <a:r>
              <a:rPr lang="en-US" dirty="0" smtClean="0"/>
              <a:t>: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pic>
        <p:nvPicPr>
          <p:cNvPr id="1030" name="Picture 6" descr="C:\Documents and Settings\davidsun\Desktop\New Folder\example.bmp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3000" y="2133600"/>
            <a:ext cx="6172200" cy="3604931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609600" y="5410200"/>
            <a:ext cx="77724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 dirty="0" smtClean="0">
                <a:solidFill>
                  <a:prstClr val="black"/>
                </a:solidFill>
              </a:rPr>
              <a:t>As these functions extend forever to the right (infinity), their lines</a:t>
            </a:r>
            <a:r>
              <a:rPr lang="en-US" sz="2400" i="1" dirty="0" smtClean="0">
                <a:solidFill>
                  <a:prstClr val="black"/>
                </a:solidFill>
              </a:rPr>
              <a:t> </a:t>
            </a:r>
            <a:r>
              <a:rPr lang="en-US" sz="2400" dirty="0" smtClean="0">
                <a:solidFill>
                  <a:prstClr val="black"/>
                </a:solidFill>
              </a:rPr>
              <a:t>will never cross again. </a:t>
            </a:r>
          </a:p>
          <a:p>
            <a:pPr marL="742950" lvl="1" indent="-285750">
              <a:spcBef>
                <a:spcPct val="20000"/>
              </a:spcBef>
              <a:buFont typeface="Arial" pitchFamily="34" charset="0"/>
              <a:buChar char="–"/>
            </a:pPr>
            <a:r>
              <a:rPr lang="en-US" sz="2000" dirty="0" smtClean="0">
                <a:solidFill>
                  <a:prstClr val="black"/>
                </a:solidFill>
              </a:rPr>
              <a:t>For any </a:t>
            </a:r>
            <a:r>
              <a:rPr lang="en-US" sz="2000" i="1" dirty="0" smtClean="0">
                <a:solidFill>
                  <a:prstClr val="black"/>
                </a:solidFill>
              </a:rPr>
              <a:t>n</a:t>
            </a:r>
            <a:r>
              <a:rPr lang="en-US" sz="2000" dirty="0" smtClean="0">
                <a:solidFill>
                  <a:prstClr val="black"/>
                </a:solidFill>
              </a:rPr>
              <a:t> bigger than 1000, </a:t>
            </a:r>
            <a:r>
              <a:rPr lang="en-US" sz="2000" i="1" dirty="0" smtClean="0">
                <a:solidFill>
                  <a:prstClr val="black"/>
                </a:solidFill>
              </a:rPr>
              <a:t>T(n) </a:t>
            </a:r>
            <a:r>
              <a:rPr lang="en-US" sz="2000" i="1" dirty="0" smtClean="0"/>
              <a:t>≤</a:t>
            </a:r>
            <a:r>
              <a:rPr lang="en-US" sz="2000" i="1" dirty="0" smtClean="0">
                <a:solidFill>
                  <a:prstClr val="black"/>
                </a:solidFill>
              </a:rPr>
              <a:t> c * f(n).</a:t>
            </a:r>
          </a:p>
          <a:p>
            <a:pPr marL="742950" lvl="1" indent="-285750">
              <a:spcBef>
                <a:spcPct val="20000"/>
              </a:spcBef>
              <a:buFont typeface="Arial" pitchFamily="34" charset="0"/>
              <a:buChar char="–"/>
            </a:pPr>
            <a:endParaRPr lang="en-US" sz="2000" i="1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smtClean="0"/>
              <a:t>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334000"/>
          </a:xfrm>
        </p:spPr>
        <p:txBody>
          <a:bodyPr>
            <a:normAutofit fontScale="85000" lnSpcReduction="20000"/>
          </a:bodyPr>
          <a:lstStyle/>
          <a:p>
            <a:r>
              <a:rPr lang="en-US" sz="3300" i="1" dirty="0" smtClean="0"/>
              <a:t>O(f(n)) </a:t>
            </a:r>
            <a:r>
              <a:rPr lang="en-US" sz="3300" dirty="0" smtClean="0"/>
              <a:t>is the </a:t>
            </a:r>
            <a:r>
              <a:rPr lang="en-US" sz="3300" b="1" dirty="0" smtClean="0"/>
              <a:t>set of all </a:t>
            </a:r>
            <a:r>
              <a:rPr lang="en-US" sz="3300" dirty="0" smtClean="0"/>
              <a:t>functions </a:t>
            </a:r>
            <a:r>
              <a:rPr lang="en-US" sz="3300" i="1" dirty="0" smtClean="0"/>
              <a:t>T(n)</a:t>
            </a:r>
            <a:r>
              <a:rPr lang="en-US" sz="3300" dirty="0" smtClean="0"/>
              <a:t> that satisfy: </a:t>
            </a:r>
          </a:p>
          <a:p>
            <a:pPr lvl="1"/>
            <a:r>
              <a:rPr lang="en-US" dirty="0" smtClean="0"/>
              <a:t>There exist positive constants </a:t>
            </a:r>
            <a:r>
              <a:rPr lang="en-US" i="1" dirty="0" smtClean="0"/>
              <a:t>c</a:t>
            </a:r>
            <a:r>
              <a:rPr lang="en-US" dirty="0" smtClean="0"/>
              <a:t> and </a:t>
            </a:r>
            <a:r>
              <a:rPr lang="en-US" i="1" dirty="0" smtClean="0"/>
              <a:t>N</a:t>
            </a:r>
            <a:r>
              <a:rPr lang="en-US" dirty="0" smtClean="0"/>
              <a:t> such that, </a:t>
            </a:r>
            <a:br>
              <a:rPr lang="en-US" dirty="0" smtClean="0"/>
            </a:br>
            <a:r>
              <a:rPr lang="en-US" dirty="0" smtClean="0"/>
              <a:t>for all</a:t>
            </a:r>
            <a:endParaRPr lang="en-US" i="1" dirty="0" smtClean="0"/>
          </a:p>
          <a:p>
            <a:pPr lvl="1"/>
            <a:endParaRPr lang="en-US" sz="2400" i="1" dirty="0" smtClean="0"/>
          </a:p>
          <a:p>
            <a:pPr lvl="1"/>
            <a:endParaRPr lang="en-US" sz="2400" i="1" dirty="0" smtClean="0"/>
          </a:p>
          <a:p>
            <a:pPr lvl="1"/>
            <a:endParaRPr lang="en-US" sz="2400" i="1" dirty="0" smtClean="0"/>
          </a:p>
          <a:p>
            <a:pPr lvl="1"/>
            <a:endParaRPr lang="en-US" sz="2400" i="1" dirty="0" smtClean="0"/>
          </a:p>
          <a:p>
            <a:pPr lvl="1"/>
            <a:endParaRPr lang="en-US" sz="2400" i="1" dirty="0" smtClean="0"/>
          </a:p>
          <a:p>
            <a:pPr lvl="1"/>
            <a:endParaRPr lang="en-US" sz="2400" i="1" dirty="0" smtClean="0"/>
          </a:p>
          <a:p>
            <a:pPr lvl="1"/>
            <a:endParaRPr lang="en-US" sz="2400" i="1" dirty="0" smtClean="0"/>
          </a:p>
          <a:p>
            <a:pPr lvl="1"/>
            <a:endParaRPr lang="en-US" sz="2400" i="1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sz="3300" dirty="0" smtClean="0"/>
              <a:t>In the example above: </a:t>
            </a:r>
            <a:r>
              <a:rPr lang="en-US" sz="3300" i="1" dirty="0" smtClean="0"/>
              <a:t>c = 20</a:t>
            </a:r>
            <a:r>
              <a:rPr lang="en-US" sz="3300" dirty="0" smtClean="0"/>
              <a:t>, and </a:t>
            </a:r>
            <a:r>
              <a:rPr lang="en-US" sz="3300" i="1" dirty="0" smtClean="0"/>
              <a:t>N = 1000</a:t>
            </a:r>
            <a:r>
              <a:rPr lang="en-US" sz="3300" dirty="0" smtClean="0"/>
              <a:t>.</a:t>
            </a:r>
            <a:endParaRPr lang="en-US" sz="3300" dirty="0"/>
          </a:p>
        </p:txBody>
      </p:sp>
      <p:pic>
        <p:nvPicPr>
          <p:cNvPr id="4" name="Picture 6" descr="C:\Documents and Settings\davidsun\Desktop\New Folder\example.bmp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90600" y="2133600"/>
            <a:ext cx="6172200" cy="3604931"/>
          </a:xfrm>
          <a:prstGeom prst="rect">
            <a:avLst/>
          </a:prstGeom>
          <a:noFill/>
        </p:spPr>
      </p:pic>
      <p:graphicFrame>
        <p:nvGraphicFramePr>
          <p:cNvPr id="17410" name="Object 2"/>
          <p:cNvGraphicFramePr>
            <a:graphicFrameLocks noChangeAspect="1"/>
          </p:cNvGraphicFramePr>
          <p:nvPr/>
        </p:nvGraphicFramePr>
        <p:xfrm>
          <a:off x="2057400" y="1815737"/>
          <a:ext cx="3079750" cy="460398"/>
        </p:xfrm>
        <a:graphic>
          <a:graphicData uri="http://schemas.openxmlformats.org/presentationml/2006/ole">
            <p:oleObj spid="_x0000_s17410" name="Equation" r:id="rId5" imgW="1358640" imgH="203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228600"/>
            <a:ext cx="7260298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4191000"/>
            <a:ext cx="8229600" cy="2286000"/>
          </a:xfrm>
        </p:spPr>
        <p:txBody>
          <a:bodyPr>
            <a:normAutofit/>
          </a:bodyPr>
          <a:lstStyle/>
          <a:p>
            <a:r>
              <a:rPr lang="en-US" sz="3300" i="1" dirty="0" smtClean="0"/>
              <a:t>T(n) </a:t>
            </a:r>
            <a:r>
              <a:rPr lang="en-US" sz="3600" i="1" dirty="0" smtClean="0"/>
              <a:t>≤ 2f(n) </a:t>
            </a:r>
            <a:r>
              <a:rPr lang="en-US" sz="3600" dirty="0" smtClean="0"/>
              <a:t>whenever, </a:t>
            </a:r>
            <a:r>
              <a:rPr lang="en-US" sz="3600" i="1" dirty="0" smtClean="0"/>
              <a:t>n ≥ 1</a:t>
            </a:r>
          </a:p>
          <a:p>
            <a:r>
              <a:rPr lang="en-US" sz="3300" dirty="0" smtClean="0"/>
              <a:t>So: </a:t>
            </a:r>
            <a:r>
              <a:rPr lang="en-US" sz="3300" i="1" dirty="0" smtClean="0"/>
              <a:t>T(n) </a:t>
            </a:r>
            <a:r>
              <a:rPr lang="en-US" sz="3300" dirty="0" smtClean="0"/>
              <a:t>is in </a:t>
            </a:r>
            <a:r>
              <a:rPr lang="en-US" sz="3300" i="1" dirty="0" smtClean="0"/>
              <a:t>O(f(n))</a:t>
            </a:r>
          </a:p>
          <a:p>
            <a:r>
              <a:rPr lang="en-US" sz="3300" dirty="0" smtClean="0"/>
              <a:t>Notice T</a:t>
            </a:r>
            <a:r>
              <a:rPr lang="en-US" sz="3300" i="1" dirty="0" smtClean="0"/>
              <a:t>(n) &gt; f(n) </a:t>
            </a:r>
            <a:r>
              <a:rPr lang="en-US" sz="3300" dirty="0" smtClean="0"/>
              <a:t>everywhere.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715000" y="533400"/>
            <a:ext cx="1371600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400" i="1" dirty="0" smtClean="0"/>
              <a:t>2f(n)</a:t>
            </a:r>
            <a:endParaRPr lang="en-US" sz="2400" i="1" dirty="0"/>
          </a:p>
        </p:txBody>
      </p:sp>
      <p:sp>
        <p:nvSpPr>
          <p:cNvPr id="5" name="TextBox 4"/>
          <p:cNvSpPr txBox="1"/>
          <p:nvPr/>
        </p:nvSpPr>
        <p:spPr>
          <a:xfrm>
            <a:off x="5791200" y="2133600"/>
            <a:ext cx="1371600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400" i="1" dirty="0" smtClean="0"/>
              <a:t>f(n)</a:t>
            </a:r>
            <a:endParaRPr lang="en-US" sz="2400" i="1" dirty="0"/>
          </a:p>
        </p:txBody>
      </p:sp>
      <p:sp>
        <p:nvSpPr>
          <p:cNvPr id="6" name="TextBox 5"/>
          <p:cNvSpPr txBox="1"/>
          <p:nvPr/>
        </p:nvSpPr>
        <p:spPr>
          <a:xfrm>
            <a:off x="5791200" y="1600200"/>
            <a:ext cx="1371600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400" i="1" dirty="0" smtClean="0"/>
              <a:t>T(n)</a:t>
            </a:r>
            <a:endParaRPr lang="en-US" sz="2400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562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If </a:t>
            </a:r>
            <a:r>
              <a:rPr lang="en-US" i="1" dirty="0" smtClean="0"/>
              <a:t>T(n) = 1,000,000 * n, T(n) </a:t>
            </a:r>
            <a:r>
              <a:rPr lang="en-US" dirty="0" smtClean="0"/>
              <a:t>is in </a:t>
            </a:r>
            <a:r>
              <a:rPr lang="en-US" i="1" dirty="0" smtClean="0"/>
              <a:t>O(n). </a:t>
            </a:r>
          </a:p>
          <a:p>
            <a:pPr lvl="1"/>
            <a:r>
              <a:rPr lang="en-US" dirty="0" smtClean="0"/>
              <a:t>Let </a:t>
            </a:r>
            <a:r>
              <a:rPr lang="en-US" i="1" dirty="0" smtClean="0"/>
              <a:t>f(n) = n, s</a:t>
            </a:r>
            <a:r>
              <a:rPr lang="en-US" dirty="0" smtClean="0"/>
              <a:t>et </a:t>
            </a:r>
            <a:r>
              <a:rPr lang="en-US" i="1" dirty="0" smtClean="0"/>
              <a:t>c = 1,000,000, N = 1:</a:t>
            </a:r>
            <a:br>
              <a:rPr lang="en-US" i="1" dirty="0" smtClean="0"/>
            </a:br>
            <a:r>
              <a:rPr lang="en-US" i="1" dirty="0" smtClean="0"/>
              <a:t> T(n) = 1,000,000 * n ≤ c * f(n)</a:t>
            </a:r>
            <a:endParaRPr lang="en-US" dirty="0" smtClean="0"/>
          </a:p>
          <a:p>
            <a:pPr lvl="1"/>
            <a:r>
              <a:rPr lang="en-US" dirty="0" smtClean="0"/>
              <a:t>Big-Oh notation doesn't care about (most) constant factors. </a:t>
            </a:r>
          </a:p>
          <a:p>
            <a:pPr lvl="1"/>
            <a:r>
              <a:rPr lang="en-US" dirty="0" smtClean="0"/>
              <a:t>Generally leave constants out; it's unnecessary to write </a:t>
            </a:r>
            <a:r>
              <a:rPr lang="en-US" i="1" dirty="0" smtClean="0"/>
              <a:t>O(2n)</a:t>
            </a:r>
            <a:r>
              <a:rPr lang="en-US" dirty="0" smtClean="0"/>
              <a:t>.</a:t>
            </a:r>
          </a:p>
          <a:p>
            <a:r>
              <a:rPr lang="en-US" dirty="0" smtClean="0"/>
              <a:t>If </a:t>
            </a:r>
            <a:r>
              <a:rPr lang="en-US" i="1" dirty="0" smtClean="0"/>
              <a:t>T(n) = n, T(n) </a:t>
            </a:r>
            <a:r>
              <a:rPr lang="en-US" dirty="0" smtClean="0"/>
              <a:t>is in </a:t>
            </a:r>
            <a:r>
              <a:rPr lang="en-US" i="1" dirty="0" smtClean="0"/>
              <a:t>O(n</a:t>
            </a:r>
            <a:r>
              <a:rPr lang="en-US" i="1" baseline="30000" dirty="0" smtClean="0"/>
              <a:t>3</a:t>
            </a:r>
            <a:r>
              <a:rPr lang="en-US" i="1" dirty="0" smtClean="0"/>
              <a:t>)</a:t>
            </a:r>
            <a:r>
              <a:rPr lang="en-US" dirty="0" smtClean="0"/>
              <a:t>. </a:t>
            </a:r>
          </a:p>
          <a:p>
            <a:pPr lvl="1"/>
            <a:r>
              <a:rPr lang="en-US" dirty="0" smtClean="0"/>
              <a:t>Let </a:t>
            </a:r>
            <a:r>
              <a:rPr lang="en-US" i="1" dirty="0" smtClean="0"/>
              <a:t>f(n) = n</a:t>
            </a:r>
            <a:r>
              <a:rPr lang="en-US" i="1" baseline="30000" dirty="0" smtClean="0"/>
              <a:t>3</a:t>
            </a:r>
            <a:r>
              <a:rPr lang="en-US" i="1" dirty="0" smtClean="0"/>
              <a:t>, </a:t>
            </a:r>
            <a:r>
              <a:rPr lang="en-US" dirty="0" smtClean="0"/>
              <a:t>set c = 1, N = 1:</a:t>
            </a:r>
            <a:br>
              <a:rPr lang="en-US" dirty="0" smtClean="0"/>
            </a:br>
            <a:r>
              <a:rPr lang="en-US" i="1" dirty="0" smtClean="0"/>
              <a:t> T(n) = n ≤ n</a:t>
            </a:r>
            <a:r>
              <a:rPr lang="en-US" i="1" baseline="30000" dirty="0" smtClean="0"/>
              <a:t>3 </a:t>
            </a:r>
            <a:r>
              <a:rPr lang="en-US" i="1" dirty="0" smtClean="0"/>
              <a:t>= f(n)</a:t>
            </a:r>
            <a:endParaRPr lang="en-US" dirty="0" smtClean="0"/>
          </a:p>
          <a:p>
            <a:pPr lvl="1"/>
            <a:r>
              <a:rPr lang="en-US" dirty="0" smtClean="0"/>
              <a:t>Big-Oh notation can be misleading. Just because an algorithm's running time is in </a:t>
            </a:r>
            <a:r>
              <a:rPr lang="en-US" i="1" dirty="0" smtClean="0"/>
              <a:t>O(n</a:t>
            </a:r>
            <a:r>
              <a:rPr lang="en-US" i="1" baseline="30000" dirty="0" smtClean="0"/>
              <a:t>3</a:t>
            </a:r>
            <a:r>
              <a:rPr lang="en-US" i="1" dirty="0" smtClean="0"/>
              <a:t>)</a:t>
            </a:r>
            <a:r>
              <a:rPr lang="en-US" dirty="0" smtClean="0"/>
              <a:t> doesn't mean it's slow; it might also be in </a:t>
            </a:r>
            <a:r>
              <a:rPr lang="en-US" i="1" dirty="0" smtClean="0"/>
              <a:t>O(n)</a:t>
            </a:r>
            <a:r>
              <a:rPr lang="en-US" dirty="0" smtClean="0"/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</a:t>
            </a:r>
            <a:r>
              <a:rPr lang="en-US" i="1" dirty="0" smtClean="0"/>
              <a:t>T(n) = n</a:t>
            </a:r>
            <a:r>
              <a:rPr lang="en-US" i="1" baseline="30000" dirty="0" smtClean="0"/>
              <a:t>3</a:t>
            </a:r>
            <a:r>
              <a:rPr lang="en-US" i="1" dirty="0" smtClean="0"/>
              <a:t> + n</a:t>
            </a:r>
            <a:r>
              <a:rPr lang="en-US" i="1" baseline="30000" dirty="0" smtClean="0"/>
              <a:t>2</a:t>
            </a:r>
            <a:r>
              <a:rPr lang="en-US" i="1" dirty="0" smtClean="0"/>
              <a:t> + n</a:t>
            </a:r>
            <a:r>
              <a:rPr lang="en-US" dirty="0" smtClean="0"/>
              <a:t>, then </a:t>
            </a:r>
            <a:r>
              <a:rPr lang="en-US" i="1" dirty="0" smtClean="0"/>
              <a:t>T(n)</a:t>
            </a:r>
            <a:r>
              <a:rPr lang="en-US" dirty="0" smtClean="0"/>
              <a:t> is in </a:t>
            </a:r>
            <a:r>
              <a:rPr lang="en-US" i="1" dirty="0" smtClean="0"/>
              <a:t>O(n</a:t>
            </a:r>
            <a:r>
              <a:rPr lang="en-US" i="1" baseline="30000" dirty="0" smtClean="0"/>
              <a:t>3</a:t>
            </a:r>
            <a:r>
              <a:rPr lang="en-US" i="1" dirty="0" smtClean="0"/>
              <a:t>)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Let </a:t>
            </a:r>
            <a:r>
              <a:rPr lang="en-US" i="1" dirty="0" smtClean="0"/>
              <a:t>T(n) = n</a:t>
            </a:r>
            <a:r>
              <a:rPr lang="en-US" i="1" baseline="30000" dirty="0" smtClean="0"/>
              <a:t>3</a:t>
            </a:r>
            <a:r>
              <a:rPr lang="en-US" i="1" dirty="0" smtClean="0"/>
              <a:t>,</a:t>
            </a:r>
            <a:r>
              <a:rPr lang="en-US" dirty="0" smtClean="0"/>
              <a:t> set </a:t>
            </a:r>
            <a:r>
              <a:rPr lang="en-US" i="1" dirty="0" smtClean="0"/>
              <a:t>c = 3, N = 1.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i="1" dirty="0" smtClean="0"/>
              <a:t>T(n) = n</a:t>
            </a:r>
            <a:r>
              <a:rPr lang="en-US" i="1" baseline="30000" dirty="0" smtClean="0"/>
              <a:t>3</a:t>
            </a:r>
            <a:r>
              <a:rPr lang="en-US" i="1" dirty="0" smtClean="0"/>
              <a:t> + n</a:t>
            </a:r>
            <a:r>
              <a:rPr lang="en-US" i="1" baseline="30000" dirty="0" smtClean="0"/>
              <a:t>2</a:t>
            </a:r>
            <a:r>
              <a:rPr lang="en-US" i="1" dirty="0" smtClean="0"/>
              <a:t> + n ≤ 3 * n</a:t>
            </a:r>
            <a:r>
              <a:rPr lang="en-US" i="1" baseline="30000" dirty="0" smtClean="0"/>
              <a:t>3</a:t>
            </a:r>
            <a:r>
              <a:rPr lang="en-US" i="1" dirty="0" smtClean="0"/>
              <a:t> = c * f(n)</a:t>
            </a:r>
            <a:endParaRPr lang="en-US" dirty="0" smtClean="0"/>
          </a:p>
          <a:p>
            <a:pPr lvl="1"/>
            <a:r>
              <a:rPr lang="en-US" dirty="0" smtClean="0"/>
              <a:t>Big-Oh notation is usually used only to indicate the dominating term in the function. The other terms become insignificant when n is really big.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Important Big-Oh Sets</a:t>
            </a:r>
            <a:endParaRPr lang="en-US" sz="40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1600200" y="838200"/>
          <a:ext cx="5486400" cy="5852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</a:tblGrid>
              <a:tr h="283779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Function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Common</a:t>
                      </a:r>
                      <a:r>
                        <a:rPr lang="en-US" sz="2400" baseline="0" dirty="0" smtClean="0"/>
                        <a:t> Name</a:t>
                      </a:r>
                      <a:endParaRPr lang="en-US" sz="2400" dirty="0"/>
                    </a:p>
                  </a:txBody>
                  <a:tcPr/>
                </a:tc>
              </a:tr>
              <a:tr h="287721">
                <a:tc>
                  <a:txBody>
                    <a:bodyPr/>
                    <a:lstStyle/>
                    <a:p>
                      <a:r>
                        <a:rPr lang="en-US" sz="2400" i="1" dirty="0" smtClean="0">
                          <a:solidFill>
                            <a:srgbClr val="0070C0"/>
                          </a:solidFill>
                        </a:rPr>
                        <a:t>O(1)</a:t>
                      </a:r>
                      <a:endParaRPr lang="en-US" sz="2400" i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0070C0"/>
                          </a:solidFill>
                        </a:rPr>
                        <a:t>Constant</a:t>
                      </a:r>
                      <a:endParaRPr lang="en-US" sz="24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287721">
                <a:tc>
                  <a:txBody>
                    <a:bodyPr/>
                    <a:lstStyle/>
                    <a:p>
                      <a:r>
                        <a:rPr lang="en-US" sz="2400" i="1" dirty="0" smtClean="0">
                          <a:solidFill>
                            <a:srgbClr val="00B050"/>
                          </a:solidFill>
                        </a:rPr>
                        <a:t>O(log</a:t>
                      </a:r>
                      <a:r>
                        <a:rPr lang="en-US" sz="2400" i="1" baseline="0" dirty="0" smtClean="0">
                          <a:solidFill>
                            <a:srgbClr val="00B050"/>
                          </a:solidFill>
                        </a:rPr>
                        <a:t> n)</a:t>
                      </a:r>
                      <a:endParaRPr lang="en-US" sz="2400" i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00B050"/>
                          </a:solidFill>
                        </a:rPr>
                        <a:t>Logarithmic</a:t>
                      </a:r>
                      <a:endParaRPr lang="en-US" sz="24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  <a:tr h="287721">
                <a:tc>
                  <a:txBody>
                    <a:bodyPr/>
                    <a:lstStyle/>
                    <a:p>
                      <a:r>
                        <a:rPr lang="en-US" sz="2400" i="1" dirty="0" smtClean="0">
                          <a:solidFill>
                            <a:srgbClr val="00B050"/>
                          </a:solidFill>
                        </a:rPr>
                        <a:t>O( log</a:t>
                      </a:r>
                      <a:r>
                        <a:rPr lang="en-US" sz="2400" i="1" baseline="30000" dirty="0" smtClean="0">
                          <a:solidFill>
                            <a:srgbClr val="00B050"/>
                          </a:solidFill>
                        </a:rPr>
                        <a:t>2</a:t>
                      </a:r>
                      <a:r>
                        <a:rPr lang="en-US" sz="2400" i="1" dirty="0" smtClean="0">
                          <a:solidFill>
                            <a:srgbClr val="00B050"/>
                          </a:solidFill>
                        </a:rPr>
                        <a:t> n)</a:t>
                      </a:r>
                      <a:endParaRPr lang="en-US" sz="2400" i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00B050"/>
                          </a:solidFill>
                        </a:rPr>
                        <a:t>Log-squared</a:t>
                      </a:r>
                      <a:endParaRPr lang="en-US" sz="24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  <a:tr h="287721">
                <a:tc>
                  <a:txBody>
                    <a:bodyPr/>
                    <a:lstStyle/>
                    <a:p>
                      <a:r>
                        <a:rPr lang="en-US" sz="2400" i="1" dirty="0" smtClean="0">
                          <a:solidFill>
                            <a:srgbClr val="00B050"/>
                          </a:solidFill>
                        </a:rPr>
                        <a:t>O(</a:t>
                      </a:r>
                      <a:r>
                        <a:rPr lang="en-US" sz="2400" i="1" baseline="0" dirty="0" smtClean="0">
                          <a:solidFill>
                            <a:srgbClr val="00B050"/>
                          </a:solidFill>
                        </a:rPr>
                        <a:t>    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00B050"/>
                          </a:solidFill>
                        </a:rPr>
                        <a:t>Root-n</a:t>
                      </a:r>
                      <a:endParaRPr lang="en-US" sz="24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  <a:tr h="287721">
                <a:tc>
                  <a:txBody>
                    <a:bodyPr/>
                    <a:lstStyle/>
                    <a:p>
                      <a:r>
                        <a:rPr lang="en-US" sz="2400" i="1" dirty="0" smtClean="0">
                          <a:solidFill>
                            <a:srgbClr val="00B050"/>
                          </a:solidFill>
                        </a:rPr>
                        <a:t>O(n)</a:t>
                      </a:r>
                      <a:endParaRPr lang="en-US" sz="2400" i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00B050"/>
                          </a:solidFill>
                        </a:rPr>
                        <a:t>Linear</a:t>
                      </a:r>
                      <a:endParaRPr lang="en-US" sz="24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  <a:tr h="287721">
                <a:tc>
                  <a:txBody>
                    <a:bodyPr/>
                    <a:lstStyle/>
                    <a:p>
                      <a:r>
                        <a:rPr lang="en-US" sz="2400" i="1" dirty="0" smtClean="0">
                          <a:solidFill>
                            <a:srgbClr val="00B050"/>
                          </a:solidFill>
                        </a:rPr>
                        <a:t>O(n log n)</a:t>
                      </a:r>
                      <a:endParaRPr lang="en-US" sz="2400" i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00B050"/>
                          </a:solidFill>
                        </a:rPr>
                        <a:t>n log n</a:t>
                      </a:r>
                      <a:endParaRPr lang="en-US" sz="24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  <a:tr h="287721">
                <a:tc>
                  <a:txBody>
                    <a:bodyPr/>
                    <a:lstStyle/>
                    <a:p>
                      <a:r>
                        <a:rPr lang="en-US" sz="2400" i="1" dirty="0" smtClean="0"/>
                        <a:t>O(n</a:t>
                      </a:r>
                      <a:r>
                        <a:rPr lang="en-US" sz="2400" i="1" baseline="30000" dirty="0" smtClean="0"/>
                        <a:t>2</a:t>
                      </a:r>
                      <a:r>
                        <a:rPr lang="en-US" sz="2400" i="1" baseline="0" dirty="0" smtClean="0"/>
                        <a:t>)</a:t>
                      </a:r>
                      <a:endParaRPr lang="en-US" sz="24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Quadratic</a:t>
                      </a:r>
                      <a:endParaRPr lang="en-US" sz="2400" dirty="0"/>
                    </a:p>
                  </a:txBody>
                  <a:tcPr/>
                </a:tc>
              </a:tr>
              <a:tr h="28772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i="1" dirty="0" smtClean="0"/>
                        <a:t>O(n</a:t>
                      </a:r>
                      <a:r>
                        <a:rPr lang="en-US" sz="2400" i="1" baseline="30000" dirty="0" smtClean="0"/>
                        <a:t>3</a:t>
                      </a:r>
                      <a:r>
                        <a:rPr lang="en-US" sz="2400" i="1" baseline="0" dirty="0" smtClean="0"/>
                        <a:t>)</a:t>
                      </a:r>
                      <a:endParaRPr lang="en-US" sz="24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Cubic</a:t>
                      </a:r>
                      <a:endParaRPr lang="en-US" sz="2400" dirty="0"/>
                    </a:p>
                  </a:txBody>
                  <a:tcPr/>
                </a:tc>
              </a:tr>
              <a:tr h="28772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i="1" dirty="0" smtClean="0"/>
                        <a:t>O(n</a:t>
                      </a:r>
                      <a:r>
                        <a:rPr lang="en-US" sz="2400" i="1" baseline="30000" dirty="0" smtClean="0"/>
                        <a:t>4</a:t>
                      </a:r>
                      <a:r>
                        <a:rPr lang="en-US" sz="2400" i="1" baseline="0" dirty="0" smtClean="0"/>
                        <a:t>)</a:t>
                      </a:r>
                      <a:endParaRPr lang="en-US" sz="24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Quartic</a:t>
                      </a:r>
                      <a:endParaRPr lang="en-US" sz="2400" dirty="0"/>
                    </a:p>
                  </a:txBody>
                  <a:tcPr/>
                </a:tc>
              </a:tr>
              <a:tr h="49661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i="1" dirty="0" smtClean="0">
                          <a:solidFill>
                            <a:srgbClr val="FF0000"/>
                          </a:solidFill>
                        </a:rPr>
                        <a:t>O(2</a:t>
                      </a:r>
                      <a:r>
                        <a:rPr lang="en-US" sz="2400" i="1" baseline="30000" dirty="0" smtClean="0">
                          <a:solidFill>
                            <a:srgbClr val="FF0000"/>
                          </a:solidFill>
                        </a:rPr>
                        <a:t>n</a:t>
                      </a:r>
                      <a:r>
                        <a:rPr lang="en-US" sz="2400" i="1" baseline="0" dirty="0" smtClean="0">
                          <a:solidFill>
                            <a:srgbClr val="FF0000"/>
                          </a:solidFill>
                        </a:rPr>
                        <a:t>)</a:t>
                      </a:r>
                      <a:endParaRPr lang="en-US" sz="2400" i="1" dirty="0" smtClean="0">
                        <a:solidFill>
                          <a:srgbClr val="FF0000"/>
                        </a:solidFill>
                      </a:endParaRPr>
                    </a:p>
                    <a:p>
                      <a:endParaRPr lang="en-US" sz="2400" i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Exponential 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287721">
                <a:tc>
                  <a:txBody>
                    <a:bodyPr/>
                    <a:lstStyle/>
                    <a:p>
                      <a:r>
                        <a:rPr lang="en-US" sz="2400" i="1" smtClean="0">
                          <a:solidFill>
                            <a:srgbClr val="FF0000"/>
                          </a:solidFill>
                        </a:rPr>
                        <a:t>O(e</a:t>
                      </a:r>
                      <a:r>
                        <a:rPr lang="en-US" sz="2400" i="1" baseline="30000" smtClean="0">
                          <a:solidFill>
                            <a:srgbClr val="FF0000"/>
                          </a:solidFill>
                        </a:rPr>
                        <a:t>n</a:t>
                      </a:r>
                      <a:r>
                        <a:rPr lang="en-US" sz="2400" i="1" baseline="0" smtClean="0">
                          <a:solidFill>
                            <a:srgbClr val="FF0000"/>
                          </a:solidFill>
                        </a:rPr>
                        <a:t>)</a:t>
                      </a:r>
                      <a:endParaRPr lang="en-US" sz="2400" i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Bigger exponential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8" name="Straight Arrow Connector 7"/>
          <p:cNvCxnSpPr/>
          <p:nvPr/>
        </p:nvCxnSpPr>
        <p:spPr>
          <a:xfrm rot="5400000">
            <a:off x="-1447006" y="3885406"/>
            <a:ext cx="5486400" cy="1588"/>
          </a:xfrm>
          <a:prstGeom prst="straightConnector1">
            <a:avLst/>
          </a:prstGeom>
          <a:ln w="349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52400" y="342900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Subset of </a:t>
            </a:r>
            <a:endParaRPr lang="en-US" dirty="0"/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/>
        </p:nvGraphicFramePr>
        <p:xfrm>
          <a:off x="1828800" y="2667000"/>
          <a:ext cx="457200" cy="433137"/>
        </p:xfrm>
        <a:graphic>
          <a:graphicData uri="http://schemas.openxmlformats.org/presentationml/2006/ole">
            <p:oleObj spid="_x0000_s15361" name="Equation" r:id="rId4" imgW="24120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29600" cy="1143000"/>
          </a:xfrm>
        </p:spPr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7150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/** Find position of X in list Return -1 if not found */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class List {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. . . </a:t>
            </a:r>
          </a:p>
          <a:p>
            <a:pPr lvl="1">
              <a:buNone/>
            </a:pP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find (Object X) {</a:t>
            </a:r>
          </a:p>
          <a:p>
            <a:pPr lvl="1"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c = 0;</a:t>
            </a:r>
          </a:p>
          <a:p>
            <a:pPr lvl="1"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ListNode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cur = head;</a:t>
            </a:r>
          </a:p>
          <a:p>
            <a:pPr lvl="1"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	for (; cur != null; cur =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cur.next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c++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lvl="1"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		  if (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cur.item.equals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(X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)) </a:t>
            </a:r>
          </a:p>
          <a:p>
            <a:pPr lvl="1"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		     return c;</a:t>
            </a:r>
          </a:p>
          <a:p>
            <a:pPr lvl="1"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lvl="1"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	return -1;</a:t>
            </a:r>
          </a:p>
          <a:p>
            <a:pPr lvl="1"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lvl="1">
              <a:buNone/>
            </a:pP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/>
              <a:t>Choose representative operation: number of .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equals</a:t>
            </a:r>
            <a:r>
              <a:rPr lang="en-US" dirty="0" smtClean="0"/>
              <a:t> tests.</a:t>
            </a:r>
          </a:p>
          <a:p>
            <a:r>
              <a:rPr lang="en-US" dirty="0" smtClean="0"/>
              <a:t>If </a:t>
            </a:r>
            <a:r>
              <a:rPr lang="en-US" i="1" dirty="0" smtClean="0"/>
              <a:t>N</a:t>
            </a:r>
            <a:r>
              <a:rPr lang="en-US" dirty="0" smtClean="0"/>
              <a:t> is length of the list, then loop does at most N tests: worst-case time is N tests. </a:t>
            </a:r>
          </a:p>
          <a:p>
            <a:r>
              <a:rPr lang="en-US" dirty="0" smtClean="0"/>
              <a:t>Worst-case time is </a:t>
            </a:r>
            <a:r>
              <a:rPr lang="en-US" i="1" dirty="0" smtClean="0"/>
              <a:t>O(N);</a:t>
            </a:r>
            <a:endParaRPr lang="en-US" dirty="0" smtClean="0"/>
          </a:p>
          <a:p>
            <a:endParaRPr lang="en-US" sz="1800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Caveats About Constants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n</a:t>
            </a:r>
            <a:r>
              <a:rPr lang="en-US" i="1" baseline="30000" dirty="0" smtClean="0"/>
              <a:t>2</a:t>
            </a:r>
            <a:r>
              <a:rPr lang="en-US" i="1" dirty="0" smtClean="0"/>
              <a:t> is in O(n)</a:t>
            </a:r>
          </a:p>
          <a:p>
            <a:pPr lvl="1"/>
            <a:r>
              <a:rPr lang="en-US" dirty="0" smtClean="0"/>
              <a:t>Justification: if we choose </a:t>
            </a:r>
            <a:r>
              <a:rPr lang="en-US" i="1" dirty="0" smtClean="0"/>
              <a:t>c = n</a:t>
            </a:r>
            <a:r>
              <a:rPr lang="en-US" dirty="0" smtClean="0"/>
              <a:t>, we get </a:t>
            </a:r>
            <a:r>
              <a:rPr lang="en-US" i="1" dirty="0" smtClean="0"/>
              <a:t>n</a:t>
            </a:r>
            <a:r>
              <a:rPr lang="en-US" i="1" baseline="30000" dirty="0" smtClean="0"/>
              <a:t>2</a:t>
            </a:r>
            <a:r>
              <a:rPr lang="en-US" dirty="0" smtClean="0"/>
              <a:t> </a:t>
            </a:r>
            <a:r>
              <a:rPr lang="en-US" i="1" dirty="0" smtClean="0"/>
              <a:t>≤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i="1" baseline="30000" dirty="0" smtClean="0"/>
              <a:t>2</a:t>
            </a:r>
            <a:r>
              <a:rPr lang="en-US" dirty="0" smtClean="0"/>
              <a:t>. </a:t>
            </a:r>
          </a:p>
          <a:p>
            <a:pPr lvl="1"/>
            <a:r>
              <a:rPr lang="en-US" i="1" dirty="0" smtClean="0"/>
              <a:t>c </a:t>
            </a:r>
            <a:r>
              <a:rPr lang="en-US" dirty="0" smtClean="0"/>
              <a:t>must be a </a:t>
            </a:r>
            <a:r>
              <a:rPr lang="en-US" b="1" i="1" dirty="0" smtClean="0"/>
              <a:t>constant</a:t>
            </a:r>
            <a:r>
              <a:rPr lang="en-US" dirty="0" smtClean="0"/>
              <a:t>; it cannot depend on </a:t>
            </a:r>
            <a:r>
              <a:rPr lang="en-US" i="1" dirty="0" smtClean="0"/>
              <a:t>n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124200" y="17526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WRONG!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Caveats About Constants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95400"/>
            <a:ext cx="8229600" cy="5334000"/>
          </a:xfrm>
        </p:spPr>
        <p:txBody>
          <a:bodyPr>
            <a:normAutofit/>
          </a:bodyPr>
          <a:lstStyle/>
          <a:p>
            <a:r>
              <a:rPr lang="en-US" i="1" dirty="0" smtClean="0"/>
              <a:t>e</a:t>
            </a:r>
            <a:r>
              <a:rPr lang="en-US" i="1" baseline="30000" dirty="0" smtClean="0"/>
              <a:t>3n</a:t>
            </a:r>
            <a:r>
              <a:rPr lang="en-US" dirty="0" smtClean="0"/>
              <a:t> is in </a:t>
            </a:r>
            <a:r>
              <a:rPr lang="en-US" i="1" dirty="0" smtClean="0"/>
              <a:t>O(e</a:t>
            </a:r>
            <a:r>
              <a:rPr lang="en-US" i="1" baseline="30000" dirty="0" smtClean="0"/>
              <a:t>n</a:t>
            </a:r>
            <a:r>
              <a:rPr lang="en-US" i="1" dirty="0" smtClean="0"/>
              <a:t>)</a:t>
            </a:r>
            <a:r>
              <a:rPr lang="en-US" dirty="0" smtClean="0"/>
              <a:t> because the </a:t>
            </a:r>
            <a:r>
              <a:rPr lang="en-US" i="1" dirty="0" smtClean="0"/>
              <a:t>constant factor 3 </a:t>
            </a:r>
            <a:r>
              <a:rPr lang="en-US" dirty="0" smtClean="0"/>
              <a:t>don't matter.</a:t>
            </a:r>
          </a:p>
          <a:p>
            <a:r>
              <a:rPr lang="en-US" i="1" dirty="0" smtClean="0"/>
              <a:t>10</a:t>
            </a:r>
            <a:r>
              <a:rPr lang="en-US" i="1" baseline="30000" dirty="0" smtClean="0"/>
              <a:t>n</a:t>
            </a:r>
            <a:r>
              <a:rPr lang="en-US" dirty="0" smtClean="0"/>
              <a:t> is in </a:t>
            </a:r>
            <a:r>
              <a:rPr lang="en-US" i="1" dirty="0" smtClean="0"/>
              <a:t>O(2</a:t>
            </a:r>
            <a:r>
              <a:rPr lang="en-US" i="1" baseline="30000" dirty="0" smtClean="0"/>
              <a:t>n</a:t>
            </a:r>
            <a:r>
              <a:rPr lang="en-US" i="1" dirty="0" smtClean="0"/>
              <a:t>)</a:t>
            </a:r>
            <a:r>
              <a:rPr lang="en-US" dirty="0" smtClean="0"/>
              <a:t> because the </a:t>
            </a:r>
            <a:r>
              <a:rPr lang="en-US" i="1" dirty="0" smtClean="0"/>
              <a:t>constant factor 10</a:t>
            </a:r>
            <a:r>
              <a:rPr lang="en-US" dirty="0" smtClean="0"/>
              <a:t> don't matter.</a:t>
            </a:r>
          </a:p>
          <a:p>
            <a:r>
              <a:rPr lang="en-US" dirty="0" smtClean="0"/>
              <a:t>Big-Oh notation doesn't care about most constant factors. But…</a:t>
            </a:r>
          </a:p>
          <a:p>
            <a:r>
              <a:rPr lang="en-US" dirty="0" smtClean="0"/>
              <a:t>Constant factor in an exponent is not the same as a constant factor in front of a term. </a:t>
            </a:r>
          </a:p>
          <a:p>
            <a:pPr lvl="1"/>
            <a:r>
              <a:rPr lang="en-US" i="1" dirty="0" smtClean="0"/>
              <a:t>e</a:t>
            </a:r>
            <a:r>
              <a:rPr lang="en-US" i="1" baseline="30000" dirty="0" smtClean="0"/>
              <a:t>3n  </a:t>
            </a:r>
            <a:r>
              <a:rPr lang="en-US" dirty="0" smtClean="0"/>
              <a:t>is bigger than </a:t>
            </a:r>
            <a:r>
              <a:rPr lang="en-US" i="1" dirty="0" smtClean="0"/>
              <a:t>e</a:t>
            </a:r>
            <a:r>
              <a:rPr lang="en-US" i="1" baseline="30000" dirty="0" smtClean="0"/>
              <a:t>n </a:t>
            </a:r>
            <a:r>
              <a:rPr lang="en-US" dirty="0" smtClean="0"/>
              <a:t> by a factor of </a:t>
            </a:r>
            <a:r>
              <a:rPr lang="en-US" i="1" dirty="0" smtClean="0"/>
              <a:t>e</a:t>
            </a:r>
            <a:r>
              <a:rPr lang="en-US" i="1" baseline="30000" dirty="0" smtClean="0"/>
              <a:t>2n</a:t>
            </a:r>
            <a:endParaRPr lang="en-US" dirty="0" smtClean="0"/>
          </a:p>
          <a:p>
            <a:pPr lvl="1"/>
            <a:r>
              <a:rPr lang="en-US" i="1" dirty="0" smtClean="0"/>
              <a:t>10</a:t>
            </a:r>
            <a:r>
              <a:rPr lang="en-US" i="1" baseline="30000" dirty="0" smtClean="0"/>
              <a:t>n</a:t>
            </a:r>
            <a:r>
              <a:rPr lang="en-US" dirty="0" smtClean="0"/>
              <a:t> is bigger than </a:t>
            </a:r>
            <a:r>
              <a:rPr lang="en-US" i="1" dirty="0" smtClean="0"/>
              <a:t>2</a:t>
            </a:r>
            <a:r>
              <a:rPr lang="en-US" i="1" baseline="30000" dirty="0" smtClean="0"/>
              <a:t>n</a:t>
            </a:r>
            <a:r>
              <a:rPr lang="en-US" dirty="0" smtClean="0"/>
              <a:t> by a factor of </a:t>
            </a:r>
            <a:r>
              <a:rPr lang="en-US" i="1" dirty="0" smtClean="0"/>
              <a:t>5</a:t>
            </a:r>
            <a:r>
              <a:rPr lang="en-US" i="1" baseline="30000" dirty="0" smtClean="0"/>
              <a:t>n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810000" y="19050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WRONG!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10000" y="30480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WRONG!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Caveats About Constants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334000"/>
          </a:xfrm>
        </p:spPr>
        <p:txBody>
          <a:bodyPr>
            <a:normAutofit/>
          </a:bodyPr>
          <a:lstStyle/>
          <a:p>
            <a:r>
              <a:rPr lang="en-US" dirty="0" smtClean="0"/>
              <a:t>Problem actual size does matter in practice.</a:t>
            </a:r>
          </a:p>
          <a:p>
            <a:r>
              <a:rPr lang="en-US" dirty="0" smtClean="0"/>
              <a:t>Example:</a:t>
            </a:r>
          </a:p>
          <a:p>
            <a:pPr lvl="1"/>
            <a:r>
              <a:rPr lang="en-US" dirty="0" smtClean="0"/>
              <a:t>An algorithm runs in time </a:t>
            </a:r>
            <a:r>
              <a:rPr lang="en-US" i="1" dirty="0" smtClean="0"/>
              <a:t>T(n) = n log n</a:t>
            </a:r>
            <a:r>
              <a:rPr lang="en-US" dirty="0" smtClean="0"/>
              <a:t>, and another algorithm runs in time </a:t>
            </a:r>
            <a:r>
              <a:rPr lang="en-US" i="1" dirty="0" smtClean="0"/>
              <a:t>U(n) = 100 *  n</a:t>
            </a:r>
          </a:p>
          <a:p>
            <a:pPr lvl="1"/>
            <a:r>
              <a:rPr lang="en-US" dirty="0" smtClean="0"/>
              <a:t>Big-Oh notation suggests you should use </a:t>
            </a:r>
            <a:r>
              <a:rPr lang="en-US" i="1" dirty="0" smtClean="0"/>
              <a:t>U(n)</a:t>
            </a:r>
            <a:r>
              <a:rPr lang="en-US" dirty="0" smtClean="0"/>
              <a:t>, because </a:t>
            </a:r>
            <a:r>
              <a:rPr lang="en-US" i="1" dirty="0" smtClean="0"/>
              <a:t>T(n)</a:t>
            </a:r>
            <a:r>
              <a:rPr lang="en-US" dirty="0" smtClean="0"/>
              <a:t> dominates </a:t>
            </a:r>
            <a:r>
              <a:rPr lang="en-US" i="1" dirty="0" smtClean="0"/>
              <a:t>U(n)</a:t>
            </a:r>
            <a:r>
              <a:rPr lang="en-US" dirty="0" smtClean="0"/>
              <a:t> </a:t>
            </a:r>
            <a:r>
              <a:rPr lang="en-US" i="1" dirty="0" smtClean="0"/>
              <a:t>asymptotically</a:t>
            </a:r>
            <a:r>
              <a:rPr lang="en-US" dirty="0" smtClean="0"/>
              <a:t>. </a:t>
            </a:r>
          </a:p>
          <a:p>
            <a:pPr lvl="1"/>
            <a:r>
              <a:rPr lang="en-US" b="1" dirty="0" smtClean="0"/>
              <a:t>In practice</a:t>
            </a:r>
            <a:r>
              <a:rPr lang="en-US" dirty="0" smtClean="0"/>
              <a:t>, </a:t>
            </a:r>
            <a:r>
              <a:rPr lang="en-US" i="1" dirty="0" smtClean="0"/>
              <a:t>U(n)</a:t>
            </a:r>
            <a:r>
              <a:rPr lang="en-US" dirty="0" smtClean="0"/>
              <a:t> is only faster than </a:t>
            </a:r>
            <a:r>
              <a:rPr lang="en-US" i="1" dirty="0" smtClean="0"/>
              <a:t>T(n)</a:t>
            </a:r>
            <a:r>
              <a:rPr lang="en-US" dirty="0" smtClean="0"/>
              <a:t> if your input size is greater than current estimates of the number of subatomic particles in the universe. </a:t>
            </a:r>
          </a:p>
          <a:p>
            <a:pPr lvl="1"/>
            <a:r>
              <a:rPr lang="en-US" dirty="0" smtClean="0"/>
              <a:t>For </a:t>
            </a:r>
            <a:r>
              <a:rPr lang="en-US" i="1" dirty="0" smtClean="0"/>
              <a:t>U(n) ≤ T(n), 100 ≤ log n, </a:t>
            </a:r>
            <a:r>
              <a:rPr lang="en-US" b="1" i="1" dirty="0" smtClean="0"/>
              <a:t>2</a:t>
            </a:r>
            <a:r>
              <a:rPr lang="en-US" b="1" i="1" baseline="30000" dirty="0" smtClean="0"/>
              <a:t>100 </a:t>
            </a:r>
            <a:r>
              <a:rPr lang="en-US" b="1" i="1" dirty="0" smtClean="0"/>
              <a:t>≤ n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 far…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We’ve been mainly looking at</a:t>
            </a:r>
          </a:p>
          <a:p>
            <a:pPr lvl="1"/>
            <a:r>
              <a:rPr lang="en-US" dirty="0" smtClean="0"/>
              <a:t>the syntax of the Java language.</a:t>
            </a:r>
          </a:p>
          <a:p>
            <a:pPr lvl="1"/>
            <a:r>
              <a:rPr lang="en-US" dirty="0" smtClean="0"/>
              <a:t>key ideas in object-oriented programming: objects, inheritance, polymorphism, and dynamic binding, access privileges. </a:t>
            </a:r>
          </a:p>
          <a:p>
            <a:pPr lvl="1"/>
            <a:r>
              <a:rPr lang="en-US" dirty="0" smtClean="0"/>
              <a:t>mechanisms provided in Java for organization of abstractions: abstracted classes, interfaces, packages.</a:t>
            </a:r>
          </a:p>
          <a:p>
            <a:pPr lvl="1"/>
            <a:r>
              <a:rPr lang="en-US" dirty="0" smtClean="0"/>
              <a:t>Head First Java Chapter 1 - 11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Omega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Big-Oh is an </a:t>
            </a:r>
            <a:r>
              <a:rPr lang="en-US" i="1" dirty="0" smtClean="0"/>
              <a:t>upper bound</a:t>
            </a:r>
            <a:r>
              <a:rPr lang="en-US" dirty="0" smtClean="0"/>
              <a:t>, it says, "</a:t>
            </a:r>
            <a:r>
              <a:rPr lang="en-US" i="1" dirty="0" smtClean="0"/>
              <a:t>Your algorithm is at least this good</a:t>
            </a:r>
            <a:r>
              <a:rPr lang="en-US" dirty="0" smtClean="0"/>
              <a:t>."</a:t>
            </a:r>
          </a:p>
          <a:p>
            <a:r>
              <a:rPr lang="en-US" dirty="0" smtClean="0"/>
              <a:t>Omega gives us a lower bound, it says, "</a:t>
            </a:r>
            <a:r>
              <a:rPr lang="en-US" i="1" dirty="0" smtClean="0"/>
              <a:t>Your algorithm is at least this bad.</a:t>
            </a:r>
            <a:r>
              <a:rPr lang="en-US" dirty="0" smtClean="0"/>
              <a:t>"</a:t>
            </a:r>
          </a:p>
          <a:p>
            <a:r>
              <a:rPr lang="en-US" dirty="0" smtClean="0"/>
              <a:t>Omega is the reverse of Big-Oh: </a:t>
            </a:r>
          </a:p>
          <a:p>
            <a:pPr lvl="1"/>
            <a:r>
              <a:rPr lang="en-US" dirty="0" smtClean="0"/>
              <a:t>If </a:t>
            </a:r>
            <a:r>
              <a:rPr lang="en-US" i="1" dirty="0" smtClean="0"/>
              <a:t>T(n)</a:t>
            </a:r>
            <a:r>
              <a:rPr lang="en-US" dirty="0" smtClean="0"/>
              <a:t> is in </a:t>
            </a:r>
            <a:r>
              <a:rPr lang="en-US" i="1" dirty="0" smtClean="0"/>
              <a:t>O(f(n)), f(n) </a:t>
            </a:r>
            <a:r>
              <a:rPr lang="en-US" dirty="0" smtClean="0"/>
              <a:t>is in </a:t>
            </a:r>
            <a:r>
              <a:rPr lang="el-GR" i="1" dirty="0" smtClean="0"/>
              <a:t>Ω</a:t>
            </a:r>
            <a:r>
              <a:rPr lang="en-US" i="1" dirty="0" smtClean="0"/>
              <a:t>(T(n))</a:t>
            </a:r>
            <a:r>
              <a:rPr lang="en-US" dirty="0" smtClean="0"/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i="1" dirty="0" smtClean="0"/>
              <a:t>2n</a:t>
            </a:r>
            <a:r>
              <a:rPr lang="en-US" dirty="0" smtClean="0"/>
              <a:t> is in </a:t>
            </a:r>
            <a:r>
              <a:rPr lang="el-GR" i="1" dirty="0" smtClean="0"/>
              <a:t>Ω</a:t>
            </a:r>
            <a:r>
              <a:rPr lang="en-US" i="1" dirty="0" smtClean="0"/>
              <a:t>(n)</a:t>
            </a:r>
            <a:r>
              <a:rPr lang="en-US" dirty="0" smtClean="0"/>
              <a:t> because </a:t>
            </a:r>
            <a:r>
              <a:rPr lang="en-US" i="1" dirty="0" smtClean="0"/>
              <a:t>n</a:t>
            </a:r>
            <a:r>
              <a:rPr lang="en-US" dirty="0" smtClean="0"/>
              <a:t> is in </a:t>
            </a:r>
            <a:r>
              <a:rPr lang="en-US" i="1" dirty="0" smtClean="0"/>
              <a:t>O(2n)</a:t>
            </a:r>
            <a:r>
              <a:rPr lang="en-US" dirty="0" smtClean="0"/>
              <a:t>. 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i="1" dirty="0" smtClean="0"/>
              <a:t>n</a:t>
            </a:r>
            <a:r>
              <a:rPr lang="en-US" i="1" baseline="30000" dirty="0" smtClean="0"/>
              <a:t>2</a:t>
            </a:r>
            <a:r>
              <a:rPr lang="en-US" dirty="0" smtClean="0"/>
              <a:t> is in </a:t>
            </a:r>
            <a:r>
              <a:rPr lang="el-GR" i="1" dirty="0" smtClean="0"/>
              <a:t>Ω</a:t>
            </a:r>
            <a:r>
              <a:rPr lang="en-US" i="1" dirty="0" smtClean="0"/>
              <a:t>(n)</a:t>
            </a:r>
            <a:r>
              <a:rPr lang="en-US" dirty="0" smtClean="0"/>
              <a:t> because </a:t>
            </a:r>
            <a:r>
              <a:rPr lang="en-US" i="1" dirty="0" smtClean="0"/>
              <a:t>n</a:t>
            </a:r>
            <a:r>
              <a:rPr lang="en-US" dirty="0" smtClean="0"/>
              <a:t> is in </a:t>
            </a:r>
            <a:r>
              <a:rPr lang="en-US" i="1" dirty="0" smtClean="0"/>
              <a:t>O(n</a:t>
            </a:r>
            <a:r>
              <a:rPr lang="en-US" i="1" baseline="30000" dirty="0" smtClean="0"/>
              <a:t>2</a:t>
            </a:r>
            <a:r>
              <a:rPr lang="en-US" i="1" dirty="0" smtClean="0"/>
              <a:t>)</a:t>
            </a:r>
            <a:r>
              <a:rPr lang="en-US" dirty="0" smtClean="0"/>
              <a:t>. 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i="1" dirty="0" smtClean="0"/>
              <a:t>n</a:t>
            </a:r>
            <a:r>
              <a:rPr lang="en-US" i="1" baseline="30000" dirty="0" smtClean="0"/>
              <a:t>2</a:t>
            </a:r>
            <a:r>
              <a:rPr lang="en-US" dirty="0" smtClean="0"/>
              <a:t> is in </a:t>
            </a:r>
            <a:r>
              <a:rPr lang="el-GR" i="1" dirty="0" smtClean="0"/>
              <a:t>Ω</a:t>
            </a:r>
            <a:r>
              <a:rPr lang="en-US" i="1" dirty="0" smtClean="0"/>
              <a:t>(3n</a:t>
            </a:r>
            <a:r>
              <a:rPr lang="en-US" i="1" baseline="30000" dirty="0" smtClean="0"/>
              <a:t>2</a:t>
            </a:r>
            <a:r>
              <a:rPr lang="en-US" i="1" dirty="0" smtClean="0"/>
              <a:t>+ n log n) </a:t>
            </a:r>
            <a:r>
              <a:rPr lang="en-US" dirty="0" smtClean="0"/>
              <a:t>because </a:t>
            </a:r>
            <a:r>
              <a:rPr lang="en-US" i="1" dirty="0" smtClean="0"/>
              <a:t>3n</a:t>
            </a:r>
            <a:r>
              <a:rPr lang="en-US" i="1" baseline="30000" dirty="0" smtClean="0"/>
              <a:t>2</a:t>
            </a:r>
            <a:r>
              <a:rPr lang="en-US" i="1" dirty="0" smtClean="0"/>
              <a:t>+ n log n </a:t>
            </a:r>
            <a:r>
              <a:rPr lang="en-US" dirty="0" smtClean="0"/>
              <a:t>is in O(</a:t>
            </a:r>
            <a:r>
              <a:rPr lang="en-US" i="1" dirty="0" smtClean="0"/>
              <a:t>n</a:t>
            </a:r>
            <a:r>
              <a:rPr lang="en-US" i="1" baseline="30000" dirty="0" smtClean="0"/>
              <a:t>2</a:t>
            </a:r>
            <a:r>
              <a:rPr lang="en-US" dirty="0" smtClean="0"/>
              <a:t>).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 smtClean="0"/>
              <a:t>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/>
          <a:lstStyle/>
          <a:p>
            <a:r>
              <a:rPr lang="el-GR" i="1" dirty="0" smtClean="0"/>
              <a:t>Ω</a:t>
            </a:r>
            <a:r>
              <a:rPr lang="en-US" i="1" dirty="0" smtClean="0"/>
              <a:t>(f(n))</a:t>
            </a:r>
            <a:r>
              <a:rPr lang="en-US" dirty="0" smtClean="0"/>
              <a:t> is the </a:t>
            </a:r>
            <a:r>
              <a:rPr lang="en-US" b="1" dirty="0" smtClean="0"/>
              <a:t>set of all functions </a:t>
            </a:r>
            <a:r>
              <a:rPr lang="en-US" i="1" dirty="0" smtClean="0"/>
              <a:t>T(n)</a:t>
            </a:r>
            <a:r>
              <a:rPr lang="en-US" dirty="0" smtClean="0"/>
              <a:t> that satisfy: </a:t>
            </a:r>
          </a:p>
          <a:p>
            <a:pPr lvl="1"/>
            <a:r>
              <a:rPr lang="en-US" dirty="0" smtClean="0"/>
              <a:t>There exist positive constants </a:t>
            </a:r>
            <a:r>
              <a:rPr lang="en-US" i="1" dirty="0" smtClean="0"/>
              <a:t>d</a:t>
            </a:r>
            <a:r>
              <a:rPr lang="en-US" dirty="0" smtClean="0"/>
              <a:t> and </a:t>
            </a:r>
            <a:r>
              <a:rPr lang="en-US" i="1" dirty="0" smtClean="0"/>
              <a:t>N</a:t>
            </a:r>
            <a:r>
              <a:rPr lang="en-US" dirty="0" smtClean="0"/>
              <a:t> such that, for all </a:t>
            </a:r>
            <a:r>
              <a:rPr lang="en-US" i="1" dirty="0" smtClean="0"/>
              <a:t>n ≥ N,  T(n) ≥ d * f(n)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" y="228600"/>
            <a:ext cx="8497957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4"/>
          <p:cNvSpPr/>
          <p:nvPr/>
        </p:nvSpPr>
        <p:spPr>
          <a:xfrm>
            <a:off x="381000" y="4724400"/>
            <a:ext cx="7848600" cy="17666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3200" i="1" dirty="0" smtClean="0"/>
              <a:t>T(n) ≥ 0.5f(n) whenever n ≥ 1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3200" i="1" dirty="0" smtClean="0"/>
              <a:t>So T(n)  is in </a:t>
            </a:r>
            <a:r>
              <a:rPr lang="el-GR" sz="3200" i="1" dirty="0" smtClean="0"/>
              <a:t>Ω</a:t>
            </a:r>
            <a:r>
              <a:rPr lang="en-US" sz="3200" i="1" dirty="0" smtClean="0"/>
              <a:t>(f(n)) 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3200" i="1" dirty="0" smtClean="0"/>
              <a:t>Notice T(x) &lt; f(n) everywhere.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943600" y="609600"/>
            <a:ext cx="1371600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400" i="1" dirty="0" smtClean="0"/>
              <a:t>f(n)</a:t>
            </a:r>
            <a:endParaRPr lang="en-US" sz="2400" i="1" dirty="0"/>
          </a:p>
        </p:txBody>
      </p:sp>
      <p:sp>
        <p:nvSpPr>
          <p:cNvPr id="7" name="TextBox 6"/>
          <p:cNvSpPr txBox="1"/>
          <p:nvPr/>
        </p:nvSpPr>
        <p:spPr>
          <a:xfrm>
            <a:off x="5943600" y="2209800"/>
            <a:ext cx="1371600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400" i="1" dirty="0" smtClean="0"/>
              <a:t>0.5 * f(n)</a:t>
            </a:r>
            <a:endParaRPr lang="en-US" sz="2400" i="1" dirty="0"/>
          </a:p>
        </p:txBody>
      </p:sp>
      <p:sp>
        <p:nvSpPr>
          <p:cNvPr id="8" name="TextBox 7"/>
          <p:cNvSpPr txBox="1"/>
          <p:nvPr/>
        </p:nvSpPr>
        <p:spPr>
          <a:xfrm>
            <a:off x="6019800" y="1676400"/>
            <a:ext cx="1371600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400" i="1" dirty="0" smtClean="0"/>
              <a:t>T(n)</a:t>
            </a:r>
            <a:endParaRPr lang="en-US" sz="2400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If we have: </a:t>
            </a:r>
            <a:r>
              <a:rPr lang="en-US" i="1" dirty="0" smtClean="0"/>
              <a:t>T(n) is in O(f(n)) </a:t>
            </a:r>
            <a:r>
              <a:rPr lang="en-US" dirty="0" smtClean="0"/>
              <a:t>and is also in </a:t>
            </a:r>
            <a:r>
              <a:rPr lang="el-GR" i="1" dirty="0" smtClean="0"/>
              <a:t>Ω</a:t>
            </a:r>
            <a:r>
              <a:rPr lang="en-US" i="1" dirty="0" smtClean="0"/>
              <a:t>(g(n))</a:t>
            </a:r>
            <a:r>
              <a:rPr lang="en-US" dirty="0" smtClean="0"/>
              <a:t> then </a:t>
            </a:r>
            <a:r>
              <a:rPr lang="en-US" i="1" dirty="0" smtClean="0"/>
              <a:t>T(n)</a:t>
            </a:r>
            <a:r>
              <a:rPr lang="en-US" dirty="0" smtClean="0"/>
              <a:t> is effectively sandwiched between </a:t>
            </a:r>
            <a:r>
              <a:rPr lang="en-US" i="1" dirty="0" smtClean="0"/>
              <a:t>c * f(n) </a:t>
            </a:r>
            <a:r>
              <a:rPr lang="en-US" dirty="0" smtClean="0"/>
              <a:t>and </a:t>
            </a:r>
            <a:r>
              <a:rPr lang="en-US" i="1" dirty="0" smtClean="0"/>
              <a:t>d * g(n)</a:t>
            </a:r>
            <a:r>
              <a:rPr lang="en-US" dirty="0" smtClean="0"/>
              <a:t>. </a:t>
            </a:r>
          </a:p>
          <a:p>
            <a:r>
              <a:rPr lang="en-US" dirty="0" smtClean="0"/>
              <a:t>When </a:t>
            </a:r>
            <a:r>
              <a:rPr lang="en-US" i="1" dirty="0" smtClean="0"/>
              <a:t>f(n) = g(n) </a:t>
            </a:r>
            <a:r>
              <a:rPr lang="en-US" dirty="0" smtClean="0"/>
              <a:t>we say that </a:t>
            </a:r>
            <a:r>
              <a:rPr lang="en-US" i="1" dirty="0" smtClean="0"/>
              <a:t>T(n)</a:t>
            </a:r>
            <a:r>
              <a:rPr lang="en-US" dirty="0" smtClean="0"/>
              <a:t> is in </a:t>
            </a:r>
            <a:r>
              <a:rPr lang="el-GR" i="1" dirty="0" smtClean="0"/>
              <a:t>Ѳ</a:t>
            </a:r>
            <a:r>
              <a:rPr lang="en-US" i="1" dirty="0" smtClean="0"/>
              <a:t>(g(n))</a:t>
            </a:r>
            <a:r>
              <a:rPr lang="en-US" dirty="0" smtClean="0"/>
              <a:t> .</a:t>
            </a:r>
          </a:p>
          <a:p>
            <a:r>
              <a:rPr lang="en-US" dirty="0" smtClean="0"/>
              <a:t>But how can a function be sandwiched between </a:t>
            </a:r>
            <a:r>
              <a:rPr lang="en-US" i="1" dirty="0" smtClean="0"/>
              <a:t>f(n)</a:t>
            </a:r>
            <a:r>
              <a:rPr lang="en-US" dirty="0" smtClean="0"/>
              <a:t> and </a:t>
            </a:r>
            <a:r>
              <a:rPr lang="en-US" i="1" dirty="0" smtClean="0"/>
              <a:t>f(n)</a:t>
            </a:r>
            <a:r>
              <a:rPr lang="en-US" dirty="0" smtClean="0"/>
              <a:t>? </a:t>
            </a:r>
          </a:p>
          <a:p>
            <a:pPr lvl="1"/>
            <a:r>
              <a:rPr lang="en-US" dirty="0" smtClean="0"/>
              <a:t>we choose different constants (</a:t>
            </a:r>
            <a:r>
              <a:rPr lang="en-US" i="1" dirty="0" smtClean="0"/>
              <a:t>c</a:t>
            </a:r>
            <a:r>
              <a:rPr lang="en-US" dirty="0" smtClean="0"/>
              <a:t> and </a:t>
            </a:r>
            <a:r>
              <a:rPr lang="en-US" i="1" dirty="0" smtClean="0"/>
              <a:t>d</a:t>
            </a:r>
            <a:r>
              <a:rPr lang="en-US" dirty="0" smtClean="0"/>
              <a:t>) for the upper bound and lower bound.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81000" y="4724400"/>
            <a:ext cx="7848600" cy="16681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3200" i="1" dirty="0" smtClean="0"/>
              <a:t>Let c = 1, d = 0.5, c*f(n) ≥ T(n) ≥ 0.5f(n) whenever x ≥ 1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3200" i="1" dirty="0" smtClean="0"/>
              <a:t>So f‘(x)  is in </a:t>
            </a:r>
            <a:r>
              <a:rPr lang="el-GR" sz="3200" i="1" dirty="0" smtClean="0"/>
              <a:t>Ѳ</a:t>
            </a:r>
            <a:r>
              <a:rPr lang="en-US" sz="3200" i="1" dirty="0" smtClean="0"/>
              <a:t>(g(n)) </a:t>
            </a:r>
          </a:p>
        </p:txBody>
      </p:sp>
      <p:pic>
        <p:nvPicPr>
          <p:cNvPr id="7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" y="228600"/>
            <a:ext cx="8497957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extBox 7"/>
          <p:cNvSpPr txBox="1"/>
          <p:nvPr/>
        </p:nvSpPr>
        <p:spPr>
          <a:xfrm>
            <a:off x="5943600" y="609600"/>
            <a:ext cx="1371600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400" i="1" dirty="0" smtClean="0"/>
              <a:t>c * f(n)</a:t>
            </a:r>
            <a:endParaRPr lang="en-US" sz="2400" i="1" dirty="0"/>
          </a:p>
        </p:txBody>
      </p:sp>
      <p:sp>
        <p:nvSpPr>
          <p:cNvPr id="9" name="TextBox 8"/>
          <p:cNvSpPr txBox="1"/>
          <p:nvPr/>
        </p:nvSpPr>
        <p:spPr>
          <a:xfrm>
            <a:off x="5943600" y="2209800"/>
            <a:ext cx="1371600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400" i="1" dirty="0" smtClean="0"/>
              <a:t>d * f(n)</a:t>
            </a:r>
            <a:endParaRPr lang="en-US" sz="2400" i="1" dirty="0"/>
          </a:p>
        </p:txBody>
      </p:sp>
      <p:sp>
        <p:nvSpPr>
          <p:cNvPr id="10" name="TextBox 9"/>
          <p:cNvSpPr txBox="1"/>
          <p:nvPr/>
        </p:nvSpPr>
        <p:spPr>
          <a:xfrm>
            <a:off x="6019800" y="1676400"/>
            <a:ext cx="1371600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400" i="1" dirty="0" smtClean="0"/>
              <a:t>T(n)</a:t>
            </a:r>
            <a:endParaRPr lang="en-US" sz="24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Interpreting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Choice of O, </a:t>
            </a:r>
            <a:r>
              <a:rPr lang="el-GR" i="1" dirty="0" smtClean="0"/>
              <a:t>Ω</a:t>
            </a:r>
            <a:r>
              <a:rPr lang="en-US" dirty="0" smtClean="0"/>
              <a:t>, or </a:t>
            </a:r>
            <a:r>
              <a:rPr lang="el-GR" i="1" dirty="0" smtClean="0"/>
              <a:t>Ѳ </a:t>
            </a:r>
            <a:r>
              <a:rPr lang="en-US" dirty="0" smtClean="0"/>
              <a:t>is independent of whether we're talking about worst-case running time, best-case running time, average-case running time, memory use, or some other function. </a:t>
            </a:r>
          </a:p>
          <a:p>
            <a:r>
              <a:rPr lang="en-US" dirty="0" smtClean="0"/>
              <a:t>"Big-Oh" is NOT a synonym for "worst-case running time," and Omega is not a synonym for "best-case running time."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Analysis Example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6388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000" dirty="0" smtClean="0"/>
              <a:t>Problem #1: Given a set of p points, find the pair closest to each other.</a:t>
            </a:r>
          </a:p>
          <a:p>
            <a:pPr>
              <a:buNone/>
            </a:pPr>
            <a:r>
              <a:rPr lang="en-US" sz="2000" dirty="0" smtClean="0"/>
              <a:t>Algorithm #1: Calculate the distance between each pair; return the minimum.</a:t>
            </a:r>
          </a:p>
          <a:p>
            <a:pPr>
              <a:buNone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double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minDistance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= point[0].distance(point[1]); </a:t>
            </a:r>
          </a:p>
          <a:p>
            <a:pPr>
              <a:buNone/>
            </a:pP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/* Visit a pair 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, j) of points. */ 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for 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= 0;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&lt;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numPoints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++) { 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	/* We require that j &gt;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so that each pair is visited only once. */ 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	for 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j =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+ 1; j &lt;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numPoints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; j++) { 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		double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thisDistance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= 							point[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].distance(point[j]); 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		if 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thisDistance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&lt;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minDistance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 { 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minDistance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thisDistance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; 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		} 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	} 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</a:pPr>
            <a:r>
              <a:rPr lang="en-US" sz="1800" dirty="0" smtClean="0"/>
              <a:t>There are p (p - 1) / 2 pairs, and each pair takes constant time to examine. Therefore, worst- and best-case running times are in </a:t>
            </a:r>
            <a:r>
              <a:rPr lang="el-GR" sz="1800" i="1" dirty="0" smtClean="0"/>
              <a:t>Ѳ</a:t>
            </a:r>
            <a:r>
              <a:rPr lang="en-US" sz="1800" i="1" dirty="0" smtClean="0"/>
              <a:t>(p</a:t>
            </a:r>
            <a:r>
              <a:rPr lang="en-US" sz="1800" i="1" baseline="30000" dirty="0" smtClean="0"/>
              <a:t>2</a:t>
            </a:r>
            <a:r>
              <a:rPr lang="en-US" sz="1800" dirty="0" smtClean="0"/>
              <a:t>).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Analysis Example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6388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000" dirty="0" smtClean="0"/>
              <a:t>Problem #2: </a:t>
            </a:r>
            <a:r>
              <a:rPr lang="en-US" sz="2000" dirty="0" err="1" smtClean="0"/>
              <a:t>Smooshing</a:t>
            </a:r>
            <a:r>
              <a:rPr lang="en-US" sz="2000" dirty="0" smtClean="0"/>
              <a:t> an array called "</a:t>
            </a:r>
            <a:r>
              <a:rPr lang="en-US" sz="2000" dirty="0" err="1" smtClean="0"/>
              <a:t>ints</a:t>
            </a:r>
            <a:r>
              <a:rPr lang="en-US" sz="2000" dirty="0" smtClean="0"/>
              <a:t>" to remove consecutive duplicates</a:t>
            </a:r>
          </a:p>
          <a:p>
            <a:pPr>
              <a:buNone/>
            </a:pPr>
            <a:r>
              <a:rPr lang="en-US" sz="2000" dirty="0" smtClean="0"/>
              <a:t> Algorithm #2: 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	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= 0, j = 0; 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	while 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&lt;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ints.length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 { 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ints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[j] =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ints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]; 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		do { 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++; 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		} while ((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&lt;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ints.length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 &amp;&amp; 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ints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] ==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ints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[j])); 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		j++; 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	}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1800" dirty="0" smtClean="0"/>
              <a:t>The outer loop can iterate up to </a:t>
            </a:r>
            <a:r>
              <a:rPr lang="en-US" sz="1800" dirty="0" err="1" smtClean="0"/>
              <a:t>ints.length</a:t>
            </a:r>
            <a:r>
              <a:rPr lang="en-US" sz="1800" dirty="0" smtClean="0"/>
              <a:t> times, and so can the inner loop. But the index "</a:t>
            </a:r>
            <a:r>
              <a:rPr lang="en-US" sz="1800" dirty="0" err="1" smtClean="0"/>
              <a:t>i</a:t>
            </a:r>
            <a:r>
              <a:rPr lang="en-US" sz="1800" dirty="0" smtClean="0"/>
              <a:t>" advances on every iteration of the inner loop. It can't advance more than </a:t>
            </a:r>
            <a:r>
              <a:rPr lang="en-US" sz="1800" dirty="0" err="1" smtClean="0"/>
              <a:t>ints.length</a:t>
            </a:r>
            <a:r>
              <a:rPr lang="en-US" sz="1800" dirty="0" smtClean="0"/>
              <a:t> times before both loops end. </a:t>
            </a:r>
          </a:p>
          <a:p>
            <a:pPr>
              <a:buNone/>
            </a:pPr>
            <a:r>
              <a:rPr lang="en-US" sz="1800" dirty="0" smtClean="0"/>
              <a:t>So the worst-case running time of this algorithm is Theta(p) time. 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 Example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/** True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iff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X is a substring of S */</a:t>
            </a:r>
          </a:p>
          <a:p>
            <a:pPr>
              <a:buNone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occurs (String S, String X) {</a:t>
            </a: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if 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S.equals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(X)) return true;</a:t>
            </a: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if 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S.length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() &lt;=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X.length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() return false;</a:t>
            </a: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return</a:t>
            </a: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occurs 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S.substring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(1), X) ||</a:t>
            </a: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occurs 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S.substring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(0,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S.length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()-1), X);</a:t>
            </a: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Now...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are going to continue our voyage with Java, but with a different focus.</a:t>
            </a:r>
          </a:p>
          <a:p>
            <a:r>
              <a:rPr lang="en-US" dirty="0" smtClean="0"/>
              <a:t>We are going to examine</a:t>
            </a:r>
          </a:p>
          <a:p>
            <a:pPr lvl="1"/>
            <a:r>
              <a:rPr lang="en-US" dirty="0" smtClean="0"/>
              <a:t> a range of canonical data structures.</a:t>
            </a:r>
          </a:p>
          <a:p>
            <a:pPr lvl="1"/>
            <a:r>
              <a:rPr lang="en-US" dirty="0" smtClean="0"/>
              <a:t>algorithms often associated with these data structures.</a:t>
            </a:r>
          </a:p>
          <a:p>
            <a:pPr lvl="1"/>
            <a:r>
              <a:rPr lang="en-US" dirty="0" smtClean="0"/>
              <a:t>the focus is on the </a:t>
            </a:r>
            <a:r>
              <a:rPr lang="en-US" i="1" dirty="0" smtClean="0"/>
              <a:t>efficiency</a:t>
            </a:r>
            <a:r>
              <a:rPr lang="en-US" dirty="0" smtClean="0"/>
              <a:t> and </a:t>
            </a:r>
            <a:r>
              <a:rPr lang="en-US" i="1" dirty="0" smtClean="0"/>
              <a:t>cost</a:t>
            </a:r>
            <a:r>
              <a:rPr lang="en-US" dirty="0" smtClean="0"/>
              <a:t> of these algorithms and data structures. 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00200"/>
            <a:ext cx="8229600" cy="1143000"/>
          </a:xfrm>
        </p:spPr>
        <p:txBody>
          <a:bodyPr/>
          <a:lstStyle/>
          <a:p>
            <a:r>
              <a:rPr lang="en-US" dirty="0" smtClean="0"/>
              <a:t>Measuring Cost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Does Cost Mean?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029200"/>
          </a:xfrm>
        </p:spPr>
        <p:txBody>
          <a:bodyPr>
            <a:normAutofit/>
          </a:bodyPr>
          <a:lstStyle/>
          <a:p>
            <a:r>
              <a:rPr lang="en-US" dirty="0" smtClean="0"/>
              <a:t>Cost can mean</a:t>
            </a:r>
          </a:p>
          <a:p>
            <a:pPr lvl="1"/>
            <a:r>
              <a:rPr lang="en-US" dirty="0" smtClean="0"/>
              <a:t>Development costs: How much engineering time? When delivered?</a:t>
            </a:r>
          </a:p>
          <a:p>
            <a:pPr lvl="1"/>
            <a:r>
              <a:rPr lang="en-US" dirty="0" smtClean="0"/>
              <a:t>Costs of failure: How robust? How safe?</a:t>
            </a:r>
          </a:p>
          <a:p>
            <a:pPr lvl="1"/>
            <a:r>
              <a:rPr lang="en-US" dirty="0" smtClean="0"/>
              <a:t>Operational cost (for programs, time to run, space requirements).</a:t>
            </a:r>
          </a:p>
          <a:p>
            <a:r>
              <a:rPr lang="en-US" dirty="0" smtClean="0"/>
              <a:t>Is this program fast enough? Depends on:</a:t>
            </a:r>
          </a:p>
          <a:p>
            <a:pPr lvl="1"/>
            <a:r>
              <a:rPr lang="en-US" dirty="0" smtClean="0"/>
              <a:t>What purpose.</a:t>
            </a:r>
          </a:p>
          <a:p>
            <a:pPr lvl="1"/>
            <a:r>
              <a:rPr lang="en-US" dirty="0" smtClean="0"/>
              <a:t>What input data.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Cost Measures (Time)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943600"/>
          </a:xfrm>
        </p:spPr>
        <p:txBody>
          <a:bodyPr>
            <a:noAutofit/>
          </a:bodyPr>
          <a:lstStyle/>
          <a:p>
            <a:r>
              <a:rPr lang="en-US" sz="2400" dirty="0" smtClean="0"/>
              <a:t>Cost Measures (Time)</a:t>
            </a:r>
          </a:p>
          <a:p>
            <a:pPr lvl="1"/>
            <a:r>
              <a:rPr lang="en-US" sz="1800" dirty="0" smtClean="0"/>
              <a:t>Wall-clock or execution time</a:t>
            </a:r>
          </a:p>
          <a:p>
            <a:pPr lvl="1"/>
            <a:r>
              <a:rPr lang="en-US" sz="1800" dirty="0" smtClean="0"/>
              <a:t>You can do this at home:</a:t>
            </a:r>
          </a:p>
          <a:p>
            <a:pPr>
              <a:buNone/>
            </a:pPr>
            <a:r>
              <a:rPr lang="en-US" sz="2400" dirty="0" smtClean="0"/>
              <a:t>		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time java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FindPrimes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1000</a:t>
            </a: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sz="1800" dirty="0" smtClean="0"/>
              <a:t>Advantages: easy to measure, meaning is obvious. Appropriate where time is critical (real-time systems, e.g.).</a:t>
            </a:r>
          </a:p>
          <a:p>
            <a:pPr lvl="1"/>
            <a:r>
              <a:rPr lang="en-US" sz="1800" dirty="0" smtClean="0"/>
              <a:t>Disadvantages: applies only to specific data set, compiler, machine, etc.</a:t>
            </a:r>
          </a:p>
          <a:p>
            <a:r>
              <a:rPr lang="en-US" sz="2400" dirty="0" smtClean="0"/>
              <a:t>Number of times certain statements are executed:</a:t>
            </a:r>
          </a:p>
          <a:p>
            <a:pPr lvl="1"/>
            <a:r>
              <a:rPr lang="en-US" sz="1800" dirty="0" smtClean="0"/>
              <a:t>Advantages: more general (not sensitive to speed of machine).</a:t>
            </a:r>
          </a:p>
          <a:p>
            <a:pPr lvl="1"/>
            <a:r>
              <a:rPr lang="en-US" sz="1800" dirty="0" smtClean="0"/>
              <a:t>Disadvantages:  still applies only to specific data sets.</a:t>
            </a:r>
          </a:p>
          <a:p>
            <a:r>
              <a:rPr lang="en-US" sz="2400" dirty="0" smtClean="0"/>
              <a:t>Symbolic execution times:</a:t>
            </a:r>
          </a:p>
          <a:p>
            <a:pPr lvl="1"/>
            <a:r>
              <a:rPr lang="en-US" sz="1800" dirty="0" smtClean="0"/>
              <a:t>Formulas for execution times or statement counts in terms of input size.</a:t>
            </a:r>
          </a:p>
          <a:p>
            <a:pPr lvl="1"/>
            <a:r>
              <a:rPr lang="en-US" sz="1800" dirty="0" smtClean="0"/>
              <a:t>Advantages: applies to all inputs, makes scaling clear.</a:t>
            </a:r>
          </a:p>
          <a:p>
            <a:pPr lvl="1"/>
            <a:r>
              <a:rPr lang="en-US" sz="1800" dirty="0" smtClean="0"/>
              <a:t>Disadvantage: practical formula must be approximate, may tell very little about actual time.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029200"/>
          </a:xfrm>
        </p:spPr>
        <p:txBody>
          <a:bodyPr>
            <a:normAutofit/>
          </a:bodyPr>
          <a:lstStyle/>
          <a:p>
            <a:r>
              <a:rPr lang="en-US" dirty="0" smtClean="0"/>
              <a:t>An algorithm for processing a retail store's inventory takes: </a:t>
            </a:r>
          </a:p>
          <a:p>
            <a:pPr lvl="1"/>
            <a:r>
              <a:rPr lang="en-US" i="1" dirty="0" smtClean="0"/>
              <a:t>10,000 ms</a:t>
            </a:r>
            <a:r>
              <a:rPr lang="en-US" dirty="0" smtClean="0"/>
              <a:t> to read the initial inventory from disk, and then </a:t>
            </a:r>
          </a:p>
          <a:p>
            <a:pPr lvl="1"/>
            <a:r>
              <a:rPr lang="en-US" i="1" dirty="0" smtClean="0"/>
              <a:t>10 ms </a:t>
            </a:r>
            <a:r>
              <a:rPr lang="en-US" dirty="0" smtClean="0"/>
              <a:t>to process each transaction</a:t>
            </a:r>
          </a:p>
          <a:p>
            <a:pPr lvl="1"/>
            <a:r>
              <a:rPr lang="en-US" dirty="0" smtClean="0"/>
              <a:t>Processing </a:t>
            </a:r>
            <a:r>
              <a:rPr lang="en-US" i="1" dirty="0" smtClean="0"/>
              <a:t>n</a:t>
            </a:r>
            <a:r>
              <a:rPr lang="en-US" dirty="0" smtClean="0"/>
              <a:t> transactions takes </a:t>
            </a:r>
            <a:r>
              <a:rPr lang="en-US" i="1" dirty="0" smtClean="0"/>
              <a:t>(10,000 + 10 * n) </a:t>
            </a:r>
            <a:r>
              <a:rPr lang="en-US" dirty="0" err="1" smtClean="0"/>
              <a:t>ms.</a:t>
            </a:r>
            <a:endParaRPr lang="en-US" dirty="0" smtClean="0"/>
          </a:p>
          <a:p>
            <a:pPr lvl="1"/>
            <a:r>
              <a:rPr lang="en-US" i="1" dirty="0" smtClean="0"/>
              <a:t>10 * n </a:t>
            </a:r>
            <a:r>
              <a:rPr lang="en-US" dirty="0" smtClean="0"/>
              <a:t>is more important if </a:t>
            </a:r>
            <a:r>
              <a:rPr lang="en-US" i="1" dirty="0" smtClean="0"/>
              <a:t>n</a:t>
            </a:r>
            <a:r>
              <a:rPr lang="en-US" dirty="0" smtClean="0"/>
              <a:t> is very large.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Asymptotic Cost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The constant coefficients can change:</a:t>
            </a:r>
          </a:p>
          <a:p>
            <a:pPr lvl="1"/>
            <a:r>
              <a:rPr lang="en-US" dirty="0" smtClean="0"/>
              <a:t>If we had a faster computer or,</a:t>
            </a:r>
          </a:p>
          <a:p>
            <a:pPr lvl="1"/>
            <a:r>
              <a:rPr lang="en-US" dirty="0" smtClean="0"/>
              <a:t>Use a different language or compiler. </a:t>
            </a:r>
          </a:p>
          <a:p>
            <a:r>
              <a:rPr lang="en-US" dirty="0" smtClean="0"/>
              <a:t>The constant factors can get smaller as technology improves.</a:t>
            </a:r>
          </a:p>
          <a:p>
            <a:r>
              <a:rPr lang="en-US" dirty="0" smtClean="0"/>
              <a:t>We want to express the speed of an algorithm </a:t>
            </a:r>
            <a:r>
              <a:rPr lang="en-US" i="1" dirty="0" smtClean="0"/>
              <a:t>independently</a:t>
            </a:r>
            <a:r>
              <a:rPr lang="en-US" dirty="0" smtClean="0"/>
              <a:t> of a </a:t>
            </a:r>
            <a:r>
              <a:rPr lang="en-US" i="1" dirty="0" smtClean="0"/>
              <a:t>specific implementation </a:t>
            </a:r>
            <a:r>
              <a:rPr lang="en-US" dirty="0" smtClean="0"/>
              <a:t>on a </a:t>
            </a:r>
            <a:r>
              <a:rPr lang="en-US" i="1" dirty="0" smtClean="0"/>
              <a:t>specific machine. </a:t>
            </a:r>
          </a:p>
          <a:p>
            <a:r>
              <a:rPr lang="en-US" dirty="0" smtClean="0"/>
              <a:t>We examine the cost of the algorithms for large input sets i.e. </a:t>
            </a:r>
            <a:r>
              <a:rPr lang="en-US" i="1" dirty="0" smtClean="0"/>
              <a:t>the asymptotic cost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i="1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Big-Oh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458200" cy="4953000"/>
          </a:xfrm>
        </p:spPr>
        <p:txBody>
          <a:bodyPr>
            <a:normAutofit/>
          </a:bodyPr>
          <a:lstStyle/>
          <a:p>
            <a:r>
              <a:rPr lang="en-US" dirty="0" smtClean="0"/>
              <a:t>Specify bounding from above:</a:t>
            </a:r>
          </a:p>
          <a:p>
            <a:pPr lvl="1"/>
            <a:r>
              <a:rPr lang="en-US" dirty="0" smtClean="0"/>
              <a:t>Big-Oh says how slowly code might run as its input size grows. </a:t>
            </a:r>
          </a:p>
          <a:p>
            <a:r>
              <a:rPr lang="en-US" dirty="0" smtClean="0"/>
              <a:t>Let </a:t>
            </a:r>
            <a:r>
              <a:rPr lang="en-US" i="1" dirty="0" smtClean="0"/>
              <a:t>n</a:t>
            </a:r>
            <a:r>
              <a:rPr lang="en-US" dirty="0" smtClean="0"/>
              <a:t> be the size of a program's input. Let </a:t>
            </a:r>
            <a:r>
              <a:rPr lang="en-US" i="1" dirty="0" smtClean="0"/>
              <a:t>T(n)</a:t>
            </a:r>
            <a:r>
              <a:rPr lang="en-US" dirty="0" smtClean="0"/>
              <a:t> be a function that equals to the algorithm's running time, given an input of size </a:t>
            </a:r>
            <a:r>
              <a:rPr lang="en-US" i="1" dirty="0" smtClean="0"/>
              <a:t>n</a:t>
            </a:r>
            <a:r>
              <a:rPr lang="en-US" dirty="0" smtClean="0"/>
              <a:t>. </a:t>
            </a:r>
          </a:p>
          <a:p>
            <a:r>
              <a:rPr lang="en-US" dirty="0" smtClean="0"/>
              <a:t>Let </a:t>
            </a:r>
            <a:r>
              <a:rPr lang="en-US" i="1" dirty="0" smtClean="0"/>
              <a:t>f(n) </a:t>
            </a:r>
            <a:r>
              <a:rPr lang="en-US" dirty="0" smtClean="0"/>
              <a:t>be another function. We say that 					   if and only if                            whenever </a:t>
            </a:r>
            <a:r>
              <a:rPr lang="en-US" i="1" dirty="0" smtClean="0"/>
              <a:t>n</a:t>
            </a:r>
            <a:r>
              <a:rPr lang="en-US" dirty="0" smtClean="0"/>
              <a:t> is big, and for some constant </a:t>
            </a:r>
            <a:r>
              <a:rPr lang="en-US" i="1" dirty="0" smtClean="0"/>
              <a:t>c.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5486400" y="5270500"/>
          <a:ext cx="2438400" cy="520700"/>
        </p:xfrm>
        <a:graphic>
          <a:graphicData uri="http://schemas.openxmlformats.org/presentationml/2006/ole">
            <p:oleObj spid="_x0000_s18433" name="Equation" r:id="rId4" imgW="952200" imgH="203040" progId="Equation.3">
              <p:embed/>
            </p:oleObj>
          </a:graphicData>
        </a:graphic>
      </p:graphicFrame>
      <p:graphicFrame>
        <p:nvGraphicFramePr>
          <p:cNvPr id="18434" name="Object 2"/>
          <p:cNvGraphicFramePr>
            <a:graphicFrameLocks noChangeAspect="1"/>
          </p:cNvGraphicFramePr>
          <p:nvPr/>
        </p:nvGraphicFramePr>
        <p:xfrm>
          <a:off x="762000" y="5257800"/>
          <a:ext cx="2362200" cy="491314"/>
        </p:xfrm>
        <a:graphic>
          <a:graphicData uri="http://schemas.openxmlformats.org/presentationml/2006/ole">
            <p:oleObj spid="_x0000_s18434" name="Equation" r:id="rId5" imgW="977760" imgH="203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1955</TotalTime>
  <Words>1375</Words>
  <Application>Microsoft Office PowerPoint</Application>
  <PresentationFormat>On-screen Show (4:3)</PresentationFormat>
  <Paragraphs>261</Paragraphs>
  <Slides>29</Slides>
  <Notes>29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1" baseType="lpstr">
      <vt:lpstr>Office Theme</vt:lpstr>
      <vt:lpstr>Equation</vt:lpstr>
      <vt:lpstr>CS 61B Data Structures and Programming Methodology </vt:lpstr>
      <vt:lpstr>So far…</vt:lpstr>
      <vt:lpstr>Now...</vt:lpstr>
      <vt:lpstr>Measuring Cost</vt:lpstr>
      <vt:lpstr>What Does Cost Mean?</vt:lpstr>
      <vt:lpstr>Cost Measures (Time)</vt:lpstr>
      <vt:lpstr>Example</vt:lpstr>
      <vt:lpstr>Asymptotic Cost</vt:lpstr>
      <vt:lpstr>Big-Oh</vt:lpstr>
      <vt:lpstr>Example</vt:lpstr>
      <vt:lpstr>Definition</vt:lpstr>
      <vt:lpstr>Slide 12</vt:lpstr>
      <vt:lpstr>Examples</vt:lpstr>
      <vt:lpstr>More Examples</vt:lpstr>
      <vt:lpstr>Important Big-Oh Sets</vt:lpstr>
      <vt:lpstr>Example</vt:lpstr>
      <vt:lpstr>Caveats About Constants</vt:lpstr>
      <vt:lpstr>Caveats About Constants</vt:lpstr>
      <vt:lpstr>Caveats About Constants</vt:lpstr>
      <vt:lpstr>Omega</vt:lpstr>
      <vt:lpstr>Examples</vt:lpstr>
      <vt:lpstr>Definition</vt:lpstr>
      <vt:lpstr>Slide 23</vt:lpstr>
      <vt:lpstr>Theta</vt:lpstr>
      <vt:lpstr>Slide 25</vt:lpstr>
      <vt:lpstr>Interpreting </vt:lpstr>
      <vt:lpstr>Analysis Example 1</vt:lpstr>
      <vt:lpstr>Analysis Example 2</vt:lpstr>
      <vt:lpstr>Analysis Example 3</vt:lpstr>
    </vt:vector>
  </TitlesOfParts>
  <Company>UC Berkeley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61B Data Structures and Programming Methodology </dc:title>
  <dc:creator>David Qin Sun</dc:creator>
  <cp:lastModifiedBy>David Qin Sun</cp:lastModifiedBy>
  <cp:revision>636</cp:revision>
  <dcterms:created xsi:type="dcterms:W3CDTF">2008-07-07T03:40:18Z</dcterms:created>
  <dcterms:modified xsi:type="dcterms:W3CDTF">2008-07-10T23:38:24Z</dcterms:modified>
</cp:coreProperties>
</file>