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7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5625-A921-D243-B77E-4FFC50F020D8}" type="datetimeFigureOut">
              <a:rPr lang="en-US" smtClean="0"/>
              <a:pPr/>
              <a:t>8/10/08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B64D-E638-594E-BA3B-07DB7D7D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5625-A921-D243-B77E-4FFC50F020D8}" type="datetimeFigureOut">
              <a:rPr lang="en-US" smtClean="0"/>
              <a:pPr/>
              <a:t>8/10/08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B64D-E638-594E-BA3B-07DB7D7D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5625-A921-D243-B77E-4FFC50F020D8}" type="datetimeFigureOut">
              <a:rPr lang="en-US" smtClean="0"/>
              <a:pPr/>
              <a:t>8/10/08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B64D-E638-594E-BA3B-07DB7D7D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5625-A921-D243-B77E-4FFC50F020D8}" type="datetimeFigureOut">
              <a:rPr lang="en-US" smtClean="0"/>
              <a:pPr/>
              <a:t>8/10/08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B64D-E638-594E-BA3B-07DB7D7D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5625-A921-D243-B77E-4FFC50F020D8}" type="datetimeFigureOut">
              <a:rPr lang="en-US" smtClean="0"/>
              <a:pPr/>
              <a:t>8/10/08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B64D-E638-594E-BA3B-07DB7D7D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5625-A921-D243-B77E-4FFC50F020D8}" type="datetimeFigureOut">
              <a:rPr lang="en-US" smtClean="0"/>
              <a:pPr/>
              <a:t>8/10/08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B64D-E638-594E-BA3B-07DB7D7D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5625-A921-D243-B77E-4FFC50F020D8}" type="datetimeFigureOut">
              <a:rPr lang="en-US" smtClean="0"/>
              <a:pPr/>
              <a:t>8/10/08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B64D-E638-594E-BA3B-07DB7D7D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5625-A921-D243-B77E-4FFC50F020D8}" type="datetimeFigureOut">
              <a:rPr lang="en-US" smtClean="0"/>
              <a:pPr/>
              <a:t>8/10/08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B64D-E638-594E-BA3B-07DB7D7D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5625-A921-D243-B77E-4FFC50F020D8}" type="datetimeFigureOut">
              <a:rPr lang="en-US" smtClean="0"/>
              <a:pPr/>
              <a:t>8/10/08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B64D-E638-594E-BA3B-07DB7D7D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5625-A921-D243-B77E-4FFC50F020D8}" type="datetimeFigureOut">
              <a:rPr lang="en-US" smtClean="0"/>
              <a:pPr/>
              <a:t>8/10/08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B64D-E638-594E-BA3B-07DB7D7D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5625-A921-D243-B77E-4FFC50F020D8}" type="datetimeFigureOut">
              <a:rPr lang="en-US" smtClean="0"/>
              <a:pPr/>
              <a:t>8/10/08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B64D-E638-594E-BA3B-07DB7D7D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95625-A921-D243-B77E-4FFC50F020D8}" type="datetimeFigureOut">
              <a:rPr lang="en-US" smtClean="0"/>
              <a:pPr/>
              <a:t>8/10/08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7B64D-E638-594E-BA3B-07DB7D7D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CS 61B Data Structures and Programming Methodology 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Aug 7, 2008</a:t>
            </a:r>
          </a:p>
          <a:p>
            <a:r>
              <a:rPr lang="en-US" dirty="0" smtClean="0"/>
              <a:t>David Sun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r</a:t>
            </a:r>
            <a:r>
              <a:rPr lang="en-US" dirty="0" smtClean="0">
                <a:latin typeface="Courier New"/>
                <a:cs typeface="Courier New"/>
              </a:rPr>
              <a:t>emove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657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a node containing key </a:t>
            </a:r>
            <a:r>
              <a:rPr lang="en-US" i="1" dirty="0" err="1" smtClean="0"/>
              <a:t>k</a:t>
            </a:r>
            <a:r>
              <a:rPr lang="en-US" dirty="0" smtClean="0"/>
              <a:t> using the same algorithm as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find()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null</a:t>
            </a:r>
            <a:r>
              <a:rPr lang="en-US" dirty="0" smtClean="0"/>
              <a:t> if </a:t>
            </a:r>
            <a:r>
              <a:rPr lang="en-US" i="1" dirty="0" err="1" smtClean="0"/>
              <a:t>k</a:t>
            </a:r>
            <a:r>
              <a:rPr lang="en-US" dirty="0" smtClean="0"/>
              <a:t> is not in the tree;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is found in a leaf node, remove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is found in an internal node, replace it with the entry with the </a:t>
            </a:r>
            <a:r>
              <a:rPr lang="en-US" i="1" dirty="0" smtClean="0"/>
              <a:t>next higher key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remove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Remove could potentially empty a 1-key leaf node, so we need to </a:t>
            </a:r>
            <a:r>
              <a:rPr lang="en-US" i="1" dirty="0" smtClean="0"/>
              <a:t>eliminate </a:t>
            </a:r>
            <a:r>
              <a:rPr lang="en-US" dirty="0" smtClean="0"/>
              <a:t>all 1-key nodes by turning it into either a 2-key node through </a:t>
            </a:r>
            <a:r>
              <a:rPr lang="en-US" i="1" dirty="0" smtClean="0"/>
              <a:t>rotation</a:t>
            </a:r>
            <a:r>
              <a:rPr lang="en-US" dirty="0" smtClean="0"/>
              <a:t> or a 3-key node through </a:t>
            </a:r>
            <a:r>
              <a:rPr lang="en-US" i="1" dirty="0" smtClean="0"/>
              <a:t>fusion.</a:t>
            </a:r>
          </a:p>
          <a:p>
            <a:r>
              <a:rPr lang="en-US" i="1" dirty="0" smtClean="0"/>
              <a:t>Case 1 if there is an adjacent sibling with more than 1 key:</a:t>
            </a:r>
          </a:p>
          <a:p>
            <a:pPr lvl="1"/>
            <a:r>
              <a:rPr lang="en-US" dirty="0" smtClean="0"/>
              <a:t>Steal a key from this adjacent sibling.</a:t>
            </a:r>
          </a:p>
          <a:p>
            <a:pPr lvl="1"/>
            <a:r>
              <a:rPr lang="en-US" dirty="0" smtClean="0"/>
              <a:t>To maintain the 2-3-4 tree invariant, perform a </a:t>
            </a:r>
            <a:r>
              <a:rPr lang="en-US" i="1" dirty="0" smtClean="0"/>
              <a:t>rotation</a:t>
            </a:r>
            <a:r>
              <a:rPr lang="en-US" dirty="0" smtClean="0"/>
              <a:t> by moving a key from the sibling to the parent and moving a key from the parent to the 1-key node.  </a:t>
            </a:r>
          </a:p>
          <a:p>
            <a:pPr lvl="1"/>
            <a:r>
              <a:rPr lang="en-US" dirty="0" smtClean="0"/>
              <a:t>If the moved key in the sibling has a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S, </a:t>
            </a:r>
            <a:r>
              <a:rPr lang="en-US" dirty="0" smtClean="0"/>
              <a:t>then that </a:t>
            </a:r>
            <a:r>
              <a:rPr lang="en-US" dirty="0" err="1" smtClean="0"/>
              <a:t>subtree</a:t>
            </a:r>
            <a:r>
              <a:rPr lang="en-US" dirty="0" smtClean="0"/>
              <a:t> is moved to the 1-key node (now a 2-key node).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remove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Case 2 if no adjacent siblings have more than 1 child:</a:t>
            </a:r>
          </a:p>
          <a:p>
            <a:pPr lvl="1"/>
            <a:r>
              <a:rPr lang="en-US" dirty="0" smtClean="0"/>
              <a:t>Steal a key from the parent and </a:t>
            </a:r>
            <a:r>
              <a:rPr lang="en-US" i="1" dirty="0" smtClean="0"/>
              <a:t>fuse </a:t>
            </a:r>
            <a:r>
              <a:rPr lang="en-US" dirty="0" smtClean="0"/>
              <a:t>the 1-key node, the key from the parent node, and the 1-key sibling node into one node.  </a:t>
            </a:r>
          </a:p>
          <a:p>
            <a:pPr lvl="1"/>
            <a:r>
              <a:rPr lang="en-US" dirty="0" smtClean="0"/>
              <a:t>Since the parent  must be visited before the current node, it must have at least 2 keys (unless it’s the root). 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remove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Case 3 if the parent is the root and contains only one key, no adjacent sibling has more than one key:</a:t>
            </a:r>
          </a:p>
          <a:p>
            <a:pPr lvl="1"/>
            <a:r>
              <a:rPr lang="en-US" i="1" dirty="0" smtClean="0"/>
              <a:t>Fuse </a:t>
            </a:r>
            <a:r>
              <a:rPr lang="en-US" dirty="0" smtClean="0"/>
              <a:t>the current 1-key node, its 1-key sibling, and the 1-key root into one 3-key node that serves as the new root.  </a:t>
            </a:r>
          </a:p>
          <a:p>
            <a:pPr lvl="1"/>
            <a:r>
              <a:rPr lang="en-US" dirty="0" smtClean="0"/>
              <a:t>The only case where the depth of the tree decreases by one.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2-3-4 tree with depth </a:t>
            </a:r>
            <a:r>
              <a:rPr lang="en-US" i="1" dirty="0" err="1" smtClean="0"/>
              <a:t>d</a:t>
            </a:r>
            <a:r>
              <a:rPr lang="en-US" dirty="0" smtClean="0"/>
              <a:t> has between </a:t>
            </a:r>
            <a:r>
              <a:rPr lang="en-US" i="1" dirty="0" smtClean="0"/>
              <a:t>2</a:t>
            </a:r>
            <a:r>
              <a:rPr lang="en-US" i="1" baseline="30000" dirty="0" smtClean="0"/>
              <a:t>d</a:t>
            </a:r>
            <a:r>
              <a:rPr lang="en-US" dirty="0" smtClean="0"/>
              <a:t> (if all the nodes are 1-key nodes) and </a:t>
            </a:r>
            <a:r>
              <a:rPr lang="en-US" i="1" dirty="0" smtClean="0"/>
              <a:t>4</a:t>
            </a:r>
            <a:r>
              <a:rPr lang="en-US" i="1" baseline="30000" dirty="0" smtClean="0"/>
              <a:t>d</a:t>
            </a:r>
            <a:r>
              <a:rPr lang="en-US" dirty="0" smtClean="0"/>
              <a:t> (if all the nodes are 3-key nodes) leaves.  </a:t>
            </a:r>
          </a:p>
          <a:p>
            <a:r>
              <a:rPr lang="en-US" dirty="0" smtClean="0"/>
              <a:t>If </a:t>
            </a:r>
            <a:r>
              <a:rPr lang="en-US" i="1" dirty="0" err="1" smtClean="0"/>
              <a:t>n</a:t>
            </a:r>
            <a:r>
              <a:rPr lang="en-US" dirty="0" smtClean="0"/>
              <a:t> is the total number of nodes, then </a:t>
            </a:r>
            <a:r>
              <a:rPr lang="en-US" i="1" dirty="0" err="1" smtClean="0"/>
              <a:t>n</a:t>
            </a:r>
            <a:r>
              <a:rPr lang="en-US" i="1" dirty="0" smtClean="0"/>
              <a:t> &gt;= 2</a:t>
            </a:r>
            <a:r>
              <a:rPr lang="en-US" i="1" baseline="30000" dirty="0" smtClean="0"/>
              <a:t>(d+1) </a:t>
            </a:r>
            <a:r>
              <a:rPr lang="en-US" i="1" dirty="0" smtClean="0"/>
              <a:t>- 1</a:t>
            </a:r>
            <a:r>
              <a:rPr lang="en-US" dirty="0" smtClean="0"/>
              <a:t>. Taking</a:t>
            </a:r>
            <a:r>
              <a:rPr lang="en-US" dirty="0"/>
              <a:t> </a:t>
            </a:r>
            <a:r>
              <a:rPr lang="en-US" dirty="0" smtClean="0"/>
              <a:t>the logarithm of both sides, </a:t>
            </a:r>
            <a:r>
              <a:rPr lang="en-US" i="1" dirty="0" err="1" smtClean="0"/>
              <a:t>d</a:t>
            </a:r>
            <a:r>
              <a:rPr lang="en-US" dirty="0" smtClean="0"/>
              <a:t> is in </a:t>
            </a:r>
            <a:r>
              <a:rPr lang="en-US" i="1" dirty="0" err="1" smtClean="0"/>
              <a:t>O(log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2-3-4 tree operations are more complicated than corresponding operations for binary search trees, so the time required to process a </a:t>
            </a:r>
            <a:r>
              <a:rPr lang="en-US" i="1" dirty="0" smtClean="0"/>
              <a:t>single </a:t>
            </a:r>
            <a:r>
              <a:rPr lang="en-US" dirty="0" smtClean="0"/>
              <a:t>node is longer, but still in </a:t>
            </a:r>
            <a:r>
              <a:rPr lang="en-US" i="1" dirty="0" smtClean="0"/>
              <a:t>O(1)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The number of nodes visited is proportional to the depth of the tree. </a:t>
            </a:r>
          </a:p>
          <a:p>
            <a:pPr lvl="1"/>
            <a:r>
              <a:rPr lang="en-US" dirty="0" smtClean="0"/>
              <a:t> Hence, the running times of the </a:t>
            </a:r>
            <a:r>
              <a:rPr lang="en-US" dirty="0" smtClean="0">
                <a:latin typeface="Courier New"/>
                <a:cs typeface="Courier New"/>
              </a:rPr>
              <a:t>find</a:t>
            </a:r>
            <a:r>
              <a:rPr lang="en-US" sz="2839" dirty="0">
                <a:latin typeface="Courier New"/>
                <a:cs typeface="Courier New"/>
              </a:rPr>
              <a:t>()</a:t>
            </a:r>
            <a:r>
              <a:rPr lang="en-US" dirty="0" smtClean="0"/>
              <a:t>, </a:t>
            </a:r>
            <a:r>
              <a:rPr lang="en-US" sz="2839" dirty="0">
                <a:latin typeface="Courier New"/>
                <a:cs typeface="Courier New"/>
              </a:rPr>
              <a:t>insert()</a:t>
            </a:r>
            <a:r>
              <a:rPr lang="en-US" dirty="0" smtClean="0"/>
              <a:t>, and </a:t>
            </a:r>
            <a:r>
              <a:rPr lang="en-US" sz="2839" dirty="0">
                <a:latin typeface="Courier New"/>
                <a:cs typeface="Courier New"/>
              </a:rPr>
              <a:t>remove()</a:t>
            </a:r>
            <a:r>
              <a:rPr lang="en-US" dirty="0" smtClean="0"/>
              <a:t> operations are in </a:t>
            </a:r>
            <a:r>
              <a:rPr lang="en-US" i="1" dirty="0" err="1" smtClean="0"/>
              <a:t>O(d</a:t>
            </a:r>
            <a:r>
              <a:rPr lang="en-US" i="1" dirty="0" smtClean="0"/>
              <a:t>)</a:t>
            </a:r>
            <a:r>
              <a:rPr lang="en-US" dirty="0" smtClean="0"/>
              <a:t> and hence in </a:t>
            </a:r>
            <a:r>
              <a:rPr lang="en-US" i="1" dirty="0" err="1" smtClean="0"/>
              <a:t>O(log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)</a:t>
            </a:r>
            <a:r>
              <a:rPr lang="en-US" dirty="0" smtClean="0"/>
              <a:t>, even in the worst case.</a:t>
            </a:r>
          </a:p>
          <a:p>
            <a:pPr lvl="1"/>
            <a:r>
              <a:rPr lang="en-US" dirty="0" smtClean="0"/>
              <a:t>Compare this with the </a:t>
            </a:r>
            <a:r>
              <a:rPr lang="en-US" i="1" dirty="0" err="1" smtClean="0"/>
              <a:t>Theta(n</a:t>
            </a:r>
            <a:r>
              <a:rPr lang="en-US" i="1" dirty="0" smtClean="0"/>
              <a:t>)</a:t>
            </a:r>
            <a:r>
              <a:rPr lang="en-US" dirty="0" smtClean="0"/>
              <a:t> worst-case time of ordinary binary search trees.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Splay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splay tree is a type of </a:t>
            </a:r>
            <a:r>
              <a:rPr lang="en-US" i="1" dirty="0" smtClean="0"/>
              <a:t>balanced binary search tree</a:t>
            </a:r>
            <a:r>
              <a:rPr lang="en-US" dirty="0" smtClean="0"/>
              <a:t>.  Structurally, it is identical to an ordinary binary search tree; the only difference is in the algorithms for finding, inserting, and deleting entries.</a:t>
            </a:r>
          </a:p>
          <a:p>
            <a:r>
              <a:rPr lang="en-US" dirty="0" smtClean="0"/>
              <a:t>All splay tree operations run in </a:t>
            </a:r>
            <a:r>
              <a:rPr lang="en-US" i="1" dirty="0" err="1" smtClean="0"/>
              <a:t>O(log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) </a:t>
            </a:r>
            <a:r>
              <a:rPr lang="en-US" dirty="0" smtClean="0"/>
              <a:t>time on average, where </a:t>
            </a:r>
            <a:r>
              <a:rPr lang="en-US" i="1" dirty="0" err="1" smtClean="0"/>
              <a:t>n</a:t>
            </a:r>
            <a:r>
              <a:rPr lang="en-US" dirty="0" smtClean="0"/>
              <a:t> is the number of entries in the tree.  Any single operation can take </a:t>
            </a:r>
            <a:r>
              <a:rPr lang="en-US" i="1" dirty="0" err="1" smtClean="0"/>
              <a:t>Theta(n</a:t>
            </a:r>
            <a:r>
              <a:rPr lang="en-US" i="1" dirty="0" smtClean="0"/>
              <a:t>)</a:t>
            </a:r>
            <a:r>
              <a:rPr lang="en-US" dirty="0" smtClean="0"/>
              <a:t> time in the worst case.  But any sequence of </a:t>
            </a:r>
            <a:r>
              <a:rPr lang="en-US" i="1" dirty="0" err="1" smtClean="0"/>
              <a:t>k</a:t>
            </a:r>
            <a:r>
              <a:rPr lang="en-US" dirty="0" smtClean="0"/>
              <a:t> splay tree operations, with the tree initially empty and never exceeding </a:t>
            </a:r>
            <a:r>
              <a:rPr lang="en-US" i="1" dirty="0" err="1" smtClean="0"/>
              <a:t>n</a:t>
            </a:r>
            <a:r>
              <a:rPr lang="en-US" dirty="0" smtClean="0"/>
              <a:t> items, takes </a:t>
            </a:r>
            <a:r>
              <a:rPr lang="en-US" i="1" dirty="0" err="1" smtClean="0"/>
              <a:t>O(k</a:t>
            </a:r>
            <a:r>
              <a:rPr lang="en-US" i="1" dirty="0" smtClean="0"/>
              <a:t> log </a:t>
            </a:r>
            <a:r>
              <a:rPr lang="en-US" i="1" dirty="0" err="1" smtClean="0"/>
              <a:t>n</a:t>
            </a:r>
            <a:r>
              <a:rPr lang="en-US" i="1" dirty="0" smtClean="0"/>
              <a:t>) </a:t>
            </a:r>
            <a:r>
              <a:rPr lang="en-US" dirty="0" smtClean="0"/>
              <a:t>worst-case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Rotation is a procedure that keeps splay tree (and other balanced search trees) balanced.</a:t>
            </a:r>
          </a:p>
          <a:p>
            <a:r>
              <a:rPr lang="en-US" dirty="0" smtClean="0"/>
              <a:t>There are two types -- a left rotation and a right rotation -- and each is the other’s reverse.</a:t>
            </a:r>
          </a:p>
          <a:p>
            <a:r>
              <a:rPr lang="en-US" dirty="0" smtClean="0"/>
              <a:t>The rotation procedure preserves the </a:t>
            </a:r>
            <a:r>
              <a:rPr lang="en-US" i="1" dirty="0" smtClean="0"/>
              <a:t>binary search tree invariant</a:t>
            </a:r>
            <a:r>
              <a:rPr lang="en-US" dirty="0" smtClean="0"/>
              <a:t>, i.e. after the rotation, the left </a:t>
            </a:r>
            <a:r>
              <a:rPr lang="en-US" dirty="0" err="1" smtClean="0"/>
              <a:t>subtree</a:t>
            </a:r>
            <a:r>
              <a:rPr lang="en-US" dirty="0" smtClean="0"/>
              <a:t> is less than or equal to the root and the right </a:t>
            </a:r>
            <a:r>
              <a:rPr lang="en-US" dirty="0" err="1" smtClean="0"/>
              <a:t>subtree</a:t>
            </a:r>
            <a:r>
              <a:rPr lang="en-US" dirty="0" smtClean="0"/>
              <a:t> is more than or equal to the root.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find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alk down the tree until we find the entry with key </a:t>
            </a:r>
            <a:r>
              <a:rPr lang="en-US" dirty="0" err="1" smtClean="0"/>
              <a:t>k</a:t>
            </a:r>
            <a:r>
              <a:rPr lang="en-US" dirty="0" smtClean="0"/>
              <a:t>, or reach a dead end (just like binary search tree).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both cases, splay the last visited node </a:t>
            </a:r>
            <a:r>
              <a:rPr lang="en-US" i="1" dirty="0" smtClean="0"/>
              <a:t>X</a:t>
            </a:r>
            <a:r>
              <a:rPr lang="en-US" dirty="0" smtClean="0"/>
              <a:t> (where the search ended) up the tree to become the new root via a sequence of rotations.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Recently accessed entries are near the root of the tree, so if you access the same few entries repeatedly, accesses will be very fast.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lies deeply down an unbalanced branch of the tree, the splay operation will improve the balance along that branch.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Case 1 </a:t>
            </a:r>
            <a:r>
              <a:rPr lang="en-US" i="1" dirty="0" smtClean="0"/>
              <a:t>X</a:t>
            </a:r>
            <a:r>
              <a:rPr lang="en-US" dirty="0" smtClean="0"/>
              <a:t> is the right child of a left child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P</a:t>
            </a:r>
            <a:r>
              <a:rPr lang="en-US" dirty="0" smtClean="0"/>
              <a:t> be the parent of </a:t>
            </a:r>
            <a:r>
              <a:rPr lang="en-US" i="1" dirty="0" smtClean="0"/>
              <a:t>X</a:t>
            </a:r>
            <a:r>
              <a:rPr lang="en-US" dirty="0" smtClean="0"/>
              <a:t>,  and let </a:t>
            </a:r>
            <a:r>
              <a:rPr lang="en-US" i="1" dirty="0" smtClean="0"/>
              <a:t>G</a:t>
            </a:r>
            <a:r>
              <a:rPr lang="en-US" dirty="0" smtClean="0"/>
              <a:t> be the grandparent of </a:t>
            </a:r>
            <a:r>
              <a:rPr lang="en-US" i="1" dirty="0" smtClean="0"/>
              <a:t>X</a:t>
            </a:r>
            <a:r>
              <a:rPr lang="en-US" dirty="0" smtClean="0"/>
              <a:t>, first rotate </a:t>
            </a:r>
            <a:r>
              <a:rPr lang="en-US" i="1" dirty="0" smtClean="0"/>
              <a:t>X </a:t>
            </a:r>
            <a:r>
              <a:rPr lang="en-US" dirty="0" smtClean="0"/>
              <a:t>and </a:t>
            </a:r>
            <a:r>
              <a:rPr lang="en-US" i="1" dirty="0" smtClean="0"/>
              <a:t>P</a:t>
            </a:r>
            <a:r>
              <a:rPr lang="en-US" dirty="0" smtClean="0"/>
              <a:t> left and then rotate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right. </a:t>
            </a:r>
          </a:p>
          <a:p>
            <a:pPr lvl="1"/>
            <a:r>
              <a:rPr lang="en-US" dirty="0" smtClean="0"/>
              <a:t>called the </a:t>
            </a:r>
            <a:r>
              <a:rPr lang="en-US" i="1" dirty="0" err="1" smtClean="0"/>
              <a:t>zig-zag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Case 1.1 </a:t>
            </a:r>
            <a:r>
              <a:rPr lang="en-US" i="1" dirty="0" smtClean="0"/>
              <a:t>X</a:t>
            </a:r>
            <a:r>
              <a:rPr lang="en-US" dirty="0" smtClean="0"/>
              <a:t> is a left child and </a:t>
            </a:r>
            <a:r>
              <a:rPr lang="en-US" i="1" dirty="0" smtClean="0"/>
              <a:t>P</a:t>
            </a:r>
            <a:r>
              <a:rPr lang="en-US" dirty="0" smtClean="0"/>
              <a:t> is a right child:</a:t>
            </a:r>
          </a:p>
          <a:p>
            <a:pPr lvl="1"/>
            <a:r>
              <a:rPr lang="en-US" dirty="0" smtClean="0"/>
              <a:t>rotate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dirty="0" smtClean="0"/>
              <a:t> right, then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left.</a:t>
            </a:r>
          </a:p>
          <a:p>
            <a:r>
              <a:rPr lang="en-US" dirty="0" smtClean="0"/>
              <a:t>Case 2 </a:t>
            </a:r>
            <a:r>
              <a:rPr lang="en-US" i="1" dirty="0" smtClean="0"/>
              <a:t>X</a:t>
            </a:r>
            <a:r>
              <a:rPr lang="en-US" dirty="0" smtClean="0"/>
              <a:t> is the left child of a left child</a:t>
            </a:r>
          </a:p>
          <a:p>
            <a:pPr lvl="1"/>
            <a:r>
              <a:rPr lang="en-US" dirty="0" smtClean="0"/>
              <a:t>start with the grandparent, and rotate </a:t>
            </a:r>
            <a:r>
              <a:rPr lang="en-US" i="1" dirty="0" smtClean="0"/>
              <a:t>G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dirty="0" smtClean="0"/>
              <a:t> right. Then, rotate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X</a:t>
            </a:r>
            <a:r>
              <a:rPr lang="en-US" dirty="0" smtClean="0"/>
              <a:t> right.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alled the </a:t>
            </a:r>
            <a:r>
              <a:rPr lang="en-US" i="1" dirty="0" err="1" smtClean="0"/>
              <a:t>zig-zig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Case 2.1 </a:t>
            </a:r>
            <a:r>
              <a:rPr lang="en-US" i="1" dirty="0" smtClean="0"/>
              <a:t>X </a:t>
            </a:r>
            <a:r>
              <a:rPr lang="en-US" dirty="0" smtClean="0"/>
              <a:t>is the right child of a right child</a:t>
            </a:r>
          </a:p>
          <a:p>
            <a:pPr lvl="1"/>
            <a:r>
              <a:rPr lang="en-US" dirty="0" smtClean="0"/>
              <a:t>rotate </a:t>
            </a:r>
            <a:r>
              <a:rPr lang="en-US" i="1" dirty="0" smtClean="0"/>
              <a:t>G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dirty="0" smtClean="0"/>
              <a:t> left. rotate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X</a:t>
            </a:r>
            <a:r>
              <a:rPr lang="en-US" dirty="0" smtClean="0"/>
              <a:t> left.</a:t>
            </a:r>
          </a:p>
          <a:p>
            <a:pPr lvl="1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epeatedly apply </a:t>
            </a:r>
            <a:r>
              <a:rPr lang="en-US" dirty="0" err="1" smtClean="0"/>
              <a:t>zig-zag</a:t>
            </a:r>
            <a:r>
              <a:rPr lang="en-US" dirty="0" smtClean="0"/>
              <a:t> and </a:t>
            </a:r>
            <a:r>
              <a:rPr lang="en-US" dirty="0" err="1" smtClean="0"/>
              <a:t>zig-zig</a:t>
            </a:r>
            <a:r>
              <a:rPr lang="en-US" dirty="0" smtClean="0"/>
              <a:t> rotations to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pair of rotations raises </a:t>
            </a:r>
            <a:r>
              <a:rPr lang="en-US" i="1" dirty="0" smtClean="0"/>
              <a:t>X</a:t>
            </a:r>
            <a:r>
              <a:rPr lang="en-US" dirty="0" smtClean="0"/>
              <a:t> two levels higher in the tree. 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ventually, either </a:t>
            </a:r>
            <a:r>
              <a:rPr lang="en-US" i="1" dirty="0" smtClean="0"/>
              <a:t>X</a:t>
            </a:r>
            <a:r>
              <a:rPr lang="en-US" dirty="0" smtClean="0"/>
              <a:t> will reach the root (and we're done), or </a:t>
            </a:r>
            <a:r>
              <a:rPr lang="en-US" i="1" dirty="0" smtClean="0"/>
              <a:t>X</a:t>
            </a:r>
            <a:r>
              <a:rPr lang="en-US" dirty="0" smtClean="0"/>
              <a:t> will become the child of the root</a:t>
            </a:r>
          </a:p>
          <a:p>
            <a:r>
              <a:rPr lang="en-US" dirty="0" smtClean="0"/>
              <a:t>Case 3 </a:t>
            </a:r>
            <a:r>
              <a:rPr lang="en-US" i="1" dirty="0" smtClean="0"/>
              <a:t>X's</a:t>
            </a:r>
            <a:r>
              <a:rPr lang="en-US" dirty="0" smtClean="0"/>
              <a:t> parent </a:t>
            </a:r>
            <a:r>
              <a:rPr lang="en-US" i="1" dirty="0" smtClean="0"/>
              <a:t>P</a:t>
            </a:r>
            <a:r>
              <a:rPr lang="en-US" dirty="0" smtClean="0"/>
              <a:t> is the root:  </a:t>
            </a:r>
          </a:p>
          <a:p>
            <a:pPr lvl="1"/>
            <a:r>
              <a:rPr lang="en-US" dirty="0" smtClean="0"/>
              <a:t>rotate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dirty="0" smtClean="0"/>
              <a:t> so that </a:t>
            </a:r>
            <a:r>
              <a:rPr lang="en-US" i="1" dirty="0" smtClean="0"/>
              <a:t>X</a:t>
            </a:r>
            <a:r>
              <a:rPr lang="en-US" dirty="0" smtClean="0"/>
              <a:t> becomes the root. This is called "</a:t>
            </a:r>
            <a:r>
              <a:rPr lang="en-US" dirty="0" err="1" smtClean="0"/>
              <a:t>zig</a:t>
            </a:r>
            <a:r>
              <a:rPr lang="en-US" dirty="0" smtClean="0"/>
              <a:t>" case.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will be held next Thursday 14</a:t>
            </a:r>
            <a:r>
              <a:rPr lang="en-US" baseline="30000" dirty="0" smtClean="0"/>
              <a:t>th</a:t>
            </a:r>
            <a:r>
              <a:rPr lang="en-US" dirty="0" smtClean="0"/>
              <a:t> of Aug. Exact time TBA.</a:t>
            </a:r>
          </a:p>
          <a:p>
            <a:r>
              <a:rPr lang="en-US" dirty="0" smtClean="0"/>
              <a:t>Two review sessions next week, Tuesday and Wednesday during class with mock-exams.</a:t>
            </a:r>
          </a:p>
          <a:p>
            <a:r>
              <a:rPr lang="en-US" dirty="0" smtClean="0"/>
              <a:t>If you are taking CS61C and plan to take the CS61C exam on 14</a:t>
            </a:r>
            <a:r>
              <a:rPr lang="en-US" baseline="30000" dirty="0" smtClean="0"/>
              <a:t>th</a:t>
            </a:r>
            <a:r>
              <a:rPr lang="en-US" dirty="0" smtClean="0"/>
              <a:t> of Aug, please send me an email with your name and student ID.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Objects, Abstractions, Data Structures and Design </a:t>
            </a:r>
          </a:p>
          <a:p>
            <a:pPr lvl="1"/>
            <a:r>
              <a:rPr lang="en-US" dirty="0" smtClean="0"/>
              <a:t>Chapter 11.1 – 11.3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600200"/>
            <a:ext cx="42767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Binary Search Tree Running </a:t>
            </a:r>
            <a:r>
              <a:rPr lang="en-US" dirty="0"/>
              <a:t>Times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953000" cy="4906963"/>
          </a:xfrm>
        </p:spPr>
        <p:txBody>
          <a:bodyPr/>
          <a:lstStyle/>
          <a:p>
            <a:r>
              <a:rPr lang="en-US" sz="2400"/>
              <a:t>In a perfectly (full) balanced binary tree with height/depth </a:t>
            </a:r>
            <a:r>
              <a:rPr lang="en-US" sz="2400" i="1"/>
              <a:t>h</a:t>
            </a:r>
            <a:r>
              <a:rPr lang="en-US" sz="2400"/>
              <a:t>, the number of nodes </a:t>
            </a:r>
            <a:r>
              <a:rPr lang="en-US" sz="2400" i="1"/>
              <a:t>n = 2</a:t>
            </a:r>
            <a:r>
              <a:rPr lang="en-US" sz="2400" i="1" baseline="30000"/>
              <a:t>(h+1) </a:t>
            </a:r>
            <a:r>
              <a:rPr lang="en-US" sz="2400" i="1"/>
              <a:t>- 1.</a:t>
            </a:r>
          </a:p>
          <a:p>
            <a:r>
              <a:rPr lang="en-US" sz="2400"/>
              <a:t>Therefore, no node has depth greater than </a:t>
            </a:r>
            <a:r>
              <a:rPr lang="en-US" sz="2400" i="1"/>
              <a:t>log</a:t>
            </a:r>
            <a:r>
              <a:rPr lang="en-US" sz="2400" i="1" baseline="-25000"/>
              <a:t>2</a:t>
            </a:r>
            <a:r>
              <a:rPr lang="en-US" sz="2400" i="1"/>
              <a:t> n</a:t>
            </a:r>
            <a:r>
              <a:rPr lang="en-US" sz="2400"/>
              <a:t>. </a:t>
            </a:r>
          </a:p>
          <a:p>
            <a:r>
              <a:rPr lang="en-US" sz="2400"/>
              <a:t>The running times of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find()</a:t>
            </a:r>
            <a:r>
              <a:rPr lang="en-US" sz="2400"/>
              <a:t>,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insert()</a:t>
            </a:r>
            <a:r>
              <a:rPr lang="en-US" sz="2400"/>
              <a:t>, and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remove()</a:t>
            </a:r>
            <a:r>
              <a:rPr lang="en-US" sz="2400"/>
              <a:t> are all proportional to the depth of the last node encountered, so they all run in </a:t>
            </a:r>
            <a:r>
              <a:rPr lang="en-US" sz="2400" i="1"/>
              <a:t>O(log n)</a:t>
            </a:r>
            <a:r>
              <a:rPr lang="en-US" sz="2400"/>
              <a:t> worst-case time on a perfectly balanced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Binary Search Tree Running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029200" cy="4754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What’s the running time for this binary tree?</a:t>
            </a:r>
          </a:p>
          <a:p>
            <a:pPr>
              <a:lnSpc>
                <a:spcPct val="90000"/>
              </a:lnSpc>
            </a:pPr>
            <a:r>
              <a:rPr lang="en-US"/>
              <a:t>The running times of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find()</a:t>
            </a:r>
            <a:r>
              <a:rPr lang="en-US"/>
              <a:t>,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insert()</a:t>
            </a:r>
            <a:r>
              <a:rPr lang="en-US"/>
              <a:t>, and </a:t>
            </a:r>
            <a:r>
              <a:rPr lang="en-US">
                <a:latin typeface="Courier New" charset="0"/>
                <a:ea typeface="Courier New" charset="0"/>
                <a:cs typeface="Courier New" charset="0"/>
              </a:rPr>
              <a:t>remove()</a:t>
            </a:r>
            <a:r>
              <a:rPr lang="en-US"/>
              <a:t> are all proportional to the depth of the last node encountered, but </a:t>
            </a:r>
            <a:r>
              <a:rPr lang="en-US" i="1"/>
              <a:t>d = n – 1</a:t>
            </a:r>
            <a:r>
              <a:rPr lang="en-US"/>
              <a:t>,  so they all run in </a:t>
            </a:r>
            <a:r>
              <a:rPr lang="en-US" i="1"/>
              <a:t>O(n)</a:t>
            </a:r>
            <a:r>
              <a:rPr lang="en-US"/>
              <a:t> worst-case time.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752600"/>
            <a:ext cx="26876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Recap: Binary Search Tree Running Times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72000"/>
          </a:xfrm>
        </p:spPr>
        <p:txBody>
          <a:bodyPr/>
          <a:lstStyle/>
          <a:p>
            <a:r>
              <a:rPr lang="en-US" sz="2800" dirty="0"/>
              <a:t>The Middle ground: reasonably well-balanced binary trees</a:t>
            </a:r>
          </a:p>
          <a:p>
            <a:pPr lvl="1"/>
            <a:r>
              <a:rPr lang="en-US" sz="2400" dirty="0"/>
              <a:t>Search tree operations will run in </a:t>
            </a:r>
            <a:r>
              <a:rPr lang="en-US" sz="2400" i="1" dirty="0" err="1"/>
              <a:t>O(log</a:t>
            </a:r>
            <a:r>
              <a:rPr lang="en-US" sz="2400" i="1" dirty="0"/>
              <a:t> </a:t>
            </a:r>
            <a:r>
              <a:rPr lang="en-US" sz="2400" i="1" dirty="0" err="1"/>
              <a:t>n</a:t>
            </a:r>
            <a:r>
              <a:rPr lang="en-US" sz="2400" i="1" dirty="0"/>
              <a:t>)</a:t>
            </a:r>
            <a:r>
              <a:rPr lang="en-US" sz="2400" dirty="0"/>
              <a:t> time.</a:t>
            </a:r>
          </a:p>
          <a:p>
            <a:r>
              <a:rPr lang="en-US" sz="2800" dirty="0"/>
              <a:t>You may need to resort to experiment to determine whether any particular application will use binary search trees in a way that tends to generate balanced trees or not.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2-3-4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2-3-4 tree is perfectly balanced: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find</a:t>
            </a:r>
            <a:r>
              <a:rPr lang="en-US" dirty="0" smtClean="0"/>
              <a:t>, </a:t>
            </a:r>
            <a:r>
              <a:rPr lang="en-US" sz="2824" dirty="0">
                <a:latin typeface="Courier New"/>
                <a:cs typeface="Courier New"/>
              </a:rPr>
              <a:t>insert</a:t>
            </a:r>
            <a:r>
              <a:rPr lang="en-US" dirty="0" smtClean="0"/>
              <a:t>, and </a:t>
            </a:r>
            <a:r>
              <a:rPr lang="en-US" sz="2824" dirty="0">
                <a:latin typeface="Courier New"/>
                <a:cs typeface="Courier New"/>
              </a:rPr>
              <a:t>remove</a:t>
            </a:r>
            <a:r>
              <a:rPr lang="en-US" dirty="0" smtClean="0"/>
              <a:t> operations take </a:t>
            </a:r>
            <a:r>
              <a:rPr lang="en-US" sz="2824" i="1" dirty="0" err="1">
                <a:latin typeface="Calibri"/>
                <a:cs typeface="Calibri"/>
              </a:rPr>
              <a:t>O(log</a:t>
            </a:r>
            <a:r>
              <a:rPr lang="en-US" sz="2824" i="1" dirty="0">
                <a:latin typeface="Calibri"/>
                <a:cs typeface="Calibri"/>
              </a:rPr>
              <a:t> </a:t>
            </a:r>
            <a:r>
              <a:rPr lang="en-US" sz="2824" i="1" dirty="0" err="1">
                <a:latin typeface="Calibri"/>
                <a:cs typeface="Calibri"/>
              </a:rPr>
              <a:t>n</a:t>
            </a:r>
            <a:r>
              <a:rPr lang="en-US" sz="2824" i="1" dirty="0">
                <a:latin typeface="Calibri"/>
                <a:cs typeface="Calibri"/>
              </a:rPr>
              <a:t>) </a:t>
            </a:r>
            <a:r>
              <a:rPr lang="en-US" dirty="0" smtClean="0"/>
              <a:t>time, in the worst case.</a:t>
            </a:r>
          </a:p>
          <a:p>
            <a:r>
              <a:rPr lang="en-US" dirty="0" smtClean="0"/>
              <a:t>Every node in the tree has 2, 3, or 4 children, except leaves, which are all at the bottom level of the tree.  </a:t>
            </a:r>
          </a:p>
          <a:p>
            <a:pPr lvl="1"/>
            <a:r>
              <a:rPr lang="en-US" dirty="0" smtClean="0"/>
              <a:t>Each node stores 1, 2, or 3 entries, which determine how other entries are distributed among its children's </a:t>
            </a:r>
            <a:r>
              <a:rPr lang="en-US" dirty="0" err="1" smtClean="0"/>
              <a:t>subtrees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Each internal (non-leaf) node has one more child than keys.  </a:t>
            </a:r>
          </a:p>
          <a:p>
            <a:pPr lvl="1"/>
            <a:r>
              <a:rPr lang="en-US" dirty="0" smtClean="0"/>
              <a:t>For example, a node with keys [20, 40, 50] has four children.  </a:t>
            </a:r>
          </a:p>
          <a:p>
            <a:r>
              <a:rPr lang="en-US" dirty="0" smtClean="0"/>
              <a:t>2-3-4 tree invariant:</a:t>
            </a:r>
          </a:p>
          <a:p>
            <a:pPr lvl="1"/>
            <a:r>
              <a:rPr lang="en-US" dirty="0" err="1" smtClean="0"/>
              <a:t>Eack</a:t>
            </a:r>
            <a:r>
              <a:rPr lang="en-US" dirty="0" smtClean="0"/>
              <a:t> key </a:t>
            </a:r>
            <a:r>
              <a:rPr lang="en-US" i="1" dirty="0" err="1" smtClean="0"/>
              <a:t>k</a:t>
            </a:r>
            <a:r>
              <a:rPr lang="en-US" dirty="0" smtClean="0"/>
              <a:t> in the </a:t>
            </a:r>
            <a:r>
              <a:rPr lang="en-US" dirty="0" err="1" smtClean="0"/>
              <a:t>subtree</a:t>
            </a:r>
            <a:r>
              <a:rPr lang="en-US" dirty="0"/>
              <a:t> </a:t>
            </a:r>
            <a:r>
              <a:rPr lang="en-US" dirty="0" smtClean="0"/>
              <a:t>rooted at the first child satisfies </a:t>
            </a:r>
            <a:r>
              <a:rPr lang="en-US" i="1" dirty="0" err="1" smtClean="0"/>
              <a:t>k</a:t>
            </a:r>
            <a:r>
              <a:rPr lang="en-US" i="1" dirty="0" smtClean="0"/>
              <a:t> &lt;= 20</a:t>
            </a:r>
            <a:r>
              <a:rPr lang="en-US" dirty="0" smtClean="0"/>
              <a:t>; at the second child, </a:t>
            </a:r>
            <a:r>
              <a:rPr lang="en-US" i="1" dirty="0" smtClean="0"/>
              <a:t>20 &lt;= </a:t>
            </a:r>
            <a:r>
              <a:rPr lang="en-US" i="1" dirty="0" err="1" smtClean="0"/>
              <a:t>k</a:t>
            </a:r>
            <a:r>
              <a:rPr lang="en-US" i="1" dirty="0" smtClean="0"/>
              <a:t> &lt;= 40</a:t>
            </a:r>
            <a:r>
              <a:rPr lang="en-US" dirty="0" smtClean="0"/>
              <a:t>; at the third child, </a:t>
            </a:r>
            <a:r>
              <a:rPr lang="en-US" i="1" dirty="0" smtClean="0"/>
              <a:t>40 &lt;= </a:t>
            </a:r>
            <a:r>
              <a:rPr lang="en-US" i="1" dirty="0" err="1" smtClean="0"/>
              <a:t>k</a:t>
            </a:r>
            <a:r>
              <a:rPr lang="en-US" i="1" dirty="0" smtClean="0"/>
              <a:t> &lt;= 50</a:t>
            </a:r>
            <a:r>
              <a:rPr lang="en-US" dirty="0" smtClean="0"/>
              <a:t>; and at the fourth child, </a:t>
            </a:r>
            <a:r>
              <a:rPr lang="en-US" i="1" dirty="0" err="1" smtClean="0"/>
              <a:t>k</a:t>
            </a:r>
            <a:r>
              <a:rPr lang="en-US" i="1" dirty="0" smtClean="0"/>
              <a:t> &gt;= 50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at the root.  At each node,  check for the key </a:t>
            </a:r>
            <a:r>
              <a:rPr lang="en-US" i="1" dirty="0" err="1" smtClean="0"/>
              <a:t>k</a:t>
            </a:r>
            <a:r>
              <a:rPr lang="en-US" dirty="0" smtClean="0"/>
              <a:t>. If 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is found, we are done.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it's not  present, and if </a:t>
            </a:r>
            <a:r>
              <a:rPr lang="en-US" i="1" dirty="0" err="1" smtClean="0"/>
              <a:t>k</a:t>
            </a:r>
            <a:r>
              <a:rPr lang="en-US" dirty="0" smtClean="0"/>
              <a:t> &lt; </a:t>
            </a:r>
            <a:r>
              <a:rPr lang="en-US" i="1" dirty="0" smtClean="0"/>
              <a:t>k1, </a:t>
            </a:r>
            <a:r>
              <a:rPr lang="en-US" dirty="0" smtClean="0"/>
              <a:t>where </a:t>
            </a:r>
            <a:r>
              <a:rPr lang="en-US" i="1" dirty="0" smtClean="0"/>
              <a:t>k1 </a:t>
            </a:r>
            <a:r>
              <a:rPr lang="en-US" dirty="0" smtClean="0"/>
              <a:t>is the first key stored in the node, then look in the </a:t>
            </a:r>
            <a:r>
              <a:rPr lang="en-US" dirty="0" err="1" smtClean="0"/>
              <a:t>subtree</a:t>
            </a:r>
            <a:r>
              <a:rPr lang="en-US" dirty="0" smtClean="0"/>
              <a:t> rooted at </a:t>
            </a:r>
            <a:r>
              <a:rPr lang="en-US" i="1" dirty="0" smtClean="0"/>
              <a:t>k1.</a:t>
            </a:r>
            <a:r>
              <a:rPr lang="en-US" dirty="0" smtClean="0"/>
              <a:t> Otherwise, if </a:t>
            </a:r>
            <a:r>
              <a:rPr lang="en-US" i="1" dirty="0" smtClean="0"/>
              <a:t>k1 &lt; </a:t>
            </a:r>
            <a:r>
              <a:rPr lang="en-US" i="1" dirty="0" err="1" smtClean="0"/>
              <a:t>k</a:t>
            </a:r>
            <a:r>
              <a:rPr lang="en-US" i="1" dirty="0" smtClean="0"/>
              <a:t> &lt; k2, </a:t>
            </a:r>
            <a:r>
              <a:rPr lang="en-US" dirty="0" smtClean="0"/>
              <a:t>then look in the </a:t>
            </a:r>
            <a:r>
              <a:rPr lang="en-US" dirty="0" err="1" smtClean="0"/>
              <a:t>subtree</a:t>
            </a:r>
            <a:r>
              <a:rPr lang="en-US" dirty="0" smtClean="0"/>
              <a:t> rooted at </a:t>
            </a:r>
            <a:r>
              <a:rPr lang="en-US" i="1" dirty="0" smtClean="0"/>
              <a:t>k2. </a:t>
            </a:r>
            <a:r>
              <a:rPr lang="en-US" dirty="0" err="1" smtClean="0"/>
              <a:t>Contin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nsert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nsert() </a:t>
            </a:r>
            <a:r>
              <a:rPr lang="en-US" dirty="0" smtClean="0"/>
              <a:t>walks down the tree in search of the key </a:t>
            </a:r>
            <a:r>
              <a:rPr lang="en-US" i="1" dirty="0" err="1" smtClean="0"/>
              <a:t>k</a:t>
            </a:r>
            <a:r>
              <a:rPr lang="en-US" dirty="0" smtClean="0"/>
              <a:t> (like </a:t>
            </a:r>
            <a:r>
              <a:rPr lang="en-US" dirty="0" smtClean="0">
                <a:latin typeface="Courier New"/>
                <a:cs typeface="Courier New"/>
              </a:rPr>
              <a:t>find()</a:t>
            </a:r>
            <a:r>
              <a:rPr lang="en-US" dirty="0" smtClean="0">
                <a:latin typeface="Calibri"/>
                <a:cs typeface="Calibri"/>
              </a:rPr>
              <a:t>).</a:t>
            </a: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find an entry with key </a:t>
            </a:r>
            <a:r>
              <a:rPr lang="en-US" i="1" dirty="0" err="1" smtClean="0"/>
              <a:t>k</a:t>
            </a:r>
            <a:r>
              <a:rPr lang="en-US" dirty="0" smtClean="0"/>
              <a:t>, it proceeds to that entry's "left child" and continues.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sz="3576" dirty="0" smtClean="0">
                <a:latin typeface="Courier New"/>
                <a:cs typeface="Courier New"/>
              </a:rPr>
              <a:t>insert()</a:t>
            </a:r>
            <a:r>
              <a:rPr lang="en-US" dirty="0" smtClean="0"/>
              <a:t> encounters a 3-key node, the middle key is ejected from the current node, and placed in the parent node. The other two keys in the 3-key node are split into two separate 1-key nodes, which are divided underneath the old middle key.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nsert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splitting of every 3-key node is to make sure that:</a:t>
            </a:r>
          </a:p>
          <a:p>
            <a:pPr lvl="1"/>
            <a:r>
              <a:rPr lang="en-US" dirty="0" smtClean="0"/>
              <a:t>there's room for the new key in the </a:t>
            </a:r>
            <a:r>
              <a:rPr lang="en-US" i="1" dirty="0" smtClean="0"/>
              <a:t>leaf </a:t>
            </a:r>
            <a:r>
              <a:rPr lang="en-US" dirty="0" smtClean="0"/>
              <a:t>node (if splitting happens at a leave node)</a:t>
            </a:r>
          </a:p>
          <a:p>
            <a:pPr lvl="1"/>
            <a:r>
              <a:rPr lang="en-US" dirty="0" smtClean="0"/>
              <a:t>there's room for the ejected keys that are moved into the the </a:t>
            </a:r>
            <a:r>
              <a:rPr lang="en-US" i="1" dirty="0" smtClean="0"/>
              <a:t>internal </a:t>
            </a:r>
            <a:r>
              <a:rPr lang="en-US" dirty="0" smtClean="0"/>
              <a:t>nodes (if splitting happens at an internal node).</a:t>
            </a:r>
          </a:p>
          <a:p>
            <a:r>
              <a:rPr lang="en-US" dirty="0" smtClean="0"/>
              <a:t>Insert may increase the depth of the tree by one if the root of the tree was a 3-key node.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2634</TotalTime>
  <Words>1789</Words>
  <Application>Microsoft Macintosh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CS 61B Data Structures and Programming Methodology </vt:lpstr>
      <vt:lpstr>Announcements</vt:lpstr>
      <vt:lpstr>Recap: Binary Search Tree Running Times</vt:lpstr>
      <vt:lpstr>Recap: Binary Search Tree Running Times</vt:lpstr>
      <vt:lpstr>Recap: Binary Search Tree Running Times</vt:lpstr>
      <vt:lpstr>2-3-4 Trees</vt:lpstr>
      <vt:lpstr>find</vt:lpstr>
      <vt:lpstr>insert</vt:lpstr>
      <vt:lpstr>insert</vt:lpstr>
      <vt:lpstr>remove</vt:lpstr>
      <vt:lpstr>remove</vt:lpstr>
      <vt:lpstr>remove</vt:lpstr>
      <vt:lpstr>remove</vt:lpstr>
      <vt:lpstr>Running Time</vt:lpstr>
      <vt:lpstr>Splay Tree</vt:lpstr>
      <vt:lpstr>Rotation</vt:lpstr>
      <vt:lpstr>find</vt:lpstr>
      <vt:lpstr>find</vt:lpstr>
      <vt:lpstr>find</vt:lpstr>
      <vt:lpstr>Readings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Sun</dc:creator>
  <cp:lastModifiedBy>David Sun</cp:lastModifiedBy>
  <cp:revision>83</cp:revision>
  <dcterms:created xsi:type="dcterms:W3CDTF">2008-08-11T01:38:28Z</dcterms:created>
  <dcterms:modified xsi:type="dcterms:W3CDTF">2008-08-11T01:38:50Z</dcterms:modified>
</cp:coreProperties>
</file>